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257" r:id="rId3"/>
    <p:sldId id="261" r:id="rId4"/>
    <p:sldId id="263" r:id="rId5"/>
    <p:sldId id="267" r:id="rId6"/>
    <p:sldId id="281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4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D6"/>
    <a:srgbClr val="FFBA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4561" autoAdjust="0"/>
  </p:normalViewPr>
  <p:slideViewPr>
    <p:cSldViewPr>
      <p:cViewPr varScale="1">
        <p:scale>
          <a:sx n="62" d="100"/>
          <a:sy n="62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600">
                <a:cs typeface="+mn-cs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D942D76B-8C63-40EB-95DC-0370C276448C}" type="slidenum">
              <a:rPr lang="en-US" sz="1200">
                <a:cs typeface="+mn-cs"/>
              </a:rPr>
              <a:pPr algn="r">
                <a:defRPr/>
              </a:pPr>
              <a:t>‹#›</a:t>
            </a:fld>
            <a:endParaRPr lang="en-US" sz="1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E11895-3197-4827-BD7D-3BDECC47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C4CCF-495B-4F14-8E1B-ADF0ADAE52FA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A771D-0D65-441E-8387-90C586951F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11895-3197-4827-BD7D-3BDECC473C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534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F73A-0DCC-47DD-B459-3D068695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04AA-3975-4A8F-A88A-D1EAE0B77855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1717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8438"/>
            <a:ext cx="63627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CA3B-F189-4074-9A7E-AF319727E1B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6979-E9BF-445D-85D2-9991D4BC45FF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FD2F-6CAB-4750-A423-2EF7CC75A74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7F53-BAD9-42A9-9C4B-FDB4D5FA8032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13C6-8E35-425F-B1E6-CE253AB14DBB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4162-9C2A-4EBB-A60E-6AB3D690BDF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AECB-E867-42AC-9792-FDD81B87310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A3A3-90B9-4EEB-A45D-B41F229E53F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3B31-6690-4B58-BAA7-FF6754077F7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3826-4B9C-400F-A722-FEFDFD9A58E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8438"/>
            <a:ext cx="868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goes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0338" y="6424613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BA00"/>
                </a:solidFill>
                <a:cs typeface="+mn-cs"/>
              </a:defRPr>
            </a:lvl1pPr>
          </a:lstStyle>
          <a:p>
            <a:pPr>
              <a:defRPr/>
            </a:pPr>
            <a:fld id="{534EEA54-818F-4BED-8A9D-0E092AA0827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pic>
        <p:nvPicPr>
          <p:cNvPr id="2" name="Picture 8" descr="Dotted_Line.png"/>
          <p:cNvPicPr preferRelativeResize="0">
            <a:picLocks/>
          </p:cNvPicPr>
          <p:nvPr/>
        </p:nvPicPr>
        <p:blipFill>
          <a:blip r:embed="rId15" cstate="print"/>
          <a:srcRect l="1334"/>
          <a:stretch>
            <a:fillRect/>
          </a:stretch>
        </p:blipFill>
        <p:spPr bwMode="auto">
          <a:xfrm>
            <a:off x="46038" y="762000"/>
            <a:ext cx="9021762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27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21" r:id="rId9"/>
    <p:sldLayoutId id="2147483820" r:id="rId10"/>
    <p:sldLayoutId id="2147483819" r:id="rId11"/>
    <p:sldLayoutId id="21474838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rgbClr val="21212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>
          <a:solidFill>
            <a:srgbClr val="21212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 sz="1600">
          <a:solidFill>
            <a:srgbClr val="21212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dirty="0" smtClean="0">
                <a:solidFill>
                  <a:srgbClr val="006AD6"/>
                </a:solidFill>
              </a:rPr>
              <a:t>SNFS Performance Analysis and Tuning</a:t>
            </a:r>
            <a:endParaRPr lang="en-US" sz="3200" dirty="0">
              <a:solidFill>
                <a:srgbClr val="006AD6"/>
              </a:solidFill>
            </a:endParaRPr>
          </a:p>
          <a:p>
            <a:r>
              <a:rPr lang="en-US" dirty="0">
                <a:solidFill>
                  <a:srgbClr val="006AD6"/>
                </a:solidFill>
              </a:rPr>
              <a:t>SNFS Development Team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04800" y="3124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endParaRPr lang="en-US" sz="1600" b="1">
              <a:solidFill>
                <a:srgbClr val="666666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1462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6666"/>
                </a:solidFill>
              </a:rPr>
              <a:t>7-March-2012</a:t>
            </a:r>
            <a:endParaRPr lang="en-US" sz="16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 (part two)…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If the counts before the problem started look similar to our original example, ~300,000 </a:t>
            </a:r>
            <a:r>
              <a:rPr lang="en-US" dirty="0" err="1" smtClean="0">
                <a:latin typeface="+mj-lt"/>
                <a:cs typeface="Courier New" pitchFamily="49" charset="0"/>
              </a:rPr>
              <a:t>ReadDir</a:t>
            </a:r>
            <a:r>
              <a:rPr lang="en-US" dirty="0" smtClean="0">
                <a:latin typeface="+mj-lt"/>
                <a:cs typeface="Courier New" pitchFamily="49" charset="0"/>
              </a:rPr>
              <a:t> requests per hour, then we’ll want to figure out what is triggering the extra requests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The next step is to look at the client specific stats. There is an hourly VOP counter for each connected client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Table,154,Name,VOPS: Client prod-cifs1.domain.com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Last Reset,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Secs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3600,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1331589600, date,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2012-03-07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17:00:00 CDT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NAME,TYP,COUNT,MIN,MAX,TOT/LVL,AVG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VOP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DirAttr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V2,TIM,12123323,2402,1254560,1457176,20262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In this case we see that one client is sending the majority of the additional </a:t>
            </a:r>
            <a:r>
              <a:rPr lang="en-US" dirty="0" err="1" smtClean="0">
                <a:latin typeface="+mj-lt"/>
                <a:cs typeface="Courier New" pitchFamily="49" charset="0"/>
              </a:rPr>
              <a:t>ReadDir</a:t>
            </a:r>
            <a:r>
              <a:rPr lang="en-US" dirty="0" smtClean="0">
                <a:latin typeface="+mj-lt"/>
                <a:cs typeface="Courier New" pitchFamily="49" charset="0"/>
              </a:rPr>
              <a:t> request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Next we look on the system to determine which user or process is causing the extra load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10</a:t>
            </a:fld>
            <a:endParaRPr lang="en-US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 (part three)…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Let’s look at a new </a:t>
            </a:r>
            <a:r>
              <a:rPr lang="en-US" dirty="0" err="1" smtClean="0">
                <a:latin typeface="+mj-lt"/>
                <a:cs typeface="Courier New" pitchFamily="49" charset="0"/>
              </a:rPr>
              <a:t>scenerio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Back in the </a:t>
            </a:r>
            <a:r>
              <a:rPr lang="en-US" dirty="0" err="1" smtClean="0">
                <a:latin typeface="+mj-lt"/>
                <a:cs typeface="Courier New" pitchFamily="49" charset="0"/>
              </a:rPr>
              <a:t>qustat</a:t>
            </a:r>
            <a:r>
              <a:rPr lang="en-US" dirty="0" smtClean="0">
                <a:latin typeface="+mj-lt"/>
                <a:cs typeface="Courier New" pitchFamily="49" charset="0"/>
              </a:rPr>
              <a:t> logs we will look at VOPS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Starting with “VOP Read </a:t>
            </a:r>
            <a:r>
              <a:rPr lang="en-US" dirty="0" smtClean="0">
                <a:latin typeface="+mj-lt"/>
                <a:cs typeface="Courier New" pitchFamily="49" charset="0"/>
              </a:rPr>
              <a:t>DirV2”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NAME,TYP,COUNT,MIN,MAX,TOT/LVL,AVG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DirV2,TIM,377783,24232,4338367,1062358171,45812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In this case there were 377,783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requests, just as there were in the original example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However, now the Min and Max times for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operations </a:t>
            </a:r>
            <a:r>
              <a:rPr lang="en-US" dirty="0" smtClean="0">
                <a:cs typeface="Courier New" pitchFamily="49" charset="0"/>
              </a:rPr>
              <a:t>were </a:t>
            </a:r>
            <a:r>
              <a:rPr lang="en-US" dirty="0" smtClean="0">
                <a:cs typeface="Courier New" pitchFamily="49" charset="0"/>
              </a:rPr>
              <a:t>24,323 microseconds </a:t>
            </a:r>
            <a:r>
              <a:rPr lang="en-US" dirty="0" smtClean="0">
                <a:cs typeface="Courier New" pitchFamily="49" charset="0"/>
              </a:rPr>
              <a:t>and 4</a:t>
            </a:r>
            <a:r>
              <a:rPr lang="en-US" dirty="0" smtClean="0">
                <a:cs typeface="Courier New" pitchFamily="49" charset="0"/>
              </a:rPr>
              <a:t>,338,367 microseconds respectively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The average response time was 45,812 microseconds</a:t>
            </a:r>
          </a:p>
          <a:p>
            <a:r>
              <a:rPr lang="en-US" dirty="0" smtClean="0">
                <a:cs typeface="Courier New" pitchFamily="49" charset="0"/>
              </a:rPr>
              <a:t>In this case the volume of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requests is probably reasonable, but the calls are taking much longer to complete</a:t>
            </a: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11</a:t>
            </a:fld>
            <a:endParaRPr 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 (part three)…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At this point, the disks would be a good place to look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Back over to the </a:t>
            </a:r>
            <a:r>
              <a:rPr lang="en-US" dirty="0" err="1" smtClean="0">
                <a:latin typeface="+mj-lt"/>
                <a:cs typeface="Courier New" pitchFamily="49" charset="0"/>
              </a:rPr>
              <a:t>qustat</a:t>
            </a:r>
            <a:r>
              <a:rPr lang="en-US" dirty="0" smtClean="0">
                <a:latin typeface="+mj-lt"/>
                <a:cs typeface="Courier New" pitchFamily="49" charset="0"/>
              </a:rPr>
              <a:t> logs we will look at PIO 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Table,9,Name,Phys IO: HBA 1 LUN 0 CvfsDisk_LsiHome_Meta10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Last Reset,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Secs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3600,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time_t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1331589600, date, 2012-03-12 17:00:00 CDT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NAME,TYP,COUNT,MIN,MAX,TOT/LVL,AVG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PIO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Normal,TIM,65577,0,1289520,186169807,20839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PIO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Phys,TIM,65577,0,1 128899,152035612,2318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PIO Write Norml,TIM,1582,119,21171,797470,504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PIO Write HiPri,TIM,2901,52,2299,744628,257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PIO Write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Phys,TIM,4483,49,8599,1107800,247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A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 is going to go through the “PIO Read Normal” path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The request times here are &gt; 1 second. That should be looked at next</a:t>
            </a: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12</a:t>
            </a:fld>
            <a:endParaRPr 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PIO stats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The PIO stats measure the metadata and journal read an write timings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What do the </a:t>
            </a:r>
            <a:r>
              <a:rPr lang="en-US" dirty="0" smtClean="0">
                <a:latin typeface="+mj-lt"/>
                <a:cs typeface="Courier New" pitchFamily="49" charset="0"/>
              </a:rPr>
              <a:t>PIO counters mean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PIO Read Normal	- Standard Metadata Reads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PIO Read Phys	- Device Read Requests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PIO </a:t>
            </a:r>
            <a:r>
              <a:rPr lang="en-US" dirty="0" smtClean="0">
                <a:cs typeface="Courier New" pitchFamily="49" charset="0"/>
              </a:rPr>
              <a:t>Write Normal	- Standard </a:t>
            </a:r>
            <a:r>
              <a:rPr lang="en-US" dirty="0" smtClean="0">
                <a:cs typeface="Courier New" pitchFamily="49" charset="0"/>
              </a:rPr>
              <a:t>Metadata </a:t>
            </a:r>
            <a:r>
              <a:rPr lang="en-US" dirty="0" smtClean="0">
                <a:cs typeface="Courier New" pitchFamily="49" charset="0"/>
              </a:rPr>
              <a:t>Writes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PIO Write </a:t>
            </a:r>
            <a:r>
              <a:rPr lang="en-US" dirty="0" err="1" smtClean="0">
                <a:cs typeface="Courier New" pitchFamily="49" charset="0"/>
              </a:rPr>
              <a:t>HiPri</a:t>
            </a:r>
            <a:r>
              <a:rPr lang="en-US" dirty="0" smtClean="0">
                <a:cs typeface="Courier New" pitchFamily="49" charset="0"/>
              </a:rPr>
              <a:t>	</a:t>
            </a:r>
            <a:r>
              <a:rPr lang="en-US" dirty="0" smtClean="0">
                <a:cs typeface="Courier New" pitchFamily="49" charset="0"/>
              </a:rPr>
              <a:t>- Journal Updates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PIO Write Phys 	- Device Write Requests</a:t>
            </a: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High I/O latency could be due to hardware issues like drive errors or RAID rebuilds</a:t>
            </a:r>
          </a:p>
          <a:p>
            <a:r>
              <a:rPr lang="en-US" dirty="0" smtClean="0">
                <a:cs typeface="Courier New" pitchFamily="49" charset="0"/>
              </a:rPr>
              <a:t>Overutilization of a drive, or very high levels of random I/O can also result in latency</a:t>
            </a: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13</a:t>
            </a:fld>
            <a:endParaRPr lang="en-US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couple tools that can help when looking at high I/O latency</a:t>
            </a:r>
          </a:p>
          <a:p>
            <a:r>
              <a:rPr lang="en-US" dirty="0" err="1" smtClean="0"/>
              <a:t>i</a:t>
            </a:r>
            <a:r>
              <a:rPr lang="en-US" dirty="0" err="1" smtClean="0"/>
              <a:t>ostat</a:t>
            </a:r>
            <a:r>
              <a:rPr lang="en-US" dirty="0" smtClean="0"/>
              <a:t> – This tool will give some insight into what a device is doing from the perspective of the I/O</a:t>
            </a:r>
          </a:p>
          <a:p>
            <a:pPr lvl="1"/>
            <a:r>
              <a:rPr lang="en-US" dirty="0" smtClean="0"/>
              <a:t>High utilization counts through </a:t>
            </a:r>
            <a:r>
              <a:rPr lang="en-US" dirty="0" err="1" smtClean="0"/>
              <a:t>iostat</a:t>
            </a:r>
            <a:r>
              <a:rPr lang="en-US" dirty="0" smtClean="0"/>
              <a:t> tend to point towards disk thrashing</a:t>
            </a:r>
          </a:p>
          <a:p>
            <a:r>
              <a:rPr lang="en-US" dirty="0" smtClean="0"/>
              <a:t>RAID monitoring tools</a:t>
            </a:r>
          </a:p>
          <a:p>
            <a:pPr lvl="1"/>
            <a:r>
              <a:rPr lang="en-US" dirty="0" smtClean="0"/>
              <a:t>This can show more detailed characteristics of the storage</a:t>
            </a:r>
          </a:p>
          <a:p>
            <a:r>
              <a:rPr lang="en-US" dirty="0" smtClean="0"/>
              <a:t>Depending on the nature of the issue there are a number of areas to look at</a:t>
            </a:r>
          </a:p>
          <a:p>
            <a:pPr lvl="1"/>
            <a:r>
              <a:rPr lang="en-US" dirty="0" smtClean="0"/>
              <a:t>Is the RAID tuned and operating properly (is caching enabled? Is the controller battery good? Are there any failed drives?)</a:t>
            </a:r>
          </a:p>
          <a:p>
            <a:pPr lvl="1"/>
            <a:r>
              <a:rPr lang="en-US" dirty="0" smtClean="0"/>
              <a:t>Are all of the SAN connections solid?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the applications utilizing the file system efficiently? </a:t>
            </a:r>
          </a:p>
          <a:p>
            <a:pPr lvl="1"/>
            <a:r>
              <a:rPr lang="en-US" dirty="0" smtClean="0"/>
              <a:t>Is the FSM </a:t>
            </a:r>
            <a:r>
              <a:rPr lang="en-US" dirty="0" err="1" smtClean="0"/>
              <a:t>BufferCache</a:t>
            </a:r>
            <a:r>
              <a:rPr lang="en-US" dirty="0" smtClean="0"/>
              <a:t> and </a:t>
            </a:r>
            <a:r>
              <a:rPr lang="en-US" dirty="0" err="1" smtClean="0"/>
              <a:t>InodeCache</a:t>
            </a:r>
            <a:r>
              <a:rPr lang="en-US" dirty="0" smtClean="0"/>
              <a:t> optimal? Does increasing the value help?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14</a:t>
            </a:fld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caches in the FSM are the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r>
              <a:rPr lang="en-US" dirty="0" smtClean="0"/>
              <a:t>Cache and the Buffer Cache</a:t>
            </a:r>
          </a:p>
          <a:p>
            <a:pPr lvl="1"/>
            <a:r>
              <a:rPr lang="en-US" dirty="0" smtClean="0"/>
              <a:t>The defaults for these values are on the low side</a:t>
            </a:r>
          </a:p>
          <a:p>
            <a:r>
              <a:rPr lang="en-US" dirty="0" smtClean="0"/>
              <a:t>In environments containing directories with tens of thousands of files or more, increasing the </a:t>
            </a:r>
            <a:r>
              <a:rPr lang="en-US" dirty="0" err="1" smtClean="0"/>
              <a:t>inodeCacheSize</a:t>
            </a:r>
            <a:r>
              <a:rPr lang="en-US" dirty="0" smtClean="0"/>
              <a:t> is recommended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 err="1" smtClean="0"/>
              <a:t>inodeCacheSize</a:t>
            </a:r>
            <a:r>
              <a:rPr lang="en-US" dirty="0" smtClean="0"/>
              <a:t> consumes about 1k per additional entry</a:t>
            </a:r>
          </a:p>
          <a:p>
            <a:r>
              <a:rPr lang="en-US" dirty="0" smtClean="0"/>
              <a:t>It is also recommended that the </a:t>
            </a:r>
            <a:r>
              <a:rPr lang="en-US" dirty="0" err="1" smtClean="0"/>
              <a:t>BufferCacheSize</a:t>
            </a:r>
            <a:r>
              <a:rPr lang="en-US" dirty="0" smtClean="0"/>
              <a:t> be increased in environments with large directories or large client counts</a:t>
            </a:r>
          </a:p>
          <a:p>
            <a:pPr lvl="1"/>
            <a:r>
              <a:rPr lang="en-US" dirty="0" smtClean="0"/>
              <a:t>Some environments have seen notable gains when increasing the </a:t>
            </a:r>
            <a:r>
              <a:rPr lang="en-US" dirty="0" err="1" smtClean="0"/>
              <a:t>BufferCacheSize</a:t>
            </a:r>
            <a:r>
              <a:rPr lang="en-US" dirty="0" smtClean="0"/>
              <a:t> to 128MB and larger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15</a:t>
            </a:fld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expectations of the SNFS client?</a:t>
            </a:r>
          </a:p>
          <a:p>
            <a:r>
              <a:rPr lang="en-US" dirty="0" smtClean="0"/>
              <a:t>What are capabilities of the storage?</a:t>
            </a:r>
          </a:p>
          <a:p>
            <a:pPr lvl="1"/>
            <a:r>
              <a:rPr lang="en-US" dirty="0" smtClean="0"/>
              <a:t>Will the SAN and storage infrastructure support the requirements?</a:t>
            </a:r>
          </a:p>
          <a:p>
            <a:pPr lvl="1"/>
            <a:r>
              <a:rPr lang="en-US" dirty="0" smtClean="0"/>
              <a:t>What does the aggregate utilization look like?</a:t>
            </a:r>
          </a:p>
          <a:p>
            <a:r>
              <a:rPr lang="en-US" dirty="0" smtClean="0"/>
              <a:t>Is file fragmentation a factor?</a:t>
            </a:r>
          </a:p>
          <a:p>
            <a:r>
              <a:rPr lang="en-US" dirty="0" smtClean="0"/>
              <a:t>Is random I/O a factor?</a:t>
            </a:r>
          </a:p>
          <a:p>
            <a:r>
              <a:rPr lang="en-US" dirty="0" smtClean="0"/>
              <a:t>Is unaligned I/O a factor?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16</a:t>
            </a:fld>
            <a:endParaRPr 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questions on the performance expectations and capabilities</a:t>
            </a:r>
          </a:p>
          <a:p>
            <a:pPr lvl="1"/>
            <a:r>
              <a:rPr lang="en-US" dirty="0" smtClean="0"/>
              <a:t>What are the capabilities of the storage environment? Will the storage support the overall load that is being put on the environment?</a:t>
            </a:r>
          </a:p>
          <a:p>
            <a:pPr lvl="1"/>
            <a:r>
              <a:rPr lang="en-US" dirty="0" smtClean="0"/>
              <a:t>Are there throughput requirements or I/O latency requirements?</a:t>
            </a:r>
          </a:p>
          <a:p>
            <a:pPr lvl="1"/>
            <a:r>
              <a:rPr lang="en-US" dirty="0" smtClean="0"/>
              <a:t>What does the storage utilization look like? Are there tools to monitor the RAID devices?</a:t>
            </a:r>
          </a:p>
          <a:p>
            <a:r>
              <a:rPr lang="en-US" dirty="0" smtClean="0"/>
              <a:t>Is the client provisioned to support the expected throughput?</a:t>
            </a:r>
          </a:p>
          <a:p>
            <a:pPr lvl="1"/>
            <a:r>
              <a:rPr lang="en-US" dirty="0" smtClean="0"/>
              <a:t>CPU, memory, HBA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17</a:t>
            </a:fld>
            <a:endParaRPr 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looking at I/O performance problems, fragmentation should be considered</a:t>
            </a:r>
          </a:p>
          <a:p>
            <a:r>
              <a:rPr lang="en-US" dirty="0" smtClean="0"/>
              <a:t>Running the </a:t>
            </a:r>
            <a:r>
              <a:rPr lang="en-US" dirty="0" err="1" smtClean="0"/>
              <a:t>snfsdefrag</a:t>
            </a:r>
            <a:r>
              <a:rPr lang="en-US" dirty="0" smtClean="0"/>
              <a:t> -e command will show how fragmented a file is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snfsdefrag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-e snapshot-20120207125416.tar.gz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snapshot-20120207125416.tar.gz: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      group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frbase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fsbase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fsend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kbytes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depth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      3      0x0              0x4c6c910      0x4c6cb7c      9936         10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      3      0x9b4000         0x493dfbd      0x493e291      11600        10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number of fragments as well as the average extent size are important in assessing the effects of fragmentation</a:t>
            </a:r>
          </a:p>
          <a:p>
            <a:r>
              <a:rPr lang="en-US" dirty="0" smtClean="0"/>
              <a:t>The smaller the extents the higher the metadata overhead involved in accessing file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18</a:t>
            </a:fld>
            <a:endParaRPr 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handful of reasons that a file might be fragmented</a:t>
            </a:r>
          </a:p>
          <a:p>
            <a:pPr lvl="1"/>
            <a:r>
              <a:rPr lang="en-US" dirty="0" smtClean="0"/>
              <a:t>The I/O patterns result in fragmentation</a:t>
            </a:r>
            <a:endParaRPr lang="en-US" dirty="0" smtClean="0"/>
          </a:p>
          <a:p>
            <a:pPr lvl="2"/>
            <a:r>
              <a:rPr lang="en-US" dirty="0" smtClean="0"/>
              <a:t>Slow writing</a:t>
            </a:r>
          </a:p>
          <a:p>
            <a:pPr lvl="2"/>
            <a:r>
              <a:rPr lang="en-US" dirty="0" smtClean="0"/>
              <a:t>Random writes</a:t>
            </a:r>
          </a:p>
          <a:p>
            <a:pPr lvl="1"/>
            <a:r>
              <a:rPr lang="en-US" dirty="0" smtClean="0"/>
              <a:t>The free block pool is fragmented</a:t>
            </a:r>
          </a:p>
          <a:p>
            <a:pPr lvl="2"/>
            <a:r>
              <a:rPr lang="en-US" dirty="0" smtClean="0"/>
              <a:t>This is generally more prevalent on systems which are close to capacity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19</a:t>
            </a:fld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5216-A4FB-4A79-B938-D695A18910AD}" type="slidenum">
              <a:rPr lang="en-US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Analysis Scenarios </a:t>
            </a:r>
            <a:endParaRPr lang="en-US" dirty="0" smtClean="0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Metadat</a:t>
            </a:r>
            <a:r>
              <a:rPr lang="en-US" sz="2800" dirty="0" smtClean="0">
                <a:solidFill>
                  <a:srgbClr val="000000"/>
                </a:solidFill>
              </a:rPr>
              <a:t>a Operations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Other notable items in the </a:t>
            </a:r>
            <a:r>
              <a:rPr lang="en-US" sz="2400" dirty="0" err="1" smtClean="0">
                <a:solidFill>
                  <a:srgbClr val="000000"/>
                </a:solidFill>
              </a:rPr>
              <a:t>cvlogs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Tracing high level file systems operations 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00"/>
                </a:solidFill>
              </a:rPr>
              <a:t>Server side </a:t>
            </a:r>
            <a:r>
              <a:rPr lang="en-US" sz="3000" dirty="0" err="1" smtClean="0">
                <a:solidFill>
                  <a:srgbClr val="000000"/>
                </a:solidFill>
              </a:rPr>
              <a:t>cvfsdb</a:t>
            </a:r>
            <a:r>
              <a:rPr lang="en-US" sz="3000" dirty="0" smtClean="0">
                <a:solidFill>
                  <a:srgbClr val="000000"/>
                </a:solidFill>
              </a:rPr>
              <a:t> command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Used to investigate SNFS metadata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Cvdb</a:t>
            </a:r>
            <a:r>
              <a:rPr lang="en-US" sz="2800" dirty="0" smtClean="0">
                <a:solidFill>
                  <a:srgbClr val="000000"/>
                </a:solidFill>
              </a:rPr>
              <a:t> options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Client </a:t>
            </a:r>
            <a:r>
              <a:rPr lang="en-US" sz="2800" dirty="0" err="1" smtClean="0">
                <a:solidFill>
                  <a:srgbClr val="000000"/>
                </a:solidFill>
              </a:rPr>
              <a:t>cvdb</a:t>
            </a:r>
            <a:r>
              <a:rPr lang="en-US" sz="2800" dirty="0" smtClean="0">
                <a:solidFill>
                  <a:srgbClr val="000000"/>
                </a:solidFill>
              </a:rPr>
              <a:t> traces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Tracing high level file system operations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Performance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I/O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cvdb</a:t>
            </a:r>
            <a:r>
              <a:rPr lang="en-US" dirty="0" smtClean="0"/>
              <a:t> </a:t>
            </a:r>
            <a:r>
              <a:rPr lang="en-US" dirty="0" err="1" smtClean="0"/>
              <a:t>perf</a:t>
            </a:r>
            <a:r>
              <a:rPr lang="en-US" dirty="0" smtClean="0"/>
              <a:t>” traces can show I/O patterns</a:t>
            </a:r>
          </a:p>
          <a:p>
            <a:r>
              <a:rPr lang="en-US" dirty="0" smtClean="0"/>
              <a:t>In this case the “</a:t>
            </a:r>
            <a:r>
              <a:rPr lang="en-US" dirty="0" err="1" smtClean="0"/>
              <a:t>rwcvp</a:t>
            </a:r>
            <a:r>
              <a:rPr lang="en-US" dirty="0" smtClean="0"/>
              <a:t>” line shows the offset and length of the I/O</a:t>
            </a:r>
          </a:p>
          <a:p>
            <a:pPr lvl="1"/>
            <a:r>
              <a:rPr lang="en-US" dirty="0" err="1" smtClean="0"/>
              <a:t>Uio_offset</a:t>
            </a:r>
            <a:r>
              <a:rPr lang="en-US" dirty="0" smtClean="0"/>
              <a:t> is the offset</a:t>
            </a:r>
          </a:p>
          <a:p>
            <a:pPr lvl="1"/>
            <a:r>
              <a:rPr lang="en-US" dirty="0" err="1" smtClean="0"/>
              <a:t>Uio_resid</a:t>
            </a:r>
            <a:r>
              <a:rPr lang="en-US" dirty="0" smtClean="0"/>
              <a:t> is the length</a:t>
            </a:r>
          </a:p>
          <a:p>
            <a:pPr lvl="1"/>
            <a:r>
              <a:rPr lang="en-US" dirty="0" smtClean="0"/>
              <a:t>To find common I/O requests, the second field in the header (8487) is the </a:t>
            </a:r>
            <a:r>
              <a:rPr lang="en-US" dirty="0" err="1" smtClean="0"/>
              <a:t>pid</a:t>
            </a:r>
            <a:r>
              <a:rPr lang="en-US" dirty="0" smtClean="0"/>
              <a:t> of the requesting process.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&lt;1:8487:219.634911&gt; PERF: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0xffff88005bb7f080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uio_offset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uio_resid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fileflags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0xc001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ioflags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0x0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&lt;1:8487:219.634918&gt; PERF:[280102] Device Write Start: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&lt;1:2031:219.635109&gt; PERF:[280102] Device Write Completed: 41 MB/s (189us)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&lt;1:8487:219.635118&gt; PERF: VFS Write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EofDmaAlgn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37 MB/s (209us)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20</a:t>
            </a:fld>
            <a:endParaRPr 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I/O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a processes I/O requests over time will show how sequential or random the I/O is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1:8487:219.634911&gt; PERF: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0xffff88005bb7f080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uio_offset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uio_resid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fileflags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0xc001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ioflags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0x0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&lt;1:8487:219.634918&gt; PERF:[280102] Device Write Start: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&lt;1:2031:219.635109&gt; PERF:[280102] Device Write Completed: 41 MB/s (189us)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&lt;1:8487:219.635118&gt; PERF: VFS Write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EofDmaAlgn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37 MB/s (209us)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21</a:t>
            </a:fld>
            <a:endParaRPr lang="en-US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I/O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offset and size of I/Os can also be used to indicate </a:t>
            </a:r>
            <a:r>
              <a:rPr lang="en-US" smtClean="0"/>
              <a:t>the alignment </a:t>
            </a:r>
            <a:r>
              <a:rPr lang="en-US" dirty="0" smtClean="0"/>
              <a:t>of the I/O requests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1:8487:219.634911&gt; PERF: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0xffff88005bb7f080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uio_offset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uio_resid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fileflags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0xc001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ioflags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0x0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&lt;1:8487:219.634918&gt; PERF:[280102] Device Write Start: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&lt;1:2031:219.635109&gt; PERF:[280102] Device Write Completed: 41 MB/s (189us)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&lt;1:8487:219.635118&gt; PERF: VFS Write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EofDmaAlgn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37 MB/s (209us)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22</a:t>
            </a:fld>
            <a:endParaRPr lang="en-US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23</a:t>
            </a:fld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 Metadata Performance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operations are exercising the metadata paths?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Everything that is not going through the data path must go through the metadata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What components are involved in the metadata path?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Metadata Controller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Metadata Disks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Journal Disk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FSM Process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Metadata Network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SNFS Client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05F89-B827-4396-837D-52C757307B61}" type="slidenum">
              <a:rPr lang="en-US" smtClean="0"/>
              <a:pPr>
                <a:defRPr/>
              </a:pPr>
              <a:t>3</a:t>
            </a:fld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start…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are some examples of metadata performance issues?</a:t>
            </a:r>
            <a:endParaRPr lang="en-US" dirty="0" smtClean="0"/>
          </a:p>
          <a:p>
            <a:pPr lvl="1"/>
            <a:r>
              <a:rPr lang="en-US" dirty="0" smtClean="0"/>
              <a:t>Running ‘</a:t>
            </a:r>
            <a:r>
              <a:rPr lang="en-US" dirty="0" err="1" smtClean="0"/>
              <a:t>ls</a:t>
            </a:r>
            <a:r>
              <a:rPr lang="en-US" dirty="0" smtClean="0"/>
              <a:t> –l’ is has gotten very slow</a:t>
            </a:r>
          </a:p>
          <a:p>
            <a:pPr lvl="1"/>
            <a:r>
              <a:rPr lang="en-US" dirty="0" smtClean="0"/>
              <a:t>The system isn’t as responsive</a:t>
            </a:r>
          </a:p>
          <a:p>
            <a:pPr lvl="1"/>
            <a:r>
              <a:rPr lang="en-US" dirty="0" smtClean="0"/>
              <a:t>Running ‘</a:t>
            </a:r>
            <a:r>
              <a:rPr lang="en-US" dirty="0" err="1" smtClean="0"/>
              <a:t>rm</a:t>
            </a:r>
            <a:r>
              <a:rPr lang="en-US" dirty="0" smtClean="0"/>
              <a:t>’ or ‘</a:t>
            </a:r>
            <a:r>
              <a:rPr lang="en-US" dirty="0" err="1" smtClean="0"/>
              <a:t>rm</a:t>
            </a:r>
            <a:r>
              <a:rPr lang="en-US" dirty="0" smtClean="0"/>
              <a:t> –r’ </a:t>
            </a:r>
            <a:r>
              <a:rPr lang="en-US" dirty="0" smtClean="0"/>
              <a:t>feels slow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7860D7-E1B1-4E33-ADE2-BBF093564CA8}" type="slidenum">
              <a:rPr lang="en-US" smtClean="0"/>
              <a:pPr>
                <a:defRPr/>
              </a:pPr>
              <a:t>4</a:t>
            </a:fld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urier New" pitchFamily="49" charset="0"/>
              </a:rPr>
              <a:t>Let’s look at an instance where a user complains that running ‘</a:t>
            </a:r>
            <a:r>
              <a:rPr lang="en-US" dirty="0" err="1" smtClean="0">
                <a:cs typeface="Courier New" pitchFamily="49" charset="0"/>
              </a:rPr>
              <a:t>ls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–l’ on a directory is slow</a:t>
            </a:r>
          </a:p>
          <a:p>
            <a:r>
              <a:rPr lang="en-US" dirty="0" smtClean="0">
                <a:cs typeface="Courier New" pitchFamily="49" charset="0"/>
              </a:rPr>
              <a:t>A couple quick questions to ask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Is the performance problem seen in one directory or all directories?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When did the issue start?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What </a:t>
            </a:r>
            <a:r>
              <a:rPr lang="en-US" dirty="0" smtClean="0">
                <a:cs typeface="Courier New" pitchFamily="49" charset="0"/>
              </a:rPr>
              <a:t>does the directory look like?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How large is the directory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How many users access it at the same time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Has it grown recently</a:t>
            </a:r>
            <a:endParaRPr lang="en-US" dirty="0" smtClean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5</a:t>
            </a:fld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urier New" pitchFamily="49" charset="0"/>
              </a:rPr>
              <a:t>For starters it helps to break down what an ‘</a:t>
            </a:r>
            <a:r>
              <a:rPr lang="en-US" dirty="0" err="1" smtClean="0">
                <a:cs typeface="Courier New" pitchFamily="49" charset="0"/>
              </a:rPr>
              <a:t>ls</a:t>
            </a:r>
            <a:r>
              <a:rPr lang="en-US" dirty="0" smtClean="0">
                <a:cs typeface="Courier New" pitchFamily="49" charset="0"/>
              </a:rPr>
              <a:t> –l’ is doing inside the file system</a:t>
            </a:r>
          </a:p>
          <a:p>
            <a:r>
              <a:rPr lang="en-US" dirty="0" smtClean="0">
                <a:cs typeface="Courier New" pitchFamily="49" charset="0"/>
              </a:rPr>
              <a:t>This command will be running a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 followed by a stat on each file and directory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 this case, in interesting question is whether an ‘</a:t>
            </a:r>
            <a:r>
              <a:rPr lang="en-US" dirty="0" err="1" smtClean="0">
                <a:cs typeface="Courier New" pitchFamily="49" charset="0"/>
              </a:rPr>
              <a:t>ls’</a:t>
            </a:r>
            <a:r>
              <a:rPr lang="en-US" dirty="0" smtClean="0">
                <a:cs typeface="Courier New" pitchFamily="49" charset="0"/>
              </a:rPr>
              <a:t> is also slow. If it is, the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 is likely at the core of the issue. If not, then the stat operations may behaving an impact. </a:t>
            </a:r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T</a:t>
            </a:r>
            <a:r>
              <a:rPr lang="en-US" dirty="0" smtClean="0">
                <a:cs typeface="Courier New" pitchFamily="49" charset="0"/>
              </a:rPr>
              <a:t>he FSM hourly stats are a good starting point in the investigation</a:t>
            </a:r>
            <a:endParaRPr lang="en-US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FSM stats can be found in the </a:t>
            </a:r>
            <a:r>
              <a:rPr lang="en-US" dirty="0" err="1" smtClean="0">
                <a:cs typeface="Courier New" pitchFamily="49" charset="0"/>
              </a:rPr>
              <a:t>qustat</a:t>
            </a:r>
            <a:r>
              <a:rPr lang="en-US" dirty="0" smtClean="0">
                <a:cs typeface="Courier New" pitchFamily="49" charset="0"/>
              </a:rPr>
              <a:t> logs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/</a:t>
            </a:r>
            <a:r>
              <a:rPr lang="en-US" dirty="0" err="1" smtClean="0">
                <a:cs typeface="Courier New" pitchFamily="49" charset="0"/>
              </a:rPr>
              <a:t>usr</a:t>
            </a:r>
            <a:r>
              <a:rPr lang="en-US" dirty="0" smtClean="0">
                <a:cs typeface="Courier New" pitchFamily="49" charset="0"/>
              </a:rPr>
              <a:t>/</a:t>
            </a:r>
            <a:r>
              <a:rPr lang="en-US" dirty="0" err="1" smtClean="0">
                <a:cs typeface="Courier New" pitchFamily="49" charset="0"/>
              </a:rPr>
              <a:t>cvfs</a:t>
            </a:r>
            <a:r>
              <a:rPr lang="en-US" dirty="0" smtClean="0">
                <a:cs typeface="Courier New" pitchFamily="49" charset="0"/>
              </a:rPr>
              <a:t>/</a:t>
            </a:r>
            <a:r>
              <a:rPr lang="en-US" dirty="0" err="1" smtClean="0">
                <a:cs typeface="Courier New" pitchFamily="49" charset="0"/>
              </a:rPr>
              <a:t>qustat</a:t>
            </a:r>
            <a:r>
              <a:rPr lang="en-US" dirty="0" smtClean="0">
                <a:cs typeface="Courier New" pitchFamily="49" charset="0"/>
              </a:rPr>
              <a:t>/FSM/&lt;</a:t>
            </a:r>
            <a:r>
              <a:rPr lang="en-US" dirty="0" err="1" smtClean="0">
                <a:cs typeface="Courier New" pitchFamily="49" charset="0"/>
              </a:rPr>
              <a:t>fsname</a:t>
            </a:r>
            <a:r>
              <a:rPr lang="en-US" dirty="0" smtClean="0">
                <a:cs typeface="Courier New" pitchFamily="49" charset="0"/>
              </a:rPr>
              <a:t>&gt;/&lt;server&gt;/</a:t>
            </a:r>
          </a:p>
          <a:p>
            <a:r>
              <a:rPr lang="en-US" dirty="0" smtClean="0">
                <a:cs typeface="Courier New" pitchFamily="49" charset="0"/>
              </a:rPr>
              <a:t>In this case, we will start looking at the VOP traces which represent the high level file system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6</a:t>
            </a:fld>
            <a:endParaRPr 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When looking at hourly stats, find the time period which exhibited the performance issue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In the </a:t>
            </a:r>
            <a:r>
              <a:rPr lang="en-US" dirty="0" err="1" smtClean="0">
                <a:latin typeface="+mj-lt"/>
                <a:cs typeface="Courier New" pitchFamily="49" charset="0"/>
              </a:rPr>
              <a:t>qustat</a:t>
            </a:r>
            <a:r>
              <a:rPr lang="en-US" dirty="0" smtClean="0">
                <a:latin typeface="+mj-lt"/>
                <a:cs typeface="Courier New" pitchFamily="49" charset="0"/>
              </a:rPr>
              <a:t> logs we will look at VOPS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Starting with “VOP Read </a:t>
            </a:r>
            <a:r>
              <a:rPr lang="en-US" dirty="0" smtClean="0">
                <a:latin typeface="+mj-lt"/>
                <a:cs typeface="Courier New" pitchFamily="49" charset="0"/>
              </a:rPr>
              <a:t>DirV2”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NAME,TYP,COUNT,MIN,MAX,TOT/LVL,AVG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DirV2,TIM,377783,0,238367,1062358171,2812</a:t>
            </a:r>
          </a:p>
          <a:p>
            <a:pPr lvl="1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In this case there were 377,783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requests over the course of the hour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The Min and Max times for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operations </a:t>
            </a:r>
            <a:r>
              <a:rPr lang="en-US" dirty="0" smtClean="0">
                <a:cs typeface="Courier New" pitchFamily="49" charset="0"/>
              </a:rPr>
              <a:t>were </a:t>
            </a:r>
            <a:r>
              <a:rPr lang="en-US" dirty="0" smtClean="0">
                <a:cs typeface="Courier New" pitchFamily="49" charset="0"/>
              </a:rPr>
              <a:t>0 microseconds </a:t>
            </a:r>
            <a:r>
              <a:rPr lang="en-US" dirty="0" smtClean="0">
                <a:cs typeface="Courier New" pitchFamily="49" charset="0"/>
              </a:rPr>
              <a:t>and </a:t>
            </a:r>
            <a:r>
              <a:rPr lang="en-US" dirty="0" smtClean="0">
                <a:cs typeface="Courier New" pitchFamily="49" charset="0"/>
              </a:rPr>
              <a:t>238,367 microseconds respectively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The average response time was 2,812 microseconds</a:t>
            </a:r>
          </a:p>
          <a:p>
            <a:r>
              <a:rPr lang="en-US" dirty="0" smtClean="0">
                <a:cs typeface="Courier New" pitchFamily="49" charset="0"/>
              </a:rPr>
              <a:t>In this case the FSM stats appear to be reasonable. But we can look for trends to verify that</a:t>
            </a: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7</a:t>
            </a:fld>
            <a:endParaRPr 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Let’s look at how the </a:t>
            </a:r>
            <a:r>
              <a:rPr lang="en-US" dirty="0" err="1" smtClean="0">
                <a:latin typeface="+mj-lt"/>
                <a:cs typeface="Courier New" pitchFamily="49" charset="0"/>
              </a:rPr>
              <a:t>ReadDir</a:t>
            </a:r>
            <a:r>
              <a:rPr lang="en-US" dirty="0" smtClean="0">
                <a:latin typeface="+mj-lt"/>
                <a:cs typeface="Courier New" pitchFamily="49" charset="0"/>
              </a:rPr>
              <a:t> operation has behaved over time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Using tools like </a:t>
            </a:r>
            <a:r>
              <a:rPr lang="en-US" dirty="0" err="1" smtClean="0">
                <a:latin typeface="+mj-lt"/>
                <a:cs typeface="Courier New" pitchFamily="49" charset="0"/>
              </a:rPr>
              <a:t>grep</a:t>
            </a:r>
            <a:r>
              <a:rPr lang="en-US" dirty="0" smtClean="0">
                <a:latin typeface="+mj-lt"/>
                <a:cs typeface="Courier New" pitchFamily="49" charset="0"/>
              </a:rPr>
              <a:t> or </a:t>
            </a:r>
            <a:r>
              <a:rPr lang="en-US" dirty="0" err="1" smtClean="0">
                <a:latin typeface="+mj-lt"/>
                <a:cs typeface="Courier New" pitchFamily="49" charset="0"/>
              </a:rPr>
              <a:t>perl</a:t>
            </a:r>
            <a:r>
              <a:rPr lang="en-US" dirty="0" smtClean="0">
                <a:latin typeface="+mj-lt"/>
                <a:cs typeface="Courier New" pitchFamily="49" charset="0"/>
              </a:rPr>
              <a:t> we can pull out some trends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NAME,TYP,COUNT,MIN,MAX,TOT/LVL,AVG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DirV2,TIM,358339,0,216499,1256261500,4863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DirV2,TIM,331808,0,301828,1096549204,4730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DirV2,TIM,346714,0,207206,1223235546,4958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DirV2,TIM,326206,0,206097,1050113428,4642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DirV2,TIM,337279,0,190037,1191142885,5020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DirV2,TIM,366203,0,196760,1238128009,4651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DirV2,TIM,270037,0,176581,734174025,4318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DirV2,TIM,277707,0,189693,816662549,4596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This is just a small sample, but if the numbers looked similar, and these numbers covered time periods that saw no problems it’s possible that the issue is isolated to a single client and not seen across the cluster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8</a:t>
            </a:fld>
            <a:endParaRPr 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‘</a:t>
            </a:r>
            <a:r>
              <a:rPr lang="en-US" dirty="0" err="1" smtClean="0"/>
              <a:t>ls</a:t>
            </a:r>
            <a:r>
              <a:rPr lang="en-US" dirty="0" smtClean="0"/>
              <a:t> –l’ is slow (part two)…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What if the numbers looked different?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Going back to the </a:t>
            </a:r>
            <a:r>
              <a:rPr lang="en-US" dirty="0" err="1" smtClean="0">
                <a:latin typeface="+mj-lt"/>
                <a:cs typeface="Courier New" pitchFamily="49" charset="0"/>
              </a:rPr>
              <a:t>qustat</a:t>
            </a:r>
            <a:r>
              <a:rPr lang="en-US" dirty="0" smtClean="0">
                <a:latin typeface="+mj-lt"/>
                <a:cs typeface="Courier New" pitchFamily="49" charset="0"/>
              </a:rPr>
              <a:t> logs we will look at VOPS again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Back to “VOP </a:t>
            </a:r>
            <a:r>
              <a:rPr lang="en-US" dirty="0" smtClean="0">
                <a:latin typeface="+mj-lt"/>
                <a:cs typeface="Courier New" pitchFamily="49" charset="0"/>
              </a:rPr>
              <a:t>Read </a:t>
            </a:r>
            <a:r>
              <a:rPr lang="en-US" dirty="0" smtClean="0">
                <a:latin typeface="+mj-lt"/>
                <a:cs typeface="Courier New" pitchFamily="49" charset="0"/>
              </a:rPr>
              <a:t>DirV2”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 NAME,TYP,COUNT,MIN,MAX,TOT/LVL,AVG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VOP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DirV2,TIM,12377783,0,1238367,1062358171,22812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Now we see 12,377,783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requests over the course of the hour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The Min and Max times for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operations </a:t>
            </a:r>
            <a:r>
              <a:rPr lang="en-US" dirty="0" smtClean="0">
                <a:cs typeface="Courier New" pitchFamily="49" charset="0"/>
              </a:rPr>
              <a:t>were </a:t>
            </a:r>
            <a:r>
              <a:rPr lang="en-US" dirty="0" smtClean="0">
                <a:cs typeface="Courier New" pitchFamily="49" charset="0"/>
              </a:rPr>
              <a:t>0 microseconds </a:t>
            </a:r>
            <a:r>
              <a:rPr lang="en-US" dirty="0" smtClean="0">
                <a:cs typeface="Courier New" pitchFamily="49" charset="0"/>
              </a:rPr>
              <a:t>and </a:t>
            </a:r>
            <a:r>
              <a:rPr lang="en-US" dirty="0" smtClean="0">
                <a:cs typeface="Courier New" pitchFamily="49" charset="0"/>
              </a:rPr>
              <a:t>1,238,367 microseconds respectively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The average response time was 22,812 microseconds</a:t>
            </a:r>
          </a:p>
          <a:p>
            <a:pPr lvl="1"/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12 Million </a:t>
            </a:r>
            <a:r>
              <a:rPr lang="en-US" dirty="0" err="1" smtClean="0">
                <a:cs typeface="Courier New" pitchFamily="49" charset="0"/>
              </a:rPr>
              <a:t>ReadDir</a:t>
            </a:r>
            <a:r>
              <a:rPr lang="en-US" dirty="0" smtClean="0">
                <a:cs typeface="Courier New" pitchFamily="49" charset="0"/>
              </a:rPr>
              <a:t> requests over the course of an hour seems a bit high, let’s take a look.</a:t>
            </a: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Char char="-"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9</a:t>
            </a:fld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ntum_Presentation_Template-v3">
  <a:themeElements>
    <a:clrScheme name="New Template for PowerPoint 2003 to test with 2007 02APR10 with update instructions 13">
      <a:dk1>
        <a:srgbClr val="000000"/>
      </a:dk1>
      <a:lt1>
        <a:srgbClr val="FFFFFF"/>
      </a:lt1>
      <a:dk2>
        <a:srgbClr val="006AD6"/>
      </a:dk2>
      <a:lt2>
        <a:srgbClr val="808080"/>
      </a:lt2>
      <a:accent1>
        <a:srgbClr val="41A2EF"/>
      </a:accent1>
      <a:accent2>
        <a:srgbClr val="FFA600"/>
      </a:accent2>
      <a:accent3>
        <a:srgbClr val="FFFFFF"/>
      </a:accent3>
      <a:accent4>
        <a:srgbClr val="000000"/>
      </a:accent4>
      <a:accent5>
        <a:srgbClr val="B0CEF6"/>
      </a:accent5>
      <a:accent6>
        <a:srgbClr val="E79600"/>
      </a:accent6>
      <a:hlink>
        <a:srgbClr val="666666"/>
      </a:hlink>
      <a:folHlink>
        <a:srgbClr val="999999"/>
      </a:folHlink>
    </a:clrScheme>
    <a:fontScheme name="New Template for PowerPoint 2003 to test with 2007 02APR10 with update instructi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Template for PowerPoint 2003 to test with 2007 02APR10 with update instru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3">
        <a:dk1>
          <a:srgbClr val="000000"/>
        </a:dk1>
        <a:lt1>
          <a:srgbClr val="FFFFFF"/>
        </a:lt1>
        <a:dk2>
          <a:srgbClr val="006AD6"/>
        </a:dk2>
        <a:lt2>
          <a:srgbClr val="808080"/>
        </a:lt2>
        <a:accent1>
          <a:srgbClr val="41A2EF"/>
        </a:accent1>
        <a:accent2>
          <a:srgbClr val="FFA600"/>
        </a:accent2>
        <a:accent3>
          <a:srgbClr val="FFFFFF"/>
        </a:accent3>
        <a:accent4>
          <a:srgbClr val="000000"/>
        </a:accent4>
        <a:accent5>
          <a:srgbClr val="B0CEF6"/>
        </a:accent5>
        <a:accent6>
          <a:srgbClr val="E79600"/>
        </a:accent6>
        <a:hlink>
          <a:srgbClr val="66666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Quantum_Presentation_Template-v3</Template>
  <TotalTime>7588</TotalTime>
  <Words>2861</Words>
  <Application>Microsoft Office PowerPoint</Application>
  <PresentationFormat>On-screen Show (4:3)</PresentationFormat>
  <Paragraphs>268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Quantum_Presentation_Template-v3</vt:lpstr>
      <vt:lpstr>Slide 1</vt:lpstr>
      <vt:lpstr>Performance Analysis Scenarios </vt:lpstr>
      <vt:lpstr>Looking a Metadata Performance</vt:lpstr>
      <vt:lpstr>Where to start…</vt:lpstr>
      <vt:lpstr>My ‘ls –l’ is slow…</vt:lpstr>
      <vt:lpstr>My ‘ls –l’ is slow…</vt:lpstr>
      <vt:lpstr>My ‘ls –l’ is slow…</vt:lpstr>
      <vt:lpstr>Looking at trends</vt:lpstr>
      <vt:lpstr>My ‘ls –l’ is slow (part two)…</vt:lpstr>
      <vt:lpstr>My ‘ls –l’ is slow (part two)…</vt:lpstr>
      <vt:lpstr>My ‘ls –l’ is slow (part three)…</vt:lpstr>
      <vt:lpstr>My ‘ls –l’ is slow (part three)…</vt:lpstr>
      <vt:lpstr>The PIO stats </vt:lpstr>
      <vt:lpstr>I/O latency</vt:lpstr>
      <vt:lpstr>FSM caches</vt:lpstr>
      <vt:lpstr>Client Performance Analysis</vt:lpstr>
      <vt:lpstr>Capabilities of the environment</vt:lpstr>
      <vt:lpstr>Checking for fragmentation</vt:lpstr>
      <vt:lpstr>What causes fragmentation</vt:lpstr>
      <vt:lpstr>Investigating I/O patterns</vt:lpstr>
      <vt:lpstr>Investigating I/O patterns</vt:lpstr>
      <vt:lpstr>Investigating I/O alignment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Valgrind</dc:title>
  <dc:subject>Valgrind</dc:subject>
  <dc:creator>Joe Habermann</dc:creator>
  <cp:keywords>Valgrind Memory Quality Bug</cp:keywords>
  <dc:description>Template version 3 (20APR10)</dc:description>
  <cp:lastModifiedBy>Brent Petit</cp:lastModifiedBy>
  <cp:revision>95</cp:revision>
  <dcterms:created xsi:type="dcterms:W3CDTF">2010-05-13T18:06:43Z</dcterms:created>
  <dcterms:modified xsi:type="dcterms:W3CDTF">2012-03-14T13:52:48Z</dcterms:modified>
</cp:coreProperties>
</file>