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57" r:id="rId3"/>
    <p:sldId id="261" r:id="rId4"/>
    <p:sldId id="267" r:id="rId5"/>
    <p:sldId id="268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D6"/>
    <a:srgbClr val="FFBA00"/>
    <a:srgbClr val="66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8" autoAdjust="0"/>
    <p:restoredTop sz="84561" autoAdjust="0"/>
  </p:normalViewPr>
  <p:slideViewPr>
    <p:cSldViewPr>
      <p:cViewPr varScale="1">
        <p:scale>
          <a:sx n="62" d="100"/>
          <a:sy n="62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US" sz="600">
                <a:cs typeface="+mn-cs"/>
              </a:rPr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D942D76B-8C63-40EB-95DC-0370C276448C}" type="slidenum">
              <a:rPr lang="en-US" sz="1200">
                <a:cs typeface="+mn-cs"/>
              </a:rPr>
              <a:pPr algn="r">
                <a:defRPr/>
              </a:pPr>
              <a:t>‹#›</a:t>
            </a:fld>
            <a:endParaRPr lang="en-US" sz="12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AE11895-3197-4827-BD7D-3BDECC473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198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CC4CCF-495B-4F14-8E1B-ADF0ADAE52FA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A771D-0D65-441E-8387-90C586951F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6F73A-0DCC-47DD-B459-3D0686953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04AA-3975-4A8F-A88A-D1EAE0B7785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FCA3B-F189-4074-9A7E-AF319727E1B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6979-E9BF-445D-85D2-9991D4BC45F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8FD2F-6CAB-4750-A423-2EF7CC75A74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7F53-BAD9-42A9-9C4B-FDB4D5FA803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E13C6-8E35-425F-B1E6-CE253AB14DB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D4162-9C2A-4EBB-A60E-6AB3D690BDF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AECB-E867-42AC-9792-FDD81B87310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BA3A3-90B9-4EEB-A45D-B41F229E53F7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3B31-6690-4B58-BAA7-FF6754077F7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3826-4B9C-400F-A722-FEFDFD9A58E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534EEA54-818F-4BED-8A9D-0E092AA0827D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5" cstate="print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28" r:id="rId2"/>
    <p:sldLayoutId id="2147483827" r:id="rId3"/>
    <p:sldLayoutId id="2147483826" r:id="rId4"/>
    <p:sldLayoutId id="2147483825" r:id="rId5"/>
    <p:sldLayoutId id="2147483824" r:id="rId6"/>
    <p:sldLayoutId id="2147483823" r:id="rId7"/>
    <p:sldLayoutId id="2147483822" r:id="rId8"/>
    <p:sldLayoutId id="2147483821" r:id="rId9"/>
    <p:sldLayoutId id="2147483820" r:id="rId10"/>
    <p:sldLayoutId id="2147483819" r:id="rId11"/>
    <p:sldLayoutId id="214748381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04800" y="2133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solidFill>
                  <a:srgbClr val="006AD6"/>
                </a:solidFill>
              </a:rPr>
              <a:t>Configuration and Tuning</a:t>
            </a:r>
            <a:endParaRPr lang="en-US" sz="3200" dirty="0">
              <a:solidFill>
                <a:srgbClr val="006AD6"/>
              </a:solidFill>
            </a:endParaRPr>
          </a:p>
          <a:p>
            <a:r>
              <a:rPr lang="en-US" dirty="0">
                <a:solidFill>
                  <a:srgbClr val="006AD6"/>
                </a:solidFill>
              </a:rPr>
              <a:t>SNFS Development Team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04800" y="3124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</a:pPr>
            <a:endParaRPr lang="en-US" sz="1600" b="1">
              <a:solidFill>
                <a:srgbClr val="666666"/>
              </a:solidFill>
            </a:endParaRP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04800" y="3962400"/>
            <a:ext cx="14622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666666"/>
                </a:solidFill>
              </a:rPr>
              <a:t>7-March-2012</a:t>
            </a:r>
            <a:endParaRPr lang="en-US" sz="1600" dirty="0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Configuration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tuning client configurations the following SNFS mount options should be considered (see </a:t>
            </a:r>
            <a:r>
              <a:rPr lang="en-US" dirty="0" err="1" smtClean="0"/>
              <a:t>mount_cvfs</a:t>
            </a:r>
            <a:r>
              <a:rPr lang="en-US" dirty="0" smtClean="0"/>
              <a:t> man page for more details)</a:t>
            </a:r>
          </a:p>
          <a:p>
            <a:pPr lvl="1"/>
            <a:r>
              <a:rPr lang="en-US" dirty="0" err="1" smtClean="0"/>
              <a:t>auto_dma_read_length</a:t>
            </a:r>
            <a:r>
              <a:rPr lang="en-US" dirty="0" smtClean="0"/>
              <a:t>/</a:t>
            </a:r>
            <a:r>
              <a:rPr lang="en-US" dirty="0" err="1" smtClean="0"/>
              <a:t>auto_dma_write_length</a:t>
            </a:r>
            <a:r>
              <a:rPr lang="en-US" dirty="0" smtClean="0"/>
              <a:t> </a:t>
            </a:r>
            <a:r>
              <a:rPr lang="en-US" dirty="0" smtClean="0"/>
              <a:t>- By </a:t>
            </a:r>
            <a:r>
              <a:rPr lang="en-US" dirty="0" smtClean="0"/>
              <a:t>default, all I/Os at this value or above will be direct, all I/O sizes below this value will go through the buffer </a:t>
            </a:r>
            <a:r>
              <a:rPr lang="en-US" dirty="0" smtClean="0"/>
              <a:t>cache. These values can be set independently. This behavior can be overridden by explicit direct I/O requests</a:t>
            </a:r>
          </a:p>
          <a:p>
            <a:pPr lvl="1"/>
            <a:r>
              <a:rPr lang="en-US" dirty="0" err="1" smtClean="0"/>
              <a:t>Buffercachecap</a:t>
            </a:r>
            <a:r>
              <a:rPr lang="en-US" dirty="0" smtClean="0"/>
              <a:t> – This indicates the maximum amount of memory that can be used for client </a:t>
            </a:r>
            <a:r>
              <a:rPr lang="en-US" dirty="0" err="1" smtClean="0"/>
              <a:t>buffercache</a:t>
            </a:r>
            <a:endParaRPr lang="en-US" dirty="0" smtClean="0"/>
          </a:p>
          <a:p>
            <a:pPr lvl="1"/>
            <a:r>
              <a:rPr lang="en-US" dirty="0" err="1" smtClean="0"/>
              <a:t>Cachebufsize</a:t>
            </a:r>
            <a:r>
              <a:rPr lang="en-US" dirty="0" smtClean="0"/>
              <a:t> – This setting determines the size of individual cache buffers  this size also reflects the I/O size when reading and writing through the buffer cache</a:t>
            </a:r>
          </a:p>
          <a:p>
            <a:pPr lvl="1"/>
            <a:r>
              <a:rPr lang="en-US" dirty="0" err="1" smtClean="0"/>
              <a:t>buffercache_readahead</a:t>
            </a:r>
            <a:r>
              <a:rPr lang="en-US" dirty="0" smtClean="0"/>
              <a:t> – Indicates the amount of read-ahead to do when sequential reads are detected</a:t>
            </a:r>
          </a:p>
          <a:p>
            <a:pPr lvl="1"/>
            <a:r>
              <a:rPr lang="en-US" dirty="0" err="1" smtClean="0"/>
              <a:t>buffercache_iods</a:t>
            </a:r>
            <a:r>
              <a:rPr lang="en-US" dirty="0" smtClean="0"/>
              <a:t> – Indicates the number of worker threads created to handle buffered </a:t>
            </a:r>
            <a:r>
              <a:rPr lang="en-US" smtClean="0"/>
              <a:t>I/O requests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FD2F-6CAB-4750-A423-2EF7CC75A741}" type="slidenum">
              <a:rPr lang="en-US" smtClean="0"/>
              <a:pPr>
                <a:defRPr/>
              </a:pPr>
              <a:t>10</a:t>
            </a:fld>
            <a:endParaRPr lang="en-US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FF5216-A4FB-4A79-B938-D695A18910AD}" type="slidenum">
              <a:rPr lang="en-US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Tuning - Metadata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Metadata Storage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Metadata </a:t>
            </a:r>
            <a:r>
              <a:rPr lang="en-US" sz="2800" dirty="0" smtClean="0">
                <a:solidFill>
                  <a:srgbClr val="000000"/>
                </a:solidFill>
              </a:rPr>
              <a:t>workload consists of small</a:t>
            </a:r>
            <a:r>
              <a:rPr lang="en-US" sz="2800" dirty="0" smtClean="0">
                <a:solidFill>
                  <a:srgbClr val="000000"/>
                </a:solidFill>
              </a:rPr>
              <a:t>, random I/O</a:t>
            </a:r>
          </a:p>
          <a:p>
            <a:pPr marL="1138238" lvl="2" indent="-338138" eaLnBrk="1" hangingPunct="1">
              <a:buClr>
                <a:schemeClr val="accent1"/>
              </a:buClr>
              <a:buSzPct val="80000"/>
            </a:pPr>
            <a:r>
              <a:rPr lang="en-US" sz="2400" dirty="0" smtClean="0">
                <a:solidFill>
                  <a:srgbClr val="000000"/>
                </a:solidFill>
              </a:rPr>
              <a:t>RAID 1 or RAID 10 recommended for metadata storage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Journal consists of sequential read I/O during FS startup and sequential write during normal FS operation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Write-behind caching recommended for both metadata and journal</a:t>
            </a:r>
          </a:p>
          <a:p>
            <a:pPr marL="1138238" lvl="2" indent="-338138" eaLnBrk="1" hangingPunct="1">
              <a:buClr>
                <a:schemeClr val="accent1"/>
              </a:buClr>
              <a:buSzPct val="80000"/>
            </a:pPr>
            <a:r>
              <a:rPr lang="en-US" sz="2400" dirty="0" smtClean="0">
                <a:solidFill>
                  <a:srgbClr val="000000"/>
                </a:solidFill>
              </a:rPr>
              <a:t>Write-behind cache requires battery backing for metadata and journal data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38188" lvl="1" indent="-338138" eaLnBrk="1" hangingPunct="1">
              <a:buClr>
                <a:schemeClr val="accent1"/>
              </a:buClr>
              <a:buSzPct val="80000"/>
              <a:buNone/>
            </a:pPr>
            <a:endParaRPr lang="en-US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Tuning - Data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User Data Storage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Storage tuning depends on usage</a:t>
            </a:r>
          </a:p>
          <a:p>
            <a:pPr marL="1138238" lvl="2" indent="-338138" eaLnBrk="1" hangingPunct="1">
              <a:buClr>
                <a:schemeClr val="accent1"/>
              </a:buClr>
              <a:buSzPct val="80000"/>
            </a:pPr>
            <a:r>
              <a:rPr lang="en-US" sz="2400" dirty="0" smtClean="0">
                <a:solidFill>
                  <a:srgbClr val="000000"/>
                </a:solidFill>
              </a:rPr>
              <a:t>RAID 5 or RAID 6 generally used for user data</a:t>
            </a:r>
          </a:p>
          <a:p>
            <a:pPr marL="1138238" lvl="2" indent="-338138" eaLnBrk="1" hangingPunct="1">
              <a:buClr>
                <a:schemeClr val="accent1"/>
              </a:buClr>
              <a:buSzPct val="80000"/>
            </a:pPr>
            <a:r>
              <a:rPr lang="en-US" sz="2400" dirty="0" smtClean="0">
                <a:solidFill>
                  <a:srgbClr val="000000"/>
                </a:solidFill>
              </a:rPr>
              <a:t>RAID Stripe Size should be tuned per the </a:t>
            </a:r>
            <a:r>
              <a:rPr lang="en-US" sz="2400" dirty="0" smtClean="0">
                <a:solidFill>
                  <a:srgbClr val="000000"/>
                </a:solidFill>
              </a:rPr>
              <a:t>common </a:t>
            </a:r>
            <a:r>
              <a:rPr lang="en-US" sz="2400" dirty="0" smtClean="0">
                <a:solidFill>
                  <a:srgbClr val="000000"/>
                </a:solidFill>
              </a:rPr>
              <a:t>I/Os in the File System’s workflow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Choosing a RAID stripe size that is too large for a workflow can have negative impact on the performance of the file system</a:t>
            </a:r>
          </a:p>
          <a:p>
            <a:pPr marL="1138238" lvl="2" indent="-338138" eaLnBrk="1" hangingPunct="1">
              <a:buClr>
                <a:schemeClr val="accent1"/>
              </a:buClr>
              <a:buSzPct val="80000"/>
            </a:pPr>
            <a:r>
              <a:rPr lang="en-US" sz="2400" dirty="0" smtClean="0">
                <a:solidFill>
                  <a:srgbClr val="000000"/>
                </a:solidFill>
              </a:rPr>
              <a:t>Writes into the RAID that are not a full stripe in size will incur a read-modify-write penalty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505F89-B827-4396-837D-52C757307B61}" type="slidenum">
              <a:rPr lang="en-US" smtClean="0"/>
              <a:pPr>
                <a:defRPr/>
              </a:pPr>
              <a:t>3</a:t>
            </a:fld>
            <a:endParaRPr lang="en-US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RAID Read-Modify-Write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key aspect to RAID performance tuning is preventing unnecessary I/Os from consuming the array’s throughput</a:t>
            </a:r>
          </a:p>
          <a:p>
            <a:r>
              <a:rPr lang="en-US" dirty="0" smtClean="0"/>
              <a:t>There are special behaviors to keep in mind for RAID 5 and RAID 6 configurations</a:t>
            </a:r>
          </a:p>
          <a:p>
            <a:pPr lvl="1"/>
            <a:r>
              <a:rPr lang="en-US" sz="2400" dirty="0" smtClean="0"/>
              <a:t>These configurations stripe I/Os across multiple disks as well as save parity calculations for each stripe</a:t>
            </a:r>
          </a:p>
          <a:p>
            <a:r>
              <a:rPr lang="en-US" dirty="0" smtClean="0"/>
              <a:t>In the event that a write to the array does not perfectly cover a stripe width, extra read I/Os are necessary to determine a stripe’s parity calculation</a:t>
            </a:r>
          </a:p>
          <a:p>
            <a:r>
              <a:rPr lang="en-US" dirty="0" smtClean="0"/>
              <a:t>Reducing the instances of writes which do not cover a whole stripe will improve the overall throughput of the RAID device</a:t>
            </a:r>
          </a:p>
          <a:p>
            <a:r>
              <a:rPr lang="en-US" sz="2000" dirty="0" smtClean="0"/>
              <a:t>For example, If most application I/Os are 256k in size, a RAID stripe size of 256k should perform better than a stripe size of 1m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FD2F-6CAB-4750-A423-2EF7CC75A741}" type="slidenum">
              <a:rPr lang="en-US" smtClean="0"/>
              <a:pPr>
                <a:defRPr/>
              </a:pPr>
              <a:t>4</a:t>
            </a:fld>
            <a:endParaRPr lang="en-US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notes on RAID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generally little advantage in configuring read-ahead settings for metadata disks</a:t>
            </a:r>
          </a:p>
          <a:p>
            <a:r>
              <a:rPr lang="en-US" dirty="0" smtClean="0"/>
              <a:t>Write-behind caching generally shows a big win for metadata disks</a:t>
            </a:r>
          </a:p>
          <a:p>
            <a:pPr lvl="1"/>
            <a:r>
              <a:rPr lang="en-US" sz="2000" dirty="0" smtClean="0"/>
              <a:t>For metadata, battery backup is required for write-behind configurations</a:t>
            </a:r>
          </a:p>
          <a:p>
            <a:r>
              <a:rPr lang="en-US" dirty="0" smtClean="0"/>
              <a:t>In workflows where RAID throughput should be optimized at the expense of resiliency, some customers have disabled cache mirroring between the two controllers in an array</a:t>
            </a:r>
          </a:p>
          <a:p>
            <a:pPr lvl="1"/>
            <a:r>
              <a:rPr lang="en-US" sz="2000" dirty="0" smtClean="0"/>
              <a:t>The two controllers in the array run independently serving separate LUNs</a:t>
            </a:r>
          </a:p>
          <a:p>
            <a:pPr lvl="1"/>
            <a:r>
              <a:rPr lang="en-US" sz="2000" dirty="0" smtClean="0"/>
              <a:t>Fault tolerance is degraded in this configuration, but performance is boosted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FD2F-6CAB-4750-A423-2EF7CC75A741}" type="slidenum">
              <a:rPr lang="en-US" smtClean="0"/>
              <a:pPr>
                <a:defRPr/>
              </a:pPr>
              <a:t>5</a:t>
            </a:fld>
            <a:endParaRPr lang="en-US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Tuning - Metadata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SNFS best practices recommends a </a:t>
            </a:r>
            <a:r>
              <a:rPr lang="en-US" sz="3200" dirty="0" smtClean="0">
                <a:solidFill>
                  <a:srgbClr val="000000"/>
                </a:solidFill>
              </a:rPr>
              <a:t>dedicated, switched, metadata </a:t>
            </a:r>
            <a:r>
              <a:rPr lang="en-US" sz="3200" dirty="0" smtClean="0">
                <a:solidFill>
                  <a:srgbClr val="000000"/>
                </a:solidFill>
              </a:rPr>
              <a:t>network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The latency of RPCs between SNFS clients and servers have a significant impact on SNFS </a:t>
            </a:r>
            <a:r>
              <a:rPr lang="en-US" sz="2800" dirty="0" smtClean="0">
                <a:solidFill>
                  <a:srgbClr val="000000"/>
                </a:solidFill>
              </a:rPr>
              <a:t>metadata op </a:t>
            </a:r>
            <a:r>
              <a:rPr lang="en-US" sz="2800" dirty="0" smtClean="0">
                <a:solidFill>
                  <a:srgbClr val="000000"/>
                </a:solidFill>
              </a:rPr>
              <a:t>rates</a:t>
            </a: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Other network services will impact the SNFS metadata performance</a:t>
            </a:r>
          </a:p>
          <a:p>
            <a:pPr marL="1138238" lvl="2" indent="-338138" eaLnBrk="1" hangingPunct="1">
              <a:buClr>
                <a:schemeClr val="accent1"/>
              </a:buClr>
              <a:buSzPct val="80000"/>
            </a:pPr>
            <a:r>
              <a:rPr lang="en-US" sz="2000" dirty="0" smtClean="0">
                <a:solidFill>
                  <a:srgbClr val="000000"/>
                </a:solidFill>
              </a:rPr>
              <a:t>NFS/CIFS/</a:t>
            </a:r>
            <a:r>
              <a:rPr lang="en-US" sz="2000" dirty="0" err="1" smtClean="0">
                <a:solidFill>
                  <a:srgbClr val="000000"/>
                </a:solidFill>
              </a:rPr>
              <a:t>iSCSI</a:t>
            </a:r>
            <a:r>
              <a:rPr lang="en-US" sz="2000" dirty="0" smtClean="0">
                <a:solidFill>
                  <a:srgbClr val="000000"/>
                </a:solidFill>
              </a:rPr>
              <a:t>/etc. should not be run on the same network as the metadata traffic between client and </a:t>
            </a:r>
            <a:r>
              <a:rPr lang="en-US" sz="2000" dirty="0" smtClean="0">
                <a:solidFill>
                  <a:srgbClr val="000000"/>
                </a:solidFill>
              </a:rPr>
              <a:t>server</a:t>
            </a:r>
          </a:p>
          <a:p>
            <a:pPr marL="338138" indent="-338138" eaLnBrk="1" hangingPunct="1">
              <a:buClr>
                <a:schemeClr val="accent1"/>
              </a:buClr>
              <a:buSzPct val="80000"/>
            </a:pPr>
            <a:r>
              <a:rPr lang="en-US" sz="2800" dirty="0" smtClean="0">
                <a:solidFill>
                  <a:srgbClr val="000000"/>
                </a:solidFill>
              </a:rPr>
              <a:t>Bonded or multi-homed MDCs are supported for additional fault tolerance</a:t>
            </a:r>
            <a:endParaRPr lang="en-US" sz="2800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7860D7-E1B1-4E33-ADE2-BBF093564CA8}" type="slidenum">
              <a:rPr lang="en-US" smtClean="0"/>
              <a:pPr>
                <a:defRPr/>
              </a:pPr>
              <a:t>6</a:t>
            </a:fld>
            <a:endParaRPr lang="en-US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SNFS Stripe Group Configuration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SNFS metadata and user data should be configured on different stripe groups</a:t>
            </a:r>
          </a:p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Multiple LUNs may or may-not be used in each stripe group</a:t>
            </a:r>
          </a:p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Stripe Breadth – this value indicates the amount of I/O performed on a LUN before submitting I/Os to the next LUN in the stripe group</a:t>
            </a:r>
          </a:p>
          <a:p>
            <a:pPr marL="338138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In general, t</a:t>
            </a:r>
            <a:r>
              <a:rPr lang="en-US" sz="2800" dirty="0" smtClean="0">
                <a:solidFill>
                  <a:srgbClr val="000000"/>
                </a:solidFill>
              </a:rPr>
              <a:t>he Stripe Breadth value should match, or be a </a:t>
            </a:r>
            <a:r>
              <a:rPr lang="en-US" sz="2800" dirty="0" smtClean="0">
                <a:solidFill>
                  <a:srgbClr val="000000"/>
                </a:solidFill>
              </a:rPr>
              <a:t>multiple of, the RAID stripe size </a:t>
            </a:r>
            <a:endParaRPr lang="en-US" sz="3200" dirty="0" smtClean="0">
              <a:solidFill>
                <a:srgbClr val="000000"/>
              </a:solidFill>
            </a:endParaRPr>
          </a:p>
          <a:p>
            <a:pPr marL="738188" lvl="1" indent="-338138" eaLnBrk="1" hangingPunct="1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0000"/>
                </a:solidFill>
              </a:rPr>
              <a:t>Stripe Breadth values that are not tuned to the RAID stripe size will see a higher instance of read-modify-write in the array</a:t>
            </a:r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1774-CE88-42CD-8D96-57398A701957}" type="slidenum">
              <a:rPr lang="en-US" smtClean="0"/>
              <a:pPr>
                <a:defRPr/>
              </a:pPr>
              <a:t>7</a:t>
            </a:fld>
            <a:endParaRPr lang="en-US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SNFS Global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InodeCacheSize</a:t>
            </a:r>
            <a:r>
              <a:rPr lang="en-US" dirty="0" smtClean="0"/>
              <a:t> – Indicates the number of </a:t>
            </a:r>
            <a:r>
              <a:rPr lang="en-US" dirty="0" err="1" smtClean="0"/>
              <a:t>inodes</a:t>
            </a:r>
            <a:r>
              <a:rPr lang="en-US" dirty="0" smtClean="0"/>
              <a:t> that can be stored in the FSM cache</a:t>
            </a:r>
          </a:p>
          <a:p>
            <a:pPr lvl="1"/>
            <a:r>
              <a:rPr lang="en-US" sz="2000" dirty="0" smtClean="0"/>
              <a:t>Increasing this value can improve the </a:t>
            </a:r>
            <a:r>
              <a:rPr lang="en-US" sz="2000" dirty="0" err="1" smtClean="0"/>
              <a:t>inode</a:t>
            </a:r>
            <a:r>
              <a:rPr lang="en-US" sz="2000" dirty="0" smtClean="0"/>
              <a:t> lookup cache </a:t>
            </a:r>
            <a:r>
              <a:rPr lang="en-US" sz="2000" dirty="0" smtClean="0"/>
              <a:t>hit rate</a:t>
            </a:r>
          </a:p>
          <a:p>
            <a:pPr lvl="1"/>
            <a:r>
              <a:rPr lang="en-US" sz="2000" dirty="0" smtClean="0"/>
              <a:t>Cache hits can be determined through the </a:t>
            </a:r>
            <a:r>
              <a:rPr lang="en-US" sz="2000" dirty="0" err="1" smtClean="0"/>
              <a:t>qustat</a:t>
            </a:r>
            <a:r>
              <a:rPr lang="en-US" sz="2000" dirty="0" smtClean="0"/>
              <a:t> “</a:t>
            </a:r>
            <a:r>
              <a:rPr lang="en-US" sz="2000" dirty="0" err="1" smtClean="0"/>
              <a:t>ICa</a:t>
            </a:r>
            <a:r>
              <a:rPr lang="en-US" sz="2000" dirty="0" smtClean="0"/>
              <a:t> </a:t>
            </a:r>
            <a:r>
              <a:rPr lang="en-US" sz="2000" dirty="0" smtClean="0"/>
              <a:t>Hits” counter.</a:t>
            </a:r>
            <a:endParaRPr lang="en-US" sz="2000" dirty="0" smtClean="0"/>
          </a:p>
          <a:p>
            <a:r>
              <a:rPr lang="en-US" dirty="0" err="1" smtClean="0"/>
              <a:t>BufferCacheSize</a:t>
            </a:r>
            <a:r>
              <a:rPr lang="en-US" dirty="0" smtClean="0"/>
              <a:t> – This setting reflects the amount of memory available to cache metadata blocks</a:t>
            </a:r>
          </a:p>
          <a:p>
            <a:pPr lvl="1"/>
            <a:r>
              <a:rPr lang="en-US" sz="2000" dirty="0" smtClean="0"/>
              <a:t>Increasing this value can improve the block read cache hit rate</a:t>
            </a:r>
          </a:p>
          <a:p>
            <a:pPr lvl="1"/>
            <a:r>
              <a:rPr lang="en-US" sz="2000" dirty="0" smtClean="0"/>
              <a:t>Cache hits can be determined through the </a:t>
            </a:r>
            <a:r>
              <a:rPr lang="en-US" sz="2000" dirty="0" err="1" smtClean="0"/>
              <a:t>qustat</a:t>
            </a:r>
            <a:r>
              <a:rPr lang="en-US" sz="2000" dirty="0" smtClean="0"/>
              <a:t> “</a:t>
            </a:r>
            <a:r>
              <a:rPr lang="en-US" sz="2000" dirty="0" err="1" smtClean="0"/>
              <a:t>BufCa</a:t>
            </a:r>
            <a:r>
              <a:rPr lang="en-US" sz="2000" dirty="0" smtClean="0"/>
              <a:t> </a:t>
            </a:r>
            <a:r>
              <a:rPr lang="en-US" sz="2000" dirty="0" smtClean="0"/>
              <a:t>Hits” counter</a:t>
            </a:r>
          </a:p>
          <a:p>
            <a:r>
              <a:rPr lang="en-US" sz="2600" dirty="0" err="1" smtClean="0"/>
              <a:t>ThreadPoolSize</a:t>
            </a:r>
            <a:r>
              <a:rPr lang="en-US" sz="2600" dirty="0" smtClean="0"/>
              <a:t> – This setting reflects the number of worker threads available to process client requests</a:t>
            </a:r>
          </a:p>
          <a:p>
            <a:pPr lvl="1"/>
            <a:r>
              <a:rPr lang="en-US" sz="2000" dirty="0" smtClean="0"/>
              <a:t>Values between 32 and 128 are common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FD2F-6CAB-4750-A423-2EF7CC75A741}" type="slidenum">
              <a:rPr lang="en-US" smtClean="0"/>
              <a:pPr>
                <a:defRPr/>
              </a:pPr>
              <a:t>8</a:t>
            </a:fld>
            <a:endParaRPr lang="en-US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SNFS Global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InodeStripe</a:t>
            </a:r>
            <a:r>
              <a:rPr lang="en-US" dirty="0" err="1" smtClean="0"/>
              <a:t>Width</a:t>
            </a:r>
            <a:r>
              <a:rPr lang="en-US" dirty="0" smtClean="0"/>
              <a:t> – rotates a single file’s allocations across the data stripe groups</a:t>
            </a:r>
          </a:p>
          <a:p>
            <a:pPr lvl="1"/>
            <a:r>
              <a:rPr lang="en-US" sz="2000" dirty="0" smtClean="0"/>
              <a:t>can help reduce hot-spots on the file system if very large files are used.</a:t>
            </a:r>
          </a:p>
          <a:p>
            <a:r>
              <a:rPr lang="en-US" sz="2600" dirty="0" err="1" smtClean="0"/>
              <a:t>AllocationSessionReservationSize</a:t>
            </a:r>
            <a:r>
              <a:rPr lang="en-US" sz="2600" dirty="0" smtClean="0"/>
              <a:t> – defines a session size when multiple files are created in the same directory</a:t>
            </a:r>
          </a:p>
          <a:p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FD2F-6CAB-4750-A423-2EF7CC75A741}" type="slidenum">
              <a:rPr lang="en-US" smtClean="0"/>
              <a:pPr>
                <a:defRPr/>
              </a:pPr>
              <a:t>9</a:t>
            </a:fld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ntum_Presentation_Template-v3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Quantum_Presentation_Template-v3</Template>
  <TotalTime>7393</TotalTime>
  <Words>1170</Words>
  <Application>Microsoft Office PowerPoint</Application>
  <PresentationFormat>On-screen Show (4:3)</PresentationFormat>
  <Paragraphs>86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Quantum_Presentation_Template-v3</vt:lpstr>
      <vt:lpstr>Slide 1</vt:lpstr>
      <vt:lpstr>Storage Tuning - Metadata</vt:lpstr>
      <vt:lpstr>Storage Tuning - Data</vt:lpstr>
      <vt:lpstr>A note on RAID Read-Modify-Write</vt:lpstr>
      <vt:lpstr>Other notes on RAID configuration</vt:lpstr>
      <vt:lpstr>Network Tuning - Metadata</vt:lpstr>
      <vt:lpstr>SNFS Stripe Group Configuration</vt:lpstr>
      <vt:lpstr>SNFS Global configuration</vt:lpstr>
      <vt:lpstr>SNFS Global configuration</vt:lpstr>
      <vt:lpstr>Client Configuration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Valgrind</dc:title>
  <dc:subject>Valgrind</dc:subject>
  <dc:creator>Joe Habermann</dc:creator>
  <cp:keywords>Valgrind Memory Quality Bug</cp:keywords>
  <dc:description>Template version 3 (20APR10)</dc:description>
  <cp:lastModifiedBy>Brent Petit</cp:lastModifiedBy>
  <cp:revision>75</cp:revision>
  <dcterms:created xsi:type="dcterms:W3CDTF">2010-05-13T18:06:43Z</dcterms:created>
  <dcterms:modified xsi:type="dcterms:W3CDTF">2012-03-13T11:37:14Z</dcterms:modified>
</cp:coreProperties>
</file>