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4" r:id="rId3"/>
    <p:sldId id="269" r:id="rId4"/>
    <p:sldId id="273" r:id="rId5"/>
    <p:sldId id="268" r:id="rId6"/>
    <p:sldId id="270" r:id="rId7"/>
    <p:sldId id="278" r:id="rId8"/>
    <p:sldId id="272" r:id="rId9"/>
    <p:sldId id="276" r:id="rId10"/>
    <p:sldId id="281" r:id="rId11"/>
    <p:sldId id="282" r:id="rId12"/>
    <p:sldId id="279" r:id="rId13"/>
    <p:sldId id="280" r:id="rId14"/>
    <p:sldId id="275" r:id="rId15"/>
    <p:sldId id="271" r:id="rId16"/>
    <p:sldId id="277" r:id="rId17"/>
    <p:sldId id="28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8" autoAdjust="0"/>
    <p:restoredTop sz="86353" autoAdjust="0"/>
  </p:normalViewPr>
  <p:slideViewPr>
    <p:cSldViewPr>
      <p:cViewPr>
        <p:scale>
          <a:sx n="100" d="100"/>
          <a:sy n="100" d="100"/>
        </p:scale>
        <p:origin x="-174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3" Type="http://schemas.openxmlformats.org/officeDocument/2006/relationships/slide" Target="slides/slide3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2.xml"/><Relationship Id="rId16" Type="http://schemas.openxmlformats.org/officeDocument/2006/relationships/slide" Target="slides/slide17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10" Type="http://schemas.openxmlformats.org/officeDocument/2006/relationships/slide" Target="slides/slide11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22687C-202E-4E9D-9E72-15A77397DF11}" type="datetimeFigureOut">
              <a:rPr lang="en-US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59AE32-7CB9-4E62-A676-1C6F2E25D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4DDFDB-A784-4057-9F6B-BEF72FE4966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534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124200"/>
            <a:ext cx="8534400" cy="99060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419600" y="6424613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1A256-D258-4568-BF2C-0B2B9719C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1EB90-672D-47A5-887E-F0709F6E784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A880D-0628-4D23-8B72-41F7277DE612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76FA8-BF97-4956-86E0-ED1E4905CB49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914400"/>
            <a:ext cx="8686800" cy="5257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1D78-1582-44DE-8295-9D4DE9425DF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09D61-9F9D-4E98-8BB9-0878560988E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7D7CB-F0BA-4939-B17B-800DF025FEC6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513A3-637B-4B8C-9351-F7C208631FD4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868680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2702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2703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08992-C5DE-4C97-A7EB-8A2E42086019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E007A-8CB4-4A5A-8CD6-85E348BC7A7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25B76-0D7D-45A6-91FE-657BA827197F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39963-DE46-4209-9EE0-2C74C3D68226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4E407-1627-4F8A-8E4D-7F1EFC66AB73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35B481E5-6969-4B3C-B9B6-9EEF91E427BE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2" name="Picture 8" descr="Dotted_Line.png"/>
          <p:cNvPicPr preferRelativeResize="0">
            <a:picLocks/>
          </p:cNvPicPr>
          <p:nvPr/>
        </p:nvPicPr>
        <p:blipFill>
          <a:blip r:embed="rId16" cstate="print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3970338" y="6424613"/>
            <a:ext cx="3276600" cy="396875"/>
          </a:xfrm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F8FD53-ED37-4D70-9715-3AFA0F6D606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6387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StorNext 4.2 – QuStat</a:t>
            </a:r>
          </a:p>
        </p:txBody>
      </p:sp>
      <p:sp>
        <p:nvSpPr>
          <p:cNvPr id="16388" name="Subtitle 2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8534400" cy="30480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Updated: March 12, 2012</a:t>
            </a: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dirty="0" smtClean="0"/>
              <a:t>Paul Kimlinger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651-353-8436 </a:t>
            </a:r>
          </a:p>
          <a:p>
            <a:pPr eaLnBrk="1" hangingPunct="1"/>
            <a:r>
              <a:rPr lang="en-US" dirty="0" smtClean="0"/>
              <a:t>Mendota Heights, MN</a:t>
            </a:r>
          </a:p>
          <a:p>
            <a:pPr eaLnBrk="1" hangingPunct="1"/>
            <a:r>
              <a:rPr lang="en-US" dirty="0" smtClean="0"/>
              <a:t>Paul.Kimlinger@Quantum.com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04800" y="2133600"/>
            <a:ext cx="2622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New FSM Statistics</a:t>
            </a:r>
          </a:p>
        </p:txBody>
      </p:sp>
      <p:pic>
        <p:nvPicPr>
          <p:cNvPr id="16396" name="Picture 12" descr="dilbert-statistician-300x29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267200"/>
            <a:ext cx="1981200" cy="1928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Print with Reset</a:t>
            </a:r>
            <a:endParaRPr lang="en-US" i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By running qustat with '-P' and '-R' together, you can print and then reset statistics atomically</a:t>
            </a:r>
          </a:p>
          <a:p>
            <a:r>
              <a:rPr lang="en-US" smtClean="0"/>
              <a:t>By repeating '-P -R' options in a loop, you can see only the stats that have changed between command executions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050925" y="3117850"/>
            <a:ext cx="6508750" cy="262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latin typeface="Courier New" pitchFamily="49" charset="0"/>
              </a:rPr>
              <a:t>&gt; qustat -P -R -g pjk6_01 -t 1</a:t>
            </a:r>
          </a:p>
          <a:p>
            <a:r>
              <a:rPr lang="en-US" sz="1000">
                <a:latin typeface="Courier New" pitchFamily="49" charset="0"/>
              </a:rPr>
              <a:t>...</a:t>
            </a:r>
          </a:p>
          <a:p>
            <a:r>
              <a:rPr lang="en-US" sz="1000">
                <a:latin typeface="Courier New" pitchFamily="49" charset="0"/>
              </a:rPr>
              <a:t># Table 1: VOPs</a:t>
            </a:r>
          </a:p>
          <a:p>
            <a:r>
              <a:rPr lang="en-US" sz="1000">
                <a:latin typeface="Courier New" pitchFamily="49" charset="0"/>
              </a:rPr>
              <a:t># Last Reset: Secs=12 time_t=1315854091 2011-09-12 14:01:31 CDT</a:t>
            </a:r>
          </a:p>
          <a:p>
            <a:r>
              <a:rPr lang="en-US" sz="100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000">
                <a:latin typeface="Courier New" pitchFamily="49" charset="0"/>
              </a:rPr>
              <a:t>VOP Lookup      TIM        1632            0       247323       766159          469</a:t>
            </a:r>
          </a:p>
          <a:p>
            <a:r>
              <a:rPr lang="en-US" sz="1000">
                <a:latin typeface="Courier New" pitchFamily="49" charset="0"/>
              </a:rPr>
              <a:t>...</a:t>
            </a:r>
          </a:p>
          <a:p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&gt; qustat -P -R -g pjk6_01 -t 1</a:t>
            </a:r>
          </a:p>
          <a:p>
            <a:r>
              <a:rPr lang="en-US"/>
              <a:t>...</a:t>
            </a:r>
          </a:p>
          <a:p>
            <a:r>
              <a:rPr lang="en-US" sz="1000">
                <a:latin typeface="Courier New" pitchFamily="49" charset="0"/>
              </a:rPr>
              <a:t># Table 1: VOPs</a:t>
            </a:r>
          </a:p>
          <a:p>
            <a:r>
              <a:rPr lang="en-US" sz="1000">
                <a:latin typeface="Courier New" pitchFamily="49" charset="0"/>
              </a:rPr>
              <a:t># Last Reset: Secs=3 time_t=1315854103 2011-09-12 14:01:43 CDT</a:t>
            </a:r>
          </a:p>
          <a:p>
            <a:r>
              <a:rPr lang="en-US" sz="100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000">
                <a:latin typeface="Courier New" pitchFamily="49" charset="0"/>
              </a:rPr>
              <a:t>VOP Lookup      TIM         300           18       238898       263727          879</a:t>
            </a:r>
          </a:p>
          <a:p>
            <a:r>
              <a:rPr lang="en-US"/>
              <a:t>...</a:t>
            </a:r>
            <a:endParaRPr lang="en-US" sz="10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--table</a:t>
            </a:r>
            <a:endParaRPr lang="en-US" i="1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You can direct </a:t>
            </a:r>
            <a:r>
              <a:rPr lang="en-US" i="1" smtClean="0"/>
              <a:t>qustat</a:t>
            </a:r>
            <a:r>
              <a:rPr lang="en-US" smtClean="0"/>
              <a:t> to print a single given table using the “-t” option: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09600" y="2057400"/>
            <a:ext cx="7826375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Courier New" pitchFamily="49" charset="0"/>
              </a:rPr>
              <a:t>&gt;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-g pjk6_01 -t 2</a:t>
            </a:r>
          </a:p>
          <a:p>
            <a:endParaRPr lang="en-US" sz="1000" dirty="0">
              <a:latin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</a:rPr>
              <a:t>#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Rev 4.2.0</a:t>
            </a:r>
          </a:p>
          <a:p>
            <a:r>
              <a:rPr lang="en-US" sz="1000" dirty="0">
                <a:latin typeface="Courier New" pitchFamily="49" charset="0"/>
              </a:rPr>
              <a:t># Host </a:t>
            </a:r>
            <a:r>
              <a:rPr lang="en-US" sz="1000" dirty="0" err="1">
                <a:latin typeface="Courier New" pitchFamily="49" charset="0"/>
              </a:rPr>
              <a:t>localhost</a:t>
            </a:r>
            <a:endParaRPr lang="en-US" sz="1000" dirty="0">
              <a:latin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</a:rPr>
              <a:t># Module FSM</a:t>
            </a:r>
          </a:p>
          <a:p>
            <a:r>
              <a:rPr lang="en-US" sz="1000" dirty="0">
                <a:latin typeface="Courier New" pitchFamily="49" charset="0"/>
              </a:rPr>
              <a:t># Group pjk6_01</a:t>
            </a:r>
          </a:p>
          <a:p>
            <a:r>
              <a:rPr lang="en-US" sz="1000" dirty="0">
                <a:latin typeface="Courier New" pitchFamily="49" charset="0"/>
              </a:rPr>
              <a:t># Recorded </a:t>
            </a:r>
            <a:r>
              <a:rPr lang="en-US" sz="1000" dirty="0" err="1">
                <a:latin typeface="Courier New" pitchFamily="49" charset="0"/>
              </a:rPr>
              <a:t>time_t</a:t>
            </a:r>
            <a:r>
              <a:rPr lang="en-US" sz="1000" dirty="0">
                <a:latin typeface="Courier New" pitchFamily="49" charset="0"/>
              </a:rPr>
              <a:t>=1315854805 2011-09-12 14:13:25 CDT</a:t>
            </a:r>
          </a:p>
          <a:p>
            <a:endParaRPr lang="en-US" sz="1000" dirty="0">
              <a:latin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</a:rPr>
              <a:t># Table 2: </a:t>
            </a:r>
            <a:r>
              <a:rPr lang="en-US" sz="1000" dirty="0" smtClean="0">
                <a:latin typeface="Courier New" pitchFamily="49" charset="0"/>
              </a:rPr>
              <a:t>FSM </a:t>
            </a:r>
            <a:r>
              <a:rPr lang="en-US" sz="1000" dirty="0">
                <a:latin typeface="Courier New" pitchFamily="49" charset="0"/>
              </a:rPr>
              <a:t>Core Operations</a:t>
            </a:r>
          </a:p>
          <a:p>
            <a:r>
              <a:rPr lang="en-US" sz="1000" dirty="0">
                <a:latin typeface="Courier New" pitchFamily="49" charset="0"/>
              </a:rPr>
              <a:t># Last Reset: </a:t>
            </a:r>
            <a:r>
              <a:rPr lang="en-US" sz="1000" dirty="0" err="1">
                <a:latin typeface="Courier New" pitchFamily="49" charset="0"/>
              </a:rPr>
              <a:t>Secs</a:t>
            </a:r>
            <a:r>
              <a:rPr lang="en-US" sz="1000" dirty="0">
                <a:latin typeface="Courier New" pitchFamily="49" charset="0"/>
              </a:rPr>
              <a:t>=389 </a:t>
            </a:r>
            <a:r>
              <a:rPr lang="en-US" sz="1000" dirty="0" err="1">
                <a:latin typeface="Courier New" pitchFamily="49" charset="0"/>
              </a:rPr>
              <a:t>time_t</a:t>
            </a:r>
            <a:r>
              <a:rPr lang="en-US" sz="1000" dirty="0">
                <a:latin typeface="Courier New" pitchFamily="49" charset="0"/>
              </a:rPr>
              <a:t>=1315854416 2011-09-12 14:06:56 CDT</a:t>
            </a:r>
          </a:p>
          <a:p>
            <a:r>
              <a:rPr lang="en-US" sz="1000" dirty="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000" dirty="0">
                <a:latin typeface="Courier New" pitchFamily="49" charset="0"/>
              </a:rPr>
              <a:t>IO Tm </a:t>
            </a:r>
            <a:r>
              <a:rPr lang="en-US" sz="1000" dirty="0" err="1">
                <a:latin typeface="Courier New" pitchFamily="49" charset="0"/>
              </a:rPr>
              <a:t>Wrt</a:t>
            </a:r>
            <a:r>
              <a:rPr lang="en-US" sz="1000" dirty="0">
                <a:latin typeface="Courier New" pitchFamily="49" charset="0"/>
              </a:rPr>
              <a:t>       TIM      113052            0      2352821    482998157         4272</a:t>
            </a:r>
          </a:p>
          <a:p>
            <a:r>
              <a:rPr lang="en-US" sz="1000" dirty="0">
                <a:latin typeface="Courier New" pitchFamily="49" charset="0"/>
              </a:rPr>
              <a:t>IO Tm Rd        TIM       15071          301       774759    171921963        11407</a:t>
            </a:r>
          </a:p>
          <a:p>
            <a:r>
              <a:rPr lang="en-US" sz="1000" dirty="0">
                <a:latin typeface="Courier New" pitchFamily="49" charset="0"/>
              </a:rPr>
              <a:t>Ino Tm Create   TIM       38417            0       281701     26342453          686</a:t>
            </a:r>
          </a:p>
          <a:p>
            <a:r>
              <a:rPr lang="en-US" sz="1000" dirty="0">
                <a:latin typeface="Courier New" pitchFamily="49" charset="0"/>
              </a:rPr>
              <a:t>Ino Tm </a:t>
            </a:r>
            <a:r>
              <a:rPr lang="en-US" sz="1000" dirty="0" err="1">
                <a:latin typeface="Courier New" pitchFamily="49" charset="0"/>
              </a:rPr>
              <a:t>Wrt</a:t>
            </a:r>
            <a:r>
              <a:rPr lang="en-US" sz="1000" dirty="0">
                <a:latin typeface="Courier New" pitchFamily="49" charset="0"/>
              </a:rPr>
              <a:t>      TIM       15929          311       620116     66706133         4188</a:t>
            </a:r>
          </a:p>
          <a:p>
            <a:r>
              <a:rPr lang="en-US" sz="1000" dirty="0">
                <a:latin typeface="Courier New" pitchFamily="49" charset="0"/>
              </a:rPr>
              <a:t>Ino Tm </a:t>
            </a:r>
            <a:r>
              <a:rPr lang="en-US" sz="1000" dirty="0" err="1">
                <a:latin typeface="Courier New" pitchFamily="49" charset="0"/>
              </a:rPr>
              <a:t>GetFree</a:t>
            </a:r>
            <a:r>
              <a:rPr lang="en-US" sz="1000" dirty="0">
                <a:latin typeface="Courier New" pitchFamily="49" charset="0"/>
              </a:rPr>
              <a:t>  TIM       38432            0          194       173870            5</a:t>
            </a:r>
          </a:p>
          <a:p>
            <a:r>
              <a:rPr lang="en-US" sz="1000" dirty="0">
                <a:latin typeface="Courier New" pitchFamily="49" charset="0"/>
              </a:rPr>
              <a:t>Ino </a:t>
            </a:r>
            <a:r>
              <a:rPr lang="en-US" sz="1000" dirty="0" err="1">
                <a:latin typeface="Courier New" pitchFamily="49" charset="0"/>
              </a:rPr>
              <a:t>Wrt</a:t>
            </a:r>
            <a:r>
              <a:rPr lang="en-US" sz="1000" dirty="0">
                <a:latin typeface="Courier New" pitchFamily="49" charset="0"/>
              </a:rPr>
              <a:t> Gang </a:t>
            </a:r>
            <a:r>
              <a:rPr lang="en-US" sz="1000" dirty="0" err="1">
                <a:latin typeface="Courier New" pitchFamily="49" charset="0"/>
              </a:rPr>
              <a:t>Sz</a:t>
            </a:r>
            <a:r>
              <a:rPr lang="en-US" sz="1000" dirty="0">
                <a:latin typeface="Courier New" pitchFamily="49" charset="0"/>
              </a:rPr>
              <a:t> SUM       15929            1           16        68781            4</a:t>
            </a:r>
          </a:p>
          <a:p>
            <a:r>
              <a:rPr lang="en-US" sz="1000" dirty="0">
                <a:latin typeface="Courier New" pitchFamily="49" charset="0"/>
              </a:rPr>
              <a:t>Ino n Free </a:t>
            </a:r>
            <a:r>
              <a:rPr lang="en-US" sz="1000" dirty="0" err="1">
                <a:latin typeface="Courier New" pitchFamily="49" charset="0"/>
              </a:rPr>
              <a:t>Ents</a:t>
            </a:r>
            <a:r>
              <a:rPr lang="en-US" sz="1000" dirty="0">
                <a:latin typeface="Courier New" pitchFamily="49" charset="0"/>
              </a:rPr>
              <a:t> LVL      237940        32222        32768        32767            0</a:t>
            </a:r>
          </a:p>
          <a:p>
            <a:endParaRPr lang="en-US" sz="10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“csv” Format</a:t>
            </a:r>
            <a:endParaRPr lang="en-US" i="1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addition to the previously seen human-readable format, the </a:t>
            </a:r>
            <a:r>
              <a:rPr lang="en-US" i="1" smtClean="0"/>
              <a:t>qustat</a:t>
            </a:r>
            <a:r>
              <a:rPr lang="en-US" smtClean="0"/>
              <a:t> command can also display in .csv format by using the “-F csv” option: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5800" y="2286000"/>
            <a:ext cx="7089775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Courier New" pitchFamily="49" charset="0"/>
              </a:rPr>
              <a:t>&gt; qustat -g pjk6_01 -F csv</a:t>
            </a:r>
          </a:p>
          <a:p>
            <a:endParaRPr lang="en-US" sz="1200">
              <a:latin typeface="Courier New" pitchFamily="49" charset="0"/>
            </a:endParaRPr>
          </a:p>
          <a:p>
            <a:r>
              <a:rPr lang="en-US" sz="1200">
                <a:latin typeface="Courier New" pitchFamily="49" charset="0"/>
              </a:rPr>
              <a:t># QuStat Rev,4.2.0</a:t>
            </a:r>
          </a:p>
          <a:p>
            <a:r>
              <a:rPr lang="en-US" sz="1200">
                <a:latin typeface="Courier New" pitchFamily="49" charset="0"/>
              </a:rPr>
              <a:t># Host,localhost</a:t>
            </a:r>
          </a:p>
          <a:p>
            <a:r>
              <a:rPr lang="en-US" sz="1200">
                <a:latin typeface="Courier New" pitchFamily="49" charset="0"/>
              </a:rPr>
              <a:t># Module,FSM</a:t>
            </a:r>
          </a:p>
          <a:p>
            <a:r>
              <a:rPr lang="en-US" sz="1200">
                <a:latin typeface="Courier New" pitchFamily="49" charset="0"/>
              </a:rPr>
              <a:t># Group,pjk6_01</a:t>
            </a:r>
          </a:p>
          <a:p>
            <a:r>
              <a:rPr lang="en-US" sz="1200">
                <a:latin typeface="Courier New" pitchFamily="49" charset="0"/>
              </a:rPr>
              <a:t># Recorded, time_t, 1315852557, date, 2011-09-12 13:35:57 CDT</a:t>
            </a:r>
          </a:p>
          <a:p>
            <a:endParaRPr lang="en-US" sz="1200">
              <a:latin typeface="Courier New" pitchFamily="49" charset="0"/>
            </a:endParaRPr>
          </a:p>
          <a:p>
            <a:r>
              <a:rPr lang="en-US" sz="1200">
                <a:latin typeface="Courier New" pitchFamily="49" charset="0"/>
              </a:rPr>
              <a:t># Table,1,Name,VOPs</a:t>
            </a:r>
          </a:p>
          <a:p>
            <a:r>
              <a:rPr lang="en-US" sz="1200">
                <a:latin typeface="Courier New" pitchFamily="49" charset="0"/>
              </a:rPr>
              <a:t># Last Reset, Secs, 8706, time_t, 1315843851, date, 2011-09-12 11:10:51 CDT</a:t>
            </a:r>
          </a:p>
          <a:p>
            <a:r>
              <a:rPr lang="en-US" sz="1200">
                <a:latin typeface="Courier New" pitchFamily="49" charset="0"/>
              </a:rPr>
              <a:t># NAME,TYP,COUNT,MIN,MAX,TOT/LVL,AVG</a:t>
            </a:r>
          </a:p>
          <a:p>
            <a:r>
              <a:rPr lang="en-US" sz="1200">
                <a:latin typeface="Courier New" pitchFamily="49" charset="0"/>
              </a:rPr>
              <a:t>VOP Open,TIM,1,34,34,34,34</a:t>
            </a:r>
          </a:p>
          <a:p>
            <a:r>
              <a:rPr lang="en-US" sz="1200">
                <a:latin typeface="Courier New" pitchFamily="49" charset="0"/>
              </a:rPr>
              <a:t>VOP Get AttrV4,TIM,1,54,54,54,54</a:t>
            </a:r>
          </a:p>
          <a:p>
            <a:r>
              <a:rPr lang="en-US" sz="1200">
                <a:latin typeface="Courier New" pitchFamily="49" charset="0"/>
              </a:rPr>
              <a:t>VOP Cap Ngotiat,TIM,1,19,19,19,19</a:t>
            </a:r>
          </a:p>
          <a:p>
            <a:r>
              <a:rPr lang="en-US" sz="1200">
                <a:latin typeface="Courier New" pitchFamily="49" charset="0"/>
              </a:rPr>
              <a:t>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“all” Format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By default, qustat will only display stats that have a non-zero </a:t>
            </a:r>
            <a:r>
              <a:rPr lang="en-US" i="1" smtClean="0"/>
              <a:t>COUNT</a:t>
            </a:r>
            <a:r>
              <a:rPr lang="en-US" smtClean="0"/>
              <a:t> field.</a:t>
            </a:r>
          </a:p>
          <a:p>
            <a:r>
              <a:rPr lang="en-US" smtClean="0"/>
              <a:t>To show all stats including zero-count fields, use the “-F all” option.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69925" y="2716213"/>
            <a:ext cx="78263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200">
              <a:latin typeface="Courier New" pitchFamily="49" charset="0"/>
            </a:endParaRPr>
          </a:p>
          <a:p>
            <a:r>
              <a:rPr lang="en-US" sz="1200">
                <a:latin typeface="Courier New" pitchFamily="49" charset="0"/>
              </a:rPr>
              <a:t>&gt; qustat -g pjk6_01 -F all</a:t>
            </a:r>
          </a:p>
          <a:p>
            <a:r>
              <a:rPr lang="en-US" sz="1200">
                <a:latin typeface="Courier New" pitchFamily="49" charset="0"/>
              </a:rPr>
              <a:t>…</a:t>
            </a:r>
          </a:p>
          <a:p>
            <a:r>
              <a:rPr lang="en-US" sz="1200">
                <a:latin typeface="Courier New" pitchFamily="49" charset="0"/>
              </a:rPr>
              <a:t># Table 1: VOPs</a:t>
            </a:r>
          </a:p>
          <a:p>
            <a:r>
              <a:rPr lang="en-US" sz="1200">
                <a:latin typeface="Courier New" pitchFamily="49" charset="0"/>
              </a:rPr>
              <a:t># Last Reset: Secs=8976 time_t=1315843851 2011-09-12 11:10:51 CDT</a:t>
            </a:r>
          </a:p>
          <a:p>
            <a:r>
              <a:rPr lang="en-US" sz="120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200">
                <a:latin typeface="Courier New" pitchFamily="49" charset="0"/>
              </a:rPr>
              <a:t>VOP Lookup      TIM           0            0            0            0            0</a:t>
            </a:r>
          </a:p>
          <a:p>
            <a:r>
              <a:rPr lang="en-US" sz="1200">
                <a:latin typeface="Courier New" pitchFamily="49" charset="0"/>
              </a:rPr>
              <a:t>VOP Open        TIM           1           34           34           34           34</a:t>
            </a:r>
          </a:p>
          <a:p>
            <a:r>
              <a:rPr lang="en-US" sz="1200">
                <a:latin typeface="Courier New" pitchFamily="49" charset="0"/>
              </a:rPr>
              <a:t>VOP Open Ret    TIM           0            0            0            0            0</a:t>
            </a:r>
          </a:p>
          <a:p>
            <a:r>
              <a:rPr lang="en-US" sz="1200">
                <a:latin typeface="Courier New" pitchFamily="49" charset="0"/>
              </a:rPr>
              <a:t>VOP Close       TIM           0            0            0            0            0</a:t>
            </a:r>
          </a:p>
          <a:p>
            <a:r>
              <a:rPr lang="en-US" sz="1200">
                <a:latin typeface="Courier New" pitchFamily="49" charset="0"/>
              </a:rPr>
              <a:t>VOP Blcklt Clo  TIM           0            0            0            0            0</a:t>
            </a:r>
          </a:p>
          <a:p>
            <a:endParaRPr lang="en-US" sz="1200">
              <a:latin typeface="Courier New" pitchFamily="49" charset="0"/>
            </a:endParaRP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2971800" y="4495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Convert .csv File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You can easily convert a .csv file to a human-readable format with the “-c” option: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00075" y="2298700"/>
            <a:ext cx="808747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dirty="0" err="1">
                <a:latin typeface="Courier New" pitchFamily="49" charset="0"/>
              </a:rPr>
              <a:t>qustat</a:t>
            </a:r>
            <a:r>
              <a:rPr lang="en-US" sz="1200" dirty="0">
                <a:latin typeface="Courier New" pitchFamily="49" charset="0"/>
              </a:rPr>
              <a:t> -c </a:t>
            </a:r>
            <a:r>
              <a:rPr lang="en-US" sz="1200" dirty="0" err="1" smtClean="0">
                <a:latin typeface="Courier New" pitchFamily="49" charset="0"/>
              </a:rPr>
              <a:t>qustats</a:t>
            </a:r>
            <a:r>
              <a:rPr lang="en-US" sz="1200" dirty="0" smtClean="0">
                <a:latin typeface="Courier New" pitchFamily="49" charset="0"/>
              </a:rPr>
              <a:t>/FSM/pjk6_01/pjk6-rh64/qustat_FSM_pjk6_01_pjk6-rh64_1315318280.csv</a:t>
            </a:r>
            <a:endParaRPr lang="en-US" sz="1200" dirty="0">
              <a:latin typeface="Courier New" pitchFamily="49" charset="0"/>
            </a:endParaRPr>
          </a:p>
          <a:p>
            <a:endParaRPr lang="en-US" sz="1200" dirty="0">
              <a:latin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</a:rPr>
              <a:t># </a:t>
            </a:r>
            <a:r>
              <a:rPr lang="en-US" sz="1200" dirty="0" err="1">
                <a:latin typeface="Courier New" pitchFamily="49" charset="0"/>
              </a:rPr>
              <a:t>QuStat</a:t>
            </a:r>
            <a:r>
              <a:rPr lang="en-US" sz="1200" dirty="0">
                <a:latin typeface="Courier New" pitchFamily="49" charset="0"/>
              </a:rPr>
              <a:t> Rev 4.2.0</a:t>
            </a:r>
          </a:p>
          <a:p>
            <a:r>
              <a:rPr lang="en-US" sz="1200" dirty="0">
                <a:latin typeface="Courier New" pitchFamily="49" charset="0"/>
              </a:rPr>
              <a:t># Host pjk6-rh64</a:t>
            </a:r>
          </a:p>
          <a:p>
            <a:r>
              <a:rPr lang="en-US" sz="1200" dirty="0">
                <a:latin typeface="Courier New" pitchFamily="49" charset="0"/>
              </a:rPr>
              <a:t># </a:t>
            </a:r>
            <a:r>
              <a:rPr lang="en-US" sz="1200">
                <a:latin typeface="Courier New" pitchFamily="49" charset="0"/>
              </a:rPr>
              <a:t>Module </a:t>
            </a:r>
            <a:r>
              <a:rPr lang="en-US" sz="1200" smtClean="0">
                <a:latin typeface="Courier New" pitchFamily="49" charset="0"/>
              </a:rPr>
              <a:t>FSM</a:t>
            </a:r>
            <a:endParaRPr lang="en-US" sz="1200" dirty="0">
              <a:latin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</a:rPr>
              <a:t># Group pjk6_01</a:t>
            </a:r>
          </a:p>
          <a:p>
            <a:r>
              <a:rPr lang="en-US" sz="1200" dirty="0">
                <a:latin typeface="Courier New" pitchFamily="49" charset="0"/>
              </a:rPr>
              <a:t># Recorded </a:t>
            </a:r>
            <a:r>
              <a:rPr lang="en-US" sz="1200" dirty="0" err="1">
                <a:latin typeface="Courier New" pitchFamily="49" charset="0"/>
              </a:rPr>
              <a:t>time_t</a:t>
            </a:r>
            <a:r>
              <a:rPr lang="en-US" sz="1200" dirty="0">
                <a:latin typeface="Courier New" pitchFamily="49" charset="0"/>
              </a:rPr>
              <a:t>=1315318280 2011-09-06 09:11:20 CDT</a:t>
            </a:r>
          </a:p>
          <a:p>
            <a:endParaRPr lang="en-US" sz="1200" dirty="0">
              <a:latin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</a:rPr>
              <a:t># Table 1: VOPs</a:t>
            </a:r>
          </a:p>
          <a:p>
            <a:r>
              <a:rPr lang="en-US" sz="1200" dirty="0">
                <a:latin typeface="Courier New" pitchFamily="49" charset="0"/>
              </a:rPr>
              <a:t># Last Reset: </a:t>
            </a:r>
            <a:r>
              <a:rPr lang="en-US" sz="1200" dirty="0" err="1">
                <a:latin typeface="Courier New" pitchFamily="49" charset="0"/>
              </a:rPr>
              <a:t>Secs</a:t>
            </a:r>
            <a:r>
              <a:rPr lang="en-US" sz="1200" dirty="0">
                <a:latin typeface="Courier New" pitchFamily="49" charset="0"/>
              </a:rPr>
              <a:t>=18557 </a:t>
            </a:r>
            <a:r>
              <a:rPr lang="en-US" sz="1200" dirty="0" err="1">
                <a:latin typeface="Courier New" pitchFamily="49" charset="0"/>
              </a:rPr>
              <a:t>time_t</a:t>
            </a:r>
            <a:r>
              <a:rPr lang="en-US" sz="1200" dirty="0">
                <a:latin typeface="Courier New" pitchFamily="49" charset="0"/>
              </a:rPr>
              <a:t>=1315299723 2011-09-06 04:02:03 CDT</a:t>
            </a:r>
          </a:p>
          <a:p>
            <a:r>
              <a:rPr lang="en-US" sz="1200" dirty="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200" dirty="0">
                <a:latin typeface="Courier New" pitchFamily="49" charset="0"/>
              </a:rPr>
              <a:t>VOP Lookup      TIM       10415            0       601071     36029987         3459</a:t>
            </a:r>
          </a:p>
          <a:p>
            <a:r>
              <a:rPr lang="en-US" sz="1200" dirty="0">
                <a:latin typeface="Courier New" pitchFamily="49" charset="0"/>
              </a:rPr>
              <a:t>VOP </a:t>
            </a:r>
            <a:r>
              <a:rPr lang="en-US" sz="1200" dirty="0" err="1">
                <a:latin typeface="Courier New" pitchFamily="49" charset="0"/>
              </a:rPr>
              <a:t>GtResynAtr</a:t>
            </a:r>
            <a:r>
              <a:rPr lang="en-US" sz="1200" dirty="0">
                <a:latin typeface="Courier New" pitchFamily="49" charset="0"/>
              </a:rPr>
              <a:t>  TIM          30           11          335         1853           62</a:t>
            </a:r>
          </a:p>
          <a:p>
            <a:r>
              <a:rPr lang="en-US" sz="1200" dirty="0">
                <a:latin typeface="Courier New" pitchFamily="49" charset="0"/>
              </a:rPr>
              <a:t>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Accuracy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recording, resetting and gathering of statistics are not protected by multithreading locks</a:t>
            </a:r>
          </a:p>
          <a:p>
            <a:r>
              <a:rPr lang="en-US" smtClean="0"/>
              <a:t>This was done for performance reasons</a:t>
            </a:r>
          </a:p>
          <a:p>
            <a:r>
              <a:rPr lang="en-US" smtClean="0"/>
              <a:t>However, most of the statistics are taken from variables or logic that is already locked, thus most of the statistics are protected</a:t>
            </a:r>
          </a:p>
          <a:p>
            <a:r>
              <a:rPr lang="en-US" smtClean="0"/>
              <a:t>A quick, non-scientific multi-thread test produced an accuracy of 99.9993% across 15,000 operations</a:t>
            </a:r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snadmin debug “Once Only”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old </a:t>
            </a:r>
            <a:r>
              <a:rPr lang="en-US" i="1" smtClean="0"/>
              <a:t>snadmin</a:t>
            </a:r>
            <a:r>
              <a:rPr lang="en-US" smtClean="0"/>
              <a:t> </a:t>
            </a:r>
            <a:r>
              <a:rPr lang="en-US" i="1" smtClean="0"/>
              <a:t>debug “Once Only” command still works</a:t>
            </a:r>
          </a:p>
          <a:p>
            <a:pPr lvl="1"/>
            <a:r>
              <a:rPr lang="en-US" i="1" smtClean="0"/>
              <a:t>snadmin (pjk6_01) &gt; debug 0x01000000</a:t>
            </a:r>
          </a:p>
          <a:p>
            <a:r>
              <a:rPr lang="en-US" smtClean="0"/>
              <a:t>The stats are reset like they were in pre-4.2</a:t>
            </a:r>
            <a:endParaRPr lang="en-US" i="1" smtClean="0"/>
          </a:p>
          <a:p>
            <a:r>
              <a:rPr lang="en-US" smtClean="0"/>
              <a:t>The only difference is that the stats are dumped to a new .csv file instead of </a:t>
            </a:r>
            <a:r>
              <a:rPr lang="en-US" i="1" smtClean="0"/>
              <a:t>cvlog</a:t>
            </a:r>
            <a:endParaRPr lang="en-US" smtClean="0"/>
          </a:p>
          <a:p>
            <a:r>
              <a:rPr lang="en-US" smtClean="0"/>
              <a:t>However, with the </a:t>
            </a:r>
            <a:r>
              <a:rPr lang="en-US" i="1" smtClean="0"/>
              <a:t>qustat</a:t>
            </a:r>
            <a:r>
              <a:rPr lang="en-US" smtClean="0"/>
              <a:t> command, there really isn’t much need for the old “Debug Once” behavior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pse_snapshot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hourly .csv files are included in the snapshot</a:t>
            </a:r>
          </a:p>
          <a:p>
            <a:r>
              <a:rPr lang="en-US" smtClean="0"/>
              <a:t>You can use the </a:t>
            </a:r>
            <a:r>
              <a:rPr lang="en-US" i="1" smtClean="0"/>
              <a:t>qustat -c &lt;file&gt;</a:t>
            </a:r>
            <a:r>
              <a:rPr lang="en-US" smtClean="0"/>
              <a:t> command to convert the .csv to human-readable format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Stat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single statistic contains four 64-bit integer fields</a:t>
            </a:r>
          </a:p>
          <a:p>
            <a:pPr lvl="1"/>
            <a:r>
              <a:rPr lang="en-US" b="1" smtClean="0"/>
              <a:t>Count</a:t>
            </a:r>
            <a:r>
              <a:rPr lang="en-US" smtClean="0"/>
              <a:t> – The number of times the stat has been recorded</a:t>
            </a:r>
          </a:p>
          <a:p>
            <a:pPr lvl="1"/>
            <a:r>
              <a:rPr lang="en-US" b="1" smtClean="0"/>
              <a:t>Minimum</a:t>
            </a:r>
            <a:r>
              <a:rPr lang="en-US" smtClean="0"/>
              <a:t> – The smallest recorded value</a:t>
            </a:r>
          </a:p>
          <a:p>
            <a:pPr lvl="1"/>
            <a:r>
              <a:rPr lang="en-US" b="1" smtClean="0"/>
              <a:t>Maximum</a:t>
            </a:r>
            <a:r>
              <a:rPr lang="en-US" smtClean="0"/>
              <a:t> – The largest recorded value</a:t>
            </a:r>
          </a:p>
          <a:p>
            <a:pPr lvl="1"/>
            <a:r>
              <a:rPr lang="en-US" b="1" smtClean="0"/>
              <a:t>Total</a:t>
            </a:r>
            <a:r>
              <a:rPr lang="en-US" smtClean="0"/>
              <a:t> – The total sum of recorded values</a:t>
            </a:r>
          </a:p>
          <a:p>
            <a:r>
              <a:rPr lang="en-US" smtClean="0"/>
              <a:t>The meaning of Min, Max and Total can vary depending on the type of statistic</a:t>
            </a:r>
          </a:p>
          <a:p>
            <a:r>
              <a:rPr lang="en-US" smtClean="0"/>
              <a:t>The “average” is also displayed by the </a:t>
            </a:r>
            <a:r>
              <a:rPr lang="en-US" i="1" smtClean="0"/>
              <a:t>qustat</a:t>
            </a:r>
            <a:r>
              <a:rPr lang="en-US" smtClean="0"/>
              <a:t> tool, but this value is simply calculated as Total/Count at display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4 Types of Statistics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There are 4 different types of statistics that can be recorded: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CNT</a:t>
            </a:r>
            <a:r>
              <a:rPr lang="en-US" smtClean="0"/>
              <a:t> – Count - Simple Count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The number of times an operation has been performed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Total and Count are always identical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Min/Max are always 1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LVL</a:t>
            </a:r>
            <a:r>
              <a:rPr lang="en-US" smtClean="0"/>
              <a:t> – Level - Current “level” of Something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For example: Number of free Buffer Cache Entries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Min/Max are the low and high water marks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Total is the current level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SUM</a:t>
            </a:r>
            <a:r>
              <a:rPr lang="en-US" smtClean="0"/>
              <a:t> – Sum - Accumulated Total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For example: A disk I/O &lt;n&gt; bytes in length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The value &lt;n&gt; is added to Total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Min/Max are the smallest/largest single operation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TIM</a:t>
            </a:r>
            <a:r>
              <a:rPr lang="en-US" smtClean="0"/>
              <a:t> – Time - How Many Microseconds an Operation Took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For example: The duration of a “VOP Lookup” operation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The time is added to Total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Min/Max are the smallest/largest single operation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Modules, Groups &amp; Tables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Statistics are grouped into </a:t>
            </a:r>
            <a:r>
              <a:rPr lang="en-US" b="1" i="1" u="sng" smtClean="0"/>
              <a:t>tables</a:t>
            </a:r>
            <a:endParaRPr lang="en-US" smtClean="0"/>
          </a:p>
          <a:p>
            <a:pPr lvl="1"/>
            <a:r>
              <a:rPr lang="en-US" smtClean="0"/>
              <a:t>The tables are based on software libraries and/or logical organization</a:t>
            </a:r>
          </a:p>
          <a:p>
            <a:pPr lvl="1"/>
            <a:r>
              <a:rPr lang="en-US" smtClean="0"/>
              <a:t>The “Journal” for example has its own table (because the library itself is linked to more than one executable)</a:t>
            </a:r>
          </a:p>
          <a:p>
            <a:pPr lvl="1"/>
            <a:r>
              <a:rPr lang="en-US" smtClean="0"/>
              <a:t>Some tables are dynamic (e.g. per-connection tables)</a:t>
            </a:r>
          </a:p>
          <a:p>
            <a:r>
              <a:rPr lang="en-US" smtClean="0"/>
              <a:t>Tables are joined together into </a:t>
            </a:r>
            <a:r>
              <a:rPr lang="en-US" b="1" i="1" u="sng" smtClean="0"/>
              <a:t>groups</a:t>
            </a:r>
            <a:endParaRPr lang="en-US" smtClean="0"/>
          </a:p>
          <a:p>
            <a:pPr lvl="1"/>
            <a:r>
              <a:rPr lang="en-US" smtClean="0"/>
              <a:t>In the case of the FSM, each file system is 1 group</a:t>
            </a:r>
          </a:p>
          <a:p>
            <a:r>
              <a:rPr lang="en-US" smtClean="0"/>
              <a:t>Groups are specific to a </a:t>
            </a:r>
            <a:r>
              <a:rPr lang="en-US" b="1" i="1" u="sng" smtClean="0"/>
              <a:t>module</a:t>
            </a:r>
            <a:endParaRPr lang="en-US" b="1" u="sng" smtClean="0"/>
          </a:p>
          <a:p>
            <a:pPr lvl="1"/>
            <a:r>
              <a:rPr lang="en-US" smtClean="0"/>
              <a:t>The FSM is the only supported module in 4.2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Recording Stats</a:t>
            </a: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981200" y="1600200"/>
            <a:ext cx="57150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228600" y="1600200"/>
            <a:ext cx="1371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Client</a:t>
            </a:r>
          </a:p>
        </p:txBody>
      </p:sp>
      <p:sp>
        <p:nvSpPr>
          <p:cNvPr id="20484" name="Line 6"/>
          <p:cNvSpPr>
            <a:spLocks noChangeShapeType="1"/>
          </p:cNvSpPr>
          <p:nvPr/>
        </p:nvSpPr>
        <p:spPr bwMode="auto">
          <a:xfrm>
            <a:off x="1752600" y="23606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228600" y="2208213"/>
            <a:ext cx="1600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(1) VOP Lookup Request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393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Module: FSM   Group: MyFileSystem</a:t>
            </a:r>
          </a:p>
        </p:txBody>
      </p:sp>
      <p:sp>
        <p:nvSpPr>
          <p:cNvPr id="20487" name="Text Box 10"/>
          <p:cNvSpPr txBox="1">
            <a:spLocks noChangeArrowheads="1"/>
          </p:cNvSpPr>
          <p:nvPr/>
        </p:nvSpPr>
        <p:spPr bwMode="auto">
          <a:xfrm>
            <a:off x="2133600" y="2208213"/>
            <a:ext cx="152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(2) Do VOP Operation</a:t>
            </a:r>
          </a:p>
        </p:txBody>
      </p:sp>
      <p:sp>
        <p:nvSpPr>
          <p:cNvPr id="20488" name="Text Box 11"/>
          <p:cNvSpPr txBox="1">
            <a:spLocks noChangeArrowheads="1"/>
          </p:cNvSpPr>
          <p:nvPr/>
        </p:nvSpPr>
        <p:spPr bwMode="auto">
          <a:xfrm>
            <a:off x="2133600" y="2649538"/>
            <a:ext cx="1600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(2) Record QuStat</a:t>
            </a:r>
          </a:p>
        </p:txBody>
      </p:sp>
      <p:graphicFrame>
        <p:nvGraphicFramePr>
          <p:cNvPr id="20547" name="Group 67"/>
          <p:cNvGraphicFramePr>
            <a:graphicFrameLocks noGrp="1"/>
          </p:cNvGraphicFramePr>
          <p:nvPr>
            <p:ph idx="1"/>
          </p:nvPr>
        </p:nvGraphicFramePr>
        <p:xfrm>
          <a:off x="4343400" y="2436813"/>
          <a:ext cx="3048000" cy="736600"/>
        </p:xfrm>
        <a:graphic>
          <a:graphicData uri="http://schemas.openxmlformats.org/drawingml/2006/table">
            <a:tbl>
              <a:tblPr/>
              <a:tblGrid>
                <a:gridCol w="838200"/>
                <a:gridCol w="533400"/>
                <a:gridCol w="381000"/>
                <a:gridCol w="457200"/>
                <a:gridCol w="838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VOP Lookup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 Qty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VOP 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5" name="Line 68"/>
          <p:cNvSpPr>
            <a:spLocks noChangeShapeType="1"/>
          </p:cNvSpPr>
          <p:nvPr/>
        </p:nvSpPr>
        <p:spPr bwMode="auto">
          <a:xfrm>
            <a:off x="3352800" y="281781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Text Box 69"/>
          <p:cNvSpPr txBox="1">
            <a:spLocks noChangeArrowheads="1"/>
          </p:cNvSpPr>
          <p:nvPr/>
        </p:nvSpPr>
        <p:spPr bwMode="auto">
          <a:xfrm>
            <a:off x="2133600" y="3106738"/>
            <a:ext cx="152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(3) Return VOP Result</a:t>
            </a:r>
          </a:p>
        </p:txBody>
      </p:sp>
      <p:sp>
        <p:nvSpPr>
          <p:cNvPr id="20517" name="Line 70"/>
          <p:cNvSpPr>
            <a:spLocks noChangeShapeType="1"/>
          </p:cNvSpPr>
          <p:nvPr/>
        </p:nvSpPr>
        <p:spPr bwMode="auto">
          <a:xfrm flipH="1" flipV="1">
            <a:off x="1676400" y="29702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Text Box 71"/>
          <p:cNvSpPr txBox="1">
            <a:spLocks noChangeArrowheads="1"/>
          </p:cNvSpPr>
          <p:nvPr/>
        </p:nvSpPr>
        <p:spPr bwMode="auto">
          <a:xfrm>
            <a:off x="4224338" y="2132013"/>
            <a:ext cx="1338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Table 1: VOPs</a:t>
            </a:r>
          </a:p>
        </p:txBody>
      </p:sp>
      <p:graphicFrame>
        <p:nvGraphicFramePr>
          <p:cNvPr id="20580" name="Group 100"/>
          <p:cNvGraphicFramePr>
            <a:graphicFrameLocks noGrp="1"/>
          </p:cNvGraphicFramePr>
          <p:nvPr/>
        </p:nvGraphicFramePr>
        <p:xfrm>
          <a:off x="4343400" y="3911600"/>
          <a:ext cx="3048000" cy="736600"/>
        </p:xfrm>
        <a:graphic>
          <a:graphicData uri="http://schemas.openxmlformats.org/drawingml/2006/table">
            <a:tbl>
              <a:tblPr/>
              <a:tblGrid>
                <a:gridCol w="838200"/>
                <a:gridCol w="533400"/>
                <a:gridCol w="381000"/>
                <a:gridCol w="457200"/>
                <a:gridCol w="838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45" name="Text Box 98"/>
          <p:cNvSpPr txBox="1">
            <a:spLocks noChangeArrowheads="1"/>
          </p:cNvSpPr>
          <p:nvPr/>
        </p:nvSpPr>
        <p:spPr bwMode="auto">
          <a:xfrm>
            <a:off x="4224338" y="3606800"/>
            <a:ext cx="1338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Table &lt;n&gt;: …</a:t>
            </a:r>
          </a:p>
        </p:txBody>
      </p:sp>
      <p:sp>
        <p:nvSpPr>
          <p:cNvPr id="20546" name="Text Box 128"/>
          <p:cNvSpPr txBox="1">
            <a:spLocks noChangeArrowheads="1"/>
          </p:cNvSpPr>
          <p:nvPr/>
        </p:nvSpPr>
        <p:spPr bwMode="auto">
          <a:xfrm>
            <a:off x="4452938" y="3122613"/>
            <a:ext cx="1338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FSM Hourly Statistics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 to 4.2 the FSM wrote statistics to the </a:t>
            </a:r>
            <a:r>
              <a:rPr lang="en-US" i="1" dirty="0" err="1" smtClean="0"/>
              <a:t>cvlog</a:t>
            </a:r>
            <a:endParaRPr lang="en-US" dirty="0" smtClean="0"/>
          </a:p>
          <a:p>
            <a:r>
              <a:rPr lang="en-US" dirty="0" smtClean="0"/>
              <a:t>In 4.2 the hourly statistics are written to comma-separated- value (.</a:t>
            </a:r>
            <a:r>
              <a:rPr lang="en-US" dirty="0" err="1" smtClean="0"/>
              <a:t>csv</a:t>
            </a:r>
            <a:r>
              <a:rPr lang="en-US" dirty="0" smtClean="0"/>
              <a:t>) files</a:t>
            </a:r>
          </a:p>
          <a:p>
            <a:r>
              <a:rPr lang="en-US" dirty="0" smtClean="0"/>
              <a:t>LOCATION: </a:t>
            </a:r>
            <a:r>
              <a:rPr lang="en-US" i="1" dirty="0" smtClean="0">
                <a:solidFill>
                  <a:schemeClr val="tx2"/>
                </a:solidFill>
              </a:rPr>
              <a:t>&lt;SNFS Install Dir&gt;/</a:t>
            </a:r>
            <a:r>
              <a:rPr lang="en-US" i="1" dirty="0" err="1" smtClean="0">
                <a:solidFill>
                  <a:schemeClr val="tx2"/>
                </a:solidFill>
              </a:rPr>
              <a:t>qustats</a:t>
            </a:r>
            <a:endParaRPr lang="en-US" i="1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The path identifies the </a:t>
            </a:r>
            <a:r>
              <a:rPr lang="en-US" b="1" u="sng" dirty="0" smtClean="0"/>
              <a:t>host</a:t>
            </a:r>
            <a:r>
              <a:rPr lang="en-US" dirty="0" smtClean="0"/>
              <a:t>, </a:t>
            </a:r>
            <a:r>
              <a:rPr lang="en-US" b="1" u="sng" dirty="0" smtClean="0"/>
              <a:t>module</a:t>
            </a:r>
            <a:r>
              <a:rPr lang="en-US" dirty="0" smtClean="0"/>
              <a:t> and </a:t>
            </a:r>
            <a:r>
              <a:rPr lang="en-US" b="1" u="sng" dirty="0" smtClean="0"/>
              <a:t>group:</a:t>
            </a:r>
            <a:r>
              <a:rPr lang="en-US" dirty="0" smtClean="0"/>
              <a:t>  </a:t>
            </a:r>
          </a:p>
          <a:p>
            <a:pPr lvl="1"/>
            <a:r>
              <a:rPr lang="en-US" sz="2000" b="1" i="1" dirty="0" err="1" smtClean="0">
                <a:solidFill>
                  <a:schemeClr val="tx2"/>
                </a:solidFill>
              </a:rPr>
              <a:t>qustats</a:t>
            </a:r>
            <a:r>
              <a:rPr lang="en-US" sz="2000" b="1" i="1" dirty="0" smtClean="0">
                <a:solidFill>
                  <a:schemeClr val="tx2"/>
                </a:solidFill>
              </a:rPr>
              <a:t>/FSM/&lt;</a:t>
            </a:r>
            <a:r>
              <a:rPr lang="en-US" sz="2000" b="1" i="1" dirty="0" smtClean="0">
                <a:solidFill>
                  <a:schemeClr val="tx2"/>
                </a:solidFill>
              </a:rPr>
              <a:t>FS Name&gt;/&lt;Host Name&gt;/</a:t>
            </a:r>
          </a:p>
          <a:p>
            <a:r>
              <a:rPr lang="en-US" dirty="0" smtClean="0"/>
              <a:t>To uniquely identify a file that is shipped independently (e.g. via bug attachment, email, etc), the file name identifies the host and file system</a:t>
            </a:r>
          </a:p>
          <a:p>
            <a:pPr lvl="1"/>
            <a:r>
              <a:rPr lang="en-US" sz="2000" b="1" i="1" dirty="0" err="1" smtClean="0">
                <a:solidFill>
                  <a:schemeClr val="tx2"/>
                </a:solidFill>
              </a:rPr>
              <a:t>qustat_FSM</a:t>
            </a:r>
            <a:r>
              <a:rPr lang="en-US" sz="2000" b="1" i="1" dirty="0" smtClean="0">
                <a:solidFill>
                  <a:schemeClr val="tx2"/>
                </a:solidFill>
              </a:rPr>
              <a:t>_&lt;</a:t>
            </a:r>
            <a:r>
              <a:rPr lang="en-US" sz="2000" b="1" i="1" dirty="0" smtClean="0">
                <a:solidFill>
                  <a:schemeClr val="tx2"/>
                </a:solidFill>
              </a:rPr>
              <a:t>FS Name&gt;_&lt;Hostname&gt;_&lt;Time Stamp&gt;.</a:t>
            </a:r>
            <a:r>
              <a:rPr lang="en-US" sz="2000" b="1" i="1" dirty="0" err="1" smtClean="0">
                <a:solidFill>
                  <a:schemeClr val="tx2"/>
                </a:solidFill>
              </a:rPr>
              <a:t>csv</a:t>
            </a:r>
            <a:endParaRPr lang="en-US" sz="2000" b="1" i="1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The reason for the long paths: </a:t>
            </a:r>
            <a:r>
              <a:rPr lang="en-US" dirty="0" err="1" smtClean="0"/>
              <a:t>QuStats</a:t>
            </a:r>
            <a:r>
              <a:rPr lang="en-US" dirty="0" smtClean="0"/>
              <a:t> are expected to be integrated into other components (like the SNFS Client)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98438"/>
            <a:ext cx="8686800" cy="487362"/>
          </a:xfrm>
        </p:spPr>
        <p:txBody>
          <a:bodyPr/>
          <a:lstStyle/>
          <a:p>
            <a:r>
              <a:rPr lang="en-US" sz="2000" smtClean="0"/>
              <a:t>The </a:t>
            </a:r>
            <a:r>
              <a:rPr lang="en-US" sz="2000" i="1" smtClean="0"/>
              <a:t>qustat</a:t>
            </a:r>
            <a:r>
              <a:rPr lang="en-US" sz="2000" smtClean="0"/>
              <a:t> Command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914400" y="914400"/>
            <a:ext cx="6186309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Courier New" pitchFamily="49" charset="0"/>
              </a:rPr>
              <a:t>Usage:</a:t>
            </a:r>
          </a:p>
          <a:p>
            <a:r>
              <a:rPr lang="en-US" sz="1000" dirty="0" smtClean="0">
                <a:latin typeface="Courier New" pitchFamily="49" charset="0"/>
              </a:rPr>
              <a:t>  Print:          </a:t>
            </a:r>
            <a:r>
              <a:rPr lang="en-US" sz="1000" dirty="0" err="1" smtClean="0">
                <a:latin typeface="Courier New" pitchFamily="49" charset="0"/>
              </a:rPr>
              <a:t>qustat</a:t>
            </a:r>
            <a:r>
              <a:rPr lang="en-US" sz="1000" dirty="0" smtClean="0">
                <a:latin typeface="Courier New" pitchFamily="49" charset="0"/>
              </a:rPr>
              <a:t> -g &lt;FS name&gt; [-h &lt;host&gt;] [-t &lt;</a:t>
            </a:r>
            <a:r>
              <a:rPr lang="en-US" sz="1000" dirty="0" err="1" smtClean="0">
                <a:latin typeface="Courier New" pitchFamily="49" charset="0"/>
              </a:rPr>
              <a:t>tbl</a:t>
            </a:r>
            <a:r>
              <a:rPr lang="en-US" sz="1000" dirty="0" smtClean="0">
                <a:latin typeface="Courier New" pitchFamily="49" charset="0"/>
              </a:rPr>
              <a:t>&gt;] [-F all] [-F </a:t>
            </a:r>
            <a:r>
              <a:rPr lang="en-US" sz="1000" dirty="0" err="1" smtClean="0">
                <a:latin typeface="Courier New" pitchFamily="49" charset="0"/>
              </a:rPr>
              <a:t>csv</a:t>
            </a:r>
            <a:r>
              <a:rPr lang="en-US" sz="1000" dirty="0" smtClean="0">
                <a:latin typeface="Courier New" pitchFamily="49" charset="0"/>
              </a:rPr>
              <a:t>]</a:t>
            </a:r>
          </a:p>
          <a:p>
            <a:r>
              <a:rPr lang="en-US" sz="1000" dirty="0" smtClean="0">
                <a:latin typeface="Courier New" pitchFamily="49" charset="0"/>
              </a:rPr>
              <a:t>  Print CSV File: </a:t>
            </a:r>
            <a:r>
              <a:rPr lang="en-US" sz="1000" dirty="0" err="1" smtClean="0">
                <a:latin typeface="Courier New" pitchFamily="49" charset="0"/>
              </a:rPr>
              <a:t>qustat</a:t>
            </a:r>
            <a:r>
              <a:rPr lang="en-US" sz="1000" dirty="0" smtClean="0">
                <a:latin typeface="Courier New" pitchFamily="49" charset="0"/>
              </a:rPr>
              <a:t> -c &lt;.</a:t>
            </a:r>
            <a:r>
              <a:rPr lang="en-US" sz="1000" dirty="0" err="1" smtClean="0">
                <a:latin typeface="Courier New" pitchFamily="49" charset="0"/>
              </a:rPr>
              <a:t>csv</a:t>
            </a:r>
            <a:r>
              <a:rPr lang="en-US" sz="1000" dirty="0" smtClean="0">
                <a:latin typeface="Courier New" pitchFamily="49" charset="0"/>
              </a:rPr>
              <a:t> file&gt;</a:t>
            </a:r>
          </a:p>
          <a:p>
            <a:r>
              <a:rPr lang="en-US" sz="1000" dirty="0" smtClean="0">
                <a:latin typeface="Courier New" pitchFamily="49" charset="0"/>
              </a:rPr>
              <a:t>  Print + Reset:  </a:t>
            </a:r>
            <a:r>
              <a:rPr lang="en-US" sz="1000" dirty="0" err="1" smtClean="0">
                <a:latin typeface="Courier New" pitchFamily="49" charset="0"/>
              </a:rPr>
              <a:t>qustat</a:t>
            </a:r>
            <a:r>
              <a:rPr lang="en-US" sz="1000" dirty="0" smtClean="0">
                <a:latin typeface="Courier New" pitchFamily="49" charset="0"/>
              </a:rPr>
              <a:t> -P -R -g &lt;FS name&gt; [&lt;Print Options&gt;]</a:t>
            </a:r>
          </a:p>
          <a:p>
            <a:r>
              <a:rPr lang="en-US" sz="1000" dirty="0" smtClean="0">
                <a:latin typeface="Courier New" pitchFamily="49" charset="0"/>
              </a:rPr>
              <a:t>  Reset:          </a:t>
            </a:r>
            <a:r>
              <a:rPr lang="en-US" sz="1000" dirty="0" err="1" smtClean="0">
                <a:latin typeface="Courier New" pitchFamily="49" charset="0"/>
              </a:rPr>
              <a:t>qustat</a:t>
            </a:r>
            <a:r>
              <a:rPr lang="en-US" sz="1000" dirty="0" smtClean="0">
                <a:latin typeface="Courier New" pitchFamily="49" charset="0"/>
              </a:rPr>
              <a:t> -R -g &lt;FS name&gt;</a:t>
            </a:r>
          </a:p>
          <a:p>
            <a:r>
              <a:rPr lang="en-US" sz="1000" dirty="0" smtClean="0">
                <a:latin typeface="Courier New" pitchFamily="49" charset="0"/>
              </a:rPr>
              <a:t>  Version:        </a:t>
            </a:r>
            <a:r>
              <a:rPr lang="en-US" sz="1000" dirty="0" err="1" smtClean="0">
                <a:latin typeface="Courier New" pitchFamily="49" charset="0"/>
              </a:rPr>
              <a:t>qustat</a:t>
            </a:r>
            <a:r>
              <a:rPr lang="en-US" sz="1000" dirty="0" smtClean="0">
                <a:latin typeface="Courier New" pitchFamily="49" charset="0"/>
              </a:rPr>
              <a:t> -V</a:t>
            </a:r>
          </a:p>
          <a:p>
            <a:r>
              <a:rPr lang="en-US" sz="1000" dirty="0" smtClean="0">
                <a:latin typeface="Courier New" pitchFamily="49" charset="0"/>
              </a:rPr>
              <a:t>  Description:    </a:t>
            </a:r>
            <a:r>
              <a:rPr lang="en-US" sz="1000" dirty="0" err="1" smtClean="0">
                <a:latin typeface="Courier New" pitchFamily="49" charset="0"/>
              </a:rPr>
              <a:t>qustat</a:t>
            </a:r>
            <a:r>
              <a:rPr lang="en-US" sz="1000" dirty="0" smtClean="0">
                <a:latin typeface="Courier New" pitchFamily="49" charset="0"/>
              </a:rPr>
              <a:t> [Object Identifiers] -D &lt;Search String&gt;</a:t>
            </a:r>
          </a:p>
          <a:p>
            <a:r>
              <a:rPr lang="en-US" sz="1000" dirty="0" smtClean="0">
                <a:latin typeface="Courier New" pitchFamily="49" charset="0"/>
              </a:rPr>
              <a:t>  Help:           </a:t>
            </a:r>
            <a:r>
              <a:rPr lang="en-US" sz="1000" dirty="0" err="1" smtClean="0">
                <a:latin typeface="Courier New" pitchFamily="49" charset="0"/>
              </a:rPr>
              <a:t>qustat</a:t>
            </a:r>
            <a:r>
              <a:rPr lang="en-US" sz="1000" dirty="0" smtClean="0">
                <a:latin typeface="Courier New" pitchFamily="49" charset="0"/>
              </a:rPr>
              <a:t> -H</a:t>
            </a:r>
          </a:p>
          <a:p>
            <a:endParaRPr lang="en-US" sz="1000" dirty="0" smtClean="0">
              <a:latin typeface="Courier New" pitchFamily="49" charset="0"/>
            </a:endParaRPr>
          </a:p>
          <a:p>
            <a:r>
              <a:rPr lang="en-US" sz="1000" dirty="0" smtClean="0">
                <a:latin typeface="Courier New" pitchFamily="49" charset="0"/>
              </a:rPr>
              <a:t>Commands</a:t>
            </a:r>
          </a:p>
          <a:p>
            <a:r>
              <a:rPr lang="en-US" sz="1000" dirty="0" smtClean="0">
                <a:latin typeface="Courier New" pitchFamily="49" charset="0"/>
              </a:rPr>
              <a:t>  -P, --print        </a:t>
            </a:r>
            <a:r>
              <a:rPr lang="en-US" sz="1000" dirty="0" err="1" smtClean="0">
                <a:latin typeface="Courier New" pitchFamily="49" charset="0"/>
              </a:rPr>
              <a:t>Print</a:t>
            </a:r>
            <a:r>
              <a:rPr lang="en-US" sz="1000" dirty="0" smtClean="0">
                <a:latin typeface="Courier New" pitchFamily="49" charset="0"/>
              </a:rPr>
              <a:t> tables (default command)</a:t>
            </a:r>
          </a:p>
          <a:p>
            <a:r>
              <a:rPr lang="en-US" sz="1000" dirty="0" smtClean="0">
                <a:latin typeface="Courier New" pitchFamily="49" charset="0"/>
              </a:rPr>
              <a:t>  -R, --reset        </a:t>
            </a:r>
            <a:r>
              <a:rPr lang="en-US" sz="1000" dirty="0" err="1" smtClean="0">
                <a:latin typeface="Courier New" pitchFamily="49" charset="0"/>
              </a:rPr>
              <a:t>Reset</a:t>
            </a:r>
            <a:r>
              <a:rPr lang="en-US" sz="1000" dirty="0" smtClean="0">
                <a:latin typeface="Courier New" pitchFamily="49" charset="0"/>
              </a:rPr>
              <a:t> table or group if no table</a:t>
            </a:r>
          </a:p>
          <a:p>
            <a:r>
              <a:rPr lang="en-US" sz="1000" dirty="0" smtClean="0">
                <a:latin typeface="Courier New" pitchFamily="49" charset="0"/>
              </a:rPr>
              <a:t>  -S, --</a:t>
            </a:r>
            <a:r>
              <a:rPr lang="en-US" sz="1000" dirty="0" err="1" smtClean="0">
                <a:latin typeface="Courier New" pitchFamily="49" charset="0"/>
              </a:rPr>
              <a:t>selftest</a:t>
            </a:r>
            <a:r>
              <a:rPr lang="en-US" sz="1000" dirty="0" smtClean="0">
                <a:latin typeface="Courier New" pitchFamily="49" charset="0"/>
              </a:rPr>
              <a:t>     Run Self Test</a:t>
            </a:r>
          </a:p>
          <a:p>
            <a:r>
              <a:rPr lang="en-US" sz="1000" dirty="0" smtClean="0">
                <a:latin typeface="Courier New" pitchFamily="49" charset="0"/>
              </a:rPr>
              <a:t>  -V, --version      Print </a:t>
            </a:r>
            <a:r>
              <a:rPr lang="en-US" sz="1000" dirty="0" err="1" smtClean="0">
                <a:latin typeface="Courier New" pitchFamily="49" charset="0"/>
              </a:rPr>
              <a:t>qustat</a:t>
            </a:r>
            <a:r>
              <a:rPr lang="en-US" sz="1000" dirty="0" smtClean="0">
                <a:latin typeface="Courier New" pitchFamily="49" charset="0"/>
              </a:rPr>
              <a:t> version information</a:t>
            </a:r>
          </a:p>
          <a:p>
            <a:r>
              <a:rPr lang="en-US" sz="1000" dirty="0" smtClean="0">
                <a:latin typeface="Courier New" pitchFamily="49" charset="0"/>
              </a:rPr>
              <a:t>  -H, --help         Print </a:t>
            </a:r>
            <a:r>
              <a:rPr lang="en-US" sz="1000" dirty="0" err="1" smtClean="0">
                <a:latin typeface="Courier New" pitchFamily="49" charset="0"/>
              </a:rPr>
              <a:t>qustat</a:t>
            </a:r>
            <a:r>
              <a:rPr lang="en-US" sz="1000" dirty="0" smtClean="0">
                <a:latin typeface="Courier New" pitchFamily="49" charset="0"/>
              </a:rPr>
              <a:t> help information</a:t>
            </a:r>
          </a:p>
          <a:p>
            <a:r>
              <a:rPr lang="en-US" sz="1000" dirty="0" smtClean="0">
                <a:latin typeface="Courier New" pitchFamily="49" charset="0"/>
              </a:rPr>
              <a:t>  -D, --description &lt;</a:t>
            </a:r>
            <a:r>
              <a:rPr lang="en-US" sz="1000" dirty="0" err="1" smtClean="0">
                <a:latin typeface="Courier New" pitchFamily="49" charset="0"/>
              </a:rPr>
              <a:t>str</a:t>
            </a:r>
            <a:r>
              <a:rPr lang="en-US" sz="1000" dirty="0" smtClean="0">
                <a:latin typeface="Courier New" pitchFamily="49" charset="0"/>
              </a:rPr>
              <a:t>&gt;  Print table or stat description</a:t>
            </a:r>
          </a:p>
          <a:p>
            <a:r>
              <a:rPr lang="en-US" sz="1000" dirty="0" smtClean="0">
                <a:latin typeface="Courier New" pitchFamily="49" charset="0"/>
              </a:rPr>
              <a:t>Object Identifiers</a:t>
            </a:r>
          </a:p>
          <a:p>
            <a:r>
              <a:rPr lang="en-US" sz="1000" dirty="0" smtClean="0">
                <a:latin typeface="Courier New" pitchFamily="49" charset="0"/>
              </a:rPr>
              <a:t>  -c, --</a:t>
            </a:r>
            <a:r>
              <a:rPr lang="en-US" sz="1000" dirty="0" err="1" smtClean="0">
                <a:latin typeface="Courier New" pitchFamily="49" charset="0"/>
              </a:rPr>
              <a:t>csv</a:t>
            </a:r>
            <a:r>
              <a:rPr lang="en-US" sz="1000" dirty="0" smtClean="0">
                <a:latin typeface="Courier New" pitchFamily="49" charset="0"/>
              </a:rPr>
              <a:t> &lt;file&gt;   Specify a .</a:t>
            </a:r>
            <a:r>
              <a:rPr lang="en-US" sz="1000" dirty="0" err="1" smtClean="0">
                <a:latin typeface="Courier New" pitchFamily="49" charset="0"/>
              </a:rPr>
              <a:t>csv</a:t>
            </a:r>
            <a:r>
              <a:rPr lang="en-US" sz="1000" dirty="0" smtClean="0">
                <a:latin typeface="Courier New" pitchFamily="49" charset="0"/>
              </a:rPr>
              <a:t> file to load</a:t>
            </a:r>
          </a:p>
          <a:p>
            <a:r>
              <a:rPr lang="en-US" sz="1000" dirty="0" smtClean="0">
                <a:latin typeface="Courier New" pitchFamily="49" charset="0"/>
              </a:rPr>
              <a:t>  -h, --host &lt;opt&gt;   Host name or IP address</a:t>
            </a:r>
          </a:p>
          <a:p>
            <a:r>
              <a:rPr lang="en-US" sz="1000" dirty="0" smtClean="0">
                <a:latin typeface="Courier New" pitchFamily="49" charset="0"/>
              </a:rPr>
              <a:t>  -m, --module &lt;opt&gt; Module name (only 'FSM' is supported)</a:t>
            </a:r>
          </a:p>
          <a:p>
            <a:r>
              <a:rPr lang="en-US" sz="1000" dirty="0" smtClean="0">
                <a:latin typeface="Courier New" pitchFamily="49" charset="0"/>
              </a:rPr>
              <a:t>  -g, --group &lt;opt&gt;  Group name</a:t>
            </a:r>
          </a:p>
          <a:p>
            <a:r>
              <a:rPr lang="en-US" sz="1000" dirty="0" smtClean="0">
                <a:latin typeface="Courier New" pitchFamily="49" charset="0"/>
              </a:rPr>
              <a:t>  -t, --table &lt;opt&gt;  Table Number</a:t>
            </a:r>
          </a:p>
          <a:p>
            <a:r>
              <a:rPr lang="en-US" sz="1000" dirty="0" smtClean="0">
                <a:latin typeface="Courier New" pitchFamily="49" charset="0"/>
              </a:rPr>
              <a:t>  -f, --</a:t>
            </a:r>
            <a:r>
              <a:rPr lang="en-US" sz="1000" dirty="0" err="1" smtClean="0">
                <a:latin typeface="Courier New" pitchFamily="49" charset="0"/>
              </a:rPr>
              <a:t>fs</a:t>
            </a:r>
            <a:r>
              <a:rPr lang="en-US" sz="1000" dirty="0" smtClean="0">
                <a:latin typeface="Courier New" pitchFamily="49" charset="0"/>
              </a:rPr>
              <a:t> &lt;opt&gt;     File system name (same as -g)</a:t>
            </a:r>
          </a:p>
          <a:p>
            <a:r>
              <a:rPr lang="en-US" sz="1000" dirty="0" smtClean="0">
                <a:latin typeface="Courier New" pitchFamily="49" charset="0"/>
              </a:rPr>
              <a:t>Formatting</a:t>
            </a:r>
          </a:p>
          <a:p>
            <a:r>
              <a:rPr lang="en-US" sz="1000" dirty="0" smtClean="0">
                <a:latin typeface="Courier New" pitchFamily="49" charset="0"/>
              </a:rPr>
              <a:t>  -F, --format all   Show all records (including zeros)</a:t>
            </a:r>
          </a:p>
          <a:p>
            <a:r>
              <a:rPr lang="en-US" sz="1000" dirty="0" smtClean="0">
                <a:latin typeface="Courier New" pitchFamily="49" charset="0"/>
              </a:rPr>
              <a:t>  -F, --format </a:t>
            </a:r>
            <a:r>
              <a:rPr lang="en-US" sz="1000" dirty="0" err="1" smtClean="0">
                <a:latin typeface="Courier New" pitchFamily="49" charset="0"/>
              </a:rPr>
              <a:t>csv</a:t>
            </a:r>
            <a:r>
              <a:rPr lang="en-US" sz="1000" dirty="0" smtClean="0">
                <a:latin typeface="Courier New" pitchFamily="49" charset="0"/>
              </a:rPr>
              <a:t>   Output in .</a:t>
            </a:r>
            <a:r>
              <a:rPr lang="en-US" sz="1000" dirty="0" err="1" smtClean="0">
                <a:latin typeface="Courier New" pitchFamily="49" charset="0"/>
              </a:rPr>
              <a:t>csv</a:t>
            </a:r>
            <a:r>
              <a:rPr lang="en-US" sz="1000" dirty="0" smtClean="0">
                <a:latin typeface="Courier New" pitchFamily="49" charset="0"/>
              </a:rPr>
              <a:t> format</a:t>
            </a:r>
          </a:p>
          <a:p>
            <a:endParaRPr lang="en-US" sz="1000" dirty="0" smtClean="0">
              <a:latin typeface="Courier New" pitchFamily="49" charset="0"/>
            </a:endParaRPr>
          </a:p>
          <a:p>
            <a:r>
              <a:rPr lang="en-US" sz="1000" dirty="0" smtClean="0">
                <a:latin typeface="Courier New" pitchFamily="49" charset="0"/>
              </a:rPr>
              <a:t>Use the -D command to find the descriptions for tables and stats.</a:t>
            </a:r>
          </a:p>
          <a:p>
            <a:r>
              <a:rPr lang="en-US" sz="1000" dirty="0" smtClean="0">
                <a:latin typeface="Courier New" pitchFamily="49" charset="0"/>
              </a:rPr>
              <a:t>The -D search string may contain the wildcard '*'.  Note that strings</a:t>
            </a:r>
          </a:p>
          <a:p>
            <a:r>
              <a:rPr lang="en-US" sz="1000" dirty="0" smtClean="0">
                <a:latin typeface="Courier New" pitchFamily="49" charset="0"/>
              </a:rPr>
              <a:t>with an asterisk should be quoted to avoid </a:t>
            </a:r>
            <a:r>
              <a:rPr lang="en-US" sz="1000" dirty="0" err="1" smtClean="0">
                <a:latin typeface="Courier New" pitchFamily="49" charset="0"/>
              </a:rPr>
              <a:t>globbing</a:t>
            </a:r>
            <a:r>
              <a:rPr lang="en-US" sz="1000" dirty="0" smtClean="0">
                <a:latin typeface="Courier New" pitchFamily="49" charset="0"/>
              </a:rPr>
              <a:t>.  You must</a:t>
            </a:r>
          </a:p>
          <a:p>
            <a:r>
              <a:rPr lang="en-US" sz="1000" dirty="0" smtClean="0">
                <a:latin typeface="Courier New" pitchFamily="49" charset="0"/>
              </a:rPr>
              <a:t>provide object identifiers for at least one table.</a:t>
            </a:r>
          </a:p>
          <a:p>
            <a:endParaRPr lang="en-US" sz="1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</a:t>
            </a:r>
            <a:r>
              <a:rPr lang="en-US" smtClean="0"/>
              <a:t> Print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addition to the hourly .csv stats, you can retrieve FSM stats with the </a:t>
            </a:r>
            <a:r>
              <a:rPr lang="en-US" i="1" smtClean="0"/>
              <a:t>qustat</a:t>
            </a:r>
            <a:r>
              <a:rPr lang="en-US" smtClean="0"/>
              <a:t> </a:t>
            </a:r>
            <a:r>
              <a:rPr lang="en-US" i="1" smtClean="0"/>
              <a:t>--print</a:t>
            </a:r>
            <a:r>
              <a:rPr lang="en-US" smtClean="0"/>
              <a:t> command</a:t>
            </a:r>
          </a:p>
          <a:p>
            <a:r>
              <a:rPr lang="en-US" smtClean="0"/>
              <a:t>“Print” is the default option. Normally you only need to specify the file system</a:t>
            </a:r>
          </a:p>
          <a:p>
            <a:r>
              <a:rPr lang="en-US" smtClean="0"/>
              <a:t>The following example shows how to display the statistics for a file system called </a:t>
            </a:r>
            <a:r>
              <a:rPr lang="en-US" i="1" smtClean="0"/>
              <a:t>pjk6_01: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85800" y="3505200"/>
            <a:ext cx="78263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Courier New" pitchFamily="49" charset="0"/>
              </a:rPr>
              <a:t>&gt; qustat -g pjk6_01</a:t>
            </a:r>
          </a:p>
          <a:p>
            <a:endParaRPr lang="en-US" sz="1200">
              <a:latin typeface="Courier New" pitchFamily="49" charset="0"/>
            </a:endParaRPr>
          </a:p>
          <a:p>
            <a:r>
              <a:rPr lang="en-US" sz="1200">
                <a:latin typeface="Courier New" pitchFamily="49" charset="0"/>
              </a:rPr>
              <a:t># QuStat Rev 4.2.0</a:t>
            </a:r>
          </a:p>
          <a:p>
            <a:r>
              <a:rPr lang="en-US" sz="1200">
                <a:latin typeface="Courier New" pitchFamily="49" charset="0"/>
              </a:rPr>
              <a:t># Host localhost</a:t>
            </a:r>
          </a:p>
          <a:p>
            <a:r>
              <a:rPr lang="en-US" sz="1200">
                <a:latin typeface="Courier New" pitchFamily="49" charset="0"/>
              </a:rPr>
              <a:t># Module FSM</a:t>
            </a:r>
          </a:p>
          <a:p>
            <a:r>
              <a:rPr lang="en-US" sz="1200">
                <a:latin typeface="Courier New" pitchFamily="49" charset="0"/>
              </a:rPr>
              <a:t># Group pjk6_01</a:t>
            </a:r>
          </a:p>
          <a:p>
            <a:r>
              <a:rPr lang="en-US" sz="1200">
                <a:latin typeface="Courier New" pitchFamily="49" charset="0"/>
              </a:rPr>
              <a:t># Recorded time_t=1315852293 2011-09-12 13:31:33 CDT</a:t>
            </a:r>
          </a:p>
          <a:p>
            <a:endParaRPr lang="en-US" sz="1200">
              <a:latin typeface="Courier New" pitchFamily="49" charset="0"/>
            </a:endParaRPr>
          </a:p>
          <a:p>
            <a:r>
              <a:rPr lang="en-US" sz="1200">
                <a:latin typeface="Courier New" pitchFamily="49" charset="0"/>
              </a:rPr>
              <a:t># Table 1: VOPs</a:t>
            </a:r>
          </a:p>
          <a:p>
            <a:r>
              <a:rPr lang="en-US" sz="1200">
                <a:latin typeface="Courier New" pitchFamily="49" charset="0"/>
              </a:rPr>
              <a:t># Last Reset: Secs=8442 time_t=1315843851 2011-09-12 11:10:51 CDT</a:t>
            </a:r>
          </a:p>
          <a:p>
            <a:r>
              <a:rPr lang="en-US" sz="120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200">
                <a:latin typeface="Courier New" pitchFamily="49" charset="0"/>
              </a:rPr>
              <a:t>VOP Open        TIM           1           34           34           34           34</a:t>
            </a:r>
          </a:p>
          <a:p>
            <a:r>
              <a:rPr lang="en-US" sz="1200">
                <a:latin typeface="Courier New" pitchFamily="49" charset="0"/>
              </a:rPr>
              <a:t>VOP Get AttrV4  TIM           1           54           54           54           54</a:t>
            </a:r>
          </a:p>
          <a:p>
            <a:r>
              <a:rPr lang="en-US" sz="1200">
                <a:latin typeface="Courier New" pitchFamily="49" charset="0"/>
              </a:rPr>
              <a:t>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Reset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qustat command has the ability to reset stats in the FSM: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In addition, the hourly stats perform a reset.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&gt; qustat -R -g pjk6_01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New Template for PowerPoint 2003 to test with 2007 02APR10 with update instructions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New Template for PowerPoint 2003 to test with 2007 02APR10 with update instruction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Template for PowerPoint 2003 to test with 2007 02APR10 with update instruc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3208</TotalTime>
  <Words>1758</Words>
  <Application>Microsoft Office PowerPoint</Application>
  <PresentationFormat>On-screen Show (4:3)</PresentationFormat>
  <Paragraphs>240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Theme</vt:lpstr>
      <vt:lpstr>StorNext 4.2 – QuStat</vt:lpstr>
      <vt:lpstr>What is a Stat</vt:lpstr>
      <vt:lpstr>The 4 Types of Statistics</vt:lpstr>
      <vt:lpstr>Modules, Groups &amp; Tables</vt:lpstr>
      <vt:lpstr>Recording Stats</vt:lpstr>
      <vt:lpstr>FSM Hourly Statistics</vt:lpstr>
      <vt:lpstr>The qustat Command</vt:lpstr>
      <vt:lpstr>qustat Print</vt:lpstr>
      <vt:lpstr>qustat Reset</vt:lpstr>
      <vt:lpstr>qustat Print with Reset</vt:lpstr>
      <vt:lpstr>qustat --table</vt:lpstr>
      <vt:lpstr>qustat “csv” Format</vt:lpstr>
      <vt:lpstr>qustat “all” Format</vt:lpstr>
      <vt:lpstr>qustat Convert .csv File</vt:lpstr>
      <vt:lpstr>Accuracy</vt:lpstr>
      <vt:lpstr>snadmin debug “Once Only”</vt:lpstr>
      <vt:lpstr>pse_snapshot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Group</dc:title>
  <dc:creator>Jeff Cheeney</dc:creator>
  <cp:lastModifiedBy>Pual Kimlinger</cp:lastModifiedBy>
  <cp:revision>164</cp:revision>
  <dcterms:created xsi:type="dcterms:W3CDTF">2010-12-21T18:14:29Z</dcterms:created>
  <dcterms:modified xsi:type="dcterms:W3CDTF">2012-03-12T13:57:59Z</dcterms:modified>
</cp:coreProperties>
</file>