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72" r:id="rId4"/>
    <p:sldId id="263" r:id="rId5"/>
    <p:sldId id="259" r:id="rId6"/>
    <p:sldId id="262" r:id="rId7"/>
    <p:sldId id="274" r:id="rId8"/>
    <p:sldId id="268" r:id="rId9"/>
    <p:sldId id="273" r:id="rId10"/>
    <p:sldId id="260" r:id="rId11"/>
    <p:sldId id="275" r:id="rId12"/>
    <p:sldId id="270" r:id="rId13"/>
  </p:sldIdLst>
  <p:sldSz cx="9144000" cy="5143500" type="screen16x9"/>
  <p:notesSz cx="9296400" cy="7010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25" d="100"/>
          <a:sy n="125" d="100"/>
        </p:scale>
        <p:origin x="1784" y="81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449088"/>
        <c:axId val="-2135726528"/>
      </c:barChart>
      <c:catAx>
        <c:axId val="2062449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5726528"/>
        <c:crosses val="autoZero"/>
        <c:auto val="1"/>
        <c:lblAlgn val="ctr"/>
        <c:lblOffset val="100"/>
        <c:noMultiLvlLbl val="0"/>
      </c:catAx>
      <c:valAx>
        <c:axId val="-213572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62449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331424"/>
        <c:axId val="-2134353760"/>
      </c:barChart>
      <c:catAx>
        <c:axId val="-2134331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4353760"/>
        <c:crosses val="autoZero"/>
        <c:auto val="1"/>
        <c:lblAlgn val="ctr"/>
        <c:lblOffset val="100"/>
        <c:noMultiLvlLbl val="0"/>
      </c:catAx>
      <c:valAx>
        <c:axId val="-213435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34331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092208"/>
        <c:axId val="2060236768"/>
      </c:barChart>
      <c:catAx>
        <c:axId val="206009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60236768"/>
        <c:crosses val="autoZero"/>
        <c:auto val="1"/>
        <c:lblAlgn val="ctr"/>
        <c:lblOffset val="100"/>
        <c:noMultiLvlLbl val="0"/>
      </c:catAx>
      <c:valAx>
        <c:axId val="206023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6009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492992"/>
        <c:axId val="-2095490080"/>
      </c:barChart>
      <c:catAx>
        <c:axId val="-2095492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5490080"/>
        <c:crosses val="autoZero"/>
        <c:auto val="1"/>
        <c:lblAlgn val="ctr"/>
        <c:lblOffset val="100"/>
        <c:noMultiLvlLbl val="0"/>
      </c:catAx>
      <c:valAx>
        <c:axId val="-209549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9549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423728"/>
        <c:axId val="-2095420816"/>
      </c:barChart>
      <c:catAx>
        <c:axId val="-2095423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5420816"/>
        <c:crosses val="autoZero"/>
        <c:auto val="1"/>
        <c:lblAlgn val="ctr"/>
        <c:lblOffset val="100"/>
        <c:noMultiLvlLbl val="0"/>
      </c:catAx>
      <c:valAx>
        <c:axId val="-209542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95423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i="0" u="none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hyperlink" Target="http://scl.quantum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docs" TargetMode="External"/><Relationship Id="rId3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sweb.quantum.com/files_plugin_files1.php?mycategory=222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snctraining" TargetMode="External"/><Relationship Id="rId3" Type="http://schemas.openxmlformats.org/officeDocument/2006/relationships/hyperlink" Target="http://scl.quantu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April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620844"/>
            <a:ext cx="7086600" cy="1778946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3600" cap="none" dirty="0" smtClean="0"/>
              <a:t>StorNext Connect</a:t>
            </a:r>
          </a:p>
          <a:p>
            <a:pPr>
              <a:defRPr/>
            </a:pPr>
            <a:r>
              <a:rPr lang="en-US" sz="3600" cap="none" dirty="0" smtClean="0"/>
              <a:t>Documentation and Training Updates for NAS Apps Version 3</a:t>
            </a:r>
          </a:p>
          <a:p>
            <a:pPr>
              <a:defRPr/>
            </a:pPr>
            <a:r>
              <a:rPr lang="en-US" sz="3600" cap="none" dirty="0" smtClean="0"/>
              <a:t>Matthew Howell</a:t>
            </a:r>
          </a:p>
        </p:txBody>
      </p:sp>
    </p:spTree>
    <p:extLst>
      <p:ext uri="{BB962C8B-B14F-4D97-AF65-F5344CB8AC3E}">
        <p14:creationId xmlns:p14="http://schemas.microsoft.com/office/powerpoint/2010/main" val="29909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Training</a:t>
            </a:r>
            <a:endParaRPr lang="en-US" dirty="0"/>
          </a:p>
        </p:txBody>
      </p:sp>
      <p:pic>
        <p:nvPicPr>
          <p:cNvPr id="4" name="Picture 3" descr="SNC_SvcUpdate_CoverPage.png"/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5447">
            <a:off x="6830467" y="880795"/>
            <a:ext cx="1898856" cy="245546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StorNext Connect NAS Apps V3 Service Update (2-4566a Online </a:t>
            </a:r>
            <a:r>
              <a:rPr lang="en-US" dirty="0"/>
              <a:t>Self-Paced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Service team members who have taken “Basics” and “Deployment” courses already</a:t>
            </a:r>
          </a:p>
          <a:p>
            <a:pPr lvl="1"/>
            <a:r>
              <a:rPr lang="en-US" dirty="0" smtClean="0"/>
              <a:t>Primarily covers NAS apps v3 information</a:t>
            </a:r>
          </a:p>
          <a:p>
            <a:pPr lvl="1"/>
            <a:r>
              <a:rPr lang="en-US" dirty="0" smtClean="0"/>
              <a:t>Also covers updated resources (e.g., </a:t>
            </a:r>
            <a:r>
              <a:rPr lang="en-US" i="1" dirty="0" smtClean="0"/>
              <a:t>StorNext Connect Documentation Center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Course available on </a:t>
            </a:r>
            <a:r>
              <a:rPr lang="en-US" dirty="0" err="1" smtClean="0"/>
              <a:t>StorageCare</a:t>
            </a:r>
            <a:r>
              <a:rPr lang="en-US" dirty="0" smtClean="0"/>
              <a:t> Learning: </a:t>
            </a:r>
            <a:r>
              <a:rPr lang="en-US" dirty="0" smtClean="0">
                <a:hlinkClick r:id="rId3"/>
              </a:rPr>
              <a:t>http://scl.quantum.com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Content in PDF contained in course resources file downloaded from the course</a:t>
            </a:r>
          </a:p>
          <a:p>
            <a:r>
              <a:rPr lang="en-US" dirty="0" smtClean="0"/>
              <a:t>StorNext Connect NAS apps video</a:t>
            </a:r>
          </a:p>
          <a:p>
            <a:pPr lvl="1"/>
            <a:r>
              <a:rPr lang="en-US" dirty="0" smtClean="0"/>
              <a:t>Provides overview of the version 3 NAS apps</a:t>
            </a:r>
          </a:p>
          <a:p>
            <a:pPr lvl="1"/>
            <a:r>
              <a:rPr lang="en-US" dirty="0" smtClean="0"/>
              <a:t>Will be available on </a:t>
            </a:r>
            <a:r>
              <a:rPr lang="en-US" dirty="0" err="1" smtClean="0"/>
              <a:t>QuantumKnowHow</a:t>
            </a:r>
            <a:r>
              <a:rPr lang="en-US" dirty="0" smtClean="0"/>
              <a:t> channel on YouTube</a:t>
            </a:r>
          </a:p>
          <a:p>
            <a:pPr lvl="1"/>
            <a:r>
              <a:rPr lang="en-US" dirty="0" smtClean="0"/>
              <a:t>Will be added to the StorNext Connect Documentation Center sometime after initial release</a:t>
            </a:r>
          </a:p>
        </p:txBody>
      </p:sp>
    </p:spTree>
    <p:extLst>
      <p:ext uri="{BB962C8B-B14F-4D97-AF65-F5344CB8AC3E}">
        <p14:creationId xmlns:p14="http://schemas.microsoft.com/office/powerpoint/2010/main" val="16599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New/updated courses available April 7, 2016</a:t>
            </a:r>
          </a:p>
          <a:p>
            <a:pPr lvl="1"/>
            <a:r>
              <a:rPr lang="en-US" dirty="0"/>
              <a:t>The Basics of StorNext Connect (1-4565 Online Self-Paced)</a:t>
            </a:r>
          </a:p>
          <a:p>
            <a:pPr lvl="1"/>
            <a:r>
              <a:rPr lang="en-US" dirty="0" smtClean="0"/>
              <a:t>StorNext Connect Deployment for Quantum Service Partners (2-4570 Online Self-Paced)</a:t>
            </a:r>
            <a:endParaRPr lang="en-US" dirty="0"/>
          </a:p>
          <a:p>
            <a:pPr lvl="1"/>
            <a:r>
              <a:rPr lang="en-US" dirty="0" smtClean="0"/>
              <a:t>StorNext Connect NAS Apps V3 Service Update (2-4566a Online Self-Paced)</a:t>
            </a:r>
          </a:p>
          <a:p>
            <a:r>
              <a:rPr lang="en-US" dirty="0" smtClean="0"/>
              <a:t>StorNext Connect NAS apps video available April 11, 2016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StorNext Connect Documentation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Customer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2762151"/>
            <a:ext cx="8286023" cy="1894645"/>
          </a:xfrm>
        </p:spPr>
        <p:txBody>
          <a:bodyPr/>
          <a:lstStyle/>
          <a:p>
            <a:r>
              <a:rPr lang="en-US" i="1" dirty="0" smtClean="0"/>
              <a:t>StorNext </a:t>
            </a:r>
            <a:r>
              <a:rPr lang="en-US" i="1" dirty="0"/>
              <a:t>Connect Documentation Center </a:t>
            </a:r>
            <a:endParaRPr lang="en-US" i="1" dirty="0" smtClean="0"/>
          </a:p>
          <a:p>
            <a:pPr lvl="1"/>
            <a:r>
              <a:rPr lang="en-US" sz="1400" dirty="0"/>
              <a:t>Includes all </a:t>
            </a:r>
            <a:r>
              <a:rPr lang="en-US" sz="1400" dirty="0" smtClean="0"/>
              <a:t>customer-facing Connect documentation (and replaces </a:t>
            </a:r>
            <a:r>
              <a:rPr lang="en-US" sz="1400" dirty="0"/>
              <a:t>FAQs released in November </a:t>
            </a:r>
            <a:r>
              <a:rPr lang="en-US" sz="1400" dirty="0" smtClean="0"/>
              <a:t>2015)</a:t>
            </a:r>
          </a:p>
          <a:p>
            <a:pPr lvl="1"/>
            <a:r>
              <a:rPr lang="en-US" sz="1400" dirty="0" smtClean="0"/>
              <a:t>Available on Quantum.com </a:t>
            </a:r>
            <a:endParaRPr lang="en-US" sz="1400" dirty="0"/>
          </a:p>
          <a:p>
            <a:pPr lvl="1"/>
            <a:r>
              <a:rPr lang="en-US" sz="1400" dirty="0" smtClean="0"/>
              <a:t>HTML format, searchable, responsive design</a:t>
            </a:r>
            <a:r>
              <a:rPr lang="en-US" sz="1400" dirty="0"/>
              <a:t> </a:t>
            </a:r>
            <a:r>
              <a:rPr lang="en-US" sz="1400" dirty="0" smtClean="0"/>
              <a:t>(sizes </a:t>
            </a:r>
            <a:r>
              <a:rPr lang="en-US" sz="1400" dirty="0"/>
              <a:t>appropriately to the </a:t>
            </a:r>
            <a:r>
              <a:rPr lang="en-US" sz="1400" dirty="0" smtClean="0"/>
              <a:t>device)</a:t>
            </a:r>
          </a:p>
          <a:p>
            <a:pPr lvl="1"/>
            <a:r>
              <a:rPr lang="en-US" sz="1400" dirty="0" smtClean="0"/>
              <a:t>Includes </a:t>
            </a:r>
            <a:r>
              <a:rPr lang="en-US" sz="1400" b="1" dirty="0" smtClean="0"/>
              <a:t>Resources</a:t>
            </a:r>
            <a:r>
              <a:rPr lang="en-US" sz="1400" dirty="0" smtClean="0"/>
              <a:t> section for PDF downloads of other documents (</a:t>
            </a:r>
            <a:r>
              <a:rPr lang="en-US" sz="1400" dirty="0" err="1" smtClean="0"/>
              <a:t>Quickstart</a:t>
            </a:r>
            <a:r>
              <a:rPr lang="en-US" sz="1400" dirty="0" smtClean="0"/>
              <a:t>, Release Notes, Compatibility Guide)</a:t>
            </a:r>
          </a:p>
          <a:p>
            <a:pPr lvl="1"/>
            <a:r>
              <a:rPr lang="en-US" sz="1400" dirty="0" smtClean="0"/>
              <a:t>Accessible by vanity URL after 4/11 (previously used for StorNext Connect Support page): </a:t>
            </a:r>
            <a:r>
              <a:rPr lang="en-US" sz="1400" dirty="0" smtClean="0">
                <a:hlinkClick r:id="rId2"/>
              </a:rPr>
              <a:t>http://www.quantum.com/sncdocs</a:t>
            </a:r>
            <a:r>
              <a:rPr lang="en-US" sz="1400" dirty="0" smtClean="0"/>
              <a:t> </a:t>
            </a:r>
          </a:p>
        </p:txBody>
      </p:sp>
      <p:pic>
        <p:nvPicPr>
          <p:cNvPr id="14" name="Picture 13" descr="SNC_DocCenter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175"/>
            <a:ext cx="9144000" cy="174625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573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Documentation Center</a:t>
            </a:r>
            <a:endParaRPr lang="en-US" dirty="0"/>
          </a:p>
        </p:txBody>
      </p:sp>
      <p:pic>
        <p:nvPicPr>
          <p:cNvPr id="3" name="Picture 2" descr="SNC_SupportPag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28"/>
          <a:stretch/>
        </p:blipFill>
        <p:spPr>
          <a:xfrm>
            <a:off x="0" y="993701"/>
            <a:ext cx="9144000" cy="361893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6200000">
            <a:off x="3446167" y="3239113"/>
            <a:ext cx="792480" cy="1195026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50800" dir="8760000" algn="tl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" y="3698240"/>
            <a:ext cx="3159760" cy="29464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>
            <a:outerShdw blurRad="50800" dist="50800" dir="834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Picture 4" descr="SNC_DocCenter_Home_fu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2" b="15270"/>
          <a:stretch/>
        </p:blipFill>
        <p:spPr>
          <a:xfrm>
            <a:off x="4419576" y="1666927"/>
            <a:ext cx="4704104" cy="294571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88900" dir="8280000" algn="tl" rotWithShape="0">
              <a:schemeClr val="accent6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Customer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StorNext Connect Release Notes</a:t>
            </a:r>
          </a:p>
          <a:p>
            <a:pPr lvl="1"/>
            <a:r>
              <a:rPr lang="en-US" dirty="0" smtClean="0"/>
              <a:t>Updated with NAS apps v3 information</a:t>
            </a:r>
          </a:p>
          <a:p>
            <a:pPr lvl="1"/>
            <a:r>
              <a:rPr lang="en-US" dirty="0"/>
              <a:t>Content also integrated directly into the </a:t>
            </a:r>
            <a:r>
              <a:rPr lang="en-US" i="1" dirty="0"/>
              <a:t>StorNext Connect Documentation Center</a:t>
            </a:r>
          </a:p>
          <a:p>
            <a:pPr lvl="1"/>
            <a:r>
              <a:rPr lang="en-US" dirty="0"/>
              <a:t>PDF available from </a:t>
            </a:r>
            <a:r>
              <a:rPr lang="en-US" b="1" i="1" dirty="0"/>
              <a:t>StorNext Connect Documentation Center </a:t>
            </a:r>
            <a:r>
              <a:rPr lang="en-US" b="1" dirty="0"/>
              <a:t>&gt; Resources</a:t>
            </a:r>
            <a:endParaRPr lang="en-US" i="1" dirty="0"/>
          </a:p>
          <a:p>
            <a:r>
              <a:rPr lang="en-US" i="1" dirty="0" smtClean="0"/>
              <a:t>StorNext </a:t>
            </a:r>
            <a:r>
              <a:rPr lang="en-US" i="1" dirty="0"/>
              <a:t>Connect Compatibility </a:t>
            </a:r>
            <a:r>
              <a:rPr lang="en-US" i="1" dirty="0" smtClean="0"/>
              <a:t>Guide </a:t>
            </a:r>
          </a:p>
          <a:p>
            <a:pPr lvl="1"/>
            <a:r>
              <a:rPr lang="en-US" dirty="0"/>
              <a:t>Updated with NAS apps v3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dirty="0" smtClean="0"/>
              <a:t>PDF </a:t>
            </a:r>
            <a:r>
              <a:rPr lang="en-US" dirty="0"/>
              <a:t>available from </a:t>
            </a:r>
            <a:r>
              <a:rPr lang="en-US" b="1" i="1" dirty="0"/>
              <a:t>StorNext Connect Documentation Center </a:t>
            </a:r>
            <a:r>
              <a:rPr lang="en-US" b="1" dirty="0" smtClean="0"/>
              <a:t>&gt; Resources</a:t>
            </a:r>
            <a:endParaRPr lang="en-US" i="1" dirty="0"/>
          </a:p>
          <a:p>
            <a:r>
              <a:rPr lang="en-US" i="1" dirty="0" err="1" smtClean="0"/>
              <a:t>Quickstart</a:t>
            </a:r>
            <a:r>
              <a:rPr lang="en-US" i="1" dirty="0" smtClean="0"/>
              <a:t>: StorNext Connect </a:t>
            </a:r>
            <a:endParaRPr lang="en-US" dirty="0" smtClean="0"/>
          </a:p>
          <a:p>
            <a:pPr lvl="1"/>
            <a:r>
              <a:rPr lang="en-US" dirty="0" smtClean="0"/>
              <a:t>Updated to change Network Settings Worksheets to electronic forms so settings can be edited/saved in a local copy of the PDF</a:t>
            </a:r>
          </a:p>
          <a:p>
            <a:pPr lvl="1"/>
            <a:r>
              <a:rPr lang="en-US" dirty="0"/>
              <a:t>PDF available from </a:t>
            </a:r>
            <a:r>
              <a:rPr lang="en-US" b="1" i="1" dirty="0"/>
              <a:t>StorNext Connect Documentation Center </a:t>
            </a:r>
            <a:r>
              <a:rPr lang="en-US" b="1" dirty="0"/>
              <a:t>&gt; Resources</a:t>
            </a:r>
            <a:endParaRPr lang="en-US" i="1" dirty="0"/>
          </a:p>
          <a:p>
            <a:pPr marL="55563" indent="0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PDFs listed above are also available in the documentation bundles from the StorNext Connect website</a:t>
            </a:r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Service 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StorNext Connect Service Reference Guide</a:t>
            </a:r>
            <a:endParaRPr lang="en-US" i="1" dirty="0"/>
          </a:p>
          <a:p>
            <a:pPr lvl="1"/>
            <a:r>
              <a:rPr lang="en-US" dirty="0"/>
              <a:t>Updated with NAS apps v3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i="1" dirty="0" smtClean="0"/>
              <a:t>StorNext </a:t>
            </a:r>
            <a:r>
              <a:rPr lang="en-US" i="1" dirty="0"/>
              <a:t>Connect </a:t>
            </a:r>
            <a:r>
              <a:rPr lang="en-US" i="1" dirty="0" smtClean="0"/>
              <a:t>Deployment Guide</a:t>
            </a:r>
            <a:endParaRPr lang="en-US" i="1" dirty="0"/>
          </a:p>
          <a:p>
            <a:pPr lvl="1"/>
            <a:r>
              <a:rPr lang="en-US" dirty="0"/>
              <a:t>Updated </a:t>
            </a:r>
            <a:r>
              <a:rPr lang="en-US" dirty="0" smtClean="0"/>
              <a:t>with new information about </a:t>
            </a:r>
            <a:r>
              <a:rPr lang="en-US" dirty="0" err="1" smtClean="0"/>
              <a:t>Xcellis</a:t>
            </a:r>
            <a:r>
              <a:rPr lang="en-US" dirty="0" smtClean="0"/>
              <a:t> QXS configurations supported by StorNext Pro Install application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PDFs </a:t>
            </a:r>
            <a:r>
              <a:rPr lang="en-US" sz="1800" dirty="0"/>
              <a:t>available from </a:t>
            </a:r>
            <a:r>
              <a:rPr lang="en-US" sz="1800" b="1" dirty="0">
                <a:hlinkClick r:id="rId2"/>
              </a:rPr>
              <a:t>CSWeb &gt;  StorNext Products &gt; StorNext Connect &gt; Manuals</a:t>
            </a:r>
            <a:endParaRPr lang="en-US" sz="1800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7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New/updated documents available April 11, 2016</a:t>
            </a:r>
          </a:p>
          <a:p>
            <a:pPr lvl="1"/>
            <a:r>
              <a:rPr lang="en-US" i="1" dirty="0" smtClean="0"/>
              <a:t>StorNext Connect Documentation Center</a:t>
            </a:r>
          </a:p>
          <a:p>
            <a:pPr lvl="1"/>
            <a:r>
              <a:rPr lang="en-US" i="1" dirty="0" smtClean="0"/>
              <a:t>StorNext </a:t>
            </a:r>
            <a:r>
              <a:rPr lang="en-US" i="1" dirty="0"/>
              <a:t>Connect Release Notes</a:t>
            </a:r>
          </a:p>
          <a:p>
            <a:pPr lvl="1"/>
            <a:r>
              <a:rPr lang="en-US" i="1" dirty="0" smtClean="0"/>
              <a:t>StorNext </a:t>
            </a:r>
            <a:r>
              <a:rPr lang="en-US" i="1" dirty="0"/>
              <a:t>Connect Compatibility Guide </a:t>
            </a:r>
          </a:p>
          <a:p>
            <a:pPr lvl="1"/>
            <a:r>
              <a:rPr lang="en-US" i="1" dirty="0" smtClean="0"/>
              <a:t>StorNext Connect Service Reference Guide</a:t>
            </a:r>
          </a:p>
          <a:p>
            <a:pPr lvl="1"/>
            <a:r>
              <a:rPr lang="en-US" i="1" dirty="0"/>
              <a:t>StorNext Connect Deployment </a:t>
            </a:r>
            <a:r>
              <a:rPr lang="en-US" i="1" dirty="0" smtClean="0"/>
              <a:t>Guide</a:t>
            </a:r>
            <a:endParaRPr lang="en-US" i="1" dirty="0"/>
          </a:p>
          <a:p>
            <a:r>
              <a:rPr lang="en-US" dirty="0" smtClean="0"/>
              <a:t>Updated documents currently available</a:t>
            </a:r>
          </a:p>
          <a:p>
            <a:pPr lvl="1"/>
            <a:r>
              <a:rPr lang="en-US" i="1" dirty="0" err="1" smtClean="0"/>
              <a:t>Quickstart</a:t>
            </a:r>
            <a:r>
              <a:rPr lang="en-US" i="1" dirty="0" smtClean="0"/>
              <a:t>: StorNext Connect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StorNext Connect</a:t>
            </a:r>
          </a:p>
          <a:p>
            <a:r>
              <a:rPr lang="en-US" dirty="0" smtClean="0"/>
              <a:t>Training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Basics of StorNext </a:t>
            </a:r>
            <a:r>
              <a:rPr lang="en-US" dirty="0"/>
              <a:t>Connect (1-4565 Online Self-Paced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NAS apps v3 information</a:t>
            </a:r>
          </a:p>
          <a:p>
            <a:pPr lvl="1"/>
            <a:r>
              <a:rPr lang="en-US" dirty="0" smtClean="0"/>
              <a:t>Miscellaneous enhancements and added clarification</a:t>
            </a:r>
          </a:p>
          <a:p>
            <a:pPr lvl="1"/>
            <a:r>
              <a:rPr lang="en-US" dirty="0" smtClean="0"/>
              <a:t>Updated resource references (e.g., </a:t>
            </a:r>
            <a:r>
              <a:rPr lang="en-US" i="1" dirty="0" smtClean="0"/>
              <a:t>StorNext Connect Documentation Center </a:t>
            </a:r>
            <a:r>
              <a:rPr lang="en-US" dirty="0" smtClean="0"/>
              <a:t>replaces</a:t>
            </a:r>
            <a:r>
              <a:rPr lang="en-US" i="1" dirty="0" smtClean="0"/>
              <a:t> FAQs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Customer-facing version on </a:t>
            </a:r>
            <a:r>
              <a:rPr lang="en-US" dirty="0" err="1" smtClean="0"/>
              <a:t>Quantum.com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http://www.quantum.com/snctraining</a:t>
            </a:r>
            <a:endParaRPr lang="en-US" dirty="0" smtClean="0"/>
          </a:p>
          <a:p>
            <a:pPr lvl="1"/>
            <a:r>
              <a:rPr lang="en-US" dirty="0" smtClean="0"/>
              <a:t>Service-facing version on </a:t>
            </a:r>
            <a:r>
              <a:rPr lang="en-US" dirty="0" err="1" smtClean="0"/>
              <a:t>StorageCare</a:t>
            </a:r>
            <a:r>
              <a:rPr lang="en-US" dirty="0" smtClean="0"/>
              <a:t> Learning: </a:t>
            </a:r>
            <a:r>
              <a:rPr lang="en-US" dirty="0" smtClean="0">
                <a:hlinkClick r:id="rId3"/>
              </a:rPr>
              <a:t>http://scl.quantum.com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StorNext Connect Deployment for Quantum Service Partners (2-4570 Online Self-Paced)</a:t>
            </a:r>
          </a:p>
          <a:p>
            <a:pPr lvl="1"/>
            <a:r>
              <a:rPr lang="en-US" dirty="0" smtClean="0"/>
              <a:t>Updated title: “Providers” changed to “Partners”</a:t>
            </a:r>
          </a:p>
          <a:p>
            <a:pPr lvl="1"/>
            <a:r>
              <a:rPr lang="en-US" dirty="0" smtClean="0"/>
              <a:t>Updated information about which systems can be fully deployed using StorNext Pro Install</a:t>
            </a:r>
          </a:p>
          <a:p>
            <a:pPr lvl="1"/>
            <a:r>
              <a:rPr lang="en-US" dirty="0" smtClean="0"/>
              <a:t>Updated resource references</a:t>
            </a:r>
          </a:p>
        </p:txBody>
      </p:sp>
    </p:spTree>
    <p:extLst>
      <p:ext uri="{BB962C8B-B14F-4D97-AF65-F5344CB8AC3E}">
        <p14:creationId xmlns:p14="http://schemas.microsoft.com/office/powerpoint/2010/main" val="8521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5 - &amp;quot;Updated Customer Documentation&amp;quot;&quot;/&gt;&lt;property id=&quot;20307&quot; value=&quot;259&quot;/&gt;&lt;/object&gt;&lt;object type=&quot;3&quot; unique_id=&quot;10005&quot;&gt;&lt;property id=&quot;20148&quot; value=&quot;5&quot;/&gt;&lt;property id=&quot;20300&quot; value=&quot;Slide 6 - &amp;quot;Updated Service Documentation&amp;quot;&quot;/&gt;&lt;property id=&quot;20307&quot; value=&quot;262&quot;/&gt;&lt;/object&gt;&lt;object type=&quot;3&quot; unique_id=&quot;10006&quot;&gt;&lt;property id=&quot;20148&quot; value=&quot;5&quot;/&gt;&lt;property id=&quot;20300&quot; value=&quot;Slide 10 - &amp;quot;New Training&amp;quot;&quot;/&gt;&lt;property id=&quot;20307&quot; value=&quot;260&quot;/&gt;&lt;/object&gt;&lt;object type=&quot;3&quot; unique_id=&quot;10025&quot;&gt;&lt;property id=&quot;20148&quot; value=&quot;5&quot;/&gt;&lt;property id=&quot;20300&quot; value=&quot;Slide 4 - &amp;quot;StorNext Connect Documentation Center&amp;quot;&quot;/&gt;&lt;property id=&quot;20307&quot; value=&quot;263&quot;/&gt;&lt;/object&gt;&lt;object type=&quot;3&quot; unique_id=&quot;10027&quot;&gt;&lt;property id=&quot;20148&quot; value=&quot;5&quot;/&gt;&lt;property id=&quot;20300&quot; value=&quot;Slide 1&quot;/&gt;&lt;property id=&quot;20307&quot; value=&quot;269&quot;/&gt;&lt;/object&gt;&lt;object type=&quot;3&quot; unique_id=&quot;10028&quot;&gt;&lt;property id=&quot;20148&quot; value=&quot;5&quot;/&gt;&lt;property id=&quot;20300&quot; value=&quot;Slide 2&quot;/&gt;&lt;property id=&quot;20307&quot; value=&quot;271&quot;/&gt;&lt;/object&gt;&lt;object type=&quot;3&quot; unique_id=&quot;10030&quot;&gt;&lt;property id=&quot;20148&quot; value=&quot;5&quot;/&gt;&lt;property id=&quot;20300&quot; value=&quot;Slide 8&quot;/&gt;&lt;property id=&quot;20307&quot; value=&quot;268&quot;/&gt;&lt;/object&gt;&lt;object type=&quot;3&quot; unique_id=&quot;10034&quot;&gt;&lt;property id=&quot;20148&quot; value=&quot;5&quot;/&gt;&lt;property id=&quot;20300&quot; value=&quot;Slide 12&quot;/&gt;&lt;property id=&quot;20307&quot; value=&quot;270&quot;/&gt;&lt;/object&gt;&lt;object type=&quot;3&quot; unique_id=&quot;10036&quot;&gt;&lt;property id=&quot;20148&quot; value=&quot;5&quot;/&gt;&lt;property id=&quot;20300&quot; value=&quot;Slide 3 - &amp;quot;New Customer Documentation&amp;quot;&quot;/&gt;&lt;property id=&quot;20307&quot; value=&quot;272&quot;/&gt;&lt;/object&gt;&lt;object type=&quot;3&quot; unique_id=&quot;10037&quot;&gt;&lt;property id=&quot;20148&quot; value=&quot;5&quot;/&gt;&lt;property id=&quot;20300&quot; value=&quot;Slide 9 - &amp;quot;Updated Training&amp;quot;&quot;/&gt;&lt;property id=&quot;20307&quot; value=&quot;273&quot;/&gt;&lt;/object&gt;&lt;object type=&quot;3&quot; unique_id=&quot;10039&quot;&gt;&lt;property id=&quot;20148&quot; value=&quot;5&quot;/&gt;&lt;property id=&quot;20300&quot; value=&quot;Slide 7 - &amp;quot;Documentation Availability&amp;quot;&quot;/&gt;&lt;property id=&quot;20307&quot; value=&quot;274&quot;/&gt;&lt;/object&gt;&lt;object type=&quot;3&quot; unique_id=&quot;10040&quot;&gt;&lt;property id=&quot;20148&quot; value=&quot;5&quot;/&gt;&lt;property id=&quot;20300&quot; value=&quot;Slide 11 - &amp;quot;Training Availability&amp;quot;&quot;/&gt;&lt;property id=&quot;20307&quot; value=&quot;275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[P00582A].potx</Template>
  <TotalTime>5076</TotalTime>
  <Words>529</Words>
  <Application>Microsoft Macintosh PowerPoint</Application>
  <PresentationFormat>On-screen Show (16:9)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Ｐゴシック</vt:lpstr>
      <vt:lpstr>Wingdings</vt:lpstr>
      <vt:lpstr>_New_ 2015 Quantum PowerPoint Template - Widescreen Format [P00582A]</vt:lpstr>
      <vt:lpstr>PowerPoint Presentation</vt:lpstr>
      <vt:lpstr>PowerPoint Presentation</vt:lpstr>
      <vt:lpstr>New Customer Documentation</vt:lpstr>
      <vt:lpstr>StorNext Connect Documentation Center</vt:lpstr>
      <vt:lpstr>Updated Customer Documentation</vt:lpstr>
      <vt:lpstr>Updated Service Documentation</vt:lpstr>
      <vt:lpstr>Documentation Availability</vt:lpstr>
      <vt:lpstr>PowerPoint Presentation</vt:lpstr>
      <vt:lpstr>Updated Training</vt:lpstr>
      <vt:lpstr>New Training</vt:lpstr>
      <vt:lpstr>Training Availability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Dave Mason</cp:lastModifiedBy>
  <cp:revision>443</cp:revision>
  <cp:lastPrinted>2015-05-05T15:24:22Z</cp:lastPrinted>
  <dcterms:created xsi:type="dcterms:W3CDTF">2015-05-01T18:20:13Z</dcterms:created>
  <dcterms:modified xsi:type="dcterms:W3CDTF">2016-04-06T20:07:58Z</dcterms:modified>
</cp:coreProperties>
</file>