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70" r:id="rId4"/>
    <p:sldId id="268" r:id="rId5"/>
    <p:sldId id="267" r:id="rId6"/>
    <p:sldId id="263" r:id="rId7"/>
    <p:sldId id="265" r:id="rId8"/>
    <p:sldId id="266" r:id="rId9"/>
    <p:sldId id="258" r:id="rId10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5"/>
  </p:normalViewPr>
  <p:slideViewPr>
    <p:cSldViewPr snapToGrid="0">
      <p:cViewPr varScale="1">
        <p:scale>
          <a:sx n="143" d="100"/>
          <a:sy n="143" d="100"/>
        </p:scale>
        <p:origin x="224" y="2488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966096"/>
        <c:axId val="1887954496"/>
      </c:barChart>
      <c:catAx>
        <c:axId val="1887966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7954496"/>
        <c:crosses val="autoZero"/>
        <c:auto val="1"/>
        <c:lblAlgn val="ctr"/>
        <c:lblOffset val="100"/>
        <c:noMultiLvlLbl val="0"/>
      </c:catAx>
      <c:valAx>
        <c:axId val="188795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7966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503760"/>
        <c:axId val="1887540112"/>
      </c:barChart>
      <c:catAx>
        <c:axId val="166350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7540112"/>
        <c:crosses val="autoZero"/>
        <c:auto val="1"/>
        <c:lblAlgn val="ctr"/>
        <c:lblOffset val="100"/>
        <c:noMultiLvlLbl val="0"/>
      </c:catAx>
      <c:valAx>
        <c:axId val="188754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63503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286576"/>
        <c:axId val="1888288352"/>
      </c:barChart>
      <c:catAx>
        <c:axId val="1888286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8288352"/>
        <c:crosses val="autoZero"/>
        <c:auto val="1"/>
        <c:lblAlgn val="ctr"/>
        <c:lblOffset val="100"/>
        <c:noMultiLvlLbl val="0"/>
      </c:catAx>
      <c:valAx>
        <c:axId val="188828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828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810912"/>
        <c:axId val="1887812960"/>
      </c:barChart>
      <c:catAx>
        <c:axId val="188781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7812960"/>
        <c:crosses val="autoZero"/>
        <c:auto val="1"/>
        <c:lblAlgn val="ctr"/>
        <c:lblOffset val="100"/>
        <c:noMultiLvlLbl val="0"/>
      </c:catAx>
      <c:valAx>
        <c:axId val="188781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781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808352"/>
        <c:axId val="1887768144"/>
      </c:barChart>
      <c:catAx>
        <c:axId val="166380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7768144"/>
        <c:crosses val="autoZero"/>
        <c:auto val="1"/>
        <c:lblAlgn val="ctr"/>
        <c:lblOffset val="100"/>
        <c:noMultiLvlLbl val="0"/>
      </c:catAx>
      <c:valAx>
        <c:axId val="188776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63808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2017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partners/techpartner/" TargetMode="External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ntum.com/xcelliswfddoc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Bob O’Brien/Jim Hibbard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smtClean="0"/>
              <a:t>Service Model Updates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Updates for StorNext 6.0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DAE </a:t>
            </a:r>
            <a:r>
              <a:rPr lang="en-US" dirty="0"/>
              <a:t>is now Customer Installable via GUI</a:t>
            </a:r>
          </a:p>
          <a:p>
            <a:r>
              <a:rPr lang="en-US" dirty="0" smtClean="0"/>
              <a:t>StorNext Connect Updates</a:t>
            </a:r>
          </a:p>
          <a:p>
            <a:r>
              <a:rPr lang="en-US" dirty="0" smtClean="0"/>
              <a:t>New Single-Node Options for XWD, Artico </a:t>
            </a:r>
          </a:p>
          <a:p>
            <a:pPr lvl="1"/>
            <a:r>
              <a:rPr lang="en-US" dirty="0" smtClean="0"/>
              <a:t>Single Node to Dual-Node Upgrades</a:t>
            </a:r>
          </a:p>
        </p:txBody>
      </p:sp>
    </p:spTree>
    <p:extLst>
      <p:ext uri="{BB962C8B-B14F-4D97-AF65-F5344CB8AC3E}">
        <p14:creationId xmlns:p14="http://schemas.microsoft.com/office/powerpoint/2010/main" val="14230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DAE is now Customer Installable via </a:t>
            </a:r>
            <a:r>
              <a:rPr lang="en-US" dirty="0" smtClean="0"/>
              <a:t>GUI (XWD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StorNext 6.0 now supports installation &amp; configuration of DAE via the GUI</a:t>
            </a:r>
          </a:p>
          <a:p>
            <a:r>
              <a:rPr lang="en-US" dirty="0" smtClean="0"/>
              <a:t>DAE install no longer PS required</a:t>
            </a:r>
          </a:p>
          <a:p>
            <a:r>
              <a:rPr lang="en-US" dirty="0" smtClean="0"/>
              <a:t>Documented in the Xcellis Workflow Director Service Documentation Center: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www.quantum.com/xcelliswfddocs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list of Quantum-certified applications that can be used with DAE, visit: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www.quantum.com/partners/techpartner/</a:t>
            </a:r>
            <a:endParaRPr lang="en-US" dirty="0" smtClean="0"/>
          </a:p>
          <a:p>
            <a:pPr lvl="1"/>
            <a:r>
              <a:rPr lang="en-US" dirty="0" smtClean="0"/>
              <a:t>Once on this page, look </a:t>
            </a:r>
            <a:r>
              <a:rPr lang="en-US" dirty="0"/>
              <a:t>for the DAE-certified logo:  </a:t>
            </a:r>
            <a:r>
              <a:rPr lang="en-US" dirty="0" smtClean="0"/>
              <a:t>       next </a:t>
            </a:r>
            <a:r>
              <a:rPr lang="en-US" dirty="0"/>
              <a:t>to the vendor </a:t>
            </a:r>
            <a:r>
              <a:rPr lang="en-US" dirty="0" smtClean="0"/>
              <a:t>name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33" y="35535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Partners Web Page (DAE-Certified logo circled)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3" y="902368"/>
            <a:ext cx="6999115" cy="424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198592" y="4269440"/>
            <a:ext cx="302559" cy="215152"/>
          </a:xfrm>
          <a:prstGeom prst="ellipse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70" y="4234548"/>
            <a:ext cx="3175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StorNext Connect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StorNext Connect now supports Artico installation</a:t>
            </a:r>
          </a:p>
          <a:p>
            <a:pPr lvl="1"/>
            <a:r>
              <a:rPr lang="en-US" dirty="0"/>
              <a:t>Both Single-Node </a:t>
            </a:r>
            <a:r>
              <a:rPr lang="en-US" dirty="0" smtClean="0"/>
              <a:t>and Dual-Node Artico &amp; XWD installs supported</a:t>
            </a:r>
            <a:endParaRPr lang="en-US" dirty="0"/>
          </a:p>
          <a:p>
            <a:pPr lvl="1"/>
            <a:r>
              <a:rPr lang="en-US" dirty="0" smtClean="0"/>
              <a:t>PS no longer required for Artico installs (XWD was already supported by Connect)</a:t>
            </a:r>
          </a:p>
          <a:p>
            <a:pPr lvl="1"/>
            <a:r>
              <a:rPr lang="en-US" dirty="0"/>
              <a:t>StorNext Connect does not support upgrade of </a:t>
            </a:r>
            <a:r>
              <a:rPr lang="en-US" dirty="0" smtClean="0"/>
              <a:t>a Single </a:t>
            </a:r>
            <a:r>
              <a:rPr lang="en-US" dirty="0"/>
              <a:t>Node </a:t>
            </a:r>
            <a:r>
              <a:rPr lang="en-US" dirty="0" smtClean="0"/>
              <a:t>system to </a:t>
            </a:r>
            <a:r>
              <a:rPr lang="en-US" dirty="0"/>
              <a:t>Dual </a:t>
            </a:r>
            <a:r>
              <a:rPr lang="en-US" dirty="0" smtClean="0"/>
              <a:t>Node</a:t>
            </a:r>
          </a:p>
          <a:p>
            <a:r>
              <a:rPr lang="en-US" dirty="0" smtClean="0"/>
              <a:t>StorNext Connect updates for Xcellis Workflow Director:</a:t>
            </a:r>
          </a:p>
          <a:p>
            <a:pPr lvl="1"/>
            <a:r>
              <a:rPr lang="en-US" dirty="0" smtClean="0"/>
              <a:t>Adds support for QXS-3 &amp; 4, iSCSI and FC</a:t>
            </a:r>
          </a:p>
          <a:p>
            <a:r>
              <a:rPr lang="en-US" dirty="0" smtClean="0"/>
              <a:t>StorNext Connect does not support install of Xcellis Workflow Extender</a:t>
            </a:r>
          </a:p>
        </p:txBody>
      </p:sp>
    </p:spTree>
    <p:extLst>
      <p:ext uri="{BB962C8B-B14F-4D97-AF65-F5344CB8AC3E}">
        <p14:creationId xmlns:p14="http://schemas.microsoft.com/office/powerpoint/2010/main" val="7360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Single-Node Options for XWD, Artico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 in CQ3 2017, a new Single-Node option will be available for Xcellis Workflow Director and Artico</a:t>
            </a:r>
          </a:p>
          <a:p>
            <a:pPr lvl="1"/>
            <a:r>
              <a:rPr lang="en-US" dirty="0" smtClean="0"/>
              <a:t>New PNs to differentiate from the Dual-Node option</a:t>
            </a:r>
          </a:p>
          <a:p>
            <a:pPr lvl="1"/>
            <a:r>
              <a:rPr lang="en-US" dirty="0" smtClean="0"/>
              <a:t>Customer can upgrade a Single-Node system to a Dual-Node system at a later date</a:t>
            </a:r>
          </a:p>
          <a:p>
            <a:pPr lvl="1"/>
            <a:r>
              <a:rPr lang="en-US" dirty="0" smtClean="0"/>
              <a:t>Service model for Single-Node remains the same as for Dual-Node</a:t>
            </a:r>
          </a:p>
          <a:p>
            <a:pPr lvl="2"/>
            <a:r>
              <a:rPr lang="en-US" dirty="0" smtClean="0"/>
              <a:t>Service plans will be updated to reflect support for the single-node option</a:t>
            </a:r>
          </a:p>
          <a:p>
            <a:r>
              <a:rPr lang="en-US" dirty="0"/>
              <a:t>Three possible </a:t>
            </a:r>
            <a:r>
              <a:rPr lang="en-US" dirty="0" smtClean="0"/>
              <a:t>configurations in </a:t>
            </a:r>
            <a:r>
              <a:rPr lang="en-US" dirty="0"/>
              <a:t>the IB:</a:t>
            </a:r>
          </a:p>
          <a:p>
            <a:pPr lvl="1"/>
            <a:r>
              <a:rPr lang="en-US" dirty="0"/>
              <a:t>Dual-Node system shipped as </a:t>
            </a:r>
            <a:r>
              <a:rPr lang="en-US" dirty="0" smtClean="0"/>
              <a:t>Dual-Node from the factory (current product)</a:t>
            </a:r>
            <a:endParaRPr lang="en-US" dirty="0"/>
          </a:p>
          <a:p>
            <a:pPr lvl="1"/>
            <a:r>
              <a:rPr lang="en-US" dirty="0"/>
              <a:t>Single-Node </a:t>
            </a:r>
            <a:r>
              <a:rPr lang="en-US" dirty="0" smtClean="0"/>
              <a:t>system (new)</a:t>
            </a:r>
            <a:endParaRPr lang="en-US" dirty="0"/>
          </a:p>
          <a:p>
            <a:pPr lvl="1"/>
            <a:r>
              <a:rPr lang="en-US" dirty="0"/>
              <a:t>Single-Node system upgraded to Dual-Node after initial </a:t>
            </a:r>
            <a:r>
              <a:rPr lang="en-US" dirty="0" smtClean="0"/>
              <a:t>sale (new)</a:t>
            </a:r>
            <a:endParaRPr lang="en-US" dirty="0"/>
          </a:p>
          <a:p>
            <a:r>
              <a:rPr lang="en-US" dirty="0"/>
              <a:t>The Dual-Node Upgrade </a:t>
            </a:r>
            <a:r>
              <a:rPr lang="en-US" dirty="0" smtClean="0"/>
              <a:t>(second node) will </a:t>
            </a:r>
            <a:r>
              <a:rPr lang="en-US" u="sng" dirty="0"/>
              <a:t>not</a:t>
            </a:r>
            <a:r>
              <a:rPr lang="en-US" dirty="0"/>
              <a:t> be serial controlled</a:t>
            </a:r>
          </a:p>
          <a:p>
            <a:pPr lvl="1"/>
            <a:r>
              <a:rPr lang="en-US" dirty="0" smtClean="0"/>
              <a:t>The solution will </a:t>
            </a:r>
            <a:r>
              <a:rPr lang="en-US" dirty="0"/>
              <a:t>take on the S/N of the parent Single-Node </a:t>
            </a:r>
            <a:r>
              <a:rPr lang="en-US" dirty="0" smtClean="0"/>
              <a:t>system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9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Single-Node Options for XWD, </a:t>
            </a:r>
            <a:r>
              <a:rPr lang="en-US" dirty="0" smtClean="0"/>
              <a:t>Artico (cont.)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of PNs in IB (for XWD):</a:t>
            </a:r>
          </a:p>
          <a:p>
            <a:pPr lvl="1"/>
            <a:r>
              <a:rPr lang="en-US" dirty="0"/>
              <a:t>Dual-Node </a:t>
            </a:r>
            <a:r>
              <a:rPr lang="en-US" dirty="0" smtClean="0"/>
              <a:t>XWD (i.e. current model)</a:t>
            </a:r>
            <a:endParaRPr lang="en-US" dirty="0"/>
          </a:p>
          <a:p>
            <a:pPr lvl="2"/>
            <a:r>
              <a:rPr lang="en-US" dirty="0"/>
              <a:t>8-01811-02	XCELLIS WORKFLOW DIRECTOR,BASE </a:t>
            </a:r>
            <a:r>
              <a:rPr lang="en-US" dirty="0">
                <a:solidFill>
                  <a:srgbClr val="0000FF"/>
                </a:solidFill>
              </a:rPr>
              <a:t>SYSTEM,DUAL SERVER</a:t>
            </a:r>
            <a:r>
              <a:rPr lang="en-US" dirty="0"/>
              <a:t>,FC,324,24X900GB,21.6TB,HDD METADATA,NON-SED</a:t>
            </a:r>
          </a:p>
          <a:p>
            <a:pPr lvl="1"/>
            <a:r>
              <a:rPr lang="en-US" dirty="0"/>
              <a:t>Single-Node </a:t>
            </a:r>
            <a:r>
              <a:rPr lang="en-US" dirty="0" smtClean="0"/>
              <a:t>XWD (new):</a:t>
            </a:r>
            <a:endParaRPr lang="en-US" dirty="0"/>
          </a:p>
          <a:p>
            <a:pPr lvl="2"/>
            <a:r>
              <a:rPr lang="en-US" dirty="0"/>
              <a:t>8-01512-06	XCELLIS WORKFLOW DIRECTOR,BASE SYSTEM,</a:t>
            </a:r>
            <a:r>
              <a:rPr lang="en-US" dirty="0">
                <a:solidFill>
                  <a:srgbClr val="0000FF"/>
                </a:solidFill>
              </a:rPr>
              <a:t>SINGLE SERVER </a:t>
            </a:r>
            <a:r>
              <a:rPr lang="en-US" dirty="0" smtClean="0"/>
              <a:t>FC,412X4TB,48TB,NON-SED</a:t>
            </a:r>
          </a:p>
          <a:p>
            <a:pPr lvl="1"/>
            <a:r>
              <a:rPr lang="en-US" dirty="0"/>
              <a:t>Single-Node </a:t>
            </a:r>
            <a:r>
              <a:rPr lang="en-US" dirty="0" smtClean="0"/>
              <a:t>XWD upgraded to Dual-Node after initial sale:</a:t>
            </a:r>
            <a:endParaRPr lang="en-US" dirty="0"/>
          </a:p>
          <a:p>
            <a:pPr lvl="2"/>
            <a:r>
              <a:rPr lang="en-US" dirty="0"/>
              <a:t>8-01512-06	XCELLIS WORKFLOW DIRECTOR,BASE SYSTEM,</a:t>
            </a:r>
            <a:r>
              <a:rPr lang="en-US" dirty="0">
                <a:solidFill>
                  <a:srgbClr val="0000FF"/>
                </a:solidFill>
              </a:rPr>
              <a:t>SINGLE SERVER</a:t>
            </a:r>
            <a:r>
              <a:rPr lang="en-US" dirty="0"/>
              <a:t> </a:t>
            </a:r>
            <a:r>
              <a:rPr lang="en-US" dirty="0" smtClean="0"/>
              <a:t>FC,412X4TB,48TB,NON-SED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2"/>
            <a:r>
              <a:rPr lang="en-US" dirty="0"/>
              <a:t>8-01768-01	BASE ASSY,XWD,</a:t>
            </a:r>
            <a:r>
              <a:rPr lang="en-US" dirty="0">
                <a:solidFill>
                  <a:srgbClr val="0000FF"/>
                </a:solidFill>
              </a:rPr>
              <a:t>SINGLE </a:t>
            </a:r>
            <a:r>
              <a:rPr lang="en-US" dirty="0" smtClean="0">
                <a:solidFill>
                  <a:srgbClr val="0000FF"/>
                </a:solidFill>
              </a:rPr>
              <a:t>NODE,UPGRADE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Same type of structure for Artico</a:t>
            </a:r>
          </a:p>
        </p:txBody>
      </p:sp>
    </p:spTree>
    <p:extLst>
      <p:ext uri="{BB962C8B-B14F-4D97-AF65-F5344CB8AC3E}">
        <p14:creationId xmlns:p14="http://schemas.microsoft.com/office/powerpoint/2010/main" val="4017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Single-Node Options for XWD, </a:t>
            </a:r>
            <a:r>
              <a:rPr lang="en-US" dirty="0" smtClean="0"/>
              <a:t>Artico (cont.)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 </a:t>
            </a:r>
            <a:r>
              <a:rPr lang="en-US" dirty="0"/>
              <a:t>v</a:t>
            </a:r>
            <a:r>
              <a:rPr lang="en-US" dirty="0" smtClean="0"/>
              <a:t>isibility to dual-node conversion is in </a:t>
            </a:r>
            <a:r>
              <a:rPr lang="en-US" dirty="0"/>
              <a:t>the </a:t>
            </a:r>
            <a:r>
              <a:rPr lang="en-US" dirty="0" smtClean="0"/>
              <a:t>GUI (will show both primary and secondary) and in the /</a:t>
            </a:r>
            <a:r>
              <a:rPr lang="en-US" dirty="0" err="1" smtClean="0"/>
              <a:t>var</a:t>
            </a:r>
            <a:r>
              <a:rPr lang="en-US" dirty="0" smtClean="0"/>
              <a:t>/log/DXi/service.log </a:t>
            </a:r>
            <a:r>
              <a:rPr lang="en-US" dirty="0"/>
              <a:t>file on Node 2 (part of the collect logs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/>
              <a:t>When the system was initially configured as a single node, you will see in the service menu log file that the “Make Single Node” option was run as part of the first few steps on the system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Upgrading a Single-Node system to Dual-Node:</a:t>
            </a:r>
            <a:endParaRPr lang="en-US" dirty="0"/>
          </a:p>
          <a:p>
            <a:pPr lvl="1"/>
            <a:r>
              <a:rPr lang="en-US" dirty="0"/>
              <a:t>Will be partial Service Menu/partial GUI – </a:t>
            </a:r>
            <a:r>
              <a:rPr lang="en-US" b="1" dirty="0"/>
              <a:t>PS required</a:t>
            </a:r>
          </a:p>
          <a:p>
            <a:pPr lvl="1"/>
            <a:r>
              <a:rPr lang="en-US" dirty="0"/>
              <a:t>StorNext QuIL has been updated to support entry of a single cvfsid enter for XWD and Artico, later addition of a 2nd cvfsid (new license set required at time of upgrade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HA (High Availability) license is included in the Single-Node BOM (so HA does not need to be added at the time of the 2</a:t>
            </a:r>
            <a:r>
              <a:rPr lang="en-US" baseline="30000" dirty="0" smtClean="0"/>
              <a:t>nd</a:t>
            </a:r>
            <a:r>
              <a:rPr lang="en-US" dirty="0" smtClean="0"/>
              <a:t> node addition)</a:t>
            </a:r>
          </a:p>
          <a:p>
            <a:pPr lvl="1"/>
            <a:r>
              <a:rPr lang="en-US" dirty="0" smtClean="0"/>
              <a:t>The IB will be updated with the 2</a:t>
            </a:r>
            <a:r>
              <a:rPr lang="en-US" baseline="30000" dirty="0" smtClean="0"/>
              <a:t>nd</a:t>
            </a:r>
            <a:r>
              <a:rPr lang="en-US" dirty="0" smtClean="0"/>
              <a:t> node PN captured under the single-node parent</a:t>
            </a:r>
          </a:p>
          <a:p>
            <a:pPr lvl="1"/>
            <a:r>
              <a:rPr lang="en-US" dirty="0" smtClean="0"/>
              <a:t>After upgrade, both nodes will display the original system S/N in the GUI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ntum Master Template 2016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110</TotalTime>
  <Words>545</Words>
  <Application>Microsoft Macintosh PowerPoint</Application>
  <PresentationFormat>On-screen Show (16:9)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Ｐゴシック</vt:lpstr>
      <vt:lpstr>Wingdings</vt:lpstr>
      <vt:lpstr>Quantum Master Template 2016</vt:lpstr>
      <vt:lpstr>PowerPoint Presentation</vt:lpstr>
      <vt:lpstr>Service Updates for StorNext 6.0</vt:lpstr>
      <vt:lpstr>DAE is now Customer Installable via GUI (XWD Only)</vt:lpstr>
      <vt:lpstr>Technology Partners Web Page (DAE-Certified logo circled)</vt:lpstr>
      <vt:lpstr>StorNext Connect Updates</vt:lpstr>
      <vt:lpstr>New Single-Node Options for XWD, Artico </vt:lpstr>
      <vt:lpstr>New Single-Node Options for XWD, Artico (cont.) </vt:lpstr>
      <vt:lpstr>New Single-Node Options for XWD, Artico (cont.) 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Bob O'Brien</dc:creator>
  <cp:keywords>Template Mater 2015</cp:keywords>
  <cp:lastModifiedBy>Dave Mason</cp:lastModifiedBy>
  <cp:revision>19</cp:revision>
  <cp:lastPrinted>2015-05-05T15:24:22Z</cp:lastPrinted>
  <dcterms:created xsi:type="dcterms:W3CDTF">2017-06-27T16:03:32Z</dcterms:created>
  <dcterms:modified xsi:type="dcterms:W3CDTF">2017-07-13T19:34:23Z</dcterms:modified>
</cp:coreProperties>
</file>