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9" r:id="rId3"/>
    <p:sldId id="260" r:id="rId4"/>
    <p:sldId id="261" r:id="rId5"/>
    <p:sldId id="262" r:id="rId6"/>
    <p:sldId id="263" r:id="rId7"/>
    <p:sldId id="264" r:id="rId8"/>
    <p:sldId id="266" r:id="rId9"/>
    <p:sldId id="265" r:id="rId10"/>
    <p:sldId id="267" r:id="rId11"/>
    <p:sldId id="258" r:id="rId12"/>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orient="horz" pos="2332">
          <p15:clr>
            <a:srgbClr val="A4A3A4"/>
          </p15:clr>
        </p15:guide>
        <p15:guide id="3"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0F73C3"/>
    <a:srgbClr val="00B6F1"/>
    <a:srgbClr val="8EBE68"/>
    <a:srgbClr val="DCDCDC"/>
    <a:srgbClr val="F47F16"/>
    <a:srgbClr val="B0B9BF"/>
    <a:srgbClr val="0028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95"/>
  </p:normalViewPr>
  <p:slideViewPr>
    <p:cSldViewPr snapToGrid="0">
      <p:cViewPr varScale="1">
        <p:scale>
          <a:sx n="143" d="100"/>
          <a:sy n="143" d="100"/>
        </p:scale>
        <p:origin x="200" y="2752"/>
      </p:cViewPr>
      <p:guideLst>
        <p:guide orient="horz" pos="1180"/>
        <p:guide orient="horz" pos="2332"/>
        <p:guide pos="2247"/>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112" d="100"/>
          <a:sy n="112" d="100"/>
        </p:scale>
        <p:origin x="-2334"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0.000137303149606299"/>
          <c:y val="0.00519675797792704"/>
        </c:manualLayout>
      </c:layout>
      <c:overlay val="0"/>
    </c:title>
    <c:autoTitleDeleted val="0"/>
    <c:plotArea>
      <c:layout>
        <c:manualLayout>
          <c:layoutTarget val="inner"/>
          <c:xMode val="edge"/>
          <c:yMode val="edge"/>
          <c:x val="0.0462767388451444"/>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D9DB-45FF-BB3B-55AACB8B67F7}"/>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D9DB-45FF-BB3B-55AACB8B67F7}"/>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D9DB-45FF-BB3B-55AACB8B67F7}"/>
            </c:ext>
          </c:extLst>
        </c:ser>
        <c:dLbls>
          <c:showLegendKey val="0"/>
          <c:showVal val="0"/>
          <c:showCatName val="0"/>
          <c:showSerName val="0"/>
          <c:showPercent val="0"/>
          <c:showBubbleSize val="0"/>
        </c:dLbls>
        <c:gapWidth val="150"/>
        <c:axId val="1785327264"/>
        <c:axId val="1785329040"/>
      </c:barChart>
      <c:catAx>
        <c:axId val="1785327264"/>
        <c:scaling>
          <c:orientation val="minMax"/>
        </c:scaling>
        <c:delete val="0"/>
        <c:axPos val="b"/>
        <c:numFmt formatCode="General" sourceLinked="0"/>
        <c:majorTickMark val="none"/>
        <c:minorTickMark val="none"/>
        <c:tickLblPos val="nextTo"/>
        <c:crossAx val="1785329040"/>
        <c:crosses val="autoZero"/>
        <c:auto val="1"/>
        <c:lblAlgn val="ctr"/>
        <c:lblOffset val="100"/>
        <c:noMultiLvlLbl val="0"/>
      </c:catAx>
      <c:valAx>
        <c:axId val="1785329040"/>
        <c:scaling>
          <c:orientation val="minMax"/>
        </c:scaling>
        <c:delete val="0"/>
        <c:axPos val="l"/>
        <c:numFmt formatCode="General" sourceLinked="1"/>
        <c:majorTickMark val="none"/>
        <c:minorTickMark val="none"/>
        <c:tickLblPos val="nextTo"/>
        <c:crossAx val="1785327264"/>
        <c:crosses val="autoZero"/>
        <c:crossBetween val="between"/>
      </c:valAx>
    </c:plotArea>
    <c:legend>
      <c:legendPos val="b"/>
      <c:layout>
        <c:manualLayout>
          <c:xMode val="edge"/>
          <c:yMode val="edge"/>
          <c:x val="0.293566272965879"/>
          <c:y val="0.841510599973911"/>
          <c:w val="0.4334701901697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0"/>
            <c:bubble3D val="0"/>
            <c:extLst xmlns:c16r2="http://schemas.microsoft.com/office/drawing/2015/06/chart">
              <c:ext xmlns:c16="http://schemas.microsoft.com/office/drawing/2014/chart" uri="{C3380CC4-5D6E-409C-BE32-E72D297353CC}">
                <c16:uniqueId val="{00000000-DB2E-4167-B318-0E5E604DEA4E}"/>
              </c:ext>
            </c:extLst>
          </c:dPt>
          <c:dPt>
            <c:idx val="1"/>
            <c:bubble3D val="0"/>
            <c:spPr>
              <a:solidFill>
                <a:schemeClr val="accent5"/>
              </a:solidFill>
            </c:spPr>
            <c:extLst xmlns:c16r2="http://schemas.microsoft.com/office/drawing/2015/06/chart">
              <c:ext xmlns:c16="http://schemas.microsoft.com/office/drawing/2014/chart" uri="{C3380CC4-5D6E-409C-BE32-E72D297353CC}">
                <c16:uniqueId val="{00000002-DB2E-4167-B318-0E5E604DEA4E}"/>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4-DB2E-4167-B318-0E5E604DEA4E}"/>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6-DB2E-4167-B318-0E5E604DEA4E}"/>
              </c:ext>
            </c:extLst>
          </c:dPt>
          <c:dLbls>
            <c:dLbl>
              <c:idx val="0"/>
              <c:layout>
                <c:manualLayout>
                  <c:x val="-0.177399688782564"/>
                  <c:y val="0.4490744783532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DB2E-4167-B318-0E5E604DEA4E}"/>
                </c:ext>
                <c:ext xmlns:c15="http://schemas.microsoft.com/office/drawing/2012/chart" uri="{CE6537A1-D6FC-4f65-9D91-7224C49458BB}"/>
              </c:extLst>
            </c:dLbl>
            <c:dLbl>
              <c:idx val="1"/>
              <c:layout>
                <c:manualLayout>
                  <c:x val="-0.168598199013228"/>
                  <c:y val="-0.45764307854472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B2E-4167-B318-0E5E604DEA4E}"/>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DB2E-4167-B318-0E5E604DEA4E}"/>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DB2E-4167-B318-0E5E604DEA4E}"/>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DB2E-4167-B318-0E5E604DEA4E}"/>
            </c:ext>
          </c:extLst>
        </c:ser>
        <c:ser>
          <c:idx val="1"/>
          <c:order val="1"/>
          <c:tx>
            <c:strRef>
              <c:f>Sheet1!$C$1</c:f>
              <c:strCache>
                <c:ptCount val="1"/>
                <c:pt idx="0">
                  <c:v>Series 2</c:v>
                </c:pt>
              </c:strCache>
            </c:strRef>
          </c:tx>
          <c:dPt>
            <c:idx val="0"/>
            <c:bubble3D val="0"/>
            <c:extLst xmlns:c16r2="http://schemas.microsoft.com/office/drawing/2015/06/chart">
              <c:ext xmlns:c16="http://schemas.microsoft.com/office/drawing/2014/chart" uri="{C3380CC4-5D6E-409C-BE32-E72D297353CC}">
                <c16:uniqueId val="{00000008-DB2E-4167-B318-0E5E604DEA4E}"/>
              </c:ext>
            </c:extLst>
          </c:dPt>
          <c:dPt>
            <c:idx val="1"/>
            <c:bubble3D val="0"/>
            <c:extLst xmlns:c16r2="http://schemas.microsoft.com/office/drawing/2015/06/chart">
              <c:ext xmlns:c16="http://schemas.microsoft.com/office/drawing/2014/chart" uri="{C3380CC4-5D6E-409C-BE32-E72D297353CC}">
                <c16:uniqueId val="{00000009-DB2E-4167-B318-0E5E604DEA4E}"/>
              </c:ext>
            </c:extLst>
          </c:dPt>
          <c:dPt>
            <c:idx val="2"/>
            <c:bubble3D val="0"/>
            <c:extLst xmlns:c16r2="http://schemas.microsoft.com/office/drawing/2015/06/chart">
              <c:ext xmlns:c16="http://schemas.microsoft.com/office/drawing/2014/chart" uri="{C3380CC4-5D6E-409C-BE32-E72D297353CC}">
                <c16:uniqueId val="{0000000A-DB2E-4167-B318-0E5E604DEA4E}"/>
              </c:ext>
            </c:extLst>
          </c:dPt>
          <c:dPt>
            <c:idx val="3"/>
            <c:bubble3D val="0"/>
            <c:extLst xmlns:c16r2="http://schemas.microsoft.com/office/drawing/2015/06/chart">
              <c:ext xmlns:c16="http://schemas.microsoft.com/office/drawing/2014/chart" uri="{C3380CC4-5D6E-409C-BE32-E72D297353CC}">
                <c16:uniqueId val="{0000000B-DB2E-4167-B318-0E5E604DEA4E}"/>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C-DB2E-4167-B318-0E5E604DEA4E}"/>
            </c:ext>
          </c:extLst>
        </c:ser>
        <c:ser>
          <c:idx val="2"/>
          <c:order val="2"/>
          <c:tx>
            <c:strRef>
              <c:f>Sheet1!$D$1</c:f>
              <c:strCache>
                <c:ptCount val="1"/>
                <c:pt idx="0">
                  <c:v>Series 3</c:v>
                </c:pt>
              </c:strCache>
            </c:strRef>
          </c:tx>
          <c:dPt>
            <c:idx val="0"/>
            <c:bubble3D val="0"/>
            <c:extLst xmlns:c16r2="http://schemas.microsoft.com/office/drawing/2015/06/chart">
              <c:ext xmlns:c16="http://schemas.microsoft.com/office/drawing/2014/chart" uri="{C3380CC4-5D6E-409C-BE32-E72D297353CC}">
                <c16:uniqueId val="{0000000D-DB2E-4167-B318-0E5E604DEA4E}"/>
              </c:ext>
            </c:extLst>
          </c:dPt>
          <c:dPt>
            <c:idx val="1"/>
            <c:bubble3D val="0"/>
            <c:extLst xmlns:c16r2="http://schemas.microsoft.com/office/drawing/2015/06/chart">
              <c:ext xmlns:c16="http://schemas.microsoft.com/office/drawing/2014/chart" uri="{C3380CC4-5D6E-409C-BE32-E72D297353CC}">
                <c16:uniqueId val="{0000000E-DB2E-4167-B318-0E5E604DEA4E}"/>
              </c:ext>
            </c:extLst>
          </c:dPt>
          <c:dPt>
            <c:idx val="2"/>
            <c:bubble3D val="0"/>
            <c:extLst xmlns:c16r2="http://schemas.microsoft.com/office/drawing/2015/06/chart">
              <c:ext xmlns:c16="http://schemas.microsoft.com/office/drawing/2014/chart" uri="{C3380CC4-5D6E-409C-BE32-E72D297353CC}">
                <c16:uniqueId val="{0000000F-DB2E-4167-B318-0E5E604DEA4E}"/>
              </c:ext>
            </c:extLst>
          </c:dPt>
          <c:dPt>
            <c:idx val="3"/>
            <c:bubble3D val="0"/>
            <c:extLst xmlns:c16r2="http://schemas.microsoft.com/office/drawing/2015/06/chart">
              <c:ext xmlns:c16="http://schemas.microsoft.com/office/drawing/2014/chart" uri="{C3380CC4-5D6E-409C-BE32-E72D297353CC}">
                <c16:uniqueId val="{00000010-DB2E-4167-B318-0E5E604DEA4E}"/>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11-DB2E-4167-B318-0E5E604DEA4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0.000137303149606299"/>
          <c:y val="0.00519675797792704"/>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C15-40CB-A77D-9D6038B3D247}"/>
            </c:ext>
          </c:extLst>
        </c:ser>
        <c:ser>
          <c:idx val="1"/>
          <c:order val="1"/>
          <c:tx>
            <c:strRef>
              <c:f>Sheet1!$C$1</c:f>
              <c:strCache>
                <c:ptCount val="1"/>
                <c:pt idx="0">
                  <c:v>Series 2</c:v>
                </c:pt>
              </c:strCache>
            </c:strRef>
          </c:tx>
          <c:spPr>
            <a:solidFill>
              <a:srgbClr val="0F73C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7C15-40CB-A77D-9D6038B3D247}"/>
            </c:ext>
          </c:extLst>
        </c:ser>
        <c:ser>
          <c:idx val="2"/>
          <c:order val="2"/>
          <c:tx>
            <c:strRef>
              <c:f>Sheet1!$D$1</c:f>
              <c:strCache>
                <c:ptCount val="1"/>
                <c:pt idx="0">
                  <c:v>Series 3</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7C15-40CB-A77D-9D6038B3D247}"/>
            </c:ext>
          </c:extLst>
        </c:ser>
        <c:dLbls>
          <c:showLegendKey val="0"/>
          <c:showVal val="0"/>
          <c:showCatName val="0"/>
          <c:showSerName val="0"/>
          <c:showPercent val="0"/>
          <c:showBubbleSize val="0"/>
        </c:dLbls>
        <c:gapWidth val="150"/>
        <c:axId val="1785493072"/>
        <c:axId val="1785525456"/>
      </c:barChart>
      <c:catAx>
        <c:axId val="1785493072"/>
        <c:scaling>
          <c:orientation val="minMax"/>
        </c:scaling>
        <c:delete val="0"/>
        <c:axPos val="b"/>
        <c:numFmt formatCode="General" sourceLinked="0"/>
        <c:majorTickMark val="none"/>
        <c:minorTickMark val="none"/>
        <c:tickLblPos val="nextTo"/>
        <c:crossAx val="1785525456"/>
        <c:crosses val="autoZero"/>
        <c:auto val="1"/>
        <c:lblAlgn val="ctr"/>
        <c:lblOffset val="100"/>
        <c:noMultiLvlLbl val="0"/>
      </c:catAx>
      <c:valAx>
        <c:axId val="1785525456"/>
        <c:scaling>
          <c:orientation val="minMax"/>
        </c:scaling>
        <c:delete val="0"/>
        <c:axPos val="l"/>
        <c:numFmt formatCode="General" sourceLinked="1"/>
        <c:majorTickMark val="none"/>
        <c:minorTickMark val="none"/>
        <c:tickLblPos val="nextTo"/>
        <c:crossAx val="1785493072"/>
        <c:crosses val="autoZero"/>
        <c:crossBetween val="between"/>
      </c:valAx>
    </c:plotArea>
    <c:legend>
      <c:legendPos val="b"/>
      <c:layout>
        <c:manualLayout>
          <c:xMode val="edge"/>
          <c:yMode val="edge"/>
          <c:x val="0.293566272965879"/>
          <c:y val="0.841510599973911"/>
          <c:w val="0.4334701901697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F35-4B41-9348-2F2FB0707068}"/>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9F35-4B41-9348-2F2FB0707068}"/>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9F35-4B41-9348-2F2FB0707068}"/>
            </c:ext>
          </c:extLst>
        </c:ser>
        <c:dLbls>
          <c:showLegendKey val="0"/>
          <c:showVal val="0"/>
          <c:showCatName val="0"/>
          <c:showSerName val="0"/>
          <c:showPercent val="0"/>
          <c:showBubbleSize val="0"/>
        </c:dLbls>
        <c:gapWidth val="150"/>
        <c:axId val="1824284912"/>
        <c:axId val="1824287232"/>
      </c:barChart>
      <c:catAx>
        <c:axId val="1824284912"/>
        <c:scaling>
          <c:orientation val="minMax"/>
        </c:scaling>
        <c:delete val="0"/>
        <c:axPos val="b"/>
        <c:numFmt formatCode="General" sourceLinked="0"/>
        <c:majorTickMark val="none"/>
        <c:minorTickMark val="none"/>
        <c:tickLblPos val="nextTo"/>
        <c:crossAx val="1824287232"/>
        <c:crosses val="autoZero"/>
        <c:auto val="1"/>
        <c:lblAlgn val="ctr"/>
        <c:lblOffset val="100"/>
        <c:noMultiLvlLbl val="0"/>
      </c:catAx>
      <c:valAx>
        <c:axId val="1824287232"/>
        <c:scaling>
          <c:orientation val="minMax"/>
        </c:scaling>
        <c:delete val="0"/>
        <c:axPos val="l"/>
        <c:numFmt formatCode="General" sourceLinked="1"/>
        <c:majorTickMark val="none"/>
        <c:minorTickMark val="none"/>
        <c:tickLblPos val="nextTo"/>
        <c:crossAx val="1824284912"/>
        <c:crosses val="autoZero"/>
        <c:crossBetween val="between"/>
      </c:valAx>
    </c:plotArea>
    <c:legend>
      <c:legendPos val="b"/>
      <c:layout>
        <c:manualLayout>
          <c:xMode val="edge"/>
          <c:yMode val="edge"/>
          <c:x val="0.0516024399865839"/>
          <c:y val="0.862392259815345"/>
          <c:w val="0.923462450240458"/>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C52D-40E4-9A52-06496924BBC9}"/>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C52D-40E4-9A52-06496924BBC9}"/>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C52D-40E4-9A52-06496924BBC9}"/>
            </c:ext>
          </c:extLst>
        </c:ser>
        <c:dLbls>
          <c:showLegendKey val="0"/>
          <c:showVal val="0"/>
          <c:showCatName val="0"/>
          <c:showSerName val="0"/>
          <c:showPercent val="0"/>
          <c:showBubbleSize val="0"/>
        </c:dLbls>
        <c:gapWidth val="150"/>
        <c:axId val="1662966400"/>
        <c:axId val="1828110864"/>
      </c:barChart>
      <c:catAx>
        <c:axId val="1662966400"/>
        <c:scaling>
          <c:orientation val="minMax"/>
        </c:scaling>
        <c:delete val="0"/>
        <c:axPos val="b"/>
        <c:numFmt formatCode="General" sourceLinked="0"/>
        <c:majorTickMark val="none"/>
        <c:minorTickMark val="none"/>
        <c:tickLblPos val="nextTo"/>
        <c:crossAx val="1828110864"/>
        <c:crosses val="autoZero"/>
        <c:auto val="1"/>
        <c:lblAlgn val="ctr"/>
        <c:lblOffset val="100"/>
        <c:noMultiLvlLbl val="0"/>
      </c:catAx>
      <c:valAx>
        <c:axId val="1828110864"/>
        <c:scaling>
          <c:orientation val="minMax"/>
        </c:scaling>
        <c:delete val="0"/>
        <c:axPos val="l"/>
        <c:numFmt formatCode="General" sourceLinked="1"/>
        <c:majorTickMark val="none"/>
        <c:minorTickMark val="none"/>
        <c:tickLblPos val="nextTo"/>
        <c:crossAx val="1662966400"/>
        <c:crosses val="autoZero"/>
        <c:crossBetween val="between"/>
      </c:valAx>
    </c:plotArea>
    <c:legend>
      <c:legendPos val="b"/>
      <c:layout>
        <c:manualLayout>
          <c:xMode val="edge"/>
          <c:yMode val="edge"/>
          <c:x val="0.0548942549793238"/>
          <c:y val="0.862392441106457"/>
          <c:w val="0.920170635247718"/>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E1F-45A2-9D1B-7960FDCD75E6}"/>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9E1F-45A2-9D1B-7960FDCD75E6}"/>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9E1F-45A2-9D1B-7960FDCD75E6}"/>
            </c:ext>
          </c:extLst>
        </c:ser>
        <c:dLbls>
          <c:showLegendKey val="0"/>
          <c:showVal val="0"/>
          <c:showCatName val="0"/>
          <c:showSerName val="0"/>
          <c:showPercent val="0"/>
          <c:showBubbleSize val="0"/>
        </c:dLbls>
        <c:gapWidth val="150"/>
        <c:axId val="1827967184"/>
        <c:axId val="1662775072"/>
      </c:barChart>
      <c:catAx>
        <c:axId val="1827967184"/>
        <c:scaling>
          <c:orientation val="minMax"/>
        </c:scaling>
        <c:delete val="0"/>
        <c:axPos val="b"/>
        <c:numFmt formatCode="General" sourceLinked="0"/>
        <c:majorTickMark val="none"/>
        <c:minorTickMark val="none"/>
        <c:tickLblPos val="nextTo"/>
        <c:crossAx val="1662775072"/>
        <c:crosses val="autoZero"/>
        <c:auto val="1"/>
        <c:lblAlgn val="ctr"/>
        <c:lblOffset val="100"/>
        <c:noMultiLvlLbl val="0"/>
      </c:catAx>
      <c:valAx>
        <c:axId val="1662775072"/>
        <c:scaling>
          <c:orientation val="minMax"/>
        </c:scaling>
        <c:delete val="0"/>
        <c:axPos val="l"/>
        <c:numFmt formatCode="General" sourceLinked="1"/>
        <c:majorTickMark val="none"/>
        <c:minorTickMark val="none"/>
        <c:tickLblPos val="nextTo"/>
        <c:crossAx val="1827967184"/>
        <c:crosses val="autoZero"/>
        <c:crossBetween val="between"/>
      </c:valAx>
    </c:plotArea>
    <c:legend>
      <c:legendPos val="b"/>
      <c:layout>
        <c:manualLayout>
          <c:xMode val="edge"/>
          <c:yMode val="edge"/>
          <c:x val="0.0614778849648035"/>
          <c:y val="0.878415370064223"/>
          <c:w val="0.8740852303079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Master template chart title</a:t>
            </a:r>
          </a:p>
        </c:rich>
      </c:tx>
      <c:layout>
        <c:manualLayout>
          <c:xMode val="edge"/>
          <c:yMode val="edge"/>
          <c:x val="0.24144012731396"/>
          <c:y val="0.0585444851825838"/>
        </c:manualLayout>
      </c:layout>
      <c:overlay val="0"/>
    </c:title>
    <c:autoTitleDeleted val="0"/>
    <c:plotArea>
      <c:layout>
        <c:manualLayout>
          <c:layoutTarget val="inner"/>
          <c:xMode val="edge"/>
          <c:yMode val="edge"/>
          <c:x val="0.213045057299485"/>
          <c:y val="0.194684147825189"/>
          <c:w val="0.596054351049552"/>
          <c:h val="0.759321409141318"/>
        </c:manualLayout>
      </c:layout>
      <c:pieChart>
        <c:varyColors val="1"/>
        <c:ser>
          <c:idx val="0"/>
          <c:order val="0"/>
          <c:tx>
            <c:strRef>
              <c:f>Sheet1!$B$1</c:f>
              <c:strCache>
                <c:ptCount val="1"/>
                <c:pt idx="0">
                  <c:v>Series 1</c:v>
                </c:pt>
              </c:strCache>
            </c:strRef>
          </c:tx>
          <c:dPt>
            <c:idx val="0"/>
            <c:bubble3D val="0"/>
            <c:extLst xmlns:c16r2="http://schemas.microsoft.com/office/drawing/2015/06/chart">
              <c:ext xmlns:c16="http://schemas.microsoft.com/office/drawing/2014/chart" uri="{C3380CC4-5D6E-409C-BE32-E72D297353CC}">
                <c16:uniqueId val="{00000000-C5AF-45FC-9EBA-34E2ED84796E}"/>
              </c:ext>
            </c:extLst>
          </c:dPt>
          <c:dPt>
            <c:idx val="1"/>
            <c:bubble3D val="0"/>
            <c:spPr>
              <a:solidFill>
                <a:schemeClr val="accent5"/>
              </a:solidFill>
            </c:spPr>
            <c:extLst xmlns:c16r2="http://schemas.microsoft.com/office/drawing/2015/06/chart">
              <c:ext xmlns:c16="http://schemas.microsoft.com/office/drawing/2014/chart" uri="{C3380CC4-5D6E-409C-BE32-E72D297353CC}">
                <c16:uniqueId val="{00000002-C5AF-45FC-9EBA-34E2ED84796E}"/>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4-C5AF-45FC-9EBA-34E2ED84796E}"/>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6-C5AF-45FC-9EBA-34E2ED84796E}"/>
              </c:ext>
            </c:extLst>
          </c:dPt>
          <c:dLbls>
            <c:dLbl>
              <c:idx val="0"/>
              <c:layout>
                <c:manualLayout>
                  <c:x val="-0.198264099407106"/>
                  <c:y val="0.16618711916190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C5AF-45FC-9EBA-34E2ED84796E}"/>
                </c:ext>
                <c:ext xmlns:c15="http://schemas.microsoft.com/office/drawing/2012/chart" uri="{CE6537A1-D6FC-4f65-9D91-7224C49458BB}"/>
              </c:extLst>
            </c:dLbl>
            <c:dLbl>
              <c:idx val="1"/>
              <c:layout>
                <c:manualLayout>
                  <c:x val="-0.165761702451346"/>
                  <c:y val="-0.17564137235665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C5AF-45FC-9EBA-34E2ED84796E}"/>
                </c:ext>
                <c:ext xmlns:c15="http://schemas.microsoft.com/office/drawing/2012/chart" uri="{CE6537A1-D6FC-4f65-9D91-7224C49458BB}"/>
              </c:extLst>
            </c:dLbl>
            <c:dLbl>
              <c:idx val="2"/>
              <c:layout>
                <c:manualLayout>
                  <c:x val="0.138949107974498"/>
                  <c:y val="-0.17503779484571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C5AF-45FC-9EBA-34E2ED84796E}"/>
                </c:ext>
                <c:ext xmlns:c15="http://schemas.microsoft.com/office/drawing/2012/chart" uri="{CE6537A1-D6FC-4f65-9D91-7224C49458BB}"/>
              </c:extLst>
            </c:dLbl>
            <c:dLbl>
              <c:idx val="3"/>
              <c:layout>
                <c:manualLayout>
                  <c:x val="0.223154406209986"/>
                  <c:y val="0.13926870219434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C5AF-45FC-9EBA-34E2ED84796E}"/>
                </c:ext>
                <c:ext xmlns:c15="http://schemas.microsoft.com/office/drawing/2012/chart" uri="{CE6537A1-D6FC-4f65-9D91-7224C49458BB}"/>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C5AF-45FC-9EBA-34E2ED84796E}"/>
            </c:ext>
          </c:extLst>
        </c:ser>
        <c:ser>
          <c:idx val="1"/>
          <c:order val="1"/>
          <c:tx>
            <c:strRef>
              <c:f>Sheet1!$C$1</c:f>
              <c:strCache>
                <c:ptCount val="1"/>
                <c:pt idx="0">
                  <c:v>Series 2</c:v>
                </c:pt>
              </c:strCache>
            </c:strRef>
          </c:tx>
          <c:dPt>
            <c:idx val="0"/>
            <c:bubble3D val="0"/>
            <c:extLst xmlns:c16r2="http://schemas.microsoft.com/office/drawing/2015/06/chart">
              <c:ext xmlns:c16="http://schemas.microsoft.com/office/drawing/2014/chart" uri="{C3380CC4-5D6E-409C-BE32-E72D297353CC}">
                <c16:uniqueId val="{00000008-C5AF-45FC-9EBA-34E2ED84796E}"/>
              </c:ext>
            </c:extLst>
          </c:dPt>
          <c:dPt>
            <c:idx val="1"/>
            <c:bubble3D val="0"/>
            <c:extLst xmlns:c16r2="http://schemas.microsoft.com/office/drawing/2015/06/chart">
              <c:ext xmlns:c16="http://schemas.microsoft.com/office/drawing/2014/chart" uri="{C3380CC4-5D6E-409C-BE32-E72D297353CC}">
                <c16:uniqueId val="{00000009-C5AF-45FC-9EBA-34E2ED84796E}"/>
              </c:ext>
            </c:extLst>
          </c:dPt>
          <c:dPt>
            <c:idx val="2"/>
            <c:bubble3D val="0"/>
            <c:extLst xmlns:c16r2="http://schemas.microsoft.com/office/drawing/2015/06/chart">
              <c:ext xmlns:c16="http://schemas.microsoft.com/office/drawing/2014/chart" uri="{C3380CC4-5D6E-409C-BE32-E72D297353CC}">
                <c16:uniqueId val="{0000000A-C5AF-45FC-9EBA-34E2ED84796E}"/>
              </c:ext>
            </c:extLst>
          </c:dPt>
          <c:dPt>
            <c:idx val="3"/>
            <c:bubble3D val="0"/>
            <c:extLst xmlns:c16r2="http://schemas.microsoft.com/office/drawing/2015/06/chart">
              <c:ext xmlns:c16="http://schemas.microsoft.com/office/drawing/2014/chart" uri="{C3380CC4-5D6E-409C-BE32-E72D297353CC}">
                <c16:uniqueId val="{0000000B-C5AF-45FC-9EBA-34E2ED84796E}"/>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C-C5AF-45FC-9EBA-34E2ED84796E}"/>
            </c:ext>
          </c:extLst>
        </c:ser>
        <c:ser>
          <c:idx val="2"/>
          <c:order val="2"/>
          <c:tx>
            <c:strRef>
              <c:f>Sheet1!$D$1</c:f>
              <c:strCache>
                <c:ptCount val="1"/>
                <c:pt idx="0">
                  <c:v>Series 3</c:v>
                </c:pt>
              </c:strCache>
            </c:strRef>
          </c:tx>
          <c:dPt>
            <c:idx val="0"/>
            <c:bubble3D val="0"/>
            <c:extLst xmlns:c16r2="http://schemas.microsoft.com/office/drawing/2015/06/chart">
              <c:ext xmlns:c16="http://schemas.microsoft.com/office/drawing/2014/chart" uri="{C3380CC4-5D6E-409C-BE32-E72D297353CC}">
                <c16:uniqueId val="{0000000D-C5AF-45FC-9EBA-34E2ED84796E}"/>
              </c:ext>
            </c:extLst>
          </c:dPt>
          <c:dPt>
            <c:idx val="1"/>
            <c:bubble3D val="0"/>
            <c:extLst xmlns:c16r2="http://schemas.microsoft.com/office/drawing/2015/06/chart">
              <c:ext xmlns:c16="http://schemas.microsoft.com/office/drawing/2014/chart" uri="{C3380CC4-5D6E-409C-BE32-E72D297353CC}">
                <c16:uniqueId val="{0000000E-C5AF-45FC-9EBA-34E2ED84796E}"/>
              </c:ext>
            </c:extLst>
          </c:dPt>
          <c:dPt>
            <c:idx val="2"/>
            <c:bubble3D val="0"/>
            <c:extLst xmlns:c16r2="http://schemas.microsoft.com/office/drawing/2015/06/chart">
              <c:ext xmlns:c16="http://schemas.microsoft.com/office/drawing/2014/chart" uri="{C3380CC4-5D6E-409C-BE32-E72D297353CC}">
                <c16:uniqueId val="{0000000F-C5AF-45FC-9EBA-34E2ED84796E}"/>
              </c:ext>
            </c:extLst>
          </c:dPt>
          <c:dPt>
            <c:idx val="3"/>
            <c:bubble3D val="0"/>
            <c:extLst xmlns:c16r2="http://schemas.microsoft.com/office/drawing/2015/06/chart">
              <c:ext xmlns:c16="http://schemas.microsoft.com/office/drawing/2014/chart" uri="{C3380CC4-5D6E-409C-BE32-E72D297353CC}">
                <c16:uniqueId val="{00000010-C5AF-45FC-9EBA-34E2ED84796E}"/>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11-C5AF-45FC-9EBA-34E2ED84796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Call out category</a:t>
            </a:r>
          </a:p>
        </c:rich>
      </c:tx>
      <c:layout>
        <c:manualLayout>
          <c:xMode val="edge"/>
          <c:yMode val="edge"/>
          <c:x val="0.33615002047076"/>
          <c:y val="0.0585444851825838"/>
        </c:manualLayout>
      </c:layout>
      <c:overlay val="0"/>
    </c:title>
    <c:autoTitleDeleted val="0"/>
    <c:plotArea>
      <c:layout>
        <c:manualLayout>
          <c:layoutTarget val="inner"/>
          <c:xMode val="edge"/>
          <c:yMode val="edge"/>
          <c:x val="0.213045057299485"/>
          <c:y val="0.194684147825189"/>
          <c:w val="0.596054351049552"/>
          <c:h val="0.759321409141318"/>
        </c:manualLayout>
      </c:layout>
      <c:pieChart>
        <c:varyColors val="1"/>
        <c:ser>
          <c:idx val="0"/>
          <c:order val="0"/>
          <c:tx>
            <c:strRef>
              <c:f>Sheet1!$B$1</c:f>
              <c:strCache>
                <c:ptCount val="1"/>
                <c:pt idx="0">
                  <c:v>Series 1</c:v>
                </c:pt>
              </c:strCache>
            </c:strRef>
          </c:tx>
          <c:spPr>
            <a:solidFill>
              <a:srgbClr val="6A7B84"/>
            </a:solidFill>
            <a:ln>
              <a:solidFill>
                <a:srgbClr val="FFFFFF"/>
              </a:solidFill>
            </a:ln>
          </c:spPr>
          <c:dPt>
            <c:idx val="0"/>
            <c:bubble3D val="0"/>
            <c:spPr>
              <a:solidFill>
                <a:srgbClr val="0F73C3"/>
              </a:solidFill>
              <a:ln>
                <a:solidFill>
                  <a:srgbClr val="FFFFFF"/>
                </a:solidFill>
              </a:ln>
            </c:spPr>
            <c:extLst xmlns:c16r2="http://schemas.microsoft.com/office/drawing/2015/06/chart">
              <c:ext xmlns:c16="http://schemas.microsoft.com/office/drawing/2014/chart" uri="{C3380CC4-5D6E-409C-BE32-E72D297353CC}">
                <c16:uniqueId val="{00000001-D77A-4EF5-BEE1-31BA02FEF072}"/>
              </c:ext>
            </c:extLst>
          </c:dPt>
          <c:dPt>
            <c:idx val="1"/>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3-D77A-4EF5-BEE1-31BA02FEF072}"/>
              </c:ext>
            </c:extLst>
          </c:dPt>
          <c:dPt>
            <c:idx val="2"/>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5-D77A-4EF5-BEE1-31BA02FEF072}"/>
              </c:ext>
            </c:extLst>
          </c:dPt>
          <c:dPt>
            <c:idx val="3"/>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7-D77A-4EF5-BEE1-31BA02FEF072}"/>
              </c:ext>
            </c:extLst>
          </c:dPt>
          <c:dLbls>
            <c:dLbl>
              <c:idx val="0"/>
              <c:layout>
                <c:manualLayout>
                  <c:x val="-0.198264099407106"/>
                  <c:y val="0.16216538023799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77A-4EF5-BEE1-31BA02FEF072}"/>
                </c:ext>
                <c:ext xmlns:c15="http://schemas.microsoft.com/office/drawing/2012/chart" uri="{CE6537A1-D6FC-4f65-9D91-7224C49458BB}"/>
              </c:extLst>
            </c:dLbl>
            <c:dLbl>
              <c:idx val="1"/>
              <c:layout>
                <c:manualLayout>
                  <c:x val="-0.175232940349422"/>
                  <c:y val="-0.17564137235665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77A-4EF5-BEE1-31BA02FEF072}"/>
                </c:ext>
                <c:ext xmlns:c15="http://schemas.microsoft.com/office/drawing/2012/chart" uri="{CE6537A1-D6FC-4f65-9D91-7224C49458BB}"/>
              </c:extLst>
            </c:dLbl>
            <c:dLbl>
              <c:idx val="2"/>
              <c:layout>
                <c:manualLayout>
                  <c:x val="0.138949107974498"/>
                  <c:y val="-0.17503779484571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77A-4EF5-BEE1-31BA02FEF072}"/>
                </c:ext>
                <c:ext xmlns:c15="http://schemas.microsoft.com/office/drawing/2012/chart" uri="{CE6537A1-D6FC-4f65-9D91-7224C49458BB}"/>
              </c:extLst>
            </c:dLbl>
            <c:dLbl>
              <c:idx val="3"/>
              <c:layout>
                <c:manualLayout>
                  <c:x val="0.223154406209986"/>
                  <c:y val="0.13926870219434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D77A-4EF5-BEE1-31BA02FEF072}"/>
                </c:ext>
                <c:ext xmlns:c15="http://schemas.microsoft.com/office/drawing/2012/chart" uri="{CE6537A1-D6FC-4f65-9D91-7224C49458BB}"/>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8-D77A-4EF5-BEE1-31BA02FEF072}"/>
            </c:ext>
          </c:extLst>
        </c:ser>
        <c:ser>
          <c:idx val="1"/>
          <c:order val="1"/>
          <c:tx>
            <c:strRef>
              <c:f>Sheet1!$C$1</c:f>
              <c:strCache>
                <c:ptCount val="1"/>
                <c:pt idx="0">
                  <c:v>Series 2</c:v>
                </c:pt>
              </c:strCache>
            </c:strRef>
          </c:tx>
          <c:dPt>
            <c:idx val="0"/>
            <c:bubble3D val="0"/>
            <c:extLst xmlns:c16r2="http://schemas.microsoft.com/office/drawing/2015/06/chart">
              <c:ext xmlns:c16="http://schemas.microsoft.com/office/drawing/2014/chart" uri="{C3380CC4-5D6E-409C-BE32-E72D297353CC}">
                <c16:uniqueId val="{00000009-D77A-4EF5-BEE1-31BA02FEF072}"/>
              </c:ext>
            </c:extLst>
          </c:dPt>
          <c:dPt>
            <c:idx val="1"/>
            <c:bubble3D val="0"/>
            <c:extLst xmlns:c16r2="http://schemas.microsoft.com/office/drawing/2015/06/chart">
              <c:ext xmlns:c16="http://schemas.microsoft.com/office/drawing/2014/chart" uri="{C3380CC4-5D6E-409C-BE32-E72D297353CC}">
                <c16:uniqueId val="{0000000A-D77A-4EF5-BEE1-31BA02FEF072}"/>
              </c:ext>
            </c:extLst>
          </c:dPt>
          <c:dPt>
            <c:idx val="2"/>
            <c:bubble3D val="0"/>
            <c:extLst xmlns:c16r2="http://schemas.microsoft.com/office/drawing/2015/06/chart">
              <c:ext xmlns:c16="http://schemas.microsoft.com/office/drawing/2014/chart" uri="{C3380CC4-5D6E-409C-BE32-E72D297353CC}">
                <c16:uniqueId val="{0000000B-D77A-4EF5-BEE1-31BA02FEF072}"/>
              </c:ext>
            </c:extLst>
          </c:dPt>
          <c:dPt>
            <c:idx val="3"/>
            <c:bubble3D val="0"/>
            <c:extLst xmlns:c16r2="http://schemas.microsoft.com/office/drawing/2015/06/chart">
              <c:ext xmlns:c16="http://schemas.microsoft.com/office/drawing/2014/chart" uri="{C3380CC4-5D6E-409C-BE32-E72D297353CC}">
                <c16:uniqueId val="{0000000C-D77A-4EF5-BEE1-31BA02FEF072}"/>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D-D77A-4EF5-BEE1-31BA02FEF072}"/>
            </c:ext>
          </c:extLst>
        </c:ser>
        <c:ser>
          <c:idx val="2"/>
          <c:order val="2"/>
          <c:tx>
            <c:strRef>
              <c:f>Sheet1!$D$1</c:f>
              <c:strCache>
                <c:ptCount val="1"/>
                <c:pt idx="0">
                  <c:v>Series 3</c:v>
                </c:pt>
              </c:strCache>
            </c:strRef>
          </c:tx>
          <c:dPt>
            <c:idx val="0"/>
            <c:bubble3D val="0"/>
            <c:extLst xmlns:c16r2="http://schemas.microsoft.com/office/drawing/2015/06/chart">
              <c:ext xmlns:c16="http://schemas.microsoft.com/office/drawing/2014/chart" uri="{C3380CC4-5D6E-409C-BE32-E72D297353CC}">
                <c16:uniqueId val="{0000000E-D77A-4EF5-BEE1-31BA02FEF072}"/>
              </c:ext>
            </c:extLst>
          </c:dPt>
          <c:dPt>
            <c:idx val="1"/>
            <c:bubble3D val="0"/>
            <c:extLst xmlns:c16r2="http://schemas.microsoft.com/office/drawing/2015/06/chart">
              <c:ext xmlns:c16="http://schemas.microsoft.com/office/drawing/2014/chart" uri="{C3380CC4-5D6E-409C-BE32-E72D297353CC}">
                <c16:uniqueId val="{0000000F-D77A-4EF5-BEE1-31BA02FEF072}"/>
              </c:ext>
            </c:extLst>
          </c:dPt>
          <c:dPt>
            <c:idx val="2"/>
            <c:bubble3D val="0"/>
            <c:extLst xmlns:c16r2="http://schemas.microsoft.com/office/drawing/2015/06/chart">
              <c:ext xmlns:c16="http://schemas.microsoft.com/office/drawing/2014/chart" uri="{C3380CC4-5D6E-409C-BE32-E72D297353CC}">
                <c16:uniqueId val="{00000010-D77A-4EF5-BEE1-31BA02FEF072}"/>
              </c:ext>
            </c:extLst>
          </c:dPt>
          <c:dPt>
            <c:idx val="3"/>
            <c:bubble3D val="0"/>
            <c:extLst xmlns:c16r2="http://schemas.microsoft.com/office/drawing/2015/06/chart">
              <c:ext xmlns:c16="http://schemas.microsoft.com/office/drawing/2014/chart" uri="{C3380CC4-5D6E-409C-BE32-E72D297353CC}">
                <c16:uniqueId val="{00000011-D77A-4EF5-BEE1-31BA02FEF072}"/>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12-D77A-4EF5-BEE1-31BA02FEF072}"/>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0"/>
            <c:bubble3D val="0"/>
            <c:extLst xmlns:c16r2="http://schemas.microsoft.com/office/drawing/2015/06/chart">
              <c:ext xmlns:c16="http://schemas.microsoft.com/office/drawing/2014/chart" uri="{C3380CC4-5D6E-409C-BE32-E72D297353CC}">
                <c16:uniqueId val="{00000000-7089-4C8A-B08E-1078A641D31B}"/>
              </c:ext>
            </c:extLst>
          </c:dPt>
          <c:dPt>
            <c:idx val="1"/>
            <c:bubble3D val="0"/>
            <c:spPr>
              <a:solidFill>
                <a:schemeClr val="accent5"/>
              </a:solidFill>
            </c:spPr>
            <c:extLst xmlns:c16r2="http://schemas.microsoft.com/office/drawing/2015/06/chart">
              <c:ext xmlns:c16="http://schemas.microsoft.com/office/drawing/2014/chart" uri="{C3380CC4-5D6E-409C-BE32-E72D297353CC}">
                <c16:uniqueId val="{00000002-7089-4C8A-B08E-1078A641D31B}"/>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4-7089-4C8A-B08E-1078A641D31B}"/>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6-7089-4C8A-B08E-1078A641D31B}"/>
              </c:ext>
            </c:extLst>
          </c:dPt>
          <c:dLbls>
            <c:dLbl>
              <c:idx val="0"/>
              <c:layout>
                <c:manualLayout>
                  <c:x val="-0.177399962596954"/>
                  <c:y val="0.1791805735119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7089-4C8A-B08E-1078A641D31B}"/>
                </c:ext>
                <c:ext xmlns:c15="http://schemas.microsoft.com/office/drawing/2012/chart" uri="{CE6537A1-D6FC-4f65-9D91-7224C49458BB}"/>
              </c:extLst>
            </c:dLbl>
            <c:dLbl>
              <c:idx val="1"/>
              <c:layout>
                <c:manualLayout>
                  <c:x val="-0.154688427974083"/>
                  <c:y val="-0.15830620226625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7089-4C8A-B08E-1078A641D31B}"/>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7089-4C8A-B08E-1078A641D31B}"/>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7089-4C8A-B08E-1078A641D31B}"/>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7089-4C8A-B08E-1078A641D31B}"/>
            </c:ext>
          </c:extLst>
        </c:ser>
        <c:ser>
          <c:idx val="1"/>
          <c:order val="1"/>
          <c:tx>
            <c:strRef>
              <c:f>Sheet1!$C$1</c:f>
              <c:strCache>
                <c:ptCount val="1"/>
                <c:pt idx="0">
                  <c:v>Series 2</c:v>
                </c:pt>
              </c:strCache>
            </c:strRef>
          </c:tx>
          <c:dPt>
            <c:idx val="0"/>
            <c:bubble3D val="0"/>
            <c:extLst xmlns:c16r2="http://schemas.microsoft.com/office/drawing/2015/06/chart">
              <c:ext xmlns:c16="http://schemas.microsoft.com/office/drawing/2014/chart" uri="{C3380CC4-5D6E-409C-BE32-E72D297353CC}">
                <c16:uniqueId val="{00000008-7089-4C8A-B08E-1078A641D31B}"/>
              </c:ext>
            </c:extLst>
          </c:dPt>
          <c:dPt>
            <c:idx val="1"/>
            <c:bubble3D val="0"/>
            <c:extLst xmlns:c16r2="http://schemas.microsoft.com/office/drawing/2015/06/chart">
              <c:ext xmlns:c16="http://schemas.microsoft.com/office/drawing/2014/chart" uri="{C3380CC4-5D6E-409C-BE32-E72D297353CC}">
                <c16:uniqueId val="{00000009-7089-4C8A-B08E-1078A641D31B}"/>
              </c:ext>
            </c:extLst>
          </c:dPt>
          <c:dPt>
            <c:idx val="2"/>
            <c:bubble3D val="0"/>
            <c:extLst xmlns:c16r2="http://schemas.microsoft.com/office/drawing/2015/06/chart">
              <c:ext xmlns:c16="http://schemas.microsoft.com/office/drawing/2014/chart" uri="{C3380CC4-5D6E-409C-BE32-E72D297353CC}">
                <c16:uniqueId val="{0000000A-7089-4C8A-B08E-1078A641D31B}"/>
              </c:ext>
            </c:extLst>
          </c:dPt>
          <c:dPt>
            <c:idx val="3"/>
            <c:bubble3D val="0"/>
            <c:extLst xmlns:c16r2="http://schemas.microsoft.com/office/drawing/2015/06/chart">
              <c:ext xmlns:c16="http://schemas.microsoft.com/office/drawing/2014/chart" uri="{C3380CC4-5D6E-409C-BE32-E72D297353CC}">
                <c16:uniqueId val="{0000000B-7089-4C8A-B08E-1078A641D31B}"/>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C-7089-4C8A-B08E-1078A641D31B}"/>
            </c:ext>
          </c:extLst>
        </c:ser>
        <c:ser>
          <c:idx val="2"/>
          <c:order val="2"/>
          <c:tx>
            <c:strRef>
              <c:f>Sheet1!$D$1</c:f>
              <c:strCache>
                <c:ptCount val="1"/>
                <c:pt idx="0">
                  <c:v>Series 3</c:v>
                </c:pt>
              </c:strCache>
            </c:strRef>
          </c:tx>
          <c:dPt>
            <c:idx val="0"/>
            <c:bubble3D val="0"/>
            <c:extLst xmlns:c16r2="http://schemas.microsoft.com/office/drawing/2015/06/chart">
              <c:ext xmlns:c16="http://schemas.microsoft.com/office/drawing/2014/chart" uri="{C3380CC4-5D6E-409C-BE32-E72D297353CC}">
                <c16:uniqueId val="{0000000D-7089-4C8A-B08E-1078A641D31B}"/>
              </c:ext>
            </c:extLst>
          </c:dPt>
          <c:dPt>
            <c:idx val="1"/>
            <c:bubble3D val="0"/>
            <c:extLst xmlns:c16r2="http://schemas.microsoft.com/office/drawing/2015/06/chart">
              <c:ext xmlns:c16="http://schemas.microsoft.com/office/drawing/2014/chart" uri="{C3380CC4-5D6E-409C-BE32-E72D297353CC}">
                <c16:uniqueId val="{0000000E-7089-4C8A-B08E-1078A641D31B}"/>
              </c:ext>
            </c:extLst>
          </c:dPt>
          <c:dPt>
            <c:idx val="2"/>
            <c:bubble3D val="0"/>
            <c:extLst xmlns:c16r2="http://schemas.microsoft.com/office/drawing/2015/06/chart">
              <c:ext xmlns:c16="http://schemas.microsoft.com/office/drawing/2014/chart" uri="{C3380CC4-5D6E-409C-BE32-E72D297353CC}">
                <c16:uniqueId val="{0000000F-7089-4C8A-B08E-1078A641D31B}"/>
              </c:ext>
            </c:extLst>
          </c:dPt>
          <c:dPt>
            <c:idx val="3"/>
            <c:bubble3D val="0"/>
            <c:extLst xmlns:c16r2="http://schemas.microsoft.com/office/drawing/2015/06/chart">
              <c:ext xmlns:c16="http://schemas.microsoft.com/office/drawing/2014/chart" uri="{C3380CC4-5D6E-409C-BE32-E72D297353CC}">
                <c16:uniqueId val="{00000010-7089-4C8A-B08E-1078A641D31B}"/>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11-7089-4C8A-B08E-1078A641D31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0"/>
            <c:bubble3D val="0"/>
            <c:extLst xmlns:c16r2="http://schemas.microsoft.com/office/drawing/2015/06/chart">
              <c:ext xmlns:c16="http://schemas.microsoft.com/office/drawing/2014/chart" uri="{C3380CC4-5D6E-409C-BE32-E72D297353CC}">
                <c16:uniqueId val="{00000000-C4DB-40F0-80FF-C2DF47517B41}"/>
              </c:ext>
            </c:extLst>
          </c:dPt>
          <c:dPt>
            <c:idx val="1"/>
            <c:bubble3D val="0"/>
            <c:spPr>
              <a:solidFill>
                <a:schemeClr val="accent5"/>
              </a:solidFill>
            </c:spPr>
            <c:extLst xmlns:c16r2="http://schemas.microsoft.com/office/drawing/2015/06/chart">
              <c:ext xmlns:c16="http://schemas.microsoft.com/office/drawing/2014/chart" uri="{C3380CC4-5D6E-409C-BE32-E72D297353CC}">
                <c16:uniqueId val="{00000002-C4DB-40F0-80FF-C2DF47517B41}"/>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4-C4DB-40F0-80FF-C2DF47517B41}"/>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6-C4DB-40F0-80FF-C2DF47517B41}"/>
              </c:ext>
            </c:extLst>
          </c:dPt>
          <c:dLbls>
            <c:dLbl>
              <c:idx val="0"/>
              <c:layout>
                <c:manualLayout>
                  <c:x val="-0.177399688782564"/>
                  <c:y val="0.4490744783532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C4DB-40F0-80FF-C2DF47517B41}"/>
                </c:ext>
                <c:ext xmlns:c15="http://schemas.microsoft.com/office/drawing/2012/chart" uri="{CE6537A1-D6FC-4f65-9D91-7224C49458BB}"/>
              </c:extLst>
            </c:dLbl>
            <c:dLbl>
              <c:idx val="1"/>
              <c:layout>
                <c:manualLayout>
                  <c:x val="-0.168598199013228"/>
                  <c:y val="-0.45764307854472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C4DB-40F0-80FF-C2DF47517B41}"/>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C4DB-40F0-80FF-C2DF47517B41}"/>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C4DB-40F0-80FF-C2DF47517B41}"/>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C4DB-40F0-80FF-C2DF47517B41}"/>
            </c:ext>
          </c:extLst>
        </c:ser>
        <c:ser>
          <c:idx val="1"/>
          <c:order val="1"/>
          <c:tx>
            <c:strRef>
              <c:f>Sheet1!$C$1</c:f>
              <c:strCache>
                <c:ptCount val="1"/>
                <c:pt idx="0">
                  <c:v>Series 2</c:v>
                </c:pt>
              </c:strCache>
            </c:strRef>
          </c:tx>
          <c:dPt>
            <c:idx val="0"/>
            <c:bubble3D val="0"/>
            <c:extLst xmlns:c16r2="http://schemas.microsoft.com/office/drawing/2015/06/chart">
              <c:ext xmlns:c16="http://schemas.microsoft.com/office/drawing/2014/chart" uri="{C3380CC4-5D6E-409C-BE32-E72D297353CC}">
                <c16:uniqueId val="{00000008-C4DB-40F0-80FF-C2DF47517B41}"/>
              </c:ext>
            </c:extLst>
          </c:dPt>
          <c:dPt>
            <c:idx val="1"/>
            <c:bubble3D val="0"/>
            <c:extLst xmlns:c16r2="http://schemas.microsoft.com/office/drawing/2015/06/chart">
              <c:ext xmlns:c16="http://schemas.microsoft.com/office/drawing/2014/chart" uri="{C3380CC4-5D6E-409C-BE32-E72D297353CC}">
                <c16:uniqueId val="{00000009-C4DB-40F0-80FF-C2DF47517B41}"/>
              </c:ext>
            </c:extLst>
          </c:dPt>
          <c:dPt>
            <c:idx val="2"/>
            <c:bubble3D val="0"/>
            <c:extLst xmlns:c16r2="http://schemas.microsoft.com/office/drawing/2015/06/chart">
              <c:ext xmlns:c16="http://schemas.microsoft.com/office/drawing/2014/chart" uri="{C3380CC4-5D6E-409C-BE32-E72D297353CC}">
                <c16:uniqueId val="{0000000A-C4DB-40F0-80FF-C2DF47517B41}"/>
              </c:ext>
            </c:extLst>
          </c:dPt>
          <c:dPt>
            <c:idx val="3"/>
            <c:bubble3D val="0"/>
            <c:extLst xmlns:c16r2="http://schemas.microsoft.com/office/drawing/2015/06/chart">
              <c:ext xmlns:c16="http://schemas.microsoft.com/office/drawing/2014/chart" uri="{C3380CC4-5D6E-409C-BE32-E72D297353CC}">
                <c16:uniqueId val="{0000000B-C4DB-40F0-80FF-C2DF47517B4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C-C4DB-40F0-80FF-C2DF47517B41}"/>
            </c:ext>
          </c:extLst>
        </c:ser>
        <c:ser>
          <c:idx val="2"/>
          <c:order val="2"/>
          <c:tx>
            <c:strRef>
              <c:f>Sheet1!$D$1</c:f>
              <c:strCache>
                <c:ptCount val="1"/>
                <c:pt idx="0">
                  <c:v>Series 3</c:v>
                </c:pt>
              </c:strCache>
            </c:strRef>
          </c:tx>
          <c:dPt>
            <c:idx val="0"/>
            <c:bubble3D val="0"/>
            <c:extLst xmlns:c16r2="http://schemas.microsoft.com/office/drawing/2015/06/chart">
              <c:ext xmlns:c16="http://schemas.microsoft.com/office/drawing/2014/chart" uri="{C3380CC4-5D6E-409C-BE32-E72D297353CC}">
                <c16:uniqueId val="{0000000D-C4DB-40F0-80FF-C2DF47517B41}"/>
              </c:ext>
            </c:extLst>
          </c:dPt>
          <c:dPt>
            <c:idx val="1"/>
            <c:bubble3D val="0"/>
            <c:extLst xmlns:c16r2="http://schemas.microsoft.com/office/drawing/2015/06/chart">
              <c:ext xmlns:c16="http://schemas.microsoft.com/office/drawing/2014/chart" uri="{C3380CC4-5D6E-409C-BE32-E72D297353CC}">
                <c16:uniqueId val="{0000000E-C4DB-40F0-80FF-C2DF47517B41}"/>
              </c:ext>
            </c:extLst>
          </c:dPt>
          <c:dPt>
            <c:idx val="2"/>
            <c:bubble3D val="0"/>
            <c:extLst xmlns:c16r2="http://schemas.microsoft.com/office/drawing/2015/06/chart">
              <c:ext xmlns:c16="http://schemas.microsoft.com/office/drawing/2014/chart" uri="{C3380CC4-5D6E-409C-BE32-E72D297353CC}">
                <c16:uniqueId val="{0000000F-C4DB-40F0-80FF-C2DF47517B41}"/>
              </c:ext>
            </c:extLst>
          </c:dPt>
          <c:dPt>
            <c:idx val="3"/>
            <c:bubble3D val="0"/>
            <c:extLst xmlns:c16r2="http://schemas.microsoft.com/office/drawing/2015/06/chart">
              <c:ext xmlns:c16="http://schemas.microsoft.com/office/drawing/2014/chart" uri="{C3380CC4-5D6E-409C-BE32-E72D297353CC}">
                <c16:uniqueId val="{00000010-C4DB-40F0-80FF-C2DF47517B4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11-C4DB-40F0-80FF-C2DF47517B4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7/13/17</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7/13/17</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a:t>
            </a:fld>
            <a:endParaRPr lang="en-US"/>
          </a:p>
        </p:txBody>
      </p:sp>
    </p:spTree>
    <p:extLst>
      <p:ext uri="{BB962C8B-B14F-4D97-AF65-F5344CB8AC3E}">
        <p14:creationId xmlns:p14="http://schemas.microsoft.com/office/powerpoint/2010/main" val="413285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3.xml"/><Relationship Id="rId3" Type="http://schemas.openxmlformats.org/officeDocument/2006/relationships/chart" Target="../charts/chart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8.xml"/><Relationship Id="rId3" Type="http://schemas.openxmlformats.org/officeDocument/2006/relationships/chart" Target="../charts/chart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0.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24.png"/><Relationship Id="rId20" Type="http://schemas.openxmlformats.org/officeDocument/2006/relationships/image" Target="../media/image35.png"/><Relationship Id="rId21" Type="http://schemas.openxmlformats.org/officeDocument/2006/relationships/image" Target="../media/image36.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png"/><Relationship Id="rId19" Type="http://schemas.openxmlformats.org/officeDocument/2006/relationships/image" Target="../media/image34.png"/><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png"/><Relationship Id="rId10" Type="http://schemas.openxmlformats.org/officeDocument/2006/relationships/image" Target="../media/image53.png"/><Relationship Id="rId11" Type="http://schemas.openxmlformats.org/officeDocument/2006/relationships/image" Target="../media/image54.png"/><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90092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rveillanc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934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8681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Storag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880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prise Archive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0991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ybersecurity Section">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 y="0"/>
            <a:ext cx="9220200" cy="5141913"/>
          </a:xfrm>
          <a:prstGeom prst="rect">
            <a:avLst/>
          </a:prstGeom>
          <a:gradFill>
            <a:gsLst>
              <a:gs pos="100000">
                <a:srgbClr val="26292E"/>
              </a:gs>
              <a:gs pos="0">
                <a:srgbClr val="26292E">
                  <a:alpha val="3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65313" y="1628775"/>
            <a:ext cx="7354887"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1954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erprise Data Protection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060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Entertainment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743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ud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724150"/>
            <a:ext cx="9144000" cy="2417763"/>
          </a:xfrm>
          <a:prstGeom prst="rect">
            <a:avLst/>
          </a:prstGeom>
          <a:gradFill>
            <a:gsLst>
              <a:gs pos="100000">
                <a:srgbClr val="26292E"/>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406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Sports">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464" r="19804"/>
          <a:stretch/>
        </p:blipFill>
        <p:spPr bwMode="auto">
          <a:xfrm>
            <a:off x="-38101" y="0"/>
            <a:ext cx="9177339" cy="514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8100" y="0"/>
            <a:ext cx="9177338" cy="5141913"/>
          </a:xfrm>
          <a:prstGeom prst="rect">
            <a:avLst/>
          </a:prstGeom>
          <a:gradFill>
            <a:gsLst>
              <a:gs pos="100000">
                <a:srgbClr val="26292E">
                  <a:alpha val="82000"/>
                </a:srgbClr>
              </a:gs>
              <a:gs pos="0">
                <a:srgbClr val="26292E">
                  <a:alpha val="1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pic>
        <p:nvPicPr>
          <p:cNvPr id="9"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869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chemeClr val="accent1"/>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shadows</a:t>
            </a:r>
          </a:p>
          <a:p>
            <a:r>
              <a:rPr lang="en-US" sz="1400"/>
              <a:t>gradients</a:t>
            </a:r>
          </a:p>
          <a:p>
            <a:r>
              <a:rPr lang="en-US" sz="1400"/>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sz="2400" b="1" baseline="0"/>
            </a:lvl1pPr>
          </a:lstStyle>
          <a:p>
            <a:r>
              <a:rPr lang="en-US" dirty="0"/>
              <a:t>Standard Styles </a:t>
            </a:r>
          </a:p>
        </p:txBody>
      </p:sp>
    </p:spTree>
    <p:extLst>
      <p:ext uri="{BB962C8B-B14F-4D97-AF65-F5344CB8AC3E}">
        <p14:creationId xmlns:p14="http://schemas.microsoft.com/office/powerpoint/2010/main" val="30366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dirty="0"/>
              <a:t>Click To Edit Master Title Style</a:t>
            </a:r>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3435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70840">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endParaRPr lang="en-US" sz="140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70840">
                <a:tc>
                  <a:txBody>
                    <a:bodyPr/>
                    <a:lstStyle/>
                    <a:p>
                      <a:pPr algn="ctr"/>
                      <a:r>
                        <a:rPr lang="en-US" sz="1400" dirty="0">
                          <a:solidFill>
                            <a:schemeClr val="accent1"/>
                          </a:solidFill>
                        </a:rPr>
                        <a:t>Header</a:t>
                      </a: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1"/>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3"/>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hasCustomPrompt="1"/>
          </p:nvPr>
        </p:nvSpPr>
        <p:spPr/>
        <p:txBody>
          <a:bodyPr/>
          <a:lstStyle/>
          <a:p>
            <a:r>
              <a:rPr lang="en-US" dirty="0"/>
              <a:t>Sample Tables</a:t>
            </a:r>
          </a:p>
        </p:txBody>
      </p:sp>
    </p:spTree>
    <p:extLst>
      <p:ext uri="{BB962C8B-B14F-4D97-AF65-F5344CB8AC3E}">
        <p14:creationId xmlns:p14="http://schemas.microsoft.com/office/powerpoint/2010/main" val="203716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a:t>
            </a:r>
          </a:p>
        </p:txBody>
      </p:sp>
      <p:graphicFrame>
        <p:nvGraphicFramePr>
          <p:cNvPr id="6" name="Chart 5"/>
          <p:cNvGraphicFramePr/>
          <p:nvPr userDrawn="1">
            <p:extLst>
              <p:ext uri="{D42A27DB-BD31-4B8C-83A1-F6EECF244321}">
                <p14:modId xmlns:p14="http://schemas.microsoft.com/office/powerpoint/2010/main" val="31211836"/>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295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Category Call Out Chart</a:t>
            </a:r>
          </a:p>
        </p:txBody>
      </p:sp>
      <p:graphicFrame>
        <p:nvGraphicFramePr>
          <p:cNvPr id="3" name="Chart 2"/>
          <p:cNvGraphicFramePr/>
          <p:nvPr userDrawn="1">
            <p:extLst>
              <p:ext uri="{D42A27DB-BD31-4B8C-83A1-F6EECF244321}">
                <p14:modId xmlns:p14="http://schemas.microsoft.com/office/powerpoint/2010/main" val="1639361300"/>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61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 2-up W/Text</a:t>
            </a:r>
          </a:p>
        </p:txBody>
      </p:sp>
      <p:sp>
        <p:nvSpPr>
          <p:cNvPr id="6" name="Content Placeholder 5"/>
          <p:cNvSpPr>
            <a:spLocks noGrp="1"/>
          </p:cNvSpPr>
          <p:nvPr>
            <p:ph sz="quarter" idx="10"/>
          </p:nvPr>
        </p:nvSpPr>
        <p:spPr>
          <a:xfrm>
            <a:off x="555625" y="4029290"/>
            <a:ext cx="8045450" cy="241300"/>
          </a:xfrm>
        </p:spPr>
        <p:txBody>
          <a:bodyPr>
            <a:noAutofit/>
          </a:bodyPr>
          <a:lstStyle>
            <a:lvl1pPr>
              <a:defRPr sz="1400"/>
            </a:lvl1pPr>
          </a:lstStyle>
          <a:p>
            <a:pPr lvl="0"/>
            <a:r>
              <a:rPr lang="en-US"/>
              <a:t>Edit Master text styles</a:t>
            </a:r>
          </a:p>
        </p:txBody>
      </p:sp>
      <p:graphicFrame>
        <p:nvGraphicFramePr>
          <p:cNvPr id="7" name="Chart 6"/>
          <p:cNvGraphicFramePr/>
          <p:nvPr userDrawn="1">
            <p:extLst>
              <p:ext uri="{D42A27DB-BD31-4B8C-83A1-F6EECF244321}">
                <p14:modId xmlns:p14="http://schemas.microsoft.com/office/powerpoint/2010/main" val="3887932860"/>
              </p:ext>
            </p:extLst>
          </p:nvPr>
        </p:nvGraphicFramePr>
        <p:xfrm>
          <a:off x="411892" y="1136993"/>
          <a:ext cx="3858054" cy="254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userDrawn="1">
            <p:extLst>
              <p:ext uri="{D42A27DB-BD31-4B8C-83A1-F6EECF244321}">
                <p14:modId xmlns:p14="http://schemas.microsoft.com/office/powerpoint/2010/main" val="338070548"/>
              </p:ext>
            </p:extLst>
          </p:nvPr>
        </p:nvGraphicFramePr>
        <p:xfrm>
          <a:off x="4876800" y="1136993"/>
          <a:ext cx="3858054" cy="254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220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4462463"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Sample Column Chart With Text Layout</a:t>
            </a:r>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2050874442"/>
              </p:ext>
            </p:extLst>
          </p:nvPr>
        </p:nvGraphicFramePr>
        <p:xfrm>
          <a:off x="4876800" y="1411588"/>
          <a:ext cx="3858054" cy="2377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35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Pie Chart</a:t>
            </a:r>
          </a:p>
        </p:txBody>
      </p:sp>
      <p:graphicFrame>
        <p:nvGraphicFramePr>
          <p:cNvPr id="4" name="Chart 3"/>
          <p:cNvGraphicFramePr/>
          <p:nvPr userDrawn="1">
            <p:extLst>
              <p:ext uri="{D42A27DB-BD31-4B8C-83A1-F6EECF244321}">
                <p14:modId xmlns:p14="http://schemas.microsoft.com/office/powerpoint/2010/main" val="1741949400"/>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552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Category Call Out Pie</a:t>
            </a:r>
          </a:p>
        </p:txBody>
      </p:sp>
      <p:graphicFrame>
        <p:nvGraphicFramePr>
          <p:cNvPr id="8" name="Chart 7"/>
          <p:cNvGraphicFramePr/>
          <p:nvPr userDrawn="1">
            <p:extLst>
              <p:ext uri="{D42A27DB-BD31-4B8C-83A1-F6EECF244321}">
                <p14:modId xmlns:p14="http://schemas.microsoft.com/office/powerpoint/2010/main" val="2321601228"/>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830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6" name="Content Placeholder 5"/>
          <p:cNvSpPr>
            <a:spLocks noGrp="1"/>
          </p:cNvSpPr>
          <p:nvPr>
            <p:ph sz="quarter" idx="10"/>
          </p:nvPr>
        </p:nvSpPr>
        <p:spPr>
          <a:xfrm>
            <a:off x="555625" y="4132263"/>
            <a:ext cx="8045450" cy="241300"/>
          </a:xfrm>
        </p:spPr>
        <p:txBody>
          <a:bodyPr>
            <a:noAutofit/>
          </a:bodyPr>
          <a:lstStyle>
            <a:lvl1pPr>
              <a:defRPr sz="1400"/>
            </a:lvl1pPr>
          </a:lstStyle>
          <a:p>
            <a:pPr lvl="0"/>
            <a:r>
              <a:rPr lang="en-US"/>
              <a:t>Edit Master text styles</a:t>
            </a:r>
          </a:p>
        </p:txBody>
      </p:sp>
      <p:graphicFrame>
        <p:nvGraphicFramePr>
          <p:cNvPr id="7" name="Chart 6"/>
          <p:cNvGraphicFramePr/>
          <p:nvPr userDrawn="1">
            <p:extLst>
              <p:ext uri="{D42A27DB-BD31-4B8C-83A1-F6EECF244321}">
                <p14:modId xmlns:p14="http://schemas.microsoft.com/office/powerpoint/2010/main" val="644665309"/>
              </p:ext>
            </p:extLst>
          </p:nvPr>
        </p:nvGraphicFramePr>
        <p:xfrm>
          <a:off x="556053" y="1070919"/>
          <a:ext cx="3652109" cy="2588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965866956"/>
              </p:ext>
            </p:extLst>
          </p:nvPr>
        </p:nvGraphicFramePr>
        <p:xfrm>
          <a:off x="4974281" y="1070919"/>
          <a:ext cx="3652109" cy="2588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112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Click To Edit Master Title Style</a:t>
            </a:r>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3182214891"/>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447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GLOBE</a:t>
            </a:r>
          </a:p>
        </p:txBody>
      </p:sp>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MAP MARKER</a:t>
            </a:r>
          </a:p>
        </p:txBody>
      </p:sp>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WORLD MAP</a:t>
            </a: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rgbClr val="BCC0BA"/>
                </a:solidFill>
                <a:ea typeface="+mn-ea"/>
              </a:rPr>
              <a:t>DISK DRUMS / STORAGE</a:t>
            </a:r>
          </a:p>
        </p:txBody>
      </p:sp>
      <p:pic>
        <p:nvPicPr>
          <p:cNvPr id="10" name="Picture 1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SECURITY / LOCKS</a:t>
            </a:r>
          </a:p>
        </p:txBody>
      </p:sp>
      <p:pic>
        <p:nvPicPr>
          <p:cNvPr id="19"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MOBILE PHONE/</a:t>
            </a:r>
            <a:r>
              <a:rPr lang="en-US" altLang="en-US" dirty="0" err="1">
                <a:ea typeface="+mn-ea"/>
              </a:rPr>
              <a:t>iPHONE</a:t>
            </a:r>
            <a:endParaRPr lang="en-US" altLang="en-US" dirty="0">
              <a:ea typeface="+mn-ea"/>
            </a:endParaRPr>
          </a:p>
        </p:txBody>
      </p:sp>
      <p:pic>
        <p:nvPicPr>
          <p:cNvPr id="23" name="Picture 3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err="1">
                <a:ea typeface="+mn-ea"/>
              </a:rPr>
              <a:t>iPAD</a:t>
            </a:r>
            <a:endParaRPr lang="en-US" altLang="en-US" dirty="0">
              <a:ea typeface="+mn-ea"/>
            </a:endParaRPr>
          </a:p>
        </p:txBody>
      </p:sp>
      <p:pic>
        <p:nvPicPr>
          <p:cNvPr id="26" name="Picture 38"/>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TV</a:t>
            </a:r>
          </a:p>
        </p:txBody>
      </p:sp>
      <p:pic>
        <p:nvPicPr>
          <p:cNvPr id="28" name="Picture 4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MAGNIFYING GLASS</a:t>
            </a:r>
          </a:p>
        </p:txBody>
      </p:sp>
      <p:pic>
        <p:nvPicPr>
          <p:cNvPr id="35" name="Picture 47"/>
          <p:cNvPicPr>
            <a:picLocks noChangeAspect="1"/>
          </p:cNvPicPr>
          <p:nvPr userDrawn="1"/>
        </p:nvPicPr>
        <p:blipFill>
          <a:blip r:embed="rId18">
            <a:extLst>
              <a:ext uri="{28A0092B-C50C-407E-A947-70E740481C1C}">
                <a14:useLocalDpi xmlns:a14="http://schemas.microsoft.com/office/drawing/2010/main" val="0"/>
              </a:ext>
            </a:extLst>
          </a:blip>
          <a:srcRect l="20934" t="18568" r="21211" b="18280"/>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PROBLEM</a:t>
            </a:r>
            <a:br>
              <a:rPr lang="en-US" altLang="en-US" sz="800" dirty="0">
                <a:solidFill>
                  <a:schemeClr val="accent5"/>
                </a:solidFill>
                <a:latin typeface="+mn-lt"/>
                <a:ea typeface="+mn-ea"/>
              </a:rPr>
            </a:br>
            <a:r>
              <a:rPr lang="en-US" altLang="en-US" sz="800" dirty="0">
                <a:solidFill>
                  <a:schemeClr val="accent5"/>
                </a:solidFill>
                <a:latin typeface="+mn-lt"/>
                <a:ea typeface="+mn-ea"/>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PERFORMANCE MONITORING</a:t>
            </a:r>
          </a:p>
        </p:txBody>
      </p:sp>
      <p:pic>
        <p:nvPicPr>
          <p:cNvPr id="39" name="Picture 51"/>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ea typeface="+mn-ea"/>
              </a:rPr>
              <a:t>COGS – PROCESSES – SYSTEM -  POLICY MANAGER – DATA MOVEMENT - </a:t>
            </a:r>
            <a:r>
              <a:rPr lang="en-US" altLang="en-US" dirty="0" err="1">
                <a:ea typeface="+mn-ea"/>
              </a:rPr>
              <a:t>iMover</a:t>
            </a:r>
            <a:endParaRPr lang="en-US" altLang="en-US" dirty="0">
              <a:ea typeface="+mn-ea"/>
            </a:endParaRPr>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chemeClr val="accent5"/>
                </a:solidFill>
                <a:latin typeface="+mn-lt"/>
                <a:ea typeface="+mn-ea"/>
              </a:rPr>
              <a:t>CLOUD, WAN, LAN, SAN, WWW</a:t>
            </a: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Useful Iconography</a:t>
            </a:r>
          </a:p>
        </p:txBody>
      </p:sp>
    </p:spTree>
    <p:extLst>
      <p:ext uri="{BB962C8B-B14F-4D97-AF65-F5344CB8AC3E}">
        <p14:creationId xmlns:p14="http://schemas.microsoft.com/office/powerpoint/2010/main" val="234157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2774914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dirty="0">
                <a:solidFill>
                  <a:schemeClr val="tx1"/>
                </a:solidFill>
                <a:ea typeface="+mn-ea"/>
              </a:rPr>
              <a:t>Background Shapes (can depict different locations, e.g. On-site, Offsite, etc.</a:t>
            </a: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p:txBody>
          <a:bodyPr/>
          <a:lstStyle>
            <a:lvl1pPr>
              <a:defRPr baseline="0"/>
            </a:lvl1pPr>
          </a:lstStyle>
          <a:p>
            <a:r>
              <a:rPr lang="en-US" dirty="0"/>
              <a:t>Useful Iconography Frames And Backgrounds</a:t>
            </a:r>
          </a:p>
        </p:txBody>
      </p:sp>
    </p:spTree>
    <p:extLst>
      <p:ext uri="{BB962C8B-B14F-4D97-AF65-F5344CB8AC3E}">
        <p14:creationId xmlns:p14="http://schemas.microsoft.com/office/powerpoint/2010/main" val="288939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a:extLst>
              <a:ext uri="{28A0092B-C50C-407E-A947-70E740481C1C}">
                <a14:useLocalDpi xmlns:a14="http://schemas.microsoft.com/office/drawing/2010/main" val="0"/>
              </a:ext>
            </a:extLst>
          </a:blip>
          <a:srcRect t="50000"/>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9">
            <a:extLst>
              <a:ext uri="{28A0092B-C50C-407E-A947-70E740481C1C}">
                <a14:useLocalDpi xmlns:a14="http://schemas.microsoft.com/office/drawing/2010/main" val="0"/>
              </a:ext>
            </a:extLst>
          </a:blip>
          <a:srcRect b="50000"/>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Arrows</a:t>
            </a:r>
          </a:p>
        </p:txBody>
      </p:sp>
    </p:spTree>
    <p:extLst>
      <p:ext uri="{BB962C8B-B14F-4D97-AF65-F5344CB8AC3E}">
        <p14:creationId xmlns:p14="http://schemas.microsoft.com/office/powerpoint/2010/main" val="241558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063"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2225"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40388"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4855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4025" y="2371725"/>
            <a:ext cx="9794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4413" y="2371725"/>
            <a:ext cx="9763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4119563" y="2209800"/>
            <a:ext cx="2752725" cy="2039938"/>
          </a:xfrm>
          <a:prstGeom prst="rect">
            <a:avLst/>
          </a:prstGeom>
          <a:solidFill>
            <a:srgbClr val="41A2EF"/>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p>
            <a:endParaRPr lang="en-US">
              <a:solidFill>
                <a:srgbClr val="000000"/>
              </a:solidFill>
              <a:latin typeface="Arial" charset="0"/>
              <a:cs typeface="Arial" charset="0"/>
            </a:endParaRPr>
          </a:p>
        </p:txBody>
      </p:sp>
      <p:pic>
        <p:nvPicPr>
          <p:cNvPr id="11" name="Picture 2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03738" y="3619500"/>
            <a:ext cx="1989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16438" y="2460625"/>
            <a:ext cx="19764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02150" y="3041650"/>
            <a:ext cx="1989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Company Logos</a:t>
            </a:r>
          </a:p>
        </p:txBody>
      </p:sp>
    </p:spTree>
    <p:extLst>
      <p:ext uri="{BB962C8B-B14F-4D97-AF65-F5344CB8AC3E}">
        <p14:creationId xmlns:p14="http://schemas.microsoft.com/office/powerpoint/2010/main" val="289589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94256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hasCustomPrompt="1"/>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142645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lvl1pPr>
              <a:defRPr baseline="0">
                <a:solidFill>
                  <a:srgbClr val="0F73C3"/>
                </a:solidFill>
              </a:defRPr>
            </a:lvl1pPr>
          </a:lstStyle>
          <a:p>
            <a:r>
              <a:rPr lang="en-US" dirty="0"/>
              <a:t>Click To Edit Master Title Style</a:t>
            </a:r>
          </a:p>
        </p:txBody>
      </p:sp>
    </p:spTree>
    <p:extLst>
      <p:ext uri="{BB962C8B-B14F-4D97-AF65-F5344CB8AC3E}">
        <p14:creationId xmlns:p14="http://schemas.microsoft.com/office/powerpoint/2010/main" val="81157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2017 Quantum Corporation. Company Confidential. Forward-looking information is based upon multiple assumptions and uncertainties,</a:t>
            </a:r>
            <a:br>
              <a:rPr lang="en-US" sz="800" dirty="0">
                <a:solidFill>
                  <a:schemeClr val="bg1"/>
                </a:solidFill>
                <a:cs typeface="Arial" charset="0"/>
                <a:sym typeface="Arial" charset="0"/>
              </a:rPr>
            </a:br>
            <a:r>
              <a:rPr lang="en-US" sz="800" dirty="0">
                <a:solidFill>
                  <a:schemeClr val="bg1"/>
                </a:solidFill>
                <a:cs typeface="Arial" charset="0"/>
                <a:sym typeface="Arial" charset="0"/>
              </a:rPr>
              <a:t>does not necessarily represent the company</a:t>
            </a:r>
            <a:r>
              <a:rPr lang="ja-JP" altLang="en-US" sz="800" dirty="0">
                <a:solidFill>
                  <a:schemeClr val="bg1"/>
                </a:solidFill>
                <a:cs typeface="Arial" charset="0"/>
                <a:sym typeface="Arial" charset="0"/>
              </a:rPr>
              <a:t>’</a:t>
            </a:r>
            <a:r>
              <a:rPr lang="en-US" sz="800" dirty="0">
                <a:solidFill>
                  <a:schemeClr val="bg1"/>
                </a:solidFill>
                <a:cs typeface="Arial" charset="0"/>
                <a:sym typeface="Arial" charset="0"/>
              </a:rPr>
              <a:t>s outlook and is for planning purposes only.</a:t>
            </a:r>
          </a:p>
        </p:txBody>
      </p:sp>
    </p:spTree>
    <p:extLst>
      <p:ext uri="{BB962C8B-B14F-4D97-AF65-F5344CB8AC3E}">
        <p14:creationId xmlns:p14="http://schemas.microsoft.com/office/powerpoint/2010/main" val="26173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869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Section">
    <p:bg>
      <p:bgPr>
        <a:solidFill>
          <a:schemeClr val="tx1"/>
        </a:solidFill>
        <a:effectLst/>
      </p:bgPr>
    </p:bg>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mj-lt"/>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Edit Master text styles</a:t>
            </a:r>
          </a:p>
        </p:txBody>
      </p:sp>
      <p:sp>
        <p:nvSpPr>
          <p:cNvPr id="6"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49960106"/>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34" Type="http://schemas.openxmlformats.org/officeDocument/2006/relationships/image" Target="../media/image1.png"/><Relationship Id="rId3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2"/>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a:t>Click to edit Master title style</a:t>
            </a:r>
            <a:endParaRPr lang="en-US" dirty="0"/>
          </a:p>
        </p:txBody>
      </p:sp>
      <p:sp>
        <p:nvSpPr>
          <p:cNvPr id="33" name="Slide Number Placeholder 27"/>
          <p:cNvSpPr txBox="1">
            <a:spLocks/>
          </p:cNvSpPr>
          <p:nvPr/>
        </p:nvSpPr>
        <p:spPr>
          <a:xfrm>
            <a:off x="8448675" y="4772025"/>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898989"/>
                </a:solidFill>
                <a:latin typeface="Calibri" panose="020F0502020204030204" pitchFamily="34" charset="0"/>
              </a:rPr>
              <a:pPr>
                <a:lnSpc>
                  <a:spcPct val="100000"/>
                </a:lnSpc>
                <a:defRPr/>
              </a:pPr>
              <a:t>‹#›</a:t>
            </a:fld>
            <a:endParaRPr lang="en-US" dirty="0">
              <a:solidFill>
                <a:srgbClr val="898989"/>
              </a:solidFill>
              <a:latin typeface="Calibri" panose="020F0502020204030204" pitchFamily="34" charset="0"/>
            </a:endParaRPr>
          </a:p>
        </p:txBody>
      </p:sp>
      <p:sp>
        <p:nvSpPr>
          <p:cNvPr id="34" name="Footer Placeholder 4"/>
          <p:cNvSpPr txBox="1">
            <a:spLocks/>
          </p:cNvSpPr>
          <p:nvPr/>
        </p:nvSpPr>
        <p:spPr>
          <a:xfrm>
            <a:off x="5562600" y="4772025"/>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None/>
              <a:defRPr/>
            </a:pPr>
            <a:r>
              <a:rPr dirty="0">
                <a:solidFill>
                  <a:srgbClr val="898989"/>
                </a:solidFill>
                <a:latin typeface="Calibri" panose="020F0502020204030204" pitchFamily="34" charset="0"/>
              </a:rPr>
              <a:t>© 201</a:t>
            </a:r>
            <a:r>
              <a:rPr lang="en-US" dirty="0">
                <a:solidFill>
                  <a:srgbClr val="898989"/>
                </a:solidFill>
                <a:latin typeface="Calibri" panose="020F0502020204030204" pitchFamily="34" charset="0"/>
              </a:rPr>
              <a:t>7</a:t>
            </a:r>
            <a:r>
              <a:rPr dirty="0">
                <a:solidFill>
                  <a:srgbClr val="898989"/>
                </a:solidFill>
                <a:latin typeface="Calibri" panose="020F0502020204030204" pitchFamily="34" charset="0"/>
              </a:rPr>
              <a:t> Quantum Corporation | </a:t>
            </a:r>
            <a:r>
              <a:rPr i="1" dirty="0">
                <a:solidFill>
                  <a:srgbClr val="898989"/>
                </a:solidFill>
                <a:latin typeface="Calibri" panose="020F0502020204030204" pitchFamily="34" charset="0"/>
              </a:rPr>
              <a:t>Company Confidential</a:t>
            </a: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09" r:id="rId2"/>
    <p:sldLayoutId id="2147483710" r:id="rId3"/>
    <p:sldLayoutId id="2147483714" r:id="rId4"/>
    <p:sldLayoutId id="2147483711" r:id="rId5"/>
    <p:sldLayoutId id="2147483712"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40" r:id="rId18"/>
    <p:sldLayoutId id="2147483726" r:id="rId19"/>
    <p:sldLayoutId id="2147483727" r:id="rId20"/>
    <p:sldLayoutId id="2147483728" r:id="rId21"/>
    <p:sldLayoutId id="2147483739" r:id="rId22"/>
    <p:sldLayoutId id="2147483729" r:id="rId23"/>
    <p:sldLayoutId id="2147483730" r:id="rId24"/>
    <p:sldLayoutId id="2147483731" r:id="rId25"/>
    <p:sldLayoutId id="2147483738" r:id="rId26"/>
    <p:sldLayoutId id="2147483732" r:id="rId27"/>
    <p:sldLayoutId id="2147483733" r:id="rId28"/>
    <p:sldLayoutId id="2147483734" r:id="rId29"/>
    <p:sldLayoutId id="2147483735" r:id="rId30"/>
    <p:sldLayoutId id="2147483736" r:id="rId31"/>
    <p:sldLayoutId id="2147483737" r:id="rId32"/>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3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ymform.jira.com/browse/CON-2025" TargetMode="External"/><Relationship Id="rId3" Type="http://schemas.openxmlformats.org/officeDocument/2006/relationships/hyperlink" Target="https://symform.jira.com/browse/CON-209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r>
              <a:rPr lang="en-US" dirty="0" smtClean="0">
                <a:latin typeface="Calibri" charset="0"/>
              </a:rPr>
              <a:t>AJ Lewis</a:t>
            </a:r>
            <a:endParaRPr dirty="0">
              <a:latin typeface="Calibri" charset="0"/>
            </a:endParaRPr>
          </a:p>
        </p:txBody>
      </p:sp>
      <p:sp>
        <p:nvSpPr>
          <p:cNvPr id="3" name="Text Placeholder 2"/>
          <p:cNvSpPr>
            <a:spLocks noGrp="1"/>
          </p:cNvSpPr>
          <p:nvPr>
            <p:ph type="body" sz="quarter" idx="10"/>
          </p:nvPr>
        </p:nvSpPr>
        <p:spPr>
          <a:xfrm>
            <a:off x="2057400" y="2038350"/>
            <a:ext cx="6705600" cy="1219200"/>
          </a:xfrm>
        </p:spPr>
        <p:txBody>
          <a:bodyPr rtlCol="0">
            <a:normAutofit fontScale="92500"/>
          </a:bodyPr>
          <a:lstStyle/>
          <a:p>
            <a:pPr>
              <a:defRPr/>
            </a:pPr>
            <a:r>
              <a:rPr lang="en-US" dirty="0"/>
              <a:t>Connect app </a:t>
            </a:r>
            <a:r>
              <a:rPr lang="en-US" dirty="0" smtClean="0"/>
              <a:t>changes </a:t>
            </a:r>
            <a:r>
              <a:rPr lang="mr-IN" dirty="0" smtClean="0"/>
              <a:t>–</a:t>
            </a:r>
            <a:r>
              <a:rPr lang="en-US" dirty="0" smtClean="0"/>
              <a:t> </a:t>
            </a:r>
          </a:p>
          <a:p>
            <a:pPr>
              <a:defRPr/>
            </a:pPr>
            <a:r>
              <a:rPr lang="en-US" dirty="0">
                <a:latin typeface="Calibri" charset="0"/>
              </a:rPr>
              <a:t>Bug fixes and NSS2 </a:t>
            </a:r>
            <a:r>
              <a:rPr lang="en-US" dirty="0" smtClean="0">
                <a:latin typeface="Calibri" charset="0"/>
              </a:rPr>
              <a:t>enhancements</a:t>
            </a:r>
            <a:endParaRPr lang="en-US" dirty="0">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apps</a:t>
            </a:r>
          </a:p>
        </p:txBody>
      </p:sp>
      <p:sp>
        <p:nvSpPr>
          <p:cNvPr id="3" name="Text Placeholder 2"/>
          <p:cNvSpPr>
            <a:spLocks noGrp="1"/>
          </p:cNvSpPr>
          <p:nvPr>
            <p:ph type="body" idx="1"/>
          </p:nvPr>
        </p:nvSpPr>
        <p:spPr/>
        <p:txBody>
          <a:bodyPr/>
          <a:lstStyle/>
          <a:p>
            <a:r>
              <a:rPr lang="en-US" dirty="0"/>
              <a:t>Use real cluster name when available</a:t>
            </a:r>
          </a:p>
        </p:txBody>
      </p:sp>
    </p:spTree>
    <p:extLst>
      <p:ext uri="{BB962C8B-B14F-4D97-AF65-F5344CB8AC3E}">
        <p14:creationId xmlns:p14="http://schemas.microsoft.com/office/powerpoint/2010/main" val="211051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Phased release for SN 6 support</a:t>
            </a:r>
          </a:p>
        </p:txBody>
      </p:sp>
      <p:sp>
        <p:nvSpPr>
          <p:cNvPr id="3" name="Text Placeholder 2"/>
          <p:cNvSpPr>
            <a:spLocks noGrp="1"/>
          </p:cNvSpPr>
          <p:nvPr>
            <p:ph type="body" idx="1"/>
          </p:nvPr>
        </p:nvSpPr>
        <p:spPr/>
        <p:txBody>
          <a:bodyPr/>
          <a:lstStyle/>
          <a:p>
            <a:r>
              <a:rPr lang="en-US" dirty="0"/>
              <a:t>The Connect apps will be released in (at least) two phases</a:t>
            </a:r>
          </a:p>
          <a:p>
            <a:pPr lvl="1"/>
            <a:r>
              <a:rPr lang="en-US" dirty="0"/>
              <a:t>The first phase will be released with the SN 6 release.  This will contain bug fixes and changes to apps to ensure Connect will continue to work for customers upgrading to SN 6.</a:t>
            </a:r>
          </a:p>
          <a:p>
            <a:pPr lvl="1"/>
            <a:r>
              <a:rPr lang="en-US" dirty="0"/>
              <a:t>The second phase will add NSS2 specific support to discover and related apps.  This will only be necessary for customers that start using new NSS2 features such as cluster and admin domain naming, and file system cross mounting using cluster names.  This phase is intended to be released within a few weeks of the SN 6 release.</a:t>
            </a:r>
          </a:p>
          <a:p>
            <a:pPr lvl="1"/>
            <a:r>
              <a:rPr lang="en-US" dirty="0"/>
              <a:t>Additional work may be done over time to enhance the visualization and management of nss2 features.</a:t>
            </a:r>
          </a:p>
        </p:txBody>
      </p:sp>
    </p:spTree>
    <p:extLst>
      <p:ext uri="{BB962C8B-B14F-4D97-AF65-F5344CB8AC3E}">
        <p14:creationId xmlns:p14="http://schemas.microsoft.com/office/powerpoint/2010/main" val="363764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 Coincident with SN 6 release</a:t>
            </a:r>
          </a:p>
        </p:txBody>
      </p:sp>
      <p:sp>
        <p:nvSpPr>
          <p:cNvPr id="3" name="Text Placeholder 2"/>
          <p:cNvSpPr>
            <a:spLocks noGrp="1"/>
          </p:cNvSpPr>
          <p:nvPr>
            <p:ph type="body" idx="1"/>
          </p:nvPr>
        </p:nvSpPr>
        <p:spPr/>
        <p:txBody>
          <a:bodyPr/>
          <a:lstStyle/>
          <a:p>
            <a:r>
              <a:rPr lang="en-US" dirty="0"/>
              <a:t>Apps and components updated</a:t>
            </a:r>
          </a:p>
          <a:p>
            <a:pPr lvl="1"/>
            <a:r>
              <a:rPr lang="en-US" dirty="0"/>
              <a:t>Connector v19</a:t>
            </a:r>
          </a:p>
          <a:p>
            <a:pPr lvl="1"/>
            <a:r>
              <a:rPr lang="en-US" dirty="0"/>
              <a:t>Manage Other Components v8 </a:t>
            </a:r>
          </a:p>
          <a:p>
            <a:pPr lvl="1"/>
            <a:r>
              <a:rPr lang="en-US" dirty="0"/>
              <a:t>Manage NAS v7</a:t>
            </a:r>
          </a:p>
          <a:p>
            <a:pPr lvl="1"/>
            <a:endParaRPr lang="en-US" dirty="0"/>
          </a:p>
          <a:p>
            <a:pPr lvl="1"/>
            <a:endParaRPr lang="en-US" dirty="0"/>
          </a:p>
        </p:txBody>
      </p:sp>
    </p:spTree>
    <p:extLst>
      <p:ext uri="{BB962C8B-B14F-4D97-AF65-F5344CB8AC3E}">
        <p14:creationId xmlns:p14="http://schemas.microsoft.com/office/powerpoint/2010/main" val="196691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Connector v19</a:t>
            </a:r>
          </a:p>
        </p:txBody>
      </p:sp>
      <p:sp>
        <p:nvSpPr>
          <p:cNvPr id="3" name="Text Placeholder 2"/>
          <p:cNvSpPr>
            <a:spLocks noGrp="1"/>
          </p:cNvSpPr>
          <p:nvPr>
            <p:ph type="body" idx="1"/>
          </p:nvPr>
        </p:nvSpPr>
        <p:spPr/>
        <p:txBody>
          <a:bodyPr/>
          <a:lstStyle/>
          <a:p>
            <a:r>
              <a:rPr lang="en-US" dirty="0"/>
              <a:t>Supports new Install requirements</a:t>
            </a:r>
          </a:p>
          <a:p>
            <a:r>
              <a:rPr lang="en-US" dirty="0"/>
              <a:t>Updated </a:t>
            </a:r>
            <a:r>
              <a:rPr lang="en-US" dirty="0" err="1"/>
              <a:t>snupdate</a:t>
            </a:r>
            <a:r>
              <a:rPr lang="en-US" dirty="0"/>
              <a:t> package to support SN 6.0 client install/upgrade from Manage Clients</a:t>
            </a:r>
          </a:p>
          <a:p>
            <a:r>
              <a:rPr lang="en-US" dirty="0"/>
              <a:t>Additional plugins that will be used in the future for NSS2 support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337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Other </a:t>
            </a:r>
            <a:r>
              <a:rPr lang="en-US"/>
              <a:t>Components v8</a:t>
            </a:r>
            <a:endParaRPr lang="en-US" dirty="0"/>
          </a:p>
        </p:txBody>
      </p:sp>
      <p:sp>
        <p:nvSpPr>
          <p:cNvPr id="3" name="Text Placeholder 2"/>
          <p:cNvSpPr>
            <a:spLocks noGrp="1"/>
          </p:cNvSpPr>
          <p:nvPr>
            <p:ph type="body" idx="1"/>
          </p:nvPr>
        </p:nvSpPr>
        <p:spPr/>
        <p:txBody>
          <a:bodyPr/>
          <a:lstStyle/>
          <a:p>
            <a:r>
              <a:rPr lang="en-US" dirty="0"/>
              <a:t>Updated Documentation page (</a:t>
            </a:r>
            <a:r>
              <a:rPr lang="en-US" dirty="0">
                <a:hlinkClick r:id="rId2"/>
              </a:rPr>
              <a:t>CON-2025</a:t>
            </a:r>
            <a:r>
              <a:rPr lang="en-US" dirty="0"/>
              <a:t>)</a:t>
            </a:r>
          </a:p>
          <a:p>
            <a:pPr lvl="1"/>
            <a:r>
              <a:rPr lang="en-US" dirty="0"/>
              <a:t>Remove references to </a:t>
            </a:r>
            <a:r>
              <a:rPr lang="en-US" dirty="0" err="1"/>
              <a:t>StorNext</a:t>
            </a:r>
            <a:r>
              <a:rPr lang="en-US" dirty="0"/>
              <a:t> 5</a:t>
            </a:r>
          </a:p>
          <a:p>
            <a:pPr lvl="1"/>
            <a:r>
              <a:rPr lang="en-US" dirty="0"/>
              <a:t>Simplify page to point at online release notes, Connect doc center, and the generic Quantum documentation portal</a:t>
            </a:r>
          </a:p>
          <a:p>
            <a:r>
              <a:rPr lang="en-US" dirty="0"/>
              <a:t>Don’t show duplicate QXS disks in Workspace page when a workspace has multiple MDC pairs (</a:t>
            </a:r>
            <a:r>
              <a:rPr lang="en-US" dirty="0">
                <a:hlinkClick r:id="rId3"/>
              </a:rPr>
              <a:t>CON-2092</a:t>
            </a:r>
            <a:r>
              <a:rPr lang="en-US" dirty="0"/>
              <a:t>)</a:t>
            </a:r>
          </a:p>
          <a:p>
            <a:r>
              <a:rPr lang="en-US" dirty="0"/>
              <a:t>Hide QXS passwords in the Install Settings page (</a:t>
            </a:r>
            <a:r>
              <a:rPr lang="en-US" dirty="0">
                <a:hlinkClick r:id="rId3"/>
              </a:rPr>
              <a:t>CON-2162</a:t>
            </a:r>
            <a:r>
              <a:rPr lang="en-US" dirty="0"/>
              <a:t>)</a:t>
            </a:r>
          </a:p>
        </p:txBody>
      </p:sp>
    </p:spTree>
    <p:extLst>
      <p:ext uri="{BB962C8B-B14F-4D97-AF65-F5344CB8AC3E}">
        <p14:creationId xmlns:p14="http://schemas.microsoft.com/office/powerpoint/2010/main" val="203498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NAS v7</a:t>
            </a:r>
          </a:p>
        </p:txBody>
      </p:sp>
      <p:sp>
        <p:nvSpPr>
          <p:cNvPr id="3" name="Text Placeholder 2"/>
          <p:cNvSpPr>
            <a:spLocks noGrp="1"/>
          </p:cNvSpPr>
          <p:nvPr>
            <p:ph type="body" idx="1"/>
          </p:nvPr>
        </p:nvSpPr>
        <p:spPr/>
        <p:txBody>
          <a:bodyPr/>
          <a:lstStyle/>
          <a:p>
            <a:r>
              <a:rPr lang="en-US" dirty="0"/>
              <a:t>Single node appliance support</a:t>
            </a:r>
          </a:p>
          <a:p>
            <a:pPr lvl="1"/>
            <a:r>
              <a:rPr lang="en-US" dirty="0"/>
              <a:t>Allows creation of a NAS cluster on a single node appliance</a:t>
            </a:r>
          </a:p>
          <a:p>
            <a:pPr lvl="1"/>
            <a:r>
              <a:rPr lang="en-US" dirty="0"/>
              <a:t>Cluster is still created in this case – when a second node is added, that second node can simply be joined to the cluster to add HA support.</a:t>
            </a:r>
          </a:p>
          <a:p>
            <a:r>
              <a:rPr lang="en-US" dirty="0"/>
              <a:t>Cleaned up some code in the backend to prepare for NSS2</a:t>
            </a:r>
          </a:p>
          <a:p>
            <a:r>
              <a:rPr lang="en-US" dirty="0"/>
              <a:t>Fixed a case of the infinite spinner if the backend returns a 500 error on the main page</a:t>
            </a:r>
          </a:p>
          <a:p>
            <a:pPr lvl="1"/>
            <a:endParaRPr lang="en-US" dirty="0"/>
          </a:p>
        </p:txBody>
      </p:sp>
    </p:spTree>
    <p:extLst>
      <p:ext uri="{BB962C8B-B14F-4D97-AF65-F5344CB8AC3E}">
        <p14:creationId xmlns:p14="http://schemas.microsoft.com/office/powerpoint/2010/main" val="73025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 baseline NSS2 support</a:t>
            </a:r>
          </a:p>
        </p:txBody>
      </p:sp>
      <p:sp>
        <p:nvSpPr>
          <p:cNvPr id="3" name="Text Placeholder 2"/>
          <p:cNvSpPr>
            <a:spLocks noGrp="1"/>
          </p:cNvSpPr>
          <p:nvPr>
            <p:ph type="body" idx="1"/>
          </p:nvPr>
        </p:nvSpPr>
        <p:spPr/>
        <p:txBody>
          <a:bodyPr/>
          <a:lstStyle/>
          <a:p>
            <a:r>
              <a:rPr lang="en-US" dirty="0"/>
              <a:t>Discover v6</a:t>
            </a:r>
          </a:p>
          <a:p>
            <a:r>
              <a:rPr lang="en-US" dirty="0"/>
              <a:t>Manage Clients v5</a:t>
            </a:r>
          </a:p>
          <a:p>
            <a:r>
              <a:rPr lang="en-US" dirty="0"/>
              <a:t>Other NSS2 required changes</a:t>
            </a:r>
          </a:p>
          <a:p>
            <a:pPr marL="0" indent="0">
              <a:buNone/>
            </a:pPr>
            <a:endParaRPr lang="en-US" dirty="0"/>
          </a:p>
        </p:txBody>
      </p:sp>
    </p:spTree>
    <p:extLst>
      <p:ext uri="{BB962C8B-B14F-4D97-AF65-F5344CB8AC3E}">
        <p14:creationId xmlns:p14="http://schemas.microsoft.com/office/powerpoint/2010/main" val="174361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 v6</a:t>
            </a:r>
          </a:p>
        </p:txBody>
      </p:sp>
      <p:sp>
        <p:nvSpPr>
          <p:cNvPr id="3" name="Text Placeholder 2"/>
          <p:cNvSpPr>
            <a:spLocks noGrp="1"/>
          </p:cNvSpPr>
          <p:nvPr>
            <p:ph type="body" idx="1"/>
          </p:nvPr>
        </p:nvSpPr>
        <p:spPr/>
        <p:txBody>
          <a:bodyPr/>
          <a:lstStyle/>
          <a:p>
            <a:r>
              <a:rPr lang="en-US" dirty="0"/>
              <a:t>Recognize named admin domains and clusters during discovery and display specified cluster names where available instead of made-up temporary cluster names</a:t>
            </a:r>
          </a:p>
          <a:p>
            <a:r>
              <a:rPr lang="en-US" dirty="0"/>
              <a:t>Collect default cluster and admin domain from each host</a:t>
            </a:r>
          </a:p>
          <a:p>
            <a:r>
              <a:rPr lang="en-US" dirty="0"/>
              <a:t>Understand multi-homed systems – stores all the IPv4 addresses and NIC information from each host</a:t>
            </a:r>
          </a:p>
          <a:p>
            <a:r>
              <a:rPr lang="en-US" dirty="0"/>
              <a:t>Adds a UUID to each system as it queries them with Connector v19 – this will aid in recognizing distinct systems with similar IP addresses.</a:t>
            </a:r>
          </a:p>
          <a:p>
            <a:r>
              <a:rPr lang="en-US" dirty="0"/>
              <a:t>Significant backend work to support future enhancements</a:t>
            </a:r>
          </a:p>
          <a:p>
            <a:r>
              <a:rPr lang="en-US" dirty="0"/>
              <a:t>No change to UI</a:t>
            </a:r>
          </a:p>
        </p:txBody>
      </p:sp>
    </p:spTree>
    <p:extLst>
      <p:ext uri="{BB962C8B-B14F-4D97-AF65-F5344CB8AC3E}">
        <p14:creationId xmlns:p14="http://schemas.microsoft.com/office/powerpoint/2010/main" val="275464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Clients v5</a:t>
            </a:r>
          </a:p>
        </p:txBody>
      </p:sp>
      <p:sp>
        <p:nvSpPr>
          <p:cNvPr id="3" name="Text Placeholder 2"/>
          <p:cNvSpPr>
            <a:spLocks noGrp="1"/>
          </p:cNvSpPr>
          <p:nvPr>
            <p:ph type="body" idx="1"/>
          </p:nvPr>
        </p:nvSpPr>
        <p:spPr/>
        <p:txBody>
          <a:bodyPr/>
          <a:lstStyle/>
          <a:p>
            <a:r>
              <a:rPr lang="en-US" dirty="0"/>
              <a:t>Push the default cluster and admin domain as needed</a:t>
            </a:r>
          </a:p>
          <a:p>
            <a:r>
              <a:rPr lang="en-US" dirty="0"/>
              <a:t>MAY support mounting file systems on named clusters/admin domains</a:t>
            </a:r>
          </a:p>
          <a:p>
            <a:r>
              <a:rPr lang="en-US" dirty="0"/>
              <a:t>No change to UI</a:t>
            </a:r>
          </a:p>
        </p:txBody>
      </p:sp>
    </p:spTree>
    <p:extLst>
      <p:ext uri="{BB962C8B-B14F-4D97-AF65-F5344CB8AC3E}">
        <p14:creationId xmlns:p14="http://schemas.microsoft.com/office/powerpoint/2010/main" val="4160842561"/>
      </p:ext>
    </p:extLst>
  </p:cSld>
  <p:clrMapOvr>
    <a:masterClrMapping/>
  </p:clrMapOvr>
</p:sld>
</file>

<file path=ppt/theme/theme1.xml><?xml version="1.0" encoding="utf-8"?>
<a:theme xmlns:a="http://schemas.openxmlformats.org/drawingml/2006/main" name="Complete 2016 Quantum Corporate PowerPoint Template [P00582A]">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uantum Master Template 2017" id="{27B95E6D-5C2B-4A5B-B602-BD3CDE06008D}" vid="{B17F6FB5-A3D7-4491-B3CC-56AF1820D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Quantum Master Template 2017</Template>
  <TotalTime>263</TotalTime>
  <Words>467</Words>
  <Application>Microsoft Macintosh PowerPoint</Application>
  <PresentationFormat>On-screen Show (16:9)</PresentationFormat>
  <Paragraphs>47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Mangal</vt:lpstr>
      <vt:lpstr>ＭＳ Ｐゴシック</vt:lpstr>
      <vt:lpstr>Wingdings</vt:lpstr>
      <vt:lpstr>Complete 2016 Quantum Corporate PowerPoint Template [P00582A]</vt:lpstr>
      <vt:lpstr>PowerPoint Presentation</vt:lpstr>
      <vt:lpstr>Phased release for SN 6 support</vt:lpstr>
      <vt:lpstr>Phase 1 – Coincident with SN 6 release</vt:lpstr>
      <vt:lpstr>Connector v19</vt:lpstr>
      <vt:lpstr>Manage Other Components v8</vt:lpstr>
      <vt:lpstr>Manage NAS v7</vt:lpstr>
      <vt:lpstr>Phase 2 – baseline NSS2 support</vt:lpstr>
      <vt:lpstr>Discover v6</vt:lpstr>
      <vt:lpstr>Manage Clients v5</vt:lpstr>
      <vt:lpstr>Other apps</vt:lpstr>
      <vt:lpstr>PowerPoint Presentation</vt:lpstr>
    </vt:vector>
  </TitlesOfParts>
  <Manager>Isaac Alves</Manager>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16:9</dc:subject>
  <dc:creator>AJ Lewis</dc:creator>
  <cp:keywords>TOI StorNext6 2017</cp:keywords>
  <cp:lastModifiedBy>Dave Mason</cp:lastModifiedBy>
  <cp:revision>26</cp:revision>
  <cp:lastPrinted>2015-05-05T15:24:22Z</cp:lastPrinted>
  <dcterms:created xsi:type="dcterms:W3CDTF">2017-07-11T16:59:32Z</dcterms:created>
  <dcterms:modified xsi:type="dcterms:W3CDTF">2017-07-13T19:33:57Z</dcterms:modified>
</cp:coreProperties>
</file>