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95"/>
  </p:normalViewPr>
  <p:slideViewPr>
    <p:cSldViewPr snapToGrid="0">
      <p:cViewPr varScale="1">
        <p:scale>
          <a:sx n="143" d="100"/>
          <a:sy n="143" d="100"/>
        </p:scale>
        <p:origin x="200" y="2752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462767388451444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51-487C-A9DB-42AEBB519A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51-487C-A9DB-42AEBB519A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51-487C-A9DB-42AEBB519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398160"/>
        <c:axId val="1785653600"/>
      </c:barChart>
      <c:catAx>
        <c:axId val="182439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5653600"/>
        <c:crosses val="autoZero"/>
        <c:auto val="1"/>
        <c:lblAlgn val="ctr"/>
        <c:lblOffset val="100"/>
        <c:noMultiLvlLbl val="0"/>
      </c:catAx>
      <c:valAx>
        <c:axId val="178565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439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680-4ECD-A6B6-56210C9170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680-4ECD-A6B6-56210C91702F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680-4ECD-A6B6-56210C91702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680-4ECD-A6B6-56210C91702F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680-4ECD-A6B6-56210C91702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80-4ECD-A6B6-56210C91702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80-4ECD-A6B6-56210C91702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680-4ECD-A6B6-56210C91702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80-4ECD-A6B6-56210C9170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680-4ECD-A6B6-56210C9170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680-4ECD-A6B6-56210C9170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680-4ECD-A6B6-56210C9170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680-4ECD-A6B6-56210C91702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680-4ECD-A6B6-56210C9170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680-4ECD-A6B6-56210C91702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680-4ECD-A6B6-56210C91702F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680-4ECD-A6B6-56210C91702F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1680-4ECD-A6B6-56210C91702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680-4ECD-A6B6-56210C917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36-413C-A7C8-53639420E0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36-413C-A7C8-53639420E0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36-413C-A7C8-53639420E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5648016"/>
        <c:axId val="1785650336"/>
      </c:barChart>
      <c:catAx>
        <c:axId val="178564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85650336"/>
        <c:crosses val="autoZero"/>
        <c:auto val="1"/>
        <c:lblAlgn val="ctr"/>
        <c:lblOffset val="100"/>
        <c:noMultiLvlLbl val="0"/>
      </c:catAx>
      <c:valAx>
        <c:axId val="178565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564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D-4E50-8207-62CB011036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5D-4E50-8207-62CB011036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5D-4E50-8207-62CB01103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541808"/>
        <c:axId val="1824050320"/>
      </c:barChart>
      <c:catAx>
        <c:axId val="1823541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4050320"/>
        <c:crosses val="autoZero"/>
        <c:auto val="1"/>
        <c:lblAlgn val="ctr"/>
        <c:lblOffset val="100"/>
        <c:noMultiLvlLbl val="0"/>
      </c:catAx>
      <c:valAx>
        <c:axId val="182405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54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69-41F4-97B7-216011DF6D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69-41F4-97B7-216011DF6D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69-41F4-97B7-216011DF6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488736"/>
        <c:axId val="1823553536"/>
      </c:barChart>
      <c:catAx>
        <c:axId val="1824488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3553536"/>
        <c:crosses val="autoZero"/>
        <c:auto val="1"/>
        <c:lblAlgn val="ctr"/>
        <c:lblOffset val="100"/>
        <c:noMultiLvlLbl val="0"/>
      </c:catAx>
      <c:valAx>
        <c:axId val="1823553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4488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2-4DCC-AE38-4F747C8347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2-4DCC-AE38-4F747C8347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32-4DCC-AE38-4F747C834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700176"/>
        <c:axId val="1823918384"/>
      </c:barChart>
      <c:catAx>
        <c:axId val="182370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3918384"/>
        <c:crosses val="autoZero"/>
        <c:auto val="1"/>
        <c:lblAlgn val="ctr"/>
        <c:lblOffset val="100"/>
        <c:noMultiLvlLbl val="0"/>
      </c:catAx>
      <c:valAx>
        <c:axId val="182391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23700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C8C-4F52-8C28-04D9C968A96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8C-4F52-8C28-04D9C968A96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C8C-4F52-8C28-04D9C968A96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C8C-4F52-8C28-04D9C968A961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C8C-4F52-8C28-04D9C968A96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C8C-4F52-8C28-04D9C968A96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C8C-4F52-8C28-04D9C968A96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C8C-4F52-8C28-04D9C968A9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8C-4F52-8C28-04D9C968A9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C8C-4F52-8C28-04D9C968A96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C8C-4F52-8C28-04D9C968A96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C8C-4F52-8C28-04D9C968A96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C8C-4F52-8C28-04D9C968A96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C8C-4F52-8C28-04D9C968A9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C8C-4F52-8C28-04D9C968A96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C8C-4F52-8C28-04D9C968A96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C8C-4F52-8C28-04D9C968A96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C8C-4F52-8C28-04D9C968A96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C8C-4F52-8C28-04D9C968A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6D-4089-8180-E8ADA1763359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6D-4089-8180-E8ADA1763359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6D-4089-8180-E8ADA1763359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6D-4089-8180-E8ADA1763359}"/>
              </c:ext>
            </c:extLst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6D-4089-8180-E8ADA176335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6D-4089-8180-E8ADA176335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6D-4089-8180-E8ADA176335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6D-4089-8180-E8ADA17633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6D-4089-8180-E8ADA1763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F6D-4089-8180-E8ADA176335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F6D-4089-8180-E8ADA176335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F6D-4089-8180-E8ADA176335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6F6D-4089-8180-E8ADA176335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F6D-4089-8180-E8ADA1763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F6D-4089-8180-E8ADA176335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F6D-4089-8180-E8ADA176335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F6D-4089-8180-E8ADA176335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F6D-4089-8180-E8ADA176335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F6D-4089-8180-E8ADA1763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D09-4890-A7D5-F51DC94B364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D09-4890-A7D5-F51DC94B364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D09-4890-A7D5-F51DC94B3649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D09-4890-A7D5-F51DC94B3649}"/>
              </c:ext>
            </c:extLst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09-4890-A7D5-F51DC94B36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09-4890-A7D5-F51DC94B36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09-4890-A7D5-F51DC94B36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09-4890-A7D5-F51DC94B36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D09-4890-A7D5-F51DC94B36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D09-4890-A7D5-F51DC94B364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D09-4890-A7D5-F51DC94B364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D09-4890-A7D5-F51DC94B364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D09-4890-A7D5-F51DC94B364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D09-4890-A7D5-F51DC94B36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D09-4890-A7D5-F51DC94B364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D09-4890-A7D5-F51DC94B364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D09-4890-A7D5-F51DC94B364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AD09-4890-A7D5-F51DC94B364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D09-4890-A7D5-F51DC94B3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647-4C96-9108-714450BC5E9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47-4C96-9108-714450BC5E9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47-4C96-9108-714450BC5E95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647-4C96-9108-714450BC5E95}"/>
              </c:ext>
            </c:extLst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47-4C96-9108-714450BC5E9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47-4C96-9108-714450BC5E9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47-4C96-9108-714450BC5E9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647-4C96-9108-714450BC5E9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647-4C96-9108-714450BC5E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647-4C96-9108-714450BC5E9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647-4C96-9108-714450BC5E9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647-4C96-9108-714450BC5E9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647-4C96-9108-714450BC5E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647-4C96-9108-714450BC5E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647-4C96-9108-714450BC5E9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647-4C96-9108-714450BC5E9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647-4C96-9108-714450BC5E9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647-4C96-9108-714450BC5E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647-4C96-9108-714450BC5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7/13/17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mention why an app might not be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1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3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</a:rPr>
              <a:t>Tom </a:t>
            </a:r>
            <a:r>
              <a:rPr lang="en-US" dirty="0" err="1">
                <a:latin typeface="Calibri" charset="0"/>
              </a:rPr>
              <a:t>Etzel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/>
              <a:t>DMZ Enhancements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Parts/Part numbers are now stored in a relational database vs. directly within the DMZ code</a:t>
            </a:r>
          </a:p>
          <a:p>
            <a:pPr lvl="1"/>
            <a:r>
              <a:rPr lang="en-US" dirty="0"/>
              <a:t>When new part numbers are introduced by the IB we can now add them to the database</a:t>
            </a:r>
          </a:p>
          <a:p>
            <a:pPr lvl="1"/>
            <a:r>
              <a:rPr lang="en-US" dirty="0"/>
              <a:t>Eliminates the need to push a completely new build of DMZ code every time there is a new part/part number</a:t>
            </a:r>
          </a:p>
          <a:p>
            <a:pPr lvl="1"/>
            <a:r>
              <a:rPr lang="en-US" dirty="0"/>
              <a:t>Will drastically reduce turn around time for supporting new parts/part numbers with the DMZ</a:t>
            </a:r>
          </a:p>
          <a:p>
            <a:pPr lvl="1"/>
            <a:r>
              <a:rPr lang="en-US" dirty="0"/>
              <a:t>In the future there will be an admin interface for managing this parts database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3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UI for downloading your CI BOM has been updated to allow customers to choose the parts they want to install with their appliance</a:t>
            </a:r>
          </a:p>
          <a:p>
            <a:r>
              <a:rPr lang="en-US" dirty="0"/>
              <a:t>When a customer registers a new </a:t>
            </a:r>
            <a:br>
              <a:rPr lang="en-US" dirty="0"/>
            </a:br>
            <a:r>
              <a:rPr lang="en-US" dirty="0"/>
              <a:t>appliance on the DMZ, the System  </a:t>
            </a:r>
            <a:br>
              <a:rPr lang="en-US" dirty="0"/>
            </a:br>
            <a:r>
              <a:rPr lang="en-US" dirty="0"/>
              <a:t>installation downloads page presents</a:t>
            </a:r>
            <a:br>
              <a:rPr lang="en-US" dirty="0"/>
            </a:br>
            <a:r>
              <a:rPr lang="en-US" dirty="0"/>
              <a:t>a new interface for the customer to add</a:t>
            </a:r>
            <a:br>
              <a:rPr lang="en-US" dirty="0"/>
            </a:br>
            <a:r>
              <a:rPr lang="en-US" dirty="0"/>
              <a:t>parts to the BOM that they are building </a:t>
            </a:r>
            <a:br>
              <a:rPr lang="en-US" dirty="0"/>
            </a:br>
            <a:r>
              <a:rPr lang="en-US" dirty="0"/>
              <a:t>for their CI</a:t>
            </a:r>
          </a:p>
          <a:p>
            <a:pPr lvl="1"/>
            <a:r>
              <a:rPr lang="en-US" dirty="0"/>
              <a:t>The only part that is added for the customer</a:t>
            </a:r>
            <a:br>
              <a:rPr lang="en-US" dirty="0"/>
            </a:br>
            <a:r>
              <a:rPr lang="en-US" dirty="0"/>
              <a:t>is the appliance that they just registered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62" y="1869648"/>
            <a:ext cx="3353559" cy="27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customer chooses each item they want to install with their appliance</a:t>
            </a:r>
          </a:p>
          <a:p>
            <a:pPr lvl="1"/>
            <a:r>
              <a:rPr lang="en-US" dirty="0"/>
              <a:t>List of items is populated from the</a:t>
            </a:r>
            <a:br>
              <a:rPr lang="en-US" dirty="0"/>
            </a:br>
            <a:r>
              <a:rPr lang="en-US" dirty="0"/>
              <a:t> DMZ database</a:t>
            </a:r>
          </a:p>
          <a:p>
            <a:pPr lvl="1"/>
            <a:r>
              <a:rPr lang="en-US" dirty="0"/>
              <a:t>Customer is able to specify a quantity</a:t>
            </a:r>
            <a:br>
              <a:rPr lang="en-US" dirty="0"/>
            </a:br>
            <a:r>
              <a:rPr lang="en-US" dirty="0"/>
              <a:t>where appropriate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63" y="1616075"/>
            <a:ext cx="3421442" cy="29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customer has chosen all </a:t>
            </a:r>
            <a:br>
              <a:rPr lang="en-US" dirty="0"/>
            </a:br>
            <a:r>
              <a:rPr lang="en-US" dirty="0"/>
              <a:t>the parts that they would like to </a:t>
            </a:r>
            <a:br>
              <a:rPr lang="en-US" dirty="0"/>
            </a:br>
            <a:r>
              <a:rPr lang="en-US" dirty="0"/>
              <a:t>install they are able to download </a:t>
            </a:r>
            <a:br>
              <a:rPr lang="en-US" dirty="0"/>
            </a:br>
            <a:r>
              <a:rPr lang="en-US" dirty="0"/>
              <a:t>a CI compatible BOM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80" y="895350"/>
            <a:ext cx="4084320" cy="38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add </a:t>
            </a:r>
            <a:r>
              <a:rPr lang="en-US" dirty="0" err="1"/>
              <a:t>ons</a:t>
            </a:r>
            <a:r>
              <a:rPr lang="en-US" dirty="0"/>
              <a:t>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page added to the DMZ for customers to download new add </a:t>
            </a:r>
            <a:r>
              <a:rPr lang="en-US" dirty="0" err="1"/>
              <a:t>ons</a:t>
            </a:r>
            <a:endParaRPr lang="en-US" dirty="0"/>
          </a:p>
          <a:p>
            <a:pPr lvl="1"/>
            <a:r>
              <a:rPr lang="en-US" dirty="0" err="1"/>
              <a:t>FlexSync</a:t>
            </a:r>
            <a:endParaRPr lang="en-US" dirty="0"/>
          </a:p>
          <a:p>
            <a:pPr lvl="1"/>
            <a:r>
              <a:rPr lang="en-US" dirty="0" err="1"/>
              <a:t>FlexSpace</a:t>
            </a:r>
            <a:endParaRPr lang="en-US" dirty="0"/>
          </a:p>
          <a:p>
            <a:pPr lvl="1"/>
            <a:r>
              <a:rPr lang="en-US" dirty="0"/>
              <a:t>Offline File Manager</a:t>
            </a:r>
          </a:p>
          <a:p>
            <a:r>
              <a:rPr lang="en-US" dirty="0"/>
              <a:t>Customer is required to register with a valid appliance serial number and authorization code</a:t>
            </a:r>
          </a:p>
          <a:p>
            <a:r>
              <a:rPr lang="en-US" dirty="0"/>
              <a:t>Accessed from the “Welcome” </a:t>
            </a:r>
          </a:p>
          <a:p>
            <a:pPr marL="0" indent="0">
              <a:buNone/>
            </a:pPr>
            <a:r>
              <a:rPr lang="en-US" dirty="0"/>
              <a:t>    page when customer logs in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858" y="2805536"/>
            <a:ext cx="3831135" cy="15886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914733" y="3610879"/>
            <a:ext cx="347071" cy="307025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6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add </a:t>
            </a:r>
            <a:r>
              <a:rPr lang="en-US" dirty="0" err="1"/>
              <a:t>ons</a:t>
            </a:r>
            <a:r>
              <a:rPr lang="en-US" dirty="0"/>
              <a:t> page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on buttons are dynamically generated based on whether an add on is available on the server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3" y="2609711"/>
            <a:ext cx="3658815" cy="159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32" y="2609711"/>
            <a:ext cx="3790755" cy="1652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3064" y="2092223"/>
            <a:ext cx="209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add </a:t>
            </a:r>
            <a:r>
              <a:rPr lang="en-US" dirty="0" err="1"/>
              <a:t>ons</a:t>
            </a:r>
            <a:r>
              <a:rPr lang="en-US" dirty="0"/>
              <a:t> available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4381" y="2092223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an add on</a:t>
            </a:r>
          </a:p>
        </p:txBody>
      </p:sp>
    </p:spTree>
    <p:extLst>
      <p:ext uri="{BB962C8B-B14F-4D97-AF65-F5344CB8AC3E}">
        <p14:creationId xmlns:p14="http://schemas.microsoft.com/office/powerpoint/2010/main" val="26220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add </a:t>
            </a:r>
            <a:r>
              <a:rPr lang="en-US" dirty="0" err="1"/>
              <a:t>ons</a:t>
            </a:r>
            <a:r>
              <a:rPr lang="en-US" dirty="0"/>
              <a:t> page cont.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Contains help text directing the user to individual add on Documentation Centers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0" y="1850008"/>
            <a:ext cx="7101616" cy="292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DMZ Enhancements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“Documentation” button on the Software update downloads page now </a:t>
            </a:r>
            <a:br>
              <a:rPr lang="en-US" dirty="0"/>
            </a:br>
            <a:r>
              <a:rPr lang="en-US" dirty="0"/>
              <a:t>opens the Connect Doc Center instead of downloading a .tar.gz bundle of </a:t>
            </a:r>
            <a:br>
              <a:rPr lang="en-US" dirty="0"/>
            </a:br>
            <a:r>
              <a:rPr lang="en-US" dirty="0"/>
              <a:t>documentation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636" y="1941013"/>
            <a:ext cx="5523102" cy="24974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866844" y="2516943"/>
            <a:ext cx="520607" cy="453863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0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DMZ Enhancements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“Download documentation” button on the System installation downloads page has been renamed to “Access documentation” and  now opens the Hardware Install Doc Center instead of downloading a .tar.gz bundle of documentation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7" y="2897387"/>
            <a:ext cx="3704321" cy="13480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277156" y="3504762"/>
            <a:ext cx="520607" cy="453863"/>
          </a:xfrm>
          <a:prstGeom prst="straightConnector1">
            <a:avLst/>
          </a:prstGeom>
          <a:ln w="9525" cmpd="sng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59" y="2904951"/>
            <a:ext cx="3670949" cy="133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DMZ Enhancements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Appliances on the “Welcome” page are now listed in alphanumeric order by serial number</a:t>
            </a:r>
          </a:p>
          <a:p>
            <a:r>
              <a:rPr lang="en-US" dirty="0"/>
              <a:t>The Add appliance form on the “Welcome” page now automatically clears it’s own form fields when the form has been submitted or closed </a:t>
            </a:r>
          </a:p>
          <a:p>
            <a:pPr lvl="1"/>
            <a:r>
              <a:rPr lang="en-US" dirty="0"/>
              <a:t>Customer previously had to clear all fields manually</a:t>
            </a:r>
          </a:p>
          <a:p>
            <a:r>
              <a:rPr lang="en-US" dirty="0"/>
              <a:t>The Add appliance form is no longer case sensitive when adding appliance serial numbers or </a:t>
            </a:r>
            <a:r>
              <a:rPr lang="en-US" dirty="0" err="1"/>
              <a:t>auth</a:t>
            </a:r>
            <a:r>
              <a:rPr lang="en-US" dirty="0"/>
              <a:t> codes</a:t>
            </a:r>
          </a:p>
          <a:p>
            <a:pPr lvl="1"/>
            <a:r>
              <a:rPr lang="en-US" dirty="0"/>
              <a:t>Previously, case mismatch lead to “Unknown serial number or </a:t>
            </a:r>
            <a:r>
              <a:rPr lang="en-US" dirty="0" err="1"/>
              <a:t>auth</a:t>
            </a:r>
            <a:r>
              <a:rPr lang="en-US" dirty="0"/>
              <a:t> code” error being presented to user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7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used to be driven by order information captured in the IB</a:t>
            </a:r>
          </a:p>
          <a:p>
            <a:r>
              <a:rPr lang="en-US" dirty="0"/>
              <a:t>If an order contained an appliance or other piece of hardware that the DMZ was unaware of (usually new appliances or other hardware pieces) customers would not be able to download a Customer Install compatible BOM</a:t>
            </a:r>
          </a:p>
          <a:p>
            <a:pPr lvl="1"/>
            <a:r>
              <a:rPr lang="en-US" dirty="0"/>
              <a:t>CI would subsequently fail leaving customer frustrated</a:t>
            </a:r>
          </a:p>
          <a:p>
            <a:r>
              <a:rPr lang="en-US" dirty="0"/>
              <a:t>To make the DMZ aware of new parts/part numbers from the IB required code changes and new builds of the DMZ to be pushed live</a:t>
            </a:r>
          </a:p>
          <a:p>
            <a:pPr lvl="1"/>
            <a:r>
              <a:rPr lang="en-US" dirty="0"/>
              <a:t>Time debt for pushing a new DMZ build through the QA process and eventually live is the same, regardless of number of parts added to the system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installation downloads changes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more reliable way for customers to download CI compatible BOMs</a:t>
            </a:r>
          </a:p>
          <a:p>
            <a:r>
              <a:rPr lang="en-US" dirty="0"/>
              <a:t>Need a more efficient way of adding new parts/part numbers into the DMZ</a:t>
            </a:r>
          </a:p>
          <a:p>
            <a:r>
              <a:rPr lang="en-US" dirty="0"/>
              <a:t>Need to increase the percentage of successful, support free CIs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2773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601</TotalTime>
  <Words>578</Words>
  <Application>Microsoft Macintosh PowerPoint</Application>
  <PresentationFormat>On-screen Show (16:9)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Ｐゴシック</vt:lpstr>
      <vt:lpstr>Wingdings</vt:lpstr>
      <vt:lpstr>Complete 2016 Quantum Corporate PowerPoint Template [P00582A]</vt:lpstr>
      <vt:lpstr>PowerPoint Presentation</vt:lpstr>
      <vt:lpstr>StorNext add ons page</vt:lpstr>
      <vt:lpstr>StorNext add ons page cont.</vt:lpstr>
      <vt:lpstr>StorNext add ons page cont. </vt:lpstr>
      <vt:lpstr>General DMZ Enhancements</vt:lpstr>
      <vt:lpstr>General DMZ Enhancements cont.</vt:lpstr>
      <vt:lpstr>General DMZ Enhancements cont.</vt:lpstr>
      <vt:lpstr>System installation downloads changes</vt:lpstr>
      <vt:lpstr>System installation downloads changes cont.</vt:lpstr>
      <vt:lpstr>System installation downloads changes cont.</vt:lpstr>
      <vt:lpstr>System installation downloads changes cont.</vt:lpstr>
      <vt:lpstr>System installation downloads changes cont.</vt:lpstr>
      <vt:lpstr>System installation downloads changes cont.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Dave Mason</cp:lastModifiedBy>
  <cp:revision>22</cp:revision>
  <cp:lastPrinted>2015-05-05T15:24:22Z</cp:lastPrinted>
  <dcterms:created xsi:type="dcterms:W3CDTF">2017-06-28T03:27:19Z</dcterms:created>
  <dcterms:modified xsi:type="dcterms:W3CDTF">2017-07-13T19:33:10Z</dcterms:modified>
</cp:coreProperties>
</file>