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2" r:id="rId6"/>
    <p:sldId id="267" r:id="rId7"/>
    <p:sldId id="268" r:id="rId8"/>
    <p:sldId id="265" r:id="rId9"/>
    <p:sldId id="266" r:id="rId10"/>
    <p:sldId id="264" r:id="rId11"/>
    <p:sldId id="269" r:id="rId12"/>
    <p:sldId id="258" r:id="rId13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5"/>
  </p:normalViewPr>
  <p:slideViewPr>
    <p:cSldViewPr snapToGrid="0">
      <p:cViewPr varScale="1">
        <p:scale>
          <a:sx n="138" d="100"/>
          <a:sy n="138" d="100"/>
        </p:scale>
        <p:origin x="114" y="114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76738845144397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8-402F-A603-6A47A3689A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8-402F-A603-6A47A3689A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8-402F-A603-6A47A3689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159632"/>
        <c:axId val="-821165760"/>
      </c:barChart>
      <c:catAx>
        <c:axId val="-82115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1165760"/>
        <c:crosses val="autoZero"/>
        <c:auto val="1"/>
        <c:lblAlgn val="ctr"/>
        <c:lblOffset val="100"/>
        <c:noMultiLvlLbl val="0"/>
      </c:catAx>
      <c:valAx>
        <c:axId val="-82116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159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5B1-41C5-9F4B-9D78DC6493A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C5B1-41C5-9F4B-9D78DC6493A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C5B1-41C5-9F4B-9D78DC6493A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C5B1-41C5-9F4B-9D78DC6493AD}"/>
              </c:ext>
            </c:extLst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B1-41C5-9F4B-9D78DC6493AD}"/>
                </c:ext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B1-41C5-9F4B-9D78DC6493AD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B1-41C5-9F4B-9D78DC6493AD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B1-41C5-9F4B-9D78DC6493A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B1-41C5-9F4B-9D78DC6493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C5B1-41C5-9F4B-9D78DC6493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C5B1-41C5-9F4B-9D78DC6493A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C5B1-41C5-9F4B-9D78DC6493A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C5B1-41C5-9F4B-9D78DC6493A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B1-41C5-9F4B-9D78DC6493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C5B1-41C5-9F4B-9D78DC6493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C5B1-41C5-9F4B-9D78DC6493A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C5B1-41C5-9F4B-9D78DC6493A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C5B1-41C5-9F4B-9D78DC6493A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5B1-41C5-9F4B-9D78DC649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B-4066-8174-EEF2D5EC4F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EB-4066-8174-EEF2D5EC4F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EB-4066-8174-EEF2D5EC4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499616"/>
        <c:axId val="-821497840"/>
      </c:barChart>
      <c:catAx>
        <c:axId val="-82149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1497840"/>
        <c:crosses val="autoZero"/>
        <c:auto val="1"/>
        <c:lblAlgn val="ctr"/>
        <c:lblOffset val="100"/>
        <c:noMultiLvlLbl val="0"/>
      </c:catAx>
      <c:valAx>
        <c:axId val="-82149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499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0-49C7-9C29-3474411E7E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0-49C7-9C29-3474411E7E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90-49C7-9C29-3474411E7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2033920"/>
        <c:axId val="-822031872"/>
      </c:barChart>
      <c:catAx>
        <c:axId val="-82203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2031872"/>
        <c:crosses val="autoZero"/>
        <c:auto val="1"/>
        <c:lblAlgn val="ctr"/>
        <c:lblOffset val="100"/>
        <c:noMultiLvlLbl val="0"/>
      </c:catAx>
      <c:valAx>
        <c:axId val="-82203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2033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A-4720-AB49-36609949ED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A-4720-AB49-36609949ED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A-4720-AB49-36609949E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126464"/>
        <c:axId val="-821105168"/>
      </c:barChart>
      <c:catAx>
        <c:axId val="-82112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1105168"/>
        <c:crosses val="autoZero"/>
        <c:auto val="1"/>
        <c:lblAlgn val="ctr"/>
        <c:lblOffset val="100"/>
        <c:noMultiLvlLbl val="0"/>
      </c:catAx>
      <c:valAx>
        <c:axId val="-82110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126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F-414D-9FD2-0AC3475C8E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F-414D-9FD2-0AC3475C8E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8F-414D-9FD2-0AC3475C8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208368"/>
        <c:axId val="-703517488"/>
      </c:barChart>
      <c:catAx>
        <c:axId val="-821208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703517488"/>
        <c:crosses val="autoZero"/>
        <c:auto val="1"/>
        <c:lblAlgn val="ctr"/>
        <c:lblOffset val="100"/>
        <c:noMultiLvlLbl val="0"/>
      </c:catAx>
      <c:valAx>
        <c:axId val="-70351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208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425-4088-B17F-83B56F73D65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8425-4088-B17F-83B56F73D65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8425-4088-B17F-83B56F73D65E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8425-4088-B17F-83B56F73D65E}"/>
              </c:ext>
            </c:extLst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25-4088-B17F-83B56F73D65E}"/>
                </c:ext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25-4088-B17F-83B56F73D65E}"/>
                </c:ext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25-4088-B17F-83B56F73D65E}"/>
                </c:ext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25-4088-B17F-83B56F73D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25-4088-B17F-83B56F73D6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8425-4088-B17F-83B56F73D65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8425-4088-B17F-83B56F73D65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8425-4088-B17F-83B56F73D65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8425-4088-B17F-83B56F73D65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25-4088-B17F-83B56F73D6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8425-4088-B17F-83B56F73D65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8425-4088-B17F-83B56F73D65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8425-4088-B17F-83B56F73D65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8425-4088-B17F-83B56F73D65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425-4088-B17F-83B56F73D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0DB-45F1-9F26-0C0BC9EDFB20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0DB-45F1-9F26-0C0BC9EDFB20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0DB-45F1-9F26-0C0BC9EDFB20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0DB-45F1-9F26-0C0BC9EDFB20}"/>
              </c:ext>
            </c:extLst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B-45F1-9F26-0C0BC9EDFB20}"/>
                </c:ext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DB-45F1-9F26-0C0BC9EDFB20}"/>
                </c:ext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DB-45F1-9F26-0C0BC9EDFB20}"/>
                </c:ext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DB-45F1-9F26-0C0BC9EDF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DB-45F1-9F26-0C0BC9EDFB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F0DB-45F1-9F26-0C0BC9EDFB2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A-F0DB-45F1-9F26-0C0BC9EDFB2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B-F0DB-45F1-9F26-0C0BC9EDFB2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C-F0DB-45F1-9F26-0C0BC9EDFB2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0DB-45F1-9F26-0C0BC9EDFB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E-F0DB-45F1-9F26-0C0BC9EDFB2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F-F0DB-45F1-9F26-0C0BC9EDFB2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0-F0DB-45F1-9F26-0C0BC9EDFB2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1-F0DB-45F1-9F26-0C0BC9EDFB2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0DB-45F1-9F26-0C0BC9EDF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57B-44BC-88E8-F09FD7D435C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257B-44BC-88E8-F09FD7D435C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257B-44BC-88E8-F09FD7D435C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257B-44BC-88E8-F09FD7D435C9}"/>
              </c:ext>
            </c:extLst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B-44BC-88E8-F09FD7D435C9}"/>
                </c:ext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7B-44BC-88E8-F09FD7D435C9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B-44BC-88E8-F09FD7D435C9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7B-44BC-88E8-F09FD7D435C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7B-44BC-88E8-F09FD7D435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257B-44BC-88E8-F09FD7D435C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257B-44BC-88E8-F09FD7D435C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257B-44BC-88E8-F09FD7D435C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257B-44BC-88E8-F09FD7D435C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7B-44BC-88E8-F09FD7D435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257B-44BC-88E8-F09FD7D435C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257B-44BC-88E8-F09FD7D435C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257B-44BC-88E8-F09FD7D435C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257B-44BC-88E8-F09FD7D435C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57B-44BC-88E8-F09FD7D43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B18-45D1-BDD5-5AB35FB4F83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EB18-45D1-BDD5-5AB35FB4F83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EB18-45D1-BDD5-5AB35FB4F83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EB18-45D1-BDD5-5AB35FB4F83F}"/>
              </c:ext>
            </c:extLst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18-45D1-BDD5-5AB35FB4F83F}"/>
                </c:ext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18-45D1-BDD5-5AB35FB4F83F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18-45D1-BDD5-5AB35FB4F83F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18-45D1-BDD5-5AB35FB4F83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18-45D1-BDD5-5AB35FB4F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EB18-45D1-BDD5-5AB35FB4F83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EB18-45D1-BDD5-5AB35FB4F83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EB18-45D1-BDD5-5AB35FB4F83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EB18-45D1-BDD5-5AB35FB4F83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18-45D1-BDD5-5AB35FB4F8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EB18-45D1-BDD5-5AB35FB4F83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EB18-45D1-BDD5-5AB35FB4F83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EB18-45D1-BDD5-5AB35FB4F83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EB18-45D1-BDD5-5AB35FB4F83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B18-45D1-BDD5-5AB35FB4F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2017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</a:t>
            </a:r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ymform.jira.com/wiki/display/CON/Make+VIP+optional+for+Connect+driven+installs" TargetMode="External"/><Relationship Id="rId2" Type="http://schemas.openxmlformats.org/officeDocument/2006/relationships/hyperlink" Target="https://symform.jira.com/wiki/display/CON/Variable+BufferCacheSize+in+Connect+Install+based+on+System+Configu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ymform.jira.com/wiki/display/CON/iSCSI+Support+for+Xcellis+Artico+in+Install" TargetMode="External"/><Relationship Id="rId5" Type="http://schemas.openxmlformats.org/officeDocument/2006/relationships/hyperlink" Target="https://symform.jira.com/wiki/display/CON/Artico+Gen+2+in+Install+v10+-+BOM+Updates" TargetMode="External"/><Relationship Id="rId4" Type="http://schemas.openxmlformats.org/officeDocument/2006/relationships/hyperlink" Target="https://symform.jira.com/wiki/pages/viewpage.action?pageId=15955019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By John Koniges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StorNext Connect Install V10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</a:t>
            </a:r>
            <a:r>
              <a:rPr lang="en-US" dirty="0" err="1"/>
              <a:t>BufferCacheSize</a:t>
            </a:r>
            <a:r>
              <a:rPr lang="en-US" dirty="0"/>
              <a:t> Design Discussions</a:t>
            </a:r>
          </a:p>
          <a:p>
            <a:pPr lvl="1"/>
            <a:r>
              <a:rPr lang="en-US" dirty="0">
                <a:hlinkClick r:id="rId2"/>
              </a:rPr>
              <a:t>https://symform.jira.com/wiki/display/CON/Variable+BufferCacheSize+in+Connect+Install+based+on+System+Configuration</a:t>
            </a:r>
            <a:r>
              <a:rPr lang="en-US" dirty="0"/>
              <a:t> </a:t>
            </a:r>
          </a:p>
          <a:p>
            <a:r>
              <a:rPr lang="en-US" dirty="0"/>
              <a:t>Making VIP Optional Design Discussions</a:t>
            </a:r>
          </a:p>
          <a:p>
            <a:pPr lvl="1"/>
            <a:r>
              <a:rPr lang="en-US" dirty="0">
                <a:hlinkClick r:id="rId3"/>
              </a:rPr>
              <a:t>https://symform.jira.com/wiki/display/CON/Make+VIP+optional+for+Connect+driven+installs</a:t>
            </a:r>
            <a:endParaRPr lang="en-US" dirty="0"/>
          </a:p>
          <a:p>
            <a:r>
              <a:rPr lang="en-US" dirty="0" err="1"/>
              <a:t>Artico</a:t>
            </a:r>
            <a:r>
              <a:rPr lang="en-US" dirty="0"/>
              <a:t> File System Design Discussion</a:t>
            </a:r>
          </a:p>
          <a:p>
            <a:pPr lvl="1"/>
            <a:r>
              <a:rPr lang="en-US" dirty="0">
                <a:hlinkClick r:id="rId4"/>
              </a:rPr>
              <a:t>https://symform.jira.com/wiki/pages/viewpage.action?pageId=159550199</a:t>
            </a:r>
            <a:endParaRPr lang="en-US" dirty="0"/>
          </a:p>
          <a:p>
            <a:r>
              <a:rPr lang="en-US" dirty="0"/>
              <a:t>BOM Changes to support iSCSI in Connect</a:t>
            </a:r>
          </a:p>
          <a:p>
            <a:pPr lvl="1"/>
            <a:r>
              <a:rPr lang="en-US" dirty="0">
                <a:hlinkClick r:id="rId5"/>
              </a:rPr>
              <a:t>https://symform.jira.com/wiki/display/CON/Artico+Gen+2+in+Install+v10+-+BOM+Updates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https://symform.jira.com/wiki/display/CON/iSCSI+Support+for+Xcellis+Artico+in+Install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26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Required Settings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SMTP Requirement</a:t>
            </a:r>
          </a:p>
          <a:p>
            <a:pPr lvl="1"/>
            <a:r>
              <a:rPr lang="en-US" dirty="0"/>
              <a:t>Useful is customer has no SMTP server local with connect server not on public network</a:t>
            </a:r>
          </a:p>
          <a:p>
            <a:pPr lvl="1"/>
            <a:r>
              <a:rPr lang="en-US" dirty="0"/>
              <a:t>Means password cannot be reset by reset password command. Requires Service to recover</a:t>
            </a:r>
          </a:p>
          <a:p>
            <a:r>
              <a:rPr lang="en-US" dirty="0"/>
              <a:t>No VIP Requirement</a:t>
            </a:r>
          </a:p>
          <a:p>
            <a:pPr lvl="1"/>
            <a:r>
              <a:rPr lang="en-US" dirty="0"/>
              <a:t>Used for a consistent IP to the active MDC</a:t>
            </a:r>
          </a:p>
          <a:p>
            <a:pPr lvl="2"/>
            <a:r>
              <a:rPr lang="en-US" dirty="0"/>
              <a:t>If StorNext is stopped on both nodes the VIP is not active (Most noticed on Single Node systems)</a:t>
            </a:r>
          </a:p>
          <a:p>
            <a:pPr lvl="1"/>
            <a:r>
              <a:rPr lang="en-US" dirty="0"/>
              <a:t>Current Items that require a VIP</a:t>
            </a:r>
          </a:p>
          <a:p>
            <a:pPr lvl="2"/>
            <a:r>
              <a:rPr lang="en-US" dirty="0"/>
              <a:t>StorNext Replication</a:t>
            </a:r>
          </a:p>
          <a:p>
            <a:pPr lvl="2"/>
            <a:r>
              <a:rPr lang="en-US" dirty="0"/>
              <a:t>Partial File </a:t>
            </a:r>
            <a:r>
              <a:rPr lang="en-US" dirty="0" err="1"/>
              <a:t>Retrival</a:t>
            </a:r>
            <a:r>
              <a:rPr lang="en-US" dirty="0"/>
              <a:t> only allows 1 address, so it should really use the VIP</a:t>
            </a:r>
          </a:p>
          <a:p>
            <a:pPr lvl="2"/>
            <a:r>
              <a:rPr lang="en-US" dirty="0"/>
              <a:t>MAM(Media Access Managers)s may use the VIP in M&amp;E Setups</a:t>
            </a:r>
          </a:p>
          <a:p>
            <a:pPr lvl="2"/>
            <a:r>
              <a:rPr lang="en-US" dirty="0" err="1"/>
              <a:t>Altstore</a:t>
            </a:r>
            <a:r>
              <a:rPr lang="en-US" dirty="0"/>
              <a:t>/retrieve uses the VIP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Node Install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install package is used</a:t>
            </a:r>
          </a:p>
          <a:p>
            <a:pPr lvl="1"/>
            <a:r>
              <a:rPr lang="en-US" dirty="0"/>
              <a:t>Uses /opt/</a:t>
            </a:r>
            <a:r>
              <a:rPr lang="en-US" dirty="0" err="1"/>
              <a:t>DXi</a:t>
            </a:r>
            <a:r>
              <a:rPr lang="en-US" dirty="0"/>
              <a:t>/</a:t>
            </a:r>
            <a:r>
              <a:rPr lang="en-US" dirty="0" err="1"/>
              <a:t>maxnodes</a:t>
            </a:r>
            <a:r>
              <a:rPr lang="en-US" dirty="0"/>
              <a:t> to identify single/dual nodes</a:t>
            </a:r>
          </a:p>
          <a:p>
            <a:pPr lvl="1"/>
            <a:r>
              <a:rPr lang="en-US" dirty="0"/>
              <a:t>If customer adds another node to single node system, connect will still install correctly</a:t>
            </a:r>
          </a:p>
          <a:p>
            <a:pPr lvl="2"/>
            <a:r>
              <a:rPr lang="en-US" dirty="0"/>
              <a:t>Serial Numbers on Appliances must match</a:t>
            </a:r>
          </a:p>
          <a:p>
            <a:r>
              <a:rPr lang="en-US" dirty="0"/>
              <a:t>What is different:</a:t>
            </a:r>
          </a:p>
          <a:p>
            <a:pPr lvl="1"/>
            <a:r>
              <a:rPr lang="en-US" dirty="0"/>
              <a:t>Settings will now ask for “The appliance” in place of “Node 1/Node 2”</a:t>
            </a:r>
          </a:p>
          <a:p>
            <a:pPr lvl="1"/>
            <a:r>
              <a:rPr lang="en-US" dirty="0"/>
              <a:t>Connect will no longer disable if running on the same node as the Primary MDC</a:t>
            </a:r>
          </a:p>
          <a:p>
            <a:r>
              <a:rPr lang="en-US" dirty="0"/>
              <a:t>Things staying the same:</a:t>
            </a:r>
          </a:p>
          <a:p>
            <a:pPr lvl="1"/>
            <a:r>
              <a:rPr lang="en-US" dirty="0"/>
              <a:t>HAFS is still setup/configured</a:t>
            </a:r>
          </a:p>
          <a:p>
            <a:pPr lvl="1"/>
            <a:r>
              <a:rPr lang="en-US" dirty="0"/>
              <a:t>VIP still configured (if settings provided)</a:t>
            </a:r>
          </a:p>
          <a:p>
            <a:pPr lvl="1"/>
            <a:r>
              <a:rPr lang="en-US" dirty="0"/>
              <a:t>Connect still sets a -meta hostname in the /</a:t>
            </a:r>
            <a:r>
              <a:rPr lang="en-US" dirty="0" err="1"/>
              <a:t>etc</a:t>
            </a:r>
            <a:r>
              <a:rPr lang="en-US" dirty="0"/>
              <a:t>/hosts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Performance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Install v9 changed the file system configuration settings:</a:t>
            </a:r>
          </a:p>
          <a:p>
            <a:pPr lvl="1"/>
            <a:r>
              <a:rPr lang="en-US" dirty="0"/>
              <a:t>ASR on by default with 1GB size</a:t>
            </a:r>
          </a:p>
          <a:p>
            <a:pPr lvl="1"/>
            <a:r>
              <a:rPr lang="en-US" dirty="0" err="1"/>
              <a:t>inodeCacheSize</a:t>
            </a:r>
            <a:r>
              <a:rPr lang="en-US" dirty="0"/>
              <a:t> 128k (This is a count of number of </a:t>
            </a:r>
            <a:r>
              <a:rPr lang="en-US" dirty="0" err="1"/>
              <a:t>inodes</a:t>
            </a:r>
            <a:r>
              <a:rPr lang="en-US" dirty="0"/>
              <a:t>, not bytes)</a:t>
            </a:r>
          </a:p>
          <a:p>
            <a:pPr lvl="1"/>
            <a:r>
              <a:rPr lang="en-US" dirty="0" err="1"/>
              <a:t>inodeStripeWidth</a:t>
            </a:r>
            <a:r>
              <a:rPr lang="en-US" dirty="0"/>
              <a:t> 4GB (needed this large to support ASR)</a:t>
            </a:r>
          </a:p>
          <a:p>
            <a:pPr lvl="1"/>
            <a:r>
              <a:rPr lang="en-US" dirty="0" err="1"/>
              <a:t>stripeBreadthWidth</a:t>
            </a:r>
            <a:endParaRPr lang="en-US" dirty="0"/>
          </a:p>
          <a:p>
            <a:pPr lvl="2"/>
            <a:r>
              <a:rPr lang="en-US" dirty="0"/>
              <a:t>Used to be hardcoded from the </a:t>
            </a:r>
            <a:r>
              <a:rPr lang="en-US" dirty="0" err="1"/>
              <a:t>Mseries</a:t>
            </a:r>
            <a:r>
              <a:rPr lang="en-US" dirty="0"/>
              <a:t>, but now takes this setting from </a:t>
            </a:r>
            <a:r>
              <a:rPr lang="en-US" dirty="0" err="1"/>
              <a:t>cvlabel</a:t>
            </a:r>
            <a:endParaRPr lang="en-US" dirty="0"/>
          </a:p>
          <a:p>
            <a:pPr lvl="3"/>
            <a:r>
              <a:rPr lang="en-US" dirty="0"/>
              <a:t>LUNs created by the platform’s scripts correct populate the data for this field. </a:t>
            </a:r>
          </a:p>
          <a:p>
            <a:pPr lvl="1"/>
            <a:r>
              <a:rPr lang="en-US" dirty="0" err="1"/>
              <a:t>bufferCacheSize</a:t>
            </a:r>
            <a:r>
              <a:rPr lang="en-US" dirty="0"/>
              <a:t> is now variable sized based on Metadata Use</a:t>
            </a:r>
          </a:p>
          <a:p>
            <a:pPr lvl="2"/>
            <a:r>
              <a:rPr lang="en-US" dirty="0"/>
              <a:t>Kept in memory all the time, as file systems increase we need to shrink this or run out of memory</a:t>
            </a:r>
          </a:p>
          <a:p>
            <a:pPr lvl="3"/>
            <a:r>
              <a:rPr lang="en-US" dirty="0"/>
              <a:t>8GB: Less than 4 file systems ( Dedicated: Also more than 90% of metadata space allocated)</a:t>
            </a:r>
          </a:p>
          <a:p>
            <a:pPr lvl="3"/>
            <a:r>
              <a:rPr lang="en-US" dirty="0"/>
              <a:t>2GB: 4-15 file systems (Dedicated: Also 50%-90% of metadata space allocated)</a:t>
            </a:r>
          </a:p>
          <a:p>
            <a:pPr lvl="3"/>
            <a:r>
              <a:rPr lang="en-US" dirty="0"/>
              <a:t>256MB Default if not the above cases</a:t>
            </a:r>
          </a:p>
        </p:txBody>
      </p:sp>
    </p:spTree>
    <p:extLst>
      <p:ext uri="{BB962C8B-B14F-4D97-AF65-F5344CB8AC3E}">
        <p14:creationId xmlns:p14="http://schemas.microsoft.com/office/powerpoint/2010/main" val="31714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iSCSI Support – Appliance Initiator Configuration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iSCSI QXS Array is allowed </a:t>
            </a:r>
            <a:br>
              <a:rPr lang="en-US" dirty="0"/>
            </a:br>
            <a:r>
              <a:rPr lang="en-US" dirty="0"/>
              <a:t>to be attached/configured.</a:t>
            </a:r>
          </a:p>
          <a:p>
            <a:r>
              <a:rPr lang="en-US" dirty="0"/>
              <a:t>Appliances are configured </a:t>
            </a:r>
            <a:br>
              <a:rPr lang="en-US" dirty="0"/>
            </a:br>
            <a:r>
              <a:rPr lang="en-US" dirty="0"/>
              <a:t>as initiators only.</a:t>
            </a:r>
          </a:p>
          <a:p>
            <a:r>
              <a:rPr lang="en-US" dirty="0"/>
              <a:t>You must specify which slot</a:t>
            </a:r>
            <a:br>
              <a:rPr lang="en-US" dirty="0"/>
            </a:br>
            <a:r>
              <a:rPr lang="en-US" dirty="0"/>
              <a:t>your 10Gb Card is located</a:t>
            </a:r>
          </a:p>
          <a:p>
            <a:pPr lvl="1"/>
            <a:r>
              <a:rPr lang="en-US" dirty="0"/>
              <a:t>Slot must be the same on both </a:t>
            </a:r>
            <a:br>
              <a:rPr lang="en-US" dirty="0"/>
            </a:br>
            <a:r>
              <a:rPr lang="en-US" dirty="0"/>
              <a:t>appliances</a:t>
            </a:r>
          </a:p>
          <a:p>
            <a:pPr lvl="1"/>
            <a:r>
              <a:rPr lang="en-US" dirty="0"/>
              <a:t>Slots with wrong hardware will not</a:t>
            </a:r>
            <a:br>
              <a:rPr lang="en-US" dirty="0"/>
            </a:br>
            <a:r>
              <a:rPr lang="en-US" dirty="0"/>
              <a:t>be </a:t>
            </a:r>
            <a:r>
              <a:rPr lang="en-US" dirty="0" err="1"/>
              <a:t>dispayed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3" y="981320"/>
            <a:ext cx="4611282" cy="3684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2987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iSCSI Support – QXS Array Target Configuration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QXS Arrays are Targets only.</a:t>
            </a:r>
          </a:p>
          <a:p>
            <a:r>
              <a:rPr lang="en-US" dirty="0"/>
              <a:t>IP Addresses will be verified</a:t>
            </a:r>
            <a:br>
              <a:rPr lang="en-US" dirty="0"/>
            </a:br>
            <a:r>
              <a:rPr lang="en-US" dirty="0"/>
              <a:t>to be on the same subnet</a:t>
            </a:r>
            <a:br>
              <a:rPr lang="en-US" dirty="0"/>
            </a:br>
            <a:r>
              <a:rPr lang="en-US" dirty="0"/>
              <a:t>as the corresponding network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398" y="949148"/>
            <a:ext cx="3495147" cy="3645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68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iSCSI Support – Connect Cables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iSCSI enabled on QXS array</a:t>
            </a:r>
            <a:br>
              <a:rPr lang="en-US" dirty="0"/>
            </a:br>
            <a:r>
              <a:rPr lang="en-US" dirty="0"/>
              <a:t>required reboot of array</a:t>
            </a:r>
          </a:p>
          <a:p>
            <a:pPr lvl="1"/>
            <a:r>
              <a:rPr lang="en-US" dirty="0"/>
              <a:t>This can take 5 minutes</a:t>
            </a:r>
          </a:p>
          <a:p>
            <a:r>
              <a:rPr lang="en-US" dirty="0"/>
              <a:t>Connection Options</a:t>
            </a:r>
          </a:p>
          <a:p>
            <a:pPr lvl="1"/>
            <a:r>
              <a:rPr lang="en-US" dirty="0"/>
              <a:t>Direct connect iSCSI</a:t>
            </a:r>
          </a:p>
          <a:p>
            <a:pPr lvl="1"/>
            <a:r>
              <a:rPr lang="en-US" dirty="0"/>
              <a:t>10Gbs switch</a:t>
            </a:r>
          </a:p>
          <a:p>
            <a:pPr lvl="2"/>
            <a:r>
              <a:rPr lang="en-US" dirty="0"/>
              <a:t>Verify Jumbo frames enabled</a:t>
            </a:r>
            <a:br>
              <a:rPr lang="en-US" dirty="0"/>
            </a:br>
            <a:r>
              <a:rPr lang="en-US" dirty="0"/>
              <a:t>on switch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453" y="1004453"/>
            <a:ext cx="4843347" cy="3328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4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Artico</a:t>
            </a:r>
            <a:r>
              <a:rPr lang="en-US" dirty="0"/>
              <a:t> (Gen 2) Support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Xcellis based hardware</a:t>
            </a:r>
          </a:p>
          <a:p>
            <a:r>
              <a:rPr lang="en-US" dirty="0"/>
              <a:t>File System configuration</a:t>
            </a:r>
          </a:p>
          <a:p>
            <a:pPr lvl="1"/>
            <a:r>
              <a:rPr lang="en-US" dirty="0"/>
              <a:t>If QXS-412 has an expansion, the expansion will be configured as a pure data LUN</a:t>
            </a:r>
          </a:p>
          <a:p>
            <a:pPr lvl="1"/>
            <a:r>
              <a:rPr lang="en-US" dirty="0"/>
              <a:t>The smaller data LUN on the RBOD and the larger LUN on the JBOD will be two separate stripe groups. </a:t>
            </a:r>
          </a:p>
          <a:p>
            <a:r>
              <a:rPr lang="en-US" dirty="0"/>
              <a:t>All other settings will be similar to their Xcellis install variations.</a:t>
            </a:r>
          </a:p>
        </p:txBody>
      </p:sp>
    </p:spTree>
    <p:extLst>
      <p:ext uri="{BB962C8B-B14F-4D97-AF65-F5344CB8AC3E}">
        <p14:creationId xmlns:p14="http://schemas.microsoft.com/office/powerpoint/2010/main" val="62241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QXS Arrays Supported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300/600 Series Controllers</a:t>
            </a:r>
          </a:p>
          <a:p>
            <a:r>
              <a:rPr lang="en-US" dirty="0"/>
              <a:t>QXS-*48 Arrays</a:t>
            </a:r>
          </a:p>
          <a:p>
            <a:r>
              <a:rPr lang="en-US" dirty="0"/>
              <a:t>Performance Tier license no longer required for Metadata array</a:t>
            </a:r>
          </a:p>
        </p:txBody>
      </p:sp>
    </p:spTree>
    <p:extLst>
      <p:ext uri="{BB962C8B-B14F-4D97-AF65-F5344CB8AC3E}">
        <p14:creationId xmlns:p14="http://schemas.microsoft.com/office/powerpoint/2010/main" val="3072920300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 2016 Quantum Corporate PowerPoint Template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 Master Template 2016</Template>
  <TotalTime>14036</TotalTime>
  <Words>661</Words>
  <Application>Microsoft Office PowerPoint</Application>
  <PresentationFormat>On-screen Show (16:9)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Complete 2016 Quantum Corporate PowerPoint Template [P00582A]</vt:lpstr>
      <vt:lpstr>PowerPoint Presentation</vt:lpstr>
      <vt:lpstr>Removal of Required Settings</vt:lpstr>
      <vt:lpstr>Single Node Install</vt:lpstr>
      <vt:lpstr>File System Performance Changes</vt:lpstr>
      <vt:lpstr>iSCSI Support – Appliance Initiator Configuration</vt:lpstr>
      <vt:lpstr>iSCSI Support – QXS Array Target Configuration</vt:lpstr>
      <vt:lpstr>iSCSI Support – Connect Cables</vt:lpstr>
      <vt:lpstr>Artico (Gen 2) Support</vt:lpstr>
      <vt:lpstr>New QXS Arrays Supported</vt:lpstr>
      <vt:lpstr>References</vt:lpstr>
      <vt:lpstr>Questions?</vt:lpstr>
      <vt:lpstr>PowerPoint Presentation</vt:lpstr>
    </vt:vector>
  </TitlesOfParts>
  <Manager>Isaac Alves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Dave Mason</dc:creator>
  <cp:keywords>Template Mater 2015</cp:keywords>
  <cp:lastModifiedBy>John Koniges</cp:lastModifiedBy>
  <cp:revision>18</cp:revision>
  <cp:lastPrinted>2015-05-05T15:24:22Z</cp:lastPrinted>
  <dcterms:created xsi:type="dcterms:W3CDTF">2017-06-28T03:27:19Z</dcterms:created>
  <dcterms:modified xsi:type="dcterms:W3CDTF">2017-07-13T15:28:24Z</dcterms:modified>
</cp:coreProperties>
</file>