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orient="horz" pos="2332">
          <p15:clr>
            <a:srgbClr val="A4A3A4"/>
          </p15:clr>
        </p15:guide>
        <p15:guide id="3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5"/>
  </p:normalViewPr>
  <p:slideViewPr>
    <p:cSldViewPr snapToGrid="0">
      <p:cViewPr varScale="1">
        <p:scale>
          <a:sx n="143" d="100"/>
          <a:sy n="143" d="100"/>
        </p:scale>
        <p:origin x="224" y="2488"/>
      </p:cViewPr>
      <p:guideLst>
        <p:guide orient="horz" pos="1180"/>
        <p:guide orient="horz" pos="2332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2334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62767388451444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CA-4CD9-B7ED-D8C56148B5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CA-4CD9-B7ED-D8C56148B5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CA-4CD9-B7ED-D8C56148B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7811888"/>
        <c:axId val="1827813664"/>
      </c:barChart>
      <c:catAx>
        <c:axId val="1827811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27813664"/>
        <c:crosses val="autoZero"/>
        <c:auto val="1"/>
        <c:lblAlgn val="ctr"/>
        <c:lblOffset val="100"/>
        <c:noMultiLvlLbl val="0"/>
      </c:catAx>
      <c:valAx>
        <c:axId val="182781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27811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AF1-4C3D-8805-1A8B0FB0B11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F1-4C3D-8805-1A8B0FB0B11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AF1-4C3D-8805-1A8B0FB0B11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AF1-4C3D-8805-1A8B0FB0B11D}"/>
              </c:ext>
            </c:extLst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AF1-4C3D-8805-1A8B0FB0B11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AF1-4C3D-8805-1A8B0FB0B11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AF1-4C3D-8805-1A8B0FB0B11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AF1-4C3D-8805-1A8B0FB0B1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F1-4C3D-8805-1A8B0FB0B1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AF1-4C3D-8805-1A8B0FB0B11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AF1-4C3D-8805-1A8B0FB0B11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AF1-4C3D-8805-1A8B0FB0B11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AF1-4C3D-8805-1A8B0FB0B11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AF1-4C3D-8805-1A8B0FB0B1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9AF1-4C3D-8805-1A8B0FB0B11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9AF1-4C3D-8805-1A8B0FB0B11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9AF1-4C3D-8805-1A8B0FB0B11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9AF1-4C3D-8805-1A8B0FB0B11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AF1-4C3D-8805-1A8B0FB0B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AB-40A3-ABCE-DD05D888AC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AB-40A3-ABCE-DD05D888AC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AB-40A3-ABCE-DD05D888A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7780384"/>
        <c:axId val="1828525584"/>
      </c:barChart>
      <c:catAx>
        <c:axId val="1827780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28525584"/>
        <c:crosses val="autoZero"/>
        <c:auto val="1"/>
        <c:lblAlgn val="ctr"/>
        <c:lblOffset val="100"/>
        <c:noMultiLvlLbl val="0"/>
      </c:catAx>
      <c:valAx>
        <c:axId val="1828525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27780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4E-442D-A34D-1101985AF8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4E-442D-A34D-1101985AF8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4E-442D-A34D-1101985AF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7674016"/>
        <c:axId val="1828051360"/>
      </c:barChart>
      <c:catAx>
        <c:axId val="1827674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28051360"/>
        <c:crosses val="autoZero"/>
        <c:auto val="1"/>
        <c:lblAlgn val="ctr"/>
        <c:lblOffset val="100"/>
        <c:noMultiLvlLbl val="0"/>
      </c:catAx>
      <c:valAx>
        <c:axId val="1828051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27674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16024399865839"/>
          <c:y val="0.862392259815345"/>
          <c:w val="0.92346245024045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CF-4F27-82E7-FAA26A40F2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CF-4F27-82E7-FAA26A40F2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CF-4F27-82E7-FAA26A40F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7695568"/>
        <c:axId val="1828180032"/>
      </c:barChart>
      <c:catAx>
        <c:axId val="182769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28180032"/>
        <c:crosses val="autoZero"/>
        <c:auto val="1"/>
        <c:lblAlgn val="ctr"/>
        <c:lblOffset val="100"/>
        <c:noMultiLvlLbl val="0"/>
      </c:catAx>
      <c:valAx>
        <c:axId val="182818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27695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48942549793238"/>
          <c:y val="0.862392441106457"/>
          <c:w val="0.92017063524771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11-457A-9AFE-10D6C4DC3C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11-457A-9AFE-10D6C4DC3C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11-457A-9AFE-10D6C4DC3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8130320"/>
        <c:axId val="1828132368"/>
      </c:barChart>
      <c:catAx>
        <c:axId val="1828130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28132368"/>
        <c:crosses val="autoZero"/>
        <c:auto val="1"/>
        <c:lblAlgn val="ctr"/>
        <c:lblOffset val="100"/>
        <c:noMultiLvlLbl val="0"/>
      </c:catAx>
      <c:valAx>
        <c:axId val="182813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28130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14778849648035"/>
          <c:y val="0.878415370064223"/>
          <c:w val="0.8740852303079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Master template chart title</a:t>
            </a:r>
          </a:p>
        </c:rich>
      </c:tx>
      <c:layout>
        <c:manualLayout>
          <c:xMode val="edge"/>
          <c:yMode val="edge"/>
          <c:x val="0.2414401273139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F1C-469A-A837-C8FBE291A1F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F1C-469A-A837-C8FBE291A1F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F1C-469A-A837-C8FBE291A1F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F1C-469A-A837-C8FBE291A1F4}"/>
              </c:ext>
            </c:extLst>
          </c:dPt>
          <c:dLbls>
            <c:dLbl>
              <c:idx val="0"/>
              <c:layout>
                <c:manualLayout>
                  <c:x val="-0.198264099407106"/>
                  <c:y val="0.16618711916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1C-469A-A837-C8FBE291A1F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1C-469A-A837-C8FBE291A1F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F1C-469A-A837-C8FBE291A1F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F1C-469A-A837-C8FBE291A1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F1C-469A-A837-C8FBE291A1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F1C-469A-A837-C8FBE291A1F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F1C-469A-A837-C8FBE291A1F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F1C-469A-A837-C8FBE291A1F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5F1C-469A-A837-C8FBE291A1F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F1C-469A-A837-C8FBE291A1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5F1C-469A-A837-C8FBE291A1F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5F1C-469A-A837-C8FBE291A1F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5F1C-469A-A837-C8FBE291A1F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F1C-469A-A837-C8FBE291A1F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F1C-469A-A837-C8FBE291A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Call out category</a:t>
            </a:r>
          </a:p>
        </c:rich>
      </c:tx>
      <c:layout>
        <c:manualLayout>
          <c:xMode val="edge"/>
          <c:yMode val="edge"/>
          <c:x val="0.3361500204707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E8-48E1-958A-3C76AC019F7C}"/>
              </c:ext>
            </c:extLst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E8-48E1-958A-3C76AC019F7C}"/>
              </c:ext>
            </c:extLst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E8-48E1-958A-3C76AC019F7C}"/>
              </c:ext>
            </c:extLst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E8-48E1-958A-3C76AC019F7C}"/>
              </c:ext>
            </c:extLst>
          </c:dPt>
          <c:dLbls>
            <c:dLbl>
              <c:idx val="0"/>
              <c:layout>
                <c:manualLayout>
                  <c:x val="-0.198264099407106"/>
                  <c:y val="0.162165380237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E8-48E1-958A-3C76AC019F7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9E8-48E1-958A-3C76AC019F7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E8-48E1-958A-3C76AC019F7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9E8-48E1-958A-3C76AC019F7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E8-48E1-958A-3C76AC019F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9E8-48E1-958A-3C76AC019F7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9E8-48E1-958A-3C76AC019F7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9E8-48E1-958A-3C76AC019F7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89E8-48E1-958A-3C76AC019F7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9E8-48E1-958A-3C76AC019F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89E8-48E1-958A-3C76AC019F7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89E8-48E1-958A-3C76AC019F7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89E8-48E1-958A-3C76AC019F7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89E8-48E1-958A-3C76AC019F7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9E8-48E1-958A-3C76AC019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574-407E-B615-36135618919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574-407E-B615-36135618919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574-407E-B615-361356189190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574-407E-B615-361356189190}"/>
              </c:ext>
            </c:extLst>
          </c:dPt>
          <c:dLbls>
            <c:dLbl>
              <c:idx val="0"/>
              <c:layout>
                <c:manualLayout>
                  <c:x val="-0.177399962596954"/>
                  <c:y val="0.17918057351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574-407E-B615-36135618919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574-407E-B615-36135618919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574-407E-B615-36135618919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574-407E-B615-36135618919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574-407E-B615-3613561891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574-407E-B615-36135618919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574-407E-B615-36135618919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574-407E-B615-36135618919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5574-407E-B615-36135618919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574-407E-B615-3613561891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5574-407E-B615-36135618919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5574-407E-B615-36135618919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5574-407E-B615-36135618919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574-407E-B615-36135618919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574-407E-B615-361356189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58B-4194-A252-C920269DE6F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8B-4194-A252-C920269DE6F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58B-4194-A252-C920269DE6FA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58B-4194-A252-C920269DE6FA}"/>
              </c:ext>
            </c:extLst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58B-4194-A252-C920269DE6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8B-4194-A252-C920269DE6F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58B-4194-A252-C920269DE6F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58B-4194-A252-C920269DE6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58B-4194-A252-C920269DE6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58B-4194-A252-C920269DE6F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58B-4194-A252-C920269DE6F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058B-4194-A252-C920269DE6F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58B-4194-A252-C920269DE6F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58B-4194-A252-C920269DE6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058B-4194-A252-C920269DE6F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058B-4194-A252-C920269DE6F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058B-4194-A252-C920269DE6F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058B-4194-A252-C920269DE6F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58B-4194-A252-C920269DE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0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ports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9804"/>
          <a:stretch/>
        </p:blipFill>
        <p:spPr bwMode="auto">
          <a:xfrm>
            <a:off x="-38101" y="0"/>
            <a:ext cx="9177339" cy="5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8100" y="0"/>
            <a:ext cx="9177338" cy="5141913"/>
          </a:xfrm>
          <a:prstGeom prst="rect">
            <a:avLst/>
          </a:prstGeom>
          <a:gradFill>
            <a:gsLst>
              <a:gs pos="100000">
                <a:srgbClr val="26292E">
                  <a:alpha val="82000"/>
                </a:srgbClr>
              </a:gs>
              <a:gs pos="0">
                <a:srgbClr val="26292E">
                  <a:alpha val="1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/>
              <a:t>Standard Styles </a:t>
            </a:r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Tables</a:t>
            </a:r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Category Call Out Chart</a:t>
            </a:r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 2-up W/Text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Column Chart With Text Layout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Pie Chart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MAP MARKER</a:t>
            </a: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WORLD MAP</a:t>
            </a: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rgbClr val="BCC0BA"/>
                </a:solidFill>
                <a:ea typeface="+mn-ea"/>
              </a:rPr>
              <a:t>DISK DRUMS / STORAGE</a:t>
            </a: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SECURITY / LOCKS</a:t>
            </a: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PHONE/</a:t>
            </a:r>
            <a:r>
              <a:rPr lang="en-US" altLang="en-US" dirty="0" err="1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TV</a:t>
            </a: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COGS – PROCESSES – SYSTEM -  POLICY MANAGER – DATA MOVEMENT - </a:t>
            </a:r>
            <a:r>
              <a:rPr lang="en-US" altLang="en-US" dirty="0" err="1">
                <a:ea typeface="+mn-ea"/>
              </a:rPr>
              <a:t>iMover</a:t>
            </a:r>
            <a:endParaRPr lang="en-US" altLang="en-US" dirty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Useful Iconography</a:t>
            </a:r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Useful Iconography Frames And Backgrounds</a:t>
            </a:r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Arrows</a:t>
            </a:r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Company Logos</a:t>
            </a:r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2017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theme" Target="../theme/theme1.xml"/><Relationship Id="rId34" Type="http://schemas.openxmlformats.org/officeDocument/2006/relationships/image" Target="../media/image1.png"/><Relationship Id="rId3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</a:t>
            </a:r>
            <a:r>
              <a:rPr lang="en-US" dirty="0">
                <a:solidFill>
                  <a:srgbClr val="898989"/>
                </a:solidFill>
                <a:latin typeface="Calibri" panose="020F0502020204030204" pitchFamily="34" charset="0"/>
              </a:rPr>
              <a:t>7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40" r:id="rId18"/>
    <p:sldLayoutId id="2147483726" r:id="rId19"/>
    <p:sldLayoutId id="2147483727" r:id="rId20"/>
    <p:sldLayoutId id="2147483728" r:id="rId21"/>
    <p:sldLayoutId id="2147483739" r:id="rId22"/>
    <p:sldLayoutId id="2147483729" r:id="rId23"/>
    <p:sldLayoutId id="2147483730" r:id="rId24"/>
    <p:sldLayoutId id="2147483731" r:id="rId25"/>
    <p:sldLayoutId id="2147483738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Brian Raccuglia</a:t>
            </a:r>
          </a:p>
          <a:p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 err="1"/>
              <a:t>Xcellis</a:t>
            </a:r>
            <a:r>
              <a:rPr lang="en-US" dirty="0"/>
              <a:t> Workflow Extender (XWE)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Xcellis</a:t>
            </a:r>
            <a:r>
              <a:rPr lang="en-US" dirty="0"/>
              <a:t> Workflow Extender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Uses a single instance of the same R630 server used on </a:t>
            </a:r>
            <a:r>
              <a:rPr lang="en-US" dirty="0" err="1"/>
              <a:t>Xcellis</a:t>
            </a:r>
            <a:r>
              <a:rPr lang="en-US" dirty="0"/>
              <a:t>.</a:t>
            </a:r>
          </a:p>
          <a:p>
            <a:r>
              <a:rPr lang="en-US" dirty="0"/>
              <a:t>Connectivity options</a:t>
            </a:r>
          </a:p>
          <a:p>
            <a:pPr lvl="1"/>
            <a:r>
              <a:rPr lang="en-US" dirty="0"/>
              <a:t>Dual port 10GbE SFP                               - Dual port 16b FC</a:t>
            </a:r>
          </a:p>
          <a:p>
            <a:pPr lvl="1"/>
            <a:r>
              <a:rPr lang="en-US" dirty="0"/>
              <a:t>Dual port 10G base T                              - Quad port 16Gb FC</a:t>
            </a:r>
          </a:p>
          <a:p>
            <a:pPr lvl="1"/>
            <a:r>
              <a:rPr lang="en-US" dirty="0"/>
              <a:t>Dual port 40GbE		 -  Dual port 32Gb FC</a:t>
            </a:r>
          </a:p>
          <a:p>
            <a:pPr lvl="1"/>
            <a:r>
              <a:rPr lang="en-US" dirty="0"/>
              <a:t>Quad port 1G base T</a:t>
            </a:r>
          </a:p>
          <a:p>
            <a:r>
              <a:rPr lang="en-US" dirty="0"/>
              <a:t>CentOS 7.3 based installation like XWD</a:t>
            </a:r>
          </a:p>
          <a:p>
            <a:r>
              <a:rPr lang="en-US" dirty="0"/>
              <a:t>Replacement for G300 gateway</a:t>
            </a:r>
          </a:p>
          <a:p>
            <a:r>
              <a:rPr lang="en-US" dirty="0"/>
              <a:t>Minor service menu network changes added to allow more flexibility with port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63764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Network Menu Change: Default Gateway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XWE gateways, Xcellis and G300R based,  Default Gateway assignment is done as part of an interface configuration (no longer as part of host configuration).</a:t>
            </a:r>
          </a:p>
          <a:p>
            <a:r>
              <a:rPr lang="en-US" dirty="0"/>
              <a:t>This change is to ensure a default gateway is assigned to the system that is accessible from one of the system configured interfaces. (Bug 66445, missing default route)</a:t>
            </a:r>
          </a:p>
          <a:p>
            <a:r>
              <a:rPr lang="en-US" dirty="0"/>
              <a:t>Configure host setting no longer includes default gateway setting:</a:t>
            </a:r>
          </a:p>
          <a:p>
            <a:pPr lvl="1"/>
            <a:r>
              <a:rPr lang="en-US" i="1" dirty="0"/>
              <a:t>1) Configure host settings           - Configure hostname, </a:t>
            </a:r>
            <a:r>
              <a:rPr lang="en-US" i="1" dirty="0" err="1"/>
              <a:t>domainname</a:t>
            </a:r>
            <a:r>
              <a:rPr lang="en-US" i="1" dirty="0"/>
              <a:t>, and DNS servers.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7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Network Menu Change: Default Gateway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Default gateway is designated through one of the following interface configuration options:</a:t>
            </a:r>
          </a:p>
          <a:p>
            <a:pPr lvl="1"/>
            <a:r>
              <a:rPr lang="en-US" i="1" dirty="0"/>
              <a:t>2) Configure Metadata Network        - Configure metadata network settings.</a:t>
            </a:r>
          </a:p>
          <a:p>
            <a:pPr lvl="1"/>
            <a:r>
              <a:rPr lang="en-US" i="1" dirty="0"/>
              <a:t>3) Configure Gateway Client Network  - Configure Gateway client network settings.</a:t>
            </a:r>
          </a:p>
          <a:p>
            <a:pPr lvl="1"/>
            <a:r>
              <a:rPr lang="en-US" i="1" dirty="0"/>
              <a:t>4) Configure/Unconfigure Interfaces  - Configure/Unconfigure network interfaces.</a:t>
            </a:r>
          </a:p>
          <a:p>
            <a:r>
              <a:rPr lang="en-US" dirty="0"/>
              <a:t>For example during Gateway Client Network configuration, as following:</a:t>
            </a:r>
          </a:p>
          <a:p>
            <a:pPr lvl="1"/>
            <a:r>
              <a:rPr lang="en-US" i="1" dirty="0"/>
              <a:t>bond1 slaves [eth1,eth4,eth5]: s</a:t>
            </a:r>
          </a:p>
          <a:p>
            <a:pPr lvl="1"/>
            <a:r>
              <a:rPr lang="en-US" i="1" dirty="0"/>
              <a:t>IP address []: </a:t>
            </a:r>
            <a:r>
              <a:rPr lang="en-US" b="1" i="1" dirty="0"/>
              <a:t>10.2.2.124</a:t>
            </a:r>
          </a:p>
          <a:p>
            <a:pPr lvl="1"/>
            <a:r>
              <a:rPr lang="en-US" i="1" dirty="0" err="1"/>
              <a:t>Netmask</a:t>
            </a:r>
            <a:r>
              <a:rPr lang="en-US" i="1" dirty="0"/>
              <a:t> []: 255.255.255.0</a:t>
            </a:r>
          </a:p>
          <a:p>
            <a:pPr lvl="1"/>
            <a:r>
              <a:rPr lang="en-US" i="1" dirty="0"/>
              <a:t>Gateway IP []: </a:t>
            </a:r>
            <a:r>
              <a:rPr lang="en-US" b="1" i="1" dirty="0"/>
              <a:t>10.2.2.1</a:t>
            </a:r>
          </a:p>
          <a:p>
            <a:pPr lvl="1"/>
            <a:r>
              <a:rPr lang="en-US" b="1" i="1" dirty="0"/>
              <a:t>Make 10.2.2.1 the Default Gateway(y/n)?</a:t>
            </a:r>
          </a:p>
        </p:txBody>
      </p:sp>
    </p:spTree>
    <p:extLst>
      <p:ext uri="{BB962C8B-B14F-4D97-AF65-F5344CB8AC3E}">
        <p14:creationId xmlns:p14="http://schemas.microsoft.com/office/powerpoint/2010/main" val="111208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Network Menu Change: Default Gateway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will be asked this question if:</a:t>
            </a:r>
          </a:p>
          <a:p>
            <a:pPr lvl="1"/>
            <a:r>
              <a:rPr lang="en-US" dirty="0"/>
              <a:t>The IP address and Gateway IP address for the interface being configured are different (indicating the provided Gateway IP address belongs to an external host)</a:t>
            </a:r>
          </a:p>
          <a:p>
            <a:pPr lvl="1"/>
            <a:r>
              <a:rPr lang="en-US" dirty="0"/>
              <a:t>The default gateway is not assigned yet, or </a:t>
            </a:r>
          </a:p>
          <a:p>
            <a:pPr lvl="1"/>
            <a:r>
              <a:rPr lang="en-US" dirty="0"/>
              <a:t>The Gateway IP address for the interface being configured is different than the already assigned default gateway.</a:t>
            </a:r>
          </a:p>
          <a:p>
            <a:r>
              <a:rPr lang="en-US" dirty="0"/>
              <a:t>Answer yes to this new question if </a:t>
            </a:r>
          </a:p>
          <a:p>
            <a:pPr lvl="1"/>
            <a:r>
              <a:rPr lang="en-US" dirty="0"/>
              <a:t>No default gateway is yet assigned, and this is the default gateway you want to assign for the system, or </a:t>
            </a:r>
          </a:p>
          <a:p>
            <a:pPr lvl="1"/>
            <a:r>
              <a:rPr lang="en-US" dirty="0"/>
              <a:t>if there’s a need to change the default gateway</a:t>
            </a:r>
          </a:p>
          <a:p>
            <a:r>
              <a:rPr lang="en-US" dirty="0"/>
              <a:t>Answer no to this new question in all other circumstances</a:t>
            </a:r>
          </a:p>
        </p:txBody>
      </p:sp>
    </p:spTree>
    <p:extLst>
      <p:ext uri="{BB962C8B-B14F-4D97-AF65-F5344CB8AC3E}">
        <p14:creationId xmlns:p14="http://schemas.microsoft.com/office/powerpoint/2010/main" val="150033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Network Menu Change (All systems): Bonding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limitations in Mellanox implementation of Ethernet networking, bonding of 40GbE interfaces does not work properly, as a result:</a:t>
            </a:r>
          </a:p>
          <a:p>
            <a:r>
              <a:rPr lang="en-US" dirty="0"/>
              <a:t>40GbE interfaces not available for selection as slaves when creating a bond:</a:t>
            </a:r>
          </a:p>
          <a:p>
            <a:pPr lvl="1"/>
            <a:r>
              <a:rPr lang="en-US" i="1" dirty="0"/>
              <a:t>4) Configure/Unconfigure Interfaces  - Configure/Unconfigure network interfaces.</a:t>
            </a:r>
          </a:p>
          <a:p>
            <a:pPr lvl="2"/>
            <a:r>
              <a:rPr lang="en-US" i="1" dirty="0"/>
              <a:t>0) Configure a bond                 - Configure a bond.</a:t>
            </a:r>
          </a:p>
          <a:p>
            <a:r>
              <a:rPr lang="en-US" dirty="0"/>
              <a:t>40GbE interfaces are still available in other individual interface configuration menu options:</a:t>
            </a:r>
          </a:p>
          <a:p>
            <a:pPr lvl="1"/>
            <a:r>
              <a:rPr lang="en-US" i="1" dirty="0"/>
              <a:t>0) Display external ports            - Display all external ethernet ports.</a:t>
            </a:r>
          </a:p>
          <a:p>
            <a:pPr lvl="1"/>
            <a:r>
              <a:rPr lang="en-US" i="1" dirty="0"/>
              <a:t>4) Configure/Unconfigure Interfaces  - Configure/Unconfigure network interfaces.</a:t>
            </a:r>
          </a:p>
          <a:p>
            <a:pPr lvl="2"/>
            <a:r>
              <a:rPr lang="en-US" i="1" dirty="0"/>
              <a:t>1) Configure an interface           - Configure an interface.</a:t>
            </a:r>
          </a:p>
          <a:p>
            <a:pPr lvl="1"/>
            <a:r>
              <a:rPr lang="en-US" i="1" dirty="0"/>
              <a:t>5) Update an Interface               - Update a bond's slaves,mode,mtu or an interface's </a:t>
            </a:r>
            <a:r>
              <a:rPr lang="en-US" i="1" dirty="0" err="1"/>
              <a:t>mtu</a:t>
            </a:r>
            <a:r>
              <a:rPr lang="en-US" i="1" dirty="0"/>
              <a:t> parameters.</a:t>
            </a:r>
          </a:p>
          <a:p>
            <a:pPr marL="39846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1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omplete 2016 Quantum Corporate PowerPoint Template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 Master Template 2016</Template>
  <TotalTime>244</TotalTime>
  <Words>470</Words>
  <Application>Microsoft Macintosh PowerPoint</Application>
  <PresentationFormat>On-screen Show (16:9)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ＭＳ Ｐゴシック</vt:lpstr>
      <vt:lpstr>Wingdings</vt:lpstr>
      <vt:lpstr>Complete 2016 Quantum Corporate PowerPoint Template [P00582A]</vt:lpstr>
      <vt:lpstr>PowerPoint Presentation</vt:lpstr>
      <vt:lpstr>Xcellis Workflow Extender</vt:lpstr>
      <vt:lpstr>Service Network Menu Change: Default Gateway</vt:lpstr>
      <vt:lpstr>Service Network Menu Change: Default Gateway</vt:lpstr>
      <vt:lpstr>Service Network Menu Change: Default Gateway</vt:lpstr>
      <vt:lpstr>Service Network Menu Change (All systems): Bonding</vt:lpstr>
      <vt:lpstr>PowerPoint Presentation</vt:lpstr>
    </vt:vector>
  </TitlesOfParts>
  <Manager>Isaac Alves</Manager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Dave Mason</dc:creator>
  <cp:keywords>Template Mater 2015</cp:keywords>
  <cp:lastModifiedBy>Dave Mason</cp:lastModifiedBy>
  <cp:revision>24</cp:revision>
  <cp:lastPrinted>2015-05-05T15:24:22Z</cp:lastPrinted>
  <dcterms:created xsi:type="dcterms:W3CDTF">2017-06-28T03:27:19Z</dcterms:created>
  <dcterms:modified xsi:type="dcterms:W3CDTF">2017-07-13T19:32:52Z</dcterms:modified>
</cp:coreProperties>
</file>