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0" r:id="rId4"/>
    <p:sldId id="258" r:id="rId5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orient="horz" pos="2332">
          <p15:clr>
            <a:srgbClr val="A4A3A4"/>
          </p15:clr>
        </p15:guide>
        <p15:guide id="3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5"/>
  </p:normalViewPr>
  <p:slideViewPr>
    <p:cSldViewPr snapToGrid="0">
      <p:cViewPr varScale="1">
        <p:scale>
          <a:sx n="143" d="100"/>
          <a:sy n="143" d="100"/>
        </p:scale>
        <p:origin x="224" y="2488"/>
      </p:cViewPr>
      <p:guideLst>
        <p:guide orient="horz" pos="1180"/>
        <p:guide orient="horz" pos="2332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2334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62767388451444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CA-4CD9-B7ED-D8C56148B5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CA-4CD9-B7ED-D8C56148B5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CA-4CD9-B7ED-D8C56148B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3568608"/>
        <c:axId val="1823570384"/>
      </c:barChart>
      <c:catAx>
        <c:axId val="1823568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3570384"/>
        <c:crosses val="autoZero"/>
        <c:auto val="1"/>
        <c:lblAlgn val="ctr"/>
        <c:lblOffset val="100"/>
        <c:noMultiLvlLbl val="0"/>
      </c:catAx>
      <c:valAx>
        <c:axId val="182357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3568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AF1-4C3D-8805-1A8B0FB0B11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F1-4C3D-8805-1A8B0FB0B11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AF1-4C3D-8805-1A8B0FB0B11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AF1-4C3D-8805-1A8B0FB0B11D}"/>
              </c:ext>
            </c:extLst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AF1-4C3D-8805-1A8B0FB0B11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AF1-4C3D-8805-1A8B0FB0B11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AF1-4C3D-8805-1A8B0FB0B11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AF1-4C3D-8805-1A8B0FB0B1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F1-4C3D-8805-1A8B0FB0B1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AF1-4C3D-8805-1A8B0FB0B11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AF1-4C3D-8805-1A8B0FB0B11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AF1-4C3D-8805-1A8B0FB0B11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AF1-4C3D-8805-1A8B0FB0B11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AF1-4C3D-8805-1A8B0FB0B1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9AF1-4C3D-8805-1A8B0FB0B11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9AF1-4C3D-8805-1A8B0FB0B11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AF1-4C3D-8805-1A8B0FB0B11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9AF1-4C3D-8805-1A8B0FB0B11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AF1-4C3D-8805-1A8B0FB0B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AB-40A3-ABCE-DD05D888AC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AB-40A3-ABCE-DD05D888AC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AB-40A3-ABCE-DD05D888A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3873664"/>
        <c:axId val="1823875984"/>
      </c:barChart>
      <c:catAx>
        <c:axId val="1823873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3875984"/>
        <c:crosses val="autoZero"/>
        <c:auto val="1"/>
        <c:lblAlgn val="ctr"/>
        <c:lblOffset val="100"/>
        <c:noMultiLvlLbl val="0"/>
      </c:catAx>
      <c:valAx>
        <c:axId val="182387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3873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4E-442D-A34D-1101985AF8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4E-442D-A34D-1101985AF8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4E-442D-A34D-1101985AF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076816"/>
        <c:axId val="1824078864"/>
      </c:barChart>
      <c:catAx>
        <c:axId val="1824076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4078864"/>
        <c:crosses val="autoZero"/>
        <c:auto val="1"/>
        <c:lblAlgn val="ctr"/>
        <c:lblOffset val="100"/>
        <c:noMultiLvlLbl val="0"/>
      </c:catAx>
      <c:valAx>
        <c:axId val="1824078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4076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CF-4F27-82E7-FAA26A40F2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CF-4F27-82E7-FAA26A40F2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CF-4F27-82E7-FAA26A40F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3687344"/>
        <c:axId val="1823689392"/>
      </c:barChart>
      <c:catAx>
        <c:axId val="1823687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3689392"/>
        <c:crosses val="autoZero"/>
        <c:auto val="1"/>
        <c:lblAlgn val="ctr"/>
        <c:lblOffset val="100"/>
        <c:noMultiLvlLbl val="0"/>
      </c:catAx>
      <c:valAx>
        <c:axId val="182368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3687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11-457A-9AFE-10D6C4DC3C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11-457A-9AFE-10D6C4DC3C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11-457A-9AFE-10D6C4DC3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349120"/>
        <c:axId val="1824390928"/>
      </c:barChart>
      <c:catAx>
        <c:axId val="1824349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4390928"/>
        <c:crosses val="autoZero"/>
        <c:auto val="1"/>
        <c:lblAlgn val="ctr"/>
        <c:lblOffset val="100"/>
        <c:noMultiLvlLbl val="0"/>
      </c:catAx>
      <c:valAx>
        <c:axId val="182439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4349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Master template chart title</a:t>
            </a:r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F1C-469A-A837-C8FBE291A1F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F1C-469A-A837-C8FBE291A1F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F1C-469A-A837-C8FBE291A1F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F1C-469A-A837-C8FBE291A1F4}"/>
              </c:ext>
            </c:extLst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1C-469A-A837-C8FBE291A1F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1C-469A-A837-C8FBE291A1F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1C-469A-A837-C8FBE291A1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F1C-469A-A837-C8FBE291A1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F1C-469A-A837-C8FBE291A1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F1C-469A-A837-C8FBE291A1F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F1C-469A-A837-C8FBE291A1F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F1C-469A-A837-C8FBE291A1F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F1C-469A-A837-C8FBE291A1F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F1C-469A-A837-C8FBE291A1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5F1C-469A-A837-C8FBE291A1F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5F1C-469A-A837-C8FBE291A1F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5F1C-469A-A837-C8FBE291A1F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F1C-469A-A837-C8FBE291A1F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F1C-469A-A837-C8FBE291A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Call out category</a:t>
            </a:r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E8-48E1-958A-3C76AC019F7C}"/>
              </c:ext>
            </c:extLst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E8-48E1-958A-3C76AC019F7C}"/>
              </c:ext>
            </c:extLst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E8-48E1-958A-3C76AC019F7C}"/>
              </c:ext>
            </c:extLst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E8-48E1-958A-3C76AC019F7C}"/>
              </c:ext>
            </c:extLst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E8-48E1-958A-3C76AC019F7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9E8-48E1-958A-3C76AC019F7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E8-48E1-958A-3C76AC019F7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9E8-48E1-958A-3C76AC019F7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E8-48E1-958A-3C76AC019F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9E8-48E1-958A-3C76AC019F7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9E8-48E1-958A-3C76AC019F7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9E8-48E1-958A-3C76AC019F7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89E8-48E1-958A-3C76AC019F7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9E8-48E1-958A-3C76AC019F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89E8-48E1-958A-3C76AC019F7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89E8-48E1-958A-3C76AC019F7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9E8-48E1-958A-3C76AC019F7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89E8-48E1-958A-3C76AC019F7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9E8-48E1-958A-3C76AC019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574-407E-B615-36135618919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74-407E-B615-36135618919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574-407E-B615-361356189190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574-407E-B615-361356189190}"/>
              </c:ext>
            </c:extLst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574-407E-B615-36135618919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574-407E-B615-36135618919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574-407E-B615-36135618919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574-407E-B615-3613561891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574-407E-B615-3613561891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574-407E-B615-36135618919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574-407E-B615-36135618919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574-407E-B615-36135618919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574-407E-B615-36135618919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574-407E-B615-3613561891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5574-407E-B615-36135618919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5574-407E-B615-36135618919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5574-407E-B615-36135618919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574-407E-B615-36135618919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574-407E-B615-361356189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58B-4194-A252-C920269DE6F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8B-4194-A252-C920269DE6F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58B-4194-A252-C920269DE6FA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58B-4194-A252-C920269DE6FA}"/>
              </c:ext>
            </c:extLst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58B-4194-A252-C920269DE6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8B-4194-A252-C920269DE6F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58B-4194-A252-C920269DE6F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58B-4194-A252-C920269DE6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58B-4194-A252-C920269DE6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58B-4194-A252-C920269DE6F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58B-4194-A252-C920269DE6F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58B-4194-A252-C920269DE6F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58B-4194-A252-C920269DE6F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58B-4194-A252-C920269DE6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58B-4194-A252-C920269DE6F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058B-4194-A252-C920269DE6F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058B-4194-A252-C920269DE6F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058B-4194-A252-C920269DE6F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58B-4194-A252-C920269DE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0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ports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804"/>
          <a:stretch/>
        </p:blipFill>
        <p:spPr bwMode="auto">
          <a:xfrm>
            <a:off x="-38101" y="0"/>
            <a:ext cx="9177339" cy="5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8100" y="0"/>
            <a:ext cx="9177338" cy="5141913"/>
          </a:xfrm>
          <a:prstGeom prst="rect">
            <a:avLst/>
          </a:prstGeom>
          <a:gradFill>
            <a:gsLst>
              <a:gs pos="100000">
                <a:srgbClr val="26292E">
                  <a:alpha val="82000"/>
                </a:srgbClr>
              </a:gs>
              <a:gs pos="0">
                <a:srgbClr val="26292E">
                  <a:alpha val="1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/>
              <a:t>Standard Styles </a:t>
            </a:r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Tables</a:t>
            </a:r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Category Call Out Chart</a:t>
            </a:r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 2-up W/Text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Column Chart With Text Layout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Pie Chart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MAP MARKER</a:t>
            </a: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WORLD MAP</a:t>
            </a: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BCC0BA"/>
                </a:solidFill>
                <a:ea typeface="+mn-ea"/>
              </a:rPr>
              <a:t>DISK DRUMS / STORAGE</a:t>
            </a: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SECURITY / LOCKS</a:t>
            </a: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PHONE/</a:t>
            </a:r>
            <a:r>
              <a:rPr lang="en-US" altLang="en-US" dirty="0" err="1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TV</a:t>
            </a: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COGS – PROCESSES – SYSTEM -  POLICY MANAGER – DATA MOVEMENT - </a:t>
            </a:r>
            <a:r>
              <a:rPr lang="en-US" altLang="en-US" dirty="0" err="1">
                <a:ea typeface="+mn-ea"/>
              </a:rPr>
              <a:t>iMover</a:t>
            </a:r>
            <a:endParaRPr lang="en-US" altLang="en-US" dirty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Useful Iconography</a:t>
            </a:r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Useful Iconography Frames And Backgrounds</a:t>
            </a:r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Arrows</a:t>
            </a:r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Company Logos</a:t>
            </a:r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2017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theme" Target="../theme/theme1.xml"/><Relationship Id="rId34" Type="http://schemas.openxmlformats.org/officeDocument/2006/relationships/image" Target="../media/image1.png"/><Relationship Id="rId3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</a:t>
            </a:r>
            <a:r>
              <a:rPr lang="en-US" dirty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40" r:id="rId18"/>
    <p:sldLayoutId id="2147483726" r:id="rId19"/>
    <p:sldLayoutId id="2147483727" r:id="rId20"/>
    <p:sldLayoutId id="2147483728" r:id="rId21"/>
    <p:sldLayoutId id="2147483739" r:id="rId22"/>
    <p:sldLayoutId id="2147483729" r:id="rId23"/>
    <p:sldLayoutId id="2147483730" r:id="rId24"/>
    <p:sldLayoutId id="2147483731" r:id="rId25"/>
    <p:sldLayoutId id="2147483738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Brian </a:t>
            </a:r>
            <a:r>
              <a:rPr lang="en-US" dirty="0" err="1" smtClean="0">
                <a:latin typeface="Calibri" charset="0"/>
              </a:rPr>
              <a:t>Raccuglia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 err="1"/>
              <a:t>Artico</a:t>
            </a:r>
            <a:r>
              <a:rPr lang="en-US" dirty="0"/>
              <a:t> Changes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Artico</a:t>
            </a:r>
            <a:r>
              <a:rPr lang="en-US" dirty="0"/>
              <a:t>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current </a:t>
            </a:r>
            <a:r>
              <a:rPr lang="en-US" dirty="0" err="1"/>
              <a:t>Xcellis</a:t>
            </a:r>
            <a:r>
              <a:rPr lang="en-US" dirty="0"/>
              <a:t> Workflow Director platform ( 1U R630 server)</a:t>
            </a:r>
          </a:p>
          <a:p>
            <a:r>
              <a:rPr lang="en-US" dirty="0"/>
              <a:t>CentOS 7.3 based installation like XWD</a:t>
            </a:r>
          </a:p>
          <a:p>
            <a:r>
              <a:rPr lang="en-US" dirty="0"/>
              <a:t>Single or dual node factory options available</a:t>
            </a:r>
          </a:p>
          <a:p>
            <a:r>
              <a:rPr lang="en-US" dirty="0"/>
              <a:t>Optional expansion node available for single node installations</a:t>
            </a:r>
          </a:p>
          <a:p>
            <a:r>
              <a:rPr lang="en-US" dirty="0"/>
              <a:t>95% equivalent to the </a:t>
            </a:r>
            <a:r>
              <a:rPr lang="en-US" dirty="0" err="1"/>
              <a:t>Xcellis</a:t>
            </a:r>
            <a:r>
              <a:rPr lang="en-US" dirty="0"/>
              <a:t> Workflow Director with the exception of the following</a:t>
            </a:r>
          </a:p>
          <a:p>
            <a:pPr lvl="1"/>
            <a:r>
              <a:rPr lang="en-US" dirty="0"/>
              <a:t>System serial number contains product code “CKG” instead of “CKH”</a:t>
            </a:r>
          </a:p>
          <a:p>
            <a:pPr lvl="1"/>
            <a:r>
              <a:rPr lang="en-US" dirty="0" err="1"/>
              <a:t>StorNext</a:t>
            </a:r>
            <a:r>
              <a:rPr lang="en-US" dirty="0"/>
              <a:t> GUI will display “</a:t>
            </a:r>
            <a:r>
              <a:rPr lang="en-US" dirty="0" err="1"/>
              <a:t>Artico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Disk expansion options are the same as previous </a:t>
            </a:r>
            <a:r>
              <a:rPr lang="en-US" dirty="0" err="1"/>
              <a:t>Artico</a:t>
            </a:r>
            <a:r>
              <a:rPr lang="en-US" dirty="0"/>
              <a:t>, RBOD plus one optional JBOD</a:t>
            </a:r>
          </a:p>
          <a:p>
            <a:pPr lvl="1"/>
            <a:r>
              <a:rPr lang="en-US" dirty="0"/>
              <a:t>RAID layout/</a:t>
            </a:r>
            <a:r>
              <a:rPr lang="en-US" dirty="0" err="1"/>
              <a:t>luns</a:t>
            </a:r>
            <a:r>
              <a:rPr lang="en-US" dirty="0"/>
              <a:t> is the same as original </a:t>
            </a:r>
            <a:r>
              <a:rPr lang="en-US" dirty="0" err="1"/>
              <a:t>Artico</a:t>
            </a:r>
            <a:endParaRPr lang="en-US" dirty="0"/>
          </a:p>
          <a:p>
            <a:pPr lvl="1"/>
            <a:r>
              <a:rPr lang="en-US" dirty="0"/>
              <a:t>Front panel LCD will display “</a:t>
            </a:r>
            <a:r>
              <a:rPr lang="en-US" dirty="0" err="1"/>
              <a:t>Artico</a:t>
            </a:r>
            <a:r>
              <a:rPr lang="en-US" dirty="0"/>
              <a:t>” instead of “</a:t>
            </a:r>
            <a:r>
              <a:rPr lang="en-US" dirty="0" err="1"/>
              <a:t>Xcellis</a:t>
            </a:r>
            <a:r>
              <a:rPr lang="en-US" dirty="0"/>
              <a:t>”</a:t>
            </a:r>
          </a:p>
          <a:p>
            <a:r>
              <a:rPr lang="en-US" dirty="0"/>
              <a:t>New fresh install option “</a:t>
            </a:r>
            <a:r>
              <a:rPr lang="en-US" dirty="0" err="1"/>
              <a:t>Artico</a:t>
            </a:r>
            <a:r>
              <a:rPr lang="en-US" dirty="0"/>
              <a:t>” on ISO install</a:t>
            </a:r>
          </a:p>
        </p:txBody>
      </p:sp>
    </p:spTree>
    <p:extLst>
      <p:ext uri="{BB962C8B-B14F-4D97-AF65-F5344CB8AC3E}">
        <p14:creationId xmlns:p14="http://schemas.microsoft.com/office/powerpoint/2010/main" val="363764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Artico</a:t>
            </a:r>
            <a:r>
              <a:rPr lang="en-US" dirty="0"/>
              <a:t> Hardware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the QXS312 (2U12) array is supported.</a:t>
            </a:r>
          </a:p>
          <a:p>
            <a:r>
              <a:rPr lang="en-US" dirty="0"/>
              <a:t>QXS-3 Array connection is iSCSI.</a:t>
            </a:r>
          </a:p>
          <a:p>
            <a:r>
              <a:rPr lang="en-US" dirty="0"/>
              <a:t> Up to two QXS312 chassis (RBOD and JBOD)</a:t>
            </a:r>
          </a:p>
          <a:p>
            <a:r>
              <a:rPr lang="en-US" dirty="0"/>
              <a:t>Supports 4TB, 6TB and 8TB drive capacities.</a:t>
            </a:r>
          </a:p>
          <a:p>
            <a:r>
              <a:rPr lang="en-US" dirty="0"/>
              <a:t>A minimum of one Client add in card must be selected from:</a:t>
            </a:r>
          </a:p>
          <a:p>
            <a:pPr lvl="1"/>
            <a:r>
              <a:rPr lang="en-US" dirty="0"/>
              <a:t>Dual port 10G base T</a:t>
            </a:r>
          </a:p>
          <a:p>
            <a:pPr lvl="1"/>
            <a:r>
              <a:rPr lang="en-US" dirty="0"/>
              <a:t>Dual port 10G SFP</a:t>
            </a:r>
          </a:p>
          <a:p>
            <a:pPr lvl="1"/>
            <a:r>
              <a:rPr lang="en-US" dirty="0"/>
              <a:t>Quad port 1G base T</a:t>
            </a:r>
          </a:p>
          <a:p>
            <a:r>
              <a:rPr lang="en-US" dirty="0"/>
              <a:t>Optionally a second Client add in card can be selected from the above list or </a:t>
            </a:r>
            <a:r>
              <a:rPr lang="en-US"/>
              <a:t>a Quad </a:t>
            </a:r>
            <a:r>
              <a:rPr lang="en-US" dirty="0"/>
              <a:t>port 16G FC HBA.</a:t>
            </a:r>
          </a:p>
        </p:txBody>
      </p:sp>
    </p:spTree>
    <p:extLst>
      <p:ext uri="{BB962C8B-B14F-4D97-AF65-F5344CB8AC3E}">
        <p14:creationId xmlns:p14="http://schemas.microsoft.com/office/powerpoint/2010/main" val="205559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omplete 2016 Quantum Corporate PowerPoint Template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 Master Template 2016</Template>
  <TotalTime>48</TotalTime>
  <Words>209</Words>
  <Application>Microsoft Macintosh PowerPoint</Application>
  <PresentationFormat>On-screen Show (16:9)</PresentationFormat>
  <Paragraphs>25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Ｐゴシック</vt:lpstr>
      <vt:lpstr>Wingdings</vt:lpstr>
      <vt:lpstr>Complete 2016 Quantum Corporate PowerPoint Template [P00582A]</vt:lpstr>
      <vt:lpstr>PowerPoint Presentation</vt:lpstr>
      <vt:lpstr>Artico Changes</vt:lpstr>
      <vt:lpstr>Artico Hardware Changes</vt:lpstr>
      <vt:lpstr>PowerPoint Presentation</vt:lpstr>
    </vt:vector>
  </TitlesOfParts>
  <Manager>Isaac Alves</Manager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Dave Mason</dc:creator>
  <cp:keywords>Template Mater 2015</cp:keywords>
  <cp:lastModifiedBy>Dave Mason</cp:lastModifiedBy>
  <cp:revision>8</cp:revision>
  <cp:lastPrinted>2015-05-05T15:24:22Z</cp:lastPrinted>
  <dcterms:created xsi:type="dcterms:W3CDTF">2017-06-28T03:27:19Z</dcterms:created>
  <dcterms:modified xsi:type="dcterms:W3CDTF">2017-07-13T19:32:48Z</dcterms:modified>
</cp:coreProperties>
</file>