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5"/>
  </p:normalViewPr>
  <p:slideViewPr>
    <p:cSldViewPr snapToGrid="0">
      <p:cViewPr varScale="1">
        <p:scale>
          <a:sx n="143" d="100"/>
          <a:sy n="143" d="100"/>
        </p:scale>
        <p:origin x="224" y="2488"/>
      </p:cViewPr>
      <p:guideLst>
        <p:guide orient="horz" pos="1180"/>
        <p:guide orient="horz" pos="2332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CA-4CD9-B7ED-D8C56148B5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CA-4CD9-B7ED-D8C56148B5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CA-4CD9-B7ED-D8C56148B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345568"/>
        <c:axId val="1890347888"/>
      </c:barChart>
      <c:catAx>
        <c:axId val="189034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90347888"/>
        <c:crosses val="autoZero"/>
        <c:auto val="1"/>
        <c:lblAlgn val="ctr"/>
        <c:lblOffset val="100"/>
        <c:noMultiLvlLbl val="0"/>
      </c:catAx>
      <c:valAx>
        <c:axId val="189034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90345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AF1-4C3D-8805-1A8B0FB0B11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F1-4C3D-8805-1A8B0FB0B11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AF1-4C3D-8805-1A8B0FB0B11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AF1-4C3D-8805-1A8B0FB0B11D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AF1-4C3D-8805-1A8B0FB0B11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AF1-4C3D-8805-1A8B0FB0B11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AF1-4C3D-8805-1A8B0FB0B11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AF1-4C3D-8805-1A8B0FB0B1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F1-4C3D-8805-1A8B0FB0B1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AF1-4C3D-8805-1A8B0FB0B11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AF1-4C3D-8805-1A8B0FB0B11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AF1-4C3D-8805-1A8B0FB0B11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AF1-4C3D-8805-1A8B0FB0B11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AF1-4C3D-8805-1A8B0FB0B1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AF1-4C3D-8805-1A8B0FB0B11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9AF1-4C3D-8805-1A8B0FB0B11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AF1-4C3D-8805-1A8B0FB0B11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9AF1-4C3D-8805-1A8B0FB0B11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AF1-4C3D-8805-1A8B0FB0B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AB-40A3-ABCE-DD05D888AC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AB-40A3-ABCE-DD05D888AC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AB-40A3-ABCE-DD05D888A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131216"/>
        <c:axId val="1890133536"/>
      </c:barChart>
      <c:catAx>
        <c:axId val="1890131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90133536"/>
        <c:crosses val="autoZero"/>
        <c:auto val="1"/>
        <c:lblAlgn val="ctr"/>
        <c:lblOffset val="100"/>
        <c:noMultiLvlLbl val="0"/>
      </c:catAx>
      <c:valAx>
        <c:axId val="189013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90131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4E-442D-A34D-1101985AF8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4E-442D-A34D-1101985AF8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4E-442D-A34D-1101985AF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171328"/>
        <c:axId val="1890173648"/>
      </c:barChart>
      <c:catAx>
        <c:axId val="189017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90173648"/>
        <c:crosses val="autoZero"/>
        <c:auto val="1"/>
        <c:lblAlgn val="ctr"/>
        <c:lblOffset val="100"/>
        <c:noMultiLvlLbl val="0"/>
      </c:catAx>
      <c:valAx>
        <c:axId val="189017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90171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CF-4F27-82E7-FAA26A40F2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CF-4F27-82E7-FAA26A40F2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CF-4F27-82E7-FAA26A40F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9647504"/>
        <c:axId val="1889649552"/>
      </c:barChart>
      <c:catAx>
        <c:axId val="1889647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9649552"/>
        <c:crosses val="autoZero"/>
        <c:auto val="1"/>
        <c:lblAlgn val="ctr"/>
        <c:lblOffset val="100"/>
        <c:noMultiLvlLbl val="0"/>
      </c:catAx>
      <c:valAx>
        <c:axId val="188964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89647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11-457A-9AFE-10D6C4DC3C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11-457A-9AFE-10D6C4DC3C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11-457A-9AFE-10D6C4DC3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401216"/>
        <c:axId val="1890403840"/>
      </c:barChart>
      <c:catAx>
        <c:axId val="1890401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90403840"/>
        <c:crosses val="autoZero"/>
        <c:auto val="1"/>
        <c:lblAlgn val="ctr"/>
        <c:lblOffset val="100"/>
        <c:noMultiLvlLbl val="0"/>
      </c:catAx>
      <c:valAx>
        <c:axId val="189040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90401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Master template chart title</a:t>
            </a:r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F1C-469A-A837-C8FBE291A1F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F1C-469A-A837-C8FBE291A1F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F1C-469A-A837-C8FBE291A1F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F1C-469A-A837-C8FBE291A1F4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1C-469A-A837-C8FBE291A1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1C-469A-A837-C8FBE291A1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1C-469A-A837-C8FBE291A1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F1C-469A-A837-C8FBE291A1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F1C-469A-A837-C8FBE291A1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F1C-469A-A837-C8FBE291A1F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F1C-469A-A837-C8FBE291A1F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F1C-469A-A837-C8FBE291A1F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F1C-469A-A837-C8FBE291A1F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F1C-469A-A837-C8FBE291A1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5F1C-469A-A837-C8FBE291A1F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5F1C-469A-A837-C8FBE291A1F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5F1C-469A-A837-C8FBE291A1F4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F1C-469A-A837-C8FBE291A1F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F1C-469A-A837-C8FBE291A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Call out category</a:t>
            </a:r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E8-48E1-958A-3C76AC019F7C}"/>
              </c:ext>
            </c:extLst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E8-48E1-958A-3C76AC019F7C}"/>
              </c:ext>
            </c:extLst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E8-48E1-958A-3C76AC019F7C}"/>
              </c:ext>
            </c:extLst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E8-48E1-958A-3C76AC019F7C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E8-48E1-958A-3C76AC019F7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E8-48E1-958A-3C76AC019F7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E8-48E1-958A-3C76AC019F7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9E8-48E1-958A-3C76AC019F7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E8-48E1-958A-3C76AC019F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9E8-48E1-958A-3C76AC019F7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9E8-48E1-958A-3C76AC019F7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9E8-48E1-958A-3C76AC019F7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9E8-48E1-958A-3C76AC019F7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9E8-48E1-958A-3C76AC019F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89E8-48E1-958A-3C76AC019F7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9E8-48E1-958A-3C76AC019F7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9E8-48E1-958A-3C76AC019F7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89E8-48E1-958A-3C76AC019F7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9E8-48E1-958A-3C76AC019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574-407E-B615-36135618919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74-407E-B615-36135618919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74-407E-B615-361356189190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574-407E-B615-361356189190}"/>
              </c:ext>
            </c:extLst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574-407E-B615-36135618919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74-407E-B615-36135618919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574-407E-B615-36135618919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574-407E-B615-36135618919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574-407E-B615-3613561891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574-407E-B615-36135618919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574-407E-B615-36135618919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574-407E-B615-36135618919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574-407E-B615-36135618919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574-407E-B615-3613561891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5574-407E-B615-36135618919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5574-407E-B615-36135618919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5574-407E-B615-36135618919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5574-407E-B615-36135618919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574-407E-B615-361356189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58B-4194-A252-C920269DE6F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8B-4194-A252-C920269DE6F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8B-4194-A252-C920269DE6F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58B-4194-A252-C920269DE6FA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8B-4194-A252-C920269DE6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8B-4194-A252-C920269DE6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8B-4194-A252-C920269DE6F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8B-4194-A252-C920269DE6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58B-4194-A252-C920269DE6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58B-4194-A252-C920269DE6F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58B-4194-A252-C920269DE6F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058B-4194-A252-C920269DE6F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58B-4194-A252-C920269DE6F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58B-4194-A252-C920269DE6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58B-4194-A252-C920269DE6F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058B-4194-A252-C920269DE6F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058B-4194-A252-C920269DE6F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058B-4194-A252-C920269DE6F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58B-4194-A252-C920269DE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/>
              <a:t>Standard Styles </a:t>
            </a:r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Tables</a:t>
            </a:r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Category Call Out Chart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 2-up W/Text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Column Chart With Text Layout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Pie Chart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MAP MARKER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WORLD MAP</a:t>
            </a: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BCC0BA"/>
                </a:solidFill>
                <a:ea typeface="+mn-ea"/>
              </a:rPr>
              <a:t>DISK DRUMS / STORAGE</a:t>
            </a: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SECURITY / LOCKS</a:t>
            </a: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PHONE/</a:t>
            </a:r>
            <a:r>
              <a:rPr lang="en-US" altLang="en-US" dirty="0" err="1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TV</a:t>
            </a: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COGS – PROCESSES – SYSTEM -  POLICY MANAGER – DATA MOVEMENT - </a:t>
            </a:r>
            <a:r>
              <a:rPr lang="en-US" altLang="en-US" dirty="0" err="1">
                <a:ea typeface="+mn-ea"/>
              </a:rPr>
              <a:t>iMover</a:t>
            </a:r>
            <a:endParaRPr lang="en-US" altLang="en-US" dirty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Useful Iconography</a:t>
            </a:r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Useful Iconography Frames And Backgrounds</a:t>
            </a:r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Arrows</a:t>
            </a:r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Company Logos</a:t>
            </a:r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2017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34" Type="http://schemas.openxmlformats.org/officeDocument/2006/relationships/image" Target="../media/image1.png"/><Relationship Id="rId3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</a:t>
            </a:r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Calibri" charset="0"/>
              </a:rPr>
              <a:t>Brian Raccuglia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Entry </a:t>
            </a:r>
            <a:r>
              <a:rPr lang="en-US" dirty="0" err="1"/>
              <a:t>Xcellis</a:t>
            </a:r>
            <a:r>
              <a:rPr lang="en-US" dirty="0"/>
              <a:t> Workflow Director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Level XWD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908749"/>
            <a:ext cx="8286023" cy="3394472"/>
          </a:xfrm>
        </p:spPr>
        <p:txBody>
          <a:bodyPr/>
          <a:lstStyle/>
          <a:p>
            <a:r>
              <a:rPr lang="en-US" sz="1800" dirty="0"/>
              <a:t>Single </a:t>
            </a:r>
            <a:r>
              <a:rPr lang="en-US" sz="1800" dirty="0" err="1"/>
              <a:t>Xcellis</a:t>
            </a:r>
            <a:r>
              <a:rPr lang="en-US" sz="1800" dirty="0"/>
              <a:t> Workflow Director server node </a:t>
            </a:r>
            <a:r>
              <a:rPr lang="en-US" sz="1800"/>
              <a:t>and QXS3/4 arrays (R630 </a:t>
            </a:r>
            <a:r>
              <a:rPr lang="en-US" sz="1800" dirty="0"/>
              <a:t>server)</a:t>
            </a:r>
          </a:p>
          <a:p>
            <a:r>
              <a:rPr lang="en-US" sz="1800" dirty="0"/>
              <a:t>Uses the same server, networking options and storage options (QXS3 and QXS4) as the Dual node </a:t>
            </a:r>
            <a:r>
              <a:rPr lang="en-US" sz="1800" dirty="0" err="1"/>
              <a:t>Xcellis</a:t>
            </a:r>
            <a:endParaRPr lang="en-US" sz="1800" dirty="0"/>
          </a:p>
          <a:p>
            <a:r>
              <a:rPr lang="en-US" sz="1800" dirty="0"/>
              <a:t>CentOS 7.3 based installation like dual node XWD</a:t>
            </a:r>
          </a:p>
          <a:p>
            <a:r>
              <a:rPr lang="en-US" sz="1800" dirty="0"/>
              <a:t>Optional expansion node available for single node installations</a:t>
            </a:r>
          </a:p>
          <a:p>
            <a:r>
              <a:rPr lang="en-US" sz="1800" dirty="0"/>
              <a:t>Configured as a single XWD HA node with a cluster of 1 node</a:t>
            </a:r>
          </a:p>
          <a:p>
            <a:pPr lvl="1"/>
            <a:r>
              <a:rPr lang="en-US" sz="1400" dirty="0"/>
              <a:t>Required for ease of integration of a second node and access to the standard HA shared filesystem mount point</a:t>
            </a:r>
          </a:p>
          <a:p>
            <a:r>
              <a:rPr lang="en-US" sz="1800" dirty="0"/>
              <a:t>Uses standard </a:t>
            </a:r>
            <a:r>
              <a:rPr lang="en-US" sz="1800" dirty="0" err="1"/>
              <a:t>Xcellis</a:t>
            </a:r>
            <a:r>
              <a:rPr lang="en-US" sz="1800" dirty="0"/>
              <a:t> install menu option</a:t>
            </a:r>
          </a:p>
          <a:p>
            <a:r>
              <a:rPr lang="en-US" sz="1800" dirty="0"/>
              <a:t>New service menu conversion option “Make Single Node” to be run at customer install time to convert the node to a “single” node installation</a:t>
            </a:r>
          </a:p>
          <a:p>
            <a:pPr lvl="1"/>
            <a:r>
              <a:rPr lang="en-US" sz="1400" dirty="0"/>
              <a:t>Makes the node “node 2”</a:t>
            </a:r>
          </a:p>
          <a:p>
            <a:pPr lvl="1"/>
            <a:r>
              <a:rPr lang="en-US" sz="1400" dirty="0"/>
              <a:t>Sets the expected node count to 1 so the GUI does not expect to find a second node</a:t>
            </a:r>
          </a:p>
          <a:p>
            <a:pPr marL="39846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4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Level XWD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service menu option to add a second node</a:t>
            </a:r>
          </a:p>
          <a:p>
            <a:pPr lvl="1"/>
            <a:r>
              <a:rPr lang="en-US" dirty="0"/>
              <a:t>“Make Dual Node” option available in the Conversions menu to convert a single node installation back to a dual node installation.</a:t>
            </a:r>
          </a:p>
          <a:p>
            <a:r>
              <a:rPr lang="en-US" dirty="0"/>
              <a:t>Node 2 services like DAE and Connect are supported and functional on a single node configuration</a:t>
            </a:r>
          </a:p>
          <a:p>
            <a:r>
              <a:rPr lang="en-US" dirty="0"/>
              <a:t>Connect install supported</a:t>
            </a:r>
          </a:p>
        </p:txBody>
      </p:sp>
    </p:spTree>
    <p:extLst>
      <p:ext uri="{BB962C8B-B14F-4D97-AF65-F5344CB8AC3E}">
        <p14:creationId xmlns:p14="http://schemas.microsoft.com/office/powerpoint/2010/main" val="115249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Node Expansion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Available for Entry XWD and </a:t>
            </a:r>
            <a:r>
              <a:rPr lang="en-US" dirty="0" err="1"/>
              <a:t>Artico</a:t>
            </a:r>
            <a:r>
              <a:rPr lang="en-US" dirty="0"/>
              <a:t> single node installs</a:t>
            </a:r>
          </a:p>
          <a:p>
            <a:r>
              <a:rPr lang="en-US" dirty="0"/>
              <a:t>New node must have same hardware and software configuration</a:t>
            </a:r>
          </a:p>
          <a:p>
            <a:pPr lvl="1"/>
            <a:r>
              <a:rPr lang="en-US" dirty="0"/>
              <a:t>If new node is shipped with the latest factory code release, the installed node will need to upgrade to the current shipping code before expansion is done</a:t>
            </a:r>
          </a:p>
          <a:p>
            <a:r>
              <a:rPr lang="en-US" dirty="0"/>
              <a:t>New expansion node will become “node 1” since that is the default at install from the factory for a node</a:t>
            </a:r>
          </a:p>
          <a:p>
            <a:r>
              <a:rPr lang="en-US" dirty="0"/>
              <a:t>Existing node 2 node will need to have the “Make Dual Node” service option run to enable the addition of the second node</a:t>
            </a:r>
          </a:p>
          <a:p>
            <a:pPr lvl="1"/>
            <a:r>
              <a:rPr lang="en-US" dirty="0"/>
              <a:t>This activates the GUI and allows configuration of a secondary node</a:t>
            </a:r>
          </a:p>
        </p:txBody>
      </p:sp>
    </p:spTree>
    <p:extLst>
      <p:ext uri="{BB962C8B-B14F-4D97-AF65-F5344CB8AC3E}">
        <p14:creationId xmlns:p14="http://schemas.microsoft.com/office/powerpoint/2010/main" val="116275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Node Expansion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Connect install support for expansion node</a:t>
            </a:r>
          </a:p>
          <a:p>
            <a:r>
              <a:rPr lang="en-US" dirty="0"/>
              <a:t>Steps to add second node</a:t>
            </a:r>
          </a:p>
          <a:p>
            <a:pPr lvl="1"/>
            <a:r>
              <a:rPr lang="en-US" dirty="0"/>
              <a:t>Set system serial number to match existing node using the service menu (Serial Numbers -&gt; Set All Numbers)</a:t>
            </a:r>
          </a:p>
          <a:p>
            <a:pPr lvl="1"/>
            <a:r>
              <a:rPr lang="en-US" dirty="0"/>
              <a:t>Configure initial network configuration so the GUI on the existing node 2 can access the new node over the network</a:t>
            </a:r>
          </a:p>
          <a:p>
            <a:pPr lvl="1"/>
            <a:r>
              <a:rPr lang="en-US" dirty="0"/>
              <a:t>Cable network and storage connections to the shared QXS array</a:t>
            </a:r>
          </a:p>
          <a:p>
            <a:pPr lvl="1"/>
            <a:r>
              <a:rPr lang="en-US" dirty="0"/>
              <a:t>On existing node 2, run the “Make Dual Node” option from the Conversions menu in the service menu (More Tools -&gt; Engineering Tools -&gt; Conversions Menu -&gt; Make Dual Node)</a:t>
            </a:r>
          </a:p>
          <a:p>
            <a:pPr lvl="1"/>
            <a:r>
              <a:rPr lang="en-US" dirty="0"/>
              <a:t>Go to the </a:t>
            </a:r>
            <a:r>
              <a:rPr lang="en-US" dirty="0" err="1"/>
              <a:t>StorNext</a:t>
            </a:r>
            <a:r>
              <a:rPr lang="en-US" dirty="0"/>
              <a:t> GUI “System” page and scan for the new secondary node, configure additional network settings if applicable and configure the time/date</a:t>
            </a:r>
          </a:p>
          <a:p>
            <a:pPr lvl="2"/>
            <a:r>
              <a:rPr lang="en-US" dirty="0"/>
              <a:t>Both nodes will reboot when applied.  This is a limitation in 6.0.0.  Future releases will only reboot the new node to apply the settings so no downtime is required</a:t>
            </a:r>
          </a:p>
          <a:p>
            <a:pPr marL="39846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5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Node Expansion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Add the new node IP to the FS Nameservers configuration using the GUI</a:t>
            </a:r>
          </a:p>
          <a:p>
            <a:pPr lvl="1"/>
            <a:r>
              <a:rPr lang="en-US" dirty="0"/>
              <a:t>Attempt to perform the HA conversion on the new node which will prompt for the licenses to be installed for the new node</a:t>
            </a:r>
          </a:p>
          <a:p>
            <a:pPr lvl="1"/>
            <a:r>
              <a:rPr lang="en-US" dirty="0"/>
              <a:t>Install updated license.dat file that includes licenses for both nodes</a:t>
            </a:r>
          </a:p>
          <a:p>
            <a:pPr lvl="1"/>
            <a:r>
              <a:rPr lang="en-US" dirty="0"/>
              <a:t>Perform the HA conversion of the new secondary node</a:t>
            </a:r>
          </a:p>
          <a:p>
            <a:pPr lvl="1"/>
            <a:r>
              <a:rPr lang="en-US" dirty="0"/>
              <a:t>Perform manual failover to the new node 1 to optimize performance and services</a:t>
            </a:r>
          </a:p>
          <a:p>
            <a:r>
              <a:rPr lang="en-US" dirty="0"/>
              <a:t>No visible difference between an expanded XWD and a fresh installed dual node XWD system</a:t>
            </a:r>
          </a:p>
          <a:p>
            <a:pPr lvl="1"/>
            <a:r>
              <a:rPr lang="en-US" dirty="0"/>
              <a:t>Service menu logs will be the only way to tell that a system was expanded with a second node without going to the IB records</a:t>
            </a:r>
          </a:p>
        </p:txBody>
      </p:sp>
    </p:spTree>
    <p:extLst>
      <p:ext uri="{BB962C8B-B14F-4D97-AF65-F5344CB8AC3E}">
        <p14:creationId xmlns:p14="http://schemas.microsoft.com/office/powerpoint/2010/main" val="55620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omplete 2016 Quantum Corporate PowerPoint Template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 Master Template 2016</Template>
  <TotalTime>93</TotalTime>
  <Words>581</Words>
  <Application>Microsoft Macintosh PowerPoint</Application>
  <PresentationFormat>On-screen Show (16:9)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Ｐゴシック</vt:lpstr>
      <vt:lpstr>Wingdings</vt:lpstr>
      <vt:lpstr>Complete 2016 Quantum Corporate PowerPoint Template [P00582A]</vt:lpstr>
      <vt:lpstr>PowerPoint Presentation</vt:lpstr>
      <vt:lpstr>Entry Level XWD</vt:lpstr>
      <vt:lpstr>Entry Level XWD</vt:lpstr>
      <vt:lpstr>Second Node Expansion</vt:lpstr>
      <vt:lpstr>Second Node Expansion</vt:lpstr>
      <vt:lpstr>Second Node Expansion</vt:lpstr>
      <vt:lpstr>PowerPoint Presentation</vt:lpstr>
    </vt:vector>
  </TitlesOfParts>
  <Manager>Isaac Alves</Manager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Dave Mason</dc:creator>
  <cp:keywords>Template Mater 2015</cp:keywords>
  <cp:lastModifiedBy>Dave Mason</cp:lastModifiedBy>
  <cp:revision>11</cp:revision>
  <cp:lastPrinted>2015-05-05T15:24:22Z</cp:lastPrinted>
  <dcterms:created xsi:type="dcterms:W3CDTF">2017-06-28T03:27:19Z</dcterms:created>
  <dcterms:modified xsi:type="dcterms:W3CDTF">2017-07-13T19:32:24Z</dcterms:modified>
</cp:coreProperties>
</file>