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84" r:id="rId3"/>
    <p:sldId id="259" r:id="rId4"/>
    <p:sldId id="260" r:id="rId5"/>
    <p:sldId id="261" r:id="rId6"/>
    <p:sldId id="262" r:id="rId7"/>
    <p:sldId id="267" r:id="rId8"/>
    <p:sldId id="269" r:id="rId9"/>
    <p:sldId id="271" r:id="rId10"/>
    <p:sldId id="270" r:id="rId11"/>
    <p:sldId id="272" r:id="rId12"/>
    <p:sldId id="273" r:id="rId13"/>
    <p:sldId id="274" r:id="rId14"/>
    <p:sldId id="275" r:id="rId15"/>
    <p:sldId id="276" r:id="rId16"/>
    <p:sldId id="277" r:id="rId17"/>
    <p:sldId id="278" r:id="rId18"/>
    <p:sldId id="279" r:id="rId19"/>
    <p:sldId id="290" r:id="rId20"/>
    <p:sldId id="291" r:id="rId21"/>
    <p:sldId id="265" r:id="rId22"/>
    <p:sldId id="263" r:id="rId23"/>
    <p:sldId id="266" r:id="rId24"/>
    <p:sldId id="280" r:id="rId25"/>
    <p:sldId id="281" r:id="rId26"/>
    <p:sldId id="282" r:id="rId27"/>
    <p:sldId id="286" r:id="rId28"/>
    <p:sldId id="288" r:id="rId29"/>
    <p:sldId id="289" r:id="rId30"/>
    <p:sldId id="287" r:id="rId31"/>
    <p:sldId id="258" r:id="rId32"/>
  </p:sldIdLst>
  <p:sldSz cx="9144000" cy="5143500" type="screen16x9"/>
  <p:notesSz cx="9296400" cy="7010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80">
          <p15:clr>
            <a:srgbClr val="A4A3A4"/>
          </p15:clr>
        </p15:guide>
        <p15:guide id="2" orient="horz" pos="2332">
          <p15:clr>
            <a:srgbClr val="A4A3A4"/>
          </p15:clr>
        </p15:guide>
        <p15:guide id="3" pos="2247">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0F73C3"/>
    <a:srgbClr val="00B6F1"/>
    <a:srgbClr val="8EBE68"/>
    <a:srgbClr val="DCDCDC"/>
    <a:srgbClr val="F47F16"/>
    <a:srgbClr val="B0B9BF"/>
    <a:srgbClr val="0028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95"/>
  </p:normalViewPr>
  <p:slideViewPr>
    <p:cSldViewPr snapToGrid="0">
      <p:cViewPr varScale="1">
        <p:scale>
          <a:sx n="108" d="100"/>
          <a:sy n="108" d="100"/>
        </p:scale>
        <p:origin x="845" y="82"/>
      </p:cViewPr>
      <p:guideLst>
        <p:guide orient="horz" pos="1180"/>
        <p:guide orient="horz" pos="2332"/>
        <p:guide pos="2247"/>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112" d="100"/>
          <a:sy n="112" d="100"/>
        </p:scale>
        <p:origin x="-2334" y="-7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nchor="ctr" anchorCtr="0"/>
          <a:lstStyle/>
          <a:p>
            <a:pPr algn="l">
              <a:defRPr sz="1400" b="0">
                <a:solidFill>
                  <a:schemeClr val="accent1"/>
                </a:solidFill>
              </a:defRPr>
            </a:pPr>
            <a:r>
              <a:rPr lang="en-US" sz="1400" b="0" dirty="0"/>
              <a:t>Master</a:t>
            </a:r>
            <a:r>
              <a:rPr lang="en-US" sz="1400" b="0" baseline="0" dirty="0"/>
              <a:t> template </a:t>
            </a:r>
            <a:r>
              <a:rPr lang="en-US" sz="1400" b="0" dirty="0"/>
              <a:t>chart title</a:t>
            </a:r>
          </a:p>
        </c:rich>
      </c:tx>
      <c:layout>
        <c:manualLayout>
          <c:xMode val="edge"/>
          <c:yMode val="edge"/>
          <c:x val="1.37303149606299E-4"/>
          <c:y val="5.1967579779270403E-3"/>
        </c:manualLayout>
      </c:layout>
      <c:overlay val="0"/>
    </c:title>
    <c:autoTitleDeleted val="0"/>
    <c:plotArea>
      <c:layout>
        <c:manualLayout>
          <c:layoutTarget val="inner"/>
          <c:xMode val="edge"/>
          <c:yMode val="edge"/>
          <c:x val="4.6276738845144397E-2"/>
          <c:y val="0.16918759179977999"/>
          <c:w val="0.92247326115485595"/>
          <c:h val="0.51940072610291599"/>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82F-4696-8D51-7C208C6BFEBB}"/>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82F-4696-8D51-7C208C6BFEBB}"/>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82F-4696-8D51-7C208C6BFEBB}"/>
            </c:ext>
          </c:extLst>
        </c:ser>
        <c:dLbls>
          <c:showLegendKey val="0"/>
          <c:showVal val="0"/>
          <c:showCatName val="0"/>
          <c:showSerName val="0"/>
          <c:showPercent val="0"/>
          <c:showBubbleSize val="0"/>
        </c:dLbls>
        <c:gapWidth val="150"/>
        <c:axId val="122372480"/>
        <c:axId val="122374016"/>
      </c:barChart>
      <c:catAx>
        <c:axId val="122372480"/>
        <c:scaling>
          <c:orientation val="minMax"/>
        </c:scaling>
        <c:delete val="0"/>
        <c:axPos val="b"/>
        <c:numFmt formatCode="General" sourceLinked="0"/>
        <c:majorTickMark val="none"/>
        <c:minorTickMark val="none"/>
        <c:tickLblPos val="nextTo"/>
        <c:crossAx val="122374016"/>
        <c:crosses val="autoZero"/>
        <c:auto val="1"/>
        <c:lblAlgn val="ctr"/>
        <c:lblOffset val="100"/>
        <c:noMultiLvlLbl val="0"/>
      </c:catAx>
      <c:valAx>
        <c:axId val="122374016"/>
        <c:scaling>
          <c:orientation val="minMax"/>
        </c:scaling>
        <c:delete val="0"/>
        <c:axPos val="l"/>
        <c:numFmt formatCode="General" sourceLinked="1"/>
        <c:majorTickMark val="none"/>
        <c:minorTickMark val="none"/>
        <c:tickLblPos val="nextTo"/>
        <c:crossAx val="122372480"/>
        <c:crosses val="autoZero"/>
        <c:crossBetween val="between"/>
      </c:valAx>
    </c:plotArea>
    <c:legend>
      <c:legendPos val="b"/>
      <c:layout>
        <c:manualLayout>
          <c:xMode val="edge"/>
          <c:yMode val="edge"/>
          <c:x val="0.293566272965879"/>
          <c:y val="0.84151059997391098"/>
          <c:w val="0.43347019016973898"/>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Master template chart title</a:t>
            </a:r>
          </a:p>
        </c:rich>
      </c:tx>
      <c:layout>
        <c:manualLayout>
          <c:xMode val="edge"/>
          <c:yMode val="edge"/>
          <c:x val="0.24892356717721201"/>
          <c:y val="5.32434794637206E-2"/>
        </c:manualLayout>
      </c:layout>
      <c:overlay val="0"/>
    </c:title>
    <c:autoTitleDeleted val="0"/>
    <c:plotArea>
      <c:layout>
        <c:manualLayout>
          <c:layoutTarget val="inner"/>
          <c:xMode val="edge"/>
          <c:yMode val="edge"/>
          <c:x val="0.17573489728811501"/>
          <c:y val="0.21570492733150101"/>
          <c:w val="0.67648918108944001"/>
          <c:h val="0.71331826275399302"/>
        </c:manualLayout>
      </c:layout>
      <c:pieChart>
        <c:varyColors val="1"/>
        <c:ser>
          <c:idx val="0"/>
          <c:order val="0"/>
          <c:tx>
            <c:strRef>
              <c:f>Sheet1!$B$1</c:f>
              <c:strCache>
                <c:ptCount val="1"/>
                <c:pt idx="0">
                  <c:v>Series 1</c:v>
                </c:pt>
              </c:strCache>
            </c:strRef>
          </c:tx>
          <c:dPt>
            <c:idx val="0"/>
            <c:bubble3D val="0"/>
            <c:extLst>
              <c:ext xmlns:c16="http://schemas.microsoft.com/office/drawing/2014/chart" uri="{C3380CC4-5D6E-409C-BE32-E72D297353CC}">
                <c16:uniqueId val="{00000000-2917-47DF-8853-01F6ECE979A1}"/>
              </c:ext>
            </c:extLst>
          </c:dPt>
          <c:dPt>
            <c:idx val="1"/>
            <c:bubble3D val="0"/>
            <c:spPr>
              <a:solidFill>
                <a:schemeClr val="accent5"/>
              </a:solidFill>
            </c:spPr>
            <c:extLst>
              <c:ext xmlns:c16="http://schemas.microsoft.com/office/drawing/2014/chart" uri="{C3380CC4-5D6E-409C-BE32-E72D297353CC}">
                <c16:uniqueId val="{00000002-2917-47DF-8853-01F6ECE979A1}"/>
              </c:ext>
            </c:extLst>
          </c:dPt>
          <c:dPt>
            <c:idx val="2"/>
            <c:bubble3D val="0"/>
            <c:spPr>
              <a:solidFill>
                <a:schemeClr val="accent2"/>
              </a:solidFill>
            </c:spPr>
            <c:extLst>
              <c:ext xmlns:c16="http://schemas.microsoft.com/office/drawing/2014/chart" uri="{C3380CC4-5D6E-409C-BE32-E72D297353CC}">
                <c16:uniqueId val="{00000004-2917-47DF-8853-01F6ECE979A1}"/>
              </c:ext>
            </c:extLst>
          </c:dPt>
          <c:dPt>
            <c:idx val="3"/>
            <c:bubble3D val="0"/>
            <c:spPr>
              <a:solidFill>
                <a:schemeClr val="accent3"/>
              </a:solidFill>
            </c:spPr>
            <c:extLst>
              <c:ext xmlns:c16="http://schemas.microsoft.com/office/drawing/2014/chart" uri="{C3380CC4-5D6E-409C-BE32-E72D297353CC}">
                <c16:uniqueId val="{00000006-2917-47DF-8853-01F6ECE979A1}"/>
              </c:ext>
            </c:extLst>
          </c:dPt>
          <c:dLbls>
            <c:dLbl>
              <c:idx val="0"/>
              <c:layout>
                <c:manualLayout>
                  <c:x val="-0.17739968878256401"/>
                  <c:y val="0.44907447835323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917-47DF-8853-01F6ECE979A1}"/>
                </c:ext>
              </c:extLst>
            </c:dLbl>
            <c:dLbl>
              <c:idx val="1"/>
              <c:layout>
                <c:manualLayout>
                  <c:x val="-0.16859819901322801"/>
                  <c:y val="-0.457643078544729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917-47DF-8853-01F6ECE979A1}"/>
                </c:ext>
              </c:extLst>
            </c:dLbl>
            <c:dLbl>
              <c:idx val="2"/>
              <c:layout>
                <c:manualLayout>
                  <c:x val="0.13547158641760099"/>
                  <c:y val="-0.1603162066942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917-47DF-8853-01F6ECE979A1}"/>
                </c:ext>
              </c:extLst>
            </c:dLbl>
            <c:dLbl>
              <c:idx val="3"/>
              <c:layout>
                <c:manualLayout>
                  <c:x val="0.191857088602777"/>
                  <c:y val="0.13926873241439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917-47DF-8853-01F6ECE979A1}"/>
                </c:ext>
              </c:extLst>
            </c:dLbl>
            <c:spPr>
              <a:noFill/>
              <a:ln>
                <a:noFill/>
              </a:ln>
              <a:effectLst/>
            </c:sp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7-2917-47DF-8853-01F6ECE979A1}"/>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8-2917-47DF-8853-01F6ECE979A1}"/>
              </c:ext>
            </c:extLst>
          </c:dPt>
          <c:dPt>
            <c:idx val="1"/>
            <c:bubble3D val="0"/>
            <c:extLst>
              <c:ext xmlns:c16="http://schemas.microsoft.com/office/drawing/2014/chart" uri="{C3380CC4-5D6E-409C-BE32-E72D297353CC}">
                <c16:uniqueId val="{00000009-2917-47DF-8853-01F6ECE979A1}"/>
              </c:ext>
            </c:extLst>
          </c:dPt>
          <c:dPt>
            <c:idx val="2"/>
            <c:bubble3D val="0"/>
            <c:extLst>
              <c:ext xmlns:c16="http://schemas.microsoft.com/office/drawing/2014/chart" uri="{C3380CC4-5D6E-409C-BE32-E72D297353CC}">
                <c16:uniqueId val="{0000000A-2917-47DF-8853-01F6ECE979A1}"/>
              </c:ext>
            </c:extLst>
          </c:dPt>
          <c:dPt>
            <c:idx val="3"/>
            <c:bubble3D val="0"/>
            <c:extLst>
              <c:ext xmlns:c16="http://schemas.microsoft.com/office/drawing/2014/chart" uri="{C3380CC4-5D6E-409C-BE32-E72D297353CC}">
                <c16:uniqueId val="{0000000B-2917-47DF-8853-01F6ECE979A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C-2917-47DF-8853-01F6ECE979A1}"/>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D-2917-47DF-8853-01F6ECE979A1}"/>
              </c:ext>
            </c:extLst>
          </c:dPt>
          <c:dPt>
            <c:idx val="1"/>
            <c:bubble3D val="0"/>
            <c:extLst>
              <c:ext xmlns:c16="http://schemas.microsoft.com/office/drawing/2014/chart" uri="{C3380CC4-5D6E-409C-BE32-E72D297353CC}">
                <c16:uniqueId val="{0000000E-2917-47DF-8853-01F6ECE979A1}"/>
              </c:ext>
            </c:extLst>
          </c:dPt>
          <c:dPt>
            <c:idx val="2"/>
            <c:bubble3D val="0"/>
            <c:extLst>
              <c:ext xmlns:c16="http://schemas.microsoft.com/office/drawing/2014/chart" uri="{C3380CC4-5D6E-409C-BE32-E72D297353CC}">
                <c16:uniqueId val="{0000000F-2917-47DF-8853-01F6ECE979A1}"/>
              </c:ext>
            </c:extLst>
          </c:dPt>
          <c:dPt>
            <c:idx val="3"/>
            <c:bubble3D val="0"/>
            <c:extLst>
              <c:ext xmlns:c16="http://schemas.microsoft.com/office/drawing/2014/chart" uri="{C3380CC4-5D6E-409C-BE32-E72D297353CC}">
                <c16:uniqueId val="{00000010-2917-47DF-8853-01F6ECE979A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1-2917-47DF-8853-01F6ECE979A1}"/>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nchor="ctr" anchorCtr="0"/>
          <a:lstStyle/>
          <a:p>
            <a:pPr algn="l">
              <a:defRPr sz="1400" b="0">
                <a:solidFill>
                  <a:schemeClr val="accent1"/>
                </a:solidFill>
              </a:defRPr>
            </a:pPr>
            <a:r>
              <a:rPr lang="en-US" sz="1400" b="0" dirty="0"/>
              <a:t>Master</a:t>
            </a:r>
            <a:r>
              <a:rPr lang="en-US" sz="1400" b="0" baseline="0" dirty="0"/>
              <a:t> template </a:t>
            </a:r>
            <a:r>
              <a:rPr lang="en-US" sz="1400" b="0" dirty="0"/>
              <a:t>chart title</a:t>
            </a:r>
          </a:p>
        </c:rich>
      </c:tx>
      <c:layout>
        <c:manualLayout>
          <c:xMode val="edge"/>
          <c:yMode val="edge"/>
          <c:x val="1.37303149606299E-4"/>
          <c:y val="5.1967579779270403E-3"/>
        </c:manualLayout>
      </c:layout>
      <c:overlay val="0"/>
    </c:title>
    <c:autoTitleDeleted val="0"/>
    <c:plotArea>
      <c:layout>
        <c:manualLayout>
          <c:layoutTarget val="inner"/>
          <c:xMode val="edge"/>
          <c:yMode val="edge"/>
          <c:x val="5.0443405511811E-2"/>
          <c:y val="0.16918759179977999"/>
          <c:w val="0.92247326115485595"/>
          <c:h val="0.51940072610291599"/>
        </c:manualLayout>
      </c:layout>
      <c:barChart>
        <c:barDir val="col"/>
        <c:grouping val="clustered"/>
        <c:varyColors val="0"/>
        <c:ser>
          <c:idx val="0"/>
          <c:order val="0"/>
          <c:tx>
            <c:strRef>
              <c:f>Sheet1!$B$1</c:f>
              <c:strCache>
                <c:ptCount val="1"/>
                <c:pt idx="0">
                  <c:v>Series 1</c:v>
                </c:pt>
              </c:strCache>
            </c:strRef>
          </c:tx>
          <c:spPr>
            <a:solidFill>
              <a:srgbClr val="BCC0BA"/>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8EE-4466-B052-D3D479C62237}"/>
            </c:ext>
          </c:extLst>
        </c:ser>
        <c:ser>
          <c:idx val="1"/>
          <c:order val="1"/>
          <c:tx>
            <c:strRef>
              <c:f>Sheet1!$C$1</c:f>
              <c:strCache>
                <c:ptCount val="1"/>
                <c:pt idx="0">
                  <c:v>Series 2</c:v>
                </c:pt>
              </c:strCache>
            </c:strRef>
          </c:tx>
          <c:spPr>
            <a:solidFill>
              <a:srgbClr val="0F73C3"/>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8EE-4466-B052-D3D479C62237}"/>
            </c:ext>
          </c:extLst>
        </c:ser>
        <c:ser>
          <c:idx val="2"/>
          <c:order val="2"/>
          <c:tx>
            <c:strRef>
              <c:f>Sheet1!$D$1</c:f>
              <c:strCache>
                <c:ptCount val="1"/>
                <c:pt idx="0">
                  <c:v>Series 3</c:v>
                </c:pt>
              </c:strCache>
            </c:strRef>
          </c:tx>
          <c:spPr>
            <a:solidFill>
              <a:srgbClr val="BCC0BA"/>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8EE-4466-B052-D3D479C62237}"/>
            </c:ext>
          </c:extLst>
        </c:ser>
        <c:dLbls>
          <c:showLegendKey val="0"/>
          <c:showVal val="0"/>
          <c:showCatName val="0"/>
          <c:showSerName val="0"/>
          <c:showPercent val="0"/>
          <c:showBubbleSize val="0"/>
        </c:dLbls>
        <c:gapWidth val="150"/>
        <c:axId val="122454400"/>
        <c:axId val="122455936"/>
      </c:barChart>
      <c:catAx>
        <c:axId val="122454400"/>
        <c:scaling>
          <c:orientation val="minMax"/>
        </c:scaling>
        <c:delete val="0"/>
        <c:axPos val="b"/>
        <c:numFmt formatCode="General" sourceLinked="0"/>
        <c:majorTickMark val="none"/>
        <c:minorTickMark val="none"/>
        <c:tickLblPos val="nextTo"/>
        <c:crossAx val="122455936"/>
        <c:crosses val="autoZero"/>
        <c:auto val="1"/>
        <c:lblAlgn val="ctr"/>
        <c:lblOffset val="100"/>
        <c:noMultiLvlLbl val="0"/>
      </c:catAx>
      <c:valAx>
        <c:axId val="122455936"/>
        <c:scaling>
          <c:orientation val="minMax"/>
        </c:scaling>
        <c:delete val="0"/>
        <c:axPos val="l"/>
        <c:numFmt formatCode="General" sourceLinked="1"/>
        <c:majorTickMark val="none"/>
        <c:minorTickMark val="none"/>
        <c:tickLblPos val="nextTo"/>
        <c:crossAx val="122454400"/>
        <c:crosses val="autoZero"/>
        <c:crossBetween val="between"/>
      </c:valAx>
    </c:plotArea>
    <c:legend>
      <c:legendPos val="b"/>
      <c:layout>
        <c:manualLayout>
          <c:xMode val="edge"/>
          <c:yMode val="edge"/>
          <c:x val="0.293566272965879"/>
          <c:y val="0.84151059997391098"/>
          <c:w val="0.43347019016973898"/>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Chart Title</a:t>
            </a:r>
          </a:p>
        </c:rich>
      </c:tx>
      <c:layout>
        <c:manualLayout>
          <c:xMode val="edge"/>
          <c:yMode val="edge"/>
          <c:x val="2.2068891845435201E-4"/>
          <c:y val="5.1966159926042097E-3"/>
        </c:manualLayout>
      </c:layout>
      <c:overlay val="0"/>
    </c:title>
    <c:autoTitleDeleted val="0"/>
    <c:plotArea>
      <c:layout>
        <c:manualLayout>
          <c:layoutTarget val="inner"/>
          <c:xMode val="edge"/>
          <c:yMode val="edge"/>
          <c:x val="5.0443405511811E-2"/>
          <c:y val="0.16918759179977999"/>
          <c:w val="0.92247326115485595"/>
          <c:h val="0.51940072610291599"/>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80D-4596-9754-2B20AA405500}"/>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80D-4596-9754-2B20AA405500}"/>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80D-4596-9754-2B20AA405500}"/>
            </c:ext>
          </c:extLst>
        </c:ser>
        <c:dLbls>
          <c:showLegendKey val="0"/>
          <c:showVal val="0"/>
          <c:showCatName val="0"/>
          <c:showSerName val="0"/>
          <c:showPercent val="0"/>
          <c:showBubbleSize val="0"/>
        </c:dLbls>
        <c:gapWidth val="150"/>
        <c:axId val="222704000"/>
        <c:axId val="222705536"/>
      </c:barChart>
      <c:catAx>
        <c:axId val="222704000"/>
        <c:scaling>
          <c:orientation val="minMax"/>
        </c:scaling>
        <c:delete val="0"/>
        <c:axPos val="b"/>
        <c:numFmt formatCode="General" sourceLinked="0"/>
        <c:majorTickMark val="none"/>
        <c:minorTickMark val="none"/>
        <c:tickLblPos val="nextTo"/>
        <c:crossAx val="222705536"/>
        <c:crosses val="autoZero"/>
        <c:auto val="1"/>
        <c:lblAlgn val="ctr"/>
        <c:lblOffset val="100"/>
        <c:noMultiLvlLbl val="0"/>
      </c:catAx>
      <c:valAx>
        <c:axId val="222705536"/>
        <c:scaling>
          <c:orientation val="minMax"/>
        </c:scaling>
        <c:delete val="0"/>
        <c:axPos val="l"/>
        <c:numFmt formatCode="General" sourceLinked="1"/>
        <c:majorTickMark val="none"/>
        <c:minorTickMark val="none"/>
        <c:tickLblPos val="nextTo"/>
        <c:crossAx val="222704000"/>
        <c:crosses val="autoZero"/>
        <c:crossBetween val="between"/>
      </c:valAx>
    </c:plotArea>
    <c:legend>
      <c:legendPos val="b"/>
      <c:layout>
        <c:manualLayout>
          <c:xMode val="edge"/>
          <c:yMode val="edge"/>
          <c:x val="5.1602439986583898E-2"/>
          <c:y val="0.86239225981534495"/>
          <c:w val="0.92346245024045803"/>
          <c:h val="0.116916377646803"/>
        </c:manualLayout>
      </c:layout>
      <c:overlay val="0"/>
      <c:txPr>
        <a:bodyPr/>
        <a:lstStyle/>
        <a:p>
          <a:pPr>
            <a:defRPr>
              <a:solidFill>
                <a:srgbClr val="BCC0BA"/>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Chart Title</a:t>
            </a:r>
          </a:p>
        </c:rich>
      </c:tx>
      <c:layout>
        <c:manualLayout>
          <c:xMode val="edge"/>
          <c:yMode val="edge"/>
          <c:x val="2.2068891845435201E-4"/>
          <c:y val="5.1966159926042097E-3"/>
        </c:manualLayout>
      </c:layout>
      <c:overlay val="0"/>
    </c:title>
    <c:autoTitleDeleted val="0"/>
    <c:plotArea>
      <c:layout>
        <c:manualLayout>
          <c:layoutTarget val="inner"/>
          <c:xMode val="edge"/>
          <c:yMode val="edge"/>
          <c:x val="5.0443405511811E-2"/>
          <c:y val="0.16918759179977999"/>
          <c:w val="0.92247326115485595"/>
          <c:h val="0.51940072610291599"/>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225-41FB-9707-EF6C4188F49F}"/>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225-41FB-9707-EF6C4188F49F}"/>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225-41FB-9707-EF6C4188F49F}"/>
            </c:ext>
          </c:extLst>
        </c:ser>
        <c:dLbls>
          <c:showLegendKey val="0"/>
          <c:showVal val="0"/>
          <c:showCatName val="0"/>
          <c:showSerName val="0"/>
          <c:showPercent val="0"/>
          <c:showBubbleSize val="0"/>
        </c:dLbls>
        <c:gapWidth val="150"/>
        <c:axId val="232004992"/>
        <c:axId val="232014976"/>
      </c:barChart>
      <c:catAx>
        <c:axId val="232004992"/>
        <c:scaling>
          <c:orientation val="minMax"/>
        </c:scaling>
        <c:delete val="0"/>
        <c:axPos val="b"/>
        <c:numFmt formatCode="General" sourceLinked="0"/>
        <c:majorTickMark val="none"/>
        <c:minorTickMark val="none"/>
        <c:tickLblPos val="nextTo"/>
        <c:crossAx val="232014976"/>
        <c:crosses val="autoZero"/>
        <c:auto val="1"/>
        <c:lblAlgn val="ctr"/>
        <c:lblOffset val="100"/>
        <c:noMultiLvlLbl val="0"/>
      </c:catAx>
      <c:valAx>
        <c:axId val="232014976"/>
        <c:scaling>
          <c:orientation val="minMax"/>
        </c:scaling>
        <c:delete val="0"/>
        <c:axPos val="l"/>
        <c:numFmt formatCode="General" sourceLinked="1"/>
        <c:majorTickMark val="none"/>
        <c:minorTickMark val="none"/>
        <c:tickLblPos val="nextTo"/>
        <c:crossAx val="232004992"/>
        <c:crosses val="autoZero"/>
        <c:crossBetween val="between"/>
      </c:valAx>
    </c:plotArea>
    <c:legend>
      <c:legendPos val="b"/>
      <c:layout>
        <c:manualLayout>
          <c:xMode val="edge"/>
          <c:yMode val="edge"/>
          <c:x val="5.4894254979323799E-2"/>
          <c:y val="0.86239244110645696"/>
          <c:w val="0.92017063524771803"/>
          <c:h val="0.116916377646803"/>
        </c:manualLayout>
      </c:layout>
      <c:overlay val="0"/>
      <c:txPr>
        <a:bodyPr/>
        <a:lstStyle/>
        <a:p>
          <a:pPr>
            <a:defRPr>
              <a:solidFill>
                <a:srgbClr val="BCC0BA"/>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Chart Title</a:t>
            </a:r>
          </a:p>
        </c:rich>
      </c:tx>
      <c:layout>
        <c:manualLayout>
          <c:xMode val="edge"/>
          <c:yMode val="edge"/>
          <c:x val="2.2068891845435201E-4"/>
          <c:y val="5.1966159926042097E-3"/>
        </c:manualLayout>
      </c:layout>
      <c:overlay val="0"/>
    </c:title>
    <c:autoTitleDeleted val="0"/>
    <c:plotArea>
      <c:layout>
        <c:manualLayout>
          <c:layoutTarget val="inner"/>
          <c:xMode val="edge"/>
          <c:yMode val="edge"/>
          <c:x val="5.0443405511811E-2"/>
          <c:y val="0.16918759179977999"/>
          <c:w val="0.92247326115485595"/>
          <c:h val="0.51940072610291599"/>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F04-4B06-BD8F-958C0AB8C1EF}"/>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F04-4B06-BD8F-958C0AB8C1EF}"/>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F04-4B06-BD8F-958C0AB8C1EF}"/>
            </c:ext>
          </c:extLst>
        </c:ser>
        <c:dLbls>
          <c:showLegendKey val="0"/>
          <c:showVal val="0"/>
          <c:showCatName val="0"/>
          <c:showSerName val="0"/>
          <c:showPercent val="0"/>
          <c:showBubbleSize val="0"/>
        </c:dLbls>
        <c:gapWidth val="150"/>
        <c:axId val="278986752"/>
        <c:axId val="278988288"/>
      </c:barChart>
      <c:catAx>
        <c:axId val="278986752"/>
        <c:scaling>
          <c:orientation val="minMax"/>
        </c:scaling>
        <c:delete val="0"/>
        <c:axPos val="b"/>
        <c:numFmt formatCode="General" sourceLinked="0"/>
        <c:majorTickMark val="none"/>
        <c:minorTickMark val="none"/>
        <c:tickLblPos val="nextTo"/>
        <c:crossAx val="278988288"/>
        <c:crosses val="autoZero"/>
        <c:auto val="1"/>
        <c:lblAlgn val="ctr"/>
        <c:lblOffset val="100"/>
        <c:noMultiLvlLbl val="0"/>
      </c:catAx>
      <c:valAx>
        <c:axId val="278988288"/>
        <c:scaling>
          <c:orientation val="minMax"/>
        </c:scaling>
        <c:delete val="0"/>
        <c:axPos val="l"/>
        <c:numFmt formatCode="General" sourceLinked="1"/>
        <c:majorTickMark val="none"/>
        <c:minorTickMark val="none"/>
        <c:tickLblPos val="nextTo"/>
        <c:crossAx val="278986752"/>
        <c:crosses val="autoZero"/>
        <c:crossBetween val="between"/>
      </c:valAx>
    </c:plotArea>
    <c:legend>
      <c:legendPos val="b"/>
      <c:layout>
        <c:manualLayout>
          <c:xMode val="edge"/>
          <c:yMode val="edge"/>
          <c:x val="6.1477884964803498E-2"/>
          <c:y val="0.87841537006422299"/>
          <c:w val="0.87408523030793905"/>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sz="1400" b="0">
                <a:solidFill>
                  <a:schemeClr val="accent1"/>
                </a:solidFill>
              </a:defRPr>
            </a:pPr>
            <a:r>
              <a:rPr lang="en-US" sz="1400" dirty="0"/>
              <a:t>Master template chart title</a:t>
            </a:r>
          </a:p>
        </c:rich>
      </c:tx>
      <c:layout>
        <c:manualLayout>
          <c:xMode val="edge"/>
          <c:yMode val="edge"/>
          <c:x val="0.24144012731396"/>
          <c:y val="5.8544485182583803E-2"/>
        </c:manualLayout>
      </c:layout>
      <c:overlay val="0"/>
    </c:title>
    <c:autoTitleDeleted val="0"/>
    <c:plotArea>
      <c:layout>
        <c:manualLayout>
          <c:layoutTarget val="inner"/>
          <c:xMode val="edge"/>
          <c:yMode val="edge"/>
          <c:x val="0.213045057299485"/>
          <c:y val="0.194684147825189"/>
          <c:w val="0.59605435104955196"/>
          <c:h val="0.75932140914131796"/>
        </c:manualLayout>
      </c:layout>
      <c:pieChart>
        <c:varyColors val="1"/>
        <c:ser>
          <c:idx val="0"/>
          <c:order val="0"/>
          <c:tx>
            <c:strRef>
              <c:f>Sheet1!$B$1</c:f>
              <c:strCache>
                <c:ptCount val="1"/>
                <c:pt idx="0">
                  <c:v>Series 1</c:v>
                </c:pt>
              </c:strCache>
            </c:strRef>
          </c:tx>
          <c:dPt>
            <c:idx val="0"/>
            <c:bubble3D val="0"/>
            <c:extLst>
              <c:ext xmlns:c16="http://schemas.microsoft.com/office/drawing/2014/chart" uri="{C3380CC4-5D6E-409C-BE32-E72D297353CC}">
                <c16:uniqueId val="{00000000-0347-4974-A28B-6D129E8782CC}"/>
              </c:ext>
            </c:extLst>
          </c:dPt>
          <c:dPt>
            <c:idx val="1"/>
            <c:bubble3D val="0"/>
            <c:spPr>
              <a:solidFill>
                <a:schemeClr val="accent5"/>
              </a:solidFill>
            </c:spPr>
            <c:extLst>
              <c:ext xmlns:c16="http://schemas.microsoft.com/office/drawing/2014/chart" uri="{C3380CC4-5D6E-409C-BE32-E72D297353CC}">
                <c16:uniqueId val="{00000002-0347-4974-A28B-6D129E8782CC}"/>
              </c:ext>
            </c:extLst>
          </c:dPt>
          <c:dPt>
            <c:idx val="2"/>
            <c:bubble3D val="0"/>
            <c:spPr>
              <a:solidFill>
                <a:schemeClr val="accent2"/>
              </a:solidFill>
            </c:spPr>
            <c:extLst>
              <c:ext xmlns:c16="http://schemas.microsoft.com/office/drawing/2014/chart" uri="{C3380CC4-5D6E-409C-BE32-E72D297353CC}">
                <c16:uniqueId val="{00000004-0347-4974-A28B-6D129E8782CC}"/>
              </c:ext>
            </c:extLst>
          </c:dPt>
          <c:dPt>
            <c:idx val="3"/>
            <c:bubble3D val="0"/>
            <c:spPr>
              <a:solidFill>
                <a:schemeClr val="accent3"/>
              </a:solidFill>
            </c:spPr>
            <c:extLst>
              <c:ext xmlns:c16="http://schemas.microsoft.com/office/drawing/2014/chart" uri="{C3380CC4-5D6E-409C-BE32-E72D297353CC}">
                <c16:uniqueId val="{00000006-0347-4974-A28B-6D129E8782CC}"/>
              </c:ext>
            </c:extLst>
          </c:dPt>
          <c:dLbls>
            <c:dLbl>
              <c:idx val="0"/>
              <c:layout>
                <c:manualLayout>
                  <c:x val="-0.19826409940710599"/>
                  <c:y val="0.166187119161908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347-4974-A28B-6D129E8782CC}"/>
                </c:ext>
              </c:extLst>
            </c:dLbl>
            <c:dLbl>
              <c:idx val="1"/>
              <c:layout>
                <c:manualLayout>
                  <c:x val="-0.165761702451346"/>
                  <c:y val="-0.17564137235665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347-4974-A28B-6D129E8782CC}"/>
                </c:ext>
              </c:extLst>
            </c:dLbl>
            <c:dLbl>
              <c:idx val="2"/>
              <c:layout>
                <c:manualLayout>
                  <c:x val="0.138949107974498"/>
                  <c:y val="-0.17503779484571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347-4974-A28B-6D129E8782CC}"/>
                </c:ext>
              </c:extLst>
            </c:dLbl>
            <c:dLbl>
              <c:idx val="3"/>
              <c:layout>
                <c:manualLayout>
                  <c:x val="0.223154406209986"/>
                  <c:y val="0.13926870219434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347-4974-A28B-6D129E8782CC}"/>
                </c:ext>
              </c:extLst>
            </c:dLbl>
            <c:spPr>
              <a:noFill/>
              <a:ln>
                <a:noFill/>
              </a:ln>
              <a:effectLst/>
            </c:spPr>
            <c:txPr>
              <a:bodyPr/>
              <a:lstStyle/>
              <a:p>
                <a:pPr>
                  <a:defRPr sz="1200" b="0" i="0" u="none" strike="noStrike" baseline="0">
                    <a:solidFill>
                      <a:srgbClr val="FFFFFF"/>
                    </a:solidFill>
                    <a:latin typeface="Calibri"/>
                    <a:ea typeface="Calibri"/>
                    <a:cs typeface="Calibri"/>
                  </a:defRPr>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7-0347-4974-A28B-6D129E8782CC}"/>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8-0347-4974-A28B-6D129E8782CC}"/>
              </c:ext>
            </c:extLst>
          </c:dPt>
          <c:dPt>
            <c:idx val="1"/>
            <c:bubble3D val="0"/>
            <c:extLst>
              <c:ext xmlns:c16="http://schemas.microsoft.com/office/drawing/2014/chart" uri="{C3380CC4-5D6E-409C-BE32-E72D297353CC}">
                <c16:uniqueId val="{00000009-0347-4974-A28B-6D129E8782CC}"/>
              </c:ext>
            </c:extLst>
          </c:dPt>
          <c:dPt>
            <c:idx val="2"/>
            <c:bubble3D val="0"/>
            <c:extLst>
              <c:ext xmlns:c16="http://schemas.microsoft.com/office/drawing/2014/chart" uri="{C3380CC4-5D6E-409C-BE32-E72D297353CC}">
                <c16:uniqueId val="{0000000A-0347-4974-A28B-6D129E8782CC}"/>
              </c:ext>
            </c:extLst>
          </c:dPt>
          <c:dPt>
            <c:idx val="3"/>
            <c:bubble3D val="0"/>
            <c:extLst>
              <c:ext xmlns:c16="http://schemas.microsoft.com/office/drawing/2014/chart" uri="{C3380CC4-5D6E-409C-BE32-E72D297353CC}">
                <c16:uniqueId val="{0000000B-0347-4974-A28B-6D129E8782CC}"/>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C-0347-4974-A28B-6D129E8782CC}"/>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D-0347-4974-A28B-6D129E8782CC}"/>
              </c:ext>
            </c:extLst>
          </c:dPt>
          <c:dPt>
            <c:idx val="1"/>
            <c:bubble3D val="0"/>
            <c:extLst>
              <c:ext xmlns:c16="http://schemas.microsoft.com/office/drawing/2014/chart" uri="{C3380CC4-5D6E-409C-BE32-E72D297353CC}">
                <c16:uniqueId val="{0000000E-0347-4974-A28B-6D129E8782CC}"/>
              </c:ext>
            </c:extLst>
          </c:dPt>
          <c:dPt>
            <c:idx val="2"/>
            <c:bubble3D val="0"/>
            <c:extLst>
              <c:ext xmlns:c16="http://schemas.microsoft.com/office/drawing/2014/chart" uri="{C3380CC4-5D6E-409C-BE32-E72D297353CC}">
                <c16:uniqueId val="{0000000F-0347-4974-A28B-6D129E8782CC}"/>
              </c:ext>
            </c:extLst>
          </c:dPt>
          <c:dPt>
            <c:idx val="3"/>
            <c:bubble3D val="0"/>
            <c:extLst>
              <c:ext xmlns:c16="http://schemas.microsoft.com/office/drawing/2014/chart" uri="{C3380CC4-5D6E-409C-BE32-E72D297353CC}">
                <c16:uniqueId val="{00000010-0347-4974-A28B-6D129E8782CC}"/>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1-0347-4974-A28B-6D129E8782CC}"/>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sz="1400" b="0">
                <a:solidFill>
                  <a:schemeClr val="accent1"/>
                </a:solidFill>
              </a:defRPr>
            </a:pPr>
            <a:r>
              <a:rPr lang="en-US" sz="1400" dirty="0"/>
              <a:t>Call out category</a:t>
            </a:r>
          </a:p>
        </c:rich>
      </c:tx>
      <c:layout>
        <c:manualLayout>
          <c:xMode val="edge"/>
          <c:yMode val="edge"/>
          <c:x val="0.33615002047075998"/>
          <c:y val="5.8544485182583803E-2"/>
        </c:manualLayout>
      </c:layout>
      <c:overlay val="0"/>
    </c:title>
    <c:autoTitleDeleted val="0"/>
    <c:plotArea>
      <c:layout>
        <c:manualLayout>
          <c:layoutTarget val="inner"/>
          <c:xMode val="edge"/>
          <c:yMode val="edge"/>
          <c:x val="0.213045057299485"/>
          <c:y val="0.194684147825189"/>
          <c:w val="0.59605435104955196"/>
          <c:h val="0.75932140914131796"/>
        </c:manualLayout>
      </c:layout>
      <c:pieChart>
        <c:varyColors val="1"/>
        <c:ser>
          <c:idx val="0"/>
          <c:order val="0"/>
          <c:tx>
            <c:strRef>
              <c:f>Sheet1!$B$1</c:f>
              <c:strCache>
                <c:ptCount val="1"/>
                <c:pt idx="0">
                  <c:v>Series 1</c:v>
                </c:pt>
              </c:strCache>
            </c:strRef>
          </c:tx>
          <c:spPr>
            <a:solidFill>
              <a:srgbClr val="6A7B84"/>
            </a:solidFill>
            <a:ln>
              <a:solidFill>
                <a:srgbClr val="FFFFFF"/>
              </a:solidFill>
            </a:ln>
          </c:spPr>
          <c:dPt>
            <c:idx val="0"/>
            <c:bubble3D val="0"/>
            <c:spPr>
              <a:solidFill>
                <a:srgbClr val="0F73C3"/>
              </a:solidFill>
              <a:ln>
                <a:solidFill>
                  <a:srgbClr val="FFFFFF"/>
                </a:solidFill>
              </a:ln>
            </c:spPr>
            <c:extLst>
              <c:ext xmlns:c16="http://schemas.microsoft.com/office/drawing/2014/chart" uri="{C3380CC4-5D6E-409C-BE32-E72D297353CC}">
                <c16:uniqueId val="{00000001-A51D-4F0D-86CE-1DF7E80E258B}"/>
              </c:ext>
            </c:extLst>
          </c:dPt>
          <c:dPt>
            <c:idx val="1"/>
            <c:bubble3D val="0"/>
            <c:spPr>
              <a:solidFill>
                <a:srgbClr val="BCC0BA"/>
              </a:solidFill>
              <a:ln>
                <a:solidFill>
                  <a:srgbClr val="FFFFFF"/>
                </a:solidFill>
              </a:ln>
            </c:spPr>
            <c:extLst>
              <c:ext xmlns:c16="http://schemas.microsoft.com/office/drawing/2014/chart" uri="{C3380CC4-5D6E-409C-BE32-E72D297353CC}">
                <c16:uniqueId val="{00000003-A51D-4F0D-86CE-1DF7E80E258B}"/>
              </c:ext>
            </c:extLst>
          </c:dPt>
          <c:dPt>
            <c:idx val="2"/>
            <c:bubble3D val="0"/>
            <c:spPr>
              <a:solidFill>
                <a:srgbClr val="BCC0BA"/>
              </a:solidFill>
              <a:ln>
                <a:solidFill>
                  <a:srgbClr val="FFFFFF"/>
                </a:solidFill>
              </a:ln>
            </c:spPr>
            <c:extLst>
              <c:ext xmlns:c16="http://schemas.microsoft.com/office/drawing/2014/chart" uri="{C3380CC4-5D6E-409C-BE32-E72D297353CC}">
                <c16:uniqueId val="{00000005-A51D-4F0D-86CE-1DF7E80E258B}"/>
              </c:ext>
            </c:extLst>
          </c:dPt>
          <c:dPt>
            <c:idx val="3"/>
            <c:bubble3D val="0"/>
            <c:spPr>
              <a:solidFill>
                <a:srgbClr val="BCC0BA"/>
              </a:solidFill>
              <a:ln>
                <a:solidFill>
                  <a:srgbClr val="FFFFFF"/>
                </a:solidFill>
              </a:ln>
            </c:spPr>
            <c:extLst>
              <c:ext xmlns:c16="http://schemas.microsoft.com/office/drawing/2014/chart" uri="{C3380CC4-5D6E-409C-BE32-E72D297353CC}">
                <c16:uniqueId val="{00000007-A51D-4F0D-86CE-1DF7E80E258B}"/>
              </c:ext>
            </c:extLst>
          </c:dPt>
          <c:dLbls>
            <c:dLbl>
              <c:idx val="0"/>
              <c:layout>
                <c:manualLayout>
                  <c:x val="-0.19826409940710599"/>
                  <c:y val="0.162165380237998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51D-4F0D-86CE-1DF7E80E258B}"/>
                </c:ext>
              </c:extLst>
            </c:dLbl>
            <c:dLbl>
              <c:idx val="1"/>
              <c:layout>
                <c:manualLayout>
                  <c:x val="-0.175232940349422"/>
                  <c:y val="-0.17564137235665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51D-4F0D-86CE-1DF7E80E258B}"/>
                </c:ext>
              </c:extLst>
            </c:dLbl>
            <c:dLbl>
              <c:idx val="2"/>
              <c:layout>
                <c:manualLayout>
                  <c:x val="0.138949107974498"/>
                  <c:y val="-0.17503779484571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51D-4F0D-86CE-1DF7E80E258B}"/>
                </c:ext>
              </c:extLst>
            </c:dLbl>
            <c:dLbl>
              <c:idx val="3"/>
              <c:layout>
                <c:manualLayout>
                  <c:x val="0.223154406209986"/>
                  <c:y val="0.13926870219434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51D-4F0D-86CE-1DF7E80E258B}"/>
                </c:ext>
              </c:extLst>
            </c:dLbl>
            <c:spPr>
              <a:noFill/>
              <a:ln>
                <a:noFill/>
              </a:ln>
              <a:effectLst/>
            </c:spPr>
            <c:txPr>
              <a:bodyPr/>
              <a:lstStyle/>
              <a:p>
                <a:pPr>
                  <a:defRPr sz="1200" b="0" i="0" u="none" strike="noStrike" baseline="0">
                    <a:solidFill>
                      <a:srgbClr val="FFFFFF"/>
                    </a:solidFill>
                    <a:latin typeface="Calibri"/>
                    <a:ea typeface="Calibri"/>
                    <a:cs typeface="Calibri"/>
                  </a:defRPr>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A51D-4F0D-86CE-1DF7E80E258B}"/>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9-A51D-4F0D-86CE-1DF7E80E258B}"/>
              </c:ext>
            </c:extLst>
          </c:dPt>
          <c:dPt>
            <c:idx val="1"/>
            <c:bubble3D val="0"/>
            <c:extLst>
              <c:ext xmlns:c16="http://schemas.microsoft.com/office/drawing/2014/chart" uri="{C3380CC4-5D6E-409C-BE32-E72D297353CC}">
                <c16:uniqueId val="{0000000A-A51D-4F0D-86CE-1DF7E80E258B}"/>
              </c:ext>
            </c:extLst>
          </c:dPt>
          <c:dPt>
            <c:idx val="2"/>
            <c:bubble3D val="0"/>
            <c:extLst>
              <c:ext xmlns:c16="http://schemas.microsoft.com/office/drawing/2014/chart" uri="{C3380CC4-5D6E-409C-BE32-E72D297353CC}">
                <c16:uniqueId val="{0000000B-A51D-4F0D-86CE-1DF7E80E258B}"/>
              </c:ext>
            </c:extLst>
          </c:dPt>
          <c:dPt>
            <c:idx val="3"/>
            <c:bubble3D val="0"/>
            <c:extLst>
              <c:ext xmlns:c16="http://schemas.microsoft.com/office/drawing/2014/chart" uri="{C3380CC4-5D6E-409C-BE32-E72D297353CC}">
                <c16:uniqueId val="{0000000C-A51D-4F0D-86CE-1DF7E80E258B}"/>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D-A51D-4F0D-86CE-1DF7E80E258B}"/>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E-A51D-4F0D-86CE-1DF7E80E258B}"/>
              </c:ext>
            </c:extLst>
          </c:dPt>
          <c:dPt>
            <c:idx val="1"/>
            <c:bubble3D val="0"/>
            <c:extLst>
              <c:ext xmlns:c16="http://schemas.microsoft.com/office/drawing/2014/chart" uri="{C3380CC4-5D6E-409C-BE32-E72D297353CC}">
                <c16:uniqueId val="{0000000F-A51D-4F0D-86CE-1DF7E80E258B}"/>
              </c:ext>
            </c:extLst>
          </c:dPt>
          <c:dPt>
            <c:idx val="2"/>
            <c:bubble3D val="0"/>
            <c:extLst>
              <c:ext xmlns:c16="http://schemas.microsoft.com/office/drawing/2014/chart" uri="{C3380CC4-5D6E-409C-BE32-E72D297353CC}">
                <c16:uniqueId val="{00000010-A51D-4F0D-86CE-1DF7E80E258B}"/>
              </c:ext>
            </c:extLst>
          </c:dPt>
          <c:dPt>
            <c:idx val="3"/>
            <c:bubble3D val="0"/>
            <c:extLst>
              <c:ext xmlns:c16="http://schemas.microsoft.com/office/drawing/2014/chart" uri="{C3380CC4-5D6E-409C-BE32-E72D297353CC}">
                <c16:uniqueId val="{00000011-A51D-4F0D-86CE-1DF7E80E258B}"/>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2-A51D-4F0D-86CE-1DF7E80E258B}"/>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Master template chart title</a:t>
            </a:r>
          </a:p>
        </c:rich>
      </c:tx>
      <c:layout>
        <c:manualLayout>
          <c:xMode val="edge"/>
          <c:yMode val="edge"/>
          <c:x val="0.24892356717721201"/>
          <c:y val="5.32434794637206E-2"/>
        </c:manualLayout>
      </c:layout>
      <c:overlay val="0"/>
    </c:title>
    <c:autoTitleDeleted val="0"/>
    <c:plotArea>
      <c:layout>
        <c:manualLayout>
          <c:layoutTarget val="inner"/>
          <c:xMode val="edge"/>
          <c:yMode val="edge"/>
          <c:x val="0.17573489728811501"/>
          <c:y val="0.21570492733150101"/>
          <c:w val="0.67648918108944001"/>
          <c:h val="0.71331826275399302"/>
        </c:manualLayout>
      </c:layout>
      <c:pieChart>
        <c:varyColors val="1"/>
        <c:ser>
          <c:idx val="0"/>
          <c:order val="0"/>
          <c:tx>
            <c:strRef>
              <c:f>Sheet1!$B$1</c:f>
              <c:strCache>
                <c:ptCount val="1"/>
                <c:pt idx="0">
                  <c:v>Series 1</c:v>
                </c:pt>
              </c:strCache>
            </c:strRef>
          </c:tx>
          <c:dPt>
            <c:idx val="0"/>
            <c:bubble3D val="0"/>
            <c:extLst>
              <c:ext xmlns:c16="http://schemas.microsoft.com/office/drawing/2014/chart" uri="{C3380CC4-5D6E-409C-BE32-E72D297353CC}">
                <c16:uniqueId val="{00000000-1BE0-4636-8E0A-9D0B2B29DE27}"/>
              </c:ext>
            </c:extLst>
          </c:dPt>
          <c:dPt>
            <c:idx val="1"/>
            <c:bubble3D val="0"/>
            <c:spPr>
              <a:solidFill>
                <a:schemeClr val="accent5"/>
              </a:solidFill>
            </c:spPr>
            <c:extLst>
              <c:ext xmlns:c16="http://schemas.microsoft.com/office/drawing/2014/chart" uri="{C3380CC4-5D6E-409C-BE32-E72D297353CC}">
                <c16:uniqueId val="{00000002-1BE0-4636-8E0A-9D0B2B29DE27}"/>
              </c:ext>
            </c:extLst>
          </c:dPt>
          <c:dPt>
            <c:idx val="2"/>
            <c:bubble3D val="0"/>
            <c:spPr>
              <a:solidFill>
                <a:schemeClr val="accent2"/>
              </a:solidFill>
            </c:spPr>
            <c:extLst>
              <c:ext xmlns:c16="http://schemas.microsoft.com/office/drawing/2014/chart" uri="{C3380CC4-5D6E-409C-BE32-E72D297353CC}">
                <c16:uniqueId val="{00000004-1BE0-4636-8E0A-9D0B2B29DE27}"/>
              </c:ext>
            </c:extLst>
          </c:dPt>
          <c:dPt>
            <c:idx val="3"/>
            <c:bubble3D val="0"/>
            <c:spPr>
              <a:solidFill>
                <a:schemeClr val="accent3"/>
              </a:solidFill>
            </c:spPr>
            <c:extLst>
              <c:ext xmlns:c16="http://schemas.microsoft.com/office/drawing/2014/chart" uri="{C3380CC4-5D6E-409C-BE32-E72D297353CC}">
                <c16:uniqueId val="{00000006-1BE0-4636-8E0A-9D0B2B29DE27}"/>
              </c:ext>
            </c:extLst>
          </c:dPt>
          <c:dLbls>
            <c:dLbl>
              <c:idx val="0"/>
              <c:layout>
                <c:manualLayout>
                  <c:x val="-0.17739996259695401"/>
                  <c:y val="0.179180573511989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BE0-4636-8E0A-9D0B2B29DE27}"/>
                </c:ext>
              </c:extLst>
            </c:dLbl>
            <c:dLbl>
              <c:idx val="1"/>
              <c:layout>
                <c:manualLayout>
                  <c:x val="-0.154688427974083"/>
                  <c:y val="-0.158306202266258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BE0-4636-8E0A-9D0B2B29DE27}"/>
                </c:ext>
              </c:extLst>
            </c:dLbl>
            <c:dLbl>
              <c:idx val="2"/>
              <c:layout>
                <c:manualLayout>
                  <c:x val="0.13547158641760099"/>
                  <c:y val="-0.1603162066942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BE0-4636-8E0A-9D0B2B29DE27}"/>
                </c:ext>
              </c:extLst>
            </c:dLbl>
            <c:dLbl>
              <c:idx val="3"/>
              <c:layout>
                <c:manualLayout>
                  <c:x val="0.191857088602777"/>
                  <c:y val="0.13926873241439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BE0-4636-8E0A-9D0B2B29DE27}"/>
                </c:ext>
              </c:extLst>
            </c:dLbl>
            <c:spPr>
              <a:noFill/>
              <a:ln>
                <a:noFill/>
              </a:ln>
              <a:effectLst/>
            </c:sp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7-1BE0-4636-8E0A-9D0B2B29DE27}"/>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8-1BE0-4636-8E0A-9D0B2B29DE27}"/>
              </c:ext>
            </c:extLst>
          </c:dPt>
          <c:dPt>
            <c:idx val="1"/>
            <c:bubble3D val="0"/>
            <c:extLst>
              <c:ext xmlns:c16="http://schemas.microsoft.com/office/drawing/2014/chart" uri="{C3380CC4-5D6E-409C-BE32-E72D297353CC}">
                <c16:uniqueId val="{00000009-1BE0-4636-8E0A-9D0B2B29DE27}"/>
              </c:ext>
            </c:extLst>
          </c:dPt>
          <c:dPt>
            <c:idx val="2"/>
            <c:bubble3D val="0"/>
            <c:extLst>
              <c:ext xmlns:c16="http://schemas.microsoft.com/office/drawing/2014/chart" uri="{C3380CC4-5D6E-409C-BE32-E72D297353CC}">
                <c16:uniqueId val="{0000000A-1BE0-4636-8E0A-9D0B2B29DE27}"/>
              </c:ext>
            </c:extLst>
          </c:dPt>
          <c:dPt>
            <c:idx val="3"/>
            <c:bubble3D val="0"/>
            <c:extLst>
              <c:ext xmlns:c16="http://schemas.microsoft.com/office/drawing/2014/chart" uri="{C3380CC4-5D6E-409C-BE32-E72D297353CC}">
                <c16:uniqueId val="{0000000B-1BE0-4636-8E0A-9D0B2B29DE27}"/>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C-1BE0-4636-8E0A-9D0B2B29DE27}"/>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D-1BE0-4636-8E0A-9D0B2B29DE27}"/>
              </c:ext>
            </c:extLst>
          </c:dPt>
          <c:dPt>
            <c:idx val="1"/>
            <c:bubble3D val="0"/>
            <c:extLst>
              <c:ext xmlns:c16="http://schemas.microsoft.com/office/drawing/2014/chart" uri="{C3380CC4-5D6E-409C-BE32-E72D297353CC}">
                <c16:uniqueId val="{0000000E-1BE0-4636-8E0A-9D0B2B29DE27}"/>
              </c:ext>
            </c:extLst>
          </c:dPt>
          <c:dPt>
            <c:idx val="2"/>
            <c:bubble3D val="0"/>
            <c:extLst>
              <c:ext xmlns:c16="http://schemas.microsoft.com/office/drawing/2014/chart" uri="{C3380CC4-5D6E-409C-BE32-E72D297353CC}">
                <c16:uniqueId val="{0000000F-1BE0-4636-8E0A-9D0B2B29DE27}"/>
              </c:ext>
            </c:extLst>
          </c:dPt>
          <c:dPt>
            <c:idx val="3"/>
            <c:bubble3D val="0"/>
            <c:extLst>
              <c:ext xmlns:c16="http://schemas.microsoft.com/office/drawing/2014/chart" uri="{C3380CC4-5D6E-409C-BE32-E72D297353CC}">
                <c16:uniqueId val="{00000010-1BE0-4636-8E0A-9D0B2B29DE27}"/>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1-1BE0-4636-8E0A-9D0B2B29DE27}"/>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0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Master template chart title</a:t>
            </a:r>
          </a:p>
        </c:rich>
      </c:tx>
      <c:layout>
        <c:manualLayout>
          <c:xMode val="edge"/>
          <c:yMode val="edge"/>
          <c:x val="0.24892356717721201"/>
          <c:y val="5.32434794637206E-2"/>
        </c:manualLayout>
      </c:layout>
      <c:overlay val="0"/>
    </c:title>
    <c:autoTitleDeleted val="0"/>
    <c:plotArea>
      <c:layout>
        <c:manualLayout>
          <c:layoutTarget val="inner"/>
          <c:xMode val="edge"/>
          <c:yMode val="edge"/>
          <c:x val="0.17573489728811501"/>
          <c:y val="0.21570492733150101"/>
          <c:w val="0.67648918108944001"/>
          <c:h val="0.71331826275399302"/>
        </c:manualLayout>
      </c:layout>
      <c:pieChart>
        <c:varyColors val="1"/>
        <c:ser>
          <c:idx val="0"/>
          <c:order val="0"/>
          <c:tx>
            <c:strRef>
              <c:f>Sheet1!$B$1</c:f>
              <c:strCache>
                <c:ptCount val="1"/>
                <c:pt idx="0">
                  <c:v>Series 1</c:v>
                </c:pt>
              </c:strCache>
            </c:strRef>
          </c:tx>
          <c:dPt>
            <c:idx val="0"/>
            <c:bubble3D val="0"/>
            <c:extLst>
              <c:ext xmlns:c16="http://schemas.microsoft.com/office/drawing/2014/chart" uri="{C3380CC4-5D6E-409C-BE32-E72D297353CC}">
                <c16:uniqueId val="{00000000-C338-4ECC-A564-CB41E60DADBF}"/>
              </c:ext>
            </c:extLst>
          </c:dPt>
          <c:dPt>
            <c:idx val="1"/>
            <c:bubble3D val="0"/>
            <c:spPr>
              <a:solidFill>
                <a:schemeClr val="accent5"/>
              </a:solidFill>
            </c:spPr>
            <c:extLst>
              <c:ext xmlns:c16="http://schemas.microsoft.com/office/drawing/2014/chart" uri="{C3380CC4-5D6E-409C-BE32-E72D297353CC}">
                <c16:uniqueId val="{00000002-C338-4ECC-A564-CB41E60DADBF}"/>
              </c:ext>
            </c:extLst>
          </c:dPt>
          <c:dPt>
            <c:idx val="2"/>
            <c:bubble3D val="0"/>
            <c:spPr>
              <a:solidFill>
                <a:schemeClr val="accent2"/>
              </a:solidFill>
            </c:spPr>
            <c:extLst>
              <c:ext xmlns:c16="http://schemas.microsoft.com/office/drawing/2014/chart" uri="{C3380CC4-5D6E-409C-BE32-E72D297353CC}">
                <c16:uniqueId val="{00000004-C338-4ECC-A564-CB41E60DADBF}"/>
              </c:ext>
            </c:extLst>
          </c:dPt>
          <c:dPt>
            <c:idx val="3"/>
            <c:bubble3D val="0"/>
            <c:spPr>
              <a:solidFill>
                <a:schemeClr val="accent3"/>
              </a:solidFill>
            </c:spPr>
            <c:extLst>
              <c:ext xmlns:c16="http://schemas.microsoft.com/office/drawing/2014/chart" uri="{C3380CC4-5D6E-409C-BE32-E72D297353CC}">
                <c16:uniqueId val="{00000006-C338-4ECC-A564-CB41E60DADBF}"/>
              </c:ext>
            </c:extLst>
          </c:dPt>
          <c:dLbls>
            <c:dLbl>
              <c:idx val="0"/>
              <c:layout>
                <c:manualLayout>
                  <c:x val="-0.17739968878256401"/>
                  <c:y val="0.44907447835323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338-4ECC-A564-CB41E60DADBF}"/>
                </c:ext>
              </c:extLst>
            </c:dLbl>
            <c:dLbl>
              <c:idx val="1"/>
              <c:layout>
                <c:manualLayout>
                  <c:x val="-0.16859819901322801"/>
                  <c:y val="-0.457643078544729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338-4ECC-A564-CB41E60DADBF}"/>
                </c:ext>
              </c:extLst>
            </c:dLbl>
            <c:dLbl>
              <c:idx val="2"/>
              <c:layout>
                <c:manualLayout>
                  <c:x val="0.13547158641760099"/>
                  <c:y val="-0.1603162066942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338-4ECC-A564-CB41E60DADBF}"/>
                </c:ext>
              </c:extLst>
            </c:dLbl>
            <c:dLbl>
              <c:idx val="3"/>
              <c:layout>
                <c:manualLayout>
                  <c:x val="0.191857088602777"/>
                  <c:y val="0.13926873241439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C338-4ECC-A564-CB41E60DADBF}"/>
                </c:ext>
              </c:extLst>
            </c:dLbl>
            <c:spPr>
              <a:noFill/>
              <a:ln>
                <a:noFill/>
              </a:ln>
              <a:effectLst/>
            </c:sp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7-C338-4ECC-A564-CB41E60DADBF}"/>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8-C338-4ECC-A564-CB41E60DADBF}"/>
              </c:ext>
            </c:extLst>
          </c:dPt>
          <c:dPt>
            <c:idx val="1"/>
            <c:bubble3D val="0"/>
            <c:extLst>
              <c:ext xmlns:c16="http://schemas.microsoft.com/office/drawing/2014/chart" uri="{C3380CC4-5D6E-409C-BE32-E72D297353CC}">
                <c16:uniqueId val="{00000009-C338-4ECC-A564-CB41E60DADBF}"/>
              </c:ext>
            </c:extLst>
          </c:dPt>
          <c:dPt>
            <c:idx val="2"/>
            <c:bubble3D val="0"/>
            <c:extLst>
              <c:ext xmlns:c16="http://schemas.microsoft.com/office/drawing/2014/chart" uri="{C3380CC4-5D6E-409C-BE32-E72D297353CC}">
                <c16:uniqueId val="{0000000A-C338-4ECC-A564-CB41E60DADBF}"/>
              </c:ext>
            </c:extLst>
          </c:dPt>
          <c:dPt>
            <c:idx val="3"/>
            <c:bubble3D val="0"/>
            <c:extLst>
              <c:ext xmlns:c16="http://schemas.microsoft.com/office/drawing/2014/chart" uri="{C3380CC4-5D6E-409C-BE32-E72D297353CC}">
                <c16:uniqueId val="{0000000B-C338-4ECC-A564-CB41E60DADBF}"/>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C-C338-4ECC-A564-CB41E60DADBF}"/>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D-C338-4ECC-A564-CB41E60DADBF}"/>
              </c:ext>
            </c:extLst>
          </c:dPt>
          <c:dPt>
            <c:idx val="1"/>
            <c:bubble3D val="0"/>
            <c:extLst>
              <c:ext xmlns:c16="http://schemas.microsoft.com/office/drawing/2014/chart" uri="{C3380CC4-5D6E-409C-BE32-E72D297353CC}">
                <c16:uniqueId val="{0000000E-C338-4ECC-A564-CB41E60DADBF}"/>
              </c:ext>
            </c:extLst>
          </c:dPt>
          <c:dPt>
            <c:idx val="2"/>
            <c:bubble3D val="0"/>
            <c:extLst>
              <c:ext xmlns:c16="http://schemas.microsoft.com/office/drawing/2014/chart" uri="{C3380CC4-5D6E-409C-BE32-E72D297353CC}">
                <c16:uniqueId val="{0000000F-C338-4ECC-A564-CB41E60DADBF}"/>
              </c:ext>
            </c:extLst>
          </c:dPt>
          <c:dPt>
            <c:idx val="3"/>
            <c:bubble3D val="0"/>
            <c:extLst>
              <c:ext xmlns:c16="http://schemas.microsoft.com/office/drawing/2014/chart" uri="{C3380CC4-5D6E-409C-BE32-E72D297353CC}">
                <c16:uniqueId val="{00000010-C338-4ECC-A564-CB41E60DADBF}"/>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1-C338-4ECC-A564-CB41E60DADBF}"/>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0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291126B-48DF-9943-97B3-6F4FE00A989C}" type="datetimeFigureOut">
              <a:rPr lang="en-US"/>
              <a:pPr>
                <a:defRPr/>
              </a:pPr>
              <a:t>7/12/2017</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3A82CFC8-E374-F944-BB96-0DA719E3EE08}" type="slidenum">
              <a:rPr lang="en-US"/>
              <a:pPr>
                <a:defRPr/>
              </a:pPr>
              <a:t>‹#›</a:t>
            </a:fld>
            <a:endParaRPr lang="en-US"/>
          </a:p>
        </p:txBody>
      </p:sp>
    </p:spTree>
    <p:extLst>
      <p:ext uri="{BB962C8B-B14F-4D97-AF65-F5344CB8AC3E}">
        <p14:creationId xmlns:p14="http://schemas.microsoft.com/office/powerpoint/2010/main" val="315275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6AE0F1-34EE-2949-9CD6-2F08B9797F13}" type="datetimeFigureOut">
              <a:rPr lang="en-US"/>
              <a:pPr>
                <a:defRPr/>
              </a:pPr>
              <a:t>7/12/2017</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F9AA793E-8016-FE43-AB97-BC0D9B80D50C}" type="slidenum">
              <a:rPr lang="en-US"/>
              <a:pPr>
                <a:defRPr/>
              </a:pPr>
              <a:t>‹#›</a:t>
            </a:fld>
            <a:endParaRPr lang="en-US"/>
          </a:p>
        </p:txBody>
      </p:sp>
    </p:spTree>
    <p:extLst>
      <p:ext uri="{BB962C8B-B14F-4D97-AF65-F5344CB8AC3E}">
        <p14:creationId xmlns:p14="http://schemas.microsoft.com/office/powerpoint/2010/main" val="2447863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a:t>
            </a:fld>
            <a:endParaRPr lang="en-US"/>
          </a:p>
        </p:txBody>
      </p:sp>
    </p:spTree>
    <p:extLst>
      <p:ext uri="{BB962C8B-B14F-4D97-AF65-F5344CB8AC3E}">
        <p14:creationId xmlns:p14="http://schemas.microsoft.com/office/powerpoint/2010/main" val="4132855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0092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rveillance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
        <p:nvSpPr>
          <p:cNvPr id="6"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934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ic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
        <p:nvSpPr>
          <p:cNvPr id="6"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6868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Storage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4880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erprise Archive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0991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ybersecurity Section">
    <p:spTree>
      <p:nvGrpSpPr>
        <p:cNvPr id="1" name=""/>
        <p:cNvGrpSpPr/>
        <p:nvPr/>
      </p:nvGrpSpPr>
      <p:grpSpPr>
        <a:xfrm>
          <a:off x="0" y="0"/>
          <a:ext cx="0" cy="0"/>
          <a:chOff x="0" y="0"/>
          <a:chExt cx="0" cy="0"/>
        </a:xfrm>
      </p:grpSpPr>
      <p:pic>
        <p:nvPicPr>
          <p:cNvPr id="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100" y="0"/>
            <a:ext cx="9220200" cy="5141913"/>
          </a:xfrm>
          <a:prstGeom prst="rect">
            <a:avLst/>
          </a:prstGeom>
          <a:gradFill>
            <a:gsLst>
              <a:gs pos="100000">
                <a:srgbClr val="26292E"/>
              </a:gs>
              <a:gs pos="0">
                <a:srgbClr val="26292E">
                  <a:alpha val="33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65313" y="1628775"/>
            <a:ext cx="7354887"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19546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terprise Data Protection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5060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Entertainment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7743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ud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5406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Sports">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9464" r="19804"/>
          <a:stretch/>
        </p:blipFill>
        <p:spPr bwMode="auto">
          <a:xfrm>
            <a:off x="-38101" y="0"/>
            <a:ext cx="9177339" cy="514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38100" y="0"/>
            <a:ext cx="9177338" cy="5141913"/>
          </a:xfrm>
          <a:prstGeom prst="rect">
            <a:avLst/>
          </a:prstGeom>
          <a:gradFill>
            <a:gsLst>
              <a:gs pos="100000">
                <a:srgbClr val="26292E">
                  <a:alpha val="82000"/>
                </a:srgbClr>
              </a:gs>
              <a:gs pos="0">
                <a:srgbClr val="26292E">
                  <a:alpha val="1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pic>
        <p:nvPicPr>
          <p:cNvPr id="9"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0869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a:xfrm>
            <a:off x="381000" y="1047750"/>
            <a:ext cx="12954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Default</a:t>
            </a:r>
          </a:p>
        </p:txBody>
      </p:sp>
      <p:sp>
        <p:nvSpPr>
          <p:cNvPr id="4" name="Rectangle 3"/>
          <p:cNvSpPr/>
          <p:nvPr userDrawn="1"/>
        </p:nvSpPr>
        <p:spPr>
          <a:xfrm>
            <a:off x="1801813" y="1047750"/>
            <a:ext cx="1295400" cy="1143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381000" y="2290763"/>
            <a:ext cx="1295400" cy="433387"/>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801813" y="2290763"/>
            <a:ext cx="1295400" cy="43338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381000" y="2952750"/>
            <a:ext cx="1295400" cy="1143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801813" y="2952750"/>
            <a:ext cx="1295400" cy="1143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81000" y="4195763"/>
            <a:ext cx="1295400" cy="43338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1801813" y="4195763"/>
            <a:ext cx="1295400" cy="43338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6019800" y="1047750"/>
            <a:ext cx="2743200" cy="1143000"/>
          </a:xfrm>
          <a:prstGeom prst="rect">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bg1"/>
                </a:solidFill>
              </a:rPr>
              <a:t>Dark Callout/takeaway</a:t>
            </a:r>
          </a:p>
        </p:txBody>
      </p:sp>
      <p:sp>
        <p:nvSpPr>
          <p:cNvPr id="12" name="Rectangle 11"/>
          <p:cNvSpPr/>
          <p:nvPr userDrawn="1"/>
        </p:nvSpPr>
        <p:spPr>
          <a:xfrm>
            <a:off x="6019800" y="2952750"/>
            <a:ext cx="2752725" cy="1143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Bright Highlight/takeaway</a:t>
            </a:r>
          </a:p>
        </p:txBody>
      </p:sp>
      <p:sp>
        <p:nvSpPr>
          <p:cNvPr id="13" name="TextBox 21"/>
          <p:cNvSpPr txBox="1">
            <a:spLocks noChangeArrowheads="1"/>
          </p:cNvSpPr>
          <p:nvPr userDrawn="1"/>
        </p:nvSpPr>
        <p:spPr bwMode="auto">
          <a:xfrm>
            <a:off x="3475038" y="1114425"/>
            <a:ext cx="1995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solidFill>
                  <a:schemeClr val="accent1"/>
                </a:solidFill>
              </a:rPr>
              <a:t>As a style standard</a:t>
            </a:r>
          </a:p>
        </p:txBody>
      </p:sp>
      <p:sp>
        <p:nvSpPr>
          <p:cNvPr id="14" name="Rectangle 22"/>
          <p:cNvSpPr>
            <a:spLocks noChangeArrowheads="1"/>
          </p:cNvSpPr>
          <p:nvPr userDrawn="1"/>
        </p:nvSpPr>
        <p:spPr bwMode="auto">
          <a:xfrm>
            <a:off x="3503613" y="1204913"/>
            <a:ext cx="1128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600" b="1">
                <a:solidFill>
                  <a:srgbClr val="BCC0BA"/>
                </a:solidFill>
              </a:rPr>
              <a:t>NO</a:t>
            </a:r>
          </a:p>
        </p:txBody>
      </p:sp>
      <p:sp>
        <p:nvSpPr>
          <p:cNvPr id="15" name="Rectangle 24"/>
          <p:cNvSpPr>
            <a:spLocks noChangeArrowheads="1"/>
          </p:cNvSpPr>
          <p:nvPr userDrawn="1"/>
        </p:nvSpPr>
        <p:spPr bwMode="auto">
          <a:xfrm>
            <a:off x="4600575" y="1384300"/>
            <a:ext cx="896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shadows</a:t>
            </a:r>
          </a:p>
          <a:p>
            <a:r>
              <a:rPr lang="en-US" sz="1400"/>
              <a:t>gradients</a:t>
            </a:r>
          </a:p>
          <a:p>
            <a:r>
              <a:rPr lang="en-US" sz="1400"/>
              <a:t>bevels</a:t>
            </a:r>
          </a:p>
        </p:txBody>
      </p:sp>
      <p:sp>
        <p:nvSpPr>
          <p:cNvPr id="16" name="Rectangle 15"/>
          <p:cNvSpPr/>
          <p:nvPr userDrawn="1"/>
        </p:nvSpPr>
        <p:spPr>
          <a:xfrm>
            <a:off x="3352800" y="1047750"/>
            <a:ext cx="2344738" cy="1143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userDrawn="1"/>
        </p:nvCxnSpPr>
        <p:spPr>
          <a:xfrm>
            <a:off x="3706813" y="3021013"/>
            <a:ext cx="1751012"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706813" y="3162300"/>
            <a:ext cx="1751012" cy="0"/>
          </a:xfrm>
          <a:prstGeom prst="line">
            <a:avLst/>
          </a:prstGeom>
          <a:ln w="28575" cmpd="sng">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706813" y="3363913"/>
            <a:ext cx="1751012" cy="0"/>
          </a:xfrm>
          <a:prstGeom prst="line">
            <a:avLst/>
          </a:prstGeom>
          <a:ln w="28575" cmpd="sng">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706813" y="3675063"/>
            <a:ext cx="1751012"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706813" y="3817938"/>
            <a:ext cx="1751012" cy="0"/>
          </a:xfrm>
          <a:prstGeom prst="line">
            <a:avLst/>
          </a:prstGeom>
          <a:ln w="28575"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706813" y="4019550"/>
            <a:ext cx="1751012" cy="0"/>
          </a:xfrm>
          <a:prstGeom prst="line">
            <a:avLst/>
          </a:prstGeom>
          <a:ln w="28575" cmpd="sng">
            <a:solidFill>
              <a:schemeClr val="accent6"/>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sz="2400" b="1" baseline="0"/>
            </a:lvl1pPr>
          </a:lstStyle>
          <a:p>
            <a:r>
              <a:rPr lang="en-US" dirty="0"/>
              <a:t>Standard Styles </a:t>
            </a:r>
          </a:p>
        </p:txBody>
      </p:sp>
    </p:spTree>
    <p:extLst>
      <p:ext uri="{BB962C8B-B14F-4D97-AF65-F5344CB8AC3E}">
        <p14:creationId xmlns:p14="http://schemas.microsoft.com/office/powerpoint/2010/main" val="30366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54864"/>
            <a:ext cx="7863840"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a:t>Click To Edit Master Title Style</a:t>
            </a:r>
          </a:p>
        </p:txBody>
      </p:sp>
      <p:sp>
        <p:nvSpPr>
          <p:cNvPr id="5" name="Text Placeholder 2"/>
          <p:cNvSpPr>
            <a:spLocks noGrp="1"/>
          </p:cNvSpPr>
          <p:nvPr>
            <p:ph type="body" idx="1"/>
          </p:nvPr>
        </p:nvSpPr>
        <p:spPr>
          <a:xfrm>
            <a:off x="400777" y="1200151"/>
            <a:ext cx="8286023" cy="3394472"/>
          </a:xfrm>
          <a:prstGeom prst="rect">
            <a:avLst/>
          </a:prstGeom>
        </p:spPr>
        <p:txBody>
          <a:bodyPr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3435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6875" y="1871663"/>
          <a:ext cx="3657600" cy="1854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140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nvGraphicFramePr>
        <p:xfrm>
          <a:off x="4648200" y="1871663"/>
          <a:ext cx="3657600" cy="1854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pPr algn="ctr"/>
                      <a:r>
                        <a:rPr lang="en-US" sz="1400" dirty="0">
                          <a:solidFill>
                            <a:schemeClr val="accent1"/>
                          </a:solidFill>
                        </a:rPr>
                        <a:t>Header</a:t>
                      </a:r>
                    </a:p>
                  </a:txBody>
                  <a:tcPr>
                    <a:lnL w="9525" cap="flat" cmpd="sng" algn="ctr">
                      <a:no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1"/>
                          </a:solidFill>
                        </a:rPr>
                        <a:t>Header</a:t>
                      </a:r>
                    </a:p>
                  </a:txBody>
                  <a:tcPr>
                    <a:lnL w="9525" cap="flat" cmpd="sng" algn="ctr">
                      <a:solidFill>
                        <a:srgbClr val="0F73C3"/>
                      </a:solid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1"/>
                          </a:solidFill>
                        </a:rPr>
                        <a:t>Header</a:t>
                      </a:r>
                    </a:p>
                  </a:txBody>
                  <a:tcPr>
                    <a:lnL w="9525" cap="flat" cmpd="sng" algn="ctr">
                      <a:solidFill>
                        <a:srgbClr val="0F73C3"/>
                      </a:solidFill>
                      <a:prstDash val="sysDot"/>
                      <a:round/>
                      <a:headEnd type="none" w="med" len="med"/>
                      <a:tailEnd type="none" w="med" len="med"/>
                    </a:lnL>
                    <a:lnR w="12700" cmpd="sng">
                      <a:noFill/>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hasCustomPrompt="1"/>
          </p:nvPr>
        </p:nvSpPr>
        <p:spPr/>
        <p:txBody>
          <a:bodyPr/>
          <a:lstStyle/>
          <a:p>
            <a:r>
              <a:rPr lang="en-US" dirty="0"/>
              <a:t>Sample Tables</a:t>
            </a:r>
          </a:p>
        </p:txBody>
      </p:sp>
    </p:spTree>
    <p:extLst>
      <p:ext uri="{BB962C8B-B14F-4D97-AF65-F5344CB8AC3E}">
        <p14:creationId xmlns:p14="http://schemas.microsoft.com/office/powerpoint/2010/main" val="203716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Column Chart</a:t>
            </a:r>
          </a:p>
        </p:txBody>
      </p:sp>
      <p:graphicFrame>
        <p:nvGraphicFramePr>
          <p:cNvPr id="6" name="Chart 5"/>
          <p:cNvGraphicFramePr/>
          <p:nvPr userDrawn="1">
            <p:extLst>
              <p:ext uri="{D42A27DB-BD31-4B8C-83A1-F6EECF244321}">
                <p14:modId xmlns:p14="http://schemas.microsoft.com/office/powerpoint/2010/main" val="31211836"/>
              </p:ext>
            </p:extLst>
          </p:nvPr>
        </p:nvGraphicFramePr>
        <p:xfrm>
          <a:off x="1524000" y="1136993"/>
          <a:ext cx="6096000" cy="3242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7295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Column Category Call Out Chart</a:t>
            </a:r>
          </a:p>
        </p:txBody>
      </p:sp>
      <p:graphicFrame>
        <p:nvGraphicFramePr>
          <p:cNvPr id="3" name="Chart 2"/>
          <p:cNvGraphicFramePr/>
          <p:nvPr userDrawn="1">
            <p:extLst>
              <p:ext uri="{D42A27DB-BD31-4B8C-83A1-F6EECF244321}">
                <p14:modId xmlns:p14="http://schemas.microsoft.com/office/powerpoint/2010/main" val="1639361300"/>
              </p:ext>
            </p:extLst>
          </p:nvPr>
        </p:nvGraphicFramePr>
        <p:xfrm>
          <a:off x="1524000" y="1136993"/>
          <a:ext cx="6096000" cy="3242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5619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Column Chart 2-up W/Text</a:t>
            </a:r>
          </a:p>
        </p:txBody>
      </p:sp>
      <p:sp>
        <p:nvSpPr>
          <p:cNvPr id="6" name="Content Placeholder 5"/>
          <p:cNvSpPr>
            <a:spLocks noGrp="1"/>
          </p:cNvSpPr>
          <p:nvPr>
            <p:ph sz="quarter" idx="10"/>
          </p:nvPr>
        </p:nvSpPr>
        <p:spPr>
          <a:xfrm>
            <a:off x="555625" y="4029290"/>
            <a:ext cx="8045450" cy="241300"/>
          </a:xfrm>
        </p:spPr>
        <p:txBody>
          <a:bodyPr>
            <a:noAutofit/>
          </a:bodyPr>
          <a:lstStyle>
            <a:lvl1pPr>
              <a:defRPr sz="1400"/>
            </a:lvl1pPr>
          </a:lstStyle>
          <a:p>
            <a:pPr lvl="0"/>
            <a:r>
              <a:rPr lang="en-US"/>
              <a:t>Click to edit Master text styles</a:t>
            </a:r>
          </a:p>
        </p:txBody>
      </p:sp>
      <p:graphicFrame>
        <p:nvGraphicFramePr>
          <p:cNvPr id="7" name="Chart 6"/>
          <p:cNvGraphicFramePr/>
          <p:nvPr userDrawn="1">
            <p:extLst>
              <p:ext uri="{D42A27DB-BD31-4B8C-83A1-F6EECF244321}">
                <p14:modId xmlns:p14="http://schemas.microsoft.com/office/powerpoint/2010/main" val="3887932860"/>
              </p:ext>
            </p:extLst>
          </p:nvPr>
        </p:nvGraphicFramePr>
        <p:xfrm>
          <a:off x="411892" y="1136993"/>
          <a:ext cx="3858054" cy="2542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userDrawn="1">
            <p:extLst>
              <p:ext uri="{D42A27DB-BD31-4B8C-83A1-F6EECF244321}">
                <p14:modId xmlns:p14="http://schemas.microsoft.com/office/powerpoint/2010/main" val="338070548"/>
              </p:ext>
            </p:extLst>
          </p:nvPr>
        </p:nvGraphicFramePr>
        <p:xfrm>
          <a:off x="4876800" y="1136993"/>
          <a:ext cx="3858054" cy="2542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220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p:cNvCxnSpPr/>
          <p:nvPr userDrawn="1"/>
        </p:nvCxnSpPr>
        <p:spPr>
          <a:xfrm flipV="1">
            <a:off x="4462463" y="1400175"/>
            <a:ext cx="0" cy="2312988"/>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Sample Column Chart With Text Layout</a:t>
            </a:r>
          </a:p>
        </p:txBody>
      </p:sp>
      <p:sp>
        <p:nvSpPr>
          <p:cNvPr id="13" name="Content Placeholder 12"/>
          <p:cNvSpPr>
            <a:spLocks noGrp="1"/>
          </p:cNvSpPr>
          <p:nvPr>
            <p:ph sz="quarter" idx="11"/>
          </p:nvPr>
        </p:nvSpPr>
        <p:spPr>
          <a:xfrm>
            <a:off x="466725" y="2189634"/>
            <a:ext cx="3665924" cy="1050925"/>
          </a:xfrm>
        </p:spPr>
        <p:txBody>
          <a:bodyPr/>
          <a:lstStyle>
            <a:lvl1pPr marL="0" indent="0">
              <a:buFont typeface="Arial"/>
              <a:buNone/>
              <a:defRPr>
                <a:solidFill>
                  <a:schemeClr val="accent1"/>
                </a:solidFill>
              </a:defRPr>
            </a:lvl1pPr>
            <a:lvl2pPr marL="0" indent="0">
              <a:spcAft>
                <a:spcPts val="0"/>
              </a:spcAft>
              <a:buNone/>
              <a:defRPr>
                <a:solidFill>
                  <a:schemeClr val="accent6"/>
                </a:solidFill>
              </a:defRPr>
            </a:lvl2pPr>
            <a:lvl3pPr marL="685800" indent="0">
              <a:buNone/>
              <a:defRPr/>
            </a:lvl3pPr>
            <a:lvl4pPr marL="974725" indent="0">
              <a:buNone/>
              <a:defRPr/>
            </a:lvl4pPr>
            <a:lvl5pPr marL="1146175" indent="0">
              <a:buNone/>
              <a:defRPr/>
            </a:lvl5pPr>
          </a:lstStyle>
          <a:p>
            <a:pPr lvl="0"/>
            <a:r>
              <a:rPr lang="en-US"/>
              <a:t>Click to edit Master text styles</a:t>
            </a:r>
          </a:p>
          <a:p>
            <a:pPr lvl="1"/>
            <a:r>
              <a:rPr lang="en-US"/>
              <a:t>Second level</a:t>
            </a:r>
          </a:p>
        </p:txBody>
      </p:sp>
      <p:graphicFrame>
        <p:nvGraphicFramePr>
          <p:cNvPr id="6" name="Chart 5"/>
          <p:cNvGraphicFramePr/>
          <p:nvPr userDrawn="1">
            <p:extLst>
              <p:ext uri="{D42A27DB-BD31-4B8C-83A1-F6EECF244321}">
                <p14:modId xmlns:p14="http://schemas.microsoft.com/office/powerpoint/2010/main" val="2050874442"/>
              </p:ext>
            </p:extLst>
          </p:nvPr>
        </p:nvGraphicFramePr>
        <p:xfrm>
          <a:off x="4876800" y="1411588"/>
          <a:ext cx="3858054" cy="2377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7355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Pie Chart</a:t>
            </a:r>
          </a:p>
        </p:txBody>
      </p:sp>
      <p:graphicFrame>
        <p:nvGraphicFramePr>
          <p:cNvPr id="4" name="Chart 3"/>
          <p:cNvGraphicFramePr/>
          <p:nvPr userDrawn="1">
            <p:extLst>
              <p:ext uri="{D42A27DB-BD31-4B8C-83A1-F6EECF244321}">
                <p14:modId xmlns:p14="http://schemas.microsoft.com/office/powerpoint/2010/main" val="1741949400"/>
              </p:ext>
            </p:extLst>
          </p:nvPr>
        </p:nvGraphicFramePr>
        <p:xfrm>
          <a:off x="2718486" y="1263135"/>
          <a:ext cx="4022811" cy="315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552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Category Call Out Pie</a:t>
            </a:r>
          </a:p>
        </p:txBody>
      </p:sp>
      <p:graphicFrame>
        <p:nvGraphicFramePr>
          <p:cNvPr id="8" name="Chart 7"/>
          <p:cNvGraphicFramePr/>
          <p:nvPr userDrawn="1">
            <p:extLst>
              <p:ext uri="{D42A27DB-BD31-4B8C-83A1-F6EECF244321}">
                <p14:modId xmlns:p14="http://schemas.microsoft.com/office/powerpoint/2010/main" val="2321601228"/>
              </p:ext>
            </p:extLst>
          </p:nvPr>
        </p:nvGraphicFramePr>
        <p:xfrm>
          <a:off x="2718486" y="1263135"/>
          <a:ext cx="4022811" cy="315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1830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6" name="Content Placeholder 5"/>
          <p:cNvSpPr>
            <a:spLocks noGrp="1"/>
          </p:cNvSpPr>
          <p:nvPr>
            <p:ph sz="quarter" idx="10"/>
          </p:nvPr>
        </p:nvSpPr>
        <p:spPr>
          <a:xfrm>
            <a:off x="555625" y="4132263"/>
            <a:ext cx="8045450" cy="241300"/>
          </a:xfrm>
        </p:spPr>
        <p:txBody>
          <a:bodyPr>
            <a:noAutofit/>
          </a:bodyPr>
          <a:lstStyle>
            <a:lvl1pPr>
              <a:defRPr sz="1400"/>
            </a:lvl1pPr>
          </a:lstStyle>
          <a:p>
            <a:pPr lvl="0"/>
            <a:r>
              <a:rPr lang="en-US"/>
              <a:t>Click to edit Master text styles</a:t>
            </a:r>
          </a:p>
        </p:txBody>
      </p:sp>
      <p:graphicFrame>
        <p:nvGraphicFramePr>
          <p:cNvPr id="7" name="Chart 6"/>
          <p:cNvGraphicFramePr/>
          <p:nvPr userDrawn="1">
            <p:extLst>
              <p:ext uri="{D42A27DB-BD31-4B8C-83A1-F6EECF244321}">
                <p14:modId xmlns:p14="http://schemas.microsoft.com/office/powerpoint/2010/main" val="644665309"/>
              </p:ext>
            </p:extLst>
          </p:nvPr>
        </p:nvGraphicFramePr>
        <p:xfrm>
          <a:off x="556053" y="1070919"/>
          <a:ext cx="3652109" cy="25880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extLst>
              <p:ext uri="{D42A27DB-BD31-4B8C-83A1-F6EECF244321}">
                <p14:modId xmlns:p14="http://schemas.microsoft.com/office/powerpoint/2010/main" val="965866956"/>
              </p:ext>
            </p:extLst>
          </p:nvPr>
        </p:nvGraphicFramePr>
        <p:xfrm>
          <a:off x="4974281" y="1070919"/>
          <a:ext cx="3652109" cy="2588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6112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4" name="Straight Connector 3"/>
          <p:cNvCxnSpPr/>
          <p:nvPr userDrawn="1"/>
        </p:nvCxnSpPr>
        <p:spPr>
          <a:xfrm flipV="1">
            <a:off x="4778375" y="1400175"/>
            <a:ext cx="0" cy="2312988"/>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Click To Edit Master Title Style</a:t>
            </a:r>
          </a:p>
        </p:txBody>
      </p:sp>
      <p:sp>
        <p:nvSpPr>
          <p:cNvPr id="13" name="Content Placeholder 12"/>
          <p:cNvSpPr>
            <a:spLocks noGrp="1"/>
          </p:cNvSpPr>
          <p:nvPr>
            <p:ph sz="quarter" idx="11"/>
          </p:nvPr>
        </p:nvSpPr>
        <p:spPr>
          <a:xfrm>
            <a:off x="466725" y="2189634"/>
            <a:ext cx="3665924" cy="1050925"/>
          </a:xfrm>
        </p:spPr>
        <p:txBody>
          <a:bodyPr/>
          <a:lstStyle>
            <a:lvl1pPr marL="0" indent="0">
              <a:buFont typeface="Arial"/>
              <a:buNone/>
              <a:defRPr>
                <a:solidFill>
                  <a:schemeClr val="accent1"/>
                </a:solidFill>
              </a:defRPr>
            </a:lvl1pPr>
            <a:lvl2pPr marL="0" indent="0">
              <a:spcAft>
                <a:spcPts val="0"/>
              </a:spcAft>
              <a:buNone/>
              <a:defRPr>
                <a:solidFill>
                  <a:schemeClr val="accent6"/>
                </a:solidFill>
              </a:defRPr>
            </a:lvl2pPr>
            <a:lvl3pPr marL="685800" indent="0">
              <a:buNone/>
              <a:defRPr/>
            </a:lvl3pPr>
            <a:lvl4pPr marL="974725" indent="0">
              <a:buNone/>
              <a:defRPr/>
            </a:lvl4pPr>
            <a:lvl5pPr marL="1146175" indent="0">
              <a:buNone/>
              <a:defRPr/>
            </a:lvl5pPr>
          </a:lstStyle>
          <a:p>
            <a:pPr lvl="0"/>
            <a:r>
              <a:rPr lang="en-US"/>
              <a:t>Click to edit Master text styles</a:t>
            </a:r>
          </a:p>
          <a:p>
            <a:pPr lvl="1"/>
            <a:r>
              <a:rPr lang="en-US"/>
              <a:t>Second level</a:t>
            </a:r>
          </a:p>
        </p:txBody>
      </p:sp>
      <p:graphicFrame>
        <p:nvGraphicFramePr>
          <p:cNvPr id="6" name="Chart 5"/>
          <p:cNvGraphicFramePr/>
          <p:nvPr userDrawn="1">
            <p:extLst>
              <p:ext uri="{D42A27DB-BD31-4B8C-83A1-F6EECF244321}">
                <p14:modId xmlns:p14="http://schemas.microsoft.com/office/powerpoint/2010/main" val="3182214891"/>
              </p:ext>
            </p:extLst>
          </p:nvPr>
        </p:nvGraphicFramePr>
        <p:xfrm>
          <a:off x="4974281" y="1304324"/>
          <a:ext cx="3652109" cy="2588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2447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5" name="Rounded Rectangle 74"/>
          <p:cNvSpPr/>
          <p:nvPr userDrawn="1"/>
        </p:nvSpPr>
        <p:spPr>
          <a:xfrm>
            <a:off x="4661244"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Rounded Rectangle 77"/>
          <p:cNvSpPr/>
          <p:nvPr userDrawn="1"/>
        </p:nvSpPr>
        <p:spPr>
          <a:xfrm>
            <a:off x="457201"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9" name="Rounded Rectangle 78"/>
          <p:cNvSpPr/>
          <p:nvPr userDrawn="1"/>
        </p:nvSpPr>
        <p:spPr>
          <a:xfrm>
            <a:off x="3258066"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0" name="Rounded Rectangle 79"/>
          <p:cNvSpPr/>
          <p:nvPr userDrawn="1"/>
        </p:nvSpPr>
        <p:spPr>
          <a:xfrm>
            <a:off x="6039708"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1" name="Rounded Rectangle 80"/>
          <p:cNvSpPr/>
          <p:nvPr userDrawn="1"/>
        </p:nvSpPr>
        <p:spPr>
          <a:xfrm>
            <a:off x="457200"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2" name="Rounded Rectangle 81"/>
          <p:cNvSpPr/>
          <p:nvPr userDrawn="1"/>
        </p:nvSpPr>
        <p:spPr>
          <a:xfrm>
            <a:off x="4661244" y="3521160"/>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3" name="Rounded Rectangle 82"/>
          <p:cNvSpPr/>
          <p:nvPr userDrawn="1"/>
        </p:nvSpPr>
        <p:spPr>
          <a:xfrm>
            <a:off x="457200" y="3528025"/>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ext Box 56"/>
          <p:cNvSpPr txBox="1">
            <a:spLocks noChangeArrowheads="1"/>
          </p:cNvSpPr>
          <p:nvPr userDrawn="1"/>
        </p:nvSpPr>
        <p:spPr bwMode="auto">
          <a:xfrm>
            <a:off x="2173416"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GLOBE</a:t>
            </a:r>
          </a:p>
        </p:txBody>
      </p:sp>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2574" y="1183124"/>
            <a:ext cx="394394"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6"/>
          <p:cNvSpPr txBox="1">
            <a:spLocks noChangeArrowheads="1"/>
          </p:cNvSpPr>
          <p:nvPr userDrawn="1"/>
        </p:nvSpPr>
        <p:spPr bwMode="auto">
          <a:xfrm>
            <a:off x="3442430"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MAP MARKER</a:t>
            </a:r>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0572" y="1216462"/>
            <a:ext cx="304758"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1839" y="1155232"/>
            <a:ext cx="747328" cy="49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2"/>
          <p:cNvSpPr txBox="1">
            <a:spLocks noChangeArrowheads="1"/>
          </p:cNvSpPr>
          <p:nvPr userDrawn="1"/>
        </p:nvSpPr>
        <p:spPr bwMode="auto">
          <a:xfrm>
            <a:off x="724672" y="1847850"/>
            <a:ext cx="858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WORLD MAP</a:t>
            </a:r>
          </a:p>
        </p:txBody>
      </p:sp>
      <p:sp>
        <p:nvSpPr>
          <p:cNvPr id="9" name="Text Box 79"/>
          <p:cNvSpPr txBox="1">
            <a:spLocks noChangeArrowheads="1"/>
          </p:cNvSpPr>
          <p:nvPr userDrawn="1"/>
        </p:nvSpPr>
        <p:spPr bwMode="auto">
          <a:xfrm>
            <a:off x="1189038" y="3150285"/>
            <a:ext cx="13795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rgbClr val="BCC0BA"/>
                </a:solidFill>
                <a:ea typeface="+mn-ea"/>
              </a:rPr>
              <a:t>DISK DRUMS / STORAGE</a:t>
            </a:r>
          </a:p>
        </p:txBody>
      </p:sp>
      <p:pic>
        <p:nvPicPr>
          <p:cNvPr id="10" name="Picture 1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6949" y="2579155"/>
            <a:ext cx="262181" cy="30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9"/>
          <p:cNvGrpSpPr>
            <a:grpSpLocks/>
          </p:cNvGrpSpPr>
          <p:nvPr userDrawn="1"/>
        </p:nvGrpSpPr>
        <p:grpSpPr bwMode="auto">
          <a:xfrm>
            <a:off x="1488530" y="2536579"/>
            <a:ext cx="429125" cy="391031"/>
            <a:chOff x="8018997" y="2625171"/>
            <a:chExt cx="659169" cy="601150"/>
          </a:xfrm>
        </p:grpSpPr>
        <p:pic>
          <p:nvPicPr>
            <p:cNvPr id="12"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7541" y="275859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userDrawn="1"/>
        </p:nvGrpSpPr>
        <p:grpSpPr bwMode="auto">
          <a:xfrm>
            <a:off x="2497055" y="2532097"/>
            <a:ext cx="521001" cy="399994"/>
            <a:chOff x="8018997" y="2625171"/>
            <a:chExt cx="801250" cy="615646"/>
          </a:xfrm>
        </p:grpSpPr>
        <p:pic>
          <p:nvPicPr>
            <p:cNvPr id="15"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9622"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6800" y="2773087"/>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73"/>
          <p:cNvSpPr txBox="1">
            <a:spLocks noChangeArrowheads="1"/>
          </p:cNvSpPr>
          <p:nvPr/>
        </p:nvSpPr>
        <p:spPr bwMode="auto">
          <a:xfrm>
            <a:off x="4043963" y="3150285"/>
            <a:ext cx="11795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SECURITY / LOCKS</a:t>
            </a:r>
          </a:p>
        </p:txBody>
      </p:sp>
      <p:pic>
        <p:nvPicPr>
          <p:cNvPr id="19"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4134" y="2532242"/>
            <a:ext cx="316067" cy="39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0441" y="2529634"/>
            <a:ext cx="400447" cy="39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06541" y="2571354"/>
            <a:ext cx="308917" cy="30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7"/>
          <p:cNvSpPr txBox="1">
            <a:spLocks noChangeArrowheads="1"/>
          </p:cNvSpPr>
          <p:nvPr userDrawn="1"/>
        </p:nvSpPr>
        <p:spPr bwMode="auto">
          <a:xfrm>
            <a:off x="6027351" y="1847850"/>
            <a:ext cx="130187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MOBILE PHONE/</a:t>
            </a:r>
            <a:r>
              <a:rPr lang="en-US" altLang="en-US" dirty="0" err="1">
                <a:ea typeface="+mn-ea"/>
              </a:rPr>
              <a:t>iPHONE</a:t>
            </a:r>
            <a:endParaRPr lang="en-US" altLang="en-US" dirty="0">
              <a:ea typeface="+mn-ea"/>
            </a:endParaRPr>
          </a:p>
        </p:txBody>
      </p:sp>
      <p:pic>
        <p:nvPicPr>
          <p:cNvPr id="23" name="Picture 3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81575" y="1240515"/>
            <a:ext cx="192715" cy="35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260580" y="1151323"/>
            <a:ext cx="363020" cy="48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0"/>
          <p:cNvSpPr txBox="1">
            <a:spLocks noChangeArrowheads="1"/>
          </p:cNvSpPr>
          <p:nvPr userDrawn="1"/>
        </p:nvSpPr>
        <p:spPr bwMode="auto">
          <a:xfrm>
            <a:off x="5096518" y="1847850"/>
            <a:ext cx="7223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err="1">
                <a:ea typeface="+mn-ea"/>
              </a:rPr>
              <a:t>iPAD</a:t>
            </a:r>
            <a:endParaRPr lang="en-US" altLang="en-US" dirty="0">
              <a:ea typeface="+mn-ea"/>
            </a:endParaRPr>
          </a:p>
        </p:txBody>
      </p:sp>
      <p:pic>
        <p:nvPicPr>
          <p:cNvPr id="26" name="Picture 38"/>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69405" y="1095734"/>
            <a:ext cx="693548" cy="5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0"/>
          <p:cNvSpPr txBox="1">
            <a:spLocks noChangeArrowheads="1"/>
          </p:cNvSpPr>
          <p:nvPr userDrawn="1"/>
        </p:nvSpPr>
        <p:spPr bwMode="auto">
          <a:xfrm>
            <a:off x="7585976" y="1847850"/>
            <a:ext cx="939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TV</a:t>
            </a:r>
          </a:p>
        </p:txBody>
      </p:sp>
      <p:pic>
        <p:nvPicPr>
          <p:cNvPr id="28" name="Picture 4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81258" y="3786030"/>
            <a:ext cx="532206" cy="30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05931" y="3800226"/>
            <a:ext cx="529964" cy="30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25117" y="3785938"/>
            <a:ext cx="529965" cy="3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90967"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29829" y="2546209"/>
            <a:ext cx="286498" cy="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5"/>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05018"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5"/>
          <p:cNvSpPr txBox="1">
            <a:spLocks noChangeArrowheads="1"/>
          </p:cNvSpPr>
          <p:nvPr userDrawn="1"/>
        </p:nvSpPr>
        <p:spPr bwMode="auto">
          <a:xfrm>
            <a:off x="3581959" y="4335892"/>
            <a:ext cx="8445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MAGNIFYING GLASS</a:t>
            </a:r>
          </a:p>
        </p:txBody>
      </p:sp>
      <p:pic>
        <p:nvPicPr>
          <p:cNvPr id="35" name="Picture 47"/>
          <p:cNvPicPr>
            <a:picLocks noChangeAspect="1"/>
          </p:cNvPicPr>
          <p:nvPr userDrawn="1"/>
        </p:nvPicPr>
        <p:blipFill>
          <a:blip r:embed="rId18">
            <a:extLst>
              <a:ext uri="{28A0092B-C50C-407E-A947-70E740481C1C}">
                <a14:useLocalDpi xmlns:a14="http://schemas.microsoft.com/office/drawing/2010/main" val="0"/>
              </a:ext>
            </a:extLst>
          </a:blip>
          <a:srcRect l="20934" t="18568" r="21211" b="18280"/>
          <a:stretch>
            <a:fillRect/>
          </a:stretch>
        </p:blipFill>
        <p:spPr bwMode="auto">
          <a:xfrm flipH="1">
            <a:off x="3787052" y="3658087"/>
            <a:ext cx="620720" cy="58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0"/>
          <p:cNvSpPr txBox="1">
            <a:spLocks noChangeArrowheads="1"/>
          </p:cNvSpPr>
          <p:nvPr userDrawn="1"/>
        </p:nvSpPr>
        <p:spPr bwMode="auto">
          <a:xfrm>
            <a:off x="2574667" y="4337479"/>
            <a:ext cx="7683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SERVICE TEAM</a:t>
            </a:r>
          </a:p>
        </p:txBody>
      </p:sp>
      <p:sp>
        <p:nvSpPr>
          <p:cNvPr id="37" name="Text Box 60"/>
          <p:cNvSpPr txBox="1">
            <a:spLocks noChangeArrowheads="1"/>
          </p:cNvSpPr>
          <p:nvPr userDrawn="1"/>
        </p:nvSpPr>
        <p:spPr bwMode="auto">
          <a:xfrm>
            <a:off x="1532279" y="4275567"/>
            <a:ext cx="768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PROBLEM</a:t>
            </a:r>
            <a:br>
              <a:rPr lang="en-US" altLang="en-US" sz="800" dirty="0">
                <a:solidFill>
                  <a:schemeClr val="accent5"/>
                </a:solidFill>
                <a:latin typeface="+mn-lt"/>
                <a:ea typeface="+mn-ea"/>
              </a:rPr>
            </a:br>
            <a:r>
              <a:rPr lang="en-US" altLang="en-US" sz="800" dirty="0">
                <a:solidFill>
                  <a:schemeClr val="accent5"/>
                </a:solidFill>
                <a:latin typeface="+mn-lt"/>
                <a:ea typeface="+mn-ea"/>
              </a:rPr>
              <a:t>/HEALTH</a:t>
            </a:r>
          </a:p>
        </p:txBody>
      </p:sp>
      <p:sp>
        <p:nvSpPr>
          <p:cNvPr id="38" name="Text Box 60"/>
          <p:cNvSpPr txBox="1">
            <a:spLocks noChangeArrowheads="1"/>
          </p:cNvSpPr>
          <p:nvPr userDrawn="1"/>
        </p:nvSpPr>
        <p:spPr bwMode="auto">
          <a:xfrm>
            <a:off x="504567" y="4268702"/>
            <a:ext cx="857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PERFORMANCE MONITORING</a:t>
            </a:r>
          </a:p>
        </p:txBody>
      </p:sp>
      <p:pic>
        <p:nvPicPr>
          <p:cNvPr id="39" name="Picture 51"/>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13947" y="3734277"/>
            <a:ext cx="432487" cy="4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2"/>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681540" y="3711868"/>
            <a:ext cx="481786" cy="47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3"/>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725892" y="3703464"/>
            <a:ext cx="498593" cy="4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userDrawn="1"/>
        </p:nvCxnSpPr>
        <p:spPr>
          <a:xfrm flipH="1" flipV="1">
            <a:off x="1400257"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H="1" flipV="1">
            <a:off x="2207355"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flipV="1">
            <a:off x="1891099"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flipV="1">
            <a:off x="3219622"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flipV="1">
            <a:off x="4269541"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H="1" flipV="1">
            <a:off x="5071685"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H="1" flipV="1">
            <a:off x="7002612"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flipV="1">
            <a:off x="7916663"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0" name="Text Box 73"/>
          <p:cNvSpPr txBox="1">
            <a:spLocks noChangeArrowheads="1"/>
          </p:cNvSpPr>
          <p:nvPr userDrawn="1"/>
        </p:nvSpPr>
        <p:spPr bwMode="auto">
          <a:xfrm>
            <a:off x="6452244" y="3067907"/>
            <a:ext cx="2101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COGS – PROCESSES – SYSTEM -  POLICY MANAGER – DATA MOVEMENT - </a:t>
            </a:r>
            <a:r>
              <a:rPr lang="en-US" altLang="en-US" dirty="0" err="1">
                <a:ea typeface="+mn-ea"/>
              </a:rPr>
              <a:t>iMover</a:t>
            </a:r>
            <a:endParaRPr lang="en-US" altLang="en-US" dirty="0">
              <a:ea typeface="+mn-ea"/>
            </a:endParaRPr>
          </a:p>
        </p:txBody>
      </p:sp>
      <p:sp>
        <p:nvSpPr>
          <p:cNvPr id="51" name="Text Box 55"/>
          <p:cNvSpPr txBox="1">
            <a:spLocks noChangeArrowheads="1"/>
          </p:cNvSpPr>
          <p:nvPr userDrawn="1"/>
        </p:nvSpPr>
        <p:spPr bwMode="auto">
          <a:xfrm>
            <a:off x="5347173" y="4335891"/>
            <a:ext cx="29114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CLOUD, WAN, LAN, SAN, WWW</a:t>
            </a:r>
          </a:p>
        </p:txBody>
      </p:sp>
      <p:cxnSp>
        <p:nvCxnSpPr>
          <p:cNvPr id="52" name="Straight Connector 51"/>
          <p:cNvCxnSpPr/>
          <p:nvPr userDrawn="1"/>
        </p:nvCxnSpPr>
        <p:spPr>
          <a:xfrm flipH="1" flipV="1">
            <a:off x="5971745"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H="1" flipV="1">
            <a:off x="7396376"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73289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62367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H="1" flipV="1">
            <a:off x="2444609"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H="1" flipV="1">
            <a:off x="3505768"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H="1" flipV="1">
            <a:off x="1198830"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Useful Iconography</a:t>
            </a:r>
          </a:p>
        </p:txBody>
      </p:sp>
    </p:spTree>
    <p:extLst>
      <p:ext uri="{BB962C8B-B14F-4D97-AF65-F5344CB8AC3E}">
        <p14:creationId xmlns:p14="http://schemas.microsoft.com/office/powerpoint/2010/main" val="234157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2774914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ounded Rectangle 2"/>
          <p:cNvSpPr/>
          <p:nvPr userDrawn="1"/>
        </p:nvSpPr>
        <p:spPr>
          <a:xfrm>
            <a:off x="2982913" y="1262063"/>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userDrawn="1"/>
        </p:nvSpPr>
        <p:spPr>
          <a:xfrm>
            <a:off x="376238" y="1262063"/>
            <a:ext cx="2379662" cy="3633787"/>
          </a:xfrm>
          <a:prstGeom prst="roundRect">
            <a:avLst>
              <a:gd name="adj" fmla="val 4659"/>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 Box 41"/>
          <p:cNvSpPr txBox="1">
            <a:spLocks noChangeArrowheads="1"/>
          </p:cNvSpPr>
          <p:nvPr userDrawn="1"/>
        </p:nvSpPr>
        <p:spPr bwMode="auto">
          <a:xfrm>
            <a:off x="500063" y="1000125"/>
            <a:ext cx="4168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SzPct val="75000"/>
              <a:buBlip>
                <a:blip r:embed="rId2"/>
              </a:buBlip>
              <a:defRPr sz="2400">
                <a:solidFill>
                  <a:srgbClr val="212121"/>
                </a:solidFill>
                <a:latin typeface="Arial" charset="0"/>
                <a:cs typeface="Arial" charset="0"/>
              </a:defRPr>
            </a:lvl1pPr>
            <a:lvl2pPr marL="742950" indent="-285750" eaLnBrk="0" hangingPunct="0">
              <a:spcBef>
                <a:spcPct val="20000"/>
              </a:spcBef>
              <a:buClr>
                <a:srgbClr val="006AD6"/>
              </a:buClr>
              <a:buFont typeface="Arial" charset="0"/>
              <a:buChar char="–"/>
              <a:defRPr sz="2800">
                <a:solidFill>
                  <a:srgbClr val="212121"/>
                </a:solidFill>
                <a:latin typeface="Arial" charset="0"/>
                <a:cs typeface="Arial" charset="0"/>
              </a:defRPr>
            </a:lvl2pPr>
            <a:lvl3pPr marL="11430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3pPr>
            <a:lvl4pPr marL="1600200" indent="-228600" eaLnBrk="0" hangingPunct="0">
              <a:spcBef>
                <a:spcPct val="20000"/>
              </a:spcBef>
              <a:buClr>
                <a:srgbClr val="006AD6"/>
              </a:buClr>
              <a:buFont typeface="Arial" charset="0"/>
              <a:buChar char="–"/>
              <a:defRPr sz="1600">
                <a:solidFill>
                  <a:srgbClr val="212121"/>
                </a:solidFill>
                <a:latin typeface="Arial" charset="0"/>
                <a:cs typeface="Arial" charset="0"/>
              </a:defRPr>
            </a:lvl4pPr>
            <a:lvl5pPr marL="20574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5pPr>
            <a:lvl6pPr marL="25146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6pPr>
            <a:lvl7pPr marL="29718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7pPr>
            <a:lvl8pPr marL="34290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8pPr>
            <a:lvl9pPr marL="38862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9pPr>
          </a:lstStyle>
          <a:p>
            <a:pPr eaLnBrk="1" fontAlgn="auto" hangingPunct="1">
              <a:spcBef>
                <a:spcPct val="50000"/>
              </a:spcBef>
              <a:spcAft>
                <a:spcPts val="0"/>
              </a:spcAft>
              <a:buSzTx/>
              <a:buFontTx/>
              <a:buNone/>
              <a:defRPr/>
            </a:pPr>
            <a:r>
              <a:rPr lang="en-US" altLang="en-US" sz="800" b="1" dirty="0">
                <a:solidFill>
                  <a:schemeClr val="tx1"/>
                </a:solidFill>
                <a:ea typeface="+mn-ea"/>
              </a:rPr>
              <a:t>Background Shapes (can depict different locations, e.g. On-site, Offsite, etc.</a:t>
            </a:r>
          </a:p>
        </p:txBody>
      </p:sp>
      <p:sp>
        <p:nvSpPr>
          <p:cNvPr id="6" name="Rounded Rectangle 5"/>
          <p:cNvSpPr/>
          <p:nvPr userDrawn="1"/>
        </p:nvSpPr>
        <p:spPr>
          <a:xfrm>
            <a:off x="4737100" y="1289050"/>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userDrawn="1"/>
        </p:nvSpPr>
        <p:spPr>
          <a:xfrm>
            <a:off x="4937125" y="15240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userDrawn="1"/>
        </p:nvSpPr>
        <p:spPr>
          <a:xfrm>
            <a:off x="4937125" y="26162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userDrawn="1"/>
        </p:nvSpPr>
        <p:spPr>
          <a:xfrm>
            <a:off x="6478588" y="1309688"/>
            <a:ext cx="1611312" cy="1309687"/>
          </a:xfrm>
          <a:prstGeom prst="roundRect">
            <a:avLst>
              <a:gd name="adj" fmla="val 9252"/>
            </a:avLst>
          </a:prstGeom>
          <a:solidFill>
            <a:schemeClr val="bg1"/>
          </a:solidFill>
          <a:ln w="12700">
            <a:solidFill>
              <a:srgbClr val="6A7B8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Box 10"/>
          <p:cNvSpPr txBox="1">
            <a:spLocks noChangeArrowheads="1"/>
          </p:cNvSpPr>
          <p:nvPr userDrawn="1"/>
        </p:nvSpPr>
        <p:spPr bwMode="auto">
          <a:xfrm>
            <a:off x="4119563"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2</a:t>
            </a:r>
          </a:p>
        </p:txBody>
      </p:sp>
      <p:sp>
        <p:nvSpPr>
          <p:cNvPr id="11" name="Text Box 10"/>
          <p:cNvSpPr txBox="1">
            <a:spLocks noChangeArrowheads="1"/>
          </p:cNvSpPr>
          <p:nvPr userDrawn="1"/>
        </p:nvSpPr>
        <p:spPr bwMode="auto">
          <a:xfrm>
            <a:off x="6151563" y="4271963"/>
            <a:ext cx="1852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NUMBERS</a:t>
            </a:r>
            <a:br>
              <a:rPr lang="en-US" sz="800" b="1">
                <a:solidFill>
                  <a:srgbClr val="000000"/>
                </a:solidFill>
                <a:latin typeface="Arial" charset="0"/>
                <a:cs typeface="Arial" charset="0"/>
              </a:rPr>
            </a:br>
            <a:r>
              <a:rPr lang="en-US" sz="800" b="1">
                <a:solidFill>
                  <a:srgbClr val="000000"/>
                </a:solidFill>
                <a:latin typeface="Arial" charset="0"/>
                <a:cs typeface="Arial" charset="0"/>
              </a:rPr>
              <a:t>(FOR STEPS IN DIAGRAMS)</a:t>
            </a:r>
          </a:p>
        </p:txBody>
      </p:sp>
      <p:sp>
        <p:nvSpPr>
          <p:cNvPr id="12" name="Text Box 10"/>
          <p:cNvSpPr txBox="1">
            <a:spLocks noChangeArrowheads="1"/>
          </p:cNvSpPr>
          <p:nvPr userDrawn="1"/>
        </p:nvSpPr>
        <p:spPr bwMode="auto">
          <a:xfrm>
            <a:off x="3151188"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1</a:t>
            </a:r>
          </a:p>
        </p:txBody>
      </p:sp>
      <p:sp>
        <p:nvSpPr>
          <p:cNvPr id="13" name="Text Box 10"/>
          <p:cNvSpPr txBox="1">
            <a:spLocks noChangeArrowheads="1"/>
          </p:cNvSpPr>
          <p:nvPr userDrawn="1"/>
        </p:nvSpPr>
        <p:spPr bwMode="auto">
          <a:xfrm>
            <a:off x="5086350" y="3732213"/>
            <a:ext cx="10715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3</a:t>
            </a:r>
          </a:p>
        </p:txBody>
      </p:sp>
      <p:sp>
        <p:nvSpPr>
          <p:cNvPr id="2" name="Title 1"/>
          <p:cNvSpPr>
            <a:spLocks noGrp="1"/>
          </p:cNvSpPr>
          <p:nvPr>
            <p:ph type="title" hasCustomPrompt="1"/>
          </p:nvPr>
        </p:nvSpPr>
        <p:spPr/>
        <p:txBody>
          <a:bodyPr/>
          <a:lstStyle>
            <a:lvl1pPr>
              <a:defRPr baseline="0"/>
            </a:lvl1pPr>
          </a:lstStyle>
          <a:p>
            <a:r>
              <a:rPr lang="en-US" dirty="0"/>
              <a:t>Useful Iconography Frames And Backgrounds</a:t>
            </a:r>
          </a:p>
        </p:txBody>
      </p:sp>
    </p:spTree>
    <p:extLst>
      <p:ext uri="{BB962C8B-B14F-4D97-AF65-F5344CB8AC3E}">
        <p14:creationId xmlns:p14="http://schemas.microsoft.com/office/powerpoint/2010/main" val="2889397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Text Box 33"/>
          <p:cNvSpPr txBox="1">
            <a:spLocks noChangeArrowheads="1"/>
          </p:cNvSpPr>
          <p:nvPr userDrawn="1"/>
        </p:nvSpPr>
        <p:spPr bwMode="auto">
          <a:xfrm>
            <a:off x="52498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1</a:t>
            </a:r>
          </a:p>
        </p:txBody>
      </p:sp>
      <p:sp>
        <p:nvSpPr>
          <p:cNvPr id="4" name="Text Box 34"/>
          <p:cNvSpPr txBox="1">
            <a:spLocks noChangeArrowheads="1"/>
          </p:cNvSpPr>
          <p:nvPr userDrawn="1"/>
        </p:nvSpPr>
        <p:spPr bwMode="auto">
          <a:xfrm>
            <a:off x="76882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2 </a:t>
            </a:r>
          </a:p>
        </p:txBody>
      </p:sp>
      <p:sp>
        <p:nvSpPr>
          <p:cNvPr id="5" name="Text Box 54"/>
          <p:cNvSpPr txBox="1">
            <a:spLocks noChangeArrowheads="1"/>
          </p:cNvSpPr>
          <p:nvPr userDrawn="1"/>
        </p:nvSpPr>
        <p:spPr bwMode="auto">
          <a:xfrm>
            <a:off x="555625" y="2646363"/>
            <a:ext cx="10048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Broken Arrow</a:t>
            </a:r>
          </a:p>
        </p:txBody>
      </p:sp>
      <p:sp>
        <p:nvSpPr>
          <p:cNvPr id="6" name="Text Box 55"/>
          <p:cNvSpPr txBox="1">
            <a:spLocks noChangeArrowheads="1"/>
          </p:cNvSpPr>
          <p:nvPr userDrawn="1"/>
        </p:nvSpPr>
        <p:spPr bwMode="auto">
          <a:xfrm>
            <a:off x="2786063" y="264636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Cyclical Arrow</a:t>
            </a:r>
          </a:p>
        </p:txBody>
      </p:sp>
      <p:sp>
        <p:nvSpPr>
          <p:cNvPr id="7" name="Text Box 64"/>
          <p:cNvSpPr txBox="1">
            <a:spLocks noChangeArrowheads="1"/>
          </p:cNvSpPr>
          <p:nvPr userDrawn="1"/>
        </p:nvSpPr>
        <p:spPr bwMode="auto">
          <a:xfrm>
            <a:off x="9144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(L)</a:t>
            </a:r>
          </a:p>
        </p:txBody>
      </p:sp>
      <p:sp>
        <p:nvSpPr>
          <p:cNvPr id="8" name="Text Box 65"/>
          <p:cNvSpPr txBox="1">
            <a:spLocks noChangeArrowheads="1"/>
          </p:cNvSpPr>
          <p:nvPr userDrawn="1"/>
        </p:nvSpPr>
        <p:spPr bwMode="auto">
          <a:xfrm>
            <a:off x="24003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(R)</a:t>
            </a:r>
          </a:p>
        </p:txBody>
      </p:sp>
      <p:pic>
        <p:nvPicPr>
          <p:cNvPr id="9"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6213" y="1004888"/>
            <a:ext cx="6159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8763" y="1492250"/>
            <a:ext cx="22272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53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84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85000" y="2811463"/>
            <a:ext cx="1851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81513" y="3121025"/>
            <a:ext cx="20859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640013" y="1312863"/>
            <a:ext cx="12969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a:blip r:embed="rId9">
            <a:extLst>
              <a:ext uri="{28A0092B-C50C-407E-A947-70E740481C1C}">
                <a14:useLocalDpi xmlns:a14="http://schemas.microsoft.com/office/drawing/2010/main" val="0"/>
              </a:ext>
            </a:extLst>
          </a:blip>
          <a:srcRect t="50000"/>
          <a:stretch>
            <a:fillRect/>
          </a:stretch>
        </p:blipFill>
        <p:spPr bwMode="auto">
          <a:xfrm>
            <a:off x="373063" y="1966913"/>
            <a:ext cx="20129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userDrawn="1"/>
        </p:nvPicPr>
        <p:blipFill>
          <a:blip r:embed="rId9">
            <a:extLst>
              <a:ext uri="{28A0092B-C50C-407E-A947-70E740481C1C}">
                <a14:useLocalDpi xmlns:a14="http://schemas.microsoft.com/office/drawing/2010/main" val="0"/>
              </a:ext>
            </a:extLst>
          </a:blip>
          <a:srcRect b="50000"/>
          <a:stretch>
            <a:fillRect/>
          </a:stretch>
        </p:blipFill>
        <p:spPr bwMode="auto">
          <a:xfrm>
            <a:off x="373063" y="1624013"/>
            <a:ext cx="2012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p>
            <a:r>
              <a:rPr lang="en-US" dirty="0"/>
              <a:t>Arrows</a:t>
            </a:r>
          </a:p>
        </p:txBody>
      </p:sp>
    </p:spTree>
    <p:extLst>
      <p:ext uri="{BB962C8B-B14F-4D97-AF65-F5344CB8AC3E}">
        <p14:creationId xmlns:p14="http://schemas.microsoft.com/office/powerpoint/2010/main" val="241558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4063" y="1298575"/>
            <a:ext cx="1455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32225"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40388" y="1298575"/>
            <a:ext cx="1455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48550"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4025" y="2371725"/>
            <a:ext cx="9794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4413" y="2371725"/>
            <a:ext cx="9763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4119563" y="2209800"/>
            <a:ext cx="2752725" cy="2039938"/>
          </a:xfrm>
          <a:prstGeom prst="rect">
            <a:avLst/>
          </a:prstGeom>
          <a:solidFill>
            <a:srgbClr val="41A2EF"/>
          </a:solidFill>
          <a:ln>
            <a:noFill/>
          </a:ln>
          <a:extLst>
            <a:ext uri="{91240B29-F687-4F45-9708-019B960494DF}">
              <a14:hiddenLine xmlns:a14="http://schemas.microsoft.com/office/drawing/2010/main" w="12700">
                <a:solidFill>
                  <a:srgbClr val="000000"/>
                </a:solidFill>
                <a:prstDash val="dash"/>
                <a:miter lim="800000"/>
                <a:headEnd/>
                <a:tailEnd/>
              </a14:hiddenLine>
            </a:ext>
          </a:extLst>
        </p:spPr>
        <p:txBody>
          <a:bodyPr wrap="none" anchor="ctr"/>
          <a:lstStyle/>
          <a:p>
            <a:endParaRPr lang="en-US">
              <a:solidFill>
                <a:srgbClr val="000000"/>
              </a:solidFill>
              <a:latin typeface="Arial" charset="0"/>
              <a:cs typeface="Arial" charset="0"/>
            </a:endParaRPr>
          </a:p>
        </p:txBody>
      </p:sp>
      <p:pic>
        <p:nvPicPr>
          <p:cNvPr id="11" name="Picture 2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03738" y="3619500"/>
            <a:ext cx="19891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16438" y="2460625"/>
            <a:ext cx="19764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02150" y="3041650"/>
            <a:ext cx="19891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p>
            <a:r>
              <a:rPr lang="en-US" dirty="0"/>
              <a:t>Company Logos</a:t>
            </a:r>
          </a:p>
        </p:txBody>
      </p:sp>
    </p:spTree>
    <p:extLst>
      <p:ext uri="{BB962C8B-B14F-4D97-AF65-F5344CB8AC3E}">
        <p14:creationId xmlns:p14="http://schemas.microsoft.com/office/powerpoint/2010/main" val="289589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462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94256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834" y="1197864"/>
            <a:ext cx="4096966"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2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7864"/>
            <a:ext cx="4038600"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142645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9750"/>
            <a:ext cx="4040188" cy="2784872"/>
          </a:xfrm>
          <a:prstGeom prst="rect">
            <a:avLst/>
          </a:prstGeom>
        </p:spPr>
        <p:txBody>
          <a:bodyPr/>
          <a:lstStyle>
            <a:lvl1pPr>
              <a:defRPr sz="2000" baseline="0">
                <a:solidFill>
                  <a:srgbClr val="414141"/>
                </a:solidFill>
              </a:defRPr>
            </a:lvl1pPr>
            <a:lvl2pPr marL="685800" indent="-287338">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09750"/>
            <a:ext cx="4041775" cy="2784872"/>
          </a:xfrm>
          <a:prstGeom prst="rect">
            <a:avLst/>
          </a:prstGeom>
        </p:spPr>
        <p:txBody>
          <a:bodyPr/>
          <a:lstStyle>
            <a:lvl1pPr>
              <a:defRPr sz="2000" baseline="0">
                <a:solidFill>
                  <a:srgbClr val="414141"/>
                </a:solidFill>
              </a:defRPr>
            </a:lvl1pPr>
            <a:lvl2pPr>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lvl1pPr>
              <a:defRPr baseline="0">
                <a:solidFill>
                  <a:srgbClr val="0F73C3"/>
                </a:solidFill>
              </a:defRPr>
            </a:lvl1pPr>
          </a:lstStyle>
          <a:p>
            <a:r>
              <a:rPr lang="en-US" dirty="0"/>
              <a:t>Click To Edit Master Title Style</a:t>
            </a:r>
          </a:p>
        </p:txBody>
      </p:sp>
    </p:spTree>
    <p:extLst>
      <p:ext uri="{BB962C8B-B14F-4D97-AF65-F5344CB8AC3E}">
        <p14:creationId xmlns:p14="http://schemas.microsoft.com/office/powerpoint/2010/main" val="81157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er">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4763" y="0"/>
            <a:ext cx="9139237" cy="514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014"/>
          <p:cNvSpPr>
            <a:spLocks noChangeArrowheads="1"/>
          </p:cNvSpPr>
          <p:nvPr userDrawn="1"/>
        </p:nvSpPr>
        <p:spPr bwMode="auto">
          <a:xfrm>
            <a:off x="1066800" y="4400550"/>
            <a:ext cx="731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a:r>
              <a:rPr lang="en-US" sz="800" dirty="0">
                <a:solidFill>
                  <a:schemeClr val="bg1"/>
                </a:solidFill>
                <a:cs typeface="Arial" charset="0"/>
                <a:sym typeface="Arial" charset="0"/>
              </a:rPr>
              <a:t>© 2017 Quantum Corporation. Company Confidential. Forward-looking information is based upon multiple assumptions and uncertainties,</a:t>
            </a:r>
            <a:br>
              <a:rPr lang="en-US" sz="800" dirty="0">
                <a:solidFill>
                  <a:schemeClr val="bg1"/>
                </a:solidFill>
                <a:cs typeface="Arial" charset="0"/>
                <a:sym typeface="Arial" charset="0"/>
              </a:rPr>
            </a:br>
            <a:r>
              <a:rPr lang="en-US" sz="800" dirty="0">
                <a:solidFill>
                  <a:schemeClr val="bg1"/>
                </a:solidFill>
                <a:cs typeface="Arial" charset="0"/>
                <a:sym typeface="Arial" charset="0"/>
              </a:rPr>
              <a:t>does not necessarily represent the company</a:t>
            </a:r>
            <a:r>
              <a:rPr lang="ja-JP" altLang="en-US" sz="800" dirty="0">
                <a:solidFill>
                  <a:schemeClr val="bg1"/>
                </a:solidFill>
                <a:cs typeface="Arial" charset="0"/>
                <a:sym typeface="Arial" charset="0"/>
              </a:rPr>
              <a:t>’</a:t>
            </a:r>
            <a:r>
              <a:rPr lang="en-US" sz="800" dirty="0">
                <a:solidFill>
                  <a:schemeClr val="bg1"/>
                </a:solidFill>
                <a:cs typeface="Arial" charset="0"/>
                <a:sym typeface="Arial" charset="0"/>
              </a:rPr>
              <a:t>s outlook and is for planning purposes only.</a:t>
            </a:r>
          </a:p>
        </p:txBody>
      </p:sp>
    </p:spTree>
    <p:extLst>
      <p:ext uri="{BB962C8B-B14F-4D97-AF65-F5344CB8AC3E}">
        <p14:creationId xmlns:p14="http://schemas.microsoft.com/office/powerpoint/2010/main" val="26173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ferenceRoom Background on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8696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
        <p:nvSpPr>
          <p:cNvPr id="6"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4996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400050" y="438150"/>
            <a:ext cx="8345488" cy="407988"/>
            <a:chOff x="400778" y="438150"/>
            <a:chExt cx="8343994" cy="408049"/>
          </a:xfrm>
        </p:grpSpPr>
        <p:sp>
          <p:nvSpPr>
            <p:cNvPr id="12" name="Rectangle 11"/>
            <p:cNvSpPr/>
            <p:nvPr userDrawn="1"/>
          </p:nvSpPr>
          <p:spPr>
            <a:xfrm>
              <a:off x="400778" y="827146"/>
              <a:ext cx="8343994" cy="19053"/>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2"/>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8415837" y="438150"/>
              <a:ext cx="325737" cy="23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23"/>
          <p:cNvSpPr>
            <a:spLocks noGrp="1"/>
          </p:cNvSpPr>
          <p:nvPr>
            <p:ph type="title"/>
          </p:nvPr>
        </p:nvSpPr>
        <p:spPr bwMode="auto">
          <a:xfrm>
            <a:off x="365125" y="57150"/>
            <a:ext cx="7864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0" bIns="0" numCol="1" anchor="b" anchorCtr="0" compatLnSpc="1">
            <a:prstTxWarp prst="textNoShape">
              <a:avLst/>
            </a:prstTxWarp>
          </a:bodyPr>
          <a:lstStyle/>
          <a:p>
            <a:pPr lvl="0"/>
            <a:r>
              <a:rPr lang="en-US"/>
              <a:t>Click to edit Master title style</a:t>
            </a:r>
            <a:endParaRPr lang="en-US" dirty="0"/>
          </a:p>
        </p:txBody>
      </p:sp>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a:t>
            </a:r>
            <a:r>
              <a:rPr lang="en-US" dirty="0">
                <a:solidFill>
                  <a:srgbClr val="898989"/>
                </a:solidFill>
                <a:latin typeface="Calibri" panose="020F0502020204030204" pitchFamily="34" charset="0"/>
              </a:rPr>
              <a:t>7</a:t>
            </a:r>
            <a:r>
              <a:rPr dirty="0">
                <a:solidFill>
                  <a:srgbClr val="898989"/>
                </a:solidFill>
                <a:latin typeface="Calibri" panose="020F0502020204030204" pitchFamily="34" charset="0"/>
              </a:rPr>
              <a:t> Quantum Corporation | </a:t>
            </a:r>
            <a:r>
              <a:rPr i="1" dirty="0">
                <a:solidFill>
                  <a:srgbClr val="898989"/>
                </a:solidFill>
                <a:latin typeface="Calibri" panose="020F0502020204030204" pitchFamily="34" charset="0"/>
              </a:rPr>
              <a:t>Company Confidential</a:t>
            </a:r>
          </a:p>
        </p:txBody>
      </p:sp>
      <p:sp>
        <p:nvSpPr>
          <p:cNvPr id="1030" name="Text Placeholder 2"/>
          <p:cNvSpPr>
            <a:spLocks noGrp="1"/>
          </p:cNvSpPr>
          <p:nvPr>
            <p:ph type="body" idx="1"/>
          </p:nvPr>
        </p:nvSpPr>
        <p:spPr bwMode="auto">
          <a:xfrm>
            <a:off x="400050" y="1200150"/>
            <a:ext cx="82867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713" r:id="rId1"/>
    <p:sldLayoutId id="2147483709" r:id="rId2"/>
    <p:sldLayoutId id="2147483710" r:id="rId3"/>
    <p:sldLayoutId id="2147483714" r:id="rId4"/>
    <p:sldLayoutId id="2147483711" r:id="rId5"/>
    <p:sldLayoutId id="2147483712"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40" r:id="rId18"/>
    <p:sldLayoutId id="2147483726" r:id="rId19"/>
    <p:sldLayoutId id="2147483727" r:id="rId20"/>
    <p:sldLayoutId id="2147483728" r:id="rId21"/>
    <p:sldLayoutId id="2147483739" r:id="rId22"/>
    <p:sldLayoutId id="2147483729" r:id="rId23"/>
    <p:sldLayoutId id="2147483730" r:id="rId24"/>
    <p:sldLayoutId id="2147483731" r:id="rId25"/>
    <p:sldLayoutId id="2147483738" r:id="rId26"/>
    <p:sldLayoutId id="2147483732" r:id="rId27"/>
    <p:sldLayoutId id="2147483733" r:id="rId28"/>
    <p:sldLayoutId id="2147483734" r:id="rId29"/>
    <p:sldLayoutId id="2147483735" r:id="rId30"/>
    <p:sldLayoutId id="2147483736" r:id="rId31"/>
    <p:sldLayoutId id="2147483737" r:id="rId32"/>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300"/>
        </a:spcBef>
        <a:spcAft>
          <a:spcPts val="300"/>
        </a:spcAft>
        <a:buSzPct val="95000"/>
        <a:buBlip>
          <a:blip r:embed="rId35"/>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svn://svn.quantum.com/repo/galaxy/doc/trunk/Design%20Docs/SNA/StorNext_6.0_SNA_Platform_iSCSI.doc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panwiki.quantum.com/index.php/Controller_Iscsiadm_Reference" TargetMode="External"/><Relationship Id="rId2" Type="http://schemas.openxmlformats.org/officeDocument/2006/relationships/hyperlink" Target="http://qsupport.quantum.com/kb/Flare/Content/Sandbox/ACC_DocSite/iSCSI/iSCSI_About.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svn://svn.quantum.com/repo/galaxy/doc/trunk/Design%20Docs/SNA/StorNext_6.0_SNA_Platform_iSCSI.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qsweb.quantum.com/wiki/tiki-download_file.php?fileId=1335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ubtitle 1"/>
          <p:cNvSpPr>
            <a:spLocks noGrp="1"/>
          </p:cNvSpPr>
          <p:nvPr>
            <p:ph type="subTitle" idx="1"/>
          </p:nvPr>
        </p:nvSpPr>
        <p:spPr/>
        <p:txBody>
          <a:bodyPr/>
          <a:lstStyle/>
          <a:p>
            <a:endParaRPr dirty="0">
              <a:latin typeface="Calibri" charset="0"/>
            </a:endParaRPr>
          </a:p>
        </p:txBody>
      </p:sp>
      <p:sp>
        <p:nvSpPr>
          <p:cNvPr id="3" name="Text Placeholder 2"/>
          <p:cNvSpPr>
            <a:spLocks noGrp="1"/>
          </p:cNvSpPr>
          <p:nvPr>
            <p:ph type="body" sz="quarter" idx="10"/>
          </p:nvPr>
        </p:nvSpPr>
        <p:spPr>
          <a:xfrm>
            <a:off x="2057400" y="2038350"/>
            <a:ext cx="6705600" cy="1219200"/>
          </a:xfrm>
        </p:spPr>
        <p:txBody>
          <a:bodyPr rtlCol="0"/>
          <a:lstStyle/>
          <a:p>
            <a:pPr>
              <a:defRPr/>
            </a:pPr>
            <a:r>
              <a:rPr lang="en-US" dirty="0"/>
              <a:t>Xcellis platform iSCSI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QXS Storage iSCSI Setup: Step 1</a:t>
            </a:r>
          </a:p>
        </p:txBody>
      </p:sp>
      <p:sp>
        <p:nvSpPr>
          <p:cNvPr id="3" name="Text Placeholder 2"/>
          <p:cNvSpPr>
            <a:spLocks noGrp="1"/>
          </p:cNvSpPr>
          <p:nvPr>
            <p:ph type="body" idx="1"/>
          </p:nvPr>
        </p:nvSpPr>
        <p:spPr/>
        <p:txBody>
          <a:bodyPr/>
          <a:lstStyle/>
          <a:p>
            <a:r>
              <a:rPr lang="en-US" dirty="0"/>
              <a:t>Enter panshell on Xcellis node</a:t>
            </a:r>
          </a:p>
          <a:p>
            <a:pPr lvl="1"/>
            <a:r>
              <a:rPr lang="en-US" b="1" i="1" dirty="0"/>
              <a:t># </a:t>
            </a:r>
            <a:r>
              <a:rPr lang="en-US" b="1" i="1" dirty="0" err="1"/>
              <a:t>sudo</a:t>
            </a:r>
            <a:r>
              <a:rPr lang="en-US" b="1" i="1" dirty="0"/>
              <a:t> </a:t>
            </a:r>
            <a:r>
              <a:rPr lang="en-US" b="1" i="1" dirty="0" err="1"/>
              <a:t>rootsh</a:t>
            </a:r>
            <a:r>
              <a:rPr lang="en-US" b="1" i="1" dirty="0"/>
              <a:t> –I –u sysadmin</a:t>
            </a:r>
            <a:endParaRPr lang="en-US" i="1" dirty="0"/>
          </a:p>
          <a:p>
            <a:r>
              <a:rPr lang="en-US" dirty="0"/>
              <a:t>Setup QXS array controllers management port with public IP addresses:</a:t>
            </a:r>
          </a:p>
          <a:p>
            <a:pPr lvl="1"/>
            <a:r>
              <a:rPr lang="en-US" dirty="0"/>
              <a:t>Within panshell, execute the following commands</a:t>
            </a:r>
          </a:p>
          <a:p>
            <a:pPr lvl="1"/>
            <a:r>
              <a:rPr lang="en-US" b="1" i="1" dirty="0"/>
              <a:t>iscsiadm qxsarray assign &lt;IP address of QXS array Controller A management interface&gt; [&lt;login&gt; &lt;password&gt;]</a:t>
            </a:r>
            <a:endParaRPr lang="en-US" dirty="0"/>
          </a:p>
          <a:p>
            <a:pPr lvl="1"/>
            <a:r>
              <a:rPr lang="en-US" b="1" i="1" dirty="0"/>
              <a:t>iscsiadm qxsarray assign &lt;IP address of QXS array Controller B management interface&gt; [&lt;login&gt; &lt;password&gt;]</a:t>
            </a:r>
          </a:p>
          <a:p>
            <a:pPr lvl="1"/>
            <a:r>
              <a:rPr lang="en-US" dirty="0"/>
              <a:t>The login and password are the credentials for the QXS array management. The default credentials are manage/!manage. </a:t>
            </a:r>
          </a:p>
          <a:p>
            <a:endParaRPr lang="en-US" dirty="0"/>
          </a:p>
          <a:p>
            <a:endParaRPr lang="en-US" dirty="0"/>
          </a:p>
        </p:txBody>
      </p:sp>
    </p:spTree>
    <p:extLst>
      <p:ext uri="{BB962C8B-B14F-4D97-AF65-F5344CB8AC3E}">
        <p14:creationId xmlns:p14="http://schemas.microsoft.com/office/powerpoint/2010/main" val="253324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QXS Storage iSCSI Setup: Step 2</a:t>
            </a:r>
          </a:p>
        </p:txBody>
      </p:sp>
      <p:sp>
        <p:nvSpPr>
          <p:cNvPr id="3" name="Text Placeholder 2"/>
          <p:cNvSpPr>
            <a:spLocks noGrp="1"/>
          </p:cNvSpPr>
          <p:nvPr>
            <p:ph type="body" idx="1"/>
          </p:nvPr>
        </p:nvSpPr>
        <p:spPr/>
        <p:txBody>
          <a:bodyPr/>
          <a:lstStyle/>
          <a:p>
            <a:r>
              <a:rPr lang="en-US" dirty="0"/>
              <a:t>Setup QXS3 array controllers host ports (A0, A1, B0, B1) to iSCSI mode</a:t>
            </a:r>
          </a:p>
          <a:p>
            <a:pPr lvl="1"/>
            <a:r>
              <a:rPr lang="en-US" dirty="0"/>
              <a:t> </a:t>
            </a:r>
            <a:r>
              <a:rPr lang="en-US" b="1" i="1" dirty="0"/>
              <a:t>iscsiadm qxsarray set ports_mode=iSCSI</a:t>
            </a:r>
            <a:endParaRPr lang="en-US" dirty="0"/>
          </a:p>
          <a:p>
            <a:r>
              <a:rPr lang="en-US" dirty="0"/>
              <a:t>Setup QXS4 array controllers host ports (A2, A3, B2, B3) to iSCSI mode</a:t>
            </a:r>
          </a:p>
          <a:p>
            <a:pPr lvl="1"/>
            <a:r>
              <a:rPr lang="en-US" b="1" i="1" dirty="0"/>
              <a:t>iscsiadm qxsarray set </a:t>
            </a:r>
            <a:r>
              <a:rPr lang="en-US" b="1" i="1" dirty="0" err="1"/>
              <a:t>ports_mode</a:t>
            </a:r>
            <a:r>
              <a:rPr lang="en-US" b="1" i="1" dirty="0"/>
              <a:t>=FC-and-iSCSI</a:t>
            </a:r>
          </a:p>
          <a:p>
            <a:r>
              <a:rPr lang="en-US" dirty="0"/>
              <a:t>Setup QXS3/QXS4 MTU size to jumbo</a:t>
            </a:r>
          </a:p>
          <a:p>
            <a:pPr lvl="1"/>
            <a:r>
              <a:rPr lang="en-US" b="1" i="1" dirty="0"/>
              <a:t>Iscsiadm qxsarray set jumbo=yes</a:t>
            </a:r>
            <a:endParaRPr lang="en-US" dirty="0"/>
          </a:p>
          <a:p>
            <a:pPr marL="0" indent="0">
              <a:buNone/>
            </a:pPr>
            <a:endParaRPr lang="en-US" dirty="0"/>
          </a:p>
        </p:txBody>
      </p:sp>
    </p:spTree>
    <p:extLst>
      <p:ext uri="{BB962C8B-B14F-4D97-AF65-F5344CB8AC3E}">
        <p14:creationId xmlns:p14="http://schemas.microsoft.com/office/powerpoint/2010/main" val="242440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QXS Storage iSCSI Setup: Step 3</a:t>
            </a:r>
          </a:p>
        </p:txBody>
      </p:sp>
      <p:sp>
        <p:nvSpPr>
          <p:cNvPr id="3" name="Text Placeholder 2"/>
          <p:cNvSpPr>
            <a:spLocks noGrp="1"/>
          </p:cNvSpPr>
          <p:nvPr>
            <p:ph type="body" idx="1"/>
          </p:nvPr>
        </p:nvSpPr>
        <p:spPr/>
        <p:txBody>
          <a:bodyPr/>
          <a:lstStyle/>
          <a:p>
            <a:r>
              <a:rPr lang="en-US" dirty="0"/>
              <a:t>Setup QXS3 array controllers iSCSI ports with IP addresses</a:t>
            </a:r>
          </a:p>
          <a:p>
            <a:pPr lvl="1"/>
            <a:r>
              <a:rPr lang="en-US" b="1" i="1" dirty="0"/>
              <a:t>iscsiadm qxsarray address A0 192.168.0.10 255.255.255.0</a:t>
            </a:r>
            <a:endParaRPr lang="en-US" i="1" dirty="0"/>
          </a:p>
          <a:p>
            <a:pPr lvl="1"/>
            <a:r>
              <a:rPr lang="en-US" b="1" i="1" dirty="0"/>
              <a:t>iscsiadm qxsarray address A1 192.168.1.10 255.255.255.0</a:t>
            </a:r>
            <a:endParaRPr lang="en-US" i="1" dirty="0"/>
          </a:p>
          <a:p>
            <a:pPr lvl="1"/>
            <a:r>
              <a:rPr lang="en-US" b="1" i="1" dirty="0"/>
              <a:t>iscsiadm qxsarray address B0 192.168.1.20 255.255.255.0</a:t>
            </a:r>
            <a:endParaRPr lang="en-US" i="1" dirty="0"/>
          </a:p>
          <a:p>
            <a:pPr lvl="1"/>
            <a:r>
              <a:rPr lang="en-US" b="1" i="1" dirty="0"/>
              <a:t>iscsiadm qxsarray address B1 192.168.0.20 255.255.255.0</a:t>
            </a:r>
            <a:endParaRPr lang="en-US" i="1" dirty="0"/>
          </a:p>
          <a:p>
            <a:pPr lvl="1"/>
            <a:endParaRPr lang="en-US" dirty="0"/>
          </a:p>
          <a:p>
            <a:pPr marL="0"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817182" y="2930248"/>
            <a:ext cx="4160520" cy="1411605"/>
          </a:xfrm>
          <a:prstGeom prst="rect">
            <a:avLst/>
          </a:prstGeom>
        </p:spPr>
      </p:pic>
    </p:spTree>
    <p:extLst>
      <p:ext uri="{BB962C8B-B14F-4D97-AF65-F5344CB8AC3E}">
        <p14:creationId xmlns:p14="http://schemas.microsoft.com/office/powerpoint/2010/main" val="192205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QXS Storage iSCSI Setup: Step 3</a:t>
            </a:r>
          </a:p>
        </p:txBody>
      </p:sp>
      <p:sp>
        <p:nvSpPr>
          <p:cNvPr id="3" name="Text Placeholder 2"/>
          <p:cNvSpPr>
            <a:spLocks noGrp="1"/>
          </p:cNvSpPr>
          <p:nvPr>
            <p:ph type="body" idx="1"/>
          </p:nvPr>
        </p:nvSpPr>
        <p:spPr/>
        <p:txBody>
          <a:bodyPr/>
          <a:lstStyle/>
          <a:p>
            <a:r>
              <a:rPr lang="en-US" dirty="0"/>
              <a:t>Setup QXS4 array controllers iSCSI ports with IP addresses</a:t>
            </a:r>
          </a:p>
          <a:p>
            <a:pPr lvl="1"/>
            <a:r>
              <a:rPr lang="en-US" b="1" i="1" dirty="0"/>
              <a:t>iscsiadm qxsarray address A2 192.168.0.10 255.255.255.0</a:t>
            </a:r>
            <a:endParaRPr lang="en-US" i="1" dirty="0"/>
          </a:p>
          <a:p>
            <a:pPr lvl="1"/>
            <a:r>
              <a:rPr lang="en-US" b="1" i="1" dirty="0"/>
              <a:t>iscsiadm qxsarray address A3 192.168.1.10 255.255.255.0</a:t>
            </a:r>
            <a:endParaRPr lang="en-US" i="1" dirty="0"/>
          </a:p>
          <a:p>
            <a:pPr lvl="1"/>
            <a:r>
              <a:rPr lang="en-US" b="1" i="1" dirty="0"/>
              <a:t>iscsiadm qxsarray address B2 192.168.1.20 255.255.255.0</a:t>
            </a:r>
            <a:endParaRPr lang="en-US" i="1" dirty="0"/>
          </a:p>
          <a:p>
            <a:pPr lvl="1"/>
            <a:r>
              <a:rPr lang="en-US" b="1" i="1" dirty="0"/>
              <a:t>iscsiadm qxsarray address B3 192.168.0.20 255.255.255.0</a:t>
            </a:r>
            <a:endParaRPr lang="en-US" i="1" dirty="0"/>
          </a:p>
          <a:p>
            <a:pPr lvl="1"/>
            <a:endParaRPr lang="en-US" dirty="0"/>
          </a:p>
          <a:p>
            <a:pPr marL="0" indent="0">
              <a:buNone/>
            </a:pP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812804" y="2923956"/>
            <a:ext cx="4199255" cy="1432560"/>
          </a:xfrm>
          <a:prstGeom prst="rect">
            <a:avLst/>
          </a:prstGeom>
        </p:spPr>
      </p:pic>
    </p:spTree>
    <p:extLst>
      <p:ext uri="{BB962C8B-B14F-4D97-AF65-F5344CB8AC3E}">
        <p14:creationId xmlns:p14="http://schemas.microsoft.com/office/powerpoint/2010/main" val="313608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Xcellis iSCSI Setup: Step by Step</a:t>
            </a:r>
          </a:p>
        </p:txBody>
      </p:sp>
      <p:sp>
        <p:nvSpPr>
          <p:cNvPr id="3" name="Text Placeholder 2"/>
          <p:cNvSpPr>
            <a:spLocks noGrp="1"/>
          </p:cNvSpPr>
          <p:nvPr>
            <p:ph type="body" idx="1"/>
          </p:nvPr>
        </p:nvSpPr>
        <p:spPr/>
        <p:txBody>
          <a:bodyPr/>
          <a:lstStyle/>
          <a:p>
            <a:r>
              <a:rPr lang="en-US" dirty="0"/>
              <a:t>Configure Xcellis nodes iSCSI for accessing the QXS array (using panshell)</a:t>
            </a:r>
          </a:p>
          <a:p>
            <a:pPr marL="800100" lvl="1" indent="-457200">
              <a:buFont typeface="+mj-lt"/>
              <a:buAutoNum type="arabicPeriod"/>
            </a:pPr>
            <a:r>
              <a:rPr lang="en-US" dirty="0"/>
              <a:t>Assign 10GbE interfaces for iSCSI use</a:t>
            </a:r>
          </a:p>
          <a:p>
            <a:pPr marL="800100" lvl="1" indent="-457200">
              <a:buFont typeface="+mj-lt"/>
              <a:buAutoNum type="arabicPeriod"/>
            </a:pPr>
            <a:r>
              <a:rPr lang="en-US" dirty="0"/>
              <a:t>Configure iSCSI-assigned interfaces with IP address information, set their MTU to jumbo, and bring the interfaces up</a:t>
            </a:r>
          </a:p>
          <a:p>
            <a:pPr marL="800100" lvl="1" indent="-457200">
              <a:buFont typeface="+mj-lt"/>
              <a:buAutoNum type="arabicPeriod"/>
            </a:pPr>
            <a:r>
              <a:rPr lang="en-US" dirty="0"/>
              <a:t>Assign QXS array target addresses</a:t>
            </a:r>
          </a:p>
          <a:p>
            <a:pPr marL="800100" lvl="1" indent="-457200">
              <a:buFont typeface="+mj-lt"/>
              <a:buAutoNum type="arabicPeriod"/>
            </a:pPr>
            <a:r>
              <a:rPr lang="en-US" dirty="0"/>
              <a:t>Login to iSCSI sessions between Xcellis node and QXS array</a:t>
            </a:r>
          </a:p>
        </p:txBody>
      </p:sp>
    </p:spTree>
    <p:extLst>
      <p:ext uri="{BB962C8B-B14F-4D97-AF65-F5344CB8AC3E}">
        <p14:creationId xmlns:p14="http://schemas.microsoft.com/office/powerpoint/2010/main" val="395339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Xcellis iSCSI Setup: Step 1</a:t>
            </a:r>
          </a:p>
        </p:txBody>
      </p:sp>
      <p:sp>
        <p:nvSpPr>
          <p:cNvPr id="3" name="Text Placeholder 2"/>
          <p:cNvSpPr>
            <a:spLocks noGrp="1"/>
          </p:cNvSpPr>
          <p:nvPr>
            <p:ph type="body" idx="1"/>
          </p:nvPr>
        </p:nvSpPr>
        <p:spPr/>
        <p:txBody>
          <a:bodyPr/>
          <a:lstStyle/>
          <a:p>
            <a:r>
              <a:rPr lang="en-US" dirty="0"/>
              <a:t>Assign 10GbE interfaces for iSCSI, using panshell command:</a:t>
            </a:r>
          </a:p>
          <a:p>
            <a:pPr lvl="1"/>
            <a:r>
              <a:rPr lang="en-US" b="1" i="1" dirty="0"/>
              <a:t>iscsiadm interfaces assign p3p1 p3p2</a:t>
            </a:r>
          </a:p>
          <a:p>
            <a:r>
              <a:rPr lang="en-US" dirty="0"/>
              <a:t>In this example, 10GbE NIC in slot 3 is assigned to iSCSI</a:t>
            </a:r>
          </a:p>
          <a:p>
            <a:r>
              <a:rPr lang="en-US" dirty="0"/>
              <a:t>Note that the 10GbE NIC in slot 3 interfaces must not have any IP address configuration on them at the time of this assignment</a:t>
            </a:r>
          </a:p>
          <a:p>
            <a:r>
              <a:rPr lang="en-US" dirty="0"/>
              <a:t>Note that the 10GbE NIC in slot 3 interfaces are assigned for “exclusive use” by iSCSI and will no longer be available for user networking configuration</a:t>
            </a:r>
          </a:p>
        </p:txBody>
      </p:sp>
    </p:spTree>
    <p:extLst>
      <p:ext uri="{BB962C8B-B14F-4D97-AF65-F5344CB8AC3E}">
        <p14:creationId xmlns:p14="http://schemas.microsoft.com/office/powerpoint/2010/main" val="252503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Xcellis iSCSI Setup: Step 2</a:t>
            </a:r>
          </a:p>
        </p:txBody>
      </p:sp>
      <p:sp>
        <p:nvSpPr>
          <p:cNvPr id="3" name="Text Placeholder 2"/>
          <p:cNvSpPr>
            <a:spLocks noGrp="1"/>
          </p:cNvSpPr>
          <p:nvPr>
            <p:ph type="body" idx="1"/>
          </p:nvPr>
        </p:nvSpPr>
        <p:spPr/>
        <p:txBody>
          <a:bodyPr/>
          <a:lstStyle/>
          <a:p>
            <a:r>
              <a:rPr lang="en-US" dirty="0"/>
              <a:t>Configure iSCSI-assigned interfaces with IP address information, set their MTU to jumbo, and bring the interfaces up</a:t>
            </a:r>
          </a:p>
          <a:p>
            <a:pPr lvl="1"/>
            <a:r>
              <a:rPr lang="en-US" b="1" i="1" dirty="0"/>
              <a:t>iscsiadm network setup p3p1 192.168.0.100 255.255.255.0 jumbo</a:t>
            </a:r>
            <a:endParaRPr lang="en-US" dirty="0"/>
          </a:p>
          <a:p>
            <a:pPr lvl="1"/>
            <a:r>
              <a:rPr lang="en-US" b="1" i="1" dirty="0"/>
              <a:t>iscsiadm network setup p3p2 192.168.1.100 255.255.255.0 jumbo</a:t>
            </a:r>
            <a:endParaRPr lang="en-US" dirty="0"/>
          </a:p>
          <a:p>
            <a:pPr lvl="1"/>
            <a:r>
              <a:rPr lang="en-US" b="1" i="1" dirty="0"/>
              <a:t>iscsiadm network service start</a:t>
            </a:r>
          </a:p>
          <a:p>
            <a:r>
              <a:rPr lang="en-US" dirty="0"/>
              <a:t>At this point the QXS array target iSCSI-assigned ports IP addresses on the two subnets 192.168.0.0/24 and 192.168.1.0/24 shall become accessible to Xcellis node via either of the above two Xcellis interfaces (you may verify this outside panshell on Xcellis via pinging the QXS array iSCSI port IP addresses)</a:t>
            </a:r>
          </a:p>
        </p:txBody>
      </p:sp>
    </p:spTree>
    <p:extLst>
      <p:ext uri="{BB962C8B-B14F-4D97-AF65-F5344CB8AC3E}">
        <p14:creationId xmlns:p14="http://schemas.microsoft.com/office/powerpoint/2010/main" val="311467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Xcellis iSCSI Setup: Step 3</a:t>
            </a:r>
          </a:p>
        </p:txBody>
      </p:sp>
      <p:sp>
        <p:nvSpPr>
          <p:cNvPr id="3" name="Text Placeholder 2"/>
          <p:cNvSpPr>
            <a:spLocks noGrp="1"/>
          </p:cNvSpPr>
          <p:nvPr>
            <p:ph type="body" idx="1"/>
          </p:nvPr>
        </p:nvSpPr>
        <p:spPr/>
        <p:txBody>
          <a:bodyPr/>
          <a:lstStyle/>
          <a:p>
            <a:r>
              <a:rPr lang="en-US" dirty="0"/>
              <a:t>Assign direct-attached QXS array target addresses</a:t>
            </a:r>
          </a:p>
          <a:p>
            <a:pPr lvl="1"/>
            <a:r>
              <a:rPr lang="en-US" b="1" i="1" dirty="0"/>
              <a:t>iscsiadm target address assign 192.168.0.10 192.168.1.20</a:t>
            </a:r>
          </a:p>
          <a:p>
            <a:pPr lvl="2"/>
            <a:r>
              <a:rPr lang="en-US" dirty="0"/>
              <a:t>Assuming QXS array port with 192.168.0.10 IP address is connected  via cable to Xcellis node port with 192.168.0.100 IP address and assuming QXS array port with 192.168.1.20 IP address is connected  via cable to Xcellis node port with 192.168.1.100 IP address</a:t>
            </a:r>
          </a:p>
          <a:p>
            <a:pPr lvl="1"/>
            <a:r>
              <a:rPr lang="en-US" dirty="0"/>
              <a:t>Note that if the wiring is incorrect, this step would return an error regarding inaccessibility of the QXS target address(es). In which case the cabling need to be checked, and likely connections need to be switched at one end (QXS or Xcellis) to correct it.</a:t>
            </a:r>
          </a:p>
          <a:p>
            <a:r>
              <a:rPr lang="en-US" dirty="0"/>
              <a:t>Assign switch-attached QXS array target addresses</a:t>
            </a:r>
          </a:p>
          <a:p>
            <a:pPr lvl="1"/>
            <a:r>
              <a:rPr lang="en-US" b="1" i="1" dirty="0"/>
              <a:t>iscsiadm target address assign 192.168.0.10 192.168.1.10 192.168.0.20 192.168.1.20</a:t>
            </a:r>
          </a:p>
          <a:p>
            <a:pPr lvl="1"/>
            <a:r>
              <a:rPr lang="en-US" dirty="0"/>
              <a:t>Note: All 4 QXS array ports IP addresses are visible to Xcellis node, due to switched connections, and are added as target addresses.</a:t>
            </a:r>
          </a:p>
        </p:txBody>
      </p:sp>
    </p:spTree>
    <p:extLst>
      <p:ext uri="{BB962C8B-B14F-4D97-AF65-F5344CB8AC3E}">
        <p14:creationId xmlns:p14="http://schemas.microsoft.com/office/powerpoint/2010/main" val="145677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Xcellis iSCSI Setup: Step 4</a:t>
            </a:r>
          </a:p>
        </p:txBody>
      </p:sp>
      <p:sp>
        <p:nvSpPr>
          <p:cNvPr id="3" name="Text Placeholder 2"/>
          <p:cNvSpPr>
            <a:spLocks noGrp="1"/>
          </p:cNvSpPr>
          <p:nvPr>
            <p:ph type="body" idx="1"/>
          </p:nvPr>
        </p:nvSpPr>
        <p:spPr/>
        <p:txBody>
          <a:bodyPr/>
          <a:lstStyle/>
          <a:p>
            <a:r>
              <a:rPr lang="en-US" dirty="0"/>
              <a:t>Login to iSCSI sessions between Xcellis node and QXS array</a:t>
            </a:r>
          </a:p>
          <a:p>
            <a:pPr lvl="1"/>
            <a:r>
              <a:rPr lang="en-US" b="1" i="1" dirty="0"/>
              <a:t>iscsiadm sessions login</a:t>
            </a:r>
            <a:endParaRPr lang="en-US" dirty="0"/>
          </a:p>
          <a:p>
            <a:r>
              <a:rPr lang="en-US" dirty="0"/>
              <a:t>After this last step is executed successfully, the iSCSI setup is completed between the Xcellis node and QXS array</a:t>
            </a:r>
          </a:p>
          <a:p>
            <a:r>
              <a:rPr lang="en-US" dirty="0"/>
              <a:t>You can check the status of the iSCSI setup, via panshell command:</a:t>
            </a:r>
          </a:p>
          <a:p>
            <a:pPr lvl="1"/>
            <a:r>
              <a:rPr lang="en-US" b="1" i="1" dirty="0"/>
              <a:t>Iscsiadm status</a:t>
            </a:r>
          </a:p>
          <a:p>
            <a:pPr lvl="1"/>
            <a:r>
              <a:rPr lang="en-US" dirty="0"/>
              <a:t>This command returns “OK” if the iSCSI setup is in a working state</a:t>
            </a:r>
          </a:p>
          <a:p>
            <a:pPr lvl="1"/>
            <a:r>
              <a:rPr lang="en-US" b="1" i="1" dirty="0"/>
              <a:t>Iscsiadm show</a:t>
            </a:r>
          </a:p>
          <a:p>
            <a:pPr lvl="1"/>
            <a:r>
              <a:rPr lang="en-US" dirty="0"/>
              <a:t>This commands returns full details of the iSCSI setup</a:t>
            </a:r>
          </a:p>
          <a:p>
            <a:r>
              <a:rPr lang="en-US" dirty="0"/>
              <a:t>At this point you may exit the panshell and continue with the remaining system configuration steps as normal (create shared file system, etc.)</a:t>
            </a:r>
          </a:p>
        </p:txBody>
      </p:sp>
    </p:spTree>
    <p:extLst>
      <p:ext uri="{BB962C8B-B14F-4D97-AF65-F5344CB8AC3E}">
        <p14:creationId xmlns:p14="http://schemas.microsoft.com/office/powerpoint/2010/main" val="119165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Xcellis iSCSI Setup: Example iscsiadm show (part 1)</a:t>
            </a:r>
          </a:p>
        </p:txBody>
      </p:sp>
      <p:sp>
        <p:nvSpPr>
          <p:cNvPr id="3" name="Text Placeholder 2"/>
          <p:cNvSpPr>
            <a:spLocks noGrp="1"/>
          </p:cNvSpPr>
          <p:nvPr>
            <p:ph type="body" idx="1"/>
          </p:nvPr>
        </p:nvSpPr>
        <p:spPr/>
        <p:txBody>
          <a:bodyPr/>
          <a:lstStyle/>
          <a:p>
            <a:pPr marL="0" indent="0" algn="ctr">
              <a:buNone/>
            </a:pPr>
            <a:endParaRPr lang="en-US" dirty="0"/>
          </a:p>
        </p:txBody>
      </p:sp>
      <p:pic>
        <p:nvPicPr>
          <p:cNvPr id="5" name="Picture 4"/>
          <p:cNvPicPr>
            <a:picLocks noChangeAspect="1"/>
          </p:cNvPicPr>
          <p:nvPr/>
        </p:nvPicPr>
        <p:blipFill>
          <a:blip r:embed="rId2"/>
          <a:stretch>
            <a:fillRect/>
          </a:stretch>
        </p:blipFill>
        <p:spPr>
          <a:xfrm>
            <a:off x="1531087" y="1189664"/>
            <a:ext cx="5996763" cy="3425995"/>
          </a:xfrm>
          <a:prstGeom prst="rect">
            <a:avLst/>
          </a:prstGeom>
        </p:spPr>
      </p:pic>
    </p:spTree>
    <p:extLst>
      <p:ext uri="{BB962C8B-B14F-4D97-AF65-F5344CB8AC3E}">
        <p14:creationId xmlns:p14="http://schemas.microsoft.com/office/powerpoint/2010/main" val="143812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Platform iSCSI</a:t>
            </a:r>
          </a:p>
        </p:txBody>
      </p:sp>
      <p:sp>
        <p:nvSpPr>
          <p:cNvPr id="3" name="Text Placeholder 2"/>
          <p:cNvSpPr>
            <a:spLocks noGrp="1"/>
          </p:cNvSpPr>
          <p:nvPr>
            <p:ph type="body" idx="1"/>
          </p:nvPr>
        </p:nvSpPr>
        <p:spPr/>
        <p:txBody>
          <a:bodyPr/>
          <a:lstStyle/>
          <a:p>
            <a:r>
              <a:rPr lang="en-US" dirty="0"/>
              <a:t>iSCSI: Xcellis as iSCSI initiator, QXS array as iSCSI target</a:t>
            </a:r>
          </a:p>
          <a:p>
            <a:r>
              <a:rPr lang="en-US" dirty="0"/>
              <a:t>Hardware requirements</a:t>
            </a:r>
          </a:p>
          <a:p>
            <a:r>
              <a:rPr lang="en-US" dirty="0"/>
              <a:t>How to setup iSCSI for QXS array and Xcellis node using controller iscsiadm commands</a:t>
            </a:r>
          </a:p>
          <a:p>
            <a:r>
              <a:rPr lang="en-US" dirty="0"/>
              <a:t>Models of cabling between Xcellis node and QXS array</a:t>
            </a:r>
          </a:p>
          <a:p>
            <a:r>
              <a:rPr lang="en-US" dirty="0"/>
              <a:t>Controller panshell, and iscsiadm qxsarray notes</a:t>
            </a:r>
          </a:p>
          <a:p>
            <a:r>
              <a:rPr lang="en-US" dirty="0"/>
              <a:t>Fully detailed reference document: </a:t>
            </a:r>
            <a:r>
              <a:rPr lang="en-US" dirty="0">
                <a:hlinkClick r:id="rId2"/>
              </a:rPr>
              <a:t>Platform iSCSI whitepaper</a:t>
            </a:r>
            <a:endParaRPr lang="en-US" dirty="0"/>
          </a:p>
          <a:p>
            <a:r>
              <a:rPr lang="en-US" dirty="0"/>
              <a:t>Q/A</a:t>
            </a:r>
          </a:p>
        </p:txBody>
      </p:sp>
    </p:spTree>
    <p:extLst>
      <p:ext uri="{BB962C8B-B14F-4D97-AF65-F5344CB8AC3E}">
        <p14:creationId xmlns:p14="http://schemas.microsoft.com/office/powerpoint/2010/main" val="2891485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Xcellis iSCSI Setup: Example iscsiadm show (part 2)</a:t>
            </a:r>
          </a:p>
        </p:txBody>
      </p:sp>
      <p:sp>
        <p:nvSpPr>
          <p:cNvPr id="3" name="Text Placeholder 2"/>
          <p:cNvSpPr>
            <a:spLocks noGrp="1"/>
          </p:cNvSpPr>
          <p:nvPr>
            <p:ph type="body" idx="1"/>
          </p:nvPr>
        </p:nvSpPr>
        <p:spPr/>
        <p:txBody>
          <a:bodyPr/>
          <a:lstStyle/>
          <a:p>
            <a:pPr marL="0" indent="0" algn="ctr">
              <a:buNone/>
            </a:pPr>
            <a:endParaRPr lang="en-US" dirty="0"/>
          </a:p>
        </p:txBody>
      </p:sp>
      <p:pic>
        <p:nvPicPr>
          <p:cNvPr id="5" name="Picture 4"/>
          <p:cNvPicPr>
            <a:picLocks noChangeAspect="1"/>
          </p:cNvPicPr>
          <p:nvPr/>
        </p:nvPicPr>
        <p:blipFill>
          <a:blip r:embed="rId2"/>
          <a:stretch>
            <a:fillRect/>
          </a:stretch>
        </p:blipFill>
        <p:spPr>
          <a:xfrm>
            <a:off x="1531087" y="1189665"/>
            <a:ext cx="5996763" cy="3425994"/>
          </a:xfrm>
          <a:prstGeom prst="rect">
            <a:avLst/>
          </a:prstGeom>
        </p:spPr>
      </p:pic>
    </p:spTree>
    <p:extLst>
      <p:ext uri="{BB962C8B-B14F-4D97-AF65-F5344CB8AC3E}">
        <p14:creationId xmlns:p14="http://schemas.microsoft.com/office/powerpoint/2010/main" val="264625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iSCSI Cabling Models</a:t>
            </a:r>
          </a:p>
        </p:txBody>
      </p:sp>
      <p:sp>
        <p:nvSpPr>
          <p:cNvPr id="3" name="Text Placeholder 2"/>
          <p:cNvSpPr>
            <a:spLocks noGrp="1"/>
          </p:cNvSpPr>
          <p:nvPr>
            <p:ph type="body" idx="1"/>
          </p:nvPr>
        </p:nvSpPr>
        <p:spPr/>
        <p:txBody>
          <a:bodyPr/>
          <a:lstStyle/>
          <a:p>
            <a:r>
              <a:rPr lang="en-US" dirty="0"/>
              <a:t>There are 4 iSCSI cabling models:</a:t>
            </a:r>
          </a:p>
          <a:p>
            <a:pPr marL="741363" lvl="1" indent="-342900">
              <a:buFont typeface="+mj-lt"/>
              <a:buAutoNum type="arabicPeriod"/>
            </a:pPr>
            <a:r>
              <a:rPr lang="en-US" dirty="0"/>
              <a:t>Single-node Xcellis with direct-attached QXS array</a:t>
            </a:r>
          </a:p>
          <a:p>
            <a:pPr marL="741363" lvl="1" indent="-342900">
              <a:buFont typeface="+mj-lt"/>
              <a:buAutoNum type="arabicPeriod"/>
            </a:pPr>
            <a:r>
              <a:rPr lang="en-US" dirty="0"/>
              <a:t>Single-node Xcellis with switch-attached QXS array</a:t>
            </a:r>
          </a:p>
          <a:p>
            <a:pPr marL="741363" lvl="1" indent="-342900">
              <a:buFont typeface="+mj-lt"/>
              <a:buAutoNum type="arabicPeriod"/>
            </a:pPr>
            <a:r>
              <a:rPr lang="en-US" dirty="0"/>
              <a:t>Dual-node Xcellis with direct-attached QXS array</a:t>
            </a:r>
          </a:p>
          <a:p>
            <a:pPr marL="741363" lvl="1" indent="-342900">
              <a:buFont typeface="+mj-lt"/>
              <a:buAutoNum type="arabicPeriod"/>
            </a:pPr>
            <a:r>
              <a:rPr lang="en-US" dirty="0"/>
              <a:t>Dual-node Xcellis with switch-attached QXS array</a:t>
            </a:r>
          </a:p>
          <a:p>
            <a:r>
              <a:rPr lang="en-US" b="1" dirty="0"/>
              <a:t>Note</a:t>
            </a:r>
            <a:r>
              <a:rPr lang="en-US" dirty="0"/>
              <a:t>: All the cabling needs to be in place before going through the software steps for QXS array and Xcellis node setups described in previous slides</a:t>
            </a:r>
          </a:p>
          <a:p>
            <a:r>
              <a:rPr lang="en-US" b="1" dirty="0"/>
              <a:t>Note</a:t>
            </a:r>
            <a:r>
              <a:rPr lang="en-US" dirty="0"/>
              <a:t>: All iSCSI setups on QXS array and Xcellis node are identical for all these models, with the exception of:</a:t>
            </a:r>
          </a:p>
          <a:p>
            <a:pPr lvl="1"/>
            <a:r>
              <a:rPr lang="en-US" dirty="0"/>
              <a:t>The target assignments as described previously in “Xcellis iSCSI setup: Step 3” slide</a:t>
            </a:r>
          </a:p>
          <a:p>
            <a:pPr lvl="1"/>
            <a:r>
              <a:rPr lang="en-US" dirty="0"/>
              <a:t>The IP addresses used for QXS/Xcellis node interfaces for a specific setup</a:t>
            </a:r>
          </a:p>
        </p:txBody>
      </p:sp>
    </p:spTree>
    <p:extLst>
      <p:ext uri="{BB962C8B-B14F-4D97-AF65-F5344CB8AC3E}">
        <p14:creationId xmlns:p14="http://schemas.microsoft.com/office/powerpoint/2010/main" val="364567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iSCSI Cabling Models: General Information</a:t>
            </a:r>
          </a:p>
        </p:txBody>
      </p:sp>
      <p:sp>
        <p:nvSpPr>
          <p:cNvPr id="3" name="Text Placeholder 2"/>
          <p:cNvSpPr>
            <a:spLocks noGrp="1"/>
          </p:cNvSpPr>
          <p:nvPr>
            <p:ph type="body" idx="1"/>
          </p:nvPr>
        </p:nvSpPr>
        <p:spPr/>
        <p:txBody>
          <a:bodyPr/>
          <a:lstStyle/>
          <a:p>
            <a:r>
              <a:rPr lang="en-US" dirty="0"/>
              <a:t>Throughout the rest of this presentation, the following diagrams with color-coded ports and cables for subnet 1 and subnet 2 will be used.</a:t>
            </a:r>
          </a:p>
          <a:p>
            <a:endParaRPr lang="en-US" dirty="0"/>
          </a:p>
          <a:p>
            <a:pPr marL="0" indent="0">
              <a:buNone/>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55" y="3209593"/>
            <a:ext cx="1898669" cy="114842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588" y="2015452"/>
            <a:ext cx="4390600" cy="101823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0588" y="3265520"/>
            <a:ext cx="4390600" cy="105429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855" y="2015452"/>
            <a:ext cx="1439806" cy="1106789"/>
          </a:xfrm>
          <a:prstGeom prst="rect">
            <a:avLst/>
          </a:prstGeom>
        </p:spPr>
      </p:pic>
    </p:spTree>
    <p:extLst>
      <p:ext uri="{BB962C8B-B14F-4D97-AF65-F5344CB8AC3E}">
        <p14:creationId xmlns:p14="http://schemas.microsoft.com/office/powerpoint/2010/main" val="3479658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Single node Xcellis with direct-attached QXS array</a:t>
            </a:r>
          </a:p>
        </p:txBody>
      </p:sp>
      <p:sp>
        <p:nvSpPr>
          <p:cNvPr id="3" name="Text Placeholder 2"/>
          <p:cNvSpPr>
            <a:spLocks noGrp="1"/>
          </p:cNvSpPr>
          <p:nvPr>
            <p:ph type="body" idx="1"/>
          </p:nvPr>
        </p:nvSpPr>
        <p:spPr/>
        <p:txBody>
          <a:bodyPr/>
          <a:lstStyle/>
          <a:p>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15" y="1687473"/>
            <a:ext cx="3826376" cy="19101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583" y="1605242"/>
            <a:ext cx="3850954" cy="1992397"/>
          </a:xfrm>
          <a:prstGeom prst="rect">
            <a:avLst/>
          </a:prstGeom>
        </p:spPr>
      </p:pic>
    </p:spTree>
    <p:extLst>
      <p:ext uri="{BB962C8B-B14F-4D97-AF65-F5344CB8AC3E}">
        <p14:creationId xmlns:p14="http://schemas.microsoft.com/office/powerpoint/2010/main" val="260982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Single node Xcellis with switch-attached QXS array</a:t>
            </a:r>
          </a:p>
        </p:txBody>
      </p:sp>
      <p:sp>
        <p:nvSpPr>
          <p:cNvPr id="3" name="Text Placeholder 2"/>
          <p:cNvSpPr>
            <a:spLocks noGrp="1"/>
          </p:cNvSpPr>
          <p:nvPr>
            <p:ph type="body" idx="1"/>
          </p:nvPr>
        </p:nvSpPr>
        <p:spPr/>
        <p:txBody>
          <a:bodyPr/>
          <a:lstStyle/>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60" y="1482645"/>
            <a:ext cx="3927424" cy="26565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905" y="1600847"/>
            <a:ext cx="4040018" cy="2538311"/>
          </a:xfrm>
          <a:prstGeom prst="rect">
            <a:avLst/>
          </a:prstGeom>
        </p:spPr>
      </p:pic>
    </p:spTree>
    <p:extLst>
      <p:ext uri="{BB962C8B-B14F-4D97-AF65-F5344CB8AC3E}">
        <p14:creationId xmlns:p14="http://schemas.microsoft.com/office/powerpoint/2010/main" val="1347256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Dual node Xcellis with direct-attached QXS array</a:t>
            </a:r>
          </a:p>
        </p:txBody>
      </p:sp>
      <p:sp>
        <p:nvSpPr>
          <p:cNvPr id="3" name="Text Placeholder 2"/>
          <p:cNvSpPr>
            <a:spLocks noGrp="1"/>
          </p:cNvSpPr>
          <p:nvPr>
            <p:ph type="body" idx="1"/>
          </p:nvPr>
        </p:nvSpPr>
        <p:spPr>
          <a:xfrm>
            <a:off x="400546" y="1207646"/>
            <a:ext cx="8286023" cy="3394472"/>
          </a:xfrm>
        </p:spPr>
        <p:txBody>
          <a:bodyPr/>
          <a:lstStyle/>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84" y="1678897"/>
            <a:ext cx="3951277" cy="22346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557" y="1678897"/>
            <a:ext cx="3990513" cy="2234687"/>
          </a:xfrm>
          <a:prstGeom prst="rect">
            <a:avLst/>
          </a:prstGeom>
        </p:spPr>
      </p:pic>
    </p:spTree>
    <p:extLst>
      <p:ext uri="{BB962C8B-B14F-4D97-AF65-F5344CB8AC3E}">
        <p14:creationId xmlns:p14="http://schemas.microsoft.com/office/powerpoint/2010/main" val="3055377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Dual node Xcellis with switch-attached QXS array</a:t>
            </a:r>
          </a:p>
        </p:txBody>
      </p:sp>
      <p:sp>
        <p:nvSpPr>
          <p:cNvPr id="3" name="Text Placeholder 2"/>
          <p:cNvSpPr>
            <a:spLocks noGrp="1"/>
          </p:cNvSpPr>
          <p:nvPr>
            <p:ph type="body" idx="1"/>
          </p:nvPr>
        </p:nvSpPr>
        <p:spPr>
          <a:xfrm>
            <a:off x="400546" y="1207646"/>
            <a:ext cx="8286023" cy="3394472"/>
          </a:xfrm>
        </p:spPr>
        <p:txBody>
          <a:bodyPr/>
          <a:lstStyle/>
          <a:p>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40489"/>
            <a:ext cx="3874956" cy="2697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623" y="1424066"/>
            <a:ext cx="3986759" cy="2620645"/>
          </a:xfrm>
          <a:prstGeom prst="rect">
            <a:avLst/>
          </a:prstGeom>
        </p:spPr>
      </p:pic>
    </p:spTree>
    <p:extLst>
      <p:ext uri="{BB962C8B-B14F-4D97-AF65-F5344CB8AC3E}">
        <p14:creationId xmlns:p14="http://schemas.microsoft.com/office/powerpoint/2010/main" val="42980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Platform iSCSI: Controller Panshell notes</a:t>
            </a:r>
          </a:p>
        </p:txBody>
      </p:sp>
      <p:sp>
        <p:nvSpPr>
          <p:cNvPr id="3" name="Text Placeholder 2"/>
          <p:cNvSpPr>
            <a:spLocks noGrp="1"/>
          </p:cNvSpPr>
          <p:nvPr>
            <p:ph type="body" idx="1"/>
          </p:nvPr>
        </p:nvSpPr>
        <p:spPr/>
        <p:txBody>
          <a:bodyPr/>
          <a:lstStyle/>
          <a:p>
            <a:r>
              <a:rPr lang="en-US" dirty="0"/>
              <a:t>For 6.0.0, Platform is using NAS controller menu instead of service menu for new iSCSI (and SNMP) configuration.  Why?</a:t>
            </a:r>
          </a:p>
          <a:p>
            <a:pPr lvl="1"/>
            <a:r>
              <a:rPr lang="en-US" dirty="0"/>
              <a:t>Forward looking: Controller will be standalone and provide a single non-root CLI interface for configuration.  (NAS will become a plugin.)</a:t>
            </a:r>
          </a:p>
          <a:p>
            <a:pPr lvl="1"/>
            <a:r>
              <a:rPr lang="en-US" dirty="0"/>
              <a:t>Provides a web service interface that Connect is already using.</a:t>
            </a:r>
          </a:p>
          <a:p>
            <a:r>
              <a:rPr lang="en-US" dirty="0"/>
              <a:t>StorNext Appliances iSCSI documentation is online.</a:t>
            </a:r>
          </a:p>
          <a:p>
            <a:pPr lvl="1"/>
            <a:r>
              <a:rPr lang="en-US" dirty="0">
                <a:hlinkClick r:id="rId2"/>
              </a:rPr>
              <a:t>http://qsupport.quantum.com/kb/Flare/Content/Sandbox/ACC_DocSite/iSCSI/iSCSI_About.htm</a:t>
            </a:r>
            <a:r>
              <a:rPr lang="en-US" dirty="0"/>
              <a:t> </a:t>
            </a:r>
          </a:p>
          <a:p>
            <a:pPr lvl="1"/>
            <a:r>
              <a:rPr lang="en-US" dirty="0"/>
              <a:t>Configuration instructions and cabling diagrams.</a:t>
            </a:r>
          </a:p>
          <a:p>
            <a:r>
              <a:rPr lang="en-US" dirty="0"/>
              <a:t>Internal wiki for Controller iSCSI menu.</a:t>
            </a:r>
          </a:p>
          <a:p>
            <a:pPr lvl="1"/>
            <a:r>
              <a:rPr lang="en-US" dirty="0">
                <a:hlinkClick r:id="rId3"/>
              </a:rPr>
              <a:t>http://panwiki.quantum.com/index.php/Controller_Iscsiadm_Reference</a:t>
            </a:r>
            <a:r>
              <a:rPr lang="en-US" dirty="0"/>
              <a:t> </a:t>
            </a:r>
          </a:p>
        </p:txBody>
      </p:sp>
    </p:spTree>
    <p:extLst>
      <p:ext uri="{BB962C8B-B14F-4D97-AF65-F5344CB8AC3E}">
        <p14:creationId xmlns:p14="http://schemas.microsoft.com/office/powerpoint/2010/main" val="3874727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Platform iSCSI: Panshell iscsiadm qxsarray notes</a:t>
            </a:r>
          </a:p>
        </p:txBody>
      </p:sp>
      <p:sp>
        <p:nvSpPr>
          <p:cNvPr id="3" name="Text Placeholder 2"/>
          <p:cNvSpPr>
            <a:spLocks noGrp="1"/>
          </p:cNvSpPr>
          <p:nvPr>
            <p:ph type="body" idx="1"/>
          </p:nvPr>
        </p:nvSpPr>
        <p:spPr/>
        <p:txBody>
          <a:bodyPr/>
          <a:lstStyle/>
          <a:p>
            <a:pPr lvl="0"/>
            <a:r>
              <a:rPr lang="en-US" dirty="0"/>
              <a:t>Iscsiadm ‘qxsarray’ commands support &gt;1 array</a:t>
            </a:r>
          </a:p>
          <a:p>
            <a:pPr lvl="1"/>
            <a:r>
              <a:rPr lang="en-US" dirty="0"/>
              <a:t>Only one QXS array is supported for iSCSI in 6.0.0!</a:t>
            </a:r>
          </a:p>
          <a:p>
            <a:pPr lvl="1"/>
            <a:r>
              <a:rPr lang="en-US" dirty="0"/>
              <a:t>Express configuration with &gt; 1 QXS iSCSI array may use ‘qxsarray’ commands to configure QXS array targets.</a:t>
            </a:r>
          </a:p>
          <a:p>
            <a:pPr lvl="1"/>
            <a:r>
              <a:rPr lang="en-US" i="1" dirty="0"/>
              <a:t>iscsiadm qxsarray address &lt;qxs_port&gt; &lt;ipaddr&gt; &lt;netmask&gt;  [gateway=&lt;ipaddr&gt;, def_router=&lt;ipaddr&gt;] </a:t>
            </a:r>
            <a:r>
              <a:rPr lang="en-US" b="1" i="1" dirty="0"/>
              <a:t>[&lt;qxs_ipaddr&gt;]</a:t>
            </a:r>
          </a:p>
          <a:p>
            <a:pPr lvl="1"/>
            <a:r>
              <a:rPr lang="en-US" i="1" dirty="0"/>
              <a:t>    iscsiadm qxsarray set (ports_mode=(FC | FC-and-iSCSI | iSCSI ), jumbo=(yes | no), speed=(auto | 1gbps)) </a:t>
            </a:r>
            <a:r>
              <a:rPr lang="en-US" b="1" i="1" dirty="0"/>
              <a:t>[&lt;qxs_ipaddr&gt;]</a:t>
            </a:r>
          </a:p>
          <a:p>
            <a:pPr lvl="1"/>
            <a:r>
              <a:rPr lang="en-US" dirty="0"/>
              <a:t>Benefit:  A platform collect invokes ‘iscsiadm qxsarray show’ and lists QXS iSCSI array(s) configuration.</a:t>
            </a:r>
          </a:p>
          <a:p>
            <a:pPr lvl="1"/>
            <a:endParaRPr lang="en-US" sz="1200" dirty="0"/>
          </a:p>
        </p:txBody>
      </p:sp>
    </p:spTree>
    <p:extLst>
      <p:ext uri="{BB962C8B-B14F-4D97-AF65-F5344CB8AC3E}">
        <p14:creationId xmlns:p14="http://schemas.microsoft.com/office/powerpoint/2010/main" val="2111216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Platform iSCSI: Panshell iscsiadm qxsarray notes</a:t>
            </a:r>
          </a:p>
        </p:txBody>
      </p:sp>
      <p:sp>
        <p:nvSpPr>
          <p:cNvPr id="3" name="Text Placeholder 2"/>
          <p:cNvSpPr>
            <a:spLocks noGrp="1"/>
          </p:cNvSpPr>
          <p:nvPr>
            <p:ph type="body" idx="1"/>
          </p:nvPr>
        </p:nvSpPr>
        <p:spPr/>
        <p:txBody>
          <a:bodyPr/>
          <a:lstStyle/>
          <a:p>
            <a:pPr lvl="0"/>
            <a:r>
              <a:rPr lang="en-US" sz="1600" dirty="0"/>
              <a:t>‘Iscsiadm qxsarray set’ parameters cannot all be set all at once.</a:t>
            </a:r>
          </a:p>
          <a:p>
            <a:pPr lvl="1"/>
            <a:r>
              <a:rPr lang="en-US" dirty="0"/>
              <a:t>The QXS array controller reboots immediately when the host port mode is changed from FC to iSCSI (or vice versa)</a:t>
            </a:r>
          </a:p>
          <a:p>
            <a:pPr lvl="1"/>
            <a:r>
              <a:rPr lang="en-US" b="1" i="1" dirty="0"/>
              <a:t>iscsiadm qxsarray set ports_mode=FC-and-iSCSI</a:t>
            </a:r>
          </a:p>
          <a:p>
            <a:pPr lvl="2"/>
            <a:r>
              <a:rPr lang="en-US" i="1" dirty="0"/>
              <a:t>(response indicates wait a couple minutes…)</a:t>
            </a:r>
            <a:endParaRPr lang="en-US" dirty="0"/>
          </a:p>
          <a:p>
            <a:pPr lvl="1"/>
            <a:r>
              <a:rPr lang="en-US" b="1" i="1" dirty="0"/>
              <a:t>Iscsiadm qxsarray set jumbo=yes</a:t>
            </a:r>
            <a:endParaRPr lang="en-US" b="1" dirty="0"/>
          </a:p>
          <a:p>
            <a:pPr lvl="1"/>
            <a:endParaRPr lang="en-US" dirty="0"/>
          </a:p>
        </p:txBody>
      </p:sp>
    </p:spTree>
    <p:extLst>
      <p:ext uri="{BB962C8B-B14F-4D97-AF65-F5344CB8AC3E}">
        <p14:creationId xmlns:p14="http://schemas.microsoft.com/office/powerpoint/2010/main" val="243373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Platform iSCSI (initiator) service for Xcellis Nodes</a:t>
            </a:r>
          </a:p>
        </p:txBody>
      </p:sp>
      <p:sp>
        <p:nvSpPr>
          <p:cNvPr id="3" name="Text Placeholder 2"/>
          <p:cNvSpPr>
            <a:spLocks noGrp="1"/>
          </p:cNvSpPr>
          <p:nvPr>
            <p:ph type="body" idx="1"/>
          </p:nvPr>
        </p:nvSpPr>
        <p:spPr/>
        <p:txBody>
          <a:bodyPr/>
          <a:lstStyle/>
          <a:p>
            <a:r>
              <a:rPr lang="en-US" dirty="0"/>
              <a:t>What is iSCSI?</a:t>
            </a:r>
          </a:p>
          <a:p>
            <a:pPr lvl="1"/>
            <a:r>
              <a:rPr lang="en-US" dirty="0"/>
              <a:t>iSCSI protocol provides disk I/O (SCSI protocol) service on top of network I/O (TCP/IP protocol) </a:t>
            </a:r>
          </a:p>
          <a:p>
            <a:pPr lvl="1"/>
            <a:r>
              <a:rPr lang="en-US" dirty="0"/>
              <a:t>iSCSI initiator is the host side of the protocol providing access to data on the iSCSI storage target units</a:t>
            </a:r>
          </a:p>
          <a:p>
            <a:pPr lvl="1"/>
            <a:r>
              <a:rPr lang="en-US" dirty="0"/>
              <a:t>iSCSI target is the storage side of the protocol providing access to storage data to the host side iSCSI initiator</a:t>
            </a:r>
          </a:p>
          <a:p>
            <a:r>
              <a:rPr lang="en-US" dirty="0"/>
              <a:t>Platform iSCSI provides iSCSI initiator service only</a:t>
            </a:r>
          </a:p>
          <a:p>
            <a:r>
              <a:rPr lang="en-US" dirty="0"/>
              <a:t>6.0.0 Platform iSCSI supports access to QXS storage array iSCSI target only</a:t>
            </a:r>
          </a:p>
          <a:p>
            <a:pPr marL="0" indent="0">
              <a:buNone/>
            </a:pPr>
            <a:endParaRPr lang="en-US" dirty="0"/>
          </a:p>
        </p:txBody>
      </p:sp>
    </p:spTree>
    <p:extLst>
      <p:ext uri="{BB962C8B-B14F-4D97-AF65-F5344CB8AC3E}">
        <p14:creationId xmlns:p14="http://schemas.microsoft.com/office/powerpoint/2010/main" val="363764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Platform iSCSI: Conclusion</a:t>
            </a:r>
          </a:p>
        </p:txBody>
      </p:sp>
      <p:sp>
        <p:nvSpPr>
          <p:cNvPr id="3" name="Text Placeholder 2"/>
          <p:cNvSpPr>
            <a:spLocks noGrp="1"/>
          </p:cNvSpPr>
          <p:nvPr>
            <p:ph type="body" idx="1"/>
          </p:nvPr>
        </p:nvSpPr>
        <p:spPr/>
        <p:txBody>
          <a:bodyPr/>
          <a:lstStyle/>
          <a:p>
            <a:r>
              <a:rPr lang="en-US" dirty="0"/>
              <a:t>iSCSI: Xcellis as iSCSI initiator, QXS array as iSCSI target</a:t>
            </a:r>
          </a:p>
          <a:p>
            <a:r>
              <a:rPr lang="en-US" dirty="0"/>
              <a:t>Hardware requirements</a:t>
            </a:r>
          </a:p>
          <a:p>
            <a:r>
              <a:rPr lang="en-US" dirty="0"/>
              <a:t>How to setup iSCSI for QXS array and Xcellis node using controller iscsiadm commands</a:t>
            </a:r>
          </a:p>
          <a:p>
            <a:r>
              <a:rPr lang="en-US" dirty="0"/>
              <a:t>Models of cabling between Xcellis node and QXS array</a:t>
            </a:r>
          </a:p>
          <a:p>
            <a:r>
              <a:rPr lang="en-US" dirty="0"/>
              <a:t>Controller, panshell, and iscsiadm qxsarray notes</a:t>
            </a:r>
            <a:endParaRPr lang="en-US" dirty="0"/>
          </a:p>
          <a:p>
            <a:r>
              <a:rPr lang="en-US" dirty="0"/>
              <a:t>Fully detailed reference document: </a:t>
            </a:r>
            <a:r>
              <a:rPr lang="en-US" dirty="0">
                <a:hlinkClick r:id="rId2"/>
              </a:rPr>
              <a:t>Platform iSCSI whitepaper</a:t>
            </a:r>
            <a:endParaRPr lang="en-US" dirty="0"/>
          </a:p>
          <a:p>
            <a:r>
              <a:rPr lang="en-US" dirty="0"/>
              <a:t>Q/A ?</a:t>
            </a:r>
          </a:p>
        </p:txBody>
      </p:sp>
    </p:spTree>
    <p:extLst>
      <p:ext uri="{BB962C8B-B14F-4D97-AF65-F5344CB8AC3E}">
        <p14:creationId xmlns:p14="http://schemas.microsoft.com/office/powerpoint/2010/main" val="2501612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Platform iSCSI (initiator) service for Xcellis Nodes</a:t>
            </a:r>
          </a:p>
        </p:txBody>
      </p:sp>
      <p:sp>
        <p:nvSpPr>
          <p:cNvPr id="3" name="Text Placeholder 2"/>
          <p:cNvSpPr>
            <a:spLocks noGrp="1"/>
          </p:cNvSpPr>
          <p:nvPr>
            <p:ph type="body" idx="1"/>
          </p:nvPr>
        </p:nvSpPr>
        <p:spPr/>
        <p:txBody>
          <a:bodyPr/>
          <a:lstStyle/>
          <a:p>
            <a:r>
              <a:rPr lang="en-US" dirty="0"/>
              <a:t>Platform iSCSI supports direct-attached or switch-attached connections to QXS storage array</a:t>
            </a:r>
          </a:p>
          <a:p>
            <a:r>
              <a:rPr lang="en-US" dirty="0"/>
              <a:t>Platform iSCSI uses a dual-port 10GbE card exclusively for the redundant networking needs of iSCSI service</a:t>
            </a:r>
          </a:p>
          <a:p>
            <a:r>
              <a:rPr lang="en-US" dirty="0"/>
              <a:t>Platform iSCSI leverages the use of 10GbE switches for iSCSI connection between Xcellis node and QXS array, however the switch is not a part of platform iSCSI support.</a:t>
            </a:r>
          </a:p>
          <a:p>
            <a:r>
              <a:rPr lang="en-US" dirty="0"/>
              <a:t>Xcellis node may use either iSCSI or FC, but not both, for connecting to QXS storage array</a:t>
            </a:r>
          </a:p>
        </p:txBody>
      </p:sp>
    </p:spTree>
    <p:extLst>
      <p:ext uri="{BB962C8B-B14F-4D97-AF65-F5344CB8AC3E}">
        <p14:creationId xmlns:p14="http://schemas.microsoft.com/office/powerpoint/2010/main" val="256417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Platform iSCSI Hardware Requirements</a:t>
            </a:r>
          </a:p>
        </p:txBody>
      </p:sp>
      <p:sp>
        <p:nvSpPr>
          <p:cNvPr id="3" name="Text Placeholder 2"/>
          <p:cNvSpPr>
            <a:spLocks noGrp="1"/>
          </p:cNvSpPr>
          <p:nvPr>
            <p:ph type="body" idx="1"/>
          </p:nvPr>
        </p:nvSpPr>
        <p:spPr/>
        <p:txBody>
          <a:bodyPr/>
          <a:lstStyle/>
          <a:p>
            <a:r>
              <a:rPr lang="en-US" dirty="0"/>
              <a:t>Xcellis node(s) equipped with a 10GbE NIC card for iSCSI exclusive use</a:t>
            </a:r>
          </a:p>
          <a:p>
            <a:r>
              <a:rPr lang="en-US" dirty="0"/>
              <a:t>QXS array iSCSI-configured controllers ports equipped with 10GbE SFP’s </a:t>
            </a:r>
          </a:p>
          <a:p>
            <a:r>
              <a:rPr lang="en-US" dirty="0"/>
              <a:t>Optionally a 10GbE switch for a switch-attached connection between Xcellis node and QXS array</a:t>
            </a:r>
          </a:p>
          <a:p>
            <a:r>
              <a:rPr lang="en-US" dirty="0"/>
              <a:t>10GbE cables for connection between Xcellis node(s), switch, and QXS array</a:t>
            </a:r>
          </a:p>
        </p:txBody>
      </p:sp>
    </p:spTree>
    <p:extLst>
      <p:ext uri="{BB962C8B-B14F-4D97-AF65-F5344CB8AC3E}">
        <p14:creationId xmlns:p14="http://schemas.microsoft.com/office/powerpoint/2010/main" val="11416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Platform iSCSI Administration via Controller</a:t>
            </a:r>
          </a:p>
        </p:txBody>
      </p:sp>
      <p:sp>
        <p:nvSpPr>
          <p:cNvPr id="3" name="Text Placeholder 2"/>
          <p:cNvSpPr>
            <a:spLocks noGrp="1"/>
          </p:cNvSpPr>
          <p:nvPr>
            <p:ph type="body" idx="1"/>
          </p:nvPr>
        </p:nvSpPr>
        <p:spPr/>
        <p:txBody>
          <a:bodyPr/>
          <a:lstStyle/>
          <a:p>
            <a:r>
              <a:rPr lang="en-US" dirty="0"/>
              <a:t>Administration/management of platform iSCSI is provided via panshell or web services of the controller iscsiadm functions on Xcellis nodes</a:t>
            </a:r>
          </a:p>
          <a:p>
            <a:r>
              <a:rPr lang="en-US" dirty="0"/>
              <a:t>Controller’s iscsiadm set of functions provides for setting up both the QXS array target-side iSCSI as well as the Xcellis node initiator-side iSCSI </a:t>
            </a:r>
          </a:p>
          <a:p>
            <a:r>
              <a:rPr lang="en-US" dirty="0"/>
              <a:t>Controller Web services is for web (mainly remote) access to the iscsiadm functions. These web services are used by Connect Install. </a:t>
            </a:r>
          </a:p>
          <a:p>
            <a:r>
              <a:rPr lang="en-US" dirty="0"/>
              <a:t>Controller Panshell is for command-line access to the iscsiadm functions</a:t>
            </a:r>
          </a:p>
          <a:p>
            <a:r>
              <a:rPr lang="en-US" b="1" dirty="0"/>
              <a:t>N.B. In general, the use of Connect Install is recommended for setting up iSCSI on both QXS array and Xcellis nodes. This presentation shows the command-line iscsiadm use for iSCSI setup for demonstration purposes</a:t>
            </a:r>
            <a:endParaRPr lang="en-US" b="1" i="1" dirty="0"/>
          </a:p>
        </p:txBody>
      </p:sp>
    </p:spTree>
    <p:extLst>
      <p:ext uri="{BB962C8B-B14F-4D97-AF65-F5344CB8AC3E}">
        <p14:creationId xmlns:p14="http://schemas.microsoft.com/office/powerpoint/2010/main" val="46877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Platform iSCSI Setup Requirements</a:t>
            </a:r>
          </a:p>
        </p:txBody>
      </p:sp>
      <p:sp>
        <p:nvSpPr>
          <p:cNvPr id="3" name="Text Placeholder 2"/>
          <p:cNvSpPr>
            <a:spLocks noGrp="1"/>
          </p:cNvSpPr>
          <p:nvPr>
            <p:ph type="body" idx="1"/>
          </p:nvPr>
        </p:nvSpPr>
        <p:spPr/>
        <p:txBody>
          <a:bodyPr/>
          <a:lstStyle/>
          <a:p>
            <a:r>
              <a:rPr lang="en-US" dirty="0"/>
              <a:t>Two private subnets shall be designated for exclusive use by platform iSCSI</a:t>
            </a:r>
          </a:p>
          <a:p>
            <a:r>
              <a:rPr lang="en-US" dirty="0"/>
              <a:t>Optional: 10GbE switch, preferably with support for Port VLAN configuration (for grouping of iSCSI-used ports to isolate QXS/Xcellis iSCSI traffic from rest of the traffic in the switch)</a:t>
            </a:r>
          </a:p>
          <a:p>
            <a:r>
              <a:rPr lang="en-US" dirty="0"/>
              <a:t>Set MTU to jumbo frame on:</a:t>
            </a:r>
          </a:p>
          <a:p>
            <a:pPr lvl="1"/>
            <a:r>
              <a:rPr lang="en-US" dirty="0"/>
              <a:t>QXS array iSCSI-assigned ports</a:t>
            </a:r>
          </a:p>
          <a:p>
            <a:pPr lvl="1"/>
            <a:r>
              <a:rPr lang="en-US" dirty="0"/>
              <a:t>Xcellis node iSCSI-assigned ports</a:t>
            </a:r>
          </a:p>
          <a:p>
            <a:pPr lvl="1"/>
            <a:r>
              <a:rPr lang="en-US" dirty="0"/>
              <a:t>10GbE switch ports where Xcellis node(s) and QXS array iSCSI-assigned ports are attached</a:t>
            </a:r>
          </a:p>
        </p:txBody>
      </p:sp>
    </p:spTree>
    <p:extLst>
      <p:ext uri="{BB962C8B-B14F-4D97-AF65-F5344CB8AC3E}">
        <p14:creationId xmlns:p14="http://schemas.microsoft.com/office/powerpoint/2010/main" val="339364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Xcellis-QXS Storage iSCSI Setup: Overview</a:t>
            </a:r>
          </a:p>
        </p:txBody>
      </p:sp>
      <p:sp>
        <p:nvSpPr>
          <p:cNvPr id="3" name="Text Placeholder 2"/>
          <p:cNvSpPr>
            <a:spLocks noGrp="1"/>
          </p:cNvSpPr>
          <p:nvPr>
            <p:ph type="body" idx="1"/>
          </p:nvPr>
        </p:nvSpPr>
        <p:spPr/>
        <p:txBody>
          <a:bodyPr/>
          <a:lstStyle/>
          <a:p>
            <a:r>
              <a:rPr lang="en-US" dirty="0"/>
              <a:t>Perform the cabling for the specific use case model (single-/dual-node Xcellis with direct-attached/switch-attached QXS storage)</a:t>
            </a:r>
          </a:p>
          <a:p>
            <a:pPr lvl="1"/>
            <a:r>
              <a:rPr lang="en-US" dirty="0"/>
              <a:t>The cabling details will be addressed at the end of this section</a:t>
            </a:r>
          </a:p>
          <a:p>
            <a:r>
              <a:rPr lang="en-US" dirty="0"/>
              <a:t>Using the service menu, setup freshly installed 6.0.0 Xcellis node system as always, up to and including all the needed networking setups, including bringing up the interfaces. (not covered further in this presentation)</a:t>
            </a:r>
          </a:p>
          <a:p>
            <a:r>
              <a:rPr lang="en-US" dirty="0"/>
              <a:t>Setup QXS array controllers for allowing iSCSI access to the array</a:t>
            </a:r>
          </a:p>
          <a:p>
            <a:r>
              <a:rPr lang="en-US" dirty="0"/>
              <a:t>Setup Xcellis node(s) platform iSCSI for accessing the QXS array via iSCSI</a:t>
            </a:r>
          </a:p>
          <a:p>
            <a:endParaRPr lang="en-US" dirty="0"/>
          </a:p>
        </p:txBody>
      </p:sp>
    </p:spTree>
    <p:extLst>
      <p:ext uri="{BB962C8B-B14F-4D97-AF65-F5344CB8AC3E}">
        <p14:creationId xmlns:p14="http://schemas.microsoft.com/office/powerpoint/2010/main" val="265148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6.0.0 QXS Storage iSCSI Setup: Step by Step</a:t>
            </a:r>
          </a:p>
        </p:txBody>
      </p:sp>
      <p:sp>
        <p:nvSpPr>
          <p:cNvPr id="3" name="Text Placeholder 2"/>
          <p:cNvSpPr>
            <a:spLocks noGrp="1"/>
          </p:cNvSpPr>
          <p:nvPr>
            <p:ph type="body" idx="1"/>
          </p:nvPr>
        </p:nvSpPr>
        <p:spPr/>
        <p:txBody>
          <a:bodyPr/>
          <a:lstStyle/>
          <a:p>
            <a:r>
              <a:rPr lang="en-US" dirty="0"/>
              <a:t>Setup QXS array controllers management port with public IP addresses accessible from any of the networks that the Xcellis node will have access to. (</a:t>
            </a:r>
            <a:r>
              <a:rPr lang="en-US" i="1" u="sng" dirty="0">
                <a:hlinkClick r:id="rId2"/>
              </a:rPr>
              <a:t>QX and QXS Setup Guide</a:t>
            </a:r>
            <a:r>
              <a:rPr lang="en-US" dirty="0"/>
              <a:t>)</a:t>
            </a:r>
          </a:p>
          <a:p>
            <a:r>
              <a:rPr lang="en-US" dirty="0"/>
              <a:t>Enter controller panshell on Xcellis node to setup QXS array for iSCSI:</a:t>
            </a:r>
          </a:p>
          <a:p>
            <a:pPr marL="800100" lvl="1" indent="-457200">
              <a:buFont typeface="+mj-lt"/>
              <a:buAutoNum type="arabicPeriod"/>
            </a:pPr>
            <a:r>
              <a:rPr lang="en-US" dirty="0"/>
              <a:t>Setup QXS array management IP addresses (So that Xcellis can have access to the array for its management)</a:t>
            </a:r>
          </a:p>
          <a:p>
            <a:pPr marL="800100" lvl="1" indent="-457200">
              <a:buFont typeface="+mj-lt"/>
              <a:buAutoNum type="arabicPeriod"/>
            </a:pPr>
            <a:r>
              <a:rPr lang="en-US" dirty="0"/>
              <a:t>Setup QXS array controllers host ports for iSCSI use and set their MTU to jumbo</a:t>
            </a:r>
          </a:p>
          <a:p>
            <a:pPr marL="800100" lvl="1" indent="-457200">
              <a:buFont typeface="+mj-lt"/>
              <a:buAutoNum type="arabicPeriod"/>
            </a:pPr>
            <a:r>
              <a:rPr lang="en-US" dirty="0"/>
              <a:t>Setup QXS array controllers iSCSI ports with IP addresses</a:t>
            </a:r>
          </a:p>
        </p:txBody>
      </p:sp>
    </p:spTree>
    <p:extLst>
      <p:ext uri="{BB962C8B-B14F-4D97-AF65-F5344CB8AC3E}">
        <p14:creationId xmlns:p14="http://schemas.microsoft.com/office/powerpoint/2010/main" val="3339565610"/>
      </p:ext>
    </p:extLst>
  </p:cSld>
  <p:clrMapOvr>
    <a:masterClrMapping/>
  </p:clrMapOvr>
</p:sld>
</file>

<file path=ppt/theme/theme1.xml><?xml version="1.0" encoding="utf-8"?>
<a:theme xmlns:a="http://schemas.openxmlformats.org/drawingml/2006/main" name="Complete 2016 Quantum Corporate PowerPoint Template [P00582A]">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Quantum Master Template 2016</Template>
  <TotalTime>3017</TotalTime>
  <Words>2066</Words>
  <Application>Microsoft Office PowerPoint</Application>
  <PresentationFormat>On-screen Show (16:9)</PresentationFormat>
  <Paragraphs>163</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ＭＳ Ｐゴシック</vt:lpstr>
      <vt:lpstr>Arial</vt:lpstr>
      <vt:lpstr>Calibri</vt:lpstr>
      <vt:lpstr>Wingdings</vt:lpstr>
      <vt:lpstr>Complete 2016 Quantum Corporate PowerPoint Template [P00582A]</vt:lpstr>
      <vt:lpstr>PowerPoint Presentation</vt:lpstr>
      <vt:lpstr>6.0.0 Platform iSCSI</vt:lpstr>
      <vt:lpstr>6.0.0 Platform iSCSI (initiator) service for Xcellis Nodes</vt:lpstr>
      <vt:lpstr>6.0.0 Platform iSCSI (initiator) service for Xcellis Nodes</vt:lpstr>
      <vt:lpstr>6.0.0 Platform iSCSI Hardware Requirements</vt:lpstr>
      <vt:lpstr>6.0.0 Platform iSCSI Administration via Controller</vt:lpstr>
      <vt:lpstr>6.0.0 Platform iSCSI Setup Requirements</vt:lpstr>
      <vt:lpstr>6.0.0 Xcellis-QXS Storage iSCSI Setup: Overview</vt:lpstr>
      <vt:lpstr>6.0.0 QXS Storage iSCSI Setup: Step by Step</vt:lpstr>
      <vt:lpstr>6.0.0 QXS Storage iSCSI Setup: Step 1</vt:lpstr>
      <vt:lpstr>6.0.0 QXS Storage iSCSI Setup: Step 2</vt:lpstr>
      <vt:lpstr>6.0.0 QXS Storage iSCSI Setup: Step 3</vt:lpstr>
      <vt:lpstr>6.0.0 QXS Storage iSCSI Setup: Step 3</vt:lpstr>
      <vt:lpstr>6.0.0 Xcellis iSCSI Setup: Step by Step</vt:lpstr>
      <vt:lpstr>6.0.0 Xcellis iSCSI Setup: Step 1</vt:lpstr>
      <vt:lpstr>6.0.0 Xcellis iSCSI Setup: Step 2</vt:lpstr>
      <vt:lpstr>6.0.0 Xcellis iSCSI Setup: Step 3</vt:lpstr>
      <vt:lpstr>6.0.0 Xcellis iSCSI Setup: Step 4</vt:lpstr>
      <vt:lpstr>6.0.0 Xcellis iSCSI Setup: Example iscsiadm show (part 1)</vt:lpstr>
      <vt:lpstr>6.0.0 Xcellis iSCSI Setup: Example iscsiadm show (part 2)</vt:lpstr>
      <vt:lpstr>6.0.0 iSCSI Cabling Models</vt:lpstr>
      <vt:lpstr>6.0.0 iSCSI Cabling Models: General Information</vt:lpstr>
      <vt:lpstr>6.0.0 Single node Xcellis with direct-attached QXS array</vt:lpstr>
      <vt:lpstr>6.0.0 Single node Xcellis with switch-attached QXS array</vt:lpstr>
      <vt:lpstr>6.0.0 Dual node Xcellis with direct-attached QXS array</vt:lpstr>
      <vt:lpstr>6.0.0 Dual node Xcellis with switch-attached QXS array</vt:lpstr>
      <vt:lpstr>6.0.0 Platform iSCSI: Controller Panshell notes</vt:lpstr>
      <vt:lpstr>6.0.0 Platform iSCSI: Panshell iscsiadm qxsarray notes</vt:lpstr>
      <vt:lpstr>6.0.0 Platform iSCSI: Panshell iscsiadm qxsarray notes</vt:lpstr>
      <vt:lpstr>6.0.0 Platform iSCSI: Conclusion</vt:lpstr>
      <vt:lpstr>PowerPoint Presentation</vt:lpstr>
    </vt:vector>
  </TitlesOfParts>
  <Manager>Isaac Alves</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Quantum 16:9</dc:subject>
  <dc:creator>Dave Mason</dc:creator>
  <cp:keywords>Template Mater 2015</cp:keywords>
  <cp:lastModifiedBy>Bijan Tehrani</cp:lastModifiedBy>
  <cp:revision>64</cp:revision>
  <cp:lastPrinted>2015-05-05T15:24:22Z</cp:lastPrinted>
  <dcterms:created xsi:type="dcterms:W3CDTF">2017-06-28T03:27:19Z</dcterms:created>
  <dcterms:modified xsi:type="dcterms:W3CDTF">2017-07-13T21:44:09Z</dcterms:modified>
</cp:coreProperties>
</file>