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8"/>
  </p:notesMasterIdLst>
  <p:handoutMasterIdLst>
    <p:handoutMasterId r:id="rId9"/>
  </p:handoutMasterIdLst>
  <p:sldIdLst>
    <p:sldId id="438" r:id="rId3"/>
    <p:sldId id="437" r:id="rId4"/>
    <p:sldId id="436" r:id="rId5"/>
    <p:sldId id="440" r:id="rId6"/>
    <p:sldId id="439" r:id="rId7"/>
  </p:sldIdLst>
  <p:sldSz cx="9144000" cy="6858000" type="screen4x3"/>
  <p:notesSz cx="6858000" cy="92964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A9733"/>
    <a:srgbClr val="85E2FF"/>
    <a:srgbClr val="00B6F1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24" autoAdjust="0"/>
    <p:restoredTop sz="98163" autoAdjust="0"/>
  </p:normalViewPr>
  <p:slideViewPr>
    <p:cSldViewPr snapToGrid="0" showGuides="1">
      <p:cViewPr varScale="1">
        <p:scale>
          <a:sx n="73" d="100"/>
          <a:sy n="73" d="100"/>
        </p:scale>
        <p:origin x="-258" y="-102"/>
      </p:cViewPr>
      <p:guideLst>
        <p:guide orient="horz" pos="186"/>
        <p:guide pos="4709"/>
        <p:guide pos="56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-2190" y="-11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364"/>
            <a:ext cx="205740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248401" y="8829967"/>
            <a:ext cx="60801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7912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415790"/>
            <a:ext cx="6553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364"/>
            <a:ext cx="205740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7912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248401" y="8829967"/>
            <a:ext cx="60801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We are making the presentation sessions available to a small group of team members via WebEx. 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The main purpose of the presentations is to record the sessions for future use. 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If you are attending a WebEx session, please keep your questions relevant to the purpose of the meeting, support of MySQL in SN 4.3. </a:t>
            </a:r>
          </a:p>
          <a:p>
            <a:pPr>
              <a:buFontTx/>
              <a:buChar char="•"/>
            </a:pPr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If you do have questions and feedback about things outside the main focus you can either send them by email or give them to the presenters outside the class.</a:t>
            </a:r>
          </a:p>
          <a:p>
            <a:endParaRPr lang="en-US" alt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8703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870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639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143000"/>
            <a:ext cx="75438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3A012-60E3-4544-96E8-EE05FDBBEBA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189183148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8765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© 2012 Quantum Corporation. Company Confidential. Forward-looking information is based upon multiple assumptions and uncertainties,</a:t>
            </a:r>
            <a:b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</a:br>
            <a:r>
              <a:rPr lang="en-US" sz="800" kern="0" dirty="0">
                <a:solidFill>
                  <a:sysClr val="window" lastClr="FFFFFF"/>
                </a:solidFill>
                <a:ea typeface="ＭＳ Ｐゴシック" charset="-128"/>
                <a:cs typeface="+mn-cs"/>
              </a:rPr>
              <a:t>does not necessarily represent the company’s outlook and is for planning purposes only.</a:t>
            </a:r>
          </a:p>
        </p:txBody>
      </p:sp>
    </p:spTree>
    <p:extLst>
      <p:ext uri="{BB962C8B-B14F-4D97-AF65-F5344CB8AC3E}">
        <p14:creationId xmlns="" xmlns:p14="http://schemas.microsoft.com/office/powerpoint/2010/main" val="58926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9284085">
            <a:off x="6641925" y="734979"/>
            <a:ext cx="2582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DRAFT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20DEC2013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  <p:sldLayoutId id="2147484255" r:id="rId6"/>
    <p:sldLayoutId id="2147484256" r:id="rId7"/>
    <p:sldLayoutId id="2147484257" r:id="rId8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38375" y="3671888"/>
            <a:ext cx="2484438" cy="947737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Jim Hibbard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238375" y="4525963"/>
            <a:ext cx="2505075" cy="338554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dirty="0" smtClean="0"/>
              <a:t>Jan 2014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125662" y="1889125"/>
            <a:ext cx="6103938" cy="1443038"/>
          </a:xfrm>
        </p:spPr>
        <p:txBody>
          <a:bodyPr>
            <a:normAutofit/>
          </a:bodyPr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SN 5 </a:t>
            </a:r>
          </a:p>
          <a:p>
            <a:pPr>
              <a:buFont typeface="Wingdings" charset="2"/>
              <a:buNone/>
              <a:defRPr/>
            </a:pPr>
            <a:r>
              <a:rPr lang="en-US" dirty="0" smtClean="0"/>
              <a:t>Service Model Updates	</a:t>
            </a:r>
            <a:endParaRPr dirty="0"/>
          </a:p>
        </p:txBody>
      </p:sp>
    </p:spTree>
    <p:extLst>
      <p:ext uri="{BB962C8B-B14F-4D97-AF65-F5344CB8AC3E}">
        <p14:creationId xmlns="" xmlns:p14="http://schemas.microsoft.com/office/powerpoint/2010/main" val="3121219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1"/>
          <p:cNvSpPr>
            <a:spLocks noGrp="1"/>
          </p:cNvSpPr>
          <p:nvPr>
            <p:ph type="sldNum" sz="quarter" idx="10"/>
          </p:nvPr>
        </p:nvSpPr>
        <p:spPr bwMode="auto"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0DB6EC"/>
              </a:buClr>
              <a:buSzPct val="75000"/>
              <a:buFont typeface="Wingdings" pitchFamily="2" charset="2"/>
              <a:buChar char="§"/>
              <a:defRPr sz="24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DB6EC"/>
              </a:buClr>
              <a:buFont typeface="Arial" pitchFamily="34" charset="0"/>
              <a:buChar char="–"/>
              <a:defRPr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DB6EC"/>
              </a:buClr>
              <a:buFont typeface="Arial" pitchFamily="34" charset="0"/>
              <a:buChar char="–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sz="1600">
                <a:solidFill>
                  <a:srgbClr val="666666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CD99B6E-74B2-4147-8AF7-5B66DA471E7B}" type="slidenum">
              <a:rPr altLang="en-US" sz="1000" smtClean="0">
                <a:solidFill>
                  <a:srgbClr val="0DB6EC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altLang="en-US" sz="1000" smtClean="0">
              <a:solidFill>
                <a:srgbClr val="0DB6EC"/>
              </a:solidFill>
            </a:endParaRPr>
          </a:p>
        </p:txBody>
      </p:sp>
      <p:pic>
        <p:nvPicPr>
          <p:cNvPr id="14339" name="Picture 10" descr="KnowledgeTransfer_MainSc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99133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Phase 1: Agenda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00024" y="1235529"/>
            <a:ext cx="8829676" cy="39243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18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</a:t>
            </a: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 SW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</a:t>
            </a: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 5.x RYO release is TBD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No changes to the existing Service Model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Case Management: Global Call Handling (GCH), CDS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Technical Support: Software Product Support (SPS)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Field Support: Not offered on software products (Professional Services only)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Escalation Support: </a:t>
            </a:r>
            <a:r>
              <a:rPr lang="en-US" altLang="en-US" sz="14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 Sustaining Engineering (SUS)</a:t>
            </a:r>
          </a:p>
          <a:p>
            <a:pPr>
              <a:lnSpc>
                <a:spcPct val="90000"/>
              </a:lnSpc>
            </a:pPr>
            <a:endParaRPr lang="en-US" altLang="en-US" sz="18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 Appliances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</a:t>
            </a: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 5.0 on </a:t>
            </a:r>
            <a:r>
              <a:rPr lang="en-US" altLang="en-US" sz="16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</a:t>
            </a: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 Appliances released on 12/17/13 under Great Falls program.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Avnet Manufacturing cut-in on Appliances is complete.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There may be some M and G series systems yet to be installed by PS that shipped with SN 4.7/4.7.0.1 that will be updated at time of install.</a:t>
            </a:r>
          </a:p>
        </p:txBody>
      </p:sp>
    </p:spTree>
    <p:extLst>
      <p:ext uri="{BB962C8B-B14F-4D97-AF65-F5344CB8AC3E}">
        <p14:creationId xmlns="" xmlns:p14="http://schemas.microsoft.com/office/powerpoint/2010/main" val="39600038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Phase 1: Agenda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endParaRPr lang="en-US" altLang="en-US" sz="18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StorNext Appliances - continued</a:t>
            </a:r>
          </a:p>
          <a:p>
            <a:pPr lvl="1">
              <a:lnSpc>
                <a:spcPct val="90000"/>
              </a:lnSpc>
            </a:pPr>
            <a:endParaRPr lang="en-US" altLang="en-US" sz="16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Additional updates as part of Great Falls program</a:t>
            </a:r>
          </a:p>
          <a:p>
            <a:pPr lvl="2">
              <a:lnSpc>
                <a:spcPct val="90000"/>
              </a:lnSpc>
              <a:buSzPct val="75000"/>
            </a:pPr>
            <a:endParaRPr lang="en-US" altLang="en-US" sz="1400" dirty="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  <a:sym typeface="Wingdings" pitchFamily="2" charset="2"/>
            </a:endParaRPr>
          </a:p>
          <a:p>
            <a:pPr lvl="2">
              <a:lnSpc>
                <a:spcPct val="90000"/>
              </a:lnSpc>
              <a:buSzPct val="75000"/>
              <a:defRPr/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Create a new SSD model of the M440</a:t>
            </a:r>
          </a:p>
          <a:p>
            <a:pPr lvl="3">
              <a:defRPr/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  <a:sym typeface="Wingdings" pitchFamily="2" charset="2"/>
              </a:rPr>
              <a:t>New models  “M445D SSD and M445Q SSD” (model only, no badge, bezel, or GUI query changes)</a:t>
            </a:r>
          </a:p>
          <a:p>
            <a:pPr lvl="3">
              <a:defRPr/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</a:rPr>
              <a:t>Current M440 models (M441D, M441Q) remain the same</a:t>
            </a:r>
          </a:p>
          <a:p>
            <a:pPr lvl="3">
              <a:defRPr/>
            </a:pPr>
            <a:r>
              <a:rPr lang="en-US" sz="1200" dirty="0" smtClean="0">
                <a:solidFill>
                  <a:schemeClr val="tx1"/>
                </a:solidFill>
                <a:ea typeface="ＭＳ Ｐゴシック" charset="-128"/>
                <a:sym typeface="Wingdings" pitchFamily="2" charset="2"/>
              </a:rPr>
              <a:t>GA targeted for  CQ1’2014 (LA on 12/20/2013)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New M660XL models with 600GB drive instead of 300GB – GA targeted for  CQ1’2014 (LA on 12/17/2013)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Selectively Replace EOL 500GB drive (EOL Dec) with 1TB drive in the Dell 520 over  time (M440, M660, G300) – refer to FRU/CRU list on </a:t>
            </a:r>
            <a:r>
              <a:rPr lang="en-US" altLang="en-US" sz="14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CSWeb</a:t>
            </a: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.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Support manufacturing outsourcing to contract manufacturer (M440, M660, G300) – complete on 12/4/14.</a:t>
            </a:r>
          </a:p>
          <a:p>
            <a:pPr lvl="2">
              <a:lnSpc>
                <a:spcPct val="90000"/>
              </a:lnSpc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Support FRU  CRU conversions (M330, M440, M660, G300 in progress.  Should complete towards end of January ‘14.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  <a:sym typeface="Wingdings" pitchFamily="2" charset="2"/>
              </a:rPr>
              <a:t>FRU/CRU lists updated for Service visibility to new HDDs.</a:t>
            </a:r>
          </a:p>
        </p:txBody>
      </p:sp>
    </p:spTree>
    <p:extLst>
      <p:ext uri="{BB962C8B-B14F-4D97-AF65-F5344CB8AC3E}">
        <p14:creationId xmlns="" xmlns:p14="http://schemas.microsoft.com/office/powerpoint/2010/main" val="2186148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83558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F00236_PLC-Phase-Review-template_RevHDraft02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0">
    <a:dk1>
      <a:sysClr val="windowText" lastClr="000000"/>
    </a:dk1>
    <a:lt1>
      <a:sysClr val="window" lastClr="FFFFFF"/>
    </a:lt1>
    <a:dk2>
      <a:srgbClr val="006AD6"/>
    </a:dk2>
    <a:lt2>
      <a:srgbClr val="FFBA00"/>
    </a:lt2>
    <a:accent1>
      <a:srgbClr val="F47F16"/>
    </a:accent1>
    <a:accent2>
      <a:srgbClr val="7FAD49"/>
    </a:accent2>
    <a:accent3>
      <a:srgbClr val="41A2EF"/>
    </a:accent3>
    <a:accent4>
      <a:srgbClr val="969697"/>
    </a:accent4>
    <a:accent5>
      <a:srgbClr val="666666"/>
    </a:accent5>
    <a:accent6>
      <a:srgbClr val="002878"/>
    </a:accent6>
    <a:hlink>
      <a:srgbClr val="00B6F1"/>
    </a:hlink>
    <a:folHlink>
      <a:srgbClr val="00B6F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QF00236_PLC-Phase-Review-template_RevHDraft02</Template>
  <TotalTime>878</TotalTime>
  <Words>449</Words>
  <Application>Microsoft Office PowerPoint</Application>
  <PresentationFormat>On-screen Show (4:3)</PresentationFormat>
  <Paragraphs>41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QF00236_PLC-Phase-Review-template_RevHDraft02</vt:lpstr>
      <vt:lpstr>Content Slide</vt:lpstr>
      <vt:lpstr>Slide 1</vt:lpstr>
      <vt:lpstr>Slide 2</vt:lpstr>
      <vt:lpstr>Phase 1: Agenda</vt:lpstr>
      <vt:lpstr>Phase 1: Agenda</vt:lpstr>
      <vt:lpstr>Slide 5</vt:lpstr>
    </vt:vector>
  </TitlesOfParts>
  <Company>Quantum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Agile Template QF00236</dc:subject>
  <dc:creator>John Cramer</dc:creator>
  <dc:description>Agile Template QF00236 Rev H (Oct 10 2013)</dc:description>
  <cp:lastModifiedBy>Jim Hibbard</cp:lastModifiedBy>
  <cp:revision>85</cp:revision>
  <cp:lastPrinted>2012-04-03T01:06:05Z</cp:lastPrinted>
  <dcterms:created xsi:type="dcterms:W3CDTF">2013-12-09T16:18:46Z</dcterms:created>
  <dcterms:modified xsi:type="dcterms:W3CDTF">2014-01-21T19:08:27Z</dcterms:modified>
</cp:coreProperties>
</file>