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emf" ContentType="image/x-emf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  <p:sldMasterId id="2147484158" r:id="rId2"/>
  </p:sldMasterIdLst>
  <p:notesMasterIdLst>
    <p:notesMasterId r:id="rId8"/>
  </p:notesMasterIdLst>
  <p:handoutMasterIdLst>
    <p:handoutMasterId r:id="rId9"/>
  </p:handoutMasterIdLst>
  <p:sldIdLst>
    <p:sldId id="438" r:id="rId3"/>
    <p:sldId id="437" r:id="rId4"/>
    <p:sldId id="436" r:id="rId5"/>
    <p:sldId id="440" r:id="rId6"/>
    <p:sldId id="439" r:id="rId7"/>
  </p:sldIdLst>
  <p:sldSz cx="9144000" cy="6858000" type="screen4x3"/>
  <p:notesSz cx="6858000" cy="92964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A9733"/>
    <a:srgbClr val="85E2FF"/>
    <a:srgbClr val="00B6F1"/>
    <a:srgbClr val="666666"/>
    <a:srgbClr val="B0B9BF"/>
    <a:srgbClr val="083A64"/>
    <a:srgbClr val="000000"/>
    <a:srgbClr val="0F73C3"/>
    <a:srgbClr val="ABEBFF"/>
    <a:srgbClr val="27351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24" autoAdjust="0"/>
    <p:restoredTop sz="98163" autoAdjust="0"/>
  </p:normalViewPr>
  <p:slideViewPr>
    <p:cSldViewPr snapToGrid="0" showGuides="1">
      <p:cViewPr varScale="1">
        <p:scale>
          <a:sx n="73" d="100"/>
          <a:sy n="73" d="100"/>
        </p:scale>
        <p:origin x="-258" y="-102"/>
      </p:cViewPr>
      <p:guideLst>
        <p:guide orient="horz" pos="186"/>
        <p:guide pos="4709"/>
        <p:guide pos="560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0" d="100"/>
          <a:sy n="70" d="100"/>
        </p:scale>
        <p:origin x="-2190" y="-114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logo_blu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1364"/>
            <a:ext cx="2057400" cy="35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6248401" y="8829967"/>
            <a:ext cx="60801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9F9C8E3-2B65-4B14-AAA2-6F77C02A56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57912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 dirty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54780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2400" y="4415790"/>
            <a:ext cx="6553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pic>
        <p:nvPicPr>
          <p:cNvPr id="32772" name="Picture 8" descr="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1364"/>
            <a:ext cx="2057400" cy="35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57912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 dirty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6248401" y="8829967"/>
            <a:ext cx="60801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462E7E0-0284-4AB1-A318-757D54241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283786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We are making the presentation sessions available to a small group of team members via WebEx. </a:t>
            </a:r>
          </a:p>
          <a:p>
            <a:pPr>
              <a:buFontTx/>
              <a:buChar char="•"/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The main purpose of the presentations is to record the sessions for future use. </a:t>
            </a:r>
          </a:p>
          <a:p>
            <a:pPr>
              <a:buFontTx/>
              <a:buChar char="•"/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If you are attending a WebEx session, please keep your questions relevant to the purpose of the meeting, support of MySQL in SN 4.3. </a:t>
            </a:r>
          </a:p>
          <a:p>
            <a:pPr>
              <a:buFontTx/>
              <a:buChar char="•"/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If you do have questions and feedback about things outside the main focus you can either send them by email or give them to the presenters outside the class.</a:t>
            </a:r>
          </a:p>
          <a:p>
            <a:endParaRPr lang="en-US" alt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78703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78703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031475" y="1888050"/>
            <a:ext cx="3886200" cy="1312349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ts val="3000"/>
              </a:lnSpc>
              <a:spcBef>
                <a:spcPts val="300"/>
              </a:spcBef>
              <a:buNone/>
              <a:defRPr sz="32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PRESENTATION TITLE OR TOPIC</a:t>
            </a:r>
            <a:br>
              <a:rPr lang="en-US" dirty="0" smtClean="0"/>
            </a:br>
            <a:r>
              <a:rPr lang="en-US" dirty="0" smtClean="0"/>
              <a:t>3-LINE TITLE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032374" y="3150229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032374" y="4076456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41043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16282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394955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200024" y="990600"/>
            <a:ext cx="8658225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560702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 with 2-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200026" y="253664"/>
            <a:ext cx="86677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>
              <a:lnSpc>
                <a:spcPts val="2600"/>
              </a:lnSpc>
              <a:defRPr sz="2400" baseline="0"/>
            </a:lvl1pPr>
          </a:lstStyle>
          <a:p>
            <a:pPr lvl="0"/>
            <a:r>
              <a:rPr lang="en-US" dirty="0" smtClean="0"/>
              <a:t>Click to edit Master title style:</a:t>
            </a:r>
            <a:br>
              <a:rPr lang="en-US" dirty="0" smtClean="0"/>
            </a:br>
            <a:r>
              <a:rPr lang="en-US" dirty="0" smtClean="0"/>
              <a:t>2-Line Title Slide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200025" y="987552"/>
            <a:ext cx="8659368" cy="541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149329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 bwMode="auto">
          <a:xfrm>
            <a:off x="200026" y="978286"/>
            <a:ext cx="4101254" cy="44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0"/>
          </p:nvPr>
        </p:nvSpPr>
        <p:spPr bwMode="auto">
          <a:xfrm>
            <a:off x="209550" y="1533526"/>
            <a:ext cx="4091729" cy="4867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1"/>
          </p:nvPr>
        </p:nvSpPr>
        <p:spPr bwMode="auto">
          <a:xfrm>
            <a:off x="4673340" y="978286"/>
            <a:ext cx="4194435" cy="44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2"/>
          </p:nvPr>
        </p:nvSpPr>
        <p:spPr bwMode="auto">
          <a:xfrm>
            <a:off x="4673340" y="1514475"/>
            <a:ext cx="418491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7292965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6397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143000"/>
            <a:ext cx="75438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28600" y="6618288"/>
            <a:ext cx="46355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3A012-60E3-4544-96E8-EE05FDBBEBA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189183148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7325" y="1211263"/>
            <a:ext cx="622935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QTM_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981199" y="3140075"/>
            <a:ext cx="3534937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>
              <a:buNone/>
              <a:defRPr lang="en-US" sz="1600" b="1" i="0" kern="1200" dirty="0" smtClean="0">
                <a:solidFill>
                  <a:srgbClr val="B9CDE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981200" y="6248400"/>
            <a:ext cx="389921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1981200" y="4206875"/>
            <a:ext cx="354980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1981200" y="685800"/>
            <a:ext cx="3527502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98765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 Certain Clos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684463" y="1589088"/>
            <a:ext cx="4791075" cy="3411537"/>
            <a:chOff x="2647950" y="1589088"/>
            <a:chExt cx="4791075" cy="3411537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7950" y="1589088"/>
              <a:ext cx="4791075" cy="341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 descr="F:\My Box Files\Powerpoint\Quantum Certainty Master\Assets\be_certain-whit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60750" y="3095625"/>
              <a:ext cx="2138363" cy="296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© 2012 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  <p:extLst>
      <p:ext uri="{BB962C8B-B14F-4D97-AF65-F5344CB8AC3E}">
        <p14:creationId xmlns="" xmlns:p14="http://schemas.microsoft.com/office/powerpoint/2010/main" val="58926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076" t="2032" r="18583" b="1595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40076"/>
            <a:ext cx="9144000" cy="6903243"/>
          </a:xfrm>
          <a:prstGeom prst="rect">
            <a:avLst/>
          </a:prstGeom>
          <a:gradFill>
            <a:gsLst>
              <a:gs pos="50000">
                <a:schemeClr val="accent6">
                  <a:alpha val="79000"/>
                </a:schemeClr>
              </a:gs>
              <a:gs pos="0">
                <a:schemeClr val="tx1">
                  <a:alpha val="94000"/>
                </a:schemeClr>
              </a:gs>
              <a:gs pos="100000">
                <a:schemeClr val="tx1">
                  <a:alpha val="9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100" t="23225" r="56832" b="40708"/>
          <a:stretch/>
        </p:blipFill>
        <p:spPr>
          <a:xfrm>
            <a:off x="1185152" y="1777289"/>
            <a:ext cx="3436754" cy="30159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571" y="-18131"/>
            <a:ext cx="1806854" cy="10005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620256" y="6492240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000" b="0" dirty="0">
                <a:solidFill>
                  <a:srgbClr val="DDDDDD"/>
                </a:solidFill>
              </a:rPr>
              <a:t>Template QF00236 Rev </a:t>
            </a:r>
            <a:r>
              <a:rPr lang="en-US" sz="1000" b="0" dirty="0" smtClean="0">
                <a:solidFill>
                  <a:srgbClr val="DDDDDD"/>
                </a:solidFill>
              </a:rPr>
              <a:t>H </a:t>
            </a:r>
            <a:endParaRPr lang="en-US" sz="1000" b="0" dirty="0">
              <a:solidFill>
                <a:srgbClr val="DDDDDD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 rot="19284085">
            <a:off x="6641925" y="734979"/>
            <a:ext cx="2582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DRAFT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8" r:id="rId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025" y="6546076"/>
            <a:ext cx="347135" cy="244613"/>
          </a:xfrm>
          <a:prstGeom prst="rect">
            <a:avLst/>
          </a:prstGeom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174373" y="6461445"/>
            <a:ext cx="8795254" cy="0"/>
          </a:xfrm>
          <a:prstGeom prst="line">
            <a:avLst/>
          </a:prstGeom>
          <a:ln cap="rnd">
            <a:solidFill>
              <a:srgbClr val="0F73C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 txBox="1">
            <a:spLocks/>
          </p:cNvSpPr>
          <p:nvPr/>
        </p:nvSpPr>
        <p:spPr>
          <a:xfrm>
            <a:off x="162920" y="6480368"/>
            <a:ext cx="47525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85E2FF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FE344B9-2513-47F3-95F2-DC2DCFA75C0A}" type="slidenum">
              <a:rPr lang="en-US" smtClean="0">
                <a:solidFill>
                  <a:srgbClr val="85E2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5E2FF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550385" y="6487310"/>
            <a:ext cx="1430815" cy="239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85E2FF"/>
                </a:solidFill>
                <a:ea typeface="ＭＳ Ｐゴシック" charset="-128"/>
              </a:rPr>
              <a:t>Quantum Confidential</a:t>
            </a: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429735" y="6458946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85E2FF"/>
                </a:solidFill>
                <a:ea typeface="ＭＳ Ｐゴシック" charset="-128"/>
              </a:rPr>
              <a:t>|</a:t>
            </a:r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3445985" y="6487311"/>
            <a:ext cx="2240440" cy="2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000" dirty="0" smtClean="0">
                <a:solidFill>
                  <a:srgbClr val="85E2FF"/>
                </a:solidFill>
                <a:ea typeface="ＭＳ Ｐゴシック" charset="-128"/>
              </a:rPr>
              <a:t>20DEC2013</a:t>
            </a:r>
            <a:endParaRPr lang="en-US" sz="1000" dirty="0">
              <a:solidFill>
                <a:srgbClr val="85E2FF"/>
              </a:solidFill>
              <a:ea typeface="ＭＳ Ｐゴシック" charset="-128"/>
            </a:endParaRPr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 bwMode="auto">
          <a:xfrm>
            <a:off x="6617810" y="6487311"/>
            <a:ext cx="2240440" cy="2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 smtClean="0">
                <a:solidFill>
                  <a:srgbClr val="85E2FF"/>
                </a:solidFill>
                <a:ea typeface="ＭＳ Ｐゴシック" charset="-128"/>
              </a:rPr>
              <a:t>Template</a:t>
            </a:r>
            <a:r>
              <a:rPr lang="en-US" sz="1000" baseline="0" dirty="0" smtClean="0">
                <a:solidFill>
                  <a:srgbClr val="85E2FF"/>
                </a:solidFill>
                <a:ea typeface="ＭＳ Ｐゴシック" charset="-128"/>
              </a:rPr>
              <a:t> QF00236 Rev. H</a:t>
            </a:r>
            <a:endParaRPr lang="en-US" sz="1000" dirty="0">
              <a:solidFill>
                <a:srgbClr val="85E2FF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581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4" r:id="rId1"/>
    <p:sldLayoutId id="2147484249" r:id="rId2"/>
    <p:sldLayoutId id="2147484250" r:id="rId3"/>
    <p:sldLayoutId id="2147484252" r:id="rId4"/>
    <p:sldLayoutId id="2147484253" r:id="rId5"/>
    <p:sldLayoutId id="2147484255" r:id="rId6"/>
    <p:sldLayoutId id="2147484256" r:id="rId7"/>
    <p:sldLayoutId id="2147484257" r:id="rId8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b="1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238375" y="3671888"/>
            <a:ext cx="2484438" cy="947737"/>
          </a:xfrm>
        </p:spPr>
        <p:txBody>
          <a:bodyPr/>
          <a:lstStyle/>
          <a:p>
            <a:pPr>
              <a:buFont typeface="Wingdings" charset="2"/>
              <a:buNone/>
              <a:defRPr/>
            </a:pPr>
            <a:r>
              <a:rPr lang="en-US" dirty="0" smtClean="0"/>
              <a:t>Jim Hibbard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238375" y="4525963"/>
            <a:ext cx="2505075" cy="338554"/>
          </a:xfrm>
        </p:spPr>
        <p:txBody>
          <a:bodyPr/>
          <a:lstStyle/>
          <a:p>
            <a:pPr>
              <a:buFont typeface="Wingdings" charset="2"/>
              <a:buNone/>
              <a:defRPr/>
            </a:pPr>
            <a:r>
              <a:rPr dirty="0" smtClean="0"/>
              <a:t>Jan 2014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2125662" y="1889125"/>
            <a:ext cx="6103938" cy="1443038"/>
          </a:xfrm>
        </p:spPr>
        <p:txBody>
          <a:bodyPr>
            <a:normAutofit/>
          </a:bodyPr>
          <a:lstStyle/>
          <a:p>
            <a:pPr>
              <a:buFont typeface="Wingdings" charset="2"/>
              <a:buNone/>
              <a:defRPr/>
            </a:pPr>
            <a:r>
              <a:rPr lang="en-US" dirty="0" smtClean="0"/>
              <a:t>SN 5 </a:t>
            </a:r>
          </a:p>
          <a:p>
            <a:pPr>
              <a:buFont typeface="Wingdings" charset="2"/>
              <a:buNone/>
              <a:defRPr/>
            </a:pPr>
            <a:r>
              <a:rPr lang="en-US" dirty="0" smtClean="0"/>
              <a:t>Service Model Updates	</a:t>
            </a:r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3121219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1"/>
          <p:cNvSpPr>
            <a:spLocks noGrp="1"/>
          </p:cNvSpPr>
          <p:nvPr>
            <p:ph type="sldNum" sz="quarter" idx="10"/>
          </p:nvPr>
        </p:nvSpPr>
        <p:spPr bwMode="auto"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  <a:defRPr sz="2400">
                <a:solidFill>
                  <a:srgbClr val="66666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DB6EC"/>
              </a:buClr>
              <a:buFont typeface="Arial" pitchFamily="34" charset="0"/>
              <a:buChar char="–"/>
              <a:defRPr>
                <a:solidFill>
                  <a:srgbClr val="66666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DB6EC"/>
              </a:buClr>
              <a:buFont typeface="Wingdings" pitchFamily="2" charset="2"/>
              <a:buChar char="§"/>
              <a:defRPr sz="1600">
                <a:solidFill>
                  <a:srgbClr val="66666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DB6EC"/>
              </a:buClr>
              <a:buFont typeface="Arial" pitchFamily="34" charset="0"/>
              <a:buChar char="–"/>
              <a:defRPr sz="1600">
                <a:solidFill>
                  <a:srgbClr val="66666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DB6EC"/>
              </a:buClr>
              <a:buFont typeface="Wingdings" pitchFamily="2" charset="2"/>
              <a:buChar char="§"/>
              <a:defRPr sz="1600">
                <a:solidFill>
                  <a:srgbClr val="66666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sz="1600">
                <a:solidFill>
                  <a:srgbClr val="66666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sz="1600">
                <a:solidFill>
                  <a:srgbClr val="66666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sz="1600">
                <a:solidFill>
                  <a:srgbClr val="66666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sz="1600">
                <a:solidFill>
                  <a:srgbClr val="66666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CD99B6E-74B2-4147-8AF7-5B66DA471E7B}" type="slidenum">
              <a:rPr altLang="en-US" sz="1000" smtClean="0">
                <a:solidFill>
                  <a:srgbClr val="0DB6EC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altLang="en-US" sz="1000" smtClean="0">
              <a:solidFill>
                <a:srgbClr val="0DB6EC"/>
              </a:solidFill>
            </a:endParaRPr>
          </a:p>
        </p:txBody>
      </p:sp>
      <p:pic>
        <p:nvPicPr>
          <p:cNvPr id="14339" name="Picture 10" descr="KnowledgeTransfer_MainScre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991331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Phase 1: Agenda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00024" y="1235529"/>
            <a:ext cx="8829676" cy="39243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1800" dirty="0" err="1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StorNext</a:t>
            </a:r>
            <a:r>
              <a:rPr lang="en-US" altLang="en-US" sz="18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 SW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 err="1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StorNext</a:t>
            </a:r>
            <a:r>
              <a:rPr lang="en-US" altLang="en-US" sz="16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 5.x RYO release is TBD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No changes to the existing Service Model</a:t>
            </a:r>
          </a:p>
          <a:p>
            <a:pPr lvl="2">
              <a:lnSpc>
                <a:spcPct val="90000"/>
              </a:lnSpc>
            </a:pPr>
            <a:r>
              <a:rPr lang="en-US" altLang="en-US" sz="14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Case Management: Global Call Handling (GCH), CDS</a:t>
            </a:r>
          </a:p>
          <a:p>
            <a:pPr lvl="2">
              <a:lnSpc>
                <a:spcPct val="90000"/>
              </a:lnSpc>
            </a:pPr>
            <a:r>
              <a:rPr lang="en-US" altLang="en-US" sz="14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Technical Support: Software Product Support (SPS)</a:t>
            </a:r>
          </a:p>
          <a:p>
            <a:pPr lvl="2">
              <a:lnSpc>
                <a:spcPct val="90000"/>
              </a:lnSpc>
            </a:pPr>
            <a:r>
              <a:rPr lang="en-US" altLang="en-US" sz="14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Field Support: Not offered on software products (Professional Services only)</a:t>
            </a:r>
          </a:p>
          <a:p>
            <a:pPr lvl="2">
              <a:lnSpc>
                <a:spcPct val="90000"/>
              </a:lnSpc>
            </a:pPr>
            <a:r>
              <a:rPr lang="en-US" altLang="en-US" sz="14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Escalation Support: </a:t>
            </a:r>
            <a:r>
              <a:rPr lang="en-US" altLang="en-US" sz="1400" dirty="0" err="1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StorNext</a:t>
            </a:r>
            <a:r>
              <a:rPr lang="en-US" altLang="en-US" sz="14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 Sustaining Engineering (SUS)</a:t>
            </a:r>
          </a:p>
          <a:p>
            <a:pPr>
              <a:lnSpc>
                <a:spcPct val="90000"/>
              </a:lnSpc>
            </a:pPr>
            <a:endParaRPr lang="en-US" altLang="en-US" sz="1800" dirty="0" smtClean="0">
              <a:solidFill>
                <a:schemeClr val="tx1"/>
              </a:solidFill>
              <a:latin typeface="Arial" charset="0"/>
              <a:ea typeface="ＭＳ Ｐゴシック" pitchFamily="34" charset="-128"/>
              <a:cs typeface="Arial" charset="0"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altLang="en-US" sz="18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StorNext Appliances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 err="1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StorNext</a:t>
            </a:r>
            <a:r>
              <a:rPr lang="en-US" altLang="en-US" sz="16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 5.0 on </a:t>
            </a:r>
            <a:r>
              <a:rPr lang="en-US" altLang="en-US" sz="1600" dirty="0" err="1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StorNext</a:t>
            </a:r>
            <a:r>
              <a:rPr lang="en-US" altLang="en-US" sz="16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 Appliances released on 12/17/13 under Great Falls program.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Avnet Manufacturing cut-in on Appliances is complete.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There may be some M and G series systems yet to be installed by PS that shipped with SN 4.7/4.7.0.1 that will be updated at time of install.</a:t>
            </a:r>
          </a:p>
        </p:txBody>
      </p:sp>
    </p:spTree>
    <p:extLst>
      <p:ext uri="{BB962C8B-B14F-4D97-AF65-F5344CB8AC3E}">
        <p14:creationId xmlns="" xmlns:p14="http://schemas.microsoft.com/office/powerpoint/2010/main" val="39600038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Phase 1: Agenda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endParaRPr lang="en-US" altLang="en-US" sz="1800" dirty="0" smtClean="0">
              <a:solidFill>
                <a:schemeClr val="tx1"/>
              </a:solidFill>
              <a:latin typeface="Arial" charset="0"/>
              <a:ea typeface="ＭＳ Ｐゴシック" pitchFamily="34" charset="-128"/>
              <a:cs typeface="Arial" charset="0"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altLang="en-US" sz="18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StorNext Appliances - continued</a:t>
            </a:r>
          </a:p>
          <a:p>
            <a:pPr lvl="1">
              <a:lnSpc>
                <a:spcPct val="90000"/>
              </a:lnSpc>
            </a:pPr>
            <a:endParaRPr lang="en-US" altLang="en-US" sz="1600" dirty="0" smtClean="0">
              <a:solidFill>
                <a:schemeClr val="tx1"/>
              </a:solidFill>
              <a:latin typeface="Arial" charset="0"/>
              <a:ea typeface="ＭＳ Ｐゴシック" pitchFamily="34" charset="-128"/>
              <a:cs typeface="Arial" charset="0"/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sz="16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Additional updates as part of Great Falls program</a:t>
            </a:r>
          </a:p>
          <a:p>
            <a:pPr lvl="2">
              <a:lnSpc>
                <a:spcPct val="90000"/>
              </a:lnSpc>
              <a:buSzPct val="75000"/>
            </a:pPr>
            <a:endParaRPr lang="en-US" altLang="en-US" sz="1400" dirty="0" smtClean="0">
              <a:solidFill>
                <a:schemeClr val="tx1"/>
              </a:solidFill>
              <a:latin typeface="Arial" charset="0"/>
              <a:ea typeface="ＭＳ Ｐゴシック" pitchFamily="34" charset="-128"/>
              <a:cs typeface="Arial" charset="0"/>
              <a:sym typeface="Wingdings" pitchFamily="2" charset="2"/>
            </a:endParaRPr>
          </a:p>
          <a:p>
            <a:pPr lvl="2">
              <a:lnSpc>
                <a:spcPct val="90000"/>
              </a:lnSpc>
              <a:buSzPct val="75000"/>
              <a:defRPr/>
            </a:pPr>
            <a:r>
              <a:rPr lang="en-US" altLang="en-US" sz="14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Create a new SSD model of the M440</a:t>
            </a:r>
          </a:p>
          <a:p>
            <a:pPr lvl="3">
              <a:defRPr/>
            </a:pPr>
            <a:r>
              <a:rPr lang="en-US" sz="1200" dirty="0" smtClean="0">
                <a:solidFill>
                  <a:schemeClr val="tx1"/>
                </a:solidFill>
                <a:ea typeface="ＭＳ Ｐゴシック" charset="-128"/>
                <a:sym typeface="Wingdings" pitchFamily="2" charset="2"/>
              </a:rPr>
              <a:t>New models  “M445D SSD and M445Q SSD” (model only, no badge, bezel, or GUI query changes)</a:t>
            </a:r>
          </a:p>
          <a:p>
            <a:pPr lvl="3">
              <a:defRPr/>
            </a:pPr>
            <a:r>
              <a:rPr lang="en-US" sz="1200" dirty="0" smtClean="0">
                <a:solidFill>
                  <a:schemeClr val="tx1"/>
                </a:solidFill>
                <a:ea typeface="ＭＳ Ｐゴシック" charset="-128"/>
              </a:rPr>
              <a:t>Current M440 models (M441D, M441Q) remain the same</a:t>
            </a:r>
          </a:p>
          <a:p>
            <a:pPr lvl="3">
              <a:defRPr/>
            </a:pPr>
            <a:r>
              <a:rPr lang="en-US" sz="1200" dirty="0" smtClean="0">
                <a:solidFill>
                  <a:schemeClr val="tx1"/>
                </a:solidFill>
                <a:ea typeface="ＭＳ Ｐゴシック" charset="-128"/>
                <a:sym typeface="Wingdings" pitchFamily="2" charset="2"/>
              </a:rPr>
              <a:t>GA targeted for  CQ1’2014 (LA on 12/20/2013)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altLang="en-US" sz="14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New M660XL models with 600GB drive instead of 300GB – GA targeted for  CQ1’2014 (LA on 12/17/2013)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altLang="en-US" sz="14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Selectively Replace EOL 500GB drive (EOL Dec) with 1TB drive in the Dell 520 over  time (M440, M660, G300) – refer to FRU/CRU list on </a:t>
            </a:r>
            <a:r>
              <a:rPr lang="en-US" altLang="en-US" sz="1400" dirty="0" err="1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CSWeb</a:t>
            </a:r>
            <a:r>
              <a:rPr lang="en-US" altLang="en-US" sz="14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.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altLang="en-US" sz="14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Support manufacturing outsourcing to contract manufacturer (M440, M660, G300) – complete on 12/4/14.</a:t>
            </a:r>
          </a:p>
          <a:p>
            <a:pPr lvl="2">
              <a:lnSpc>
                <a:spcPct val="90000"/>
              </a:lnSpc>
            </a:pPr>
            <a:r>
              <a:rPr lang="en-US" altLang="en-US" sz="14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Support FRU  CRU conversions (M330, M440, M660, G300 in progress.  Should complete towards end of January ‘14.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altLang="en-US" sz="14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  <a:sym typeface="Wingdings" pitchFamily="2" charset="2"/>
              </a:rPr>
              <a:t>FRU/CRU lists updated for Service visibility to new HDDs.</a:t>
            </a:r>
          </a:p>
        </p:txBody>
      </p:sp>
    </p:spTree>
    <p:extLst>
      <p:ext uri="{BB962C8B-B14F-4D97-AF65-F5344CB8AC3E}">
        <p14:creationId xmlns="" xmlns:p14="http://schemas.microsoft.com/office/powerpoint/2010/main" val="21861488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835589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82&quot;&gt;&lt;property id=&quot;20148&quot; value=&quot;5&quot;/&gt;&lt;property id=&quot;20300&quot; value=&quot;Slide 1&quot;/&gt;&lt;property id=&quot;20307&quot; value=&quot;346&quot;/&gt;&lt;/object&gt;&lt;object type=&quot;3&quot; unique_id=&quot;10183&quot;&gt;&lt;property id=&quot;20148&quot; value=&quot;5&quot;/&gt;&lt;property id=&quot;20300&quot; value=&quot;Slide 2&quot;/&gt;&lt;property id=&quot;20307&quot; value=&quot;352&quot;/&gt;&lt;/object&gt;&lt;object type=&quot;3&quot; unique_id=&quot;10184&quot;&gt;&lt;property id=&quot;20148&quot; value=&quot;5&quot;/&gt;&lt;property id=&quot;20300&quot; value=&quot;Slide 17 - &amp;quot;CHAPTER HEADLINE&amp;#x0D;&amp;#x0A;GOES HERE&amp;quot;&quot;/&gt;&lt;property id=&quot;20307&quot; value=&quot;348&quot;/&gt;&lt;/object&gt;&lt;object type=&quot;3&quot; unique_id=&quot;10185&quot;&gt;&lt;property id=&quot;20148&quot; value=&quot;5&quot;/&gt;&lt;property id=&quot;20300&quot; value=&quot;Slide 18 - &amp;quot;CHAPTER HEADLINE &amp;#x0D;&amp;#x0A;GOES HERE&amp;quot;&quot;/&gt;&lt;property id=&quot;20307&quot; value=&quot;347&quot;/&gt;&lt;/object&gt;&lt;object type=&quot;3&quot; unique_id=&quot;10186&quot;&gt;&lt;property id=&quot;20148&quot; value=&quot;5&quot;/&gt;&lt;property id=&quot;20300&quot; value=&quot;Slide 19 - &amp;quot;CHAPTER HEADLINE &amp;#x0D;&amp;#x0A;GOES HERE&amp;quot;&quot;/&gt;&lt;property id=&quot;20307&quot; value=&quot;349&quot;/&gt;&lt;/object&gt;&lt;object type=&quot;3&quot; unique_id=&quot;10187&quot;&gt;&lt;property id=&quot;20148&quot; value=&quot;5&quot;/&gt;&lt;property id=&quot;20300&quot; value=&quot;Slide 20 - &amp;quot;CHAPTER HEADLINE&amp;#x0D;&amp;#x0A;GOES HERE&amp;quot;&quot;/&gt;&lt;property id=&quot;20307&quot; value=&quot;350&quot;/&gt;&lt;/object&gt;&lt;object type=&quot;3&quot; unique_id=&quot;10348&quot;&gt;&lt;property id=&quot;20148&quot; value=&quot;5&quot;/&gt;&lt;property id=&quot;20300&quot; value=&quot;Slide 4 - &amp;quot;Before you begin…&amp;quot;&quot;/&gt;&lt;property id=&quot;20307&quot; value=&quot;354&quot;/&gt;&lt;/object&gt;&lt;object type=&quot;3&quot; unique_id=&quot;10349&quot;&gt;&lt;property id=&quot;20148&quot; value=&quot;5&quot;/&gt;&lt;property id=&quot;20300&quot; value=&quot;Slide 5 - &amp;quot;Headline goes here&amp;quot;&quot;/&gt;&lt;property id=&quot;20307&quot; value=&quot;353&quot;/&gt;&lt;/object&gt;&lt;object type=&quot;3&quot; unique_id=&quot;10350&quot;&gt;&lt;property id=&quot;20148&quot; value=&quot;5&quot;/&gt;&lt;property id=&quot;20300&quot; value=&quot;Slide 6 - &amp;quot;Converting old presentations to the new format&amp;quot;&quot;/&gt;&lt;property id=&quot;20307&quot; value=&quot;355&quot;/&gt;&lt;/object&gt;&lt;object type=&quot;3&quot; unique_id=&quot;10351&quot;&gt;&lt;property id=&quot;20148&quot; value=&quot;5&quot;/&gt;&lt;property id=&quot;20300&quot; value=&quot;Slide 7 - &amp;quot;Converting old presentations to the new format&amp;quot;&quot;/&gt;&lt;property id=&quot;20307&quot; value=&quot;356&quot;/&gt;&lt;/object&gt;&lt;object type=&quot;3&quot; unique_id=&quot;10352&quot;&gt;&lt;property id=&quot;20148&quot; value=&quot;5&quot;/&gt;&lt;property id=&quot;20300&quot; value=&quot;Slide 8 - &amp;quot;Converting old presentations to the new format&amp;quot;&quot;/&gt;&lt;property id=&quot;20307&quot; value=&quot;357&quot;/&gt;&lt;/object&gt;&lt;object type=&quot;3&quot; unique_id=&quot;10353&quot;&gt;&lt;property id=&quot;20148&quot; value=&quot;5&quot;/&gt;&lt;property id=&quot;20300&quot; value=&quot;Slide 9 - &amp;quot;Converting old presentations to the new format&amp;quot;&quot;/&gt;&lt;property id=&quot;20307&quot; value=&quot;358&quot;/&gt;&lt;/object&gt;&lt;object type=&quot;3&quot; unique_id=&quot;10354&quot;&gt;&lt;property id=&quot;20148&quot; value=&quot;5&quot;/&gt;&lt;property id=&quot;20300&quot; value=&quot;Slide 10 - &amp;quot;Converting old presentations to the new format&amp;quot;&quot;/&gt;&lt;property id=&quot;20307&quot; value=&quot;359&quot;/&gt;&lt;/object&gt;&lt;object type=&quot;3&quot; unique_id=&quot;10355&quot;&gt;&lt;property id=&quot;20148&quot; value=&quot;5&quot;/&gt;&lt;property id=&quot;20300&quot; value=&quot;Slide 11 - &amp;quot;Converting old presentations to the new format&amp;quot;&quot;/&gt;&lt;property id=&quot;20307&quot; value=&quot;360&quot;/&gt;&lt;/object&gt;&lt;object type=&quot;3&quot; unique_id=&quot;10356&quot;&gt;&lt;property id=&quot;20148&quot; value=&quot;5&quot;/&gt;&lt;property id=&quot;20300&quot; value=&quot;Slide 12 - &amp;quot;Converting old presentations to the new format&amp;quot;&quot;/&gt;&lt;property id=&quot;20307&quot; value=&quot;361&quot;/&gt;&lt;/object&gt;&lt;object type=&quot;3&quot; unique_id=&quot;10357&quot;&gt;&lt;property id=&quot;20148&quot; value=&quot;5&quot;/&gt;&lt;property id=&quot;20300&quot; value=&quot;Slide 13 - &amp;quot;Converting old presentations to the new format&amp;quot;&quot;/&gt;&lt;property id=&quot;20307&quot; value=&quot;362&quot;/&gt;&lt;/object&gt;&lt;object type=&quot;3&quot; unique_id=&quot;10358&quot;&gt;&lt;property id=&quot;20148&quot; value=&quot;5&quot;/&gt;&lt;property id=&quot;20300&quot; value=&quot;Slide 14 - &amp;quot;Converting old presentations to the new format&amp;quot;&quot;/&gt;&lt;property id=&quot;20307&quot; value=&quot;363&quot;/&gt;&lt;/object&gt;&lt;object type=&quot;3&quot; unique_id=&quot;10359&quot;&gt;&lt;property id=&quot;20148&quot; value=&quot;5&quot;/&gt;&lt;property id=&quot;20300&quot; value=&quot;Slide 15 - &amp;quot;Converting old presentations to the new format&amp;quot;&quot;/&gt;&lt;property id=&quot;20307&quot; value=&quot;364&quot;/&gt;&lt;/object&gt;&lt;object type=&quot;3&quot; unique_id=&quot;10427&quot;&gt;&lt;property id=&quot;20148&quot; value=&quot;5&quot;/&gt;&lt;property id=&quot;20300&quot; value=&quot;Slide 3 - &amp;quot;Title Goes Here&amp;quot;&quot;/&gt;&lt;property id=&quot;20307&quot; value=&quot;3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QF00236_PLC-Phase-Review-template_RevHDraft02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ontent Slide">
  <a:themeElements>
    <a:clrScheme name="Custom 10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00B6F1"/>
      </a:hlink>
      <a:folHlink>
        <a:srgbClr val="00B6F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0">
    <a:dk1>
      <a:sysClr val="windowText" lastClr="000000"/>
    </a:dk1>
    <a:lt1>
      <a:sysClr val="window" lastClr="FFFFFF"/>
    </a:lt1>
    <a:dk2>
      <a:srgbClr val="006AD6"/>
    </a:dk2>
    <a:lt2>
      <a:srgbClr val="FFBA00"/>
    </a:lt2>
    <a:accent1>
      <a:srgbClr val="F47F16"/>
    </a:accent1>
    <a:accent2>
      <a:srgbClr val="7FAD49"/>
    </a:accent2>
    <a:accent3>
      <a:srgbClr val="41A2EF"/>
    </a:accent3>
    <a:accent4>
      <a:srgbClr val="969697"/>
    </a:accent4>
    <a:accent5>
      <a:srgbClr val="666666"/>
    </a:accent5>
    <a:accent6>
      <a:srgbClr val="002878"/>
    </a:accent6>
    <a:hlink>
      <a:srgbClr val="00B6F1"/>
    </a:hlink>
    <a:folHlink>
      <a:srgbClr val="00B6F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QF00236_PLC-Phase-Review-template_RevHDraft02</Template>
  <TotalTime>878</TotalTime>
  <Words>449</Words>
  <Application>Microsoft Office PowerPoint</Application>
  <PresentationFormat>On-screen Show (4:3)</PresentationFormat>
  <Paragraphs>41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QF00236_PLC-Phase-Review-template_RevHDraft02</vt:lpstr>
      <vt:lpstr>Content Slide</vt:lpstr>
      <vt:lpstr>Slide 1</vt:lpstr>
      <vt:lpstr>Slide 2</vt:lpstr>
      <vt:lpstr>Phase 1: Agenda</vt:lpstr>
      <vt:lpstr>Phase 1: Agenda</vt:lpstr>
      <vt:lpstr>Slide 5</vt:lpstr>
    </vt:vector>
  </TitlesOfParts>
  <Company>Quantum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Agile Template QF00236</dc:subject>
  <dc:creator>John Cramer</dc:creator>
  <dc:description>Agile Template QF00236 Rev H (Oct 10 2013)</dc:description>
  <cp:lastModifiedBy>Jim Hibbard</cp:lastModifiedBy>
  <cp:revision>85</cp:revision>
  <cp:lastPrinted>2012-04-03T01:06:05Z</cp:lastPrinted>
  <dcterms:created xsi:type="dcterms:W3CDTF">2013-12-09T16:18:46Z</dcterms:created>
  <dcterms:modified xsi:type="dcterms:W3CDTF">2014-01-21T19:08:27Z</dcterms:modified>
</cp:coreProperties>
</file>