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  <p:sldMasterId id="2147484153" r:id="rId2"/>
    <p:sldMasterId id="2147484160" r:id="rId3"/>
    <p:sldMasterId id="2147484164" r:id="rId4"/>
    <p:sldMasterId id="2147484166" r:id="rId5"/>
    <p:sldMasterId id="2147484175" r:id="rId6"/>
    <p:sldMasterId id="2147484177" r:id="rId7"/>
  </p:sldMasterIdLst>
  <p:notesMasterIdLst>
    <p:notesMasterId r:id="rId27"/>
  </p:notesMasterIdLst>
  <p:handoutMasterIdLst>
    <p:handoutMasterId r:id="rId28"/>
  </p:handoutMasterIdLst>
  <p:sldIdLst>
    <p:sldId id="323" r:id="rId8"/>
    <p:sldId id="363" r:id="rId9"/>
    <p:sldId id="349" r:id="rId10"/>
    <p:sldId id="352" r:id="rId11"/>
    <p:sldId id="356" r:id="rId12"/>
    <p:sldId id="346" r:id="rId13"/>
    <p:sldId id="350" r:id="rId14"/>
    <p:sldId id="359" r:id="rId15"/>
    <p:sldId id="360" r:id="rId16"/>
    <p:sldId id="354" r:id="rId17"/>
    <p:sldId id="357" r:id="rId18"/>
    <p:sldId id="361" r:id="rId19"/>
    <p:sldId id="362" r:id="rId20"/>
    <p:sldId id="325" r:id="rId21"/>
    <p:sldId id="358" r:id="rId22"/>
    <p:sldId id="355" r:id="rId23"/>
    <p:sldId id="353" r:id="rId24"/>
    <p:sldId id="348" r:id="rId25"/>
    <p:sldId id="331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58087"/>
    <a:srgbClr val="F0F3F7"/>
    <a:srgbClr val="FDFEFF"/>
    <a:srgbClr val="E3E9EF"/>
    <a:srgbClr val="E8EEF1"/>
    <a:srgbClr val="3E4448"/>
    <a:srgbClr val="171A1D"/>
    <a:srgbClr val="45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6201" autoAdjust="0"/>
  </p:normalViewPr>
  <p:slideViewPr>
    <p:cSldViewPr snapToGrid="0">
      <p:cViewPr varScale="1">
        <p:scale>
          <a:sx n="117" d="100"/>
          <a:sy n="117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48" y="90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600" dirty="0">
                <a:ea typeface="ＭＳ Ｐゴシック" charset="-128"/>
                <a:cs typeface="+mn-cs"/>
              </a:rPr>
              <a:t>© </a:t>
            </a:r>
            <a:r>
              <a:rPr lang="en-US" sz="600" dirty="0" smtClean="0">
                <a:ea typeface="ＭＳ Ｐゴシック" charset="-128"/>
                <a:cs typeface="+mn-cs"/>
              </a:rPr>
              <a:t>2013 </a:t>
            </a:r>
            <a:r>
              <a:rPr lang="en-US" sz="600" dirty="0">
                <a:ea typeface="ＭＳ Ｐゴシック" charset="-128"/>
                <a:cs typeface="+mn-cs"/>
              </a:rPr>
              <a:t>Quantum Corporation. Company Confidential. Forward-looking information is based upon multiple assumptions and uncertainties, does not necessarily represent the company</a:t>
            </a:r>
            <a:r>
              <a:rPr lang="ja-JP" altLang="en-US" sz="600">
                <a:ea typeface="ＭＳ Ｐゴシック" charset="-128"/>
                <a:cs typeface="+mn-cs"/>
              </a:rPr>
              <a:t>’</a:t>
            </a:r>
            <a:r>
              <a:rPr lang="en-US" altLang="ja-JP" sz="600" dirty="0">
                <a:ea typeface="ＭＳ Ｐゴシック" charset="-128"/>
                <a:cs typeface="+mn-cs"/>
              </a:rPr>
              <a:t>s outlook and is for planning purposes only.</a:t>
            </a:r>
            <a:endParaRPr lang="en-US" sz="600" dirty="0">
              <a:ea typeface="ＭＳ Ｐゴシック" charset="-128"/>
              <a:cs typeface="+mn-cs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B592331-8288-46BE-9EA1-87489E3474B2}" type="slidenum">
              <a:rPr lang="en-US" sz="1200"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1200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6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A3BD94F-28E5-4880-B701-587685D02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9137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We are making the presentation sessions available to a small group of team members via WebEx. 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The main purpose of the presentations is to record the sessions for future use. 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If you are attending a WebEx session, please keep your questions relevant to the purpose of the meeting, support of MySQL in SN 4.3. 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If you do have questions and feedback about things outside the main focus you can either send them by email or give them to the presenters outside the class.</a:t>
            </a:r>
          </a:p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2013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rgbClr val="00B0F0"/>
                </a:solidFill>
                <a:ea typeface="ＭＳ Ｐゴシック" charset="-128"/>
                <a:cs typeface="+mn-cs"/>
              </a:rPr>
              <a:t>2013 </a:t>
            </a: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5B5EF6-8FB2-449F-BAFA-0F76F6420F69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4F695-8DB5-486D-AB19-CA906A33ED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6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8391113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8F08-5AB8-4095-8074-57956897D0F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2013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5EB80-8A06-4FAE-B1DB-02EF28979B5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CFA79A-E7C3-47DD-BBB3-ED23D1E5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8391113" cy="5029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8F08-5AB8-4095-8074-57956897D0F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1EB4C-3265-414F-B475-B5A1F2A1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4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1EB4C-3265-414F-B475-B5A1F2A1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D64F695-8DB5-486D-AB19-CA906A33EDF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o.quantum.com/bugzilla/show_bug.cgi?id=45715" TargetMode="External"/><Relationship Id="rId2" Type="http://schemas.openxmlformats.org/officeDocument/2006/relationships/hyperlink" Target="http://bo.quantum.com/bugzilla/show_bug.cgi?id=45763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bo.quantum.com/bugzilla/show_bug.cgi?id=46108" TargetMode="External"/><Relationship Id="rId4" Type="http://schemas.openxmlformats.org/officeDocument/2006/relationships/hyperlink" Target="http://bo.quantum.com/bugzilla/show_bug.cgi?id=4608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StorNext 5 </a:t>
            </a:r>
            <a:r>
              <a:rPr lang="en-US" dirty="0" smtClean="0"/>
              <a:t>Test </a:t>
            </a:r>
            <a:r>
              <a:rPr lang="en-US" dirty="0"/>
              <a:t>Cycle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Ted Pogue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January 17, 2014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SNTest</a:t>
            </a:r>
            <a:r>
              <a:rPr lang="en-US" dirty="0" smtClean="0"/>
              <a:t> Automation Code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SNTest</a:t>
            </a:r>
            <a:r>
              <a:rPr lang="en-US" dirty="0" smtClean="0"/>
              <a:t> has two types of code coverage which overlap</a:t>
            </a:r>
          </a:p>
          <a:p>
            <a:pPr lvl="1"/>
            <a:r>
              <a:rPr lang="en-US" dirty="0" smtClean="0"/>
              <a:t>Development integration </a:t>
            </a:r>
            <a:r>
              <a:rPr lang="en-US" dirty="0"/>
              <a:t>c</a:t>
            </a:r>
            <a:r>
              <a:rPr lang="en-US" dirty="0" smtClean="0"/>
              <a:t>ode coverage – minimum set of tests</a:t>
            </a:r>
          </a:p>
          <a:p>
            <a:pPr lvl="2"/>
            <a:r>
              <a:rPr lang="en-US" dirty="0" smtClean="0"/>
              <a:t>Run against all branch </a:t>
            </a:r>
            <a:r>
              <a:rPr lang="en-US" dirty="0" err="1" smtClean="0"/>
              <a:t>checkins</a:t>
            </a:r>
            <a:endParaRPr lang="en-US" dirty="0"/>
          </a:p>
          <a:p>
            <a:pPr lvl="2"/>
            <a:r>
              <a:rPr lang="en-US" dirty="0" smtClean="0"/>
              <a:t>Does not cover GUI</a:t>
            </a:r>
          </a:p>
          <a:p>
            <a:pPr lvl="2"/>
            <a:r>
              <a:rPr lang="en-US" dirty="0" smtClean="0"/>
              <a:t>Function coverage increased from 28% (SN 4.7) to </a:t>
            </a:r>
            <a:r>
              <a:rPr lang="en-US" dirty="0"/>
              <a:t>49</a:t>
            </a:r>
            <a:r>
              <a:rPr lang="en-US" dirty="0" smtClean="0"/>
              <a:t>% (</a:t>
            </a:r>
            <a:r>
              <a:rPr lang="en-US" dirty="0"/>
              <a:t>SN </a:t>
            </a:r>
            <a:r>
              <a:rPr lang="en-US" dirty="0" smtClean="0"/>
              <a:t>5).</a:t>
            </a:r>
          </a:p>
          <a:p>
            <a:pPr lvl="2"/>
            <a:r>
              <a:rPr lang="en-US" dirty="0" smtClean="0"/>
              <a:t>Condition/Decision coverage increased from 22% (SN 4.7) to 28% (SN 5).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DVT Automation code coverage</a:t>
            </a:r>
          </a:p>
          <a:p>
            <a:pPr lvl="2"/>
            <a:r>
              <a:rPr lang="en-US" dirty="0" smtClean="0"/>
              <a:t>Automation was run weekly</a:t>
            </a:r>
          </a:p>
          <a:p>
            <a:pPr lvl="2"/>
            <a:r>
              <a:rPr lang="en-US" dirty="0" smtClean="0"/>
              <a:t>Does not cover GUI</a:t>
            </a:r>
          </a:p>
          <a:p>
            <a:pPr lvl="2"/>
            <a:r>
              <a:rPr lang="en-US" dirty="0" smtClean="0"/>
              <a:t>Cumulatively executed 1457 test suites, 1296 test suites passed, 5953 machine hours were used and 42 regression bugs were generated  </a:t>
            </a:r>
          </a:p>
          <a:p>
            <a:pPr lvl="2"/>
            <a:r>
              <a:rPr lang="en-US" dirty="0" smtClean="0"/>
              <a:t>Function coverage increased from 49% (SN 4.3.3) to 59% (SN 5).</a:t>
            </a:r>
          </a:p>
          <a:p>
            <a:pPr lvl="2"/>
            <a:r>
              <a:rPr lang="en-US" dirty="0" smtClean="0"/>
              <a:t>Condition/Decision coverage increased from 29% (SN4.3.3) to SN 5 38% (SN 5).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Definitions</a:t>
            </a:r>
          </a:p>
          <a:p>
            <a:pPr lvl="2"/>
            <a:r>
              <a:rPr lang="en-US" dirty="0" smtClean="0"/>
              <a:t>Function coverage – subroutine function entered</a:t>
            </a:r>
          </a:p>
          <a:p>
            <a:pPr lvl="2"/>
            <a:r>
              <a:rPr lang="en-US" dirty="0" smtClean="0"/>
              <a:t>Condition/Decision – if, then, else,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1019334"/>
            <a:ext cx="8216220" cy="4768630"/>
          </a:xfrm>
        </p:spPr>
        <p:txBody>
          <a:bodyPr>
            <a:normAutofit/>
          </a:bodyPr>
          <a:lstStyle/>
          <a:p>
            <a:r>
              <a:rPr lang="en-US" dirty="0" smtClean="0"/>
              <a:t>DVT Results</a:t>
            </a:r>
          </a:p>
          <a:p>
            <a:pPr lvl="1"/>
            <a:r>
              <a:rPr lang="en-US" dirty="0" smtClean="0"/>
              <a:t>Total Tests Executed – 221</a:t>
            </a:r>
          </a:p>
          <a:p>
            <a:pPr lvl="1"/>
            <a:r>
              <a:rPr lang="en-US" dirty="0" smtClean="0"/>
              <a:t>Pass 220</a:t>
            </a:r>
          </a:p>
          <a:p>
            <a:pPr lvl="1"/>
            <a:r>
              <a:rPr lang="en-US" dirty="0" smtClean="0"/>
              <a:t>Fail 1</a:t>
            </a:r>
          </a:p>
          <a:p>
            <a:pPr lvl="1"/>
            <a:r>
              <a:rPr lang="en-US" dirty="0" smtClean="0"/>
              <a:t>All high priority bugs resolved</a:t>
            </a:r>
          </a:p>
          <a:p>
            <a:r>
              <a:rPr lang="en-US" dirty="0" smtClean="0"/>
              <a:t>Stability Maturity Results</a:t>
            </a:r>
          </a:p>
          <a:p>
            <a:pPr lvl="1"/>
            <a:r>
              <a:rPr lang="en-US" dirty="0"/>
              <a:t>Maturity test started 11/25/13 and </a:t>
            </a:r>
            <a:r>
              <a:rPr lang="en-US" dirty="0" smtClean="0"/>
              <a:t>ended </a:t>
            </a:r>
            <a:r>
              <a:rPr lang="en-US" dirty="0"/>
              <a:t>on </a:t>
            </a:r>
            <a:r>
              <a:rPr lang="en-US" dirty="0" smtClean="0"/>
              <a:t>12/13/13</a:t>
            </a:r>
            <a:endParaRPr lang="en-US" dirty="0"/>
          </a:p>
          <a:p>
            <a:pPr lvl="1"/>
            <a:r>
              <a:rPr lang="en-US" dirty="0"/>
              <a:t>The M662R system was </a:t>
            </a:r>
            <a:r>
              <a:rPr lang="en-US" dirty="0" smtClean="0"/>
              <a:t>installed </a:t>
            </a:r>
            <a:r>
              <a:rPr lang="en-US" dirty="0"/>
              <a:t>with SN 4.7 and </a:t>
            </a:r>
            <a:r>
              <a:rPr lang="en-US" dirty="0" smtClean="0"/>
              <a:t>i/o run for </a:t>
            </a:r>
            <a:r>
              <a:rPr lang="en-US" dirty="0"/>
              <a:t>3 days then upgraded to the latest SN </a:t>
            </a:r>
            <a:r>
              <a:rPr lang="en-US" dirty="0" smtClean="0"/>
              <a:t>5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43" y="4224956"/>
            <a:ext cx="5933333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Test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Created ~588 new tests, including:</a:t>
            </a:r>
          </a:p>
          <a:p>
            <a:pPr lvl="1"/>
            <a:r>
              <a:rPr lang="en-US" dirty="0" smtClean="0"/>
              <a:t>Metadata Upgrade</a:t>
            </a:r>
          </a:p>
          <a:p>
            <a:pPr lvl="2"/>
            <a:r>
              <a:rPr lang="en-US" dirty="0" smtClean="0"/>
              <a:t>Didn’t observe performance hit during conversion</a:t>
            </a:r>
          </a:p>
          <a:p>
            <a:pPr lvl="2"/>
            <a:r>
              <a:rPr lang="en-US" dirty="0" err="1" smtClean="0"/>
              <a:t>SNtest</a:t>
            </a:r>
            <a:r>
              <a:rPr lang="en-US" dirty="0" smtClean="0"/>
              <a:t> performed many conversions with customer metadata</a:t>
            </a:r>
          </a:p>
          <a:p>
            <a:pPr lvl="2"/>
            <a:r>
              <a:rPr lang="en-US" dirty="0"/>
              <a:t>Tested upgrades with ACLs, quotas, xattrs, affinities, corrupt fs, fault injection during conversion, small inode</a:t>
            </a:r>
            <a:endParaRPr lang="en-US" dirty="0" smtClean="0"/>
          </a:p>
          <a:p>
            <a:pPr lvl="1"/>
            <a:r>
              <a:rPr lang="en-US" dirty="0" smtClean="0"/>
              <a:t>4K </a:t>
            </a:r>
            <a:r>
              <a:rPr lang="en-US" dirty="0" err="1" smtClean="0"/>
              <a:t>blocksize</a:t>
            </a:r>
            <a:r>
              <a:rPr lang="en-US" dirty="0" smtClean="0"/>
              <a:t> -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integrity </a:t>
            </a:r>
            <a:r>
              <a:rPr lang="en-US" dirty="0" smtClean="0"/>
              <a:t>after conversion, many starting block sizes</a:t>
            </a:r>
          </a:p>
          <a:p>
            <a:pPr lvl="1"/>
            <a:r>
              <a:rPr lang="en-US" dirty="0" smtClean="0"/>
              <a:t>Creation and restore of </a:t>
            </a:r>
            <a:r>
              <a:rPr lang="en-US" dirty="0" err="1" smtClean="0"/>
              <a:t>metadump</a:t>
            </a:r>
            <a:endParaRPr lang="en-US" dirty="0" smtClean="0"/>
          </a:p>
          <a:p>
            <a:pPr lvl="1"/>
            <a:r>
              <a:rPr lang="en-US" dirty="0" err="1" smtClean="0"/>
              <a:t>Cvfsck</a:t>
            </a:r>
            <a:r>
              <a:rPr lang="en-US" dirty="0" smtClean="0"/>
              <a:t> – recovery after fault injection</a:t>
            </a:r>
          </a:p>
          <a:p>
            <a:pPr lvl="1"/>
            <a:r>
              <a:rPr lang="en-US" dirty="0" smtClean="0"/>
              <a:t>Journaling – replay and resizing</a:t>
            </a:r>
          </a:p>
          <a:p>
            <a:pPr lvl="1"/>
            <a:r>
              <a:rPr lang="en-US" dirty="0" smtClean="0"/>
              <a:t>New Buffer Cache</a:t>
            </a:r>
          </a:p>
          <a:p>
            <a:pPr lvl="1"/>
            <a:r>
              <a:rPr lang="en-US" dirty="0" err="1" smtClean="0"/>
              <a:t>Btree</a:t>
            </a:r>
            <a:endParaRPr lang="en-US" dirty="0" smtClean="0"/>
          </a:p>
          <a:p>
            <a:pPr lvl="1"/>
            <a:r>
              <a:rPr lang="en-US" dirty="0" smtClean="0"/>
              <a:t>New Allocator – File system aging, stripe alignment</a:t>
            </a:r>
          </a:p>
          <a:p>
            <a:pPr lvl="1"/>
            <a:r>
              <a:rPr lang="en-US" dirty="0" smtClean="0"/>
              <a:t>Affinities – auto affinities, affinity preference</a:t>
            </a:r>
          </a:p>
          <a:p>
            <a:pPr lvl="1"/>
            <a:r>
              <a:rPr lang="en-US" dirty="0" smtClean="0"/>
              <a:t>Fragmentation – </a:t>
            </a:r>
            <a:r>
              <a:rPr lang="en-US" dirty="0" err="1" smtClean="0"/>
              <a:t>Vidio</a:t>
            </a:r>
            <a:r>
              <a:rPr lang="en-US" dirty="0" smtClean="0"/>
              <a:t>, file system space test</a:t>
            </a:r>
          </a:p>
          <a:p>
            <a:r>
              <a:rPr lang="en-US" dirty="0" smtClean="0"/>
              <a:t>New File System specific tests</a:t>
            </a:r>
          </a:p>
          <a:p>
            <a:pPr lvl="1"/>
            <a:r>
              <a:rPr lang="en-US" dirty="0" err="1" smtClean="0"/>
              <a:t>fslt</a:t>
            </a:r>
            <a:r>
              <a:rPr lang="en-US" dirty="0" smtClean="0"/>
              <a:t> </a:t>
            </a:r>
            <a:r>
              <a:rPr lang="en-US" dirty="0"/>
              <a:t>- file system load test</a:t>
            </a:r>
          </a:p>
          <a:p>
            <a:pPr lvl="1"/>
            <a:r>
              <a:rPr lang="en-US" dirty="0" err="1"/>
              <a:t>fslst</a:t>
            </a:r>
            <a:r>
              <a:rPr lang="en-US" dirty="0"/>
              <a:t> - file system </a:t>
            </a:r>
            <a:r>
              <a:rPr lang="en-US" dirty="0" err="1"/>
              <a:t>ls</a:t>
            </a:r>
            <a:r>
              <a:rPr lang="en-US" dirty="0"/>
              <a:t> test</a:t>
            </a:r>
          </a:p>
          <a:p>
            <a:pPr lvl="1"/>
            <a:r>
              <a:rPr lang="en-US" dirty="0" err="1"/>
              <a:t>fsfst</a:t>
            </a:r>
            <a:r>
              <a:rPr lang="en-US" dirty="0"/>
              <a:t> - file system file synchronization (consistency) test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Replication/</a:t>
            </a:r>
            <a:r>
              <a:rPr lang="en-US" dirty="0" err="1" smtClean="0"/>
              <a:t>Deduplication</a:t>
            </a:r>
            <a:endParaRPr lang="en-US" dirty="0" smtClean="0"/>
          </a:p>
          <a:p>
            <a:pPr lvl="1"/>
            <a:r>
              <a:rPr lang="en-US" dirty="0" smtClean="0"/>
              <a:t>HA </a:t>
            </a:r>
            <a:r>
              <a:rPr lang="en-US" dirty="0"/>
              <a:t>environment </a:t>
            </a:r>
          </a:p>
          <a:p>
            <a:pPr lvl="1"/>
            <a:r>
              <a:rPr lang="en-US" dirty="0" smtClean="0"/>
              <a:t>Replication with TSM Policy as source </a:t>
            </a:r>
            <a:r>
              <a:rPr lang="en-US" dirty="0"/>
              <a:t>and </a:t>
            </a:r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blockpool 3.8 was tested </a:t>
            </a:r>
          </a:p>
          <a:p>
            <a:pPr lvl="1"/>
            <a:r>
              <a:rPr lang="en-US" dirty="0"/>
              <a:t>Back-rev source and target were tested </a:t>
            </a:r>
            <a:r>
              <a:rPr lang="en-US" dirty="0" smtClean="0"/>
              <a:t>(SN 4.3.3 </a:t>
            </a:r>
            <a:r>
              <a:rPr lang="en-US" dirty="0"/>
              <a:t>and 4.7)</a:t>
            </a:r>
          </a:p>
          <a:p>
            <a:pPr lvl="1"/>
            <a:r>
              <a:rPr lang="en-US" dirty="0"/>
              <a:t>Upgrade from </a:t>
            </a:r>
            <a:r>
              <a:rPr lang="en-US" dirty="0" smtClean="0"/>
              <a:t>SN 4.3.3 </a:t>
            </a:r>
            <a:r>
              <a:rPr lang="en-US" dirty="0"/>
              <a:t>and 4.7 to </a:t>
            </a:r>
            <a:r>
              <a:rPr lang="en-US" dirty="0" smtClean="0"/>
              <a:t>SN 5 </a:t>
            </a:r>
            <a:r>
              <a:rPr lang="en-US" dirty="0"/>
              <a:t>tested   </a:t>
            </a:r>
          </a:p>
          <a:p>
            <a:pPr lvl="1"/>
            <a:r>
              <a:rPr lang="en-US" dirty="0"/>
              <a:t>Replication with 30M files and 2M </a:t>
            </a:r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Part of Maturity Test</a:t>
            </a:r>
          </a:p>
          <a:p>
            <a:r>
              <a:rPr lang="en-US" dirty="0" smtClean="0"/>
              <a:t>Memory usage</a:t>
            </a:r>
          </a:p>
          <a:p>
            <a:pPr lvl="1"/>
            <a:r>
              <a:rPr lang="en-US" dirty="0" smtClean="0"/>
              <a:t>Noticed increased overall memory usage</a:t>
            </a:r>
          </a:p>
          <a:p>
            <a:pPr lvl="1"/>
            <a:r>
              <a:rPr lang="en-US" dirty="0" smtClean="0"/>
              <a:t>Profiling/quantifying memory usage changes in SN 5.0.1 versus 4.7</a:t>
            </a:r>
          </a:p>
          <a:p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Overall looked good</a:t>
            </a:r>
          </a:p>
          <a:p>
            <a:pPr lvl="1"/>
            <a:r>
              <a:rPr lang="en-US" dirty="0" smtClean="0"/>
              <a:t>Still working allocator changes in SN 5.0.1 for specific cases</a:t>
            </a:r>
          </a:p>
          <a:p>
            <a:pPr lvl="1"/>
            <a:r>
              <a:rPr lang="en-US" dirty="0" err="1" smtClean="0"/>
              <a:t>Snfsdefrag</a:t>
            </a:r>
            <a:r>
              <a:rPr lang="en-US" dirty="0" smtClean="0"/>
              <a:t> struggles to do its work in nearly full FS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Scalability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4254"/>
              </p:ext>
            </p:extLst>
          </p:nvPr>
        </p:nvGraphicFramePr>
        <p:xfrm>
          <a:off x="395288" y="1263650"/>
          <a:ext cx="8216905" cy="476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5617"/>
                <a:gridCol w="3025626"/>
                <a:gridCol w="1918710"/>
                <a:gridCol w="1256952"/>
              </a:tblGrid>
              <a:tr h="22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Action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Definition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SN 4.3.3 </a:t>
                      </a:r>
                      <a:r>
                        <a:rPr lang="en-US" sz="1400" dirty="0"/>
                        <a:t>Result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SN 5 </a:t>
                      </a:r>
                      <a:r>
                        <a:rPr lang="en-US" sz="1400" dirty="0"/>
                        <a:t>Result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Carl Sagan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ctr" anchorCtr="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File creation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files/second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6400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Metadump</a:t>
                      </a:r>
                      <a:r>
                        <a:rPr lang="en-US" sz="1200" dirty="0"/>
                        <a:t> rebuild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elapsed </a:t>
                      </a:r>
                      <a:r>
                        <a:rPr lang="en-US" sz="1200" dirty="0" err="1"/>
                        <a:t>hh:mm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35:53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Restore from </a:t>
                      </a:r>
                      <a:r>
                        <a:rPr lang="en-US" sz="1200" dirty="0" err="1"/>
                        <a:t>metadump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elapsed </a:t>
                      </a:r>
                      <a:r>
                        <a:rPr lang="en-US" sz="1200" dirty="0" err="1"/>
                        <a:t>hh:mm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88:54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cvfsck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elapsed </a:t>
                      </a:r>
                      <a:r>
                        <a:rPr lang="en-US" sz="1200" dirty="0" err="1"/>
                        <a:t>hh:mm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6:40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19438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32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Gigafiles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ctr" anchorCtr="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2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TSM rebuild policy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elapsed </a:t>
                      </a:r>
                      <a:r>
                        <a:rPr lang="en-US" sz="1200" dirty="0" err="1"/>
                        <a:t>hh:mm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17:15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13:05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Full </a:t>
                      </a:r>
                      <a:r>
                        <a:rPr lang="en-US" sz="1200" dirty="0" err="1"/>
                        <a:t>snbackup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elapsed </a:t>
                      </a:r>
                      <a:r>
                        <a:rPr lang="en-US" sz="1200" dirty="0" err="1"/>
                        <a:t>hh:mm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135:52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12:45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Partial snbackup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elapsed hh:mm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88:38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5:51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Clean versions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elapsed hh:mm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3:00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3:32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cvfsck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elapsed hh:mm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76:05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4:42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2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Metadump rebuild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elapsed hh:mm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8:58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27+ </a:t>
                      </a:r>
                      <a:r>
                        <a:rPr lang="en-US" sz="1200" dirty="0" smtClean="0"/>
                        <a:t>hours*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Upgrade metadata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elapsed </a:t>
                      </a:r>
                      <a:r>
                        <a:rPr lang="en-US" sz="1200" dirty="0" err="1"/>
                        <a:t>hh:mm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N/A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92:23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2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Upgrade MySQL schema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elapsed hh:mm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N/A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35:33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File creation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files/second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800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1400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6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Store to sdisk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files/second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274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  <a:tr h="22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Size of </a:t>
                      </a:r>
                      <a:r>
                        <a:rPr lang="en-US" sz="1200" dirty="0" err="1"/>
                        <a:t>metadump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bytes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1.235 trillion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476+ billion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00" marR="6690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1691" y="6083233"/>
            <a:ext cx="778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SN 5 rebuild occurs in the background without downtime as in SN 4.x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primary goal of the Maturity Test is to monitor performance of the product within a complex system configuration over time and under a continuous load that would be representative of a customer workflow. The product is monitored for memory usage, data integrity, disk and resource consumption, and fragmentation while the systems are populated with test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StorNext 5 Maturity Test bed was run informally for the entirety of DVT2 with weekly updates to the latest interim build.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StorNext 5 Maturity Test was formally started on 11/25/2013 with RC1 build 39009.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Test met its goal on 12/9 of 5 days contiguous and 10 days total running time with 3 days of reset for upgrades. At that time, failovers under load were successfully performed as specified in the Test Plan. The test continued until 12/16 when the Lattus WAS storage system was taken down for upgrade.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file ingest via Replication/Storage Manager: 2119950, via Windows: 228492</a:t>
            </a:r>
          </a:p>
        </p:txBody>
      </p:sp>
    </p:spTree>
    <p:extLst>
      <p:ext uri="{BB962C8B-B14F-4D97-AF65-F5344CB8AC3E}">
        <p14:creationId xmlns:p14="http://schemas.microsoft.com/office/powerpoint/2010/main" val="27163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Metrics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8113" y="5493051"/>
            <a:ext cx="6370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*100% of non-deferred test cases were run. These percentages include deferred test cases.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91104"/>
              </p:ext>
            </p:extLst>
          </p:nvPr>
        </p:nvGraphicFramePr>
        <p:xfrm>
          <a:off x="578167" y="1293341"/>
          <a:ext cx="7816191" cy="40612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48622"/>
                <a:gridCol w="727087"/>
                <a:gridCol w="918801"/>
                <a:gridCol w="918801"/>
                <a:gridCol w="879037"/>
                <a:gridCol w="876907"/>
                <a:gridCol w="876907"/>
                <a:gridCol w="856316"/>
                <a:gridCol w="813713"/>
              </a:tblGrid>
              <a:tr h="680791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SN5 Metrics Summary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Test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Percent Run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Percent Pass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Percent Fail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Defer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0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SNTest Automation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StorTest Manual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82%*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1923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1568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1544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Platform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99.5%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7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85%*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99%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2317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1962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1933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355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6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Unsurprisingly, the majority of the bugs were in the core SNFS category.</a:t>
            </a:r>
          </a:p>
          <a:p>
            <a:endParaRPr lang="en-US" dirty="0"/>
          </a:p>
        </p:txBody>
      </p:sp>
      <p:pic>
        <p:nvPicPr>
          <p:cNvPr id="45058" name="Chart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543175"/>
            <a:ext cx="45878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DVT entrance and exit criteria were relaxed in the interest of meeting the release</a:t>
            </a:r>
          </a:p>
          <a:p>
            <a:pPr lvl="1"/>
            <a:r>
              <a:rPr lang="en-US" sz="1400" dirty="0"/>
              <a:t>F</a:t>
            </a:r>
            <a:r>
              <a:rPr lang="en-US" sz="1400" dirty="0" smtClean="0"/>
              <a:t>irst run testing continued through DVT2 and resulting bug discovery rates remained high until the end of DVT2</a:t>
            </a: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ignificant development help was required to complete all bug verifications prior to release.  </a:t>
            </a:r>
          </a:p>
          <a:p>
            <a:r>
              <a:rPr lang="en-US" sz="1400" dirty="0" smtClean="0"/>
              <a:t>Some non-critical areas of concern were deferred for further analysis to 5.0.1, including: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emory usage</a:t>
            </a:r>
          </a:p>
          <a:p>
            <a:pPr lvl="1"/>
            <a:r>
              <a:rPr lang="en-US" sz="1400" dirty="0"/>
              <a:t>F</a:t>
            </a:r>
            <a:r>
              <a:rPr lang="en-US" sz="1400" dirty="0" smtClean="0"/>
              <a:t>ragmentation</a:t>
            </a:r>
          </a:p>
          <a:p>
            <a:r>
              <a:rPr lang="en-US" sz="1400" dirty="0" smtClean="0"/>
              <a:t>4 critical bugs were deferred that were either not regressions or had an expected HW RCA</a:t>
            </a:r>
          </a:p>
          <a:p>
            <a:r>
              <a:rPr lang="en-US" sz="1400" dirty="0" smtClean="0"/>
              <a:t>SN5 met final release criteria (except 4 critical bugs deferred) and some significant milestones</a:t>
            </a:r>
          </a:p>
          <a:p>
            <a:pPr lvl="1"/>
            <a:r>
              <a:rPr lang="en-US" sz="1400" dirty="0" smtClean="0"/>
              <a:t>98% pass rate overall of 1962 total test cases/suites run. </a:t>
            </a:r>
          </a:p>
          <a:p>
            <a:pPr lvl="1"/>
            <a:r>
              <a:rPr lang="en-US" sz="1400" dirty="0" smtClean="0"/>
              <a:t>The goals established in the PRD were generally met and verified</a:t>
            </a:r>
          </a:p>
          <a:p>
            <a:pPr lvl="1"/>
            <a:r>
              <a:rPr lang="en-US" sz="1400" dirty="0" smtClean="0"/>
              <a:t>Performance for backups showed significant improvement over SN 4.3.3</a:t>
            </a:r>
          </a:p>
          <a:p>
            <a:pPr lvl="1"/>
            <a:r>
              <a:rPr lang="en-US" sz="1400" dirty="0" smtClean="0"/>
              <a:t>Test was able to scale up to 5 Billion files per single MDC. </a:t>
            </a:r>
          </a:p>
          <a:p>
            <a:pPr lvl="1"/>
            <a:r>
              <a:rPr lang="en-US" sz="1400" dirty="0" err="1" smtClean="0"/>
              <a:t>Sntest</a:t>
            </a:r>
            <a:r>
              <a:rPr lang="en-US" sz="1400" dirty="0" smtClean="0"/>
              <a:t> automation code coverage increased significantly</a:t>
            </a:r>
          </a:p>
          <a:p>
            <a:pPr lvl="2"/>
            <a:r>
              <a:rPr lang="en-US" sz="1400" dirty="0" smtClean="0"/>
              <a:t>Function coverage increased from 49% to 59%.</a:t>
            </a:r>
          </a:p>
          <a:p>
            <a:pPr lvl="2"/>
            <a:r>
              <a:rPr lang="en-US" sz="1400" dirty="0" smtClean="0"/>
              <a:t>Condition/Decision coverage increased from 29% to 38%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 sz="24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–"/>
              <a:defRPr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–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CD99B6E-74B2-4147-8AF7-5B66DA471E7B}" type="slidenum">
              <a:rPr altLang="en-US" sz="1000" smtClean="0">
                <a:solidFill>
                  <a:srgbClr val="0DB6E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altLang="en-US" sz="1000" smtClean="0">
              <a:solidFill>
                <a:srgbClr val="0DB6EC"/>
              </a:solidFill>
            </a:endParaRPr>
          </a:p>
        </p:txBody>
      </p:sp>
      <p:pic>
        <p:nvPicPr>
          <p:cNvPr id="14339" name="Picture 10" descr="KnowledgeTransfer_Main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3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coverage, criteria, and results</a:t>
            </a:r>
          </a:p>
          <a:p>
            <a:r>
              <a:rPr lang="en-US" dirty="0" smtClean="0"/>
              <a:t>Hit the highlights, not a comprehensive review</a:t>
            </a:r>
          </a:p>
          <a:p>
            <a:r>
              <a:rPr lang="en-US" dirty="0" smtClean="0"/>
              <a:t>Focus on </a:t>
            </a:r>
            <a:r>
              <a:rPr lang="en-US" dirty="0"/>
              <a:t>f</a:t>
            </a:r>
            <a:r>
              <a:rPr lang="en-US" dirty="0" smtClean="0"/>
              <a:t>ile </a:t>
            </a:r>
            <a:r>
              <a:rPr lang="en-US" dirty="0"/>
              <a:t>s</a:t>
            </a:r>
            <a:r>
              <a:rPr lang="en-US" dirty="0" smtClean="0"/>
              <a:t>ystem and platform </a:t>
            </a:r>
            <a:r>
              <a:rPr lang="en-US" dirty="0"/>
              <a:t>t</a:t>
            </a:r>
            <a:r>
              <a:rPr lang="en-US" dirty="0" smtClean="0"/>
              <a:t>esting</a:t>
            </a:r>
          </a:p>
          <a:p>
            <a:r>
              <a:rPr lang="en-US" dirty="0" smtClean="0"/>
              <a:t>Overall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r</a:t>
            </a:r>
            <a:r>
              <a:rPr lang="en-US" dirty="0" smtClean="0"/>
              <a:t>esults positive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DVT Entrance and Exit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DVT1 Entrance criteria </a:t>
            </a:r>
          </a:p>
          <a:p>
            <a:pPr lvl="1"/>
            <a:r>
              <a:rPr lang="en-US" dirty="0" smtClean="0"/>
              <a:t> Relaxed to meet the 12/13 test complete date</a:t>
            </a:r>
          </a:p>
          <a:p>
            <a:pPr lvl="1"/>
            <a:r>
              <a:rPr lang="en-US" dirty="0" smtClean="0"/>
              <a:t>Allowed development to complete necessary work while simultaneously starting DVT1 QA efforts</a:t>
            </a:r>
          </a:p>
          <a:p>
            <a:pPr lvl="1"/>
            <a:r>
              <a:rPr lang="en-US" dirty="0" smtClean="0"/>
              <a:t>Slow ramp of resources</a:t>
            </a:r>
          </a:p>
          <a:p>
            <a:r>
              <a:rPr lang="x-none" dirty="0" smtClean="0"/>
              <a:t>DVT1 Exit Criteria</a:t>
            </a:r>
            <a:endParaRPr lang="en-US" dirty="0" smtClean="0"/>
          </a:p>
          <a:p>
            <a:pPr lvl="1"/>
            <a:r>
              <a:rPr lang="en-US" dirty="0" smtClean="0"/>
              <a:t>The following DVT1 exit criteria was not met due to the slow initial ramp of resources and some key bug fixes that required significant retest.</a:t>
            </a:r>
          </a:p>
          <a:p>
            <a:pPr lvl="1"/>
            <a:r>
              <a:rPr lang="en-US" dirty="0" smtClean="0"/>
              <a:t>95% Test execution – 74% achieved</a:t>
            </a:r>
          </a:p>
          <a:p>
            <a:pPr lvl="1"/>
            <a:r>
              <a:rPr lang="en-US" dirty="0" smtClean="0"/>
              <a:t>80% Tests Passing - ~90% passing</a:t>
            </a:r>
          </a:p>
          <a:p>
            <a:r>
              <a:rPr lang="x-none" dirty="0" smtClean="0"/>
              <a:t>DVT2 Entrance Criteria</a:t>
            </a:r>
            <a:endParaRPr lang="en-US" dirty="0" smtClean="0"/>
          </a:p>
          <a:p>
            <a:pPr lvl="1"/>
            <a:r>
              <a:rPr lang="en-US" dirty="0" smtClean="0"/>
              <a:t>DVT2 entrance criteria were relaxed to continue driving towards the release date</a:t>
            </a:r>
          </a:p>
          <a:p>
            <a:pPr lvl="1"/>
            <a:r>
              <a:rPr lang="en-US" dirty="0" smtClean="0"/>
              <a:t>DVT1 exit criteria was only partially met</a:t>
            </a:r>
          </a:p>
          <a:p>
            <a:pPr lvl="1"/>
            <a:r>
              <a:rPr lang="en-US" dirty="0" smtClean="0"/>
              <a:t>Critical test blocker bugs resolved by development – 2 remained open</a:t>
            </a:r>
          </a:p>
          <a:p>
            <a:r>
              <a:rPr lang="x-none" dirty="0" smtClean="0"/>
              <a:t>DVT2 Exit Criteria</a:t>
            </a:r>
            <a:endParaRPr lang="en-US" dirty="0" smtClean="0"/>
          </a:p>
          <a:p>
            <a:pPr lvl="1"/>
            <a:r>
              <a:rPr lang="en-US" dirty="0" smtClean="0"/>
              <a:t>DVT2 exit criteria were met</a:t>
            </a:r>
          </a:p>
          <a:p>
            <a:pPr lvl="1"/>
            <a:r>
              <a:rPr lang="en-US" dirty="0" smtClean="0"/>
              <a:t>99% Test execution </a:t>
            </a:r>
          </a:p>
          <a:p>
            <a:pPr lvl="1"/>
            <a:r>
              <a:rPr lang="en-US" dirty="0" smtClean="0"/>
              <a:t>95% Tests Passing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DVT Exit </a:t>
            </a:r>
            <a:r>
              <a:rPr lang="en-US" dirty="0"/>
              <a:t>(Release)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Final </a:t>
            </a:r>
            <a:r>
              <a:rPr lang="en-US" sz="1200" dirty="0"/>
              <a:t>DVT exit criteria were partially </a:t>
            </a:r>
            <a:r>
              <a:rPr lang="en-US" sz="1200" dirty="0" smtClean="0"/>
              <a:t>met (4 </a:t>
            </a:r>
            <a:r>
              <a:rPr lang="en-US" sz="1200" dirty="0" err="1"/>
              <a:t>c</a:t>
            </a:r>
            <a:r>
              <a:rPr lang="en-US" sz="1200" dirty="0" err="1" smtClean="0"/>
              <a:t>riticals</a:t>
            </a:r>
            <a:r>
              <a:rPr lang="en-US" sz="1200" dirty="0" smtClean="0"/>
              <a:t> deferred)</a:t>
            </a:r>
            <a:endParaRPr lang="en-US" sz="1200" dirty="0"/>
          </a:p>
          <a:p>
            <a:pPr lvl="0"/>
            <a:r>
              <a:rPr lang="en-US" sz="1200" dirty="0"/>
              <a:t>Successful completion of Maturity test</a:t>
            </a:r>
          </a:p>
          <a:p>
            <a:pPr lvl="0"/>
            <a:r>
              <a:rPr lang="en-US" sz="1200" dirty="0"/>
              <a:t>All QA bugs verified</a:t>
            </a:r>
          </a:p>
          <a:p>
            <a:pPr lvl="0"/>
            <a:r>
              <a:rPr lang="en-US" sz="1200" dirty="0"/>
              <a:t>4 critical bugs were deferred based on management decision</a:t>
            </a:r>
          </a:p>
          <a:p>
            <a:pPr lvl="1"/>
            <a:r>
              <a:rPr lang="en-US" sz="1200" b="1" u="sng" dirty="0">
                <a:hlinkClick r:id="rId2"/>
              </a:rPr>
              <a:t>Bug 45763</a:t>
            </a:r>
            <a:r>
              <a:rPr lang="en-US" sz="1200" dirty="0"/>
              <a:t> - Storage Manager Component f.685:1:sdisk1 : A Checksum error has </a:t>
            </a:r>
            <a:r>
              <a:rPr lang="en-US" sz="1200" dirty="0" smtClean="0"/>
              <a:t>occurred</a:t>
            </a:r>
          </a:p>
          <a:p>
            <a:pPr lvl="2"/>
            <a:r>
              <a:rPr lang="en-US" sz="1000" dirty="0" smtClean="0"/>
              <a:t>Turned out to be an issue with old FC HBA Firmware</a:t>
            </a:r>
            <a:endParaRPr lang="en-US" sz="1000" b="1" u="sng" dirty="0">
              <a:hlinkClick r:id="rId3"/>
            </a:endParaRPr>
          </a:p>
          <a:p>
            <a:pPr lvl="1"/>
            <a:r>
              <a:rPr lang="en-US" sz="1200" b="1" u="sng" dirty="0" smtClean="0">
                <a:hlinkClick r:id="rId3"/>
              </a:rPr>
              <a:t>Bug</a:t>
            </a:r>
            <a:r>
              <a:rPr lang="en-US" sz="1200" b="1" u="sng" dirty="0">
                <a:hlinkClick r:id="rId3"/>
              </a:rPr>
              <a:t> 45715</a:t>
            </a:r>
            <a:r>
              <a:rPr lang="en-US" sz="1200" dirty="0"/>
              <a:t> - Data corruption was seen on LAN client running </a:t>
            </a:r>
            <a:r>
              <a:rPr lang="en-US" sz="1200" dirty="0" err="1" smtClean="0"/>
              <a:t>Vdbench</a:t>
            </a:r>
            <a:endParaRPr lang="en-US" sz="1200" dirty="0"/>
          </a:p>
          <a:p>
            <a:pPr lvl="2"/>
            <a:r>
              <a:rPr lang="en-US" sz="1000" dirty="0" smtClean="0"/>
              <a:t>Very difficult to hit replication/</a:t>
            </a:r>
            <a:r>
              <a:rPr lang="en-US" sz="1000" dirty="0" err="1" smtClean="0"/>
              <a:t>deduplication</a:t>
            </a:r>
            <a:r>
              <a:rPr lang="en-US" sz="1000" dirty="0" smtClean="0"/>
              <a:t> issue</a:t>
            </a:r>
          </a:p>
          <a:p>
            <a:pPr lvl="2"/>
            <a:r>
              <a:rPr lang="en-US" sz="1000" dirty="0" smtClean="0"/>
              <a:t>Duplicate of 4.3.3 filed Bug </a:t>
            </a:r>
            <a:r>
              <a:rPr lang="en-US" sz="1000" dirty="0"/>
              <a:t>46191- </a:t>
            </a:r>
            <a:r>
              <a:rPr lang="en-US" sz="1000" dirty="0" err="1"/>
              <a:t>snpolicy</a:t>
            </a:r>
            <a:r>
              <a:rPr lang="en-US" sz="1000" dirty="0"/>
              <a:t> retrieval race can cause client to read zeros in </a:t>
            </a:r>
            <a:r>
              <a:rPr lang="en-US" sz="1000" dirty="0" smtClean="0"/>
              <a:t>file</a:t>
            </a:r>
          </a:p>
          <a:p>
            <a:pPr lvl="2"/>
            <a:r>
              <a:rPr lang="en-US" sz="1000" dirty="0" smtClean="0"/>
              <a:t>Problem present since 4.0.0. Hasn’t been customer reported to date.</a:t>
            </a:r>
            <a:endParaRPr lang="en-US" sz="1000" dirty="0"/>
          </a:p>
          <a:p>
            <a:pPr lvl="2"/>
            <a:r>
              <a:rPr lang="en-US" sz="1000" dirty="0" smtClean="0"/>
              <a:t>Resolved in 5.0.1</a:t>
            </a:r>
            <a:endParaRPr lang="en-US" sz="1000" dirty="0"/>
          </a:p>
          <a:p>
            <a:pPr lvl="1"/>
            <a:r>
              <a:rPr lang="en-US" sz="1200" b="1" u="sng" dirty="0">
                <a:hlinkClick r:id="rId4"/>
              </a:rPr>
              <a:t>Bug 46089</a:t>
            </a:r>
            <a:r>
              <a:rPr lang="en-US" sz="1200" dirty="0"/>
              <a:t> - PANIC: /</a:t>
            </a:r>
            <a:r>
              <a:rPr lang="en-US" sz="1200" dirty="0" err="1"/>
              <a:t>usr</a:t>
            </a:r>
            <a:r>
              <a:rPr lang="en-US" sz="1200" dirty="0"/>
              <a:t>/</a:t>
            </a:r>
            <a:r>
              <a:rPr lang="en-US" sz="1200" dirty="0" err="1"/>
              <a:t>cvfs</a:t>
            </a:r>
            <a:r>
              <a:rPr lang="en-US" sz="1200" dirty="0"/>
              <a:t>/bin/</a:t>
            </a:r>
            <a:r>
              <a:rPr lang="en-US" sz="1200" dirty="0" err="1"/>
              <a:t>fsm</a:t>
            </a:r>
            <a:r>
              <a:rPr lang="en-US" sz="1200" dirty="0"/>
              <a:t> "</a:t>
            </a:r>
            <a:r>
              <a:rPr lang="en-US" sz="1200" dirty="0" err="1"/>
              <a:t>bt_merge_and_free</a:t>
            </a:r>
            <a:r>
              <a:rPr lang="en-US" sz="1200" dirty="0"/>
              <a:t> failed" file </a:t>
            </a:r>
            <a:r>
              <a:rPr lang="en-US" sz="1200" dirty="0" err="1"/>
              <a:t>sn</a:t>
            </a:r>
            <a:r>
              <a:rPr lang="en-US" sz="1200" dirty="0"/>
              <a:t>/</a:t>
            </a:r>
            <a:r>
              <a:rPr lang="en-US" sz="1200" dirty="0" err="1"/>
              <a:t>snfs</a:t>
            </a:r>
            <a:r>
              <a:rPr lang="en-US" sz="1200" dirty="0"/>
              <a:t>/</a:t>
            </a:r>
            <a:r>
              <a:rPr lang="en-US" sz="1200" dirty="0" err="1"/>
              <a:t>fsm</a:t>
            </a:r>
            <a:r>
              <a:rPr lang="en-US" sz="1200" dirty="0"/>
              <a:t>/</a:t>
            </a:r>
            <a:r>
              <a:rPr lang="en-US" sz="1200" dirty="0" err="1"/>
              <a:t>alloc_btree.c</a:t>
            </a:r>
            <a:r>
              <a:rPr lang="en-US" sz="1200" dirty="0"/>
              <a:t>, line </a:t>
            </a:r>
            <a:r>
              <a:rPr lang="en-US" sz="1200" dirty="0" smtClean="0"/>
              <a:t>835</a:t>
            </a:r>
          </a:p>
          <a:p>
            <a:pPr marL="914400" lvl="2" indent="0">
              <a:buNone/>
            </a:pPr>
            <a:r>
              <a:rPr lang="en-US" sz="1000" dirty="0" smtClean="0"/>
              <a:t>Only saw this once and have been unable to reproduce since.</a:t>
            </a:r>
            <a:endParaRPr lang="en-US" sz="1000" dirty="0"/>
          </a:p>
          <a:p>
            <a:pPr lvl="1"/>
            <a:r>
              <a:rPr lang="en-US" sz="1200" b="1" u="sng" dirty="0">
                <a:hlinkClick r:id="rId5"/>
              </a:rPr>
              <a:t>Bug 46108</a:t>
            </a:r>
            <a:r>
              <a:rPr lang="en-US" sz="1200" dirty="0"/>
              <a:t> - PANIC: /</a:t>
            </a:r>
            <a:r>
              <a:rPr lang="en-US" sz="1200" dirty="0" err="1"/>
              <a:t>usr</a:t>
            </a:r>
            <a:r>
              <a:rPr lang="en-US" sz="1200" dirty="0"/>
              <a:t>/</a:t>
            </a:r>
            <a:r>
              <a:rPr lang="en-US" sz="1200" dirty="0" err="1"/>
              <a:t>cvfs</a:t>
            </a:r>
            <a:r>
              <a:rPr lang="en-US" sz="1200" dirty="0"/>
              <a:t>/bin/</a:t>
            </a:r>
            <a:r>
              <a:rPr lang="en-US" sz="1200" dirty="0" err="1"/>
              <a:t>fsm</a:t>
            </a:r>
            <a:r>
              <a:rPr lang="en-US" sz="1200" dirty="0"/>
              <a:t> ASSERT failed "</a:t>
            </a:r>
            <a:r>
              <a:rPr lang="en-US" sz="1200" dirty="0" err="1"/>
              <a:t>ext.idiext_frblock</a:t>
            </a:r>
            <a:r>
              <a:rPr lang="en-US" sz="1200" dirty="0"/>
              <a:t> &gt;= </a:t>
            </a:r>
            <a:r>
              <a:rPr lang="en-US" sz="1200" dirty="0" err="1"/>
              <a:t>next_frblock</a:t>
            </a:r>
            <a:r>
              <a:rPr lang="en-US" sz="1200" dirty="0"/>
              <a:t>" </a:t>
            </a:r>
            <a:r>
              <a:rPr lang="en-US" sz="1200" dirty="0" smtClean="0"/>
              <a:t>file</a:t>
            </a:r>
            <a:endParaRPr lang="en-US" dirty="0" smtClean="0"/>
          </a:p>
          <a:p>
            <a:pPr lvl="2"/>
            <a:r>
              <a:rPr lang="en-US" sz="1000" dirty="0" smtClean="0"/>
              <a:t>This is not a regression</a:t>
            </a:r>
          </a:p>
          <a:p>
            <a:pPr lvl="2"/>
            <a:r>
              <a:rPr lang="en-US" sz="1000" dirty="0" smtClean="0"/>
              <a:t>Seen when running FSX test</a:t>
            </a:r>
          </a:p>
          <a:p>
            <a:pPr lvl="2"/>
            <a:r>
              <a:rPr lang="en-US" sz="1000" dirty="0" smtClean="0"/>
              <a:t>Issue is overlapping extents (</a:t>
            </a:r>
            <a:r>
              <a:rPr lang="en-US" sz="1000" dirty="0" err="1" smtClean="0"/>
              <a:t>frblocks</a:t>
            </a:r>
            <a:r>
              <a:rPr lang="en-US" sz="1000" dirty="0" smtClean="0"/>
              <a:t>)</a:t>
            </a:r>
          </a:p>
          <a:p>
            <a:pPr lvl="2"/>
            <a:r>
              <a:rPr lang="en-US" sz="1000" dirty="0" err="1"/>
              <a:t>c</a:t>
            </a:r>
            <a:r>
              <a:rPr lang="en-US" sz="1000" dirty="0" err="1" smtClean="0"/>
              <a:t>vfsck</a:t>
            </a:r>
            <a:r>
              <a:rPr lang="en-US" sz="1000" dirty="0" smtClean="0"/>
              <a:t> resolves the issue in SN5</a:t>
            </a:r>
          </a:p>
          <a:p>
            <a:pPr lvl="2"/>
            <a:r>
              <a:rPr lang="en-US" sz="1000" dirty="0" smtClean="0"/>
              <a:t>Resolved in 5.0.1</a:t>
            </a:r>
          </a:p>
          <a:p>
            <a:pPr lvl="2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75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Some testing was deferred to SN 5.0.1 to meet schedule</a:t>
            </a:r>
          </a:p>
          <a:p>
            <a:pPr lvl="1"/>
            <a:r>
              <a:rPr lang="en-US" dirty="0" smtClean="0"/>
              <a:t>Windows MDC</a:t>
            </a:r>
          </a:p>
          <a:p>
            <a:pPr lvl="1"/>
            <a:r>
              <a:rPr lang="en-US" dirty="0" smtClean="0"/>
              <a:t>Some Xsan testing</a:t>
            </a:r>
          </a:p>
          <a:p>
            <a:pPr lvl="2"/>
            <a:r>
              <a:rPr lang="en-US" dirty="0" smtClean="0"/>
              <a:t>Windows MDC with Xsan client</a:t>
            </a:r>
          </a:p>
          <a:p>
            <a:pPr lvl="2"/>
            <a:r>
              <a:rPr lang="en-US" dirty="0" smtClean="0"/>
              <a:t>Xsan MDC with FX client</a:t>
            </a:r>
          </a:p>
          <a:p>
            <a:pPr lvl="1"/>
            <a:r>
              <a:rPr lang="en-US" dirty="0" smtClean="0"/>
              <a:t>MAS Agent</a:t>
            </a:r>
          </a:p>
          <a:p>
            <a:pPr lvl="1"/>
            <a:r>
              <a:rPr lang="en-US" dirty="0" err="1" smtClean="0"/>
              <a:t>Lattus</a:t>
            </a: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en-US" dirty="0" smtClean="0"/>
              <a:t>iming of </a:t>
            </a:r>
            <a:r>
              <a:rPr lang="en-US" dirty="0" err="1" smtClean="0"/>
              <a:t>Lattus</a:t>
            </a:r>
            <a:r>
              <a:rPr lang="en-US" dirty="0" smtClean="0"/>
              <a:t> 3.3.1 release</a:t>
            </a:r>
          </a:p>
          <a:p>
            <a:pPr lvl="2"/>
            <a:r>
              <a:rPr lang="en-US" dirty="0" smtClean="0"/>
              <a:t>Completed </a:t>
            </a:r>
            <a:r>
              <a:rPr lang="en-US" dirty="0" err="1" smtClean="0"/>
              <a:t>Lattus</a:t>
            </a:r>
            <a:r>
              <a:rPr lang="en-US" dirty="0" smtClean="0"/>
              <a:t>-X/</a:t>
            </a:r>
            <a:r>
              <a:rPr lang="en-US" dirty="0" err="1" smtClean="0"/>
              <a:t>Lattus</a:t>
            </a:r>
            <a:r>
              <a:rPr lang="en-US" dirty="0" smtClean="0"/>
              <a:t>-M on 1/9/14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pPr lvl="1"/>
            <a:r>
              <a:rPr lang="en-US" dirty="0" err="1" smtClean="0"/>
              <a:t>Gigafiles</a:t>
            </a:r>
            <a:r>
              <a:rPr lang="en-US" dirty="0" smtClean="0"/>
              <a:t> – 1+ billion managed files</a:t>
            </a:r>
          </a:p>
          <a:p>
            <a:pPr lvl="1"/>
            <a:r>
              <a:rPr lang="en-US" dirty="0" smtClean="0"/>
              <a:t>Sagan – New for SN 5 – 5 billion unmanaged files</a:t>
            </a:r>
          </a:p>
          <a:p>
            <a:r>
              <a:rPr lang="en-US" dirty="0" smtClean="0"/>
              <a:t>Performance, includes SSD</a:t>
            </a:r>
          </a:p>
          <a:p>
            <a:r>
              <a:rPr lang="en-US" dirty="0" smtClean="0"/>
              <a:t>Fragmentation</a:t>
            </a:r>
          </a:p>
          <a:p>
            <a:r>
              <a:rPr lang="en-US" dirty="0" smtClean="0"/>
              <a:t>Storage Manager</a:t>
            </a:r>
          </a:p>
          <a:p>
            <a:r>
              <a:rPr lang="en-US" dirty="0" err="1" smtClean="0"/>
              <a:t>Sntest</a:t>
            </a:r>
            <a:r>
              <a:rPr lang="en-US" dirty="0" smtClean="0"/>
              <a:t> Automation</a:t>
            </a:r>
          </a:p>
          <a:p>
            <a:r>
              <a:rPr lang="en-US" dirty="0" smtClean="0"/>
              <a:t>Platform</a:t>
            </a:r>
          </a:p>
          <a:p>
            <a:r>
              <a:rPr lang="en-US" dirty="0" smtClean="0"/>
              <a:t>VMware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Each tester used a mix in their testing</a:t>
            </a:r>
          </a:p>
          <a:p>
            <a:r>
              <a:rPr lang="en-US" dirty="0" smtClean="0"/>
              <a:t>Tested install/upgrade – SN 4.3.2, 4.3.3, 4.7, 4.7.0.1, 5</a:t>
            </a:r>
          </a:p>
          <a:p>
            <a:r>
              <a:rPr lang="en-US" dirty="0" smtClean="0"/>
              <a:t>Tested with back rev clients</a:t>
            </a:r>
          </a:p>
          <a:p>
            <a:r>
              <a:rPr lang="en-US" dirty="0" smtClean="0"/>
              <a:t>Extensive testing with </a:t>
            </a:r>
            <a:r>
              <a:rPr lang="en-US" dirty="0" err="1" smtClean="0"/>
              <a:t>multipathd</a:t>
            </a:r>
            <a:endParaRPr lang="en-US" dirty="0" smtClean="0"/>
          </a:p>
          <a:p>
            <a:r>
              <a:rPr lang="en-US" dirty="0" smtClean="0"/>
              <a:t>Saw minimal OS specific issues</a:t>
            </a:r>
          </a:p>
          <a:p>
            <a:pPr lvl="1"/>
            <a:r>
              <a:rPr lang="en-US" dirty="0" smtClean="0"/>
              <a:t>Linux</a:t>
            </a:r>
          </a:p>
          <a:p>
            <a:pPr lvl="2"/>
            <a:r>
              <a:rPr lang="en-US" dirty="0" smtClean="0"/>
              <a:t>SLES 11, RHEL5, RHEL6, Centos5, Centos6</a:t>
            </a:r>
          </a:p>
          <a:p>
            <a:pPr lvl="2"/>
            <a:r>
              <a:rPr lang="en-US" dirty="0" smtClean="0"/>
              <a:t>MDC and client</a:t>
            </a:r>
          </a:p>
          <a:p>
            <a:pPr lvl="2"/>
            <a:r>
              <a:rPr lang="en-US" dirty="0" smtClean="0"/>
              <a:t>Various service packs</a:t>
            </a:r>
          </a:p>
          <a:p>
            <a:pPr lvl="2"/>
            <a:r>
              <a:rPr lang="en-US" dirty="0" err="1" smtClean="0"/>
              <a:t>SNTest</a:t>
            </a:r>
            <a:r>
              <a:rPr lang="en-US" dirty="0" smtClean="0"/>
              <a:t> covers Linux only currently</a:t>
            </a:r>
          </a:p>
          <a:p>
            <a:pPr lvl="1"/>
            <a:r>
              <a:rPr lang="en-US" dirty="0"/>
              <a:t>Windows</a:t>
            </a:r>
          </a:p>
          <a:p>
            <a:pPr lvl="2"/>
            <a:r>
              <a:rPr lang="en-US" dirty="0"/>
              <a:t>7, 2008, 8, </a:t>
            </a:r>
            <a:r>
              <a:rPr lang="en-US" dirty="0" smtClean="0"/>
              <a:t>2012R1</a:t>
            </a:r>
          </a:p>
          <a:p>
            <a:pPr lvl="2"/>
            <a:r>
              <a:rPr lang="en-US" dirty="0" smtClean="0"/>
              <a:t>Windows </a:t>
            </a:r>
            <a:r>
              <a:rPr lang="en-US" dirty="0"/>
              <a:t>MDC some testing, not full regression</a:t>
            </a:r>
          </a:p>
          <a:p>
            <a:pPr lvl="1"/>
            <a:r>
              <a:rPr lang="en-US" dirty="0" smtClean="0"/>
              <a:t>Platform</a:t>
            </a:r>
          </a:p>
          <a:p>
            <a:pPr lvl="2"/>
            <a:r>
              <a:rPr lang="en-US" dirty="0"/>
              <a:t>M660, M662, M440, M330, G301, </a:t>
            </a:r>
            <a:r>
              <a:rPr lang="en-US" dirty="0" smtClean="0"/>
              <a:t>G301</a:t>
            </a:r>
          </a:p>
          <a:p>
            <a:pPr lvl="2"/>
            <a:r>
              <a:rPr lang="en-US" dirty="0" smtClean="0"/>
              <a:t>Performed by SN QA and Platform QA teams</a:t>
            </a:r>
          </a:p>
          <a:p>
            <a:pPr lvl="2"/>
            <a:r>
              <a:rPr lang="en-US" dirty="0" smtClean="0"/>
              <a:t>M662 commonly used as MDC for various clients</a:t>
            </a:r>
          </a:p>
          <a:p>
            <a:pPr lvl="1"/>
            <a:r>
              <a:rPr lang="en-US" dirty="0" smtClean="0"/>
              <a:t>Xsan</a:t>
            </a:r>
          </a:p>
          <a:p>
            <a:pPr lvl="2"/>
            <a:r>
              <a:rPr lang="en-US" dirty="0" smtClean="0"/>
              <a:t>Tested as client to Linux MDC</a:t>
            </a:r>
          </a:p>
          <a:p>
            <a:pPr lvl="2"/>
            <a:r>
              <a:rPr lang="en-US" dirty="0" smtClean="0"/>
              <a:t>Umami, 3.0, 2.3, 2.2</a:t>
            </a:r>
          </a:p>
          <a:p>
            <a:pPr lvl="1"/>
            <a:r>
              <a:rPr lang="en-US" dirty="0" smtClean="0"/>
              <a:t>Unix – Solaris 10 &amp; 11, HPUX, AIX</a:t>
            </a:r>
          </a:p>
        </p:txBody>
      </p:sp>
    </p:spTree>
    <p:extLst>
      <p:ext uri="{BB962C8B-B14F-4D97-AF65-F5344CB8AC3E}">
        <p14:creationId xmlns:p14="http://schemas.microsoft.com/office/powerpoint/2010/main" val="35880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Test Upgrade Matrix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48250"/>
              </p:ext>
            </p:extLst>
          </p:nvPr>
        </p:nvGraphicFramePr>
        <p:xfrm>
          <a:off x="414338" y="1562100"/>
          <a:ext cx="79883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cument" r:id="rId4" imgW="5972637" imgH="2823505" progId="Word.Document.12">
                  <p:embed/>
                </p:oleObj>
              </mc:Choice>
              <mc:Fallback>
                <p:oleObj name="Document" r:id="rId4" imgW="5972637" imgH="2823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62100"/>
                        <a:ext cx="79883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6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00457A-v01[1]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5.0 TOI" id="{BD5A4292-B0CC-44F9-929B-D35E1D348B45}" vid="{F9207721-2155-407D-AA83-CD8D952910EA}"/>
    </a:ext>
  </a:extLst>
</a:theme>
</file>

<file path=ppt/theme/theme2.xml><?xml version="1.0" encoding="utf-8"?>
<a:theme xmlns:a="http://schemas.openxmlformats.org/drawingml/2006/main" name="1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BeCertain2.0_Corporate_PPT_Template_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BeCertain2.0_Corporate_PPT_Template_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5.0 TOI</Template>
  <TotalTime>1736</TotalTime>
  <Words>1261</Words>
  <Application>Microsoft Office PowerPoint</Application>
  <PresentationFormat>On-screen Show (4:3)</PresentationFormat>
  <Paragraphs>299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P00457A-v01[1]</vt:lpstr>
      <vt:lpstr>1_BeCertain-NewTemplate-2013-Standard-Condensed-v2</vt:lpstr>
      <vt:lpstr>BeCertain-NewTemplate-2013-Standard-Condensed-v2</vt:lpstr>
      <vt:lpstr>BeCertain2.0_Corporate_PPT_Template_v2</vt:lpstr>
      <vt:lpstr>Content Slide</vt:lpstr>
      <vt:lpstr>1_BeCertain2.0_Corporate_PPT_Template_v2</vt:lpstr>
      <vt:lpstr>1_Content Slide</vt:lpstr>
      <vt:lpstr>Document</vt:lpstr>
      <vt:lpstr>PowerPoint Presentation</vt:lpstr>
      <vt:lpstr>PowerPoint Presentation</vt:lpstr>
      <vt:lpstr>Overview</vt:lpstr>
      <vt:lpstr>DVT Entrance and Exit Criteria</vt:lpstr>
      <vt:lpstr>Final DVT Exit (Release) Criteria</vt:lpstr>
      <vt:lpstr>Deferred Testing</vt:lpstr>
      <vt:lpstr>Configurations</vt:lpstr>
      <vt:lpstr>OS Coverage</vt:lpstr>
      <vt:lpstr>Platform Test Upgrade Matrix</vt:lpstr>
      <vt:lpstr>SNTest Automation Code Coverage</vt:lpstr>
      <vt:lpstr>Platform Test Results</vt:lpstr>
      <vt:lpstr>File System Test Highlights</vt:lpstr>
      <vt:lpstr>Other Test Highlights</vt:lpstr>
      <vt:lpstr>Scalability</vt:lpstr>
      <vt:lpstr>Maturity Test</vt:lpstr>
      <vt:lpstr>Summary Metrics</vt:lpstr>
      <vt:lpstr>Defect Breakdown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Master Template</dc:subject>
  <dc:creator>Ted Pogue</dc:creator>
  <cp:keywords>PowerPoint, template, Certainty, Certain, Quantum</cp:keywords>
  <dc:description>Version 3.2 31DEC12 (Gary Brenkman)
Any issues or problems please contact Quantum's creative services at: 
isaac.alves@quantum.com
All feedback or comments are welcome.
GB changes: In Slide Master, widened text placeholder and made it change text size to fit shape in the first master slide and the sub-item bullet text slide. Added file name placeholder, widened the Firstname Lastname box and changed "April 2012" "Date on second slide. Changed copyright date for handout/notes footers to 2012.</dc:description>
  <cp:lastModifiedBy>Neil Bannister</cp:lastModifiedBy>
  <cp:revision>93</cp:revision>
  <cp:lastPrinted>2012-04-03T01:06:05Z</cp:lastPrinted>
  <dcterms:created xsi:type="dcterms:W3CDTF">2014-01-14T15:47:34Z</dcterms:created>
  <dcterms:modified xsi:type="dcterms:W3CDTF">2014-01-17T19:51:09Z</dcterms:modified>
  <cp:category>Template</cp:category>
  <cp:contentStatus>RELEASED</cp:contentStatus>
</cp:coreProperties>
</file>