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0" r:id="rId4"/>
    <p:sldMasterId id="2147483679" r:id="rId5"/>
    <p:sldMasterId id="2147483681" r:id="rId6"/>
  </p:sldMasterIdLst>
  <p:notesMasterIdLst>
    <p:notesMasterId r:id="rId19"/>
  </p:notesMasterIdLst>
  <p:sldIdLst>
    <p:sldId id="265" r:id="rId7"/>
    <p:sldId id="268" r:id="rId8"/>
    <p:sldId id="266" r:id="rId9"/>
    <p:sldId id="257" r:id="rId10"/>
    <p:sldId id="258" r:id="rId11"/>
    <p:sldId id="262" r:id="rId12"/>
    <p:sldId id="259" r:id="rId13"/>
    <p:sldId id="263" r:id="rId14"/>
    <p:sldId id="264" r:id="rId15"/>
    <p:sldId id="260" r:id="rId16"/>
    <p:sldId id="26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33A-F6A1-4B4D-A732-A9B560E1D798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4607B-09D2-4312-810D-AB129435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We are making the presentation sessions available to a small group of team members via WebEx. 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The main purpose of the presentations is to record the sessions for future use. 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If you are attending a WebEx session, please keep your questions relevant to the purpose of the meeting, support of MySQL in SN 4.3. 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If you do have questions and feedback about things outside the main focus you can either send them by email or give them to the presenters outside the class.</a:t>
            </a:r>
          </a:p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1EB4C-3265-414F-B475-B5A1F2A1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1EB4C-3265-414F-B475-B5A1F2A1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5B5EF6-8FB2-449F-BAFA-0F76F6420F69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5170C-4689-4360-BEDE-961D7D29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A012-60E3-4544-96E8-EE05FDBBEBA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8314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5EB80-8A06-4FAE-B1DB-02EF28979B5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CFA79A-E7C3-47DD-BBB3-ED23D1E5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xwiki.quantum.com/dxwiki/StorNext_Parker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StorNext 5</a:t>
            </a:r>
          </a:p>
          <a:p>
            <a:r>
              <a:rPr lang="en-US" dirty="0" smtClean="0"/>
              <a:t>QA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Lynn Wasson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January 17,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5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4035"/>
            <a:ext cx="8216220" cy="4768630"/>
          </a:xfrm>
        </p:spPr>
        <p:txBody>
          <a:bodyPr/>
          <a:lstStyle/>
          <a:p>
            <a:r>
              <a:rPr lang="en-US" dirty="0" smtClean="0"/>
              <a:t>Total Product Defects</a:t>
            </a:r>
          </a:p>
          <a:p>
            <a:pPr lvl="1"/>
            <a:r>
              <a:rPr lang="en-US" dirty="0" smtClean="0"/>
              <a:t>878 Opened</a:t>
            </a:r>
            <a:endParaRPr lang="en-US" dirty="0"/>
          </a:p>
          <a:p>
            <a:r>
              <a:rPr lang="en-US" dirty="0" smtClean="0"/>
              <a:t>Total Bugs Fixed</a:t>
            </a:r>
          </a:p>
          <a:p>
            <a:pPr lvl="1"/>
            <a:r>
              <a:rPr lang="en-US" dirty="0" smtClean="0"/>
              <a:t>787 Verified</a:t>
            </a:r>
          </a:p>
          <a:p>
            <a:pPr lvl="1"/>
            <a:r>
              <a:rPr lang="en-US" dirty="0" smtClean="0"/>
              <a:t>Breakout</a:t>
            </a:r>
          </a:p>
          <a:p>
            <a:pPr lvl="2"/>
            <a:r>
              <a:rPr lang="en-US" dirty="0" smtClean="0"/>
              <a:t>SNFS		368</a:t>
            </a:r>
          </a:p>
          <a:p>
            <a:pPr lvl="2"/>
            <a:r>
              <a:rPr lang="en-US" dirty="0" smtClean="0"/>
              <a:t>TSM		120</a:t>
            </a:r>
          </a:p>
          <a:p>
            <a:pPr lvl="2"/>
            <a:r>
              <a:rPr lang="en-US" dirty="0"/>
              <a:t>Docs		115</a:t>
            </a:r>
          </a:p>
          <a:p>
            <a:pPr lvl="2"/>
            <a:r>
              <a:rPr lang="en-US" dirty="0"/>
              <a:t>GUI		  70</a:t>
            </a:r>
          </a:p>
          <a:p>
            <a:pPr lvl="2"/>
            <a:r>
              <a:rPr lang="en-US" dirty="0"/>
              <a:t>Install		  23</a:t>
            </a:r>
          </a:p>
          <a:p>
            <a:pPr lvl="2"/>
            <a:r>
              <a:rPr lang="en-US" dirty="0" smtClean="0"/>
              <a:t>MSM		  11</a:t>
            </a:r>
          </a:p>
          <a:p>
            <a:pPr lvl="2"/>
            <a:r>
              <a:rPr lang="en-US" dirty="0" smtClean="0"/>
              <a:t>Misc.		  80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27" y="1905000"/>
            <a:ext cx="617967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5 Manual Test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035"/>
            <a:ext cx="8216220" cy="4768630"/>
          </a:xfrm>
        </p:spPr>
        <p:txBody>
          <a:bodyPr/>
          <a:lstStyle/>
          <a:p>
            <a:r>
              <a:rPr lang="en-US" dirty="0" smtClean="0"/>
              <a:t>1923 Manual Test Cases Executed</a:t>
            </a:r>
          </a:p>
          <a:p>
            <a:pPr lvl="1"/>
            <a:r>
              <a:rPr lang="en-US" dirty="0" smtClean="0"/>
              <a:t>1544 Passed</a:t>
            </a:r>
          </a:p>
          <a:p>
            <a:pPr lvl="1"/>
            <a:r>
              <a:rPr lang="en-US" dirty="0" smtClean="0"/>
              <a:t>24 Failed</a:t>
            </a:r>
          </a:p>
          <a:p>
            <a:pPr lvl="1"/>
            <a:r>
              <a:rPr lang="en-US" dirty="0" smtClean="0"/>
              <a:t>355 Deferred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04" y="2362199"/>
            <a:ext cx="6840696" cy="40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3955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 sz="24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–"/>
              <a:defRPr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–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CD99B6E-74B2-4147-8AF7-5B66DA471E7B}" type="slidenum">
              <a:rPr altLang="en-US" sz="1000" smtClean="0">
                <a:solidFill>
                  <a:srgbClr val="0DB6E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altLang="en-US" sz="1000" smtClean="0">
              <a:solidFill>
                <a:srgbClr val="0DB6EC"/>
              </a:solidFill>
            </a:endParaRPr>
          </a:p>
        </p:txBody>
      </p:sp>
      <p:pic>
        <p:nvPicPr>
          <p:cNvPr id="14339" name="Picture 10" descr="KnowledgeTransfer_Main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3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Text From Neil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behaviors for increased quality</a:t>
            </a:r>
          </a:p>
          <a:p>
            <a:pPr lvl="1"/>
            <a:r>
              <a:rPr lang="en-US" dirty="0" smtClean="0"/>
              <a:t>Test /</a:t>
            </a:r>
            <a:r>
              <a:rPr lang="en-US" dirty="0" err="1" smtClean="0"/>
              <a:t>Dev</a:t>
            </a:r>
            <a:r>
              <a:rPr lang="en-US" dirty="0" smtClean="0"/>
              <a:t> meetings to flush out feature and area testing</a:t>
            </a:r>
          </a:p>
          <a:p>
            <a:pPr lvl="1"/>
            <a:r>
              <a:rPr lang="en-US" dirty="0" smtClean="0"/>
              <a:t>Larger more complex configurations</a:t>
            </a:r>
          </a:p>
          <a:p>
            <a:pPr lvl="1"/>
            <a:r>
              <a:rPr lang="en-US" dirty="0" smtClean="0"/>
              <a:t>Developed metrics to provide additional focus on </a:t>
            </a:r>
          </a:p>
          <a:p>
            <a:pPr lvl="2"/>
            <a:r>
              <a:rPr lang="en-US" dirty="0" smtClean="0"/>
              <a:t>Bug activity</a:t>
            </a:r>
          </a:p>
          <a:p>
            <a:pPr lvl="2"/>
            <a:r>
              <a:rPr lang="en-US" dirty="0" smtClean="0"/>
              <a:t>Test case execution </a:t>
            </a:r>
          </a:p>
          <a:p>
            <a:pPr lvl="1"/>
            <a:r>
              <a:rPr lang="en-US" dirty="0" smtClean="0"/>
              <a:t>Added staffing to focus on areas of change</a:t>
            </a:r>
          </a:p>
          <a:p>
            <a:endParaRPr lang="en-US" dirty="0"/>
          </a:p>
          <a:p>
            <a:r>
              <a:rPr lang="en-US" dirty="0" smtClean="0"/>
              <a:t>Quality Improvement is a cross-functional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Site and Site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 5 Wiki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dxwiki.quantum.com/dxwiki/StorNext_Parker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QA information centralized</a:t>
            </a:r>
          </a:p>
          <a:p>
            <a:pPr lvl="1"/>
            <a:r>
              <a:rPr lang="en-US" dirty="0"/>
              <a:t>Test plans/report</a:t>
            </a:r>
          </a:p>
          <a:p>
            <a:pPr lvl="1"/>
            <a:r>
              <a:rPr lang="en-US" dirty="0" smtClean="0"/>
              <a:t>Bug Queries</a:t>
            </a:r>
          </a:p>
          <a:p>
            <a:pPr lvl="1"/>
            <a:r>
              <a:rPr lang="en-US" dirty="0" smtClean="0"/>
              <a:t>High-level metrics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Processes /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Planning </a:t>
            </a:r>
          </a:p>
          <a:p>
            <a:pPr lvl="1"/>
            <a:r>
              <a:rPr lang="en-US" dirty="0" smtClean="0"/>
              <a:t>Requirements-based </a:t>
            </a:r>
            <a:r>
              <a:rPr lang="en-US" dirty="0"/>
              <a:t>test approach (PRD) 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Strategy Doc 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Plan </a:t>
            </a:r>
            <a:endParaRPr lang="en-US" dirty="0" smtClean="0"/>
          </a:p>
          <a:p>
            <a:pPr lvl="1"/>
            <a:r>
              <a:rPr lang="en-US" dirty="0" smtClean="0"/>
              <a:t>Project Test Case Execution Rate</a:t>
            </a:r>
            <a:endParaRPr lang="en-US" dirty="0"/>
          </a:p>
          <a:p>
            <a:r>
              <a:rPr lang="en-US" dirty="0" smtClean="0"/>
              <a:t>Test </a:t>
            </a:r>
            <a:r>
              <a:rPr lang="en-US" dirty="0"/>
              <a:t>Status </a:t>
            </a:r>
          </a:p>
          <a:p>
            <a:pPr lvl="1"/>
            <a:r>
              <a:rPr lang="en-US" dirty="0" smtClean="0"/>
              <a:t>Weekly </a:t>
            </a:r>
            <a:r>
              <a:rPr lang="en-US" dirty="0"/>
              <a:t>detailed Test Report to Engineering </a:t>
            </a:r>
          </a:p>
          <a:p>
            <a:pPr lvl="1"/>
            <a:r>
              <a:rPr lang="en-US" dirty="0" smtClean="0"/>
              <a:t>Weekly </a:t>
            </a:r>
            <a:r>
              <a:rPr lang="en-US" dirty="0"/>
              <a:t>status to </a:t>
            </a:r>
            <a:r>
              <a:rPr lang="en-US" dirty="0" smtClean="0"/>
              <a:t>StorNext Core </a:t>
            </a:r>
            <a:r>
              <a:rPr lang="en-US" dirty="0"/>
              <a:t>Team </a:t>
            </a:r>
          </a:p>
          <a:p>
            <a:pPr lvl="1"/>
            <a:r>
              <a:rPr lang="en-US" dirty="0" smtClean="0"/>
              <a:t>Weekly Test Case and Bug Metrics</a:t>
            </a:r>
            <a:endParaRPr lang="en-US" dirty="0"/>
          </a:p>
          <a:p>
            <a:pPr lvl="1"/>
            <a:r>
              <a:rPr lang="en-US" dirty="0" smtClean="0"/>
              <a:t>Traceability </a:t>
            </a:r>
            <a:r>
              <a:rPr lang="en-US" dirty="0"/>
              <a:t>Matrix on wiki (TRM) 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Test Report </a:t>
            </a:r>
            <a:endParaRPr lang="en-US" dirty="0" smtClean="0"/>
          </a:p>
          <a:p>
            <a:r>
              <a:rPr lang="en-US" dirty="0" smtClean="0"/>
              <a:t>Bug </a:t>
            </a:r>
            <a:r>
              <a:rPr lang="en-US" dirty="0"/>
              <a:t>Dispositions </a:t>
            </a:r>
          </a:p>
          <a:p>
            <a:pPr lvl="1"/>
            <a:r>
              <a:rPr lang="en-US" dirty="0" smtClean="0"/>
              <a:t>Bi-weekly </a:t>
            </a:r>
            <a:r>
              <a:rPr lang="en-US" dirty="0"/>
              <a:t>bug scrubs (StorNext &amp; </a:t>
            </a:r>
            <a:r>
              <a:rPr lang="en-US" dirty="0" smtClean="0"/>
              <a:t>Platform) </a:t>
            </a:r>
            <a:endParaRPr lang="en-US" dirty="0"/>
          </a:p>
          <a:p>
            <a:pPr lvl="1"/>
            <a:r>
              <a:rPr lang="en-US" dirty="0" smtClean="0"/>
              <a:t>Bug </a:t>
            </a:r>
            <a:r>
              <a:rPr lang="en-US" dirty="0"/>
              <a:t>queries, reports, </a:t>
            </a:r>
            <a:r>
              <a:rPr lang="en-US" dirty="0" smtClean="0"/>
              <a:t>verifications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test schedule and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Areas</a:t>
            </a:r>
          </a:p>
          <a:p>
            <a:pPr lvl="1"/>
            <a:r>
              <a:rPr lang="en-US" dirty="0" smtClean="0"/>
              <a:t>What was tested</a:t>
            </a:r>
          </a:p>
          <a:p>
            <a:pPr lvl="2"/>
            <a:r>
              <a:rPr lang="en-US" dirty="0" smtClean="0"/>
              <a:t>Larger more complex configurations</a:t>
            </a:r>
          </a:p>
          <a:p>
            <a:pPr lvl="3"/>
            <a:r>
              <a:rPr lang="en-US" dirty="0" smtClean="0"/>
              <a:t>Testing with multiple features / functions running concurrently</a:t>
            </a:r>
          </a:p>
          <a:p>
            <a:pPr lvl="3"/>
            <a:r>
              <a:rPr lang="en-US" dirty="0" smtClean="0"/>
              <a:t>More complex replication / deduplication policies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f</a:t>
            </a:r>
            <a:r>
              <a:rPr lang="en-US" dirty="0" smtClean="0"/>
              <a:t>eatures</a:t>
            </a:r>
          </a:p>
          <a:p>
            <a:pPr lvl="2"/>
            <a:r>
              <a:rPr lang="en-US" dirty="0" smtClean="0"/>
              <a:t>Targeted regression testing</a:t>
            </a:r>
          </a:p>
          <a:p>
            <a:pPr lvl="2"/>
            <a:r>
              <a:rPr lang="en-US" dirty="0" smtClean="0"/>
              <a:t>Testing at PPO</a:t>
            </a:r>
            <a:endParaRPr lang="en-US" dirty="0"/>
          </a:p>
          <a:p>
            <a:pPr lvl="1"/>
            <a:r>
              <a:rPr lang="en-US" dirty="0" smtClean="0"/>
              <a:t>What was not tested</a:t>
            </a:r>
          </a:p>
          <a:p>
            <a:pPr lvl="2"/>
            <a:r>
              <a:rPr lang="en-US" dirty="0" smtClean="0"/>
              <a:t>Windows MDC</a:t>
            </a:r>
          </a:p>
          <a:p>
            <a:pPr lvl="2"/>
            <a:r>
              <a:rPr lang="en-US" dirty="0" smtClean="0"/>
              <a:t>MAS Agent</a:t>
            </a:r>
          </a:p>
          <a:p>
            <a:pPr lvl="2"/>
            <a:r>
              <a:rPr lang="en-US" dirty="0" smtClean="0"/>
              <a:t>Partial </a:t>
            </a:r>
            <a:r>
              <a:rPr lang="en-US" dirty="0" err="1" smtClean="0"/>
              <a:t>XSan</a:t>
            </a:r>
            <a:r>
              <a:rPr lang="en-US" dirty="0" smtClean="0"/>
              <a:t> and FX</a:t>
            </a:r>
          </a:p>
          <a:p>
            <a:pPr lvl="1"/>
            <a:r>
              <a:rPr lang="en-US" dirty="0" smtClean="0"/>
              <a:t>Lattus compatibility testing with 3.3.1 was completed on 1/9</a:t>
            </a:r>
            <a:endParaRPr lang="en-US" dirty="0"/>
          </a:p>
          <a:p>
            <a:r>
              <a:rPr lang="en-US" dirty="0" smtClean="0"/>
              <a:t>Test Schedule &amp; Resources</a:t>
            </a:r>
          </a:p>
          <a:p>
            <a:pPr lvl="1"/>
            <a:r>
              <a:rPr lang="en-US" dirty="0" smtClean="0"/>
              <a:t>Duration</a:t>
            </a:r>
            <a:r>
              <a:rPr lang="en-US" dirty="0"/>
              <a:t>	22 calendar weeks (7/2 – 12/13	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Effort		221 person days (12 testers)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Investment in automation provides high returns</a:t>
            </a:r>
          </a:p>
          <a:p>
            <a:pPr lvl="1"/>
            <a:r>
              <a:rPr lang="en-US" dirty="0" smtClean="0"/>
              <a:t>40% increase in test suites</a:t>
            </a:r>
          </a:p>
          <a:p>
            <a:pPr lvl="1"/>
            <a:r>
              <a:rPr lang="en-US" dirty="0" smtClean="0"/>
              <a:t>Significant increase in machine hours</a:t>
            </a:r>
          </a:p>
          <a:p>
            <a:pPr lvl="1"/>
            <a:endParaRPr lang="en-US" dirty="0"/>
          </a:p>
          <a:p>
            <a:r>
              <a:rPr lang="en-US" dirty="0" smtClean="0"/>
              <a:t>Metrics from the last SN5 run:</a:t>
            </a:r>
          </a:p>
          <a:p>
            <a:pPr lvl="1"/>
            <a:r>
              <a:rPr lang="en-US" dirty="0" smtClean="0"/>
              <a:t>173	Test Suites Executed</a:t>
            </a:r>
          </a:p>
          <a:p>
            <a:pPr lvl="1"/>
            <a:r>
              <a:rPr lang="en-US" dirty="0" smtClean="0"/>
              <a:t>98% Pass Rate</a:t>
            </a:r>
          </a:p>
          <a:p>
            <a:pPr lvl="1"/>
            <a:r>
              <a:rPr lang="en-US" dirty="0" smtClean="0"/>
              <a:t>685.7 Machine hours for a single run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Tests </a:t>
            </a:r>
            <a:r>
              <a:rPr lang="en-US" dirty="0" smtClean="0"/>
              <a:t>run </a:t>
            </a:r>
            <a:r>
              <a:rPr lang="en-US" dirty="0"/>
              <a:t>continuously against all 40 </a:t>
            </a:r>
            <a:r>
              <a:rPr lang="en-US" dirty="0" smtClean="0"/>
              <a:t>release </a:t>
            </a:r>
            <a:r>
              <a:rPr lang="en-US" dirty="0"/>
              <a:t>branches </a:t>
            </a:r>
            <a:endParaRPr lang="en-US" dirty="0" smtClean="0"/>
          </a:p>
          <a:p>
            <a:pPr lvl="1"/>
            <a:r>
              <a:rPr lang="en-US" dirty="0" smtClean="0"/>
              <a:t>SN 3.5.0 </a:t>
            </a:r>
            <a:r>
              <a:rPr lang="en-US" dirty="0"/>
              <a:t>through </a:t>
            </a:r>
            <a:r>
              <a:rPr lang="en-US" dirty="0" smtClean="0"/>
              <a:t>SN 5</a:t>
            </a:r>
          </a:p>
          <a:p>
            <a:pPr lvl="1"/>
            <a:endParaRPr lang="en-US" dirty="0"/>
          </a:p>
          <a:p>
            <a:r>
              <a:rPr lang="en-US" dirty="0" smtClean="0"/>
              <a:t>VMWare capacity expected to double in the next year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Interesting Automation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Counts</a:t>
            </a:r>
          </a:p>
          <a:p>
            <a:pPr lvl="1"/>
            <a:r>
              <a:rPr lang="en-US" dirty="0" smtClean="0"/>
              <a:t>722,714 </a:t>
            </a:r>
            <a:r>
              <a:rPr lang="en-US" dirty="0"/>
              <a:t>StorNext nodes have been deployed</a:t>
            </a:r>
          </a:p>
          <a:p>
            <a:pPr lvl="1"/>
            <a:r>
              <a:rPr lang="en-US" dirty="0"/>
              <a:t>1,255,309 SCSI LUNs have been </a:t>
            </a:r>
            <a:r>
              <a:rPr lang="en-US" dirty="0" smtClean="0"/>
              <a:t>created</a:t>
            </a:r>
          </a:p>
          <a:p>
            <a:pPr lvl="2"/>
            <a:r>
              <a:rPr lang="en-US" dirty="0" smtClean="0"/>
              <a:t>Totaling </a:t>
            </a:r>
            <a:r>
              <a:rPr lang="en-US" dirty="0"/>
              <a:t>7825 petabytes of provisioned StorNext space </a:t>
            </a:r>
          </a:p>
          <a:p>
            <a:pPr lvl="1"/>
            <a:r>
              <a:rPr lang="en-US" dirty="0"/>
              <a:t>20,363 tape libraries provisioned</a:t>
            </a:r>
          </a:p>
          <a:p>
            <a:pPr lvl="1"/>
            <a:r>
              <a:rPr lang="en-US" dirty="0"/>
              <a:t>7,322,414 commands executed</a:t>
            </a:r>
          </a:p>
          <a:p>
            <a:r>
              <a:rPr lang="en-US" dirty="0" smtClean="0"/>
              <a:t>Customer Data Testing</a:t>
            </a:r>
          </a:p>
          <a:p>
            <a:pPr lvl="1"/>
            <a:r>
              <a:rPr lang="en-US" dirty="0" smtClean="0"/>
              <a:t>Conversion </a:t>
            </a:r>
            <a:r>
              <a:rPr lang="en-US" dirty="0"/>
              <a:t>in </a:t>
            </a:r>
            <a:r>
              <a:rPr lang="en-US" dirty="0" smtClean="0"/>
              <a:t>SN 5 </a:t>
            </a:r>
            <a:r>
              <a:rPr lang="en-US" dirty="0"/>
              <a:t>has been tested 5042 times against several dozen different customer file systems</a:t>
            </a:r>
          </a:p>
          <a:p>
            <a:pPr lvl="1"/>
            <a:r>
              <a:rPr lang="en-US" dirty="0"/>
              <a:t>Metadump restore has been tested 1634 times against customer file systems</a:t>
            </a:r>
          </a:p>
          <a:p>
            <a:r>
              <a:rPr lang="en-US" dirty="0" smtClean="0"/>
              <a:t>Code Coverage</a:t>
            </a:r>
          </a:p>
          <a:p>
            <a:pPr lvl="1"/>
            <a:r>
              <a:rPr lang="en-US" dirty="0" smtClean="0"/>
              <a:t>28% Functional </a:t>
            </a:r>
            <a:r>
              <a:rPr lang="en-US" dirty="0"/>
              <a:t>code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22% Conditional coverage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5.0.1_HighLevel_EngPlan</Template>
  <TotalTime>2664</TotalTime>
  <Words>423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1_BeCertain-NewTemplate-2013-Standard-Condensed-v2</vt:lpstr>
      <vt:lpstr>BeCertain-NewTemplate-2013-Standard-Condensed-v2</vt:lpstr>
      <vt:lpstr>BeCertain2.0_Corporate_PPT_Template_v2</vt:lpstr>
      <vt:lpstr>Content Slide</vt:lpstr>
      <vt:lpstr>1_BeCertain2.0_Corporate_PPT_Template_v2</vt:lpstr>
      <vt:lpstr>1_Content Slide</vt:lpstr>
      <vt:lpstr>PowerPoint Presentation</vt:lpstr>
      <vt:lpstr>PowerPoint Presentation</vt:lpstr>
      <vt:lpstr>Warnings</vt:lpstr>
      <vt:lpstr>StorNext Quality</vt:lpstr>
      <vt:lpstr>Wiki Site and Site Information</vt:lpstr>
      <vt:lpstr>Test Processes / Documentation</vt:lpstr>
      <vt:lpstr>Details about test schedule and effort</vt:lpstr>
      <vt:lpstr>Test Automation</vt:lpstr>
      <vt:lpstr>Other Interesting Automation Metrics</vt:lpstr>
      <vt:lpstr>SN 5 Bugs</vt:lpstr>
      <vt:lpstr>SN 5 Manual Test Metrics</vt:lpstr>
      <vt:lpstr>PowerPoint Presentation</vt:lpstr>
    </vt:vector>
  </TitlesOfParts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StorNext Quality</dc:title>
  <dc:creator>Lynn Wasson</dc:creator>
  <cp:lastModifiedBy>Neil Bannister</cp:lastModifiedBy>
  <cp:revision>26</cp:revision>
  <dcterms:created xsi:type="dcterms:W3CDTF">2014-01-06T18:52:10Z</dcterms:created>
  <dcterms:modified xsi:type="dcterms:W3CDTF">2014-01-17T19:51:18Z</dcterms:modified>
</cp:coreProperties>
</file>