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8" r:id="rId1"/>
    <p:sldMasterId id="2147484274" r:id="rId2"/>
  </p:sldMasterIdLst>
  <p:notesMasterIdLst>
    <p:notesMasterId r:id="rId32"/>
  </p:notesMasterIdLst>
  <p:handoutMasterIdLst>
    <p:handoutMasterId r:id="rId33"/>
  </p:handoutMasterIdLst>
  <p:sldIdLst>
    <p:sldId id="448" r:id="rId3"/>
    <p:sldId id="447" r:id="rId4"/>
    <p:sldId id="449" r:id="rId5"/>
    <p:sldId id="451" r:id="rId6"/>
    <p:sldId id="452" r:id="rId7"/>
    <p:sldId id="454" r:id="rId8"/>
    <p:sldId id="463" r:id="rId9"/>
    <p:sldId id="464" r:id="rId10"/>
    <p:sldId id="465" r:id="rId11"/>
    <p:sldId id="466" r:id="rId12"/>
    <p:sldId id="467" r:id="rId13"/>
    <p:sldId id="455" r:id="rId14"/>
    <p:sldId id="468" r:id="rId15"/>
    <p:sldId id="470" r:id="rId16"/>
    <p:sldId id="472" r:id="rId17"/>
    <p:sldId id="471" r:id="rId18"/>
    <p:sldId id="473" r:id="rId19"/>
    <p:sldId id="474" r:id="rId20"/>
    <p:sldId id="475" r:id="rId21"/>
    <p:sldId id="476" r:id="rId22"/>
    <p:sldId id="477" r:id="rId23"/>
    <p:sldId id="478" r:id="rId24"/>
    <p:sldId id="479" r:id="rId25"/>
    <p:sldId id="469" r:id="rId26"/>
    <p:sldId id="460" r:id="rId27"/>
    <p:sldId id="456" r:id="rId28"/>
    <p:sldId id="457" r:id="rId29"/>
    <p:sldId id="461" r:id="rId30"/>
    <p:sldId id="459" r:id="rId31"/>
  </p:sldIdLst>
  <p:sldSz cx="9144000" cy="6858000" type="screen4x3"/>
  <p:notesSz cx="7315200" cy="9601200"/>
  <p:custDataLst>
    <p:tags r:id="rId3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758087"/>
    <a:srgbClr val="F0F3F7"/>
    <a:srgbClr val="FDFEFF"/>
    <a:srgbClr val="E3E9EF"/>
    <a:srgbClr val="E8EEF1"/>
    <a:srgbClr val="3E4448"/>
    <a:srgbClr val="171A1D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68" autoAdjust="0"/>
    <p:restoredTop sz="74800" autoAdjust="0"/>
  </p:normalViewPr>
  <p:slideViewPr>
    <p:cSldViewPr snapToGrid="0">
      <p:cViewPr varScale="1">
        <p:scale>
          <a:sx n="135" d="100"/>
          <a:sy n="135" d="100"/>
        </p:scale>
        <p:origin x="-92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6" descr="logo_blu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3" y="114300"/>
            <a:ext cx="219551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955" name="Rectangle 7"/>
          <p:cNvSpPr>
            <a:spLocks noChangeArrowheads="1"/>
          </p:cNvSpPr>
          <p:nvPr/>
        </p:nvSpPr>
        <p:spPr bwMode="auto">
          <a:xfrm>
            <a:off x="80963" y="9042400"/>
            <a:ext cx="5283200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 defTabSz="966788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600" dirty="0" smtClean="0">
                <a:cs typeface="Arial" charset="0"/>
              </a:rPr>
              <a:t>© 2010 Quantum Corporation. Company Confidential. Forward-looking information is based upon multiple assumptions and uncertainties, does not necessarily represent the company</a:t>
            </a:r>
            <a:r>
              <a:rPr lang="ja-JP" altLang="en-US" sz="600" smtClean="0">
                <a:cs typeface="Arial" charset="0"/>
              </a:rPr>
              <a:t>’</a:t>
            </a:r>
            <a:r>
              <a:rPr lang="en-US" altLang="ja-JP" sz="600" dirty="0" smtClean="0">
                <a:cs typeface="Arial" charset="0"/>
              </a:rPr>
              <a:t>s outlook and is for planning purposes only.</a:t>
            </a:r>
            <a:endParaRPr lang="en-US" altLang="en-US" sz="600" dirty="0" smtClean="0">
              <a:cs typeface="Arial" charset="0"/>
            </a:endParaRPr>
          </a:p>
        </p:txBody>
      </p:sp>
      <p:sp>
        <p:nvSpPr>
          <p:cNvPr id="125956" name="Rectangle 8"/>
          <p:cNvSpPr>
            <a:spLocks noChangeArrowheads="1"/>
          </p:cNvSpPr>
          <p:nvPr/>
        </p:nvSpPr>
        <p:spPr bwMode="auto">
          <a:xfrm>
            <a:off x="5689600" y="9040813"/>
            <a:ext cx="1624013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 defTabSz="966788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fld id="{B402E3E7-BA9F-499B-99F9-FAAEC657B815}" type="slidenum">
              <a:rPr lang="en-US" altLang="en-US" sz="1300" smtClean="0">
                <a:cs typeface="Arial" charset="0"/>
              </a:rPr>
              <a:pPr algn="r" eaLnBrk="1" hangingPunct="1">
                <a:defRPr/>
              </a:pPr>
              <a:t>‹#›</a:t>
            </a:fld>
            <a:endParaRPr lang="en-US" altLang="en-US" sz="1300" dirty="0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0542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61925" y="4560888"/>
            <a:ext cx="69913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80963" y="9040813"/>
            <a:ext cx="528320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600"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© 2010 Quantum Corporation. Company Confidential. Forward-looking information is based upon multiple assumptions and uncertainties, does not necessarily represent the company</a:t>
            </a:r>
            <a:r>
              <a:rPr lang="ja-JP" altLang="en-US"/>
              <a:t>’</a:t>
            </a:r>
            <a:r>
              <a:rPr lang="en-US" altLang="ja-JP" dirty="0"/>
              <a:t>s outlook and is for planning purposes only.</a:t>
            </a:r>
            <a:endParaRPr lang="en-US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89600" y="9040813"/>
            <a:ext cx="1624013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cs typeface="Arial" charset="0"/>
              </a:defRPr>
            </a:lvl1pPr>
          </a:lstStyle>
          <a:p>
            <a:pPr>
              <a:defRPr/>
            </a:pPr>
            <a:fld id="{AE0DB779-E1DB-4DA8-9D64-CC9091839E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6390" name="Picture 8" descr="logo_bl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3" y="114300"/>
            <a:ext cx="219551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813897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1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ＭＳ Ｐゴシック" charset="0"/>
        <a:cs typeface="ＭＳ Ｐゴシック" charset="-128"/>
      </a:defRPr>
    </a:lvl1pPr>
    <a:lvl2pPr marL="457200" algn="l" rtl="0" eaLnBrk="0" fontAlgn="base" hangingPunct="0">
      <a:spcBef>
        <a:spcPct val="1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1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1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1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861519-8410-4FA8-BFFA-133AFA38DA6C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1577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6177280" cy="48006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black"/>
                </a:solidFill>
              </a:rPr>
              <a:t>© 2013 Quantum Corporation. Company Confidential. Forward-looking information is based upon multiple assumptions and uncertainties, does not necessarily represent the company’s outlook and is for planning purposes only.</a:t>
            </a:r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Char char="•"/>
            </a:pPr>
            <a:r>
              <a:rPr lang="en-US" altLang="en-US" dirty="0" smtClean="0">
                <a:ea typeface="ＭＳ Ｐゴシック" pitchFamily="34" charset="-128"/>
              </a:rPr>
              <a:t>We are making the presentation sessions available to a small group of team members via WebEx. </a:t>
            </a:r>
          </a:p>
          <a:p>
            <a:pPr>
              <a:buFontTx/>
              <a:buChar char="•"/>
            </a:pPr>
            <a:r>
              <a:rPr lang="en-US" altLang="en-US" dirty="0" smtClean="0">
                <a:ea typeface="ＭＳ Ｐゴシック" pitchFamily="34" charset="-128"/>
              </a:rPr>
              <a:t>The main purpose of the presentations is to record the sessions for future use. </a:t>
            </a:r>
          </a:p>
          <a:p>
            <a:pPr>
              <a:buFontTx/>
              <a:buChar char="•"/>
            </a:pPr>
            <a:r>
              <a:rPr lang="en-US" altLang="en-US" dirty="0" smtClean="0">
                <a:ea typeface="ＭＳ Ｐゴシック" pitchFamily="34" charset="-128"/>
              </a:rPr>
              <a:t>If you are attending a WebEx session, please keep your questions relevant to the purpose of the meeting, support of MySQL in SN 4.3. </a:t>
            </a:r>
          </a:p>
          <a:p>
            <a:pPr>
              <a:buFontTx/>
              <a:buChar char="•"/>
            </a:pPr>
            <a:r>
              <a:rPr lang="en-US" altLang="en-US" dirty="0" smtClean="0">
                <a:ea typeface="ＭＳ Ｐゴシック" pitchFamily="34" charset="-128"/>
              </a:rPr>
              <a:t>If you do have questions and feedback about things outside the main focus you can either send them by email or give them to the presenters outside the class.</a:t>
            </a:r>
          </a:p>
          <a:p>
            <a:endParaRPr lang="en-US" alt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7AC3"/>
              </a:gs>
              <a:gs pos="50000">
                <a:srgbClr val="0095D7"/>
              </a:gs>
              <a:gs pos="50000">
                <a:srgbClr val="00AFE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5" y="1211263"/>
            <a:ext cx="6229350" cy="443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4" descr="QTM_Logo_wh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763" y="288925"/>
            <a:ext cx="14160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1981199" y="3140075"/>
            <a:ext cx="3534937" cy="1073150"/>
          </a:xfr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>
            <a:lvl1pPr marL="0" indent="0">
              <a:buNone/>
              <a:defRPr lang="en-US" sz="1600" b="1" i="0" kern="1200" dirty="0" smtClean="0">
                <a:solidFill>
                  <a:srgbClr val="B9CDE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1981200" y="6248400"/>
            <a:ext cx="3899210" cy="215444"/>
          </a:xfr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buNone/>
              <a:def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B3DAF9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5"/>
          </p:nvPr>
        </p:nvSpPr>
        <p:spPr>
          <a:xfrm>
            <a:off x="1981200" y="4206875"/>
            <a:ext cx="3549805" cy="338554"/>
          </a:xfr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marL="0" indent="0">
              <a:buNone/>
              <a:def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B3DAF9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6"/>
          </p:nvPr>
        </p:nvSpPr>
        <p:spPr>
          <a:xfrm>
            <a:off x="1981200" y="685800"/>
            <a:ext cx="3527502" cy="2530475"/>
          </a:xfrm>
          <a:noFill/>
          <a:ln w="9525">
            <a:noFill/>
            <a:miter lim="800000"/>
            <a:headEnd/>
            <a:tailEnd/>
          </a:ln>
        </p:spPr>
        <p:txBody>
          <a:bodyPr rtlCol="0" anchor="b">
            <a:normAutofit/>
          </a:bodyPr>
          <a:lstStyle>
            <a:lvl1pPr marL="0" indent="0">
              <a:buNone/>
              <a:defRPr kumimoji="0" lang="en-US" sz="3200" b="1" i="0" u="none" strike="noStrike" kern="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0802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Brackets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Freeform 4"/>
          <p:cNvSpPr/>
          <p:nvPr/>
        </p:nvSpPr>
        <p:spPr>
          <a:xfrm>
            <a:off x="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758087"/>
              </a:gs>
              <a:gs pos="50000">
                <a:srgbClr val="454E52"/>
              </a:gs>
              <a:gs pos="59000">
                <a:srgbClr val="3E4448"/>
              </a:gs>
              <a:gs pos="100000">
                <a:srgbClr val="171A1D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Freeform 5"/>
          <p:cNvSpPr/>
          <p:nvPr/>
        </p:nvSpPr>
        <p:spPr>
          <a:xfrm flipH="1">
            <a:off x="650240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758087"/>
              </a:gs>
              <a:gs pos="50000">
                <a:srgbClr val="454E52"/>
              </a:gs>
              <a:gs pos="59000">
                <a:srgbClr val="3E4448"/>
              </a:gs>
              <a:gs pos="100000">
                <a:srgbClr val="171A1D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904875" y="1970088"/>
            <a:ext cx="3560763" cy="604837"/>
          </a:xfrm>
        </p:spPr>
        <p:txBody>
          <a:bodyPr/>
          <a:lstStyle>
            <a:lvl1pPr marL="342900" indent="-342900">
              <a:buNone/>
              <a:defRPr lang="en-US" sz="1600" b="1" kern="1200" dirty="0" smtClean="0">
                <a:solidFill>
                  <a:srgbClr val="727D84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875322" y="1066800"/>
            <a:ext cx="7772400" cy="639763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1" kern="1200" dirty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997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 Certain Closer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7AC3"/>
              </a:gs>
              <a:gs pos="50000">
                <a:srgbClr val="0095D7"/>
              </a:gs>
              <a:gs pos="50000">
                <a:srgbClr val="00AFE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2684463" y="1589088"/>
            <a:ext cx="4791075" cy="3411537"/>
            <a:chOff x="2647950" y="1589088"/>
            <a:chExt cx="4791075" cy="3411537"/>
          </a:xfrm>
        </p:grpSpPr>
        <p:pic>
          <p:nvPicPr>
            <p:cNvPr id="4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7950" y="1589088"/>
              <a:ext cx="4791075" cy="3411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2" descr="F:\My Box Files\Powerpoint\Quantum Certainty Master\Assets\be_certain-white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0750" y="3095625"/>
              <a:ext cx="2138363" cy="296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TextBox 18"/>
          <p:cNvSpPr txBox="1">
            <a:spLocks noChangeArrowheads="1"/>
          </p:cNvSpPr>
          <p:nvPr/>
        </p:nvSpPr>
        <p:spPr bwMode="auto">
          <a:xfrm>
            <a:off x="885825" y="6300788"/>
            <a:ext cx="73104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800" dirty="0" smtClean="0">
                <a:solidFill>
                  <a:srgbClr val="FFFFFF"/>
                </a:solidFill>
                <a:cs typeface="Arial" charset="0"/>
              </a:rPr>
              <a:t>© 2012 Quantum Corporation. Company Confidential. Forward-looking information is based upon multiple assumptions and uncertainties,</a:t>
            </a:r>
            <a:br>
              <a:rPr lang="en-US" altLang="en-US" sz="800" dirty="0" smtClean="0">
                <a:solidFill>
                  <a:srgbClr val="FFFFFF"/>
                </a:solidFill>
                <a:cs typeface="Arial" charset="0"/>
              </a:rPr>
            </a:br>
            <a:r>
              <a:rPr lang="en-US" altLang="en-US" sz="800" dirty="0" smtClean="0">
                <a:solidFill>
                  <a:srgbClr val="FFFFFF"/>
                </a:solidFill>
                <a:cs typeface="Arial" charset="0"/>
              </a:rPr>
              <a:t>does not necessarily represent the company’s outlook and is for planning purposes only.</a:t>
            </a:r>
          </a:p>
        </p:txBody>
      </p:sp>
    </p:spTree>
    <p:extLst>
      <p:ext uri="{BB962C8B-B14F-4D97-AF65-F5344CB8AC3E}">
        <p14:creationId xmlns:p14="http://schemas.microsoft.com/office/powerpoint/2010/main" val="25447995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 Certain Closer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2687638" y="1589088"/>
            <a:ext cx="4792662" cy="3411537"/>
            <a:chOff x="2646363" y="1589088"/>
            <a:chExt cx="4792662" cy="3411537"/>
          </a:xfrm>
        </p:grpSpPr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6363" y="1589088"/>
              <a:ext cx="4792662" cy="3411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2" descr="F:\My Box Files\Powerpoint\Quantum Certainty Master\Assets\be_certain-ltblu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7100" y="3100388"/>
              <a:ext cx="2143125" cy="290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TextBox 18"/>
          <p:cNvSpPr txBox="1">
            <a:spLocks noChangeArrowheads="1"/>
          </p:cNvSpPr>
          <p:nvPr/>
        </p:nvSpPr>
        <p:spPr bwMode="auto">
          <a:xfrm>
            <a:off x="885825" y="6300788"/>
            <a:ext cx="73104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800" dirty="0" smtClean="0">
                <a:solidFill>
                  <a:srgbClr val="00B0F0"/>
                </a:solidFill>
                <a:cs typeface="Arial" charset="0"/>
              </a:rPr>
              <a:t>© 2012 Quantum Corporation. Company Confidential. Forward-looking information is based upon multiple assumptions and uncertainties,</a:t>
            </a:r>
            <a:br>
              <a:rPr lang="en-US" altLang="en-US" sz="800" dirty="0" smtClean="0">
                <a:solidFill>
                  <a:srgbClr val="00B0F0"/>
                </a:solidFill>
                <a:cs typeface="Arial" charset="0"/>
              </a:rPr>
            </a:br>
            <a:r>
              <a:rPr lang="en-US" altLang="en-US" sz="800" dirty="0" smtClean="0">
                <a:solidFill>
                  <a:srgbClr val="00B0F0"/>
                </a:solidFill>
                <a:cs typeface="Arial" charset="0"/>
              </a:rPr>
              <a:t>does not necessarily represent the company’s outlook and is for planning purposes only.</a:t>
            </a:r>
          </a:p>
        </p:txBody>
      </p:sp>
    </p:spTree>
    <p:extLst>
      <p:ext uri="{BB962C8B-B14F-4D97-AF65-F5344CB8AC3E}">
        <p14:creationId xmlns:p14="http://schemas.microsoft.com/office/powerpoint/2010/main" val="9258565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879314-3103-4D4D-9C10-118F32E88450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533296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De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5031475" y="1888050"/>
            <a:ext cx="3886200" cy="1312349"/>
          </a:xfrm>
          <a:prstGeom prst="rect">
            <a:avLst/>
          </a:prstGeom>
        </p:spPr>
        <p:txBody>
          <a:bodyPr anchor="b" anchorCtr="0"/>
          <a:lstStyle>
            <a:lvl1pPr marL="0" indent="0">
              <a:lnSpc>
                <a:spcPts val="3000"/>
              </a:lnSpc>
              <a:spcBef>
                <a:spcPts val="300"/>
              </a:spcBef>
              <a:buNone/>
              <a:defRPr sz="3200" b="1" spc="-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 smtClean="0"/>
              <a:t>StorNext</a:t>
            </a:r>
            <a:r>
              <a:rPr lang="en-US" dirty="0" smtClean="0"/>
              <a:t> 5 TOI</a:t>
            </a:r>
          </a:p>
          <a:p>
            <a:pPr lvl="0"/>
            <a:r>
              <a:rPr lang="en-US" dirty="0" smtClean="0"/>
              <a:t>GUI Updates</a:t>
            </a:r>
          </a:p>
          <a:p>
            <a:pPr lvl="0"/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5032374" y="3150229"/>
            <a:ext cx="3886200" cy="5315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spc="0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Paal Olsen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5032374" y="4076456"/>
            <a:ext cx="3886200" cy="5315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spc="0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21 January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023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Ph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5031475" y="1514476"/>
            <a:ext cx="3886200" cy="1428749"/>
          </a:xfrm>
          <a:prstGeom prst="rect">
            <a:avLst/>
          </a:prstGeom>
        </p:spPr>
        <p:txBody>
          <a:bodyPr anchor="b" anchorCtr="0"/>
          <a:lstStyle>
            <a:lvl1pPr marL="0" indent="0">
              <a:lnSpc>
                <a:spcPts val="3400"/>
              </a:lnSpc>
              <a:buNone/>
              <a:defRPr sz="2800" b="1" spc="-50" baseline="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5032374" y="3429000"/>
            <a:ext cx="3886200" cy="6528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spc="0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dirty="0" smtClean="0"/>
          </a:p>
          <a:p>
            <a:pPr lvl="0"/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5032374" y="4076456"/>
            <a:ext cx="3886200" cy="5315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spc="0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5032374" y="2969254"/>
            <a:ext cx="3886200" cy="3946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spc="0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52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7AC3"/>
              </a:gs>
              <a:gs pos="50000">
                <a:srgbClr val="0095D7"/>
              </a:gs>
              <a:gs pos="50000">
                <a:srgbClr val="00AFE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7" name="Picture 8" descr="Photo-FP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588" y="1820863"/>
            <a:ext cx="3295650" cy="298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4" descr="QTM_Logo_wh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763" y="288925"/>
            <a:ext cx="14160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050" y="1582738"/>
            <a:ext cx="4789488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Placeholder 20"/>
          <p:cNvSpPr>
            <a:spLocks noGrp="1"/>
          </p:cNvSpPr>
          <p:nvPr>
            <p:ph type="body" sz="quarter" idx="15"/>
          </p:nvPr>
        </p:nvSpPr>
        <p:spPr>
          <a:xfrm>
            <a:off x="5064125" y="4114800"/>
            <a:ext cx="3138842" cy="338554"/>
          </a:xfr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buNone/>
              <a:def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B3DAF9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6"/>
          </p:nvPr>
        </p:nvSpPr>
        <p:spPr>
          <a:xfrm>
            <a:off x="5029199" y="593725"/>
            <a:ext cx="3539067" cy="2530475"/>
          </a:xfrm>
          <a:noFill/>
          <a:ln w="9525">
            <a:noFill/>
            <a:miter lim="800000"/>
            <a:headEnd/>
            <a:tailEnd/>
          </a:ln>
        </p:spPr>
        <p:txBody>
          <a:bodyPr rtlCol="0" anchor="b">
            <a:normAutofit/>
          </a:bodyPr>
          <a:lstStyle>
            <a:lvl1pPr marL="0" indent="0">
              <a:buNone/>
              <a:defRPr kumimoji="0" lang="en-US" sz="3200" b="1" i="0" u="none" strike="noStrike" kern="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5029200" y="3048000"/>
            <a:ext cx="3403600" cy="914400"/>
          </a:xfrm>
        </p:spPr>
        <p:txBody>
          <a:bodyPr>
            <a:noAutofit/>
          </a:bodyPr>
          <a:lstStyle>
            <a:lvl1pPr marL="0" indent="0">
              <a:buNone/>
              <a:defRPr sz="1600" b="1" i="0">
                <a:solidFill>
                  <a:srgbClr val="B9CDE5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600" b="1" i="0">
                <a:solidFill>
                  <a:srgbClr val="B9CDE5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600" b="1" i="0">
                <a:solidFill>
                  <a:srgbClr val="B9CDE5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600" b="1" i="0">
                <a:solidFill>
                  <a:srgbClr val="B9CDE5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 b="1" i="0">
                <a:solidFill>
                  <a:srgbClr val="B9CDE5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1419494" y="6248400"/>
            <a:ext cx="1582484" cy="215444"/>
          </a:xfr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buNone/>
              <a:def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B3DAF9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9393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57B13D-B2EB-4D7B-90A4-72C99B767C99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91775059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Brackets Cy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Freeform 4"/>
          <p:cNvSpPr/>
          <p:nvPr/>
        </p:nvSpPr>
        <p:spPr>
          <a:xfrm>
            <a:off x="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7FD9F6"/>
              </a:gs>
              <a:gs pos="50000">
                <a:srgbClr val="3CBBE4"/>
              </a:gs>
              <a:gs pos="50000">
                <a:srgbClr val="00A1D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Freeform 5"/>
          <p:cNvSpPr/>
          <p:nvPr/>
        </p:nvSpPr>
        <p:spPr>
          <a:xfrm flipH="1">
            <a:off x="650240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7FD9F6"/>
              </a:gs>
              <a:gs pos="50000">
                <a:srgbClr val="3CBBE4"/>
              </a:gs>
              <a:gs pos="50000">
                <a:srgbClr val="00A1D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904875" y="1970088"/>
            <a:ext cx="3560763" cy="604837"/>
          </a:xfr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None/>
              <a:defRPr lang="en-US" sz="1600" b="1" kern="1200" dirty="0" smtClean="0">
                <a:solidFill>
                  <a:srgbClr val="7DD8F4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6"/>
          <p:cNvSpPr>
            <a:spLocks noGrp="1"/>
          </p:cNvSpPr>
          <p:nvPr>
            <p:ph type="title"/>
          </p:nvPr>
        </p:nvSpPr>
        <p:spPr>
          <a:xfrm>
            <a:off x="875322" y="1066800"/>
            <a:ext cx="7772400" cy="639763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1" kern="1200" dirty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626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Brackets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Freeform 4"/>
          <p:cNvSpPr/>
          <p:nvPr/>
        </p:nvSpPr>
        <p:spPr>
          <a:xfrm>
            <a:off x="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BFDB9C"/>
              </a:gs>
              <a:gs pos="50000">
                <a:srgbClr val="9CC26D"/>
              </a:gs>
              <a:gs pos="50000">
                <a:srgbClr val="79A83E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Freeform 5"/>
          <p:cNvSpPr/>
          <p:nvPr/>
        </p:nvSpPr>
        <p:spPr>
          <a:xfrm flipH="1">
            <a:off x="650240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BFDB9C"/>
              </a:gs>
              <a:gs pos="50000">
                <a:srgbClr val="9CC26D"/>
              </a:gs>
              <a:gs pos="50000">
                <a:srgbClr val="79A83E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904875" y="1970088"/>
            <a:ext cx="3560763" cy="604837"/>
          </a:xfrm>
        </p:spPr>
        <p:txBody>
          <a:bodyPr/>
          <a:lstStyle>
            <a:lvl1pPr marL="342900" indent="-342900">
              <a:buNone/>
              <a:defRPr lang="en-US" sz="1600" b="1" kern="1200" dirty="0" smtClean="0">
                <a:solidFill>
                  <a:srgbClr val="BED99B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16"/>
          <p:cNvSpPr>
            <a:spLocks noGrp="1"/>
          </p:cNvSpPr>
          <p:nvPr>
            <p:ph type="title"/>
          </p:nvPr>
        </p:nvSpPr>
        <p:spPr>
          <a:xfrm>
            <a:off x="875322" y="1066800"/>
            <a:ext cx="7772400" cy="639763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1" kern="1200" dirty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316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Brackets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Freeform 4"/>
          <p:cNvSpPr/>
          <p:nvPr/>
        </p:nvSpPr>
        <p:spPr>
          <a:xfrm>
            <a:off x="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FDF92"/>
              </a:gs>
              <a:gs pos="50000">
                <a:srgbClr val="FFC948"/>
              </a:gs>
              <a:gs pos="50000">
                <a:srgbClr val="FFB709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Freeform 5"/>
          <p:cNvSpPr/>
          <p:nvPr/>
        </p:nvSpPr>
        <p:spPr>
          <a:xfrm flipH="1">
            <a:off x="650240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FDF92"/>
              </a:gs>
              <a:gs pos="50000">
                <a:srgbClr val="FFC948"/>
              </a:gs>
              <a:gs pos="50000">
                <a:srgbClr val="FFB709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904875" y="1970088"/>
            <a:ext cx="3560763" cy="604837"/>
          </a:xfr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None/>
              <a:defRPr lang="en-US" sz="1600" b="1" kern="1200" dirty="0" smtClean="0">
                <a:solidFill>
                  <a:srgbClr val="FFDC9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6"/>
          <p:cNvSpPr>
            <a:spLocks noGrp="1"/>
          </p:cNvSpPr>
          <p:nvPr>
            <p:ph type="title"/>
          </p:nvPr>
        </p:nvSpPr>
        <p:spPr>
          <a:xfrm>
            <a:off x="875322" y="1066800"/>
            <a:ext cx="7772400" cy="639763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1" kern="1200" dirty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421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Brackets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Freeform 4"/>
          <p:cNvSpPr/>
          <p:nvPr/>
        </p:nvSpPr>
        <p:spPr>
          <a:xfrm>
            <a:off x="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1C894"/>
              </a:gs>
              <a:gs pos="50000">
                <a:srgbClr val="E9AE64"/>
              </a:gs>
              <a:gs pos="50000">
                <a:srgbClr val="E2953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Freeform 5"/>
          <p:cNvSpPr/>
          <p:nvPr/>
        </p:nvSpPr>
        <p:spPr>
          <a:xfrm flipH="1">
            <a:off x="650240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1C894"/>
              </a:gs>
              <a:gs pos="50000">
                <a:srgbClr val="E9AE64"/>
              </a:gs>
              <a:gs pos="50000">
                <a:srgbClr val="E2953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904875" y="1970088"/>
            <a:ext cx="3560763" cy="604837"/>
          </a:xfrm>
        </p:spPr>
        <p:txBody>
          <a:bodyPr/>
          <a:lstStyle>
            <a:lvl1pPr marL="342900" indent="-342900">
              <a:buNone/>
              <a:defRPr lang="en-US" sz="1600" b="1" kern="1200" dirty="0" smtClean="0">
                <a:solidFill>
                  <a:srgbClr val="F0C593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875322" y="1066800"/>
            <a:ext cx="7772400" cy="639763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1" kern="1200" dirty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560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Bracke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Freeform 4"/>
          <p:cNvSpPr/>
          <p:nvPr/>
        </p:nvSpPr>
        <p:spPr>
          <a:xfrm>
            <a:off x="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9B4D3"/>
              </a:gs>
              <a:gs pos="50000">
                <a:srgbClr val="F378B3"/>
              </a:gs>
              <a:gs pos="50000">
                <a:srgbClr val="EF3C9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Freeform 5"/>
          <p:cNvSpPr/>
          <p:nvPr/>
        </p:nvSpPr>
        <p:spPr>
          <a:xfrm flipH="1">
            <a:off x="650240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9B4D3"/>
              </a:gs>
              <a:gs pos="50000">
                <a:srgbClr val="F378B3"/>
              </a:gs>
              <a:gs pos="50000">
                <a:srgbClr val="EF3C9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904875" y="1970088"/>
            <a:ext cx="3560763" cy="604837"/>
          </a:xfrm>
        </p:spPr>
        <p:txBody>
          <a:bodyPr/>
          <a:lstStyle>
            <a:lvl1pPr marL="342900" indent="-342900">
              <a:buNone/>
              <a:defRPr lang="en-US" sz="1600" b="1" kern="1200" dirty="0" smtClean="0">
                <a:solidFill>
                  <a:srgbClr val="F6B2D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875322" y="1066800"/>
            <a:ext cx="7772400" cy="639763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1" kern="1200" dirty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230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Brackets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Freeform 4"/>
          <p:cNvSpPr/>
          <p:nvPr/>
        </p:nvSpPr>
        <p:spPr>
          <a:xfrm>
            <a:off x="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B88ABD"/>
              </a:gs>
              <a:gs pos="50000">
                <a:srgbClr val="9163A8"/>
              </a:gs>
              <a:gs pos="50000">
                <a:srgbClr val="6B3C9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Freeform 5"/>
          <p:cNvSpPr/>
          <p:nvPr/>
        </p:nvSpPr>
        <p:spPr>
          <a:xfrm flipH="1">
            <a:off x="650240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B88ABD"/>
              </a:gs>
              <a:gs pos="50000">
                <a:srgbClr val="9163A8"/>
              </a:gs>
              <a:gs pos="50000">
                <a:srgbClr val="6B3C9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904875" y="1970088"/>
            <a:ext cx="3560763" cy="604837"/>
          </a:xfrm>
        </p:spPr>
        <p:txBody>
          <a:bodyPr/>
          <a:lstStyle>
            <a:lvl1pPr marL="342900" indent="-342900">
              <a:buNone/>
              <a:defRPr lang="en-US" sz="1600" b="1" kern="1200" dirty="0" smtClean="0">
                <a:solidFill>
                  <a:srgbClr val="B589BB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875322" y="1066800"/>
            <a:ext cx="7772400" cy="639763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1" kern="1200" dirty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776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.emf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E8EEF1"/>
              </a:gs>
              <a:gs pos="25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gradFill>
            <a:gsLst>
              <a:gs pos="0">
                <a:srgbClr val="E3E9EF"/>
              </a:gs>
              <a:gs pos="50000">
                <a:srgbClr val="F0F3F7"/>
              </a:gs>
              <a:gs pos="100000">
                <a:srgbClr val="FDFEF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228600"/>
            <a:ext cx="77724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01625" y="1143000"/>
            <a:ext cx="75438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618288"/>
            <a:ext cx="4635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>
                <a:solidFill>
                  <a:srgbClr val="0DB6EC"/>
                </a:solidFill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4C9A611D-5BB8-45CF-B369-F3409CF6822D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1031" name="Slide Number Placeholder 4"/>
          <p:cNvSpPr txBox="1">
            <a:spLocks/>
          </p:cNvSpPr>
          <p:nvPr/>
        </p:nvSpPr>
        <p:spPr bwMode="auto">
          <a:xfrm>
            <a:off x="576263" y="6616700"/>
            <a:ext cx="45720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1000" dirty="0" smtClean="0">
                <a:solidFill>
                  <a:srgbClr val="A3A3A3"/>
                </a:solidFill>
                <a:cs typeface="Arial" charset="0"/>
              </a:rPr>
              <a:t>Quantum Confidential</a:t>
            </a:r>
          </a:p>
        </p:txBody>
      </p:sp>
      <p:sp>
        <p:nvSpPr>
          <p:cNvPr id="1032" name="Rectangle 7"/>
          <p:cNvSpPr>
            <a:spLocks noGrp="1" noChangeArrowheads="1"/>
          </p:cNvSpPr>
          <p:nvPr/>
        </p:nvSpPr>
        <p:spPr bwMode="auto">
          <a:xfrm>
            <a:off x="455613" y="6605588"/>
            <a:ext cx="1714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1100" dirty="0" smtClean="0">
                <a:solidFill>
                  <a:srgbClr val="A3A3A3"/>
                </a:solidFill>
                <a:cs typeface="Arial" charset="0"/>
              </a:rPr>
              <a:t>|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381000" y="914400"/>
            <a:ext cx="8382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034" name="Picture 12" descr="Logo_lockup_04201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263" y="6173788"/>
            <a:ext cx="1354137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63" r:id="rId1"/>
    <p:sldLayoutId id="2147484264" r:id="rId2"/>
    <p:sldLayoutId id="2147484261" r:id="rId3"/>
    <p:sldLayoutId id="2147484265" r:id="rId4"/>
    <p:sldLayoutId id="2147484266" r:id="rId5"/>
    <p:sldLayoutId id="2147484267" r:id="rId6"/>
    <p:sldLayoutId id="2147484268" r:id="rId7"/>
    <p:sldLayoutId id="2147484269" r:id="rId8"/>
    <p:sldLayoutId id="2147484270" r:id="rId9"/>
    <p:sldLayoutId id="2147484271" r:id="rId10"/>
    <p:sldLayoutId id="2147484272" r:id="rId11"/>
    <p:sldLayoutId id="2147484273" r:id="rId12"/>
    <p:sldLayoutId id="2147484262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3200" kern="1200" dirty="0">
          <a:solidFill>
            <a:srgbClr val="0076BB"/>
          </a:solidFill>
          <a:latin typeface="Arial" pitchFamily="34" charset="0"/>
          <a:ea typeface="ＭＳ Ｐゴシック" charset="-128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0DB6EC"/>
        </a:buClr>
        <a:buSzPct val="75000"/>
        <a:buFont typeface="Wingdings" pitchFamily="2" charset="2"/>
        <a:buChar char="§"/>
        <a:defRPr lang="en-US" sz="24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0DB6EC"/>
        </a:buClr>
        <a:buFont typeface="Arial" charset="0"/>
        <a:buChar char="–"/>
        <a:defRPr lang="en-US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DB6EC"/>
        </a:buClr>
        <a:buFont typeface="Wingdings" pitchFamily="2" charset="2"/>
        <a:buChar char="§"/>
        <a:defRPr lang="en-US" sz="16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DB6EC"/>
        </a:buClr>
        <a:buFont typeface="Arial" charset="0"/>
        <a:buChar char="–"/>
        <a:defRPr lang="en-US" sz="16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DB6EC"/>
        </a:buClr>
        <a:buFont typeface="Wingdings" pitchFamily="2" charset="2"/>
        <a:buChar char="§"/>
        <a:defRPr lang="en-US" sz="16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6" t="2032" r="18583" b="1595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-40076"/>
            <a:ext cx="9144000" cy="6903243"/>
          </a:xfrm>
          <a:prstGeom prst="rect">
            <a:avLst/>
          </a:prstGeom>
          <a:gradFill>
            <a:gsLst>
              <a:gs pos="50000">
                <a:schemeClr val="accent6">
                  <a:alpha val="79000"/>
                </a:schemeClr>
              </a:gs>
              <a:gs pos="0">
                <a:schemeClr val="tx1">
                  <a:alpha val="94000"/>
                </a:schemeClr>
              </a:gs>
              <a:gs pos="100000">
                <a:schemeClr val="tx1">
                  <a:alpha val="9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0" t="23225" r="56832" b="40708"/>
          <a:stretch/>
        </p:blipFill>
        <p:spPr>
          <a:xfrm>
            <a:off x="1185152" y="1777289"/>
            <a:ext cx="3436754" cy="30159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571" y="-18131"/>
            <a:ext cx="1806854" cy="10005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050" y="1582738"/>
            <a:ext cx="4789488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620256" y="6492240"/>
            <a:ext cx="21336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1000" dirty="0">
                <a:solidFill>
                  <a:srgbClr val="DDDDDD"/>
                </a:solidFill>
                <a:cs typeface="Arial" charset="0"/>
              </a:rPr>
              <a:t>Template QF00236 Rev </a:t>
            </a:r>
            <a:r>
              <a:rPr lang="en-US" sz="1000" dirty="0">
                <a:solidFill>
                  <a:srgbClr val="DDDDDD"/>
                </a:solidFill>
                <a:cs typeface="Arial" charset="0"/>
              </a:rPr>
              <a:t>H </a:t>
            </a:r>
            <a:endParaRPr lang="en-US" sz="1000" dirty="0">
              <a:solidFill>
                <a:srgbClr val="DDDDDD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324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5" r:id="rId1"/>
    <p:sldLayoutId id="2147484276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US" sz="3200" kern="1200" dirty="0">
          <a:solidFill>
            <a:srgbClr val="0076BB"/>
          </a:solidFill>
          <a:latin typeface="Arial" pitchFamily="34" charset="0"/>
          <a:ea typeface="ＭＳ Ｐゴシック" charset="-128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SzPct val="75000"/>
        <a:buFont typeface="Wingdings" pitchFamily="2" charset="2"/>
        <a:buChar char="§"/>
        <a:defRPr lang="en-US" sz="24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Arial" charset="0"/>
        <a:buChar char="–"/>
        <a:defRPr lang="en-US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Wingdings" pitchFamily="2" charset="2"/>
        <a:buChar char="§"/>
        <a:defRPr lang="en-US" sz="16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Arial" charset="0"/>
        <a:buChar char="–"/>
        <a:defRPr lang="en-US" sz="16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Wingdings" pitchFamily="2" charset="2"/>
        <a:buChar char="§"/>
        <a:defRPr lang="en-US" sz="16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smtClean="0"/>
              <a:t>StorNext </a:t>
            </a:r>
            <a:r>
              <a:rPr lang="en-US" dirty="0" smtClean="0"/>
              <a:t>5 TOI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 smtClean="0"/>
              <a:t>Paal Olsen</a:t>
            </a:r>
          </a:p>
          <a:p>
            <a:r>
              <a:rPr lang="en-US" dirty="0" smtClean="0"/>
              <a:t>Ani </a:t>
            </a:r>
            <a:r>
              <a:rPr lang="en-US" dirty="0"/>
              <a:t>Bhattacharya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 smtClean="0"/>
              <a:t>21 </a:t>
            </a:r>
            <a:r>
              <a:rPr lang="en-US" dirty="0" smtClean="0"/>
              <a:t>January 2014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 smtClean="0"/>
              <a:t>GUI Update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645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StorNext 5 GUI Drive Replacement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01" y="1177191"/>
            <a:ext cx="6267987" cy="412184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57B13D-B2EB-4D7B-90A4-72C99B767C99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91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StorNext 5 GUI Archive Compare Log File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57B13D-B2EB-4D7B-90A4-72C99B767C99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02" y="1150034"/>
            <a:ext cx="6502065" cy="4616397"/>
          </a:xfrm>
        </p:spPr>
      </p:pic>
    </p:spTree>
    <p:extLst>
      <p:ext uri="{BB962C8B-B14F-4D97-AF65-F5344CB8AC3E}">
        <p14:creationId xmlns:p14="http://schemas.microsoft.com/office/powerpoint/2010/main" val="209816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StorNext 5 GUI /dev/sg Device Path Audit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Update /dev/sg device path without a restart of TSM</a:t>
            </a:r>
          </a:p>
          <a:p>
            <a:pPr lvl="1"/>
            <a:r>
              <a:rPr lang="en-US" dirty="0" smtClean="0"/>
              <a:t>GUI executes ‘fsconfig –m –h componentID –v &lt;newdevpath&gt;’</a:t>
            </a:r>
          </a:p>
          <a:p>
            <a:r>
              <a:rPr lang="en-US" dirty="0" smtClean="0"/>
              <a:t>Audit individual or all configured archives</a:t>
            </a:r>
          </a:p>
          <a:p>
            <a:pPr lvl="1"/>
            <a:r>
              <a:rPr lang="en-US" dirty="0" smtClean="0"/>
              <a:t>Reports &gt; Jobs &gt; View</a:t>
            </a:r>
          </a:p>
          <a:p>
            <a:pPr lvl="2"/>
            <a:r>
              <a:rPr lang="en-US" dirty="0" smtClean="0"/>
              <a:t>The device path has been reset for the following devices: [ADIC000092]</a:t>
            </a:r>
          </a:p>
          <a:p>
            <a:r>
              <a:rPr lang="en-US" dirty="0" smtClean="0"/>
              <a:t>Automatically done when setting a drive online</a:t>
            </a:r>
          </a:p>
          <a:p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57B13D-B2EB-4D7B-90A4-72C99B767C99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295" y="3760995"/>
            <a:ext cx="5603066" cy="2611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03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StorNext 5 GUI LTFS Media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ANTF Media Format</a:t>
            </a:r>
          </a:p>
          <a:p>
            <a:pPr lvl="1"/>
            <a:r>
              <a:rPr lang="en-US" dirty="0" smtClean="0"/>
              <a:t>Quantum internal media format (Adic Native Tape Format)</a:t>
            </a:r>
          </a:p>
          <a:p>
            <a:pPr lvl="1"/>
            <a:r>
              <a:rPr lang="en-US" dirty="0" smtClean="0"/>
              <a:t>Single partition</a:t>
            </a:r>
          </a:p>
          <a:p>
            <a:r>
              <a:rPr lang="en-US" dirty="0" smtClean="0"/>
              <a:t>LTFS Media Format</a:t>
            </a:r>
          </a:p>
          <a:p>
            <a:pPr lvl="1"/>
            <a:r>
              <a:rPr lang="en-US" dirty="0" smtClean="0"/>
              <a:t>Open source media format (Linear Tape File System)</a:t>
            </a:r>
            <a:endParaRPr lang="en-US" dirty="0"/>
          </a:p>
          <a:p>
            <a:pPr lvl="1"/>
            <a:r>
              <a:rPr lang="en-US" dirty="0" smtClean="0"/>
              <a:t>Two partitions (‘index’ for LTFS metadata and ‘data’ for SN data)</a:t>
            </a:r>
          </a:p>
          <a:p>
            <a:pPr lvl="1"/>
            <a:r>
              <a:rPr lang="en-US" dirty="0" smtClean="0"/>
              <a:t>Only applicable to LTO media generation 5 and beyond</a:t>
            </a:r>
          </a:p>
          <a:p>
            <a:pPr lvl="1"/>
            <a:r>
              <a:rPr lang="en-US" dirty="0" smtClean="0"/>
              <a:t>Any attempt to assign to non-LTO media will result in an error</a:t>
            </a:r>
          </a:p>
          <a:p>
            <a:pPr lvl="1"/>
            <a:r>
              <a:rPr lang="en-US" dirty="0" smtClean="0"/>
              <a:t>Any attempt to assign to _adic_backup will result in an error</a:t>
            </a:r>
          </a:p>
          <a:p>
            <a:r>
              <a:rPr lang="en-US" dirty="0" smtClean="0"/>
              <a:t>LTFS Media Format GUI support</a:t>
            </a:r>
          </a:p>
          <a:p>
            <a:pPr lvl="1"/>
            <a:r>
              <a:rPr lang="en-US" dirty="0" smtClean="0"/>
              <a:t>Storage Manager Policy Management and Reports</a:t>
            </a:r>
          </a:p>
          <a:p>
            <a:pPr lvl="1"/>
            <a:r>
              <a:rPr lang="en-US" dirty="0" smtClean="0"/>
              <a:t>Media Actions &gt; Transcribe Media</a:t>
            </a:r>
          </a:p>
          <a:p>
            <a:pPr lvl="1"/>
            <a:r>
              <a:rPr lang="en-US" dirty="0" smtClean="0"/>
              <a:t>File Actions &gt; Store Files</a:t>
            </a:r>
          </a:p>
          <a:p>
            <a:pPr lvl="1"/>
            <a:r>
              <a:rPr lang="en-US" dirty="0" smtClean="0"/>
              <a:t>File Actions &gt; Move Files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57B13D-B2EB-4D7B-90A4-72C99B767C99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0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StorNext 5 GUI LTFS Policy Steering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22" y="1187958"/>
            <a:ext cx="6808425" cy="424217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57B13D-B2EB-4D7B-90A4-72C99B767C99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81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28600"/>
            <a:ext cx="7951763" cy="639763"/>
          </a:xfrm>
        </p:spPr>
        <p:txBody>
          <a:bodyPr/>
          <a:lstStyle/>
          <a:p>
            <a:r>
              <a:rPr lang="en-US" dirty="0" smtClean="0"/>
              <a:t>StorNext 5 GUI LTFS Policy Steering cont.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94" y="1277464"/>
            <a:ext cx="7543800" cy="405688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57B13D-B2EB-4D7B-90A4-72C99B767C99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97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StorNext 5 GUI Policy 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57B13D-B2EB-4D7B-90A4-72C99B767C99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25" y="1280265"/>
            <a:ext cx="7543800" cy="4754670"/>
          </a:xfrm>
        </p:spPr>
      </p:pic>
    </p:spTree>
    <p:extLst>
      <p:ext uri="{BB962C8B-B14F-4D97-AF65-F5344CB8AC3E}">
        <p14:creationId xmlns:p14="http://schemas.microsoft.com/office/powerpoint/2010/main" val="74345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28600"/>
            <a:ext cx="8514471" cy="639763"/>
          </a:xfrm>
        </p:spPr>
        <p:txBody>
          <a:bodyPr/>
          <a:lstStyle/>
          <a:p>
            <a:r>
              <a:rPr lang="en-US" dirty="0" smtClean="0"/>
              <a:t>StorNext 5 GUI Add Media with multi-slot CAP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57B13D-B2EB-4D7B-90A4-72C99B767C99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25" y="1411068"/>
            <a:ext cx="7543800" cy="4493063"/>
          </a:xfrm>
        </p:spPr>
      </p:pic>
    </p:spTree>
    <p:extLst>
      <p:ext uri="{BB962C8B-B14F-4D97-AF65-F5344CB8AC3E}">
        <p14:creationId xmlns:p14="http://schemas.microsoft.com/office/powerpoint/2010/main" val="425745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StorNext 5 GUI Reports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624" y="1185204"/>
            <a:ext cx="7920941" cy="5029200"/>
          </a:xfrm>
        </p:spPr>
        <p:txBody>
          <a:bodyPr/>
          <a:lstStyle/>
          <a:p>
            <a:r>
              <a:rPr lang="en-US" dirty="0" smtClean="0"/>
              <a:t>Reports &gt; StorNext Metrics</a:t>
            </a:r>
          </a:p>
          <a:p>
            <a:pPr lvl="1"/>
            <a:r>
              <a:rPr lang="en-US" dirty="0" smtClean="0"/>
              <a:t>Port of ‘Advanced Reporting’ “3rdparty” Quantum tool</a:t>
            </a:r>
          </a:p>
          <a:p>
            <a:pPr lvl="2"/>
            <a:r>
              <a:rPr lang="en-US" dirty="0" smtClean="0"/>
              <a:t>Tools &gt; Advanced Reporting link removed from SN GUI</a:t>
            </a:r>
          </a:p>
          <a:p>
            <a:pPr lvl="2"/>
            <a:r>
              <a:rPr lang="en-US" dirty="0" smtClean="0"/>
              <a:t>DART and Apache packages removed from Metadata appliances</a:t>
            </a:r>
          </a:p>
          <a:p>
            <a:pPr lvl="1"/>
            <a:r>
              <a:rPr lang="en-US" dirty="0" smtClean="0"/>
              <a:t>Available on all flavors of StorNext (RYO, Appliances, A10)</a:t>
            </a:r>
          </a:p>
          <a:p>
            <a:pPr lvl="2"/>
            <a:r>
              <a:rPr lang="en-US" dirty="0" smtClean="0"/>
              <a:t>Advanced Reporting was only available on Appliances and RH RYO</a:t>
            </a:r>
          </a:p>
          <a:p>
            <a:pPr lvl="1"/>
            <a:r>
              <a:rPr lang="en-US" dirty="0" smtClean="0"/>
              <a:t>Displays</a:t>
            </a:r>
            <a:r>
              <a:rPr lang="en-US" dirty="0" smtClean="0"/>
              <a:t> Ethernet, Fibre, CPU, Memory and File System metrics</a:t>
            </a:r>
          </a:p>
          <a:p>
            <a:pPr lvl="1"/>
            <a:r>
              <a:rPr lang="en-US" dirty="0" smtClean="0"/>
              <a:t>30 Days of data stored in MySQL sn_metrics db</a:t>
            </a:r>
          </a:p>
          <a:p>
            <a:pPr lvl="1"/>
            <a:r>
              <a:rPr lang="en-US" dirty="0" smtClean="0"/>
              <a:t>REST web-service interface</a:t>
            </a:r>
          </a:p>
          <a:p>
            <a:pPr lvl="1"/>
            <a:r>
              <a:rPr lang="en-US" dirty="0" smtClean="0"/>
              <a:t>‘</a:t>
            </a:r>
            <a:r>
              <a:rPr lang="en-US" dirty="0" smtClean="0"/>
              <a:t>bart’ collector runs on the MDC (primary node only on HA systems)</a:t>
            </a:r>
          </a:p>
          <a:p>
            <a:pPr lvl="2"/>
            <a:r>
              <a:rPr lang="en-US" dirty="0"/>
              <a:t>b</a:t>
            </a:r>
            <a:r>
              <a:rPr lang="en-US" dirty="0" smtClean="0"/>
              <a:t>art is managed by DSM_control start|stop</a:t>
            </a:r>
            <a:endParaRPr lang="en-US" dirty="0" smtClean="0"/>
          </a:p>
          <a:p>
            <a:pPr marL="1371600" lvl="3" indent="0">
              <a:buNone/>
            </a:pPr>
            <a:r>
              <a:rPr lang="en-US" sz="1200" dirty="0" smtClean="0"/>
              <a:t>root     62100     1  0 Jan15 pts/0    00:00:02 /usr/cvfs/bin/bart</a:t>
            </a:r>
          </a:p>
          <a:p>
            <a:pPr lvl="2"/>
            <a:r>
              <a:rPr lang="en-US" dirty="0" smtClean="0"/>
              <a:t>/usr/cvfs/config/bart.conf config file </a:t>
            </a:r>
          </a:p>
          <a:p>
            <a:pPr marL="1371600" lvl="3" indent="0">
              <a:buNone/>
            </a:pPr>
            <a:r>
              <a:rPr lang="en-US" sz="1200" dirty="0" smtClean="0"/>
              <a:t># How many seconds between samples</a:t>
            </a:r>
          </a:p>
          <a:p>
            <a:pPr marL="1371600" lvl="3" indent="0">
              <a:buNone/>
            </a:pPr>
            <a:r>
              <a:rPr lang="en-US" sz="1200" dirty="0" smtClean="0"/>
              <a:t>interval 60</a:t>
            </a:r>
          </a:p>
          <a:p>
            <a:pPr lvl="1"/>
            <a:r>
              <a:rPr lang="en-US" dirty="0" smtClean="0"/>
              <a:t>Will eventually be moved to MINT along with Gateway Metrics report</a:t>
            </a:r>
          </a:p>
          <a:p>
            <a:pPr lvl="2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57B13D-B2EB-4D7B-90A4-72C99B767C99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37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StorNext 5 GUI StorNext Metrics Report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54" y="1143000"/>
            <a:ext cx="6652142" cy="50292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57B13D-B2EB-4D7B-90A4-72C99B767C99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38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11"/>
          <p:cNvSpPr>
            <a:spLocks noGrp="1"/>
          </p:cNvSpPr>
          <p:nvPr>
            <p:ph type="sldNum" sz="quarter" idx="10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547B680B-B880-4849-B3BD-B3E220CA5F08}" type="slidenum">
              <a:rPr altLang="en-US" smtClean="0">
                <a:solidFill>
                  <a:srgbClr val="0DB6EC"/>
                </a:solidFill>
              </a:rPr>
              <a:pPr eaLnBrk="1" hangingPunct="1">
                <a:defRPr/>
              </a:pPr>
              <a:t>2</a:t>
            </a:fld>
            <a:endParaRPr altLang="en-US" dirty="0" smtClean="0">
              <a:solidFill>
                <a:srgbClr val="0DB6EC"/>
              </a:solidFill>
            </a:endParaRPr>
          </a:p>
        </p:txBody>
      </p:sp>
      <p:pic>
        <p:nvPicPr>
          <p:cNvPr id="14339" name="Picture 10" descr="KnowledgeTransfer_MainScre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28600"/>
            <a:ext cx="8500403" cy="639763"/>
          </a:xfrm>
        </p:spPr>
        <p:txBody>
          <a:bodyPr/>
          <a:lstStyle/>
          <a:p>
            <a:r>
              <a:rPr lang="en-US" dirty="0" smtClean="0"/>
              <a:t>StorNext 5 GUI StorNext Metrics Report cont.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57B13D-B2EB-4D7B-90A4-72C99B767C99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29" y="1143000"/>
            <a:ext cx="6647792" cy="5029200"/>
          </a:xfrm>
        </p:spPr>
      </p:pic>
    </p:spTree>
    <p:extLst>
      <p:ext uri="{BB962C8B-B14F-4D97-AF65-F5344CB8AC3E}">
        <p14:creationId xmlns:p14="http://schemas.microsoft.com/office/powerpoint/2010/main" val="298029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StorNext 5 GUI Reports cont</a:t>
            </a:r>
            <a:r>
              <a:rPr lang="en-US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624" y="1185204"/>
            <a:ext cx="7920941" cy="5029200"/>
          </a:xfrm>
        </p:spPr>
        <p:txBody>
          <a:bodyPr/>
          <a:lstStyle/>
          <a:p>
            <a:r>
              <a:rPr lang="en-US" dirty="0" smtClean="0"/>
              <a:t>Replication Progress Report</a:t>
            </a:r>
          </a:p>
          <a:p>
            <a:pPr lvl="1"/>
            <a:r>
              <a:rPr lang="en-US" dirty="0" smtClean="0"/>
              <a:t>Replication has been somewhat of a black-box, especially in GUI</a:t>
            </a:r>
          </a:p>
          <a:p>
            <a:pPr lvl="1"/>
            <a:r>
              <a:rPr lang="en-US" dirty="0" smtClean="0"/>
              <a:t>New report </a:t>
            </a:r>
            <a:r>
              <a:rPr lang="en-US" dirty="0" smtClean="0"/>
              <a:t>displays state and stage metrics for active policies</a:t>
            </a:r>
          </a:p>
          <a:p>
            <a:pPr lvl="1"/>
            <a:r>
              <a:rPr lang="en-US" dirty="0" smtClean="0"/>
              <a:t>Tools &gt; Reports &gt; Replication/Deduplication</a:t>
            </a:r>
            <a:r>
              <a:rPr lang="en-US" dirty="0" smtClean="0"/>
              <a:t> &gt; Policy &gt; Summary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57B13D-B2EB-4D7B-90A4-72C99B767C99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74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465234" cy="639763"/>
          </a:xfrm>
        </p:spPr>
        <p:txBody>
          <a:bodyPr/>
          <a:lstStyle/>
          <a:p>
            <a:r>
              <a:rPr lang="en-US" dirty="0" smtClean="0"/>
              <a:t>StorNext 5 GUI Replication Progress Report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62" y="1140077"/>
            <a:ext cx="7543800" cy="393776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57B13D-B2EB-4D7B-90A4-72C99B767C99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77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465234" cy="639763"/>
          </a:xfrm>
        </p:spPr>
        <p:txBody>
          <a:bodyPr/>
          <a:lstStyle/>
          <a:p>
            <a:r>
              <a:rPr lang="en-US" dirty="0" smtClean="0"/>
              <a:t>StorNext 5 GUI Replication Progress Report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57B13D-B2EB-4D7B-90A4-72C99B767C99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66" y="1143000"/>
            <a:ext cx="7251717" cy="5029200"/>
          </a:xfrm>
        </p:spPr>
      </p:pic>
    </p:spTree>
    <p:extLst>
      <p:ext uri="{BB962C8B-B14F-4D97-AF65-F5344CB8AC3E}">
        <p14:creationId xmlns:p14="http://schemas.microsoft.com/office/powerpoint/2010/main" val="386077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StorNext 5 GUI RAS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Delete RAS Tickets</a:t>
            </a:r>
          </a:p>
          <a:p>
            <a:pPr lvl="1"/>
            <a:r>
              <a:rPr lang="en-US" dirty="0" smtClean="0"/>
              <a:t>Permanently delete RAS tickets and event details from MySQL</a:t>
            </a:r>
          </a:p>
          <a:p>
            <a:pPr lvl="1"/>
            <a:r>
              <a:rPr lang="en-US" dirty="0" smtClean="0"/>
              <a:t>Prior to SN 5, had to be done manually to clean up database</a:t>
            </a:r>
          </a:p>
          <a:p>
            <a:pPr lvl="1"/>
            <a:r>
              <a:rPr lang="en-US" dirty="0" smtClean="0"/>
              <a:t>Delete individual or filtered tickets</a:t>
            </a:r>
          </a:p>
          <a:p>
            <a:pPr lvl="2"/>
            <a:r>
              <a:rPr lang="en-US" dirty="0" smtClean="0"/>
              <a:t>Filter tickets by priority, component, event and date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57B13D-B2EB-4D7B-90A4-72C99B767C99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45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StorNext 5 GUI Delete RAS Tickets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25" y="1211821"/>
            <a:ext cx="7543800" cy="489155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57B13D-B2EB-4D7B-90A4-72C99B767C99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94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StorNext 5 GUI Security &amp; Legal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Disable/Re-enable GUI logins</a:t>
            </a:r>
          </a:p>
          <a:p>
            <a:pPr lvl="1"/>
            <a:r>
              <a:rPr lang="en-US" dirty="0" smtClean="0"/>
              <a:t>Including admin and service users</a:t>
            </a:r>
          </a:p>
          <a:p>
            <a:pPr lvl="1"/>
            <a:r>
              <a:rPr lang="en-US" dirty="0" smtClean="0"/>
              <a:t>Requires ‘Admin : Manage Users’ Access Control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/>
              <a:t>	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57B13D-B2EB-4D7B-90A4-72C99B767C99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33" y="2479840"/>
            <a:ext cx="7430538" cy="357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05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StorNext 5 GUI </a:t>
            </a:r>
            <a:r>
              <a:rPr lang="en-US" dirty="0" smtClean="0"/>
              <a:t>Security &amp; Legal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GUI EULA acceptance</a:t>
            </a:r>
          </a:p>
          <a:p>
            <a:pPr lvl="1"/>
            <a:r>
              <a:rPr lang="en-US" dirty="0" smtClean="0"/>
              <a:t>Prior to SN 5, only required for Metadata Appliance installs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equired for all flavors of SN (RYO, Appliance, A10) installs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equired after any software upgrade if the EULA was updated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57B13D-B2EB-4D7B-90A4-72C99B767C99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04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StorNext 5 GUI EULA  Acceptance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48" y="1128932"/>
            <a:ext cx="7123471" cy="50292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57B13D-B2EB-4D7B-90A4-72C99B767C99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49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StorNext 5 GUI TOI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 &amp; A</a:t>
            </a:r>
          </a:p>
          <a:p>
            <a:r>
              <a:rPr lang="en-US" dirty="0" smtClean="0"/>
              <a:t>Live Demo of Replication Progress Report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57B13D-B2EB-4D7B-90A4-72C99B767C99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67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StorNext 5 TOI GUI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4592" y="991772"/>
            <a:ext cx="7829500" cy="5081954"/>
          </a:xfrm>
        </p:spPr>
        <p:txBody>
          <a:bodyPr/>
          <a:lstStyle/>
          <a:p>
            <a:r>
              <a:rPr lang="en-US" dirty="0" smtClean="0"/>
              <a:t>File System</a:t>
            </a:r>
          </a:p>
          <a:p>
            <a:pPr lvl="1"/>
            <a:r>
              <a:rPr lang="en-US" dirty="0" smtClean="0"/>
              <a:t>Configuration Parameters</a:t>
            </a:r>
          </a:p>
          <a:p>
            <a:pPr lvl="1"/>
            <a:r>
              <a:rPr lang="en-US" dirty="0" smtClean="0"/>
              <a:t>Auto-Affinities </a:t>
            </a:r>
          </a:p>
          <a:p>
            <a:r>
              <a:rPr lang="en-US" dirty="0" smtClean="0"/>
              <a:t>Storage Manager / Library Maintenance</a:t>
            </a:r>
          </a:p>
          <a:p>
            <a:pPr lvl="1"/>
            <a:r>
              <a:rPr lang="en-US" dirty="0" smtClean="0"/>
              <a:t>Archive Compare utility</a:t>
            </a:r>
          </a:p>
          <a:p>
            <a:pPr lvl="1"/>
            <a:r>
              <a:rPr lang="en-US" dirty="0" smtClean="0"/>
              <a:t>Device Path updates without TSM restart</a:t>
            </a:r>
          </a:p>
          <a:p>
            <a:pPr lvl="1"/>
            <a:r>
              <a:rPr lang="en-US" dirty="0" smtClean="0"/>
              <a:t>LTFS Support</a:t>
            </a:r>
          </a:p>
          <a:p>
            <a:pPr lvl="1"/>
            <a:r>
              <a:rPr lang="en-US" dirty="0" smtClean="0"/>
              <a:t>Tape Media Import with multi-slot CAP</a:t>
            </a:r>
          </a:p>
          <a:p>
            <a:r>
              <a:rPr lang="en-US" dirty="0" smtClean="0"/>
              <a:t>Reports</a:t>
            </a:r>
          </a:p>
          <a:p>
            <a:pPr lvl="1"/>
            <a:r>
              <a:rPr lang="en-US" dirty="0" smtClean="0"/>
              <a:t>StorNext Metrics</a:t>
            </a:r>
          </a:p>
          <a:p>
            <a:pPr lvl="1"/>
            <a:r>
              <a:rPr lang="en-US" dirty="0" smtClean="0"/>
              <a:t>Replication Progress</a:t>
            </a:r>
          </a:p>
          <a:p>
            <a:r>
              <a:rPr lang="en-US" dirty="0" smtClean="0"/>
              <a:t>Misc. </a:t>
            </a:r>
          </a:p>
          <a:p>
            <a:r>
              <a:rPr lang="en-US" dirty="0" smtClean="0"/>
              <a:t>Q &amp; A and </a:t>
            </a:r>
            <a:r>
              <a:rPr lang="en-US" dirty="0" smtClean="0"/>
              <a:t>Live </a:t>
            </a:r>
            <a:r>
              <a:rPr lang="en-US" dirty="0" smtClean="0"/>
              <a:t>Demo of Replication Progress Report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57B13D-B2EB-4D7B-90A4-72C99B767C99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50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StorNext 5 GUI File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625" y="1157068"/>
            <a:ext cx="7543800" cy="5029200"/>
          </a:xfrm>
        </p:spPr>
        <p:txBody>
          <a:bodyPr/>
          <a:lstStyle/>
          <a:p>
            <a:r>
              <a:rPr lang="en-US" dirty="0" smtClean="0"/>
              <a:t>Configuration Parameters</a:t>
            </a:r>
          </a:p>
          <a:p>
            <a:pPr lvl="1"/>
            <a:r>
              <a:rPr lang="en-US" dirty="0" smtClean="0"/>
              <a:t>Removed obsolete or hidden SNFS configuration parameters </a:t>
            </a:r>
          </a:p>
          <a:p>
            <a:pPr lvl="2"/>
            <a:r>
              <a:rPr lang="en-US" dirty="0" smtClean="0"/>
              <a:t>fsBlockSize (now fixed at 4K for new file systems)</a:t>
            </a:r>
          </a:p>
          <a:p>
            <a:pPr lvl="2"/>
            <a:r>
              <a:rPr lang="en-US" dirty="0" smtClean="0"/>
              <a:t>maxConnections</a:t>
            </a:r>
          </a:p>
          <a:p>
            <a:pPr lvl="2"/>
            <a:r>
              <a:rPr lang="en-US" dirty="0" smtClean="0"/>
              <a:t>threadPoolSize</a:t>
            </a:r>
          </a:p>
          <a:p>
            <a:pPr lvl="2"/>
            <a:r>
              <a:rPr lang="en-US" dirty="0" smtClean="0"/>
              <a:t>dataMigrationThreadPoolSize</a:t>
            </a:r>
          </a:p>
          <a:p>
            <a:pPr lvl="2"/>
            <a:r>
              <a:rPr lang="en-US" dirty="0" smtClean="0"/>
              <a:t>restoreJournal </a:t>
            </a:r>
          </a:p>
          <a:p>
            <a:pPr lvl="2"/>
            <a:r>
              <a:rPr lang="en-US" dirty="0" smtClean="0"/>
              <a:t>dirWar</a:t>
            </a:r>
            <a:r>
              <a:rPr lang="en-US" dirty="0"/>
              <a:t>p</a:t>
            </a:r>
            <a:endParaRPr lang="en-US" dirty="0" smtClean="0"/>
          </a:p>
          <a:p>
            <a:pPr lvl="2"/>
            <a:r>
              <a:rPr lang="en-US" dirty="0" smtClean="0"/>
              <a:t>‘Average Files Per Directory’ selection for new file systems</a:t>
            </a:r>
          </a:p>
          <a:p>
            <a:pPr lvl="3"/>
            <a:r>
              <a:rPr lang="en-US" dirty="0" smtClean="0"/>
              <a:t>fsBlockSize calculation </a:t>
            </a:r>
            <a:r>
              <a:rPr lang="en-US" dirty="0" smtClean="0"/>
              <a:t>no longer needed with fixed 4K</a:t>
            </a:r>
            <a:endParaRPr lang="en-US" dirty="0" smtClean="0"/>
          </a:p>
          <a:p>
            <a:r>
              <a:rPr lang="en-US" dirty="0" smtClean="0"/>
              <a:t>Metadump</a:t>
            </a:r>
          </a:p>
          <a:p>
            <a:pPr lvl="2"/>
            <a:r>
              <a:rPr lang="en-US" dirty="0" smtClean="0"/>
              <a:t>Removed from File System Actions pull-down</a:t>
            </a:r>
          </a:p>
          <a:p>
            <a:pPr lvl="2"/>
            <a:r>
              <a:rPr lang="en-US" dirty="0" smtClean="0"/>
              <a:t>Removed from File System create sequence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57B13D-B2EB-4D7B-90A4-72C99B767C99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18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465" y="228600"/>
            <a:ext cx="7772400" cy="639763"/>
          </a:xfrm>
        </p:spPr>
        <p:txBody>
          <a:bodyPr/>
          <a:lstStyle/>
          <a:p>
            <a:r>
              <a:rPr lang="en-US" dirty="0" smtClean="0"/>
              <a:t>StorNext 5 GUI File System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Allocation</a:t>
            </a:r>
          </a:p>
          <a:p>
            <a:pPr lvl="1"/>
            <a:r>
              <a:rPr lang="en-US" dirty="0" smtClean="0"/>
              <a:t>Auto Affinities</a:t>
            </a:r>
          </a:p>
          <a:p>
            <a:pPr lvl="2"/>
            <a:r>
              <a:rPr lang="en-US" dirty="0" smtClean="0"/>
              <a:t>Designate </a:t>
            </a:r>
            <a:r>
              <a:rPr lang="en-US" dirty="0"/>
              <a:t>the affinity (stripe group[s]) to which allocations will be targeted for all files on this file system whose name has the specified file </a:t>
            </a:r>
            <a:r>
              <a:rPr lang="en-US" dirty="0" smtClean="0"/>
              <a:t>extension.</a:t>
            </a:r>
          </a:p>
          <a:p>
            <a:pPr lvl="2"/>
            <a:r>
              <a:rPr lang="en-US" dirty="0"/>
              <a:t>Each unique file extension can be targeted at only one affinity. </a:t>
            </a:r>
            <a:r>
              <a:rPr lang="en-US" dirty="0" smtClean="0"/>
              <a:t>However, each </a:t>
            </a:r>
            <a:r>
              <a:rPr lang="en-US" dirty="0"/>
              <a:t>affinity may serve as the allocation target for more than one file </a:t>
            </a:r>
            <a:r>
              <a:rPr lang="en-US" dirty="0" smtClean="0"/>
              <a:t>extension.</a:t>
            </a:r>
          </a:p>
          <a:p>
            <a:pPr lvl="2"/>
            <a:r>
              <a:rPr lang="en-US" dirty="0" smtClean="0"/>
              <a:t>Use </a:t>
            </a:r>
            <a:r>
              <a:rPr lang="en-US" dirty="0"/>
              <a:t>the file extension * (asterisk) to indicate "all other" file extensions that are not explicitly </a:t>
            </a:r>
            <a:r>
              <a:rPr lang="en-US" dirty="0" smtClean="0"/>
              <a:t>listed.</a:t>
            </a:r>
          </a:p>
          <a:p>
            <a:pPr lvl="2"/>
            <a:r>
              <a:rPr lang="en-US" dirty="0" smtClean="0"/>
              <a:t>File extension is case in-sensitive (e.g. mp4 == MP4).</a:t>
            </a:r>
          </a:p>
          <a:p>
            <a:pPr lvl="1"/>
            <a:r>
              <a:rPr lang="en-US" dirty="0" smtClean="0"/>
              <a:t>Affinity Preference</a:t>
            </a:r>
          </a:p>
          <a:p>
            <a:pPr lvl="2"/>
            <a:r>
              <a:rPr lang="en-US" dirty="0" smtClean="0"/>
              <a:t>If checked, permits files of a particular affinity to have their allocations placed on other available stripe groups (with non-exclusive affinities) when the stripe groups of their assigned affinity do not have sufficient space. Otherwise, allocation attempts will fail with an out-of-space error.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57B13D-B2EB-4D7B-90A4-72C99B767C99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95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7909560" cy="639763"/>
          </a:xfrm>
        </p:spPr>
        <p:txBody>
          <a:bodyPr/>
          <a:lstStyle/>
          <a:p>
            <a:r>
              <a:rPr lang="en-US" dirty="0" smtClean="0"/>
              <a:t>StorNext 5 GUI File System Auto-Affinities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20" y="1150034"/>
            <a:ext cx="4677014" cy="50292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57B13D-B2EB-4D7B-90A4-72C99B767C99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76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465" y="228600"/>
            <a:ext cx="7772400" cy="639763"/>
          </a:xfrm>
        </p:spPr>
        <p:txBody>
          <a:bodyPr/>
          <a:lstStyle/>
          <a:p>
            <a:r>
              <a:rPr lang="en-US" dirty="0" smtClean="0"/>
              <a:t>StorNext 5 GUI Library Maintenance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625" y="1051560"/>
            <a:ext cx="7543800" cy="5029200"/>
          </a:xfrm>
        </p:spPr>
        <p:txBody>
          <a:bodyPr/>
          <a:lstStyle/>
          <a:p>
            <a:r>
              <a:rPr lang="en-US" dirty="0" smtClean="0"/>
              <a:t>Archive Compare</a:t>
            </a:r>
          </a:p>
          <a:p>
            <a:pPr lvl="1"/>
            <a:r>
              <a:rPr lang="en-US" dirty="0" smtClean="0"/>
              <a:t>The primary purpose of this utility is to update Storage Manager's configuration after an archive has had tape drive maintenance performed such as a tape drive replacement</a:t>
            </a:r>
          </a:p>
          <a:p>
            <a:pPr lvl="2"/>
            <a:r>
              <a:rPr lang="en-US" dirty="0" smtClean="0"/>
              <a:t>GUI wraps SM cli utility /usr/adic/MSM/util/archive_cmp</a:t>
            </a:r>
          </a:p>
          <a:p>
            <a:pPr lvl="2"/>
            <a:r>
              <a:rPr lang="en-US" dirty="0" smtClean="0"/>
              <a:t>Verifies that the MSM tape drive configuration matches TSM’s</a:t>
            </a:r>
          </a:p>
          <a:p>
            <a:pPr lvl="2"/>
            <a:r>
              <a:rPr lang="en-US" dirty="0" smtClean="0"/>
              <a:t>Verifies that configured tape drives still exist within the actual archive</a:t>
            </a:r>
          </a:p>
          <a:p>
            <a:pPr lvl="2"/>
            <a:r>
              <a:rPr lang="en-US" dirty="0" smtClean="0"/>
              <a:t>Ignores tape drives configured within a vault</a:t>
            </a:r>
          </a:p>
          <a:p>
            <a:pPr lvl="1"/>
            <a:r>
              <a:rPr lang="en-US" dirty="0" smtClean="0"/>
              <a:t>Report Mode</a:t>
            </a:r>
          </a:p>
          <a:p>
            <a:pPr lvl="2"/>
            <a:r>
              <a:rPr lang="en-US" dirty="0" smtClean="0"/>
              <a:t>list any discrepancies, no database updates performed</a:t>
            </a:r>
          </a:p>
          <a:p>
            <a:pPr lvl="1"/>
            <a:r>
              <a:rPr lang="en-US" dirty="0" smtClean="0"/>
              <a:t>Update Mode</a:t>
            </a:r>
            <a:endParaRPr lang="en-US" dirty="0" smtClean="0"/>
          </a:p>
          <a:p>
            <a:pPr lvl="2"/>
            <a:r>
              <a:rPr lang="en-US" dirty="0" smtClean="0"/>
              <a:t>Sync MSM with archive information if discrepancies found</a:t>
            </a:r>
          </a:p>
          <a:p>
            <a:pPr lvl="2"/>
            <a:r>
              <a:rPr lang="en-US" dirty="0" smtClean="0"/>
              <a:t>Update any misconfigured tape drive device paths within TSM </a:t>
            </a:r>
          </a:p>
          <a:p>
            <a:pPr lvl="1"/>
            <a:r>
              <a:rPr lang="en-US" dirty="0" smtClean="0"/>
              <a:t>Drive Replacement</a:t>
            </a:r>
          </a:p>
          <a:p>
            <a:pPr lvl="2"/>
            <a:r>
              <a:rPr lang="en-US" dirty="0" smtClean="0"/>
              <a:t>Delete or replace orphaned (in TSM, but not in archive) drives</a:t>
            </a:r>
          </a:p>
          <a:p>
            <a:pPr lvl="2"/>
            <a:r>
              <a:rPr lang="en-US" dirty="0" smtClean="0"/>
              <a:t>Replaced drives maintain the SM drive id (useful for drive pools)</a:t>
            </a:r>
          </a:p>
          <a:p>
            <a:pPr lvl="2"/>
            <a:r>
              <a:rPr lang="en-US" dirty="0" smtClean="0"/>
              <a:t>DDM updated if replaced drive was configured for DDM</a:t>
            </a:r>
          </a:p>
          <a:p>
            <a:pPr lvl="2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57B13D-B2EB-4D7B-90A4-72C99B767C99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36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StorNext 5 GUI Archive Compare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57B13D-B2EB-4D7B-90A4-72C99B767C99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28" y="1174552"/>
            <a:ext cx="7543800" cy="4220508"/>
          </a:xfrm>
        </p:spPr>
      </p:pic>
    </p:spTree>
    <p:extLst>
      <p:ext uri="{BB962C8B-B14F-4D97-AF65-F5344CB8AC3E}">
        <p14:creationId xmlns:p14="http://schemas.microsoft.com/office/powerpoint/2010/main" val="243489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StorNext 5 GUI Drives Validation Update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57B13D-B2EB-4D7B-90A4-72C99B767C99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22" y="1135966"/>
            <a:ext cx="5532333" cy="4596618"/>
          </a:xfrm>
        </p:spPr>
      </p:pic>
    </p:spTree>
    <p:extLst>
      <p:ext uri="{BB962C8B-B14F-4D97-AF65-F5344CB8AC3E}">
        <p14:creationId xmlns:p14="http://schemas.microsoft.com/office/powerpoint/2010/main" val="84818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2&quot;/&gt;&lt;property id=&quot;20307&quot; value=&quot;323&quot;/&gt;&lt;/object&gt;&lt;object type=&quot;3&quot; unique_id=&quot;10005&quot;&gt;&lt;property id=&quot;20148&quot; value=&quot;5&quot;/&gt;&lt;property id=&quot;20300&quot; value=&quot;Slide 1&quot;/&gt;&lt;property id=&quot;20307&quot; value=&quot;345&quot;/&gt;&lt;/object&gt;&lt;object type=&quot;3&quot; unique_id=&quot;10006&quot;&gt;&lt;property id=&quot;20148&quot; value=&quot;5&quot;/&gt;&lt;property id=&quot;20300&quot; value=&quot;Slide 3 - &amp;quot;Title Goes Here&amp;quot;&quot;/&gt;&lt;property id=&quot;20307&quot; value=&quot;325&quot;/&gt;&lt;/object&gt;&lt;object type=&quot;3&quot; unique_id=&quot;10007&quot;&gt;&lt;property id=&quot;20148&quot; value=&quot;5&quot;/&gt;&lt;property id=&quot;20300&quot; value=&quot;Slide 16&quot;/&gt;&lt;property id=&quot;20307&quot; value=&quot;331&quot;/&gt;&lt;/object&gt;&lt;object type=&quot;3&quot; unique_id=&quot;10008&quot;&gt;&lt;property id=&quot;20148&quot; value=&quot;5&quot;/&gt;&lt;property id=&quot;20300&quot; value=&quot;Slide 19 - &amp;quot;CHAPTER HEADLINE &amp;#x0D;&amp;#x0A;GOES HERE&amp;quot;&quot;/&gt;&lt;property id=&quot;20307&quot; value=&quot;333&quot;/&gt;&lt;/object&gt;&lt;object type=&quot;3&quot; unique_id=&quot;10009&quot;&gt;&lt;property id=&quot;20148&quot; value=&quot;5&quot;/&gt;&lt;property id=&quot;20300&quot; value=&quot;Slide 17 - &amp;quot;CHAPTER HEADLINE&amp;#x0D;&amp;#x0A;GOES HERE&amp;quot;&quot;/&gt;&lt;property id=&quot;20307&quot; value=&quot;334&quot;/&gt;&lt;/object&gt;&lt;object type=&quot;3&quot; unique_id=&quot;10010&quot;&gt;&lt;property id=&quot;20148&quot; value=&quot;5&quot;/&gt;&lt;property id=&quot;20300&quot; value=&quot;Slide 18 - &amp;quot;CHAPTER HEADLINE &amp;#x0D;&amp;#x0A;GOES HERE&amp;quot;&quot;/&gt;&lt;property id=&quot;20307&quot; value=&quot;338&quot;/&gt;&lt;/object&gt;&lt;object type=&quot;3&quot; unique_id=&quot;10011&quot;&gt;&lt;property id=&quot;20148&quot; value=&quot;5&quot;/&gt;&lt;property id=&quot;20300&quot; value=&quot;Slide 20 - &amp;quot;CHAPTER HEADLINE&amp;#x0D;&amp;#x0A;GOES HERE&amp;quot;&quot;/&gt;&lt;property id=&quot;20307&quot; value=&quot;336&quot;/&gt;&lt;/object&gt;&lt;object type=&quot;3&quot; unique_id=&quot;10625&quot;&gt;&lt;property id=&quot;20148&quot; value=&quot;5&quot;/&gt;&lt;property id=&quot;20300&quot; value=&quot;Slide 4 - &amp;quot;Before you begin…&amp;quot;&quot;/&gt;&lt;property id=&quot;20307&quot; value=&quot;346&quot;/&gt;&lt;/object&gt;&lt;object type=&quot;3&quot; unique_id=&quot;10626&quot;&gt;&lt;property id=&quot;20148&quot; value=&quot;5&quot;/&gt;&lt;property id=&quot;20300&quot; value=&quot;Slide 5 - &amp;quot;Headline goes here&amp;quot;&quot;/&gt;&lt;property id=&quot;20307&quot; value=&quot;347&quot;/&gt;&lt;/object&gt;&lt;object type=&quot;3&quot; unique_id=&quot;10627&quot;&gt;&lt;property id=&quot;20148&quot; value=&quot;5&quot;/&gt;&lt;property id=&quot;20300&quot; value=&quot;Slide 6 - &amp;quot;Converting old presentations to the new format&amp;quot;&quot;/&gt;&lt;property id=&quot;20307&quot; value=&quot;348&quot;/&gt;&lt;/object&gt;&lt;object type=&quot;3&quot; unique_id=&quot;10628&quot;&gt;&lt;property id=&quot;20148&quot; value=&quot;5&quot;/&gt;&lt;property id=&quot;20300&quot; value=&quot;Slide 7 - &amp;quot;Converting old presentations to the new format&amp;quot;&quot;/&gt;&lt;property id=&quot;20307&quot; value=&quot;349&quot;/&gt;&lt;/object&gt;&lt;object type=&quot;3&quot; unique_id=&quot;10629&quot;&gt;&lt;property id=&quot;20148&quot; value=&quot;5&quot;/&gt;&lt;property id=&quot;20300&quot; value=&quot;Slide 8 - &amp;quot;Converting old presentations to the new format&amp;quot;&quot;/&gt;&lt;property id=&quot;20307&quot; value=&quot;350&quot;/&gt;&lt;/object&gt;&lt;object type=&quot;3&quot; unique_id=&quot;10630&quot;&gt;&lt;property id=&quot;20148&quot; value=&quot;5&quot;/&gt;&lt;property id=&quot;20300&quot; value=&quot;Slide 9 - &amp;quot;Converting old presentations to the new format&amp;quot;&quot;/&gt;&lt;property id=&quot;20307&quot; value=&quot;351&quot;/&gt;&lt;/object&gt;&lt;object type=&quot;3&quot; unique_id=&quot;10631&quot;&gt;&lt;property id=&quot;20148&quot; value=&quot;5&quot;/&gt;&lt;property id=&quot;20300&quot; value=&quot;Slide 10 - &amp;quot;Converting old presentations to the new format&amp;quot;&quot;/&gt;&lt;property id=&quot;20307&quot; value=&quot;352&quot;/&gt;&lt;/object&gt;&lt;object type=&quot;3&quot; unique_id=&quot;10632&quot;&gt;&lt;property id=&quot;20148&quot; value=&quot;5&quot;/&gt;&lt;property id=&quot;20300&quot; value=&quot;Slide 11 - &amp;quot;Converting old presentations to the new format&amp;quot;&quot;/&gt;&lt;property id=&quot;20307&quot; value=&quot;353&quot;/&gt;&lt;/object&gt;&lt;object type=&quot;3&quot; unique_id=&quot;10633&quot;&gt;&lt;property id=&quot;20148&quot; value=&quot;5&quot;/&gt;&lt;property id=&quot;20300&quot; value=&quot;Slide 12 - &amp;quot;Converting old presentations to the new format&amp;quot;&quot;/&gt;&lt;property id=&quot;20307&quot; value=&quot;354&quot;/&gt;&lt;/object&gt;&lt;object type=&quot;3&quot; unique_id=&quot;10634&quot;&gt;&lt;property id=&quot;20148&quot; value=&quot;5&quot;/&gt;&lt;property id=&quot;20300&quot; value=&quot;Slide 13 - &amp;quot;Converting old presentations to the new format&amp;quot;&quot;/&gt;&lt;property id=&quot;20307&quot; value=&quot;355&quot;/&gt;&lt;/object&gt;&lt;object type=&quot;3&quot; unique_id=&quot;10635&quot;&gt;&lt;property id=&quot;20148&quot; value=&quot;5&quot;/&gt;&lt;property id=&quot;20300&quot; value=&quot;Slide 14 - &amp;quot;Converting old presentations to the new format&amp;quot;&quot;/&gt;&lt;property id=&quot;20307&quot; value=&quot;356&quot;/&gt;&lt;/object&gt;&lt;object type=&quot;3&quot; unique_id=&quot;10636&quot;&gt;&lt;property id=&quot;20148&quot; value=&quot;5&quot;/&gt;&lt;property id=&quot;20300&quot; value=&quot;Slide 15 - &amp;quot;Converting old presentations to the new format&amp;quot;&quot;/&gt;&lt;property id=&quot;20307&quot; value=&quot;357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MySQL">
  <a:themeElements>
    <a:clrScheme name="Quantum">
      <a:dk1>
        <a:sysClr val="windowText" lastClr="000000"/>
      </a:dk1>
      <a:lt1>
        <a:sysClr val="window" lastClr="FFFFFF"/>
      </a:lt1>
      <a:dk2>
        <a:srgbClr val="006AD6"/>
      </a:dk2>
      <a:lt2>
        <a:srgbClr val="FFBA00"/>
      </a:lt2>
      <a:accent1>
        <a:srgbClr val="F47F16"/>
      </a:accent1>
      <a:accent2>
        <a:srgbClr val="7FAD49"/>
      </a:accent2>
      <a:accent3>
        <a:srgbClr val="41A2EF"/>
      </a:accent3>
      <a:accent4>
        <a:srgbClr val="969697"/>
      </a:accent4>
      <a:accent5>
        <a:srgbClr val="666666"/>
      </a:accent5>
      <a:accent6>
        <a:srgbClr val="002878"/>
      </a:accent6>
      <a:hlink>
        <a:srgbClr val="ADC2E4"/>
      </a:hlink>
      <a:folHlink>
        <a:srgbClr val="14B4E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QF00236_PLC-Phase-Review-template_RevHDraft02">
  <a:themeElements>
    <a:clrScheme name="Quantum">
      <a:dk1>
        <a:sysClr val="windowText" lastClr="000000"/>
      </a:dk1>
      <a:lt1>
        <a:sysClr val="window" lastClr="FFFFFF"/>
      </a:lt1>
      <a:dk2>
        <a:srgbClr val="006AD6"/>
      </a:dk2>
      <a:lt2>
        <a:srgbClr val="FFBA00"/>
      </a:lt2>
      <a:accent1>
        <a:srgbClr val="F47F16"/>
      </a:accent1>
      <a:accent2>
        <a:srgbClr val="7FAD49"/>
      </a:accent2>
      <a:accent3>
        <a:srgbClr val="41A2EF"/>
      </a:accent3>
      <a:accent4>
        <a:srgbClr val="969697"/>
      </a:accent4>
      <a:accent5>
        <a:srgbClr val="666666"/>
      </a:accent5>
      <a:accent6>
        <a:srgbClr val="002878"/>
      </a:accent6>
      <a:hlink>
        <a:srgbClr val="ADC2E4"/>
      </a:hlink>
      <a:folHlink>
        <a:srgbClr val="14B4E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MySQL</Template>
  <TotalTime>3375</TotalTime>
  <Words>1129</Words>
  <Application>Microsoft Office PowerPoint</Application>
  <PresentationFormat>On-screen Show (4:3)</PresentationFormat>
  <Paragraphs>180</Paragraphs>
  <Slides>29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ＭＳ Ｐゴシック</vt:lpstr>
      <vt:lpstr>Wingdings</vt:lpstr>
      <vt:lpstr>Calibri</vt:lpstr>
      <vt:lpstr>MySQL</vt:lpstr>
      <vt:lpstr>QF00236_PLC-Phase-Review-template_RevHDraft02</vt:lpstr>
      <vt:lpstr>PowerPoint Presentation</vt:lpstr>
      <vt:lpstr>PowerPoint Presentation</vt:lpstr>
      <vt:lpstr>StorNext 5 TOI GUI Agenda</vt:lpstr>
      <vt:lpstr>StorNext 5 GUI File System</vt:lpstr>
      <vt:lpstr>StorNext 5 GUI File System cont.</vt:lpstr>
      <vt:lpstr>StorNext 5 GUI File System Auto-Affinities</vt:lpstr>
      <vt:lpstr>StorNext 5 GUI Library Maintenance</vt:lpstr>
      <vt:lpstr>StorNext 5 GUI Archive Compare</vt:lpstr>
      <vt:lpstr>StorNext 5 GUI Drives Validation Update</vt:lpstr>
      <vt:lpstr>StorNext 5 GUI Drive Replacement</vt:lpstr>
      <vt:lpstr>StorNext 5 GUI Archive Compare Log File</vt:lpstr>
      <vt:lpstr>StorNext 5 GUI /dev/sg Device Path Audit</vt:lpstr>
      <vt:lpstr>StorNext 5 GUI LTFS Media Format</vt:lpstr>
      <vt:lpstr>StorNext 5 GUI LTFS Policy Steering</vt:lpstr>
      <vt:lpstr>StorNext 5 GUI LTFS Policy Steering cont.</vt:lpstr>
      <vt:lpstr>StorNext 5 GUI Policy View</vt:lpstr>
      <vt:lpstr>StorNext 5 GUI Add Media with multi-slot CAP</vt:lpstr>
      <vt:lpstr>StorNext 5 GUI Reports</vt:lpstr>
      <vt:lpstr>StorNext 5 GUI StorNext Metrics Report</vt:lpstr>
      <vt:lpstr>StorNext 5 GUI StorNext Metrics Report cont.</vt:lpstr>
      <vt:lpstr>StorNext 5 GUI Reports cont.</vt:lpstr>
      <vt:lpstr>StorNext 5 GUI Replication Progress Report</vt:lpstr>
      <vt:lpstr>StorNext 5 GUI Replication Progress Report</vt:lpstr>
      <vt:lpstr>StorNext 5 GUI RAS</vt:lpstr>
      <vt:lpstr>StorNext 5 GUI Delete RAS Tickets</vt:lpstr>
      <vt:lpstr>StorNext 5 GUI Security &amp; Legal</vt:lpstr>
      <vt:lpstr>StorNext 5 GUI Security &amp; Legal cont.</vt:lpstr>
      <vt:lpstr>StorNext 5 GUI EULA  Acceptance</vt:lpstr>
      <vt:lpstr>StorNext 5 GUI TOI</vt:lpstr>
    </vt:vector>
  </TitlesOfParts>
  <Company>Quantum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Master Template</dc:subject>
  <dc:creator>ctaylor</dc:creator>
  <cp:keywords>Powerpoint, template, Certainty, Certain, Quantum</cp:keywords>
  <dc:description>Any issues or problems please contact Quantum's creative services at: 
isaac.alves@quantum.com
All feedback or comments are welcome.</dc:description>
  <cp:lastModifiedBy>polsen</cp:lastModifiedBy>
  <cp:revision>259</cp:revision>
  <cp:lastPrinted>2012-04-03T01:06:05Z</cp:lastPrinted>
  <dcterms:created xsi:type="dcterms:W3CDTF">2012-05-13T21:08:07Z</dcterms:created>
  <dcterms:modified xsi:type="dcterms:W3CDTF">2014-01-16T19:55:09Z</dcterms:modified>
  <cp:category>Template</cp:category>
  <cp:contentStatus>RELEASED</cp:contentStatus>
</cp:coreProperties>
</file>