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2" r:id="rId1"/>
    <p:sldMasterId id="2147484018" r:id="rId2"/>
    <p:sldMasterId id="2147484158" r:id="rId3"/>
  </p:sldMasterIdLst>
  <p:notesMasterIdLst>
    <p:notesMasterId r:id="rId25"/>
  </p:notesMasterIdLst>
  <p:handoutMasterIdLst>
    <p:handoutMasterId r:id="rId26"/>
  </p:handoutMasterIdLst>
  <p:sldIdLst>
    <p:sldId id="418" r:id="rId4"/>
    <p:sldId id="433" r:id="rId5"/>
    <p:sldId id="365" r:id="rId6"/>
    <p:sldId id="406" r:id="rId7"/>
    <p:sldId id="422" r:id="rId8"/>
    <p:sldId id="437" r:id="rId9"/>
    <p:sldId id="438" r:id="rId10"/>
    <p:sldId id="439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6" r:id="rId21"/>
    <p:sldId id="432" r:id="rId22"/>
    <p:sldId id="435" r:id="rId23"/>
    <p:sldId id="421" r:id="rId24"/>
  </p:sldIdLst>
  <p:sldSz cx="9144000" cy="6858000" type="screen4x3"/>
  <p:notesSz cx="6858000" cy="92964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5E2FF"/>
    <a:srgbClr val="00B6F1"/>
    <a:srgbClr val="666666"/>
    <a:srgbClr val="B0B9BF"/>
    <a:srgbClr val="083A64"/>
    <a:srgbClr val="000000"/>
    <a:srgbClr val="0F73C3"/>
    <a:srgbClr val="ABEBFF"/>
    <a:srgbClr val="273517"/>
    <a:srgbClr val="F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98163" autoAdjust="0"/>
  </p:normalViewPr>
  <p:slideViewPr>
    <p:cSldViewPr snapToGrid="0" showGuides="1">
      <p:cViewPr>
        <p:scale>
          <a:sx n="110" d="100"/>
          <a:sy n="110" d="100"/>
        </p:scale>
        <p:origin x="-258" y="1224"/>
      </p:cViewPr>
      <p:guideLst>
        <p:guide orient="horz" pos="186"/>
        <p:guide pos="4709"/>
        <p:guide pos="56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364"/>
            <a:ext cx="2057400" cy="3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6248401" y="8829967"/>
            <a:ext cx="60801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F9C8E3-2B65-4B14-AAA2-6F77C02A5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5791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80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415790"/>
            <a:ext cx="6553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32772" name="Picture 8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364"/>
            <a:ext cx="2057400" cy="3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5791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6248401" y="8829967"/>
            <a:ext cx="60801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62E7E0-0284-4AB1-A318-757D54241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86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25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2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2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2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2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2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2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2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2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6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2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smtClean="0">
                <a:ea typeface="ＭＳ Ｐゴシック" pitchFamily="34" charset="-128"/>
              </a:rPr>
              <a:t>We are making the presentation sessions available to a small group of team members via WebEx. </a:t>
            </a:r>
          </a:p>
          <a:p>
            <a:pPr>
              <a:buFontTx/>
              <a:buChar char="•"/>
            </a:pPr>
            <a:r>
              <a:rPr lang="en-US" altLang="en-US" smtClean="0">
                <a:ea typeface="ＭＳ Ｐゴシック" pitchFamily="34" charset="-128"/>
              </a:rPr>
              <a:t>The main purpose of the presentations is to record the sessions for future use. </a:t>
            </a:r>
          </a:p>
          <a:p>
            <a:pPr>
              <a:buFontTx/>
              <a:buChar char="•"/>
            </a:pPr>
            <a:r>
              <a:rPr lang="en-US" altLang="en-US" smtClean="0">
                <a:ea typeface="ＭＳ Ｐゴシック" pitchFamily="34" charset="-128"/>
              </a:rPr>
              <a:t>If you are attending a WebEx session, please keep your questions relevant to the purpose of the meeting, support of MySQL in SN 4.3. </a:t>
            </a:r>
          </a:p>
          <a:p>
            <a:pPr>
              <a:buFontTx/>
              <a:buChar char="•"/>
            </a:pPr>
            <a:r>
              <a:rPr lang="en-US" altLang="en-US" smtClean="0">
                <a:ea typeface="ＭＳ Ｐゴシック" pitchFamily="34" charset="-128"/>
              </a:rPr>
              <a:t>If you do have questions and feedback about things outside the main focus you can either send them by email or give them to the presenters outside the class.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2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0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80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2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2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2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2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2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3804696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Quantum is the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/>
            </a:r>
            <a:b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specialist in the world.</a:t>
            </a:r>
            <a:endParaRPr lang="en-US" sz="1800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2884236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WELCOME</a:t>
            </a:r>
            <a:endParaRPr lang="en-US" sz="7200" dirty="0">
              <a:solidFill>
                <a:srgbClr val="00B6F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31408" y="1014219"/>
            <a:ext cx="2343905" cy="590931"/>
            <a:chOff x="320121" y="1309686"/>
            <a:chExt cx="2343905" cy="590931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85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of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 Fortune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b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choose Quantum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913983" y="1709827"/>
            <a:ext cx="2335068" cy="590931"/>
            <a:chOff x="63133" y="1309686"/>
            <a:chExt cx="2335068" cy="590931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3133" y="1309686"/>
              <a:ext cx="75263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76871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ecent product of the year awards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4706628" y="4967514"/>
            <a:ext cx="2928685" cy="590931"/>
            <a:chOff x="320119" y="1309686"/>
            <a:chExt cx="2928685" cy="590931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20119" y="1309686"/>
              <a:ext cx="1371601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100K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527474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lus customer deployments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253983" y="5558445"/>
            <a:ext cx="2343905" cy="590931"/>
            <a:chOff x="320121" y="1309686"/>
            <a:chExt cx="2343905" cy="590931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33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years specialized expertise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9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to-Action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4275138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 userDrawn="1"/>
        </p:nvSpPr>
        <p:spPr>
          <a:xfrm>
            <a:off x="2971801" y="1"/>
            <a:ext cx="9925049" cy="3916842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2300020"/>
            <a:ext cx="6982724" cy="160972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62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Learn More Headline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822493"/>
            <a:ext cx="9144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804" y="4718649"/>
            <a:ext cx="7786495" cy="1949733"/>
          </a:xfrm>
          <a:prstGeom prst="rect">
            <a:avLst/>
          </a:prstGeom>
        </p:spPr>
        <p:txBody>
          <a:bodyPr anchor="t" anchorCtr="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666666"/>
                </a:solidFill>
              </a:rPr>
              <a:t>Contact Info xxx-</a:t>
            </a:r>
            <a:r>
              <a:rPr lang="en-US" dirty="0" err="1" smtClean="0">
                <a:solidFill>
                  <a:srgbClr val="666666"/>
                </a:solidFill>
              </a:rPr>
              <a:t>xxxx</a:t>
            </a:r>
            <a:endParaRPr lang="en-US" dirty="0" smtClean="0">
              <a:solidFill>
                <a:srgbClr val="666666"/>
              </a:solidFill>
            </a:endParaRPr>
          </a:p>
          <a:p>
            <a:r>
              <a:rPr lang="en-US" dirty="0" smtClean="0">
                <a:solidFill>
                  <a:srgbClr val="666666"/>
                </a:solidFill>
              </a:rPr>
              <a:t>URL www.xxx.xxxx</a:t>
            </a:r>
          </a:p>
          <a:p>
            <a:r>
              <a:rPr lang="en-US" dirty="0" smtClean="0">
                <a:solidFill>
                  <a:srgbClr val="666666"/>
                </a:solidFill>
              </a:rPr>
              <a:t>Etc…</a:t>
            </a:r>
            <a:endParaRPr lang="en-US" dirty="0" smtClean="0">
              <a:solidFill>
                <a:srgbClr val="00B6F1"/>
              </a:solidFill>
            </a:endParaRPr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5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489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Photo Title Slid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5906"/>
          <a:stretch/>
        </p:blipFill>
        <p:spPr>
          <a:xfrm>
            <a:off x="1354178" y="1781175"/>
            <a:ext cx="3152774" cy="301942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 userDrawn="1"/>
        </p:nvSpPr>
        <p:spPr bwMode="auto">
          <a:xfrm>
            <a:off x="1818935" y="3835729"/>
            <a:ext cx="2257765" cy="7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1400" b="1" kern="0" spc="0" baseline="0" dirty="0" smtClean="0">
                <a:solidFill>
                  <a:srgbClr val="FF0000"/>
                </a:solidFill>
              </a:rPr>
              <a:t>Replace this image with presenter’s photo using Format&gt;Change Picture</a:t>
            </a:r>
            <a:endParaRPr lang="en-US" sz="1400" b="1" kern="0" spc="0" baseline="0" dirty="0">
              <a:solidFill>
                <a:srgbClr val="FF0000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397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E1B2F-391A-4280-BE01-AE69E1D58E9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833010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0070" y="6497620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7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14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00992"/>
            <a:ext cx="9144000" cy="4857008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286375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68508" y="5562792"/>
            <a:ext cx="7990487" cy="98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dirty="0" smtClean="0"/>
              <a:t>Subtitle/Tagline</a:t>
            </a:r>
            <a:br>
              <a:rPr lang="en-US" dirty="0" smtClean="0"/>
            </a:br>
            <a:r>
              <a:rPr lang="en-US" dirty="0" smtClean="0"/>
              <a:t>will go here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2971801" y="0"/>
            <a:ext cx="9925049" cy="4843326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3645425"/>
            <a:ext cx="6992420" cy="135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1" name="Rectangle 10"/>
          <p:cNvSpPr/>
          <p:nvPr userDrawn="1"/>
        </p:nvSpPr>
        <p:spPr>
          <a:xfrm>
            <a:off x="0" y="6822493"/>
            <a:ext cx="9144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9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264035"/>
            <a:ext cx="8216220" cy="47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192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81344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81344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 bwMode="auto">
          <a:xfrm>
            <a:off x="4673340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2"/>
          </p:nvPr>
        </p:nvSpPr>
        <p:spPr bwMode="auto">
          <a:xfrm>
            <a:off x="4673340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3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82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22779" y="339388"/>
            <a:ext cx="8289245" cy="97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759334"/>
            <a:ext cx="8216220" cy="429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805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3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1" r:id="rId2"/>
    <p:sldLayoutId id="214748420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2" r:id="rId2"/>
    <p:sldLayoutId id="2147484161" r:id="rId3"/>
    <p:sldLayoutId id="2147484199" r:id="rId4"/>
    <p:sldLayoutId id="2147484188" r:id="rId5"/>
    <p:sldLayoutId id="2147484184" r:id="rId6"/>
    <p:sldLayoutId id="214748420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January 23,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057355" y="1043796"/>
            <a:ext cx="3527425" cy="2674189"/>
          </a:xfrm>
        </p:spPr>
        <p:txBody>
          <a:bodyPr/>
          <a:lstStyle/>
          <a:p>
            <a:r>
              <a:rPr lang="en-US" sz="2800" dirty="0" smtClean="0"/>
              <a:t>FILE SYSTEM CONFIGURATION and MISCELLANEOUS CHANGES for </a:t>
            </a:r>
            <a:r>
              <a:rPr lang="en-US" sz="2800" dirty="0" err="1" smtClean="0"/>
              <a:t>StorNext</a:t>
            </a:r>
            <a:r>
              <a:rPr lang="en-US" sz="2800" dirty="0" smtClean="0"/>
              <a:t> 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65982" y="3616056"/>
            <a:ext cx="3527425" cy="531544"/>
          </a:xfrm>
        </p:spPr>
        <p:txBody>
          <a:bodyPr/>
          <a:lstStyle/>
          <a:p>
            <a:r>
              <a:rPr lang="en-US" dirty="0" smtClean="0"/>
              <a:t>Jeff </a:t>
            </a:r>
            <a:r>
              <a:rPr lang="en-US" dirty="0" err="1" smtClean="0"/>
              <a:t>Koniges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</a:t>
            </a:r>
            <a:r>
              <a:rPr lang="en-US" dirty="0" err="1" smtClean="0"/>
              <a:t>Globals</a:t>
            </a:r>
            <a:r>
              <a:rPr lang="en-US" dirty="0" smtClean="0"/>
              <a:t> New</a:t>
            </a:r>
            <a:br>
              <a:rPr lang="en-US" dirty="0" smtClean="0"/>
            </a:br>
            <a:r>
              <a:rPr lang="en-US" dirty="0" err="1" smtClean="0"/>
              <a:t>affinityPreference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allocator to use non-matching stripe group when an allocation to a matching stripe group would otherwise fail with “no space”.</a:t>
            </a:r>
          </a:p>
          <a:p>
            <a:r>
              <a:rPr lang="en-US" dirty="0" smtClean="0"/>
              <a:t>Default: false – fail with ENOSPC</a:t>
            </a:r>
          </a:p>
        </p:txBody>
      </p:sp>
    </p:spTree>
    <p:extLst>
      <p:ext uri="{BB962C8B-B14F-4D97-AF65-F5344CB8AC3E}">
        <p14:creationId xmlns:p14="http://schemas.microsoft.com/office/powerpoint/2010/main" val="39221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</a:t>
            </a:r>
            <a:r>
              <a:rPr lang="en-US" dirty="0" err="1" smtClean="0"/>
              <a:t>Globals</a:t>
            </a:r>
            <a:r>
              <a:rPr lang="en-US" dirty="0" smtClean="0"/>
              <a:t> Changed/New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bufferCacheSize</a:t>
            </a:r>
            <a:r>
              <a:rPr lang="en-US" dirty="0" smtClean="0"/>
              <a:t>: default now 256M</a:t>
            </a:r>
          </a:p>
          <a:p>
            <a:r>
              <a:rPr lang="en-US" dirty="0" err="1" smtClean="0"/>
              <a:t>inodeCacheSize</a:t>
            </a:r>
            <a:r>
              <a:rPr lang="en-US" dirty="0" smtClean="0"/>
              <a:t>: default now 128K</a:t>
            </a:r>
          </a:p>
          <a:p>
            <a:r>
              <a:rPr lang="en-US" dirty="0" smtClean="0"/>
              <a:t>useL2BufferCache: new for </a:t>
            </a:r>
            <a:r>
              <a:rPr lang="en-US" dirty="0" err="1" smtClean="0"/>
              <a:t>StorNext</a:t>
            </a:r>
            <a:r>
              <a:rPr lang="en-US" dirty="0" smtClean="0"/>
              <a:t> 5</a:t>
            </a:r>
          </a:p>
          <a:p>
            <a:r>
              <a:rPr lang="en-US" dirty="0" smtClean="0"/>
              <a:t>See also metadata subcommand in </a:t>
            </a:r>
            <a:r>
              <a:rPr lang="en-US" dirty="0" err="1" smtClean="0"/>
              <a:t>cvadmin</a:t>
            </a:r>
            <a:endParaRPr lang="en-US" dirty="0" smtClean="0"/>
          </a:p>
          <a:p>
            <a:r>
              <a:rPr lang="en-US" dirty="0" smtClean="0"/>
              <a:t>Separate presentation covers these in detail.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7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</a:t>
            </a:r>
            <a:r>
              <a:rPr lang="en-US" dirty="0" err="1" smtClean="0"/>
              <a:t>Globals</a:t>
            </a:r>
            <a:r>
              <a:rPr lang="en-US" dirty="0" smtClean="0"/>
              <a:t> Removed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threadPoolSize</a:t>
            </a:r>
            <a:endParaRPr lang="en-US" dirty="0" smtClean="0"/>
          </a:p>
          <a:p>
            <a:r>
              <a:rPr lang="en-US" dirty="0" err="1" smtClean="0"/>
              <a:t>dataMigrationThreadPoolSize</a:t>
            </a:r>
            <a:endParaRPr lang="en-US" dirty="0" smtClean="0"/>
          </a:p>
          <a:p>
            <a:r>
              <a:rPr lang="en-US" dirty="0" err="1" smtClean="0"/>
              <a:t>maxConnections</a:t>
            </a:r>
            <a:endParaRPr lang="en-US" dirty="0" smtClean="0"/>
          </a:p>
          <a:p>
            <a:r>
              <a:rPr lang="en-US" dirty="0" smtClean="0"/>
              <a:t>These are all dynamic at </a:t>
            </a:r>
            <a:r>
              <a:rPr lang="en-US" dirty="0" err="1" smtClean="0"/>
              <a:t>StorNext</a:t>
            </a:r>
            <a:r>
              <a:rPr lang="en-US" dirty="0" smtClean="0"/>
              <a:t>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</a:t>
            </a:r>
            <a:r>
              <a:rPr lang="en-US" dirty="0" err="1" smtClean="0"/>
              <a:t>Globals</a:t>
            </a:r>
            <a:r>
              <a:rPr lang="en-US" dirty="0" smtClean="0"/>
              <a:t> Changed: </a:t>
            </a:r>
            <a:r>
              <a:rPr lang="en-US" dirty="0" err="1" smtClean="0"/>
              <a:t>fsBlockSize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1561380"/>
            <a:ext cx="8216220" cy="425282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file systems use 4K FS block size.</a:t>
            </a:r>
          </a:p>
          <a:p>
            <a:r>
              <a:rPr lang="en-US" dirty="0" err="1" smtClean="0"/>
              <a:t>Config</a:t>
            </a:r>
            <a:r>
              <a:rPr lang="en-US" dirty="0" smtClean="0"/>
              <a:t> file setting is 4096 for all new or remade file systems.</a:t>
            </a:r>
          </a:p>
          <a:p>
            <a:r>
              <a:rPr lang="en-US" dirty="0" smtClean="0"/>
              <a:t>For file systems made prior to SN 5, original setting for </a:t>
            </a:r>
            <a:r>
              <a:rPr lang="en-US" dirty="0" err="1" smtClean="0"/>
              <a:t>fsBlockSize</a:t>
            </a:r>
            <a:r>
              <a:rPr lang="en-US" dirty="0" smtClean="0"/>
              <a:t> remains in the </a:t>
            </a:r>
            <a:r>
              <a:rPr lang="en-US" dirty="0" err="1" smtClean="0"/>
              <a:t>config</a:t>
            </a:r>
            <a:r>
              <a:rPr lang="en-US" dirty="0" smtClean="0"/>
              <a:t> file. This is used to align allocations to the original FS block size.</a:t>
            </a:r>
          </a:p>
          <a:p>
            <a:r>
              <a:rPr lang="en-US" dirty="0" smtClean="0"/>
              <a:t>When a file system is remade, </a:t>
            </a:r>
            <a:r>
              <a:rPr lang="en-US" dirty="0" err="1" smtClean="0"/>
              <a:t>cvmkfs</a:t>
            </a:r>
            <a:r>
              <a:rPr lang="en-US" dirty="0" smtClean="0"/>
              <a:t> will rewrite the </a:t>
            </a:r>
            <a:r>
              <a:rPr lang="en-US" dirty="0" err="1" smtClean="0"/>
              <a:t>config</a:t>
            </a:r>
            <a:r>
              <a:rPr lang="en-US" dirty="0" smtClean="0"/>
              <a:t> file, if necessary, setting </a:t>
            </a:r>
            <a:r>
              <a:rPr lang="en-US" dirty="0" err="1" smtClean="0"/>
              <a:t>fsBlockSize</a:t>
            </a:r>
            <a:r>
              <a:rPr lang="en-US" dirty="0" smtClean="0"/>
              <a:t> to 4096.</a:t>
            </a:r>
          </a:p>
          <a:p>
            <a:r>
              <a:rPr lang="en-US" dirty="0" smtClean="0"/>
              <a:t>FS block size configuration removed from the GUIs.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0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</a:t>
            </a:r>
            <a:r>
              <a:rPr lang="en-US" dirty="0" err="1" smtClean="0"/>
              <a:t>Globals</a:t>
            </a:r>
            <a:r>
              <a:rPr lang="en-US" dirty="0" smtClean="0"/>
              <a:t> Changed: </a:t>
            </a:r>
            <a:r>
              <a:rPr lang="en-US" dirty="0" err="1" smtClean="0"/>
              <a:t>journalSize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default is 64M</a:t>
            </a:r>
          </a:p>
          <a:p>
            <a:r>
              <a:rPr lang="en-US" dirty="0" smtClean="0"/>
              <a:t>New minimum 16M on new or updated (using </a:t>
            </a:r>
            <a:r>
              <a:rPr lang="en-US" dirty="0" err="1" smtClean="0"/>
              <a:t>cvupdatefs</a:t>
            </a:r>
            <a:r>
              <a:rPr lang="en-US" dirty="0" smtClean="0"/>
              <a:t> to resize the journal) file systems.</a:t>
            </a:r>
          </a:p>
          <a:p>
            <a:r>
              <a:rPr lang="en-US" dirty="0" smtClean="0"/>
              <a:t>Linux GUI allows 64, 128, 256 or 512M</a:t>
            </a:r>
          </a:p>
          <a:p>
            <a:r>
              <a:rPr lang="en-US" dirty="0" smtClean="0"/>
              <a:t>Absolute minimum 4M on converted FS only</a:t>
            </a:r>
          </a:p>
          <a:p>
            <a:r>
              <a:rPr lang="en-US" dirty="0" smtClean="0"/>
              <a:t>FSM will not start if journal is not at least 4M</a:t>
            </a:r>
          </a:p>
          <a:p>
            <a:r>
              <a:rPr lang="en-US" dirty="0" smtClean="0"/>
              <a:t>FSM will not start if the journal size in the </a:t>
            </a:r>
            <a:r>
              <a:rPr lang="en-US" dirty="0" err="1" smtClean="0"/>
              <a:t>config</a:t>
            </a:r>
            <a:r>
              <a:rPr lang="en-US" dirty="0" smtClean="0"/>
              <a:t> file does not match the journal size in the metadata.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</a:t>
            </a:r>
            <a:r>
              <a:rPr lang="en-US" dirty="0" err="1" smtClean="0"/>
              <a:t>Globals</a:t>
            </a:r>
            <a:r>
              <a:rPr lang="en-US" dirty="0"/>
              <a:t> </a:t>
            </a:r>
            <a:r>
              <a:rPr lang="en-US" dirty="0" smtClean="0"/>
              <a:t>New:</a:t>
            </a:r>
            <a:br>
              <a:rPr lang="en-US" dirty="0" smtClean="0"/>
            </a:br>
            <a:r>
              <a:rPr lang="en-US" dirty="0" err="1" smtClean="0"/>
              <a:t>maintenanceMode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Locks out all client logins except the local client on the same node as the active FSM.</a:t>
            </a:r>
          </a:p>
          <a:p>
            <a:r>
              <a:rPr lang="en-US" dirty="0" smtClean="0"/>
              <a:t>If you want to use it, prior to upgrade, remove the FSM’s name from the </a:t>
            </a:r>
            <a:r>
              <a:rPr lang="en-US" dirty="0" err="1" smtClean="0"/>
              <a:t>fsmlist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Upgrade to </a:t>
            </a:r>
            <a:r>
              <a:rPr lang="en-US" dirty="0" err="1" smtClean="0"/>
              <a:t>StorNext</a:t>
            </a:r>
            <a:r>
              <a:rPr lang="en-US" dirty="0" smtClean="0"/>
              <a:t> 5.</a:t>
            </a:r>
          </a:p>
          <a:p>
            <a:r>
              <a:rPr lang="en-US" dirty="0" smtClean="0"/>
              <a:t>Add maintenance mode </a:t>
            </a:r>
            <a:r>
              <a:rPr lang="en-US" dirty="0" err="1" smtClean="0"/>
              <a:t>config</a:t>
            </a:r>
            <a:r>
              <a:rPr lang="en-US" dirty="0" smtClean="0"/>
              <a:t> global, set to true.</a:t>
            </a:r>
          </a:p>
          <a:p>
            <a:r>
              <a:rPr lang="en-US" dirty="0" smtClean="0"/>
              <a:t>Start FSM, mount FS on MDC.</a:t>
            </a:r>
          </a:p>
          <a:p>
            <a:r>
              <a:rPr lang="en-US" dirty="0" smtClean="0"/>
              <a:t>Verify FS conversion completes successfully, do any application testing from the MDC.</a:t>
            </a:r>
          </a:p>
          <a:p>
            <a:r>
              <a:rPr lang="en-US" dirty="0" smtClean="0"/>
              <a:t>Reset </a:t>
            </a:r>
            <a:r>
              <a:rPr lang="en-US" dirty="0" err="1" smtClean="0"/>
              <a:t>maintenanceMode</a:t>
            </a:r>
            <a:r>
              <a:rPr lang="en-US" dirty="0" smtClean="0"/>
              <a:t> to false, bounce the FSM.</a:t>
            </a:r>
          </a:p>
          <a:p>
            <a:r>
              <a:rPr lang="en-US" dirty="0" smtClean="0"/>
              <a:t>Not currently documented or recommended.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</a:t>
            </a:r>
            <a:r>
              <a:rPr lang="en-US" dirty="0" err="1" smtClean="0"/>
              <a:t>Globals</a:t>
            </a:r>
            <a:r>
              <a:rPr lang="en-US" dirty="0"/>
              <a:t> </a:t>
            </a:r>
            <a:r>
              <a:rPr lang="en-US" dirty="0" smtClean="0"/>
              <a:t>New:</a:t>
            </a:r>
            <a:br>
              <a:rPr lang="en-US" dirty="0" smtClean="0"/>
            </a:br>
            <a:r>
              <a:rPr lang="en-US" dirty="0" err="1" smtClean="0"/>
              <a:t>renameTracking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has been around since 4.1.</a:t>
            </a:r>
          </a:p>
          <a:p>
            <a:r>
              <a:rPr lang="en-US" dirty="0" smtClean="0"/>
              <a:t>Previously enabled with global environment variable MICRO_RENAME. (Still honored with warning)</a:t>
            </a:r>
          </a:p>
          <a:p>
            <a:r>
              <a:rPr lang="en-US" dirty="0" smtClean="0"/>
              <a:t>Moved into the configuration to allow setting on a per file system basis.</a:t>
            </a:r>
          </a:p>
          <a:p>
            <a:r>
              <a:rPr lang="en-US" dirty="0" smtClean="0"/>
              <a:t>The client can send rename operations to the Storage Manager if tracking is enabled and the rename occurs within a directory covered by a SM policy.</a:t>
            </a:r>
          </a:p>
          <a:p>
            <a:r>
              <a:rPr lang="en-US" dirty="0" smtClean="0"/>
              <a:t>Makes files created by applications like MS Office or vi appear normal in SM database queries.</a:t>
            </a:r>
          </a:p>
          <a:p>
            <a:r>
              <a:rPr lang="en-US" dirty="0" smtClean="0"/>
              <a:t>Adds overhead. Not currently documented.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</a:t>
            </a:r>
            <a:r>
              <a:rPr lang="en-US" dirty="0" err="1" smtClean="0"/>
              <a:t>Globals</a:t>
            </a:r>
            <a:r>
              <a:rPr lang="en-US" dirty="0" smtClean="0"/>
              <a:t> Changed/Removed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restoreJournal</a:t>
            </a:r>
            <a:r>
              <a:rPr lang="en-US" dirty="0" smtClean="0"/>
              <a:t> </a:t>
            </a:r>
            <a:r>
              <a:rPr lang="en-US" smtClean="0"/>
              <a:t>– Expanded meaning </a:t>
            </a:r>
            <a:r>
              <a:rPr lang="en-US" dirty="0" smtClean="0"/>
              <a:t>for unmanaged FS</a:t>
            </a:r>
          </a:p>
          <a:p>
            <a:r>
              <a:rPr lang="en-US" dirty="0" err="1" smtClean="0"/>
              <a:t>restoreJournalMaxHours</a:t>
            </a:r>
            <a:r>
              <a:rPr lang="en-US" dirty="0" smtClean="0"/>
              <a:t> – gone.</a:t>
            </a:r>
          </a:p>
          <a:p>
            <a:r>
              <a:rPr lang="en-US" dirty="0" err="1" smtClean="0"/>
              <a:t>restoreJournalMaxMB</a:t>
            </a:r>
            <a:r>
              <a:rPr lang="en-US" dirty="0" smtClean="0"/>
              <a:t> – gone.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2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Compatibility Mode Binaries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5 contains 4.7.1 versions of </a:t>
            </a:r>
            <a:r>
              <a:rPr lang="en-US" dirty="0" err="1" smtClean="0"/>
              <a:t>cvfsck</a:t>
            </a:r>
            <a:r>
              <a:rPr lang="en-US" dirty="0" smtClean="0"/>
              <a:t>, </a:t>
            </a:r>
            <a:r>
              <a:rPr lang="en-US" dirty="0" err="1" smtClean="0"/>
              <a:t>cvfsdb</a:t>
            </a:r>
            <a:r>
              <a:rPr lang="en-US" dirty="0" smtClean="0"/>
              <a:t>, </a:t>
            </a:r>
            <a:r>
              <a:rPr lang="en-US" dirty="0" err="1" smtClean="0"/>
              <a:t>cvupdatefs</a:t>
            </a:r>
            <a:r>
              <a:rPr lang="en-US" dirty="0" smtClean="0"/>
              <a:t>, </a:t>
            </a:r>
            <a:r>
              <a:rPr lang="en-US" dirty="0" err="1" smtClean="0"/>
              <a:t>fsm</a:t>
            </a:r>
            <a:r>
              <a:rPr lang="en-US" dirty="0" smtClean="0"/>
              <a:t> and </a:t>
            </a:r>
            <a:r>
              <a:rPr lang="en-US" dirty="0" err="1" smtClean="0"/>
              <a:t>snmetadump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 expected to be needed, limited testing performed.</a:t>
            </a:r>
          </a:p>
          <a:p>
            <a:r>
              <a:rPr lang="en-US" dirty="0" smtClean="0"/>
              <a:t>The 4.7.1 FSM will run along with </a:t>
            </a:r>
            <a:r>
              <a:rPr lang="en-US" dirty="0" err="1" smtClean="0"/>
              <a:t>StorNext</a:t>
            </a:r>
            <a:r>
              <a:rPr lang="en-US" dirty="0" smtClean="0"/>
              <a:t> 5 FSMs on the same MDC node.</a:t>
            </a:r>
          </a:p>
          <a:p>
            <a:r>
              <a:rPr lang="en-US" dirty="0" smtClean="0"/>
              <a:t>One scenario – After upgrade, one file system fails conversion due to low space on metadata SG. </a:t>
            </a:r>
            <a:r>
              <a:rPr lang="en-US" dirty="0" err="1" smtClean="0"/>
              <a:t>Compat</a:t>
            </a:r>
            <a:r>
              <a:rPr lang="en-US" dirty="0" smtClean="0"/>
              <a:t> version of </a:t>
            </a:r>
            <a:r>
              <a:rPr lang="en-US" dirty="0" err="1" smtClean="0"/>
              <a:t>cvupdatefs</a:t>
            </a:r>
            <a:r>
              <a:rPr lang="en-US" dirty="0" smtClean="0"/>
              <a:t> adds metadata SG.</a:t>
            </a:r>
          </a:p>
          <a:p>
            <a:r>
              <a:rPr lang="en-US" dirty="0" smtClean="0"/>
              <a:t>Or low on </a:t>
            </a:r>
            <a:r>
              <a:rPr lang="en-US" dirty="0" err="1" smtClean="0"/>
              <a:t>inodes</a:t>
            </a:r>
            <a:r>
              <a:rPr lang="en-US" dirty="0"/>
              <a:t> </a:t>
            </a:r>
            <a:r>
              <a:rPr lang="en-US" dirty="0" smtClean="0"/>
              <a:t>– run </a:t>
            </a:r>
            <a:r>
              <a:rPr lang="en-US" dirty="0" err="1" smtClean="0"/>
              <a:t>compat</a:t>
            </a:r>
            <a:r>
              <a:rPr lang="en-US" dirty="0" smtClean="0"/>
              <a:t> FSM, delete some files.</a:t>
            </a:r>
          </a:p>
          <a:p>
            <a:r>
              <a:rPr lang="en-US" dirty="0" smtClean="0"/>
              <a:t>Covering our bets. Just another paranoia moment.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75BEA49-A438-4EF3-BBF6-D5C64DFD284A}" type="slidenum">
              <a:rPr altLang="en-US" smtClean="0">
                <a:solidFill>
                  <a:srgbClr val="0DB6EC"/>
                </a:solidFill>
              </a:rPr>
              <a:pPr eaLnBrk="1" hangingPunct="1"/>
              <a:t>2</a:t>
            </a:fld>
            <a:endParaRPr altLang="en-US" smtClean="0">
              <a:solidFill>
                <a:srgbClr val="0DB6EC"/>
              </a:solidFill>
            </a:endParaRPr>
          </a:p>
        </p:txBody>
      </p:sp>
      <p:pic>
        <p:nvPicPr>
          <p:cNvPr id="13315" name="Picture 10" descr="KnowledgeTransfer_Main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099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Driver Interaction Improvements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5 now uses a single character device in /</a:t>
            </a:r>
            <a:r>
              <a:rPr lang="en-US" dirty="0" err="1" smtClean="0"/>
              <a:t>dev</a:t>
            </a:r>
            <a:r>
              <a:rPr lang="en-US" dirty="0" smtClean="0"/>
              <a:t> instead of multiple block devices.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pseudodevs</a:t>
            </a:r>
            <a:r>
              <a:rPr lang="en-US" dirty="0" smtClean="0"/>
              <a:t> configuration file is gone.</a:t>
            </a:r>
          </a:p>
          <a:p>
            <a:r>
              <a:rPr lang="en-US" dirty="0" smtClean="0"/>
              <a:t>There is no configured limit to the number of mounts from a given node as there was prior to </a:t>
            </a:r>
            <a:r>
              <a:rPr lang="en-US" dirty="0" err="1" smtClean="0"/>
              <a:t>StorNext</a:t>
            </a:r>
            <a:r>
              <a:rPr lang="en-US" dirty="0" smtClean="0"/>
              <a:t> </a:t>
            </a:r>
            <a:r>
              <a:rPr lang="en-US" smtClean="0"/>
              <a:t>5.</a:t>
            </a:r>
            <a:endParaRPr lang="en-US" dirty="0" smtClean="0"/>
          </a:p>
          <a:p>
            <a:r>
              <a:rPr lang="en-US" dirty="0" smtClean="0"/>
              <a:t>The Linux multipath configuration no longer needs special blacklisting for </a:t>
            </a:r>
            <a:r>
              <a:rPr lang="en-US" dirty="0" err="1" smtClean="0"/>
              <a:t>StorNext</a:t>
            </a:r>
            <a:r>
              <a:rPr lang="en-US" dirty="0" smtClean="0"/>
              <a:t> control devices.</a:t>
            </a:r>
          </a:p>
          <a:p>
            <a:r>
              <a:rPr lang="en-US" dirty="0" smtClean="0"/>
              <a:t>Modern versions of Linux (RHEL 6) now see </a:t>
            </a:r>
            <a:r>
              <a:rPr lang="en-US" dirty="0" err="1" smtClean="0"/>
              <a:t>StorNext</a:t>
            </a:r>
            <a:r>
              <a:rPr lang="en-US" dirty="0" smtClean="0"/>
              <a:t> file systems as “</a:t>
            </a:r>
            <a:r>
              <a:rPr lang="en-US" dirty="0" err="1" smtClean="0"/>
              <a:t>nodev</a:t>
            </a:r>
            <a:r>
              <a:rPr lang="en-US" dirty="0" smtClean="0"/>
              <a:t>”. Utilities such as </a:t>
            </a:r>
            <a:r>
              <a:rPr lang="en-US" dirty="0" err="1" smtClean="0"/>
              <a:t>updatedb</a:t>
            </a:r>
            <a:r>
              <a:rPr lang="en-US" dirty="0" smtClean="0"/>
              <a:t> do not troll through file systems with this setting.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2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3804696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For meeting with Quantum, the </a:t>
            </a:r>
            <a:r>
              <a:rPr lang="en-US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b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specialist in the world.</a:t>
            </a:r>
            <a:endParaRPr lang="en-US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884236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THANK YOU</a:t>
            </a:r>
            <a:endParaRPr lang="en-US" sz="7200" dirty="0">
              <a:solidFill>
                <a:srgbClr val="00B6F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© </a:t>
            </a:r>
            <a:r>
              <a:rPr lang="en-US" sz="800" kern="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2013 </a:t>
            </a: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</a:b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does 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37057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 and Miscellaneous Changes for SN 5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Configuration Transformation Validation</a:t>
            </a:r>
          </a:p>
          <a:p>
            <a:r>
              <a:rPr lang="en-US" dirty="0" smtClean="0"/>
              <a:t>Global Variables Removed or Retired</a:t>
            </a:r>
          </a:p>
          <a:p>
            <a:r>
              <a:rPr lang="en-US" dirty="0" smtClean="0"/>
              <a:t>Changed Global Variables</a:t>
            </a:r>
          </a:p>
          <a:p>
            <a:r>
              <a:rPr lang="en-US" dirty="0" smtClean="0"/>
              <a:t>New Global Variables</a:t>
            </a:r>
          </a:p>
          <a:p>
            <a:r>
              <a:rPr lang="en-US" dirty="0" smtClean="0"/>
              <a:t>Compatibility Mode Binaries</a:t>
            </a:r>
          </a:p>
          <a:p>
            <a:r>
              <a:rPr lang="en-US" dirty="0"/>
              <a:t>Linux Driver Interaction Improvements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Transformation Validation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9926" y="1466036"/>
            <a:ext cx="8216220" cy="4632839"/>
          </a:xfrm>
        </p:spPr>
        <p:txBody>
          <a:bodyPr/>
          <a:lstStyle/>
          <a:p>
            <a:r>
              <a:rPr lang="en-US" dirty="0" smtClean="0"/>
              <a:t>The current </a:t>
            </a:r>
            <a:r>
              <a:rPr lang="en-US" dirty="0" err="1" smtClean="0"/>
              <a:t>config</a:t>
            </a:r>
            <a:r>
              <a:rPr lang="en-US" dirty="0" smtClean="0"/>
              <a:t> file is saved (compressed) in the file system meta-data</a:t>
            </a:r>
          </a:p>
          <a:p>
            <a:r>
              <a:rPr lang="en-US" dirty="0" smtClean="0"/>
              <a:t>The initial copy is created when the file system is made or converted to </a:t>
            </a:r>
            <a:r>
              <a:rPr lang="en-US" dirty="0" err="1" smtClean="0"/>
              <a:t>StorNext</a:t>
            </a:r>
            <a:r>
              <a:rPr lang="en-US" dirty="0" smtClean="0"/>
              <a:t> 5.</a:t>
            </a:r>
          </a:p>
          <a:p>
            <a:r>
              <a:rPr lang="en-US" dirty="0" smtClean="0"/>
              <a:t>The meta-data copy is updated whenever the FSM is started and a change is detected.</a:t>
            </a:r>
          </a:p>
          <a:p>
            <a:r>
              <a:rPr lang="en-US" dirty="0" smtClean="0"/>
              <a:t>Only valid transformations are allowed. The FSM will not activate if an illegal change is detected.</a:t>
            </a:r>
          </a:p>
          <a:p>
            <a:r>
              <a:rPr lang="en-US" dirty="0" smtClean="0"/>
              <a:t>All utilities perform validation checks, but the rules can change based on which utility is invoked</a:t>
            </a:r>
          </a:p>
        </p:txBody>
      </p:sp>
    </p:spTree>
    <p:extLst>
      <p:ext uri="{BB962C8B-B14F-4D97-AF65-F5344CB8AC3E}">
        <p14:creationId xmlns:p14="http://schemas.microsoft.com/office/powerpoint/2010/main" val="13292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Transformation Validation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Adding a stripe group cannot be done by starting the FSM. You must invoke </a:t>
            </a:r>
            <a:r>
              <a:rPr lang="en-US" dirty="0" err="1" smtClean="0"/>
              <a:t>cvupdatefs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new CLI – </a:t>
            </a:r>
            <a:r>
              <a:rPr lang="en-US" dirty="0" err="1" smtClean="0"/>
              <a:t>sncfgtransform</a:t>
            </a:r>
            <a:r>
              <a:rPr lang="en-US" dirty="0" smtClean="0"/>
              <a:t> – has been created to validate potential transformations. You give it two </a:t>
            </a:r>
            <a:r>
              <a:rPr lang="en-US" dirty="0" err="1" smtClean="0"/>
              <a:t>config</a:t>
            </a:r>
            <a:r>
              <a:rPr lang="en-US" dirty="0" smtClean="0"/>
              <a:t> files and the name of a utility. It will let you know.</a:t>
            </a:r>
          </a:p>
          <a:p>
            <a:r>
              <a:rPr lang="en-US" dirty="0" smtClean="0"/>
              <a:t>If you get stuck, i.e. the FSM refuses to start, but you are confident that your </a:t>
            </a:r>
            <a:r>
              <a:rPr lang="en-US" dirty="0" err="1" smtClean="0"/>
              <a:t>config</a:t>
            </a:r>
            <a:r>
              <a:rPr lang="en-US" dirty="0" smtClean="0"/>
              <a:t> file is correct: The current </a:t>
            </a:r>
            <a:r>
              <a:rPr lang="en-US" dirty="0" err="1" smtClean="0"/>
              <a:t>config</a:t>
            </a:r>
            <a:r>
              <a:rPr lang="en-US" dirty="0" smtClean="0"/>
              <a:t> file can be slammed into the meta data by </a:t>
            </a:r>
            <a:r>
              <a:rPr lang="en-US" dirty="0" err="1" smtClean="0"/>
              <a:t>cvfsdb</a:t>
            </a:r>
            <a:r>
              <a:rPr lang="en-US" dirty="0" smtClean="0"/>
              <a:t>, making it appear that no configuration changes have been made. Do not use this without coordinating with support, sustaining or development.</a:t>
            </a:r>
          </a:p>
        </p:txBody>
      </p:sp>
    </p:spTree>
    <p:extLst>
      <p:ext uri="{BB962C8B-B14F-4D97-AF65-F5344CB8AC3E}">
        <p14:creationId xmlns:p14="http://schemas.microsoft.com/office/powerpoint/2010/main" val="31107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</a:t>
            </a:r>
            <a:r>
              <a:rPr lang="en-US" dirty="0"/>
              <a:t>of replacing the </a:t>
            </a:r>
            <a:r>
              <a:rPr lang="en-US" dirty="0" err="1"/>
              <a:t>config</a:t>
            </a:r>
            <a:r>
              <a:rPr lang="en-US" dirty="0"/>
              <a:t> file in meta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465827" y="1474965"/>
            <a:ext cx="7901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Create a file system at 4.x: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79" y="2031922"/>
            <a:ext cx="4116387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5864" y="5379855"/>
            <a:ext cx="7901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Then, change the </a:t>
            </a:r>
            <a:r>
              <a:rPr lang="en-US" dirty="0" err="1" smtClean="0"/>
              <a:t>config</a:t>
            </a:r>
            <a:r>
              <a:rPr lang="en-US" dirty="0" smtClean="0"/>
              <a:t> file, adding a LUN to a data stripe group. But, forgot to run </a:t>
            </a:r>
            <a:r>
              <a:rPr lang="en-US" dirty="0" err="1" smtClean="0"/>
              <a:t>cvupdatefs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</a:t>
            </a:r>
            <a:r>
              <a:rPr lang="en-US" dirty="0"/>
              <a:t>of replacing the </a:t>
            </a:r>
            <a:r>
              <a:rPr lang="en-US" dirty="0" err="1"/>
              <a:t>config</a:t>
            </a:r>
            <a:r>
              <a:rPr lang="en-US" dirty="0"/>
              <a:t> file in meta </a:t>
            </a:r>
            <a:r>
              <a:rPr lang="en-US" dirty="0" smtClean="0"/>
              <a:t>data (Continued.)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5827" y="1474965"/>
            <a:ext cx="7901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Now upgrade to </a:t>
            </a:r>
            <a:r>
              <a:rPr lang="en-US" dirty="0" err="1" smtClean="0"/>
              <a:t>StorNext</a:t>
            </a:r>
            <a:r>
              <a:rPr lang="en-US" dirty="0" smtClean="0"/>
              <a:t> 5. Attempt to activate/mount the file system.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cvlog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3" y="2238435"/>
            <a:ext cx="411638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8227" y="3360526"/>
            <a:ext cx="7901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Fix the </a:t>
            </a:r>
            <a:r>
              <a:rPr lang="en-US" dirty="0" err="1" smtClean="0"/>
              <a:t>config</a:t>
            </a:r>
            <a:r>
              <a:rPr lang="en-US" dirty="0" smtClean="0"/>
              <a:t> file so that it is correct in /</a:t>
            </a:r>
            <a:r>
              <a:rPr lang="en-US" dirty="0" err="1" smtClean="0"/>
              <a:t>usr</a:t>
            </a:r>
            <a:r>
              <a:rPr lang="en-US" dirty="0" smtClean="0"/>
              <a:t>/</a:t>
            </a:r>
            <a:r>
              <a:rPr lang="en-US" dirty="0" err="1" smtClean="0"/>
              <a:t>cvfs</a:t>
            </a:r>
            <a:r>
              <a:rPr lang="en-US" dirty="0" smtClean="0"/>
              <a:t>/</a:t>
            </a:r>
            <a:r>
              <a:rPr lang="en-US" dirty="0" err="1" smtClean="0"/>
              <a:t>config</a:t>
            </a:r>
            <a:r>
              <a:rPr lang="en-US" dirty="0" smtClean="0"/>
              <a:t>. Attempt mount again.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2" y="4030460"/>
            <a:ext cx="4116387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7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</a:t>
            </a:r>
            <a:r>
              <a:rPr lang="en-US" dirty="0"/>
              <a:t>of replacing the </a:t>
            </a:r>
            <a:r>
              <a:rPr lang="en-US" dirty="0" err="1"/>
              <a:t>config</a:t>
            </a:r>
            <a:r>
              <a:rPr lang="en-US" dirty="0"/>
              <a:t> file in meta </a:t>
            </a:r>
            <a:r>
              <a:rPr lang="en-US" dirty="0" smtClean="0"/>
              <a:t>data (Continued.)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193" y="1557606"/>
            <a:ext cx="7901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cvfsdb</a:t>
            </a:r>
            <a:r>
              <a:rPr lang="en-US" dirty="0" smtClean="0"/>
              <a:t> to update the </a:t>
            </a:r>
            <a:r>
              <a:rPr lang="en-US" dirty="0" err="1" smtClean="0"/>
              <a:t>config</a:t>
            </a:r>
            <a:r>
              <a:rPr lang="en-US" dirty="0" smtClean="0"/>
              <a:t> file in meta data.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4" y="2157503"/>
            <a:ext cx="4116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3593" y="2535328"/>
            <a:ext cx="7901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Attempt to mount again, hit new panic.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4" y="2915953"/>
            <a:ext cx="4116387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15993" y="3664504"/>
            <a:ext cx="7901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OK, try </a:t>
            </a:r>
            <a:r>
              <a:rPr lang="en-US" dirty="0" err="1" smtClean="0"/>
              <a:t>cvfsck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4" y="4033836"/>
            <a:ext cx="411638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15993" y="5362574"/>
            <a:ext cx="7901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Now, the mount succeeds.</a:t>
            </a:r>
            <a:endParaRPr lang="en-US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4" y="5731906"/>
            <a:ext cx="41163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2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</a:t>
            </a:r>
            <a:r>
              <a:rPr lang="en-US" dirty="0" err="1" smtClean="0"/>
              <a:t>Globals</a:t>
            </a:r>
            <a:r>
              <a:rPr lang="en-US" dirty="0" smtClean="0"/>
              <a:t> Removed</a:t>
            </a:r>
            <a:br>
              <a:rPr lang="en-US" dirty="0" smtClean="0"/>
            </a:br>
            <a:r>
              <a:rPr lang="en-US" dirty="0" err="1" smtClean="0"/>
              <a:t>abmFreeLimit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used to override the FSM’s “new” method of tracking free space</a:t>
            </a:r>
          </a:p>
          <a:p>
            <a:r>
              <a:rPr lang="en-US" dirty="0" smtClean="0"/>
              <a:t>Essentially threw away free space in the FSM’s in-memory space tree to avoid excessive memory and CPU usage in the FSM.</a:t>
            </a:r>
          </a:p>
          <a:p>
            <a:r>
              <a:rPr lang="en-US" dirty="0" smtClean="0"/>
              <a:t>This logic has been completely removed for SN 5.</a:t>
            </a:r>
          </a:p>
          <a:p>
            <a:r>
              <a:rPr lang="en-US" dirty="0" smtClean="0"/>
              <a:t>We track all of the free space all of the time.</a:t>
            </a:r>
          </a:p>
        </p:txBody>
      </p:sp>
    </p:spTree>
    <p:extLst>
      <p:ext uri="{BB962C8B-B14F-4D97-AF65-F5344CB8AC3E}">
        <p14:creationId xmlns:p14="http://schemas.microsoft.com/office/powerpoint/2010/main" val="14981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82&quot;&gt;&lt;property id=&quot;20148&quot; value=&quot;5&quot;/&gt;&lt;property id=&quot;20300&quot; value=&quot;Slide 1&quot;/&gt;&lt;property id=&quot;20307&quot; value=&quot;346&quot;/&gt;&lt;/object&gt;&lt;object type=&quot;3&quot; unique_id=&quot;10183&quot;&gt;&lt;property id=&quot;20148&quot; value=&quot;5&quot;/&gt;&lt;property id=&quot;20300&quot; value=&quot;Slide 2&quot;/&gt;&lt;property id=&quot;20307&quot; value=&quot;352&quot;/&gt;&lt;/object&gt;&lt;object type=&quot;3&quot; unique_id=&quot;10184&quot;&gt;&lt;property id=&quot;20148&quot; value=&quot;5&quot;/&gt;&lt;property id=&quot;20300&quot; value=&quot;Slide 17 - &amp;quot;CHAPTER HEADLINE&amp;#x0D;&amp;#x0A;GOES HERE&amp;quot;&quot;/&gt;&lt;property id=&quot;20307&quot; value=&quot;348&quot;/&gt;&lt;/object&gt;&lt;object type=&quot;3&quot; unique_id=&quot;10185&quot;&gt;&lt;property id=&quot;20148&quot; value=&quot;5&quot;/&gt;&lt;property id=&quot;20300&quot; value=&quot;Slide 18 - &amp;quot;CHAPTER HEADLINE &amp;#x0D;&amp;#x0A;GOES HERE&amp;quot;&quot;/&gt;&lt;property id=&quot;20307&quot; value=&quot;347&quot;/&gt;&lt;/object&gt;&lt;object type=&quot;3&quot; unique_id=&quot;10186&quot;&gt;&lt;property id=&quot;20148&quot; value=&quot;5&quot;/&gt;&lt;property id=&quot;20300&quot; value=&quot;Slide 19 - &amp;quot;CHAPTER HEADLINE &amp;#x0D;&amp;#x0A;GOES HERE&amp;quot;&quot;/&gt;&lt;property id=&quot;20307&quot; value=&quot;349&quot;/&gt;&lt;/object&gt;&lt;object type=&quot;3&quot; unique_id=&quot;10187&quot;&gt;&lt;property id=&quot;20148&quot; value=&quot;5&quot;/&gt;&lt;property id=&quot;20300&quot; value=&quot;Slide 20 - &amp;quot;CHAPTER HEADLINE&amp;#x0D;&amp;#x0A;GOES HERE&amp;quot;&quot;/&gt;&lt;property id=&quot;20307&quot; value=&quot;350&quot;/&gt;&lt;/object&gt;&lt;object type=&quot;3&quot; unique_id=&quot;10348&quot;&gt;&lt;property id=&quot;20148&quot; value=&quot;5&quot;/&gt;&lt;property id=&quot;20300&quot; value=&quot;Slide 4 - &amp;quot;Before you begin…&amp;quot;&quot;/&gt;&lt;property id=&quot;20307&quot; value=&quot;354&quot;/&gt;&lt;/object&gt;&lt;object type=&quot;3&quot; unique_id=&quot;10349&quot;&gt;&lt;property id=&quot;20148&quot; value=&quot;5&quot;/&gt;&lt;property id=&quot;20300&quot; value=&quot;Slide 5 - &amp;quot;Headline goes here&amp;quot;&quot;/&gt;&lt;property id=&quot;20307&quot; value=&quot;353&quot;/&gt;&lt;/object&gt;&lt;object type=&quot;3&quot; unique_id=&quot;10350&quot;&gt;&lt;property id=&quot;20148&quot; value=&quot;5&quot;/&gt;&lt;property id=&quot;20300&quot; value=&quot;Slide 6 - &amp;quot;Converting old presentations to the new format&amp;quot;&quot;/&gt;&lt;property id=&quot;20307&quot; value=&quot;355&quot;/&gt;&lt;/object&gt;&lt;object type=&quot;3&quot; unique_id=&quot;10351&quot;&gt;&lt;property id=&quot;20148&quot; value=&quot;5&quot;/&gt;&lt;property id=&quot;20300&quot; value=&quot;Slide 7 - &amp;quot;Converting old presentations to the new format&amp;quot;&quot;/&gt;&lt;property id=&quot;20307&quot; value=&quot;356&quot;/&gt;&lt;/object&gt;&lt;object type=&quot;3&quot; unique_id=&quot;10352&quot;&gt;&lt;property id=&quot;20148&quot; value=&quot;5&quot;/&gt;&lt;property id=&quot;20300&quot; value=&quot;Slide 8 - &amp;quot;Converting old presentations to the new format&amp;quot;&quot;/&gt;&lt;property id=&quot;20307&quot; value=&quot;357&quot;/&gt;&lt;/object&gt;&lt;object type=&quot;3&quot; unique_id=&quot;10353&quot;&gt;&lt;property id=&quot;20148&quot; value=&quot;5&quot;/&gt;&lt;property id=&quot;20300&quot; value=&quot;Slide 9 - &amp;quot;Converting old presentations to the new format&amp;quot;&quot;/&gt;&lt;property id=&quot;20307&quot; value=&quot;358&quot;/&gt;&lt;/object&gt;&lt;object type=&quot;3&quot; unique_id=&quot;10354&quot;&gt;&lt;property id=&quot;20148&quot; value=&quot;5&quot;/&gt;&lt;property id=&quot;20300&quot; value=&quot;Slide 10 - &amp;quot;Converting old presentations to the new format&amp;quot;&quot;/&gt;&lt;property id=&quot;20307&quot; value=&quot;359&quot;/&gt;&lt;/object&gt;&lt;object type=&quot;3&quot; unique_id=&quot;10355&quot;&gt;&lt;property id=&quot;20148&quot; value=&quot;5&quot;/&gt;&lt;property id=&quot;20300&quot; value=&quot;Slide 11 - &amp;quot;Converting old presentations to the new format&amp;quot;&quot;/&gt;&lt;property id=&quot;20307&quot; value=&quot;360&quot;/&gt;&lt;/object&gt;&lt;object type=&quot;3&quot; unique_id=&quot;10356&quot;&gt;&lt;property id=&quot;20148&quot; value=&quot;5&quot;/&gt;&lt;property id=&quot;20300&quot; value=&quot;Slide 12 - &amp;quot;Converting old presentations to the new format&amp;quot;&quot;/&gt;&lt;property id=&quot;20307&quot; value=&quot;361&quot;/&gt;&lt;/object&gt;&lt;object type=&quot;3&quot; unique_id=&quot;10357&quot;&gt;&lt;property id=&quot;20148&quot; value=&quot;5&quot;/&gt;&lt;property id=&quot;20300&quot; value=&quot;Slide 13 - &amp;quot;Converting old presentations to the new format&amp;quot;&quot;/&gt;&lt;property id=&quot;20307&quot; value=&quot;362&quot;/&gt;&lt;/object&gt;&lt;object type=&quot;3&quot; unique_id=&quot;10358&quot;&gt;&lt;property id=&quot;20148&quot; value=&quot;5&quot;/&gt;&lt;property id=&quot;20300&quot; value=&quot;Slide 14 - &amp;quot;Converting old presentations to the new format&amp;quot;&quot;/&gt;&lt;property id=&quot;20307&quot; value=&quot;363&quot;/&gt;&lt;/object&gt;&lt;object type=&quot;3&quot; unique_id=&quot;10359&quot;&gt;&lt;property id=&quot;20148&quot; value=&quot;5&quot;/&gt;&lt;property id=&quot;20300&quot; value=&quot;Slide 15 - &amp;quot;Converting old presentations to the new format&amp;quot;&quot;/&gt;&lt;property id=&quot;20307&quot; value=&quot;364&quot;/&gt;&lt;/object&gt;&lt;object type=&quot;3&quot; unique_id=&quot;10427&quot;&gt;&lt;property id=&quot;20148&quot; value=&quot;5&quot;/&gt;&lt;property id=&quot;20300&quot; value=&quot;Slide 3 - &amp;quot;Title Goes Here&amp;quot;&quot;/&gt;&lt;property id=&quot;20307&quot; value=&quot;3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Certain2.0_Corporate_PPT_Template_v4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BeCertain2.0_Corporate_PPT_Template_v4</Template>
  <TotalTime>4814</TotalTime>
  <Words>1852</Words>
  <Application>Microsoft Office PowerPoint</Application>
  <PresentationFormat>On-screen Show (4:3)</PresentationFormat>
  <Paragraphs>147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BeCertain2.0_Corporate_PPT_Template_v4</vt:lpstr>
      <vt:lpstr>BeCertain-NewTemplate-2013-Standard-Condensed-v2</vt:lpstr>
      <vt:lpstr>Content Slide</vt:lpstr>
      <vt:lpstr>PowerPoint Presentation</vt:lpstr>
      <vt:lpstr>PowerPoint Presentation</vt:lpstr>
      <vt:lpstr>Configuration  and Miscellaneous Changes for SN 5</vt:lpstr>
      <vt:lpstr>Configuration Transformation Validation</vt:lpstr>
      <vt:lpstr>Configuration Transformation Validation (continued)</vt:lpstr>
      <vt:lpstr>Example of replacing the config file in meta data</vt:lpstr>
      <vt:lpstr>Example of replacing the config file in meta data (Continued.)</vt:lpstr>
      <vt:lpstr>Example of replacing the config file in meta data (Continued.)</vt:lpstr>
      <vt:lpstr>Configuration Globals Removed abmFreeLimit</vt:lpstr>
      <vt:lpstr>Configuration Globals New affinityPreference</vt:lpstr>
      <vt:lpstr>Configuration Globals Changed/New</vt:lpstr>
      <vt:lpstr>Configuration Globals Removed</vt:lpstr>
      <vt:lpstr>Configuration Globals Changed: fsBlockSize</vt:lpstr>
      <vt:lpstr>Configuration Globals Changed: journalSize</vt:lpstr>
      <vt:lpstr>Configuration Globals New: maintenanceMode</vt:lpstr>
      <vt:lpstr>Configuration Globals New: renameTracking</vt:lpstr>
      <vt:lpstr>Configuration Globals Changed/Removed</vt:lpstr>
      <vt:lpstr>Miscellaneous Changes</vt:lpstr>
      <vt:lpstr>Compatibility Mode Binaries</vt:lpstr>
      <vt:lpstr>Linux Driver Interaction Improvements</vt:lpstr>
      <vt:lpstr>PowerPoint Presentation</vt:lpstr>
    </vt:vector>
  </TitlesOfParts>
  <Manager>Isaac.Alves@Quantum.Com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Certainty 2.0 Master Template</dc:subject>
  <dc:creator>Jeff Koniges</dc:creator>
  <cp:keywords>Powerpoint, template, Certainty, Certain, Quantum, Be Certain, Be Certain 2.0</cp:keywords>
  <dc:description>Any issues or problems please contact Quantum's creative services at: 
isaac.alves@quantum.com
All feedback or comments are welcome.</dc:description>
  <cp:lastModifiedBy>Jeff Koniges</cp:lastModifiedBy>
  <cp:revision>39</cp:revision>
  <cp:lastPrinted>2012-04-03T01:06:05Z</cp:lastPrinted>
  <dcterms:created xsi:type="dcterms:W3CDTF">2014-01-07T14:44:52Z</dcterms:created>
  <dcterms:modified xsi:type="dcterms:W3CDTF">2014-01-17T17:35:32Z</dcterms:modified>
  <cp:category>Template</cp:category>
  <cp:contentStatus>RELEASED</cp:contentStatus>
</cp:coreProperties>
</file>