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s/slide11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02" r:id="rId1"/>
    <p:sldMasterId id="2147484018" r:id="rId2"/>
    <p:sldMasterId id="2147484158" r:id="rId3"/>
  </p:sldMasterIdLst>
  <p:notesMasterIdLst>
    <p:notesMasterId r:id="rId49"/>
  </p:notesMasterIdLst>
  <p:handoutMasterIdLst>
    <p:handoutMasterId r:id="rId50"/>
  </p:handoutMasterIdLst>
  <p:sldIdLst>
    <p:sldId id="418" r:id="rId4"/>
    <p:sldId id="470" r:id="rId5"/>
    <p:sldId id="365" r:id="rId6"/>
    <p:sldId id="422" r:id="rId7"/>
    <p:sldId id="423" r:id="rId8"/>
    <p:sldId id="476" r:id="rId9"/>
    <p:sldId id="438" r:id="rId10"/>
    <p:sldId id="439" r:id="rId11"/>
    <p:sldId id="436" r:id="rId12"/>
    <p:sldId id="440" r:id="rId13"/>
    <p:sldId id="441" r:id="rId14"/>
    <p:sldId id="481" r:id="rId15"/>
    <p:sldId id="442" r:id="rId16"/>
    <p:sldId id="444" r:id="rId17"/>
    <p:sldId id="445" r:id="rId18"/>
    <p:sldId id="427" r:id="rId19"/>
    <p:sldId id="477" r:id="rId20"/>
    <p:sldId id="447" r:id="rId21"/>
    <p:sldId id="443" r:id="rId22"/>
    <p:sldId id="457" r:id="rId23"/>
    <p:sldId id="482" r:id="rId24"/>
    <p:sldId id="483" r:id="rId25"/>
    <p:sldId id="458" r:id="rId26"/>
    <p:sldId id="478" r:id="rId27"/>
    <p:sldId id="466" r:id="rId28"/>
    <p:sldId id="459" r:id="rId29"/>
    <p:sldId id="460" r:id="rId30"/>
    <p:sldId id="461" r:id="rId31"/>
    <p:sldId id="463" r:id="rId32"/>
    <p:sldId id="462" r:id="rId33"/>
    <p:sldId id="468" r:id="rId34"/>
    <p:sldId id="464" r:id="rId35"/>
    <p:sldId id="465" r:id="rId36"/>
    <p:sldId id="479" r:id="rId37"/>
    <p:sldId id="448" r:id="rId38"/>
    <p:sldId id="449" r:id="rId39"/>
    <p:sldId id="455" r:id="rId40"/>
    <p:sldId id="450" r:id="rId41"/>
    <p:sldId id="456" r:id="rId42"/>
    <p:sldId id="451" r:id="rId43"/>
    <p:sldId id="453" r:id="rId44"/>
    <p:sldId id="480" r:id="rId45"/>
    <p:sldId id="454" r:id="rId46"/>
    <p:sldId id="469" r:id="rId47"/>
    <p:sldId id="421" r:id="rId48"/>
  </p:sldIdLst>
  <p:sldSz cx="9144000" cy="6858000" type="screen4x3"/>
  <p:notesSz cx="6858000" cy="92964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5E2FF"/>
    <a:srgbClr val="00B6F1"/>
    <a:srgbClr val="666666"/>
    <a:srgbClr val="B0B9BF"/>
    <a:srgbClr val="083A64"/>
    <a:srgbClr val="000000"/>
    <a:srgbClr val="0F73C3"/>
    <a:srgbClr val="ABEBFF"/>
    <a:srgbClr val="273517"/>
    <a:srgbClr val="FFBA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081" autoAdjust="0"/>
    <p:restoredTop sz="89010" autoAdjust="0"/>
  </p:normalViewPr>
  <p:slideViewPr>
    <p:cSldViewPr snapToGrid="0" showGuides="1">
      <p:cViewPr>
        <p:scale>
          <a:sx n="110" d="100"/>
          <a:sy n="110" d="100"/>
        </p:scale>
        <p:origin x="-704" y="-176"/>
      </p:cViewPr>
      <p:guideLst>
        <p:guide orient="horz" pos="186"/>
        <p:guide pos="4709"/>
        <p:guide pos="5607"/>
      </p:guideLst>
    </p:cSldViewPr>
  </p:slideViewPr>
  <p:outlineViewPr>
    <p:cViewPr>
      <p:scale>
        <a:sx n="33" d="100"/>
        <a:sy n="33" d="100"/>
      </p:scale>
      <p:origin x="0" y="270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tags" Target="tags/tag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248401" y="8829967"/>
            <a:ext cx="6080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791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415790"/>
            <a:ext cx="6553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791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248401" y="8829967"/>
            <a:ext cx="6080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002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Inode mapping</a:t>
            </a:r>
            <a:r>
              <a:rPr lang="en-US" baseline="0" dirty="0" smtClean="0"/>
              <a:t> table using btree. Used to map slice # to inode # holding btree.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3280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Leaf of slice tree (inside inode since so small).</a:t>
            </a:r>
          </a:p>
          <a:p>
            <a:r>
              <a:rPr lang="en-US" dirty="0" smtClean="0"/>
              <a:t>For brevity, just have one free space chunk.</a:t>
            </a:r>
          </a:p>
          <a:p>
            <a:r>
              <a:rPr lang="en-US" dirty="0" smtClean="0"/>
              <a:t>9 is BLOCK and 10 is SIZE.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328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Brevity just have 3 chunks, … trees can hold millions</a:t>
            </a:r>
            <a:r>
              <a:rPr lang="en-US" baseline="0" dirty="0" smtClean="0"/>
              <a:t> of chunks.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example, 11 TB SG, very fragmented, with 130 slices.</a:t>
            </a:r>
          </a:p>
          <a:p>
            <a:r>
              <a:rPr lang="en-US" baseline="0" dirty="0" smtClean="0"/>
              <a:t>1.3 million free space chunks.</a:t>
            </a:r>
          </a:p>
          <a:p>
            <a:r>
              <a:rPr lang="en-US" baseline="0" dirty="0" smtClean="0"/>
              <a:t>Just over 10,000 btree entries (5,000) chunks.</a:t>
            </a:r>
          </a:p>
          <a:p>
            <a:r>
              <a:rPr lang="en-US" baseline="0" dirty="0" smtClean="0"/>
              <a:t>This results in about 160 btree blocks for each slice.</a:t>
            </a:r>
          </a:p>
          <a:p>
            <a:r>
              <a:rPr lang="en-US" baseline="0" dirty="0" smtClean="0"/>
              <a:t>Root points to 1 node. Node points to 158 or so leaves.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3280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5416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pitchFamily="-102" charset="0"/>
                <a:ea typeface="ＭＳ Ｐゴシック" pitchFamily="-102" charset="-128"/>
                <a:cs typeface="ＭＳ Ｐゴシック" pitchFamily="-102" charset="-128"/>
              </a:rPr>
              <a:t>We are making the presentation sessions available to a small group of team members via WebEx. </a:t>
            </a:r>
          </a:p>
          <a:p>
            <a:pPr>
              <a:buFontTx/>
              <a:buChar char="•"/>
            </a:pPr>
            <a:r>
              <a:rPr lang="en-US">
                <a:latin typeface="Arial" pitchFamily="-102" charset="0"/>
                <a:ea typeface="ＭＳ Ｐゴシック" pitchFamily="-102" charset="-128"/>
                <a:cs typeface="ＭＳ Ｐゴシック" pitchFamily="-102" charset="-128"/>
              </a:rPr>
              <a:t>The main purpose of the presentations is to record the sessions for future use. </a:t>
            </a:r>
          </a:p>
          <a:p>
            <a:pPr>
              <a:buFontTx/>
              <a:buChar char="•"/>
            </a:pPr>
            <a:r>
              <a:rPr lang="en-US">
                <a:latin typeface="Arial" pitchFamily="-102" charset="0"/>
                <a:ea typeface="ＭＳ Ｐゴシック" pitchFamily="-102" charset="-128"/>
                <a:cs typeface="ＭＳ Ｐゴシック" pitchFamily="-102" charset="-128"/>
              </a:rPr>
              <a:t>If you are attending a WebEx session, please keep your questions relevant to the purpose of the meeting, support of MySQL in SN 4.3. </a:t>
            </a:r>
          </a:p>
          <a:p>
            <a:pPr>
              <a:buFontTx/>
              <a:buChar char="•"/>
            </a:pPr>
            <a:r>
              <a:rPr lang="en-US">
                <a:latin typeface="Arial" pitchFamily="-102" charset="0"/>
                <a:ea typeface="ＭＳ Ｐゴシック" pitchFamily="-102" charset="-128"/>
                <a:cs typeface="ＭＳ Ｐゴシック" pitchFamily="-102" charset="-128"/>
              </a:rPr>
              <a:t>If you do have questions and feedback about things outside the main focus you can either send them by email or give them to the presenters outside the class.</a:t>
            </a:r>
          </a:p>
          <a:p>
            <a:endParaRPr lang="en-US">
              <a:latin typeface="Arial" pitchFamily="-102" charset="0"/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5416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32805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ASR </a:t>
            </a:r>
            <a:r>
              <a:rPr lang="en-US" dirty="0" smtClean="0"/>
              <a:t>on and ISW off file</a:t>
            </a:r>
            <a:r>
              <a:rPr lang="en-US" baseline="0" dirty="0" smtClean="0"/>
              <a:t> would stay on the same SG and possibly be like 2 slides ago --- depending on fragments/activity.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5416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32805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3 more years and see what happens.</a:t>
            </a:r>
          </a:p>
          <a:p>
            <a:r>
              <a:rPr lang="en-US" baseline="0" dirty="0" smtClean="0"/>
              <a:t>Skip rest if out of time.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5416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56636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420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Search for a run of bits? Flip bits when alloc or free.</a:t>
            </a:r>
            <a:endParaRPr lang="en-US" dirty="0" smtClean="0"/>
          </a:p>
          <a:p>
            <a:r>
              <a:rPr lang="en-US" dirty="0" err="1" smtClean="0"/>
              <a:t>ABMfreelimit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Start</a:t>
            </a:r>
            <a:r>
              <a:rPr lang="en-US" baseline="0" dirty="0" smtClean="0"/>
              <a:t> ignoring some</a:t>
            </a:r>
            <a:r>
              <a:rPr lang="en-US" dirty="0" smtClean="0"/>
              <a:t> at 100,000 free space pieces.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3280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5416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328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the two keys? SIZE and BLOCK</a:t>
            </a:r>
          </a:p>
          <a:p>
            <a:r>
              <a:rPr lang="en-US" dirty="0" smtClean="0"/>
              <a:t>SIZE</a:t>
            </a:r>
            <a:r>
              <a:rPr lang="en-US" baseline="0" dirty="0" smtClean="0"/>
              <a:t> to do best fit search.</a:t>
            </a:r>
          </a:p>
          <a:p>
            <a:r>
              <a:rPr lang="en-US" baseline="0" dirty="0" smtClean="0"/>
              <a:t>BLOCK to find neighbors when freeing.</a:t>
            </a:r>
          </a:p>
          <a:p>
            <a:r>
              <a:rPr lang="en-US" baseline="0" dirty="0" smtClean="0"/>
              <a:t>BLOCK also used to do block based allocation.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3280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partition table entry (using cvfsdb).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328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1408" y="1014219"/>
            <a:ext cx="2343905" cy="590931"/>
            <a:chOff x="320121" y="1309686"/>
            <a:chExt cx="2343905" cy="59093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913983" y="1709827"/>
            <a:ext cx="2335068" cy="590931"/>
            <a:chOff x="63133" y="1309686"/>
            <a:chExt cx="2335068" cy="590931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06628" y="4967514"/>
            <a:ext cx="2928685" cy="590931"/>
            <a:chOff x="320119" y="1309686"/>
            <a:chExt cx="2928685" cy="590931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253983" y="5558445"/>
            <a:ext cx="2343905" cy="590931"/>
            <a:chOff x="320121" y="1309686"/>
            <a:chExt cx="2343905" cy="590931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077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4275138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2971801" y="1"/>
            <a:ext cx="9925049" cy="391684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2300020"/>
            <a:ext cx="6982724" cy="16097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04" y="4718649"/>
            <a:ext cx="7786495" cy="1949733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556651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638489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410435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547" r="5906"/>
          <a:stretch/>
        </p:blipFill>
        <p:spPr>
          <a:xfrm>
            <a:off x="1354178" y="1781175"/>
            <a:ext cx="3152774" cy="301942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 userDrawn="1"/>
        </p:nvSpPr>
        <p:spPr bwMode="auto">
          <a:xfrm>
            <a:off x="1818935" y="3835729"/>
            <a:ext cx="2257765" cy="7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180946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A9AD4CF-9F7F-534F-84B1-9C200CA10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070" y="6497620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47259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992"/>
            <a:ext cx="9144000" cy="4857008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68508" y="5562792"/>
            <a:ext cx="7990487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2971801" y="0"/>
            <a:ext cx="9925049" cy="4843326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3645425"/>
            <a:ext cx="6992420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6822493"/>
            <a:ext cx="9144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74275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190585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264035"/>
            <a:ext cx="821622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922412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4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4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3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21600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2779" y="339388"/>
            <a:ext cx="8289245" cy="9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759334"/>
            <a:ext cx="8216220" cy="42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058560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theme" Target="../theme/theme3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1" r:id="rId2"/>
    <p:sldLayoutId id="2147484205" r:id="rId3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2" r:id="rId2"/>
    <p:sldLayoutId id="2147484161" r:id="rId3"/>
    <p:sldLayoutId id="2147484199" r:id="rId4"/>
    <p:sldLayoutId id="2147484188" r:id="rId5"/>
    <p:sldLayoutId id="2147484184" r:id="rId6"/>
    <p:sldLayoutId id="2147484201" r:id="rId7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January 6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Allocator Changes for 5.0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Jim Mostek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487719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73908" y="1258454"/>
            <a:ext cx="6188365" cy="543098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2779" y="257770"/>
            <a:ext cx="8289245" cy="639763"/>
          </a:xfrm>
        </p:spPr>
        <p:txBody>
          <a:bodyPr/>
          <a:lstStyle/>
          <a:p>
            <a:r>
              <a:rPr lang="en-US" dirty="0" smtClean="0"/>
              <a:t>Inode holding mapping to slice inodes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2779" y="257770"/>
            <a:ext cx="8289245" cy="639763"/>
          </a:xfrm>
        </p:spPr>
        <p:txBody>
          <a:bodyPr/>
          <a:lstStyle/>
          <a:p>
            <a:r>
              <a:rPr lang="en-US" dirty="0" smtClean="0"/>
              <a:t>One slice with all space free.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83854" y="946825"/>
            <a:ext cx="6497781" cy="5911175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2779" y="142316"/>
            <a:ext cx="8289245" cy="639763"/>
          </a:xfrm>
        </p:spPr>
        <p:txBody>
          <a:bodyPr/>
          <a:lstStyle/>
          <a:p>
            <a:r>
              <a:rPr lang="en-US" dirty="0" smtClean="0"/>
              <a:t>Space Metadata linkage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1145" y="770408"/>
            <a:ext cx="8061036" cy="5787410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2779" y="257770"/>
            <a:ext cx="8289245" cy="639763"/>
          </a:xfrm>
        </p:spPr>
        <p:txBody>
          <a:bodyPr/>
          <a:lstStyle/>
          <a:p>
            <a:r>
              <a:rPr lang="en-US" dirty="0" smtClean="0"/>
              <a:t>One slice with 3 free space chunks.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29409" y="1218624"/>
            <a:ext cx="7379252" cy="4958194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Btree growth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0442" y="1402580"/>
            <a:ext cx="8216220" cy="4635693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When splitting a btree:</a:t>
            </a:r>
          </a:p>
          <a:p>
            <a:r>
              <a:rPr lang="en-US" dirty="0" smtClean="0"/>
              <a:t>Look in the parent node for the largest block #.</a:t>
            </a:r>
          </a:p>
          <a:p>
            <a:r>
              <a:rPr lang="en-US" dirty="0" smtClean="0"/>
              <a:t>Pass to the allocator (block based allocation).</a:t>
            </a:r>
          </a:p>
          <a:p>
            <a:r>
              <a:rPr lang="en-US" dirty="0" smtClean="0"/>
              <a:t>Put the “higher” content into the new, likely larger block.</a:t>
            </a:r>
          </a:p>
          <a:p>
            <a:r>
              <a:rPr lang="en-US" dirty="0" smtClean="0"/>
              <a:t>This causes trees to mostly move up in block #’</a:t>
            </a:r>
            <a:r>
              <a:rPr lang="en-US" dirty="0" err="1" smtClean="0"/>
              <a:t>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btrees grow, leafs split randomly.</a:t>
            </a:r>
          </a:p>
          <a:p>
            <a:r>
              <a:rPr lang="en-US" dirty="0" smtClean="0"/>
              <a:t>The previous version would grow mostly down.</a:t>
            </a:r>
          </a:p>
          <a:p>
            <a:pPr lvl="1"/>
            <a:r>
              <a:rPr lang="en-US" dirty="0" smtClean="0"/>
              <a:t>The smallest logical blocks wound up rightmost in the tree, towards the end of the extent space.</a:t>
            </a:r>
          </a:p>
          <a:p>
            <a:pPr lvl="1"/>
            <a:r>
              <a:rPr lang="en-US" dirty="0" smtClean="0"/>
              <a:t>The reverse is now true in 5.0.</a:t>
            </a:r>
          </a:p>
          <a:p>
            <a:pPr lvl="1"/>
            <a:r>
              <a:rPr lang="en-US" dirty="0" smtClean="0"/>
              <a:t>Read-ahead and RAID cache then helps more when scanning a tree.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Metadata space trees: within!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87" y="986944"/>
            <a:ext cx="8216220" cy="5490056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How do MD trees, themselves, grow/shrink?</a:t>
            </a:r>
          </a:p>
          <a:p>
            <a:r>
              <a:rPr lang="en-US" b="1" dirty="0" smtClean="0"/>
              <a:t>When a metadata slice tree grows (doing insert):</a:t>
            </a:r>
          </a:p>
          <a:p>
            <a:r>
              <a:rPr lang="en-US" dirty="0" smtClean="0"/>
              <a:t>We are adding more free space to it (and splitting!).</a:t>
            </a:r>
          </a:p>
          <a:p>
            <a:r>
              <a:rPr lang="en-US" dirty="0" smtClean="0"/>
              <a:t>There must be a free block in the cached “handle”</a:t>
            </a:r>
          </a:p>
          <a:p>
            <a:pPr lvl="1"/>
            <a:r>
              <a:rPr lang="en-US" dirty="0" smtClean="0"/>
              <a:t>Steal one (or more) and just use it.</a:t>
            </a:r>
          </a:p>
          <a:p>
            <a:r>
              <a:rPr lang="en-US" dirty="0" smtClean="0"/>
              <a:t>When done doing the insert of free space, just fix it.</a:t>
            </a:r>
          </a:p>
          <a:p>
            <a:pPr lvl="1"/>
            <a:r>
              <a:rPr lang="en-US" dirty="0" smtClean="0"/>
              <a:t>This does a block/size remove of block(s) used.</a:t>
            </a:r>
          </a:p>
          <a:p>
            <a:r>
              <a:rPr lang="en-US" b="1" dirty="0" smtClean="0"/>
              <a:t>When a metadata slice tree shrinks (doing remove):</a:t>
            </a:r>
          </a:p>
          <a:p>
            <a:r>
              <a:rPr lang="en-US" dirty="0" smtClean="0"/>
              <a:t>Remember the block(s).</a:t>
            </a:r>
          </a:p>
          <a:p>
            <a:r>
              <a:rPr lang="en-US" dirty="0" smtClean="0"/>
              <a:t>When done doing the remove of free space, just fix it.</a:t>
            </a:r>
          </a:p>
          <a:p>
            <a:pPr lvl="1"/>
            <a:r>
              <a:rPr lang="en-US" dirty="0" smtClean="0"/>
              <a:t>This does a block/size insert.</a:t>
            </a:r>
          </a:p>
          <a:p>
            <a:r>
              <a:rPr lang="en-US" dirty="0" smtClean="0"/>
              <a:t>More than this but … no extra metadata!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Challenges with slices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7351" y="1148580"/>
            <a:ext cx="8216220" cy="52245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Slices add a level of complexity</a:t>
            </a:r>
          </a:p>
          <a:p>
            <a:pPr lvl="1"/>
            <a:r>
              <a:rPr lang="en-US" dirty="0" smtClean="0"/>
              <a:t>How do we pick a slice?</a:t>
            </a:r>
          </a:p>
          <a:p>
            <a:pPr lvl="1"/>
            <a:r>
              <a:rPr lang="en-US" dirty="0" smtClean="0"/>
              <a:t>What is the best piece across all slices?</a:t>
            </a:r>
          </a:p>
          <a:p>
            <a:pPr lvl="1"/>
            <a:r>
              <a:rPr lang="en-US" dirty="0" smtClean="0"/>
              <a:t>Extents can cover multiple slices.</a:t>
            </a:r>
          </a:p>
          <a:p>
            <a:pPr lvl="1"/>
            <a:r>
              <a:rPr lang="en-US" dirty="0" smtClean="0"/>
              <a:t>Potential locking problems between slices: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trylock</a:t>
            </a:r>
            <a:r>
              <a:rPr lang="en-US" dirty="0" smtClean="0"/>
              <a:t> and handle EBUSY.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Track “biggest chunk” per slice …</a:t>
            </a:r>
          </a:p>
          <a:p>
            <a:pPr lvl="1"/>
            <a:r>
              <a:rPr lang="en-US" dirty="0" smtClean="0"/>
              <a:t>Search for the first OK slice: use request size to search.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Initial design distributed</a:t>
            </a:r>
            <a:r>
              <a:rPr lang="en-US" dirty="0" smtClean="0"/>
              <a:t> allocations across </a:t>
            </a:r>
            <a:r>
              <a:rPr lang="en-US" dirty="0" smtClean="0"/>
              <a:t>the slices.</a:t>
            </a:r>
          </a:p>
          <a:p>
            <a:pPr lvl="1"/>
            <a:r>
              <a:rPr lang="en-US" dirty="0" smtClean="0"/>
              <a:t>Performance showed too much seek time.</a:t>
            </a:r>
          </a:p>
          <a:p>
            <a:pPr lvl="1"/>
            <a:r>
              <a:rPr lang="en-US" dirty="0" smtClean="0"/>
              <a:t>Final design minimizes moving to a new slice.</a:t>
            </a:r>
          </a:p>
          <a:p>
            <a:pPr lvl="1"/>
            <a:r>
              <a:rPr lang="en-US" dirty="0" smtClean="0"/>
              <a:t>Aged file system, though, uses all slices.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79" y="3645425"/>
            <a:ext cx="8290129" cy="1352310"/>
          </a:xfrm>
        </p:spPr>
        <p:txBody>
          <a:bodyPr/>
          <a:lstStyle/>
          <a:p>
            <a:r>
              <a:rPr lang="en-US" dirty="0" smtClean="0"/>
              <a:t>Allocator Algorithms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136008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Allocation path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0442" y="1240944"/>
            <a:ext cx="8216220" cy="447405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must we allocate to a file?</a:t>
            </a:r>
          </a:p>
          <a:p>
            <a:pPr lvl="1"/>
            <a:r>
              <a:rPr lang="en-US" dirty="0" smtClean="0"/>
              <a:t>must probe for existing extents.</a:t>
            </a:r>
          </a:p>
          <a:p>
            <a:pPr lvl="1"/>
            <a:r>
              <a:rPr lang="en-US" dirty="0" smtClean="0"/>
              <a:t>If one found, return it.</a:t>
            </a:r>
          </a:p>
          <a:p>
            <a:pPr lvl="1"/>
            <a:r>
              <a:rPr lang="en-US" dirty="0" smtClean="0"/>
              <a:t>Need to make sure previous/next extent don’t overlap space to allocate.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Automatic expansion and alignment.</a:t>
            </a:r>
          </a:p>
          <a:p>
            <a:pPr lvl="1"/>
            <a:r>
              <a:rPr lang="en-US" dirty="0" smtClean="0"/>
              <a:t>If allocation at EOF:</a:t>
            </a:r>
          </a:p>
          <a:p>
            <a:pPr lvl="2"/>
            <a:r>
              <a:rPr lang="en-US" dirty="0" smtClean="0"/>
              <a:t>Try to stripe align big requests</a:t>
            </a:r>
          </a:p>
          <a:p>
            <a:pPr lvl="2"/>
            <a:r>
              <a:rPr lang="en-US" dirty="0" smtClean="0"/>
              <a:t>Try to expand request size as files grow</a:t>
            </a:r>
          </a:p>
          <a:p>
            <a:pPr lvl="1"/>
            <a:r>
              <a:rPr lang="en-US" dirty="0" smtClean="0"/>
              <a:t>Retries if no space.</a:t>
            </a:r>
          </a:p>
          <a:p>
            <a:pPr lvl="1"/>
            <a:r>
              <a:rPr lang="en-US" dirty="0" smtClean="0"/>
              <a:t>New system may retry if slices are BUSY – rare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Not much changed here in 5.0.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Inodes contain extents as btree payload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805" y="1229399"/>
            <a:ext cx="8216220" cy="485505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 new btree to store extents.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Rework/redesign allocation path in the fsm.</a:t>
            </a:r>
          </a:p>
          <a:p>
            <a:pPr lvl="1"/>
            <a:r>
              <a:rPr lang="en-US" dirty="0" smtClean="0"/>
              <a:t>Always look for existing space </a:t>
            </a:r>
            <a:r>
              <a:rPr lang="en-US" dirty="0" smtClean="0"/>
              <a:t>first</a:t>
            </a:r>
            <a:endParaRPr lang="en-US" dirty="0" smtClean="0"/>
          </a:p>
          <a:p>
            <a:pPr lvl="1"/>
            <a:r>
              <a:rPr lang="en-US" dirty="0" smtClean="0"/>
              <a:t>RETAIN </a:t>
            </a:r>
            <a:r>
              <a:rPr lang="en-US" dirty="0" smtClean="0"/>
              <a:t>btree state and cached </a:t>
            </a:r>
            <a:r>
              <a:rPr lang="en-US" dirty="0" smtClean="0"/>
              <a:t>blocks and </a:t>
            </a:r>
            <a:r>
              <a:rPr lang="en-US" dirty="0" smtClean="0"/>
              <a:t>use later.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Allocation path is primed with extent tree information.</a:t>
            </a:r>
          </a:p>
          <a:p>
            <a:pPr lvl="1"/>
            <a:r>
              <a:rPr lang="en-US" dirty="0" smtClean="0"/>
              <a:t>Easily/quickly have left (or right) neighbor.</a:t>
            </a:r>
          </a:p>
          <a:p>
            <a:pPr lvl="1"/>
            <a:r>
              <a:rPr lang="en-US" dirty="0" smtClean="0"/>
              <a:t>Leverage this to attempt block based allocation.</a:t>
            </a:r>
          </a:p>
          <a:p>
            <a:pPr lvl="2"/>
            <a:r>
              <a:rPr lang="en-US" dirty="0" smtClean="0"/>
              <a:t>Backwards allocations implemented and work some of the time.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Extents are stored in file location order.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/>
          <a:lstStyle/>
          <a:p>
            <a:fld id="{F9A97978-1FBA-4F4A-966C-39039D8132EF}" type="slidenum">
              <a:rPr lang="en-US"/>
              <a:pPr/>
              <a:t>2</a:t>
            </a:fld>
            <a:endParaRPr lang="en-US"/>
          </a:p>
        </p:txBody>
      </p:sp>
      <p:pic>
        <p:nvPicPr>
          <p:cNvPr id="13315" name="Picture 10" descr="KnowledgeTransfer_Main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Allocation Strategies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87" y="1102398"/>
            <a:ext cx="8216220" cy="50282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Specified in the </a:t>
            </a:r>
            <a:r>
              <a:rPr lang="en-US" dirty="0" err="1" smtClean="0"/>
              <a:t>config</a:t>
            </a:r>
            <a:r>
              <a:rPr lang="en-US" dirty="0" smtClean="0"/>
              <a:t> file.</a:t>
            </a:r>
          </a:p>
          <a:p>
            <a:r>
              <a:rPr lang="en-US" dirty="0" smtClean="0"/>
              <a:t>Round Robin, Fill, and Balance.</a:t>
            </a:r>
          </a:p>
          <a:p>
            <a:pPr lvl="1"/>
            <a:r>
              <a:rPr lang="en-US" dirty="0" smtClean="0"/>
              <a:t>how to select a SG for an allocation?</a:t>
            </a:r>
          </a:p>
          <a:p>
            <a:pPr lvl="2"/>
            <a:r>
              <a:rPr lang="en-US" dirty="0" smtClean="0"/>
              <a:t>Round Robin  – oldest (from alloc perspective). default</a:t>
            </a:r>
          </a:p>
          <a:p>
            <a:pPr lvl="2"/>
            <a:r>
              <a:rPr lang="en-US" dirty="0" smtClean="0"/>
              <a:t>Fill                  – fullest.</a:t>
            </a:r>
          </a:p>
          <a:p>
            <a:pPr lvl="2"/>
            <a:r>
              <a:rPr lang="en-US" dirty="0" smtClean="0"/>
              <a:t>Balance         – emptiest.</a:t>
            </a:r>
          </a:p>
          <a:p>
            <a:r>
              <a:rPr lang="en-US" dirty="0" smtClean="0"/>
              <a:t>Nothing changed externally with this.</a:t>
            </a:r>
          </a:p>
          <a:p>
            <a:r>
              <a:rPr lang="en-US" dirty="0" smtClean="0"/>
              <a:t>Completely redone internally, however.</a:t>
            </a:r>
          </a:p>
          <a:p>
            <a:pPr lvl="1"/>
            <a:r>
              <a:rPr lang="en-US" dirty="0" smtClean="0"/>
              <a:t>Sorting and selecting SGs now scales</a:t>
            </a:r>
          </a:p>
          <a:p>
            <a:pPr lvl="1"/>
            <a:r>
              <a:rPr lang="en-US" dirty="0" smtClean="0"/>
              <a:t>Old design used arrays and would visit all SGs (in many cases).</a:t>
            </a:r>
          </a:p>
          <a:p>
            <a:pPr lvl="1"/>
            <a:r>
              <a:rPr lang="en-US" dirty="0" smtClean="0"/>
              <a:t>The same mechanisms used when affinities are involved.</a:t>
            </a:r>
          </a:p>
          <a:p>
            <a:pPr lvl="1"/>
            <a:r>
              <a:rPr lang="en-US" dirty="0" smtClean="0"/>
              <a:t>Metadata and Data are typically separate.</a:t>
            </a:r>
          </a:p>
          <a:p>
            <a:pPr lvl="1"/>
            <a:r>
              <a:rPr lang="en-US" dirty="0" smtClean="0"/>
              <a:t>Now we need to pick a slice after we pick a SG.</a:t>
            </a:r>
          </a:p>
          <a:p>
            <a:r>
              <a:rPr lang="en-US" dirty="0" smtClean="0"/>
              <a:t>Some long standing bugs fixed.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Allocation Flow (Data allocation) ASR off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87" y="1102398"/>
            <a:ext cx="8216220" cy="5501602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Call allocator with requested size (after expand/…).</a:t>
            </a:r>
            <a:endParaRPr lang="en-US" dirty="0" smtClean="0"/>
          </a:p>
          <a:p>
            <a:r>
              <a:rPr lang="en-US" dirty="0" smtClean="0"/>
              <a:t>Pick </a:t>
            </a:r>
            <a:r>
              <a:rPr lang="en-US" dirty="0" smtClean="0"/>
              <a:t>SG based on affinity, strategy, </a:t>
            </a:r>
            <a:r>
              <a:rPr lang="en-US" dirty="0" smtClean="0"/>
              <a:t>or </a:t>
            </a:r>
            <a:r>
              <a:rPr lang="en-US" dirty="0" smtClean="0"/>
              <a:t>existing neighbor.</a:t>
            </a:r>
          </a:p>
          <a:p>
            <a:r>
              <a:rPr lang="en-US" dirty="0" smtClean="0"/>
              <a:t>Pick slice within SG.</a:t>
            </a:r>
          </a:p>
          <a:p>
            <a:pPr lvl="1"/>
            <a:r>
              <a:rPr lang="en-US" dirty="0" smtClean="0"/>
              <a:t>Locality or block based may specify first SG and slice to try.</a:t>
            </a:r>
          </a:p>
          <a:p>
            <a:r>
              <a:rPr lang="en-US" dirty="0" smtClean="0"/>
              <a:t>Search for piece using previous btree state (if any).</a:t>
            </a:r>
          </a:p>
          <a:p>
            <a:r>
              <a:rPr lang="en-US" dirty="0" smtClean="0"/>
              <a:t>Possibly clip the piece for alignment.</a:t>
            </a:r>
          </a:p>
          <a:p>
            <a:r>
              <a:rPr lang="en-US" dirty="0" smtClean="0"/>
              <a:t>Return any </a:t>
            </a:r>
            <a:r>
              <a:rPr lang="en-US" dirty="0" err="1" smtClean="0"/>
              <a:t>piece(s</a:t>
            </a:r>
            <a:r>
              <a:rPr lang="en-US" dirty="0" smtClean="0"/>
              <a:t>) left from free chunk.</a:t>
            </a:r>
          </a:p>
          <a:p>
            <a:r>
              <a:rPr lang="en-US" dirty="0" smtClean="0"/>
              <a:t>Update counts and insert new extent.</a:t>
            </a:r>
          </a:p>
          <a:p>
            <a:r>
              <a:rPr lang="en-US" dirty="0" smtClean="0"/>
              <a:t>Return space to client.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Allocation Flow (Data allocation) ASR on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87" y="1102398"/>
            <a:ext cx="8216220" cy="5501602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Call allocator with requested size (after expand/…).</a:t>
            </a:r>
          </a:p>
          <a:p>
            <a:r>
              <a:rPr lang="en-US" dirty="0" smtClean="0"/>
              <a:t>Map size/file/offset/affinity to a session.</a:t>
            </a:r>
          </a:p>
          <a:p>
            <a:r>
              <a:rPr lang="en-US" dirty="0" smtClean="0"/>
              <a:t>If no session, create or steal a session.</a:t>
            </a:r>
          </a:p>
          <a:p>
            <a:r>
              <a:rPr lang="en-US" dirty="0" smtClean="0"/>
              <a:t>Get helper inode from the session.</a:t>
            </a:r>
          </a:p>
          <a:p>
            <a:r>
              <a:rPr lang="en-US" dirty="0" smtClean="0"/>
              <a:t>If helper empty, call allocator to get a new chunk.</a:t>
            </a:r>
          </a:p>
          <a:p>
            <a:pPr lvl="1"/>
            <a:r>
              <a:rPr lang="en-US" dirty="0" smtClean="0"/>
              <a:t>See previous slide for what happens there.</a:t>
            </a:r>
          </a:p>
          <a:p>
            <a:r>
              <a:rPr lang="en-US" dirty="0" smtClean="0"/>
              <a:t>Move space from the helper to the user’s inode.</a:t>
            </a:r>
          </a:p>
          <a:p>
            <a:r>
              <a:rPr lang="en-US" dirty="0" smtClean="0"/>
              <a:t>Update counts.</a:t>
            </a:r>
          </a:p>
          <a:p>
            <a:r>
              <a:rPr lang="en-US" dirty="0" smtClean="0"/>
              <a:t>Return space.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Bulk create with allocations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87" y="1004455"/>
            <a:ext cx="8216220" cy="549563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Multiple files and allocates in ONE Transaction.</a:t>
            </a:r>
          </a:p>
          <a:p>
            <a:r>
              <a:rPr lang="en-US" dirty="0" smtClean="0"/>
              <a:t>The transaction may lock many different slices.</a:t>
            </a:r>
          </a:p>
          <a:p>
            <a:r>
              <a:rPr lang="en-US" dirty="0" smtClean="0"/>
              <a:t>Operation must be atomic:</a:t>
            </a:r>
          </a:p>
          <a:p>
            <a:pPr lvl="1"/>
            <a:r>
              <a:rPr lang="en-US" dirty="0" smtClean="0"/>
              <a:t>Either all files and allocates succeed or fail.</a:t>
            </a:r>
          </a:p>
          <a:p>
            <a:r>
              <a:rPr lang="en-US" dirty="0" smtClean="0"/>
              <a:t>Locking of multiple slices can cause deadlock.</a:t>
            </a:r>
          </a:p>
          <a:p>
            <a:pPr lvl="1"/>
            <a:r>
              <a:rPr lang="en-US" dirty="0" smtClean="0"/>
              <a:t>A-&gt;B B-&gt;A -- Between other allocations or other bulk creates.</a:t>
            </a:r>
          </a:p>
          <a:p>
            <a:r>
              <a:rPr lang="en-US" dirty="0" smtClean="0"/>
              <a:t>Semantics do not guarantee all allocates work.</a:t>
            </a:r>
          </a:p>
          <a:p>
            <a:pPr lvl="1"/>
            <a:r>
              <a:rPr lang="en-US" dirty="0" smtClean="0"/>
              <a:t>Can even have partial allocation for one of the files.</a:t>
            </a:r>
          </a:p>
          <a:p>
            <a:pPr lvl="1"/>
            <a:r>
              <a:rPr lang="en-US" dirty="0" smtClean="0"/>
              <a:t>Can have 0 space allocated to one or more files.</a:t>
            </a:r>
          </a:p>
          <a:p>
            <a:r>
              <a:rPr lang="en-US" dirty="0" smtClean="0"/>
              <a:t>Used lack of guarantee to avoid deadlock without failure.</a:t>
            </a:r>
          </a:p>
          <a:p>
            <a:r>
              <a:rPr lang="en-US" dirty="0" smtClean="0"/>
              <a:t>Allocations may not happen or happen partly.</a:t>
            </a:r>
          </a:p>
          <a:p>
            <a:pPr lvl="1"/>
            <a:r>
              <a:rPr lang="en-US" dirty="0" smtClean="0"/>
              <a:t>At least one allocation must succeed for contention. Need slice locked.</a:t>
            </a:r>
          </a:p>
          <a:p>
            <a:r>
              <a:rPr lang="en-US" dirty="0" smtClean="0"/>
              <a:t>Races causing missed allocations are rare.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2309091"/>
            <a:ext cx="6992420" cy="2688644"/>
          </a:xfrm>
        </p:spPr>
        <p:txBody>
          <a:bodyPr/>
          <a:lstStyle/>
          <a:p>
            <a:r>
              <a:rPr lang="en-US" dirty="0" smtClean="0"/>
              <a:t>Allocation Session Reservation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136008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Allocation Session Reservation (ASR)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32" y="1096819"/>
            <a:ext cx="8216220" cy="476827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ASR review:</a:t>
            </a:r>
          </a:p>
          <a:p>
            <a:r>
              <a:rPr lang="en-US" dirty="0" smtClean="0"/>
              <a:t>Designed for video streams. Frames per directory.</a:t>
            </a:r>
          </a:p>
          <a:p>
            <a:r>
              <a:rPr lang="en-US" dirty="0" smtClean="0"/>
              <a:t>Keep them in sequence and close (on disk).</a:t>
            </a:r>
          </a:p>
          <a:p>
            <a:pPr marL="511175" lvl="0"/>
            <a:r>
              <a:rPr lang="en-US" dirty="0" smtClean="0"/>
              <a:t>ASR has 3 types of sessions:</a:t>
            </a:r>
          </a:p>
          <a:p>
            <a:pPr marL="911225" lvl="1"/>
            <a:r>
              <a:rPr lang="en-US" sz="2400" dirty="0" smtClean="0"/>
              <a:t>Small (under 1MB)</a:t>
            </a:r>
          </a:p>
          <a:p>
            <a:pPr marL="911225" lvl="1"/>
            <a:r>
              <a:rPr lang="en-US" sz="2400" dirty="0" smtClean="0"/>
              <a:t>Folder (between 1MB -&gt; 1/10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ASR configured size)</a:t>
            </a:r>
          </a:p>
          <a:p>
            <a:pPr marL="911225" lvl="1"/>
            <a:r>
              <a:rPr lang="en-US" sz="2400" dirty="0" smtClean="0"/>
              <a:t>File (larger than folder).</a:t>
            </a:r>
          </a:p>
          <a:p>
            <a:pPr marL="511175"/>
            <a:r>
              <a:rPr lang="en-US" dirty="0" smtClean="0"/>
              <a:t>ASR sessions are also per client.</a:t>
            </a:r>
          </a:p>
          <a:p>
            <a:pPr marL="511175"/>
            <a:r>
              <a:rPr lang="en-US" dirty="0" smtClean="0"/>
              <a:t>Files allocations can start in one type and jump to another (most common is Folder -&gt; File).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Allocation Session Reservation (ASR)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87" y="1102398"/>
            <a:ext cx="8216220" cy="5028239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pPr marL="511175"/>
            <a:r>
              <a:rPr lang="en-US" dirty="0" smtClean="0"/>
              <a:t>Configured by setting </a:t>
            </a:r>
            <a:r>
              <a:rPr lang="en-US" dirty="0" err="1" smtClean="0"/>
              <a:t>AllocSessionReservationSize</a:t>
            </a:r>
            <a:endParaRPr lang="en-US" dirty="0" smtClean="0"/>
          </a:p>
          <a:p>
            <a:pPr marL="911225" lvl="1"/>
            <a:r>
              <a:rPr lang="en-US" dirty="0" smtClean="0"/>
              <a:t>Chunk size for Folder Sessions.</a:t>
            </a:r>
          </a:p>
          <a:p>
            <a:pPr marL="911225" lvl="1"/>
            <a:r>
              <a:rPr lang="en-US" dirty="0" smtClean="0"/>
              <a:t>From 128MB -&gt; multiple Gigabytes up to 1 TB.</a:t>
            </a:r>
          </a:p>
          <a:p>
            <a:pPr marL="911225" lvl="1"/>
            <a:r>
              <a:rPr lang="en-US" dirty="0" smtClean="0"/>
              <a:t>1 GB is a well tested size.</a:t>
            </a:r>
          </a:p>
          <a:p>
            <a:pPr marL="511175"/>
            <a:r>
              <a:rPr lang="en-US" dirty="0" smtClean="0"/>
              <a:t>Small sessions use ASR Size divided by 32.</a:t>
            </a:r>
          </a:p>
          <a:p>
            <a:pPr marL="511175"/>
            <a:r>
              <a:rPr lang="en-US" dirty="0" smtClean="0"/>
              <a:t>File Sessions use InodeStripeWidth or ASR size.</a:t>
            </a:r>
          </a:p>
          <a:p>
            <a:pPr marL="911225" lvl="1"/>
            <a:r>
              <a:rPr lang="en-US" dirty="0" smtClean="0"/>
              <a:t>Whichever is bigger.</a:t>
            </a:r>
          </a:p>
          <a:p>
            <a:pPr marL="511175"/>
            <a:r>
              <a:rPr lang="en-US" dirty="0" smtClean="0"/>
              <a:t>InodeStripeWidth tells the allocator -&gt; change SG.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Allocation Session Reservation (ASR)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0441" y="1933670"/>
            <a:ext cx="8216220" cy="31809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One change, externally.</a:t>
            </a:r>
          </a:p>
          <a:p>
            <a:r>
              <a:rPr lang="en-US" dirty="0" smtClean="0"/>
              <a:t>Internals new: bitmap and red black trees gone.</a:t>
            </a:r>
          </a:p>
          <a:p>
            <a:r>
              <a:rPr lang="en-US" dirty="0" smtClean="0"/>
              <a:t>Use a “helper inode” per session to hold the chunks.</a:t>
            </a:r>
          </a:p>
          <a:p>
            <a:r>
              <a:rPr lang="en-US" dirty="0" smtClean="0"/>
              <a:t>A layer on top of the base allocator.</a:t>
            </a:r>
          </a:p>
          <a:p>
            <a:r>
              <a:rPr lang="en-US" dirty="0" smtClean="0"/>
              <a:t>Helper inodes get chunks as if regular allocations.</a:t>
            </a:r>
          </a:p>
          <a:p>
            <a:pPr lvl="1"/>
            <a:r>
              <a:rPr lang="en-US" dirty="0" smtClean="0"/>
              <a:t>Space accounting counts helpers as free space.</a:t>
            </a:r>
          </a:p>
          <a:p>
            <a:r>
              <a:rPr lang="en-US" dirty="0" smtClean="0"/>
              <a:t>Some pictures … ignoring slices for now: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ASR off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Content Placeholder 43" descr="allocator_chop.pdf"/>
          <p:cNvPicPr>
            <a:picLocks noGrp="1" noChangeAspect="1"/>
          </p:cNvPicPr>
          <p:nvPr>
            <p:ph idx="1"/>
          </p:nvPr>
        </p:nvPicPr>
        <p:blipFill>
          <a:blip r:embed="rId3"/>
          <a:srcRect l="-4231" r="-4231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ASR off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5" name="Content Placeholder 6" descr="allocator_chop.pdf"/>
          <p:cNvPicPr>
            <a:picLocks noChangeAspect="1"/>
          </p:cNvPicPr>
          <p:nvPr/>
        </p:nvPicPr>
        <p:blipFill>
          <a:blip r:embed="rId3"/>
          <a:srcRect l="-8456" r="-8456"/>
          <a:stretch>
            <a:fillRect/>
          </a:stretch>
        </p:blipFill>
        <p:spPr bwMode="auto">
          <a:xfrm>
            <a:off x="146777" y="1065496"/>
            <a:ext cx="8847138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problems were we trying to solve?</a:t>
            </a:r>
          </a:p>
          <a:p>
            <a:endParaRPr lang="en-US" dirty="0" smtClean="0"/>
          </a:p>
          <a:p>
            <a:r>
              <a:rPr lang="en-US" dirty="0" smtClean="0"/>
              <a:t>What was changed to solve the problems?</a:t>
            </a:r>
          </a:p>
          <a:p>
            <a:endParaRPr lang="en-US" dirty="0" smtClean="0"/>
          </a:p>
          <a:p>
            <a:r>
              <a:rPr lang="en-US" dirty="0" smtClean="0"/>
              <a:t>How was Allocation Session Reservation changed?</a:t>
            </a:r>
          </a:p>
          <a:p>
            <a:endParaRPr lang="en-US" dirty="0" smtClean="0"/>
          </a:p>
          <a:p>
            <a:r>
              <a:rPr lang="en-US" dirty="0" smtClean="0"/>
              <a:t>New features for affinities:</a:t>
            </a:r>
          </a:p>
          <a:p>
            <a:pPr lvl="1"/>
            <a:r>
              <a:rPr lang="en-US" dirty="0" smtClean="0"/>
              <a:t>Auto Affinities and Affinity Preference</a:t>
            </a:r>
          </a:p>
          <a:p>
            <a:endParaRPr lang="en-US" dirty="0" smtClean="0"/>
          </a:p>
          <a:p>
            <a:r>
              <a:rPr lang="en-US" dirty="0" smtClean="0"/>
              <a:t>Future work … we aren’t done yet!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ASR on and InodeStripeWidth non-zero.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13" descr="allocator_chop.pdf"/>
          <p:cNvPicPr>
            <a:picLocks noChangeAspect="1"/>
          </p:cNvPicPr>
          <p:nvPr/>
        </p:nvPicPr>
        <p:blipFill>
          <a:blip r:embed="rId3"/>
          <a:srcRect l="-1793" r="-1793"/>
          <a:stretch>
            <a:fillRect/>
          </a:stretch>
        </p:blipFill>
        <p:spPr bwMode="auto">
          <a:xfrm>
            <a:off x="101600" y="1100138"/>
            <a:ext cx="90424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22779" y="257770"/>
            <a:ext cx="8497948" cy="63976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ASR on &amp; InodeStripeWidth 0 - new for 5.0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865" y="1051787"/>
            <a:ext cx="9080500" cy="5308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ASR off and InodeStripeWidth 0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Content Placeholder 8" descr="allocator_chop.pd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1060" r="-1060"/>
          <a:stretch>
            <a:fillRect/>
          </a:stretch>
        </p:blipFill>
        <p:spPr>
          <a:xfrm>
            <a:off x="228600" y="1066800"/>
            <a:ext cx="8686800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ASR on &amp; InodeStripeWidth at 2 GB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Content Placeholder 13" descr="allocator_chop.pd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8167" r="-8167"/>
          <a:stretch>
            <a:fillRect/>
          </a:stretch>
        </p:blipFill>
        <p:spPr>
          <a:xfrm>
            <a:off x="0" y="1084263"/>
            <a:ext cx="9144000" cy="518953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3175000"/>
            <a:ext cx="6992420" cy="1822734"/>
          </a:xfrm>
        </p:spPr>
        <p:txBody>
          <a:bodyPr/>
          <a:lstStyle/>
          <a:p>
            <a:r>
              <a:rPr lang="en-US" dirty="0" smtClean="0"/>
              <a:t>New Features for Affinities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136008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Affinity Overview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87" y="1102398"/>
            <a:ext cx="8216220" cy="5028239"/>
          </a:xfrm>
          <a:prstGeom prst="rect">
            <a:avLst/>
          </a:prstGeom>
        </p:spPr>
        <p:txBody>
          <a:bodyPr/>
          <a:lstStyle/>
          <a:p>
            <a:pPr marL="511175"/>
            <a:r>
              <a:rPr lang="en-US" dirty="0" smtClean="0"/>
              <a:t>Affinities steer files to storage.</a:t>
            </a:r>
          </a:p>
          <a:p>
            <a:pPr marL="511175"/>
            <a:r>
              <a:rPr lang="en-US" dirty="0" smtClean="0"/>
              <a:t>Stripe Groups (SG) are assigned affinities.</a:t>
            </a:r>
          </a:p>
          <a:p>
            <a:pPr marL="511175"/>
            <a:r>
              <a:rPr lang="en-US" dirty="0" smtClean="0"/>
              <a:t>Affinities 1-8 character tags: specified in the </a:t>
            </a:r>
            <a:r>
              <a:rPr lang="en-US" dirty="0" err="1" smtClean="0"/>
              <a:t>config</a:t>
            </a:r>
            <a:r>
              <a:rPr lang="en-US" dirty="0" smtClean="0"/>
              <a:t> file.</a:t>
            </a:r>
          </a:p>
          <a:p>
            <a:pPr marL="511175"/>
            <a:r>
              <a:rPr lang="en-US" dirty="0" smtClean="0"/>
              <a:t>A SG can also have exclusive=true set.</a:t>
            </a:r>
          </a:p>
          <a:p>
            <a:pPr marL="911225" lvl="1"/>
            <a:r>
              <a:rPr lang="en-US" sz="2400" dirty="0" smtClean="0"/>
              <a:t>Disallows allocations of files without a matching affinity.</a:t>
            </a:r>
          </a:p>
          <a:p>
            <a:pPr marL="511175"/>
            <a:r>
              <a:rPr lang="en-US" dirty="0" smtClean="0"/>
              <a:t>Files have at most one affinity.</a:t>
            </a:r>
          </a:p>
          <a:p>
            <a:pPr marL="511175"/>
            <a:r>
              <a:rPr lang="en-US" dirty="0" smtClean="0"/>
              <a:t>Files with an affinity must use SG with that affinity</a:t>
            </a:r>
          </a:p>
          <a:p>
            <a:pPr marL="911225" lvl="1"/>
            <a:r>
              <a:rPr lang="en-US" dirty="0" smtClean="0"/>
              <a:t> independent of exclusive setting!</a:t>
            </a:r>
          </a:p>
          <a:p>
            <a:pPr marL="511175"/>
            <a:r>
              <a:rPr lang="en-US" dirty="0" smtClean="0"/>
              <a:t>Files without an affinity -&gt; any SG with exclusive=false.</a:t>
            </a:r>
          </a:p>
          <a:p>
            <a:pPr marL="511175"/>
            <a:r>
              <a:rPr lang="en-US" dirty="0" smtClean="0"/>
              <a:t>Files can have their affinity changed:</a:t>
            </a:r>
          </a:p>
          <a:p>
            <a:pPr marL="911225" lvl="1"/>
            <a:r>
              <a:rPr lang="en-US" dirty="0" err="1" smtClean="0"/>
              <a:t>cvaffinity</a:t>
            </a:r>
            <a:r>
              <a:rPr lang="en-US" dirty="0" smtClean="0"/>
              <a:t> command or EXTAPI.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 Issues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87" y="1102398"/>
            <a:ext cx="8216220" cy="5028239"/>
          </a:xfrm>
          <a:prstGeom prst="rect">
            <a:avLst/>
          </a:prstGeom>
        </p:spPr>
        <p:txBody>
          <a:bodyPr/>
          <a:lstStyle/>
          <a:p>
            <a:pPr marL="511175"/>
            <a:r>
              <a:rPr lang="en-US" sz="2200" dirty="0" smtClean="0"/>
              <a:t>To use affinities:</a:t>
            </a:r>
          </a:p>
          <a:p>
            <a:pPr marL="911225" lvl="1"/>
            <a:r>
              <a:rPr lang="en-US" sz="2200" dirty="0" smtClean="0"/>
              <a:t>Use EXTAPI – library to set or change affinity.</a:t>
            </a:r>
          </a:p>
          <a:p>
            <a:pPr marL="911225" lvl="1"/>
            <a:r>
              <a:rPr lang="en-US" sz="2200" dirty="0" smtClean="0"/>
              <a:t>StorNext commands: cvmkdir(1), cvaffinity(1), cvmkfile(1)</a:t>
            </a:r>
          </a:p>
          <a:p>
            <a:pPr marL="911225" lvl="1"/>
            <a:r>
              <a:rPr lang="en-US" sz="2200" dirty="0" smtClean="0"/>
              <a:t>Some customers cannot do this!</a:t>
            </a:r>
          </a:p>
          <a:p>
            <a:pPr marL="511175"/>
            <a:r>
              <a:rPr lang="en-US" sz="2200" dirty="0" smtClean="0"/>
              <a:t>ENOSPC when an affinity is all used up.</a:t>
            </a:r>
          </a:p>
          <a:p>
            <a:pPr marL="511175"/>
            <a:r>
              <a:rPr lang="en-US" sz="2200" dirty="0" smtClean="0"/>
              <a:t>Customers would like to steer files based on filename extensions …</a:t>
            </a:r>
          </a:p>
          <a:p>
            <a:pPr marL="911225" lvl="1"/>
            <a:r>
              <a:rPr lang="en-US" sz="2200" dirty="0" smtClean="0"/>
              <a:t>*.dpx -&gt; DPX format frames steered or grouped.	</a:t>
            </a:r>
          </a:p>
          <a:p>
            <a:pPr marL="511175"/>
            <a:r>
              <a:rPr lang="en-US" sz="2200" dirty="0" smtClean="0"/>
              <a:t>Some problems exist between SM and SNFS (affinities)</a:t>
            </a:r>
          </a:p>
          <a:p>
            <a:pPr marL="911225" lvl="1"/>
            <a:r>
              <a:rPr lang="en-US" sz="2200" dirty="0" smtClean="0"/>
              <a:t>SM limits affinities to 2 for managed file systems.</a:t>
            </a:r>
          </a:p>
          <a:p>
            <a:pPr marL="911225" lvl="1"/>
            <a:r>
              <a:rPr lang="en-US" sz="2200" dirty="0" smtClean="0"/>
              <a:t>Limited interaction for truncation and retrieve.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5870" y="523316"/>
            <a:ext cx="8289245" cy="63976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Affinities in 5.0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87" y="2060671"/>
            <a:ext cx="8216220" cy="33772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Basic idea hasn’t changed.</a:t>
            </a:r>
          </a:p>
          <a:p>
            <a:r>
              <a:rPr lang="en-US" dirty="0" smtClean="0"/>
              <a:t>But, there are two new capabilities:</a:t>
            </a:r>
          </a:p>
          <a:p>
            <a:endParaRPr lang="en-US" dirty="0" smtClean="0"/>
          </a:p>
          <a:p>
            <a:pPr marL="457200" indent="-457200">
              <a:buFont typeface="Wingdings" charset="2"/>
              <a:buAutoNum type="arabicPlain"/>
            </a:pPr>
            <a:r>
              <a:rPr lang="en-US" dirty="0" smtClean="0"/>
              <a:t>Automatic affinities</a:t>
            </a:r>
          </a:p>
          <a:p>
            <a:pPr marL="457200" indent="-457200">
              <a:buFont typeface="Wingdings" charset="2"/>
              <a:buAutoNum type="arabicPlain"/>
            </a:pPr>
            <a:endParaRPr lang="en-US" dirty="0" smtClean="0"/>
          </a:p>
          <a:p>
            <a:pPr marL="457200" indent="-457200">
              <a:buFont typeface="Wingdings" charset="2"/>
              <a:buAutoNum type="arabicPlain"/>
            </a:pPr>
            <a:r>
              <a:rPr lang="en-US" dirty="0" smtClean="0"/>
              <a:t>Affinity preference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Affinities – NEW to 5.0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33" y="1033125"/>
            <a:ext cx="8216220" cy="5409238"/>
          </a:xfrm>
          <a:prstGeom prst="rect">
            <a:avLst/>
          </a:prstGeom>
        </p:spPr>
        <p:txBody>
          <a:bodyPr/>
          <a:lstStyle/>
          <a:p>
            <a:pPr marL="511175"/>
            <a:r>
              <a:rPr lang="en-US" dirty="0" smtClean="0"/>
              <a:t>Config file specification -&gt; file extensions -&gt; affinity</a:t>
            </a:r>
          </a:p>
          <a:p>
            <a:pPr marL="911225" lvl="1"/>
            <a:r>
              <a:rPr lang="en-US" sz="2400" dirty="0" smtClean="0"/>
              <a:t>Assigned at file creation time: file extensions.</a:t>
            </a:r>
          </a:p>
          <a:p>
            <a:pPr marL="911225" lvl="1"/>
            <a:r>
              <a:rPr lang="en-US" sz="2400" dirty="0" smtClean="0"/>
              <a:t>Extensions are case insensitive</a:t>
            </a:r>
          </a:p>
          <a:p>
            <a:pPr marL="911225" lvl="1"/>
            <a:r>
              <a:rPr lang="en-US" sz="2400" dirty="0" smtClean="0"/>
              <a:t>Some applications – tmp file – rename to extension.</a:t>
            </a:r>
          </a:p>
          <a:p>
            <a:pPr marL="511175"/>
            <a:r>
              <a:rPr lang="en-US" dirty="0" smtClean="0"/>
              <a:t>Affinity tag name must exist in SG definitions.</a:t>
            </a:r>
          </a:p>
          <a:p>
            <a:pPr>
              <a:buNone/>
            </a:pPr>
            <a:r>
              <a:rPr lang="en-US" sz="2200" dirty="0" smtClean="0"/>
              <a:t> &lt;autoAffinities&gt;</a:t>
            </a:r>
          </a:p>
          <a:p>
            <a:pPr>
              <a:buNone/>
            </a:pPr>
            <a:r>
              <a:rPr lang="en-US" sz="2200" dirty="0" smtClean="0"/>
              <a:t>       &lt;autoAffinity affinity="</a:t>
            </a:r>
            <a:r>
              <a:rPr lang="en-US" sz="2200" b="1" dirty="0" smtClean="0"/>
              <a:t>Video</a:t>
            </a:r>
            <a:r>
              <a:rPr lang="en-US" sz="2200" dirty="0" smtClean="0"/>
              <a:t>"&gt; &lt;extension&gt;</a:t>
            </a:r>
            <a:r>
              <a:rPr lang="en-US" sz="2200" i="1" dirty="0" smtClean="0"/>
              <a:t>dpx</a:t>
            </a:r>
            <a:r>
              <a:rPr lang="en-US" sz="2200" dirty="0" smtClean="0"/>
              <a:t>&lt;/extension&gt;</a:t>
            </a:r>
          </a:p>
          <a:p>
            <a:pPr>
              <a:buNone/>
            </a:pPr>
            <a:r>
              <a:rPr lang="en-US" sz="2200" dirty="0" smtClean="0"/>
              <a:t>      &lt;/autoAffinity&gt;</a:t>
            </a:r>
          </a:p>
          <a:p>
            <a:pPr>
              <a:buNone/>
            </a:pPr>
            <a:r>
              <a:rPr lang="en-US" sz="2200" dirty="0" smtClean="0"/>
              <a:t>       &lt;autoAffinity affinity="</a:t>
            </a:r>
            <a:r>
              <a:rPr lang="en-US" sz="2200" b="1" dirty="0" smtClean="0"/>
              <a:t>Audio</a:t>
            </a:r>
            <a:r>
              <a:rPr lang="en-US" sz="2200" dirty="0" smtClean="0"/>
              <a:t>"&gt; &lt;extension&gt;</a:t>
            </a:r>
            <a:r>
              <a:rPr lang="en-US" sz="2200" i="1" dirty="0" smtClean="0"/>
              <a:t>wav</a:t>
            </a:r>
            <a:r>
              <a:rPr lang="en-US" sz="2200" dirty="0" smtClean="0"/>
              <a:t>&lt;/extension&gt;</a:t>
            </a:r>
          </a:p>
          <a:p>
            <a:pPr>
              <a:buNone/>
            </a:pPr>
            <a:r>
              <a:rPr lang="en-US" sz="2200" dirty="0" smtClean="0"/>
              <a:t>      &lt;/autoAffinity&gt;</a:t>
            </a:r>
          </a:p>
          <a:p>
            <a:pPr>
              <a:buNone/>
            </a:pPr>
            <a:r>
              <a:rPr lang="en-US" sz="2200" dirty="0" smtClean="0"/>
              <a:t>      &lt;noAffinity&gt; &lt;extension&gt;</a:t>
            </a:r>
            <a:r>
              <a:rPr lang="en-US" sz="2200" i="1" dirty="0" smtClean="0"/>
              <a:t>sh</a:t>
            </a:r>
            <a:r>
              <a:rPr lang="en-US" sz="2200" dirty="0" smtClean="0"/>
              <a:t>&lt;/extension&gt;</a:t>
            </a:r>
          </a:p>
          <a:p>
            <a:pPr>
              <a:buNone/>
            </a:pPr>
            <a:r>
              <a:rPr lang="en-US" sz="2200" dirty="0" smtClean="0"/>
              <a:t>      &lt;/noAffinity&gt;</a:t>
            </a:r>
          </a:p>
          <a:p>
            <a:pPr>
              <a:buNone/>
            </a:pPr>
            <a:r>
              <a:rPr lang="en-US" sz="2200" dirty="0" smtClean="0"/>
              <a:t>    &lt;/autoAffinities&gt;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Affinities: auto vs. other API/commands.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9715" y="1252488"/>
            <a:ext cx="8216220" cy="4924329"/>
          </a:xfrm>
          <a:prstGeom prst="rect">
            <a:avLst/>
          </a:prstGeom>
        </p:spPr>
        <p:txBody>
          <a:bodyPr/>
          <a:lstStyle/>
          <a:p>
            <a:pPr marL="511175"/>
            <a:r>
              <a:rPr lang="en-US" dirty="0" smtClean="0"/>
              <a:t>Auto affinities override inherited affinities.</a:t>
            </a:r>
          </a:p>
          <a:p>
            <a:pPr marL="911225" lvl="1"/>
            <a:r>
              <a:rPr lang="en-US" dirty="0" smtClean="0"/>
              <a:t>Create does auto after inheritance.</a:t>
            </a:r>
          </a:p>
          <a:p>
            <a:pPr marL="911225" lvl="1"/>
            <a:r>
              <a:rPr lang="en-US" dirty="0" smtClean="0"/>
              <a:t>No affinity means files in a directory with affinity -&gt; 0 affinity.</a:t>
            </a:r>
          </a:p>
          <a:p>
            <a:pPr marL="511175"/>
            <a:r>
              <a:rPr lang="en-US" dirty="0" smtClean="0"/>
              <a:t>APIs can be used to change auto affinity.</a:t>
            </a:r>
          </a:p>
          <a:p>
            <a:pPr marL="511175"/>
            <a:r>
              <a:rPr lang="en-US" dirty="0" smtClean="0"/>
              <a:t>File copy (not rename) could change the affinity.</a:t>
            </a:r>
          </a:p>
          <a:p>
            <a:pPr marL="511175"/>
            <a:r>
              <a:rPr lang="en-US" dirty="0" smtClean="0"/>
              <a:t>Tar and </a:t>
            </a:r>
            <a:r>
              <a:rPr lang="en-US" dirty="0" err="1" smtClean="0"/>
              <a:t>untar</a:t>
            </a:r>
            <a:r>
              <a:rPr lang="en-US" dirty="0" smtClean="0"/>
              <a:t> … affinities could change</a:t>
            </a:r>
          </a:p>
          <a:p>
            <a:pPr marL="511175"/>
            <a:r>
              <a:rPr lang="en-US" dirty="0" smtClean="0"/>
              <a:t>Examples:</a:t>
            </a:r>
          </a:p>
          <a:p>
            <a:pPr marL="911225" lvl="1"/>
            <a:r>
              <a:rPr lang="en-US" dirty="0" err="1" smtClean="0"/>
              <a:t>cvmkdir</a:t>
            </a:r>
            <a:r>
              <a:rPr lang="en-US" dirty="0" smtClean="0"/>
              <a:t> –</a:t>
            </a:r>
            <a:r>
              <a:rPr lang="en-US" dirty="0" err="1" smtClean="0"/>
              <a:t>k</a:t>
            </a:r>
            <a:r>
              <a:rPr lang="en-US" dirty="0" smtClean="0"/>
              <a:t> Movie movies    ##  files under movies get Movie</a:t>
            </a:r>
          </a:p>
          <a:p>
            <a:pPr marL="911225" lvl="1"/>
            <a:r>
              <a:rPr lang="en-US" dirty="0" smtClean="0"/>
              <a:t>cp </a:t>
            </a:r>
            <a:r>
              <a:rPr lang="en-US" dirty="0" err="1" smtClean="0"/>
              <a:t>script.sh</a:t>
            </a:r>
            <a:r>
              <a:rPr lang="en-US" dirty="0" smtClean="0"/>
              <a:t> movies/</a:t>
            </a:r>
            <a:r>
              <a:rPr lang="en-US" dirty="0" err="1" smtClean="0"/>
              <a:t>script.sh</a:t>
            </a:r>
            <a:r>
              <a:rPr lang="en-US" dirty="0" smtClean="0"/>
              <a:t> ## </a:t>
            </a:r>
            <a:r>
              <a:rPr lang="en-US" dirty="0" err="1" smtClean="0"/>
              <a:t>noaffinity</a:t>
            </a:r>
            <a:r>
              <a:rPr lang="en-US" dirty="0" smtClean="0"/>
              <a:t> overrides inheritance</a:t>
            </a:r>
          </a:p>
          <a:p>
            <a:pPr marL="911225" lvl="1"/>
            <a:r>
              <a:rPr lang="en-US" dirty="0" err="1" smtClean="0"/>
              <a:t>capture_movie</a:t>
            </a:r>
            <a:r>
              <a:rPr lang="en-US" dirty="0" smtClean="0"/>
              <a:t> &gt; </a:t>
            </a:r>
            <a:r>
              <a:rPr lang="en-US" dirty="0" err="1" smtClean="0"/>
              <a:t>movie.dpx</a:t>
            </a:r>
            <a:r>
              <a:rPr lang="en-US" dirty="0" smtClean="0"/>
              <a:t>  ## didn’t put in directory, still Movie</a:t>
            </a:r>
          </a:p>
          <a:p>
            <a:pPr marL="911225" lvl="1"/>
            <a:r>
              <a:rPr lang="en-US" dirty="0" err="1" smtClean="0"/>
              <a:t>capture_audio</a:t>
            </a:r>
            <a:r>
              <a:rPr lang="en-US" dirty="0" smtClean="0"/>
              <a:t> &gt; movies/</a:t>
            </a:r>
            <a:r>
              <a:rPr lang="en-US" dirty="0" err="1" smtClean="0"/>
              <a:t>audio.wav</a:t>
            </a:r>
            <a:r>
              <a:rPr lang="en-US" dirty="0" smtClean="0"/>
              <a:t> ## auto affinity overrides Movie</a:t>
            </a:r>
          </a:p>
          <a:p>
            <a:pPr marL="911225" lvl="1"/>
            <a:endParaRPr lang="en-US" dirty="0" smtClean="0"/>
          </a:p>
          <a:p>
            <a:pPr marL="511175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problems were we trying to solve?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6532" y="2159001"/>
            <a:ext cx="8216220" cy="372918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Bitmaps didn’t scale.</a:t>
            </a:r>
          </a:p>
          <a:p>
            <a:r>
              <a:rPr lang="en-US" dirty="0" smtClean="0"/>
              <a:t>Block based allocation was very difficult so not done.</a:t>
            </a:r>
            <a:endParaRPr lang="en-US" dirty="0" smtClean="0"/>
          </a:p>
          <a:p>
            <a:pPr lvl="1"/>
            <a:r>
              <a:rPr lang="en-US" dirty="0" smtClean="0"/>
              <a:t>Allocations used </a:t>
            </a:r>
            <a:r>
              <a:rPr lang="en-US" dirty="0" smtClean="0"/>
              <a:t>the</a:t>
            </a:r>
            <a:r>
              <a:rPr lang="en-US" dirty="0" smtClean="0"/>
              <a:t> SG </a:t>
            </a:r>
            <a:r>
              <a:rPr lang="en-US" dirty="0" smtClean="0"/>
              <a:t>of the first extent (if any)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Then, </a:t>
            </a:r>
            <a:r>
              <a:rPr lang="en-US" dirty="0" smtClean="0"/>
              <a:t>did “best fit” using requested size.</a:t>
            </a:r>
            <a:endParaRPr lang="en-US" dirty="0" smtClean="0"/>
          </a:p>
          <a:p>
            <a:r>
              <a:rPr lang="en-US" dirty="0" smtClean="0"/>
              <a:t>Allocation were all single threaded.</a:t>
            </a:r>
          </a:p>
          <a:p>
            <a:r>
              <a:rPr lang="en-US" dirty="0" smtClean="0"/>
              <a:t>Free space fragmentation a nightmare.</a:t>
            </a:r>
          </a:p>
          <a:p>
            <a:pPr lvl="1"/>
            <a:r>
              <a:rPr lang="en-US" dirty="0" smtClean="0"/>
              <a:t>Too much to track, just in memory.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 Preference – NEW to 5.0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87" y="1899034"/>
            <a:ext cx="8216220" cy="4162330"/>
          </a:xfrm>
          <a:prstGeom prst="rect">
            <a:avLst/>
          </a:prstGeom>
        </p:spPr>
        <p:txBody>
          <a:bodyPr/>
          <a:lstStyle/>
          <a:p>
            <a:pPr marL="511175"/>
            <a:r>
              <a:rPr lang="en-US" dirty="0" smtClean="0"/>
              <a:t>Reduce ENOSPC problems.</a:t>
            </a:r>
          </a:p>
          <a:p>
            <a:pPr marL="511175"/>
            <a:r>
              <a:rPr lang="en-US" dirty="0" smtClean="0"/>
              <a:t>New parameter: “preferred” instead of “enforced.”</a:t>
            </a:r>
          </a:p>
          <a:p>
            <a:pPr marL="911225" lvl="1"/>
            <a:r>
              <a:rPr lang="en-US" sz="2000" dirty="0" smtClean="0"/>
              <a:t>The default is </a:t>
            </a:r>
            <a:r>
              <a:rPr lang="en-US" sz="2000" i="1" dirty="0" smtClean="0"/>
              <a:t>false </a:t>
            </a:r>
            <a:r>
              <a:rPr lang="en-US" sz="2000" dirty="0" smtClean="0"/>
              <a:t>– enforced – as before 5.0.</a:t>
            </a:r>
          </a:p>
          <a:p>
            <a:pPr marL="911225" lvl="1"/>
            <a:r>
              <a:rPr lang="en-US" sz="2000" i="1" dirty="0" smtClean="0"/>
              <a:t>true </a:t>
            </a:r>
            <a:r>
              <a:rPr lang="en-US" sz="2000" dirty="0" smtClean="0"/>
              <a:t>try affinity, if ENOSPC -&gt; try without affinity (affinity == 0)</a:t>
            </a:r>
          </a:p>
          <a:p>
            <a:pPr marL="911225" lvl="1">
              <a:buNone/>
            </a:pPr>
            <a:endParaRPr lang="en-US" dirty="0" smtClean="0"/>
          </a:p>
          <a:p>
            <a:pPr>
              <a:buNone/>
            </a:pPr>
            <a:r>
              <a:rPr lang="en-US" sz="2200" dirty="0" smtClean="0"/>
              <a:t>			&lt;</a:t>
            </a:r>
            <a:r>
              <a:rPr lang="en-US" sz="2200" dirty="0" err="1" smtClean="0"/>
              <a:t>AffinityPreference</a:t>
            </a:r>
            <a:r>
              <a:rPr lang="en-US" sz="2200" dirty="0" smtClean="0"/>
              <a:t>&gt;</a:t>
            </a:r>
            <a:r>
              <a:rPr lang="en-US" sz="2200" i="1" dirty="0" smtClean="0"/>
              <a:t>false</a:t>
            </a:r>
            <a:r>
              <a:rPr lang="en-US" sz="2200" dirty="0" smtClean="0"/>
              <a:t>&lt;</a:t>
            </a:r>
            <a:r>
              <a:rPr lang="en-US" sz="2200" dirty="0" err="1" smtClean="0"/>
              <a:t>AffinityPreference</a:t>
            </a:r>
            <a:r>
              <a:rPr lang="en-US" sz="2200" dirty="0" smtClean="0"/>
              <a:t>/&gt;</a:t>
            </a:r>
          </a:p>
          <a:p>
            <a:pPr marL="911225" lvl="1">
              <a:buNone/>
            </a:pPr>
            <a:endParaRPr lang="en-US" dirty="0" smtClean="0"/>
          </a:p>
          <a:p>
            <a:pPr marL="511175"/>
            <a:r>
              <a:rPr lang="en-US" dirty="0" smtClean="0"/>
              <a:t>Preferred could help with SM affinity placement on retrieves.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Sessions and Affinities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533" y="1033125"/>
            <a:ext cx="8216220" cy="5409238"/>
          </a:xfrm>
          <a:prstGeom prst="rect">
            <a:avLst/>
          </a:prstGeom>
        </p:spPr>
        <p:txBody>
          <a:bodyPr/>
          <a:lstStyle/>
          <a:p>
            <a:pPr marL="511175" lvl="0">
              <a:buNone/>
            </a:pPr>
            <a:endParaRPr lang="en-US" dirty="0" smtClean="0"/>
          </a:p>
          <a:p>
            <a:pPr marL="511175" lvl="0"/>
            <a:r>
              <a:rPr lang="en-US" dirty="0" smtClean="0"/>
              <a:t>ASR sessions have the affinity of first alloc.</a:t>
            </a:r>
          </a:p>
          <a:p>
            <a:pPr marL="511175" lvl="0"/>
            <a:r>
              <a:rPr lang="en-US" dirty="0" smtClean="0"/>
              <a:t>An allocation with a different affinity cannot use a session.</a:t>
            </a:r>
          </a:p>
          <a:p>
            <a:pPr marL="511175" lvl="0"/>
            <a:endParaRPr lang="en-US" dirty="0" smtClean="0"/>
          </a:p>
          <a:p>
            <a:pPr marL="511175"/>
            <a:r>
              <a:rPr lang="en-US" dirty="0" smtClean="0"/>
              <a:t>With Automatic Affinities:</a:t>
            </a:r>
          </a:p>
          <a:p>
            <a:pPr marL="911225" lvl="1"/>
            <a:r>
              <a:rPr lang="en-US" dirty="0" smtClean="0"/>
              <a:t>Different file extension can be easily separated.</a:t>
            </a:r>
          </a:p>
          <a:p>
            <a:pPr marL="911225" lvl="1"/>
            <a:r>
              <a:rPr lang="en-US" dirty="0" smtClean="0"/>
              <a:t>Frames (*.dpx) separated from audio (*.WAV) or others.</a:t>
            </a:r>
          </a:p>
          <a:p>
            <a:pPr marL="911225" lvl="1"/>
            <a:r>
              <a:rPr lang="en-US" dirty="0" smtClean="0"/>
              <a:t>Etc.</a:t>
            </a:r>
          </a:p>
          <a:p>
            <a:pPr marL="911225" lvl="1"/>
            <a:endParaRPr lang="en-US" dirty="0" smtClean="0"/>
          </a:p>
          <a:p>
            <a:pPr marL="511175"/>
            <a:r>
              <a:rPr lang="en-US" dirty="0" smtClean="0"/>
              <a:t>All SGs can have the same affinities.</a:t>
            </a:r>
          </a:p>
          <a:p>
            <a:pPr marL="911225" lvl="1"/>
            <a:r>
              <a:rPr lang="en-US" dirty="0" smtClean="0"/>
              <a:t>No storage steering -&gt; file/session organization.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Done Yet!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136008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or future considerations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87" y="1229398"/>
            <a:ext cx="8216220" cy="4901239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Auto Affinities:</a:t>
            </a:r>
          </a:p>
          <a:p>
            <a:pPr lvl="0"/>
            <a:r>
              <a:rPr lang="en-US" dirty="0" smtClean="0"/>
              <a:t>Use </a:t>
            </a:r>
            <a:r>
              <a:rPr lang="en-US" dirty="0" err="1" smtClean="0"/>
              <a:t>regex</a:t>
            </a:r>
            <a:r>
              <a:rPr lang="en-US" dirty="0" smtClean="0"/>
              <a:t> type </a:t>
            </a:r>
            <a:r>
              <a:rPr lang="en-US" dirty="0" err="1" smtClean="0"/>
              <a:t>symantics</a:t>
            </a:r>
            <a:r>
              <a:rPr lang="en-US" dirty="0" smtClean="0"/>
              <a:t> instead of just extensions.</a:t>
            </a:r>
          </a:p>
          <a:p>
            <a:pPr lvl="0"/>
            <a:r>
              <a:rPr lang="en-US" dirty="0" smtClean="0"/>
              <a:t>Have mapping for directories as well as files.</a:t>
            </a:r>
          </a:p>
          <a:p>
            <a:pPr lvl="1"/>
            <a:r>
              <a:rPr lang="en-US" sz="2000" dirty="0" smtClean="0"/>
              <a:t>E.g. &lt;AutoAffinity dir=1 pattern=“movie.*” affinity=”</a:t>
            </a:r>
            <a:r>
              <a:rPr lang="en-US" sz="2000" b="1" dirty="0" smtClean="0"/>
              <a:t>Video</a:t>
            </a:r>
            <a:r>
              <a:rPr lang="en-US" sz="2000" dirty="0" smtClean="0"/>
              <a:t>”/&gt;</a:t>
            </a:r>
          </a:p>
          <a:p>
            <a:pPr lvl="0"/>
            <a:r>
              <a:rPr lang="en-US" dirty="0" smtClean="0"/>
              <a:t>Problems between the file system and Storage Manager. </a:t>
            </a:r>
          </a:p>
          <a:p>
            <a:pPr lvl="1"/>
            <a:r>
              <a:rPr lang="en-US" dirty="0" smtClean="0"/>
              <a:t>Must be addressed soon!</a:t>
            </a:r>
          </a:p>
          <a:p>
            <a:r>
              <a:rPr lang="en-US" dirty="0" smtClean="0"/>
              <a:t>Some apps use a temporary file and rename happens after the file is written and allocated. How do we solve this?</a:t>
            </a:r>
          </a:p>
          <a:p>
            <a:r>
              <a:rPr lang="en-US" dirty="0" smtClean="0"/>
              <a:t>Affinity Preference could use list of affinities instead of 0.</a:t>
            </a:r>
          </a:p>
          <a:p>
            <a:r>
              <a:rPr lang="en-US" dirty="0" smtClean="0"/>
              <a:t>Syntax alternatives (parameter, new global) for empty extension.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or future considerations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1987" y="1229398"/>
            <a:ext cx="8216220" cy="51206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b="1" dirty="0" smtClean="0"/>
              <a:t>Free space defragmentation</a:t>
            </a:r>
          </a:p>
          <a:p>
            <a:pPr lvl="1"/>
            <a:r>
              <a:rPr lang="en-US" dirty="0" smtClean="0"/>
              <a:t>Track used space (by file/inode)</a:t>
            </a:r>
          </a:p>
          <a:p>
            <a:pPr lvl="1"/>
            <a:r>
              <a:rPr lang="en-US" dirty="0" smtClean="0"/>
              <a:t>Move data to reduce free space fragments.</a:t>
            </a:r>
          </a:p>
          <a:p>
            <a:pPr lvl="2"/>
            <a:r>
              <a:rPr lang="en-US" dirty="0" smtClean="0"/>
              <a:t>Coalesce used and free space by moving some used space.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Improved allocation strategies.</a:t>
            </a:r>
          </a:p>
          <a:p>
            <a:pPr lvl="1"/>
            <a:r>
              <a:rPr lang="en-US" dirty="0" smtClean="0"/>
              <a:t>ASR both ways (allocation AND remove)</a:t>
            </a:r>
          </a:p>
          <a:p>
            <a:pPr lvl="1"/>
            <a:r>
              <a:rPr lang="en-US" dirty="0" smtClean="0"/>
              <a:t>Smarter session management.</a:t>
            </a:r>
          </a:p>
          <a:p>
            <a:pPr lvl="1"/>
            <a:r>
              <a:rPr lang="en-US" dirty="0" smtClean="0"/>
              <a:t>Skip sessions in some cases?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More allocation policies besides affinity mappings.</a:t>
            </a:r>
          </a:p>
          <a:p>
            <a:pPr lvl="1"/>
            <a:r>
              <a:rPr lang="en-US" dirty="0" smtClean="0"/>
              <a:t>Not just affinities at create time but other target/mgmt. </a:t>
            </a:r>
            <a:r>
              <a:rPr lang="en-US" smtClean="0"/>
              <a:t>information</a:t>
            </a:r>
            <a:r>
              <a:rPr lang="en-US" smtClean="0"/>
              <a:t>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0008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3804696"/>
            <a:ext cx="9143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For meeting with Quantum, the </a:t>
            </a:r>
            <a:r>
              <a:rPr lang="en-US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b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specialist in the world.</a:t>
            </a:r>
            <a:endParaRPr lang="en-US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884236"/>
            <a:ext cx="9143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THANK YOU</a:t>
            </a:r>
            <a:endParaRPr lang="en-US" sz="7200" dirty="0">
              <a:solidFill>
                <a:srgbClr val="00B6F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© </a:t>
            </a:r>
            <a:r>
              <a:rPr lang="en-US" sz="800" kern="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2013 </a:t>
            </a: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</a:br>
            <a:r>
              <a:rPr lang="en-US" sz="800" kern="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571323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Bitmaps don’t scale.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1206308"/>
            <a:ext cx="8216220" cy="53168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One bit per block on disk so need in-memory trees</a:t>
            </a:r>
          </a:p>
          <a:p>
            <a:pPr lvl="1"/>
            <a:r>
              <a:rPr lang="en-US" dirty="0" smtClean="0"/>
              <a:t>Read whole space map on startup to build two trees per SG</a:t>
            </a:r>
          </a:p>
          <a:p>
            <a:pPr lvl="2"/>
            <a:r>
              <a:rPr lang="en-US" dirty="0" smtClean="0"/>
              <a:t>Splay (block based) and red-black tree (size based)</a:t>
            </a:r>
          </a:p>
          <a:p>
            <a:pPr lvl="1"/>
            <a:r>
              <a:rPr lang="en-US" dirty="0" smtClean="0"/>
              <a:t>Expensive to update bitmap from transactions</a:t>
            </a:r>
          </a:p>
          <a:p>
            <a:pPr lvl="2"/>
            <a:r>
              <a:rPr lang="en-US" dirty="0" smtClean="0"/>
              <a:t>Much I/O for bigger chunks.</a:t>
            </a:r>
            <a:endParaRPr lang="en-US" dirty="0" smtClean="0"/>
          </a:p>
          <a:p>
            <a:r>
              <a:rPr lang="en-US" dirty="0" smtClean="0"/>
              <a:t>Doesn’t </a:t>
            </a:r>
            <a:r>
              <a:rPr lang="en-US" dirty="0" smtClean="0"/>
              <a:t>scale - tell customers (increase block size)</a:t>
            </a:r>
          </a:p>
          <a:p>
            <a:pPr lvl="1"/>
            <a:r>
              <a:rPr lang="en-US" dirty="0" smtClean="0"/>
              <a:t>Led to expensive and large metadata</a:t>
            </a:r>
            <a:endParaRPr lang="en-US" dirty="0" smtClean="0"/>
          </a:p>
          <a:p>
            <a:r>
              <a:rPr lang="en-US" dirty="0" smtClean="0"/>
              <a:t>Memory footprint too big, ignore/forget free space.</a:t>
            </a:r>
          </a:p>
          <a:p>
            <a:pPr marL="742950" lvl="2" indent="-342900">
              <a:buSzPct val="75000"/>
            </a:pPr>
            <a:r>
              <a:rPr lang="en-US" dirty="0" smtClean="0"/>
              <a:t>ignore many free chunks if fragmentation was too great</a:t>
            </a:r>
            <a:r>
              <a:rPr lang="en-US" dirty="0" smtClean="0"/>
              <a:t>! </a:t>
            </a:r>
            <a:r>
              <a:rPr lang="en-US" dirty="0" err="1" smtClean="0"/>
              <a:t>ABMfreelimit</a:t>
            </a:r>
            <a:r>
              <a:rPr lang="en-US" dirty="0" smtClean="0"/>
              <a:t> …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smtClean="0"/>
              <a:t>free space is ignored, coalescing can’t happen.</a:t>
            </a:r>
          </a:p>
          <a:p>
            <a:r>
              <a:rPr lang="en-US" dirty="0" smtClean="0"/>
              <a:t>Internal development FS -- ignoring 25% or more!</a:t>
            </a:r>
          </a:p>
          <a:p>
            <a:pPr lvl="1"/>
            <a:r>
              <a:rPr lang="en-US" dirty="0" smtClean="0"/>
              <a:t>Some customers are in this bucket, too.</a:t>
            </a:r>
          </a:p>
          <a:p>
            <a:r>
              <a:rPr lang="en-US" dirty="0" smtClean="0"/>
              <a:t>Upgrade to 5.0 may show more free space for some customers!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780" y="3105727"/>
            <a:ext cx="6523675" cy="1892008"/>
          </a:xfrm>
        </p:spPr>
        <p:txBody>
          <a:bodyPr/>
          <a:lstStyle/>
          <a:p>
            <a:r>
              <a:rPr lang="en-US" dirty="0" smtClean="0"/>
              <a:t>Slice &amp; Dice</a:t>
            </a:r>
            <a:br>
              <a:rPr lang="en-US" dirty="0" smtClean="0"/>
            </a:br>
            <a:r>
              <a:rPr lang="en-US" dirty="0" smtClean="0"/>
              <a:t>Free Space!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136008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new btrees instead of bitmaps.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8896" y="1033127"/>
            <a:ext cx="8216220" cy="529378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Each SG split into slices.</a:t>
            </a:r>
          </a:p>
          <a:p>
            <a:pPr lvl="1"/>
            <a:r>
              <a:rPr lang="en-US" dirty="0" smtClean="0"/>
              <a:t>Slices and provide scalability – one tree could be too big.</a:t>
            </a:r>
          </a:p>
          <a:p>
            <a:pPr lvl="1"/>
            <a:r>
              <a:rPr lang="en-US" dirty="0" smtClean="0"/>
              <a:t>Need to have potentially many slices to scale.</a:t>
            </a:r>
          </a:p>
          <a:p>
            <a:pPr lvl="2"/>
            <a:r>
              <a:rPr lang="en-US" dirty="0" smtClean="0"/>
              <a:t>Mapping tree of slices – one per SG.</a:t>
            </a:r>
          </a:p>
          <a:p>
            <a:pPr lvl="2"/>
            <a:r>
              <a:rPr lang="en-US" dirty="0" smtClean="0"/>
              <a:t>Map slice index -&gt; inode holding btree.</a:t>
            </a:r>
          </a:p>
          <a:p>
            <a:pPr lvl="1"/>
            <a:r>
              <a:rPr lang="en-US" dirty="0" smtClean="0"/>
              <a:t>Slice configuration:</a:t>
            </a:r>
          </a:p>
          <a:p>
            <a:pPr lvl="2"/>
            <a:r>
              <a:rPr lang="en-US" dirty="0" smtClean="0"/>
              <a:t>Slice size: try 64GB for MD or 128GB for Data.</a:t>
            </a:r>
          </a:p>
          <a:p>
            <a:pPr lvl="2"/>
            <a:r>
              <a:rPr lang="en-US" dirty="0" smtClean="0"/>
              <a:t>Require at least 8 slices per SG – for concurrency.</a:t>
            </a:r>
          </a:p>
          <a:p>
            <a:pPr lvl="2"/>
            <a:r>
              <a:rPr lang="en-US" dirty="0" smtClean="0"/>
              <a:t>Try to limit to 512 slices – more manageability.</a:t>
            </a:r>
          </a:p>
          <a:p>
            <a:pPr lvl="2"/>
            <a:r>
              <a:rPr lang="en-US" dirty="0" smtClean="0"/>
              <a:t>But a slice can’t be larger than 4,294,967,295 (4+ billion) blocks.</a:t>
            </a:r>
          </a:p>
          <a:p>
            <a:pPr lvl="3"/>
            <a:r>
              <a:rPr lang="en-US" dirty="0" smtClean="0"/>
              <a:t>With 4k blocks, that’s 16 </a:t>
            </a:r>
            <a:r>
              <a:rPr lang="en-US" dirty="0" err="1" smtClean="0"/>
              <a:t>TBs</a:t>
            </a:r>
            <a:r>
              <a:rPr lang="en-US" dirty="0" smtClean="0"/>
              <a:t> max size per slice.</a:t>
            </a:r>
          </a:p>
          <a:p>
            <a:pPr lvl="3"/>
            <a:r>
              <a:rPr lang="en-US" dirty="0" smtClean="0"/>
              <a:t>512 slices @ 16 TB is 8 Petabytes (for a SG)</a:t>
            </a:r>
          </a:p>
          <a:p>
            <a:pPr lvl="1"/>
            <a:r>
              <a:rPr lang="en-US" dirty="0" smtClean="0"/>
              <a:t>Slices also provide concurrency.</a:t>
            </a:r>
          </a:p>
          <a:p>
            <a:pPr lvl="2"/>
            <a:r>
              <a:rPr lang="en-US" dirty="0" smtClean="0"/>
              <a:t>Multiple threads can allocate concurrently.</a:t>
            </a:r>
          </a:p>
          <a:p>
            <a:pPr lvl="2"/>
            <a:r>
              <a:rPr lang="en-US" dirty="0" smtClean="0"/>
              <a:t>Allocates and frees can operate independently, too.</a:t>
            </a:r>
          </a:p>
          <a:p>
            <a:pPr lvl="2"/>
            <a:r>
              <a:rPr lang="en-US" dirty="0" smtClean="0"/>
              <a:t>Also, files/sessions can be kept separate (using slices).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slice has one btree.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8896" y="929217"/>
            <a:ext cx="8216220" cy="55246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Elements in the slice are of two types:</a:t>
            </a:r>
          </a:p>
          <a:p>
            <a:pPr lvl="1"/>
            <a:r>
              <a:rPr lang="en-US" dirty="0" smtClean="0"/>
              <a:t>SNBT_PAYLOAD_BLOCK</a:t>
            </a:r>
          </a:p>
          <a:p>
            <a:pPr lvl="1"/>
            <a:r>
              <a:rPr lang="en-US" dirty="0" smtClean="0"/>
              <a:t>SNBT_PAYLOAD_SIZE</a:t>
            </a:r>
          </a:p>
          <a:p>
            <a:r>
              <a:rPr lang="en-US" dirty="0" smtClean="0"/>
              <a:t>64bit key</a:t>
            </a:r>
          </a:p>
          <a:p>
            <a:pPr lvl="1"/>
            <a:r>
              <a:rPr lang="en-US" dirty="0" smtClean="0"/>
              <a:t>Type: BLOCK – 32 bit block # and 32 bit size</a:t>
            </a:r>
          </a:p>
          <a:p>
            <a:pPr lvl="1"/>
            <a:r>
              <a:rPr lang="en-US" dirty="0" smtClean="0"/>
              <a:t>Type: SIZE     – 32 bit size      and 32 bit block #</a:t>
            </a:r>
          </a:p>
          <a:p>
            <a:pPr lvl="1"/>
            <a:r>
              <a:rPr lang="en-US" dirty="0" smtClean="0"/>
              <a:t>2 entries per free chunk.</a:t>
            </a:r>
          </a:p>
          <a:p>
            <a:pPr lvl="1"/>
            <a:r>
              <a:rPr lang="en-US" dirty="0" smtClean="0"/>
              <a:t>At cvmkfs time, all slices have 1 chunk so 2 entries in each btree.</a:t>
            </a:r>
          </a:p>
          <a:p>
            <a:r>
              <a:rPr lang="en-US" dirty="0" smtClean="0"/>
              <a:t>64bit block</a:t>
            </a:r>
          </a:p>
          <a:p>
            <a:pPr lvl="1"/>
            <a:r>
              <a:rPr lang="en-US" dirty="0" smtClean="0"/>
              <a:t>8 bits for Type.</a:t>
            </a:r>
          </a:p>
          <a:p>
            <a:pPr lvl="1"/>
            <a:r>
              <a:rPr lang="en-US" dirty="0" smtClean="0"/>
              <a:t>Rest contains SG and actual block # (47 bits)</a:t>
            </a:r>
          </a:p>
          <a:p>
            <a:pPr lvl="1"/>
            <a:r>
              <a:rPr lang="en-US" dirty="0" smtClean="0"/>
              <a:t>140,737,488,355,327 –&gt; 128 TB -- block #</a:t>
            </a:r>
          </a:p>
          <a:p>
            <a:pPr lvl="1"/>
            <a:r>
              <a:rPr lang="en-US" dirty="0" smtClean="0"/>
              <a:t>Limits SG to 524,288 TB (largest possible metadata SG)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Payload is empty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8896" y="929217"/>
            <a:ext cx="8216220" cy="5524692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74387" y="1154545"/>
            <a:ext cx="7807613" cy="55087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2779" y="257770"/>
            <a:ext cx="8289245" cy="639763"/>
          </a:xfrm>
        </p:spPr>
        <p:txBody>
          <a:bodyPr/>
          <a:lstStyle/>
          <a:p>
            <a:r>
              <a:rPr lang="en-US" dirty="0" smtClean="0"/>
              <a:t>Stripe group 0 – small MD SG.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82&quot;&gt;&lt;property id=&quot;20148&quot; value=&quot;5&quot;/&gt;&lt;property id=&quot;20300&quot; value=&quot;Slide 1&quot;/&gt;&lt;property id=&quot;20307&quot; value=&quot;346&quot;/&gt;&lt;/object&gt;&lt;object type=&quot;3&quot; unique_id=&quot;10183&quot;&gt;&lt;property id=&quot;20148&quot; value=&quot;5&quot;/&gt;&lt;property id=&quot;20300&quot; value=&quot;Slide 2&quot;/&gt;&lt;property id=&quot;20307&quot; value=&quot;352&quot;/&gt;&lt;/object&gt;&lt;object type=&quot;3&quot; unique_id=&quot;10184&quot;&gt;&lt;property id=&quot;20148&quot; value=&quot;5&quot;/&gt;&lt;property id=&quot;20300&quot; value=&quot;Slide 17 - &amp;quot;CHAPTER HEADLINE&amp;#x0D;&amp;#x0A;GOES HERE&amp;quot;&quot;/&gt;&lt;property id=&quot;20307&quot; value=&quot;348&quot;/&gt;&lt;/object&gt;&lt;object type=&quot;3&quot; unique_id=&quot;10185&quot;&gt;&lt;property id=&quot;20148&quot; value=&quot;5&quot;/&gt;&lt;property id=&quot;20300&quot; value=&quot;Slide 18 - &amp;quot;CHAPTER HEADLINE &amp;#x0D;&amp;#x0A;GOES HERE&amp;quot;&quot;/&gt;&lt;property id=&quot;20307&quot; value=&quot;347&quot;/&gt;&lt;/object&gt;&lt;object type=&quot;3&quot; unique_id=&quot;10186&quot;&gt;&lt;property id=&quot;20148&quot; value=&quot;5&quot;/&gt;&lt;property id=&quot;20300&quot; value=&quot;Slide 19 - &amp;quot;CHAPTER HEADLINE &amp;#x0D;&amp;#x0A;GOES HERE&amp;quot;&quot;/&gt;&lt;property id=&quot;20307&quot; value=&quot;349&quot;/&gt;&lt;/object&gt;&lt;object type=&quot;3&quot; unique_id=&quot;10187&quot;&gt;&lt;property id=&quot;20148&quot; value=&quot;5&quot;/&gt;&lt;property id=&quot;20300&quot; value=&quot;Slide 20 - &amp;quot;CHAPTER HEADLINE&amp;#x0D;&amp;#x0A;GOES HERE&amp;quot;&quot;/&gt;&lt;property id=&quot;20307&quot; value=&quot;350&quot;/&gt;&lt;/object&gt;&lt;object type=&quot;3&quot; unique_id=&quot;10348&quot;&gt;&lt;property id=&quot;20148&quot; value=&quot;5&quot;/&gt;&lt;property id=&quot;20300&quot; value=&quot;Slide 4 - &amp;quot;Before you begin…&amp;quot;&quot;/&gt;&lt;property id=&quot;20307&quot; value=&quot;354&quot;/&gt;&lt;/object&gt;&lt;object type=&quot;3&quot; unique_id=&quot;10349&quot;&gt;&lt;property id=&quot;20148&quot; value=&quot;5&quot;/&gt;&lt;property id=&quot;20300&quot; value=&quot;Slide 5 - &amp;quot;Headline goes here&amp;quot;&quot;/&gt;&lt;property id=&quot;20307&quot; value=&quot;353&quot;/&gt;&lt;/object&gt;&lt;object type=&quot;3&quot; unique_id=&quot;10350&quot;&gt;&lt;property id=&quot;20148&quot; value=&quot;5&quot;/&gt;&lt;property id=&quot;20300&quot; value=&quot;Slide 6 - &amp;quot;Converting old presentations to the new format&amp;quot;&quot;/&gt;&lt;property id=&quot;20307&quot; value=&quot;355&quot;/&gt;&lt;/object&gt;&lt;object type=&quot;3&quot; unique_id=&quot;10351&quot;&gt;&lt;property id=&quot;20148&quot; value=&quot;5&quot;/&gt;&lt;property id=&quot;20300&quot; value=&quot;Slide 7 - &amp;quot;Converting old presentations to the new format&amp;quot;&quot;/&gt;&lt;property id=&quot;20307&quot; value=&quot;356&quot;/&gt;&lt;/object&gt;&lt;object type=&quot;3&quot; unique_id=&quot;10352&quot;&gt;&lt;property id=&quot;20148&quot; value=&quot;5&quot;/&gt;&lt;property id=&quot;20300&quot; value=&quot;Slide 8 - &amp;quot;Converting old presentations to the new format&amp;quot;&quot;/&gt;&lt;property id=&quot;20307&quot; value=&quot;357&quot;/&gt;&lt;/object&gt;&lt;object type=&quot;3&quot; unique_id=&quot;10353&quot;&gt;&lt;property id=&quot;20148&quot; value=&quot;5&quot;/&gt;&lt;property id=&quot;20300&quot; value=&quot;Slide 9 - &amp;quot;Converting old presentations to the new format&amp;quot;&quot;/&gt;&lt;property id=&quot;20307&quot; value=&quot;358&quot;/&gt;&lt;/object&gt;&lt;object type=&quot;3&quot; unique_id=&quot;10354&quot;&gt;&lt;property id=&quot;20148&quot; value=&quot;5&quot;/&gt;&lt;property id=&quot;20300&quot; value=&quot;Slide 10 - &amp;quot;Converting old presentations to the new format&amp;quot;&quot;/&gt;&lt;property id=&quot;20307&quot; value=&quot;359&quot;/&gt;&lt;/object&gt;&lt;object type=&quot;3&quot; unique_id=&quot;10355&quot;&gt;&lt;property id=&quot;20148&quot; value=&quot;5&quot;/&gt;&lt;property id=&quot;20300&quot; value=&quot;Slide 11 - &amp;quot;Converting old presentations to the new format&amp;quot;&quot;/&gt;&lt;property id=&quot;20307&quot; value=&quot;360&quot;/&gt;&lt;/object&gt;&lt;object type=&quot;3&quot; unique_id=&quot;10356&quot;&gt;&lt;property id=&quot;20148&quot; value=&quot;5&quot;/&gt;&lt;property id=&quot;20300&quot; value=&quot;Slide 12 - &amp;quot;Converting old presentations to the new format&amp;quot;&quot;/&gt;&lt;property id=&quot;20307&quot; value=&quot;361&quot;/&gt;&lt;/object&gt;&lt;object type=&quot;3&quot; unique_id=&quot;10357&quot;&gt;&lt;property id=&quot;20148&quot; value=&quot;5&quot;/&gt;&lt;property id=&quot;20300&quot; value=&quot;Slide 13 - &amp;quot;Converting old presentations to the new format&amp;quot;&quot;/&gt;&lt;property id=&quot;20307&quot; value=&quot;362&quot;/&gt;&lt;/object&gt;&lt;object type=&quot;3&quot; unique_id=&quot;10358&quot;&gt;&lt;property id=&quot;20148&quot; value=&quot;5&quot;/&gt;&lt;property id=&quot;20300&quot; value=&quot;Slide 14 - &amp;quot;Converting old presentations to the new format&amp;quot;&quot;/&gt;&lt;property id=&quot;20307&quot; value=&quot;363&quot;/&gt;&lt;/object&gt;&lt;object type=&quot;3&quot; unique_id=&quot;10359&quot;&gt;&lt;property id=&quot;20148&quot; value=&quot;5&quot;/&gt;&lt;property id=&quot;20300&quot; value=&quot;Slide 15 - &amp;quot;Converting old presentations to the new format&amp;quot;&quot;/&gt;&lt;property id=&quot;20307&quot; value=&quot;364&quot;/&gt;&lt;/object&gt;&lt;object type=&quot;3&quot; unique_id=&quot;10427&quot;&gt;&lt;property id=&quot;20148&quot; value=&quot;5&quot;/&gt;&lt;property id=&quot;20300&quot; value=&quot;Slide 3 - &amp;quot;Title Goes Here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Certain2.0_Corporate_PPT_Template_v4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BeCertain2.0_Corporate_PPT_Template_v4.potx</Template>
  <TotalTime>11342</TotalTime>
  <Words>4415</Words>
  <Application>Microsoft Macintosh PowerPoint</Application>
  <PresentationFormat>On-screen Show (4:3)</PresentationFormat>
  <Paragraphs>481</Paragraphs>
  <Slides>45</Slides>
  <Notes>44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BeCertain2.0_Corporate_PPT_Template_v4</vt:lpstr>
      <vt:lpstr>BeCertain-NewTemplate-2013-Standard-Condensed-v2</vt:lpstr>
      <vt:lpstr>Content Slide</vt:lpstr>
      <vt:lpstr>Slide 1</vt:lpstr>
      <vt:lpstr>Slide 2</vt:lpstr>
      <vt:lpstr>Agenda</vt:lpstr>
      <vt:lpstr>What problems were we trying to solve?</vt:lpstr>
      <vt:lpstr>Bitmaps don’t scale.</vt:lpstr>
      <vt:lpstr>Slice &amp; Dice Free Space!</vt:lpstr>
      <vt:lpstr>Use new btrees instead of bitmaps.</vt:lpstr>
      <vt:lpstr>Each slice has one btree.</vt:lpstr>
      <vt:lpstr>Stripe group 0 – small MD SG.</vt:lpstr>
      <vt:lpstr>Inode holding mapping to slice inodes</vt:lpstr>
      <vt:lpstr>One slice with all space free.</vt:lpstr>
      <vt:lpstr>Space Metadata linkage</vt:lpstr>
      <vt:lpstr>One slice with 3 free space chunks.</vt:lpstr>
      <vt:lpstr>Btree growth</vt:lpstr>
      <vt:lpstr>Metadata space trees: within!</vt:lpstr>
      <vt:lpstr>Challenges with slices</vt:lpstr>
      <vt:lpstr>Allocator Algorithms</vt:lpstr>
      <vt:lpstr>Allocation path</vt:lpstr>
      <vt:lpstr>Inodes contain extents as btree payload</vt:lpstr>
      <vt:lpstr>Allocation Strategies</vt:lpstr>
      <vt:lpstr>Allocation Flow (Data allocation) ASR off</vt:lpstr>
      <vt:lpstr>Allocation Flow (Data allocation) ASR on</vt:lpstr>
      <vt:lpstr>Bulk create with allocations</vt:lpstr>
      <vt:lpstr>Allocation Session Reservation</vt:lpstr>
      <vt:lpstr>Allocation Session Reservation (ASR)</vt:lpstr>
      <vt:lpstr>Allocation Session Reservation (ASR)</vt:lpstr>
      <vt:lpstr>Allocation Session Reservation (ASR)</vt:lpstr>
      <vt:lpstr>ASR off</vt:lpstr>
      <vt:lpstr>ASR off</vt:lpstr>
      <vt:lpstr>ASR on and InodeStripeWidth non-zero.</vt:lpstr>
      <vt:lpstr>ASR on &amp; InodeStripeWidth 0 - new for 5.0</vt:lpstr>
      <vt:lpstr>ASR off and InodeStripeWidth 0</vt:lpstr>
      <vt:lpstr>ASR on &amp; InodeStripeWidth at 2 GB</vt:lpstr>
      <vt:lpstr>New Features for Affinities </vt:lpstr>
      <vt:lpstr>General Affinity Overview</vt:lpstr>
      <vt:lpstr>Affinity Issues</vt:lpstr>
      <vt:lpstr>Affinities in 5.0</vt:lpstr>
      <vt:lpstr>Automatic Affinities – NEW to 5.0</vt:lpstr>
      <vt:lpstr>Affinities: auto vs. other API/commands.</vt:lpstr>
      <vt:lpstr>Affinity Preference – NEW to 5.0</vt:lpstr>
      <vt:lpstr>Allocation Sessions and Affinities</vt:lpstr>
      <vt:lpstr>Not Done Yet!</vt:lpstr>
      <vt:lpstr>More or future considerations</vt:lpstr>
      <vt:lpstr>More or future considerations</vt:lpstr>
      <vt:lpstr>Slide 45</vt:lpstr>
    </vt:vector>
  </TitlesOfParts>
  <Manager>Isaac.Alves@Quantum.Com</Manager>
  <Company>Quantum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Quantum Certainty 2.0 Master Template</dc:subject>
  <dc:creator>James Mostek</dc:creator>
  <cp:keywords>Powerpoint, template, Certainty, Certain, Quantum, Be Certain, Be Certain 2.0</cp:keywords>
  <dc:description>Any issues or problems please contact Quantum's creative services at: 
isaac.alves@quantum.com
All feedback or comments are welcome.</dc:description>
  <cp:lastModifiedBy>James Mostek</cp:lastModifiedBy>
  <cp:revision>75</cp:revision>
  <cp:lastPrinted>2012-04-03T01:06:05Z</cp:lastPrinted>
  <dcterms:created xsi:type="dcterms:W3CDTF">2014-01-16T16:41:47Z</dcterms:created>
  <dcterms:modified xsi:type="dcterms:W3CDTF">2014-01-17T00:07:50Z</dcterms:modified>
  <cp:category>Template</cp:category>
  <cp:contentStatus>RELEASED</cp:contentStatus>
</cp:coreProperties>
</file>