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8" r:id="rId2"/>
    <p:sldId id="267" r:id="rId3"/>
    <p:sldId id="271" r:id="rId4"/>
    <p:sldId id="282" r:id="rId5"/>
    <p:sldId id="264" r:id="rId6"/>
    <p:sldId id="265" r:id="rId7"/>
    <p:sldId id="269" r:id="rId8"/>
    <p:sldId id="287" r:id="rId9"/>
    <p:sldId id="260" r:id="rId10"/>
    <p:sldId id="270" r:id="rId11"/>
    <p:sldId id="276" r:id="rId12"/>
    <p:sldId id="278" r:id="rId13"/>
    <p:sldId id="273" r:id="rId14"/>
    <p:sldId id="275" r:id="rId15"/>
    <p:sldId id="280" r:id="rId16"/>
    <p:sldId id="290" r:id="rId17"/>
    <p:sldId id="279" r:id="rId18"/>
    <p:sldId id="277" r:id="rId19"/>
    <p:sldId id="281" r:id="rId20"/>
    <p:sldId id="274" r:id="rId21"/>
    <p:sldId id="283" r:id="rId22"/>
    <p:sldId id="284" r:id="rId23"/>
    <p:sldId id="268" r:id="rId24"/>
    <p:sldId id="258" r:id="rId25"/>
  </p:sldIdLst>
  <p:sldSz cx="9144000" cy="5143500" type="screen16x9"/>
  <p:notesSz cx="9296400" cy="70104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F1"/>
    <a:srgbClr val="000000"/>
    <a:srgbClr val="414141"/>
    <a:srgbClr val="0F73C3"/>
    <a:srgbClr val="8EBE68"/>
    <a:srgbClr val="DCDCDC"/>
    <a:srgbClr val="F47F16"/>
    <a:srgbClr val="B0B9BF"/>
    <a:srgbClr val="002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6" autoAdjust="0"/>
    <p:restoredTop sz="94620" autoAdjust="0"/>
  </p:normalViewPr>
  <p:slideViewPr>
    <p:cSldViewPr snapToGrid="0">
      <p:cViewPr>
        <p:scale>
          <a:sx n="100" d="100"/>
          <a:sy n="100" d="100"/>
        </p:scale>
        <p:origin x="-1974" y="-888"/>
      </p:cViewPr>
      <p:guideLst>
        <p:guide orient="horz" pos="1180"/>
        <p:guide pos="22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234"/>
    </p:cViewPr>
  </p:sorterViewPr>
  <p:notesViewPr>
    <p:cSldViewPr snapToGrid="0">
      <p:cViewPr varScale="1">
        <p:scale>
          <a:sx n="132" d="100"/>
          <a:sy n="132" d="100"/>
        </p:scale>
        <p:origin x="-858" y="-9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 smtClean="0"/>
              <a:t>Master</a:t>
            </a:r>
            <a:r>
              <a:rPr lang="en-US" sz="1400" b="0" baseline="0" dirty="0" smtClean="0"/>
              <a:t> template </a:t>
            </a:r>
            <a:r>
              <a:rPr lang="en-US" sz="1400" b="0" dirty="0" smtClean="0"/>
              <a:t>chart title</a:t>
            </a:r>
            <a:endParaRPr lang="en-US" sz="1400" b="0" dirty="0"/>
          </a:p>
        </c:rich>
      </c:tx>
      <c:layout>
        <c:manualLayout>
          <c:xMode val="edge"/>
          <c:yMode val="edge"/>
          <c:x val="1.37303149606299E-4"/>
          <c:y val="5.196757977927040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6276738845144397E-2"/>
          <c:y val="0.16918759179977999"/>
          <c:w val="0.92247326115485595"/>
          <c:h val="0.51940072610291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568640"/>
        <c:axId val="115570176"/>
      </c:barChart>
      <c:catAx>
        <c:axId val="1155686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15570176"/>
        <c:crosses val="autoZero"/>
        <c:auto val="1"/>
        <c:lblAlgn val="ctr"/>
        <c:lblOffset val="100"/>
        <c:noMultiLvlLbl val="0"/>
      </c:catAx>
      <c:valAx>
        <c:axId val="115570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15568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098"/>
          <c:w val="0.43347019016973898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01"/>
          <c:y val="5.324347946372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01"/>
          <c:y val="0.21570492733150101"/>
          <c:w val="0.67648918108944001"/>
          <c:h val="0.71331826275399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7739968878256401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859819901322801"/>
                  <c:y val="-0.457643078544729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547158641760099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 smtClean="0"/>
              <a:t>Master</a:t>
            </a:r>
            <a:r>
              <a:rPr lang="en-US" sz="1400" b="0" baseline="0" dirty="0" smtClean="0"/>
              <a:t> template </a:t>
            </a:r>
            <a:r>
              <a:rPr lang="en-US" sz="1400" b="0" dirty="0" smtClean="0"/>
              <a:t>chart title</a:t>
            </a:r>
            <a:endParaRPr lang="en-US" sz="1400" b="0" dirty="0"/>
          </a:p>
        </c:rich>
      </c:tx>
      <c:layout>
        <c:manualLayout>
          <c:xMode val="edge"/>
          <c:yMode val="edge"/>
          <c:x val="1.37303149606299E-4"/>
          <c:y val="5.196757977927040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0443405511811E-2"/>
          <c:y val="0.16918759179977999"/>
          <c:w val="0.92247326115485595"/>
          <c:h val="0.51940072610291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F73C3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953664"/>
        <c:axId val="115955200"/>
      </c:barChart>
      <c:catAx>
        <c:axId val="115953664"/>
        <c:scaling>
          <c:orientation val="minMax"/>
        </c:scaling>
        <c:delete val="0"/>
        <c:axPos val="b"/>
        <c:majorTickMark val="none"/>
        <c:minorTickMark val="none"/>
        <c:tickLblPos val="nextTo"/>
        <c:crossAx val="115955200"/>
        <c:crosses val="autoZero"/>
        <c:auto val="1"/>
        <c:lblAlgn val="ctr"/>
        <c:lblOffset val="100"/>
        <c:noMultiLvlLbl val="0"/>
      </c:catAx>
      <c:valAx>
        <c:axId val="115955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15953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098"/>
          <c:w val="0.43347019016973898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2.2068891845435201E-4"/>
          <c:y val="5.196615992604209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0443405511811E-2"/>
          <c:y val="0.16918759179977999"/>
          <c:w val="0.92247326115485595"/>
          <c:h val="0.51940072610291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634176"/>
        <c:axId val="115635712"/>
      </c:barChart>
      <c:catAx>
        <c:axId val="1156341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15635712"/>
        <c:crosses val="autoZero"/>
        <c:auto val="1"/>
        <c:lblAlgn val="ctr"/>
        <c:lblOffset val="100"/>
        <c:noMultiLvlLbl val="0"/>
      </c:catAx>
      <c:valAx>
        <c:axId val="115635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156341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1602439986583898E-2"/>
          <c:y val="0.86239225981534495"/>
          <c:w val="0.92346245024045803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2.2068891845435201E-4"/>
          <c:y val="5.196615992604209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0443405511811E-2"/>
          <c:y val="0.16918759179977999"/>
          <c:w val="0.92247326115485595"/>
          <c:h val="0.51940072610291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075520"/>
        <c:axId val="116081408"/>
      </c:barChart>
      <c:catAx>
        <c:axId val="116075520"/>
        <c:scaling>
          <c:orientation val="minMax"/>
        </c:scaling>
        <c:delete val="0"/>
        <c:axPos val="b"/>
        <c:majorTickMark val="none"/>
        <c:minorTickMark val="none"/>
        <c:tickLblPos val="nextTo"/>
        <c:crossAx val="116081408"/>
        <c:crosses val="autoZero"/>
        <c:auto val="1"/>
        <c:lblAlgn val="ctr"/>
        <c:lblOffset val="100"/>
        <c:noMultiLvlLbl val="0"/>
      </c:catAx>
      <c:valAx>
        <c:axId val="11608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160755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4894254979323799E-2"/>
          <c:y val="0.86239244110645696"/>
          <c:w val="0.92017063524771803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2.2068891845435201E-4"/>
          <c:y val="5.196615992604209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0443405511811E-2"/>
          <c:y val="0.16918759179977999"/>
          <c:w val="0.92247326115485595"/>
          <c:h val="0.51940072610291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63360"/>
        <c:axId val="126473344"/>
      </c:barChart>
      <c:catAx>
        <c:axId val="126463360"/>
        <c:scaling>
          <c:orientation val="minMax"/>
        </c:scaling>
        <c:delete val="0"/>
        <c:axPos val="b"/>
        <c:majorTickMark val="none"/>
        <c:minorTickMark val="none"/>
        <c:tickLblPos val="nextTo"/>
        <c:crossAx val="126473344"/>
        <c:crosses val="autoZero"/>
        <c:auto val="1"/>
        <c:lblAlgn val="ctr"/>
        <c:lblOffset val="100"/>
        <c:noMultiLvlLbl val="0"/>
      </c:catAx>
      <c:valAx>
        <c:axId val="126473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64633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1477884964803498E-2"/>
          <c:y val="0.87841537006422299"/>
          <c:w val="0.87408523030793905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 smtClean="0"/>
              <a:t>Master template chart title</a:t>
            </a:r>
            <a:endParaRPr lang="en-US" sz="1400" dirty="0"/>
          </a:p>
        </c:rich>
      </c:tx>
      <c:layout>
        <c:manualLayout>
          <c:xMode val="edge"/>
          <c:yMode val="edge"/>
          <c:x val="0.24144012731396"/>
          <c:y val="5.85444851825838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196"/>
          <c:h val="0.759321409141317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9826409940710599"/>
                  <c:y val="0.166187119161908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5761702451346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 smtClean="0"/>
              <a:t>Call out category</a:t>
            </a:r>
            <a:endParaRPr lang="en-US" sz="1400" dirty="0"/>
          </a:p>
        </c:rich>
      </c:tx>
      <c:layout>
        <c:manualLayout>
          <c:xMode val="edge"/>
          <c:yMode val="edge"/>
          <c:x val="0.33615002047075998"/>
          <c:y val="5.85444851825838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196"/>
          <c:h val="0.759321409141317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A7B84"/>
            </a:solidFill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0F73C3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9826409940710599"/>
                  <c:y val="0.162165380237998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75232940349422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01"/>
          <c:y val="5.324347946372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01"/>
          <c:y val="0.21570492733150101"/>
          <c:w val="0.67648918108944001"/>
          <c:h val="0.71331826275399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7739996259695401"/>
                  <c:y val="0.179180573511989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54688427974083"/>
                  <c:y val="-0.158306202266258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547158641760099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01"/>
          <c:y val="5.324347946372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01"/>
          <c:y val="0.21570492733150101"/>
          <c:w val="0.67648918108944001"/>
          <c:h val="0.71331826275399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7739968878256401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859819901322801"/>
                  <c:y val="-0.457643078544729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547158641760099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91126B-48DF-9943-97B3-6F4FE00A989C}" type="datetimeFigureOut">
              <a:rPr lang="en-US"/>
              <a:pPr>
                <a:defRPr/>
              </a:pPr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82CFC8-E374-F944-BB96-0DA719E3E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53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6AE0F1-34EE-2949-9CD6-2F08B9797F13}" type="datetimeFigureOut">
              <a:rPr lang="en-US"/>
              <a:pPr>
                <a:defRPr/>
              </a:pPr>
              <a:t>4/5/2016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AA793E-8016-FE43-AB97-BC0D9B80D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3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861519-8410-4FA8-BFFA-133AFA38DA6C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57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7850293" cy="35052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2013 Quantum Corporation. Company Confidential. Forward-looking information is based upon multiple assumptions and uncertainties, does not necessarily represent the company’s outlook and is for planning purposes only.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638550"/>
            <a:ext cx="5715000" cy="590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92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veillanc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34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68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Storag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802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prise Archiv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91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bersecurity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8100" y="0"/>
            <a:ext cx="9220200" cy="514191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rgbClr val="26292E">
                  <a:alpha val="3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5313" y="1628775"/>
            <a:ext cx="7354887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54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prise Data Protection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601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Entertainment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437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ud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066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1047750"/>
            <a:ext cx="12954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Default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801813" y="1047750"/>
            <a:ext cx="1295400" cy="1143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1000" y="2290763"/>
            <a:ext cx="1295400" cy="433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801813" y="2290763"/>
            <a:ext cx="1295400" cy="43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81000" y="2952750"/>
            <a:ext cx="1295400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01813" y="2952750"/>
            <a:ext cx="1295400" cy="1143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81000" y="4195763"/>
            <a:ext cx="1295400" cy="433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801813" y="4195763"/>
            <a:ext cx="1295400" cy="433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19800" y="1047750"/>
            <a:ext cx="2743200" cy="1143000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Dark Callout/takeaway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019800" y="2952750"/>
            <a:ext cx="2752725" cy="1143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Bright Highlight/takeaway</a:t>
            </a:r>
          </a:p>
        </p:txBody>
      </p:sp>
      <p:sp>
        <p:nvSpPr>
          <p:cNvPr id="13" name="TextBox 21"/>
          <p:cNvSpPr txBox="1">
            <a:spLocks noChangeArrowheads="1"/>
          </p:cNvSpPr>
          <p:nvPr userDrawn="1"/>
        </p:nvSpPr>
        <p:spPr bwMode="auto">
          <a:xfrm>
            <a:off x="3475038" y="1114425"/>
            <a:ext cx="1995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1"/>
                </a:solidFill>
              </a:rPr>
              <a:t>As a style standard</a:t>
            </a:r>
          </a:p>
        </p:txBody>
      </p:sp>
      <p:sp>
        <p:nvSpPr>
          <p:cNvPr id="14" name="Rectangle 22"/>
          <p:cNvSpPr>
            <a:spLocks noChangeArrowheads="1"/>
          </p:cNvSpPr>
          <p:nvPr userDrawn="1"/>
        </p:nvSpPr>
        <p:spPr bwMode="auto">
          <a:xfrm>
            <a:off x="3503613" y="1204913"/>
            <a:ext cx="1128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600" b="1">
                <a:solidFill>
                  <a:srgbClr val="BCC0BA"/>
                </a:solidFill>
              </a:rPr>
              <a:t>NO</a:t>
            </a:r>
          </a:p>
        </p:txBody>
      </p:sp>
      <p:sp>
        <p:nvSpPr>
          <p:cNvPr id="15" name="Rectangle 24"/>
          <p:cNvSpPr>
            <a:spLocks noChangeArrowheads="1"/>
          </p:cNvSpPr>
          <p:nvPr userDrawn="1"/>
        </p:nvSpPr>
        <p:spPr bwMode="auto">
          <a:xfrm>
            <a:off x="4600575" y="1384300"/>
            <a:ext cx="8969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shadows</a:t>
            </a:r>
          </a:p>
          <a:p>
            <a:r>
              <a:rPr lang="en-US" sz="1400"/>
              <a:t>gradients</a:t>
            </a:r>
          </a:p>
          <a:p>
            <a:r>
              <a:rPr lang="en-US" sz="1400"/>
              <a:t>bevels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352800" y="1047750"/>
            <a:ext cx="2344738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706813" y="3021013"/>
            <a:ext cx="1751012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706813" y="3162300"/>
            <a:ext cx="1751012" cy="0"/>
          </a:xfrm>
          <a:prstGeom prst="line">
            <a:avLst/>
          </a:prstGeom>
          <a:ln w="28575" cmpd="sng"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706813" y="3363913"/>
            <a:ext cx="1751012" cy="0"/>
          </a:xfrm>
          <a:prstGeom prst="line">
            <a:avLst/>
          </a:prstGeom>
          <a:ln w="28575" cmpd="sng"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3706813" y="3675063"/>
            <a:ext cx="1751012" cy="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706813" y="3817938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706813" y="4019550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 baseline="0"/>
            </a:lvl1pPr>
          </a:lstStyle>
          <a:p>
            <a:r>
              <a:rPr lang="en-US" dirty="0" smtClean="0"/>
              <a:t>Standard Styles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58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6875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48200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Sample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69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54864"/>
            <a:ext cx="7863840" cy="688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baseline="0" dirty="0">
                <a:solidFill>
                  <a:srgbClr val="0F73C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339447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3435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Column Chart</a:t>
            </a:r>
            <a:endParaRPr lang="en-US" dirty="0"/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31211836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7295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Column Category Call Out Chart</a:t>
            </a:r>
            <a:endParaRPr lang="en-US" dirty="0"/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1639361300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5619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Column Chart 2-up W/Text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029290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3887932860"/>
              </p:ext>
            </p:extLst>
          </p:nvPr>
        </p:nvGraphicFramePr>
        <p:xfrm>
          <a:off x="411892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338070548"/>
              </p:ext>
            </p:extLst>
          </p:nvPr>
        </p:nvGraphicFramePr>
        <p:xfrm>
          <a:off x="4876800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8220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4462463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Sample Column Chart With Text Layout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2050874442"/>
              </p:ext>
            </p:extLst>
          </p:nvPr>
        </p:nvGraphicFramePr>
        <p:xfrm>
          <a:off x="4876800" y="1411588"/>
          <a:ext cx="3858054" cy="237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7355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Pie Chart</a:t>
            </a:r>
            <a:endParaRPr lang="en-US" dirty="0"/>
          </a:p>
        </p:txBody>
      </p:sp>
      <p:graphicFrame>
        <p:nvGraphicFramePr>
          <p:cNvPr id="4" name="Chart 3"/>
          <p:cNvGraphicFramePr/>
          <p:nvPr userDrawn="1">
            <p:extLst>
              <p:ext uri="{D42A27DB-BD31-4B8C-83A1-F6EECF244321}">
                <p14:modId xmlns:p14="http://schemas.microsoft.com/office/powerpoint/2010/main" val="1741949400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355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Category Call Out Pie</a:t>
            </a:r>
          </a:p>
        </p:txBody>
      </p:sp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2321601228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1830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132263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644665309"/>
              </p:ext>
            </p:extLst>
          </p:nvPr>
        </p:nvGraphicFramePr>
        <p:xfrm>
          <a:off x="556053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965866956"/>
              </p:ext>
            </p:extLst>
          </p:nvPr>
        </p:nvGraphicFramePr>
        <p:xfrm>
          <a:off x="4974281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6112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4778375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3182214891"/>
              </p:ext>
            </p:extLst>
          </p:nvPr>
        </p:nvGraphicFramePr>
        <p:xfrm>
          <a:off x="4974281" y="1304324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2447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 userDrawn="1"/>
        </p:nvSpPr>
        <p:spPr>
          <a:xfrm>
            <a:off x="4661244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8" name="Rounded Rectangle 77"/>
          <p:cNvSpPr/>
          <p:nvPr userDrawn="1"/>
        </p:nvSpPr>
        <p:spPr>
          <a:xfrm>
            <a:off x="457201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9" name="Rounded Rectangle 78"/>
          <p:cNvSpPr/>
          <p:nvPr userDrawn="1"/>
        </p:nvSpPr>
        <p:spPr>
          <a:xfrm>
            <a:off x="3258066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0" name="Rounded Rectangle 79"/>
          <p:cNvSpPr/>
          <p:nvPr userDrawn="1"/>
        </p:nvSpPr>
        <p:spPr>
          <a:xfrm>
            <a:off x="6039708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1" name="Rounded Rectangle 80"/>
          <p:cNvSpPr/>
          <p:nvPr userDrawn="1"/>
        </p:nvSpPr>
        <p:spPr>
          <a:xfrm>
            <a:off x="457200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2" name="Rounded Rectangle 81"/>
          <p:cNvSpPr/>
          <p:nvPr userDrawn="1"/>
        </p:nvSpPr>
        <p:spPr>
          <a:xfrm>
            <a:off x="4661244" y="3521160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3" name="Rounded Rectangle 82"/>
          <p:cNvSpPr/>
          <p:nvPr userDrawn="1"/>
        </p:nvSpPr>
        <p:spPr>
          <a:xfrm>
            <a:off x="457200" y="3528025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Text Box 56"/>
          <p:cNvSpPr txBox="1">
            <a:spLocks noChangeArrowheads="1"/>
          </p:cNvSpPr>
          <p:nvPr userDrawn="1"/>
        </p:nvSpPr>
        <p:spPr bwMode="auto">
          <a:xfrm>
            <a:off x="2173416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GLOBE</a:t>
            </a:r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74" y="1183124"/>
            <a:ext cx="394394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3442430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MAP MARKER</a:t>
            </a:r>
            <a:endParaRPr lang="en-US" altLang="en-US" dirty="0">
              <a:ea typeface="+mn-ea"/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72" y="1216462"/>
            <a:ext cx="304758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9" y="1155232"/>
            <a:ext cx="747328" cy="49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/>
          <p:cNvSpPr txBox="1">
            <a:spLocks noChangeArrowheads="1"/>
          </p:cNvSpPr>
          <p:nvPr userDrawn="1"/>
        </p:nvSpPr>
        <p:spPr bwMode="auto">
          <a:xfrm>
            <a:off x="724672" y="1847850"/>
            <a:ext cx="8588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WORLD MAP</a:t>
            </a:r>
            <a:endParaRPr lang="en-US" altLang="en-US" dirty="0">
              <a:ea typeface="+mn-ea"/>
            </a:endParaRPr>
          </a:p>
        </p:txBody>
      </p:sp>
      <p:sp>
        <p:nvSpPr>
          <p:cNvPr id="9" name="Text Box 79"/>
          <p:cNvSpPr txBox="1">
            <a:spLocks noChangeArrowheads="1"/>
          </p:cNvSpPr>
          <p:nvPr userDrawn="1"/>
        </p:nvSpPr>
        <p:spPr bwMode="auto">
          <a:xfrm>
            <a:off x="1189038" y="3150285"/>
            <a:ext cx="137953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 smtClean="0">
                <a:solidFill>
                  <a:srgbClr val="BCC0BA"/>
                </a:solidFill>
                <a:ea typeface="+mn-ea"/>
              </a:rPr>
              <a:t>DISK DRUMS / STORAGE</a:t>
            </a:r>
            <a:endParaRPr lang="en-US" altLang="en-US" sz="800" dirty="0">
              <a:solidFill>
                <a:srgbClr val="BCC0BA"/>
              </a:solidFill>
              <a:ea typeface="+mn-ea"/>
            </a:endParaRPr>
          </a:p>
        </p:txBody>
      </p: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9" y="2579155"/>
            <a:ext cx="262181" cy="30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9"/>
          <p:cNvGrpSpPr>
            <a:grpSpLocks/>
          </p:cNvGrpSpPr>
          <p:nvPr userDrawn="1"/>
        </p:nvGrpSpPr>
        <p:grpSpPr bwMode="auto">
          <a:xfrm>
            <a:off x="1488530" y="2536579"/>
            <a:ext cx="429125" cy="391031"/>
            <a:chOff x="8018997" y="2625171"/>
            <a:chExt cx="659169" cy="601150"/>
          </a:xfrm>
        </p:grpSpPr>
        <p:pic>
          <p:nvPicPr>
            <p:cNvPr id="12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7541" y="275859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2"/>
          <p:cNvGrpSpPr>
            <a:grpSpLocks/>
          </p:cNvGrpSpPr>
          <p:nvPr userDrawn="1"/>
        </p:nvGrpSpPr>
        <p:grpSpPr bwMode="auto">
          <a:xfrm>
            <a:off x="2497055" y="2532097"/>
            <a:ext cx="521001" cy="399994"/>
            <a:chOff x="8018997" y="2625171"/>
            <a:chExt cx="801250" cy="615646"/>
          </a:xfrm>
        </p:grpSpPr>
        <p:pic>
          <p:nvPicPr>
            <p:cNvPr id="1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9622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6800" y="2773087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4043963" y="3150285"/>
            <a:ext cx="11795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SECURITY / LOCKS</a:t>
            </a:r>
            <a:endParaRPr lang="en-US" altLang="en-US" dirty="0">
              <a:ea typeface="+mn-ea"/>
            </a:endParaRPr>
          </a:p>
        </p:txBody>
      </p:sp>
      <p:pic>
        <p:nvPicPr>
          <p:cNvPr id="1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34" y="2532242"/>
            <a:ext cx="316067" cy="3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41" y="2529634"/>
            <a:ext cx="400447" cy="39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41" y="2571354"/>
            <a:ext cx="308917" cy="3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7"/>
          <p:cNvSpPr txBox="1">
            <a:spLocks noChangeArrowheads="1"/>
          </p:cNvSpPr>
          <p:nvPr userDrawn="1"/>
        </p:nvSpPr>
        <p:spPr bwMode="auto">
          <a:xfrm>
            <a:off x="6027351" y="1847850"/>
            <a:ext cx="13018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MOBILE </a:t>
            </a:r>
            <a:r>
              <a:rPr lang="en-US" altLang="en-US" dirty="0" smtClean="0">
                <a:ea typeface="+mn-ea"/>
              </a:rPr>
              <a:t>PHONE/</a:t>
            </a:r>
            <a:r>
              <a:rPr lang="en-US" altLang="en-US" dirty="0" err="1" smtClean="0">
                <a:ea typeface="+mn-ea"/>
              </a:rPr>
              <a:t>iPHONE</a:t>
            </a:r>
            <a:endParaRPr lang="en-US" altLang="en-US" dirty="0">
              <a:ea typeface="+mn-ea"/>
            </a:endParaRPr>
          </a:p>
        </p:txBody>
      </p:sp>
      <p:pic>
        <p:nvPicPr>
          <p:cNvPr id="23" name="Picture 3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5" y="1240515"/>
            <a:ext cx="192715" cy="3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80" y="1151323"/>
            <a:ext cx="363020" cy="48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0"/>
          <p:cNvSpPr txBox="1">
            <a:spLocks noChangeArrowheads="1"/>
          </p:cNvSpPr>
          <p:nvPr userDrawn="1"/>
        </p:nvSpPr>
        <p:spPr bwMode="auto">
          <a:xfrm>
            <a:off x="5096518" y="1847850"/>
            <a:ext cx="7223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err="1" smtClean="0">
                <a:ea typeface="+mn-ea"/>
              </a:rPr>
              <a:t>iPAD</a:t>
            </a:r>
            <a:endParaRPr lang="en-US" altLang="en-US" dirty="0">
              <a:ea typeface="+mn-ea"/>
            </a:endParaRPr>
          </a:p>
        </p:txBody>
      </p:sp>
      <p:pic>
        <p:nvPicPr>
          <p:cNvPr id="26" name="Picture 3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05" y="1095734"/>
            <a:ext cx="693548" cy="5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0"/>
          <p:cNvSpPr txBox="1">
            <a:spLocks noChangeArrowheads="1"/>
          </p:cNvSpPr>
          <p:nvPr userDrawn="1"/>
        </p:nvSpPr>
        <p:spPr bwMode="auto">
          <a:xfrm>
            <a:off x="7585976" y="1847850"/>
            <a:ext cx="9398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TV</a:t>
            </a:r>
            <a:endParaRPr lang="en-US" altLang="en-US" dirty="0">
              <a:ea typeface="+mn-ea"/>
            </a:endParaRPr>
          </a:p>
        </p:txBody>
      </p:sp>
      <p:pic>
        <p:nvPicPr>
          <p:cNvPr id="28" name="Picture 4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58" y="3786030"/>
            <a:ext cx="532206" cy="30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31" y="3800226"/>
            <a:ext cx="529964" cy="30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17" y="3785938"/>
            <a:ext cx="529965" cy="3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67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4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29" y="2546209"/>
            <a:ext cx="286498" cy="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18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55"/>
          <p:cNvSpPr txBox="1">
            <a:spLocks noChangeArrowheads="1"/>
          </p:cNvSpPr>
          <p:nvPr userDrawn="1"/>
        </p:nvSpPr>
        <p:spPr bwMode="auto">
          <a:xfrm>
            <a:off x="3581959" y="4335892"/>
            <a:ext cx="844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MAGNIFYING GLASS</a:t>
            </a:r>
          </a:p>
        </p:txBody>
      </p:sp>
      <p:pic>
        <p:nvPicPr>
          <p:cNvPr id="35" name="Picture 4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18568" r="21211" b="18280"/>
          <a:stretch>
            <a:fillRect/>
          </a:stretch>
        </p:blipFill>
        <p:spPr bwMode="auto">
          <a:xfrm flipH="1">
            <a:off x="3787052" y="3658087"/>
            <a:ext cx="620720" cy="58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60"/>
          <p:cNvSpPr txBox="1">
            <a:spLocks noChangeArrowheads="1"/>
          </p:cNvSpPr>
          <p:nvPr userDrawn="1"/>
        </p:nvSpPr>
        <p:spPr bwMode="auto">
          <a:xfrm>
            <a:off x="2574667" y="4337479"/>
            <a:ext cx="7683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SERVICE TEAM</a:t>
            </a:r>
          </a:p>
        </p:txBody>
      </p:sp>
      <p:sp>
        <p:nvSpPr>
          <p:cNvPr id="37" name="Text Box 60"/>
          <p:cNvSpPr txBox="1">
            <a:spLocks noChangeArrowheads="1"/>
          </p:cNvSpPr>
          <p:nvPr userDrawn="1"/>
        </p:nvSpPr>
        <p:spPr bwMode="auto">
          <a:xfrm>
            <a:off x="1532279" y="4275567"/>
            <a:ext cx="768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PROBLEM</a:t>
            </a:r>
            <a:b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</a:b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/HEALTH</a:t>
            </a:r>
          </a:p>
        </p:txBody>
      </p:sp>
      <p:sp>
        <p:nvSpPr>
          <p:cNvPr id="38" name="Text Box 60"/>
          <p:cNvSpPr txBox="1">
            <a:spLocks noChangeArrowheads="1"/>
          </p:cNvSpPr>
          <p:nvPr userDrawn="1"/>
        </p:nvSpPr>
        <p:spPr bwMode="auto">
          <a:xfrm>
            <a:off x="504567" y="4268702"/>
            <a:ext cx="857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PERFORMANCE MONITORING</a:t>
            </a:r>
          </a:p>
        </p:txBody>
      </p:sp>
      <p:pic>
        <p:nvPicPr>
          <p:cNvPr id="39" name="Picture 5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7" y="3734277"/>
            <a:ext cx="432487" cy="4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40" y="3711868"/>
            <a:ext cx="481786" cy="4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92" y="3703464"/>
            <a:ext cx="498593" cy="4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 userDrawn="1"/>
        </p:nvCxnSpPr>
        <p:spPr>
          <a:xfrm flipH="1" flipV="1">
            <a:off x="1400257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H="1" flipV="1">
            <a:off x="2207355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1891099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 flipV="1">
            <a:off x="3219622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 flipV="1">
            <a:off x="4269541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H="1" flipV="1">
            <a:off x="5071685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flipH="1" flipV="1">
            <a:off x="7002612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 flipV="1">
            <a:off x="7916663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 Box 73"/>
          <p:cNvSpPr txBox="1">
            <a:spLocks noChangeArrowheads="1"/>
          </p:cNvSpPr>
          <p:nvPr userDrawn="1"/>
        </p:nvSpPr>
        <p:spPr bwMode="auto">
          <a:xfrm>
            <a:off x="6452244" y="3067907"/>
            <a:ext cx="2101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COGS – PROCESSES – SYSTEM -  POLICY MANAGER – DATA MOVEMENT - </a:t>
            </a:r>
            <a:r>
              <a:rPr lang="en-US" altLang="en-US" dirty="0" err="1" smtClean="0">
                <a:ea typeface="+mn-ea"/>
              </a:rPr>
              <a:t>iMover</a:t>
            </a:r>
            <a:endParaRPr lang="en-US" altLang="en-US" dirty="0" smtClean="0">
              <a:ea typeface="+mn-ea"/>
            </a:endParaRPr>
          </a:p>
        </p:txBody>
      </p:sp>
      <p:sp>
        <p:nvSpPr>
          <p:cNvPr id="51" name="Text Box 55"/>
          <p:cNvSpPr txBox="1">
            <a:spLocks noChangeArrowheads="1"/>
          </p:cNvSpPr>
          <p:nvPr userDrawn="1"/>
        </p:nvSpPr>
        <p:spPr bwMode="auto">
          <a:xfrm>
            <a:off x="5347173" y="4335891"/>
            <a:ext cx="29114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 smtClean="0">
                <a:solidFill>
                  <a:schemeClr val="accent5"/>
                </a:solidFill>
                <a:latin typeface="+mn-lt"/>
                <a:ea typeface="+mn-ea"/>
              </a:rPr>
              <a:t>CLOUD, WAN, LAN, SAN, WWW</a:t>
            </a:r>
            <a:endParaRPr lang="en-US" altLang="en-US" sz="800" dirty="0">
              <a:solidFill>
                <a:schemeClr val="accent5"/>
              </a:solidFill>
              <a:latin typeface="+mn-lt"/>
              <a:ea typeface="+mn-ea"/>
            </a:endParaRPr>
          </a:p>
        </p:txBody>
      </p:sp>
      <p:cxnSp>
        <p:nvCxnSpPr>
          <p:cNvPr id="52" name="Straight Connector 51"/>
          <p:cNvCxnSpPr/>
          <p:nvPr userDrawn="1"/>
        </p:nvCxnSpPr>
        <p:spPr>
          <a:xfrm flipH="1" flipV="1">
            <a:off x="5971745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H="1" flipV="1">
            <a:off x="7396376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 flipV="1">
            <a:off x="73289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flipV="1">
            <a:off x="62367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 userDrawn="1"/>
        </p:nvCxnSpPr>
        <p:spPr>
          <a:xfrm flipH="1" flipV="1">
            <a:off x="2444609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 userDrawn="1"/>
        </p:nvCxnSpPr>
        <p:spPr>
          <a:xfrm flipH="1" flipV="1">
            <a:off x="3505768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H="1" flipV="1">
            <a:off x="1198830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Useful Iconography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7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982913" y="1262063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3"/>
          <p:cNvSpPr/>
          <p:nvPr userDrawn="1"/>
        </p:nvSpPr>
        <p:spPr>
          <a:xfrm>
            <a:off x="376238" y="1262063"/>
            <a:ext cx="2379662" cy="3633787"/>
          </a:xfrm>
          <a:prstGeom prst="roundRect">
            <a:avLst>
              <a:gd name="adj" fmla="val 4659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Box 41"/>
          <p:cNvSpPr txBox="1">
            <a:spLocks noChangeArrowheads="1"/>
          </p:cNvSpPr>
          <p:nvPr userDrawn="1"/>
        </p:nvSpPr>
        <p:spPr bwMode="auto">
          <a:xfrm>
            <a:off x="500063" y="1000125"/>
            <a:ext cx="41687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SzPct val="75000"/>
              <a:buBlip>
                <a:blip r:embed="rId2"/>
              </a:buBlip>
              <a:defRPr sz="2400">
                <a:solidFill>
                  <a:srgbClr val="21212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2800">
                <a:solidFill>
                  <a:srgbClr val="21212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en-US" sz="800" b="1" dirty="0" smtClean="0">
                <a:solidFill>
                  <a:schemeClr val="tx1"/>
                </a:solidFill>
                <a:ea typeface="+mn-ea"/>
              </a:rPr>
              <a:t>Background Shapes (can depict different locations, e.g. On-site, Offsite, etc.</a:t>
            </a:r>
            <a:endParaRPr lang="en-US" altLang="en-US" sz="800" b="1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>
            <a:off x="4737100" y="1289050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4937125" y="15240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4937125" y="26162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6478588" y="1309688"/>
            <a:ext cx="1611312" cy="1309687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6A7B8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4119563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6151563" y="4271963"/>
            <a:ext cx="1852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NUMBERS</a:t>
            </a:r>
            <a:b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(FOR STEPS IN DIAGRAMS)</a:t>
            </a:r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3151188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5086350" y="373221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Useful Iconography Frames And Backgrounds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9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14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3"/>
          <p:cNvSpPr txBox="1">
            <a:spLocks noChangeArrowheads="1"/>
          </p:cNvSpPr>
          <p:nvPr userDrawn="1"/>
        </p:nvSpPr>
        <p:spPr bwMode="auto">
          <a:xfrm>
            <a:off x="52498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1</a:t>
            </a: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76882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2 </a:t>
            </a:r>
          </a:p>
        </p:txBody>
      </p:sp>
      <p:sp>
        <p:nvSpPr>
          <p:cNvPr id="5" name="Text Box 54"/>
          <p:cNvSpPr txBox="1">
            <a:spLocks noChangeArrowheads="1"/>
          </p:cNvSpPr>
          <p:nvPr userDrawn="1"/>
        </p:nvSpPr>
        <p:spPr bwMode="auto">
          <a:xfrm>
            <a:off x="555625" y="2646363"/>
            <a:ext cx="10048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Broken Arrow</a:t>
            </a:r>
          </a:p>
        </p:txBody>
      </p:sp>
      <p:sp>
        <p:nvSpPr>
          <p:cNvPr id="6" name="Text Box 55"/>
          <p:cNvSpPr txBox="1">
            <a:spLocks noChangeArrowheads="1"/>
          </p:cNvSpPr>
          <p:nvPr userDrawn="1"/>
        </p:nvSpPr>
        <p:spPr bwMode="auto">
          <a:xfrm>
            <a:off x="2786063" y="264636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Cyclical Arrow</a:t>
            </a:r>
          </a:p>
        </p:txBody>
      </p:sp>
      <p:sp>
        <p:nvSpPr>
          <p:cNvPr id="7" name="Text Box 64"/>
          <p:cNvSpPr txBox="1">
            <a:spLocks noChangeArrowheads="1"/>
          </p:cNvSpPr>
          <p:nvPr userDrawn="1"/>
        </p:nvSpPr>
        <p:spPr bwMode="auto">
          <a:xfrm>
            <a:off x="9144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(L)</a:t>
            </a:r>
          </a:p>
        </p:txBody>
      </p:sp>
      <p:sp>
        <p:nvSpPr>
          <p:cNvPr id="8" name="Text Box 65"/>
          <p:cNvSpPr txBox="1">
            <a:spLocks noChangeArrowheads="1"/>
          </p:cNvSpPr>
          <p:nvPr userDrawn="1"/>
        </p:nvSpPr>
        <p:spPr bwMode="auto">
          <a:xfrm>
            <a:off x="24003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(R)</a:t>
            </a: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004888"/>
            <a:ext cx="61595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492250"/>
            <a:ext cx="222726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811463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121025"/>
            <a:ext cx="20859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312863"/>
            <a:ext cx="12969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373063" y="1966913"/>
            <a:ext cx="20129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373063" y="1624013"/>
            <a:ext cx="2012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Arrows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371725"/>
            <a:ext cx="9794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371725"/>
            <a:ext cx="9763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4119563" y="2209800"/>
            <a:ext cx="2752725" cy="2039938"/>
          </a:xfrm>
          <a:prstGeom prst="rect">
            <a:avLst/>
          </a:prstGeom>
          <a:solidFill>
            <a:srgbClr val="41A2E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619500"/>
            <a:ext cx="19891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460625"/>
            <a:ext cx="19764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41650"/>
            <a:ext cx="19891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Company Logos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98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399" y="2962275"/>
            <a:ext cx="6715125" cy="485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1724026"/>
            <a:ext cx="6705600" cy="11049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14681" y="4853940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US" sz="1000" b="0" dirty="0">
                <a:solidFill>
                  <a:srgbClr val="DDDDDD"/>
                </a:solidFill>
              </a:rPr>
              <a:t>Template QF00236 Rev </a:t>
            </a:r>
            <a:r>
              <a:rPr lang="en-US" sz="1000" b="0" dirty="0" smtClean="0">
                <a:solidFill>
                  <a:srgbClr val="DDDDDD"/>
                </a:solidFill>
              </a:rPr>
              <a:t>J DRAFT</a:t>
            </a:r>
            <a:endParaRPr lang="en-US" sz="1000" b="0" dirty="0">
              <a:solidFill>
                <a:srgbClr val="DDDDDD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070099" y="3636005"/>
            <a:ext cx="3886200" cy="32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spc="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070099" y="3997954"/>
            <a:ext cx="3886200" cy="32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spc="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DDMMMYYYY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9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6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834" y="1197864"/>
            <a:ext cx="4096966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2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7864"/>
            <a:ext cx="4038600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5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09750"/>
            <a:ext cx="4040188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 marL="685800" indent="-287338"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09750"/>
            <a:ext cx="4041775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F73C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7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3" y="0"/>
            <a:ext cx="9139237" cy="514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84" y="2339336"/>
            <a:ext cx="2979163" cy="4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014"/>
          <p:cNvSpPr>
            <a:spLocks noChangeArrowheads="1"/>
          </p:cNvSpPr>
          <p:nvPr userDrawn="1"/>
        </p:nvSpPr>
        <p:spPr bwMode="auto">
          <a:xfrm>
            <a:off x="1066800" y="4400550"/>
            <a:ext cx="7310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© 2015 Quantum Corporation. Company Confidential. Forward-looking information is based upon multiple assumptions and uncertainties,</a:t>
            </a:r>
            <a:b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</a:br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does not necessarily represent the company</a:t>
            </a:r>
            <a:r>
              <a:rPr lang="ja-JP" alt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’</a:t>
            </a:r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s outlook and is for planning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61737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erenceRoom Background on Whi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6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96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400050" y="438150"/>
            <a:ext cx="8345488" cy="407988"/>
            <a:chOff x="400778" y="438150"/>
            <a:chExt cx="8343994" cy="408049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00778" y="827146"/>
              <a:ext cx="8343994" cy="19053"/>
            </a:xfrm>
            <a:prstGeom prst="rect">
              <a:avLst/>
            </a:prstGeom>
            <a:solidFill>
              <a:srgbClr val="0F7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32" name="Picture 12"/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37" y="438150"/>
              <a:ext cx="325737" cy="23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23"/>
          <p:cNvSpPr>
            <a:spLocks noGrp="1"/>
          </p:cNvSpPr>
          <p:nvPr>
            <p:ph type="title"/>
          </p:nvPr>
        </p:nvSpPr>
        <p:spPr bwMode="auto">
          <a:xfrm>
            <a:off x="365125" y="57150"/>
            <a:ext cx="7864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3" name="Slide Number Placeholder 27"/>
          <p:cNvSpPr txBox="1">
            <a:spLocks/>
          </p:cNvSpPr>
          <p:nvPr/>
        </p:nvSpPr>
        <p:spPr>
          <a:xfrm>
            <a:off x="8448675" y="4772025"/>
            <a:ext cx="390525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9B86059C-0B7F-F140-9E3F-CD83B681D04B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Footer Placeholder 4"/>
          <p:cNvSpPr txBox="1">
            <a:spLocks/>
          </p:cNvSpPr>
          <p:nvPr/>
        </p:nvSpPr>
        <p:spPr>
          <a:xfrm>
            <a:off x="5562600" y="4772025"/>
            <a:ext cx="2889250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dirty="0">
                <a:solidFill>
                  <a:srgbClr val="898989"/>
                </a:solidFill>
                <a:latin typeface="Calibri" panose="020F0502020204030204" pitchFamily="34" charset="0"/>
              </a:rPr>
              <a:t>© 2015 Quantum Corporation | </a:t>
            </a:r>
            <a:r>
              <a:rPr i="1" dirty="0">
                <a:solidFill>
                  <a:srgbClr val="898989"/>
                </a:solidFill>
                <a:latin typeface="Calibri" panose="020F0502020204030204" pitchFamily="34" charset="0"/>
              </a:rPr>
              <a:t>Company Confidential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0050" y="1200150"/>
            <a:ext cx="828675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09" r:id="rId2"/>
    <p:sldLayoutId id="2147483710" r:id="rId3"/>
    <p:sldLayoutId id="2147483714" r:id="rId4"/>
    <p:sldLayoutId id="2147483711" r:id="rId5"/>
    <p:sldLayoutId id="2147483712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39" r:id="rId21"/>
    <p:sldLayoutId id="2147483729" r:id="rId22"/>
    <p:sldLayoutId id="2147483730" r:id="rId23"/>
    <p:sldLayoutId id="2147483731" r:id="rId24"/>
    <p:sldLayoutId id="2147483738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40" r:id="rId32"/>
  </p:sldLayoutIdLst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lang="en-US" sz="2400" b="1" kern="1200" dirty="0">
          <a:solidFill>
            <a:srgbClr val="0F73C3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7013" indent="-227013" algn="l" rtl="0" eaLnBrk="1" fontAlgn="base" hangingPunct="1">
        <a:spcBef>
          <a:spcPts val="300"/>
        </a:spcBef>
        <a:spcAft>
          <a:spcPts val="300"/>
        </a:spcAft>
        <a:buSzPct val="95000"/>
        <a:buBlip>
          <a:blip r:embed="rId35"/>
        </a:buBlip>
        <a:defRPr lang="en-US" sz="2000" kern="1200" dirty="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marL="569913" indent="-171450" algn="l" rtl="0" eaLnBrk="1" fontAlgn="base" hangingPunct="1">
        <a:spcBef>
          <a:spcPct val="0"/>
        </a:spcBef>
        <a:spcAft>
          <a:spcPts val="200"/>
        </a:spcAft>
        <a:buClr>
          <a:srgbClr val="0F73C3"/>
        </a:buClr>
        <a:buSzPct val="95000"/>
        <a:buFont typeface="Arial" charset="0"/>
        <a:buChar char="–"/>
        <a:defRPr sz="16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2pPr>
      <a:lvl3pPr marL="858838" indent="-1730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Wingdings" charset="0"/>
        <a:buChar char="§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3pPr>
      <a:lvl4pPr marL="108426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•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4pPr>
      <a:lvl5pPr marL="125571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»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454545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057400" y="2247901"/>
            <a:ext cx="6705600" cy="1104900"/>
          </a:xfrm>
        </p:spPr>
        <p:txBody>
          <a:bodyPr>
            <a:noAutofit/>
          </a:bodyPr>
          <a:lstStyle/>
          <a:p>
            <a:r>
              <a:rPr lang="en-US" cap="none" dirty="0"/>
              <a:t>STORNEXT </a:t>
            </a:r>
            <a:r>
              <a:rPr lang="en-US" cap="none" dirty="0" smtClean="0"/>
              <a:t>5.3.1 and </a:t>
            </a:r>
            <a:r>
              <a:rPr lang="en-US" cap="none" dirty="0"/>
              <a:t>NAS 1.2.x TOI</a:t>
            </a:r>
          </a:p>
          <a:p>
            <a:r>
              <a:rPr lang="en-US" cap="none" dirty="0" smtClean="0"/>
              <a:t>TRAINING </a:t>
            </a:r>
            <a:r>
              <a:rPr lang="en-US" cap="none" dirty="0"/>
              <a:t>AND DOCUMENTATION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5 April 2016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079196" y="3672683"/>
            <a:ext cx="6779053" cy="320040"/>
          </a:xfrm>
        </p:spPr>
        <p:txBody>
          <a:bodyPr/>
          <a:lstStyle/>
          <a:p>
            <a:r>
              <a:rPr lang="en-US" dirty="0" smtClean="0"/>
              <a:t>Steve Ino, Keith Lenehan, John Love, Fedri Marrugo, Tabar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88" y="904873"/>
            <a:ext cx="2072074" cy="3895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StorNext</a:t>
            </a:r>
            <a:r>
              <a:rPr lang="en-US" dirty="0" smtClean="0"/>
              <a:t> </a:t>
            </a:r>
            <a:r>
              <a:rPr lang="en-US" dirty="0"/>
              <a:t>5.3.1 </a:t>
            </a:r>
            <a:r>
              <a:rPr lang="en-US" dirty="0" smtClean="0"/>
              <a:t>POR Appliance </a:t>
            </a:r>
            <a:r>
              <a:rPr lang="en-US" dirty="0"/>
              <a:t>Documentation </a:t>
            </a:r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3"/>
            <a:ext cx="8286023" cy="4058031"/>
          </a:xfrm>
        </p:spPr>
        <p:txBody>
          <a:bodyPr/>
          <a:lstStyle/>
          <a:p>
            <a:r>
              <a:rPr lang="en-US" dirty="0" smtClean="0">
                <a:solidFill>
                  <a:srgbClr val="0F73C3"/>
                </a:solidFill>
              </a:rPr>
              <a:t>Appliance </a:t>
            </a:r>
            <a:r>
              <a:rPr lang="en-US" dirty="0">
                <a:solidFill>
                  <a:srgbClr val="0F73C3"/>
                </a:solidFill>
              </a:rPr>
              <a:t>Release Notes </a:t>
            </a:r>
            <a:r>
              <a:rPr lang="en-US" dirty="0" smtClean="0">
                <a:solidFill>
                  <a:srgbClr val="0F73C3"/>
                </a:solidFill>
              </a:rPr>
              <a:t>updates for 5.3.1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(</a:t>
            </a:r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>
                <a:solidFill>
                  <a:srgbClr val="0F73C3"/>
                </a:solidFill>
              </a:rPr>
              <a:t>, </a:t>
            </a:r>
            <a:r>
              <a:rPr lang="en-US" dirty="0" err="1">
                <a:solidFill>
                  <a:srgbClr val="0F73C3"/>
                </a:solidFill>
              </a:rPr>
              <a:t>Artico</a:t>
            </a:r>
            <a:r>
              <a:rPr lang="en-US" dirty="0">
                <a:solidFill>
                  <a:srgbClr val="0F73C3"/>
                </a:solidFill>
              </a:rPr>
              <a:t>, Pro Foundation, M660, M440, M330</a:t>
            </a:r>
            <a:r>
              <a:rPr lang="en-US" dirty="0" smtClean="0">
                <a:solidFill>
                  <a:srgbClr val="0F73C3"/>
                </a:solidFill>
              </a:rPr>
              <a:t>,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 and </a:t>
            </a:r>
            <a:r>
              <a:rPr lang="en-US" dirty="0">
                <a:solidFill>
                  <a:srgbClr val="0F73C3"/>
                </a:solidFill>
              </a:rPr>
              <a:t>G300</a:t>
            </a:r>
            <a:r>
              <a:rPr lang="en-US" dirty="0" smtClean="0">
                <a:solidFill>
                  <a:srgbClr val="0F73C3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Updates for </a:t>
            </a:r>
            <a:r>
              <a:rPr lang="en-US" dirty="0" err="1" smtClean="0">
                <a:solidFill>
                  <a:srgbClr val="0F73C3"/>
                </a:solidFill>
              </a:rPr>
              <a:t>StorNext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5 </a:t>
            </a:r>
            <a:r>
              <a:rPr lang="en-US" dirty="0" smtClean="0">
                <a:solidFill>
                  <a:srgbClr val="0F73C3"/>
                </a:solidFill>
              </a:rPr>
              <a:t>Release 5.3.1, including:</a:t>
            </a:r>
            <a:endParaRPr lang="en-US" dirty="0">
              <a:solidFill>
                <a:srgbClr val="0F73C3"/>
              </a:solidFill>
            </a:endParaRPr>
          </a:p>
          <a:p>
            <a:pPr lvl="2"/>
            <a:r>
              <a:rPr lang="en-US" dirty="0" smtClean="0">
                <a:solidFill>
                  <a:srgbClr val="0F73C3"/>
                </a:solidFill>
              </a:rPr>
              <a:t>Appliance Enhancements</a:t>
            </a:r>
          </a:p>
          <a:p>
            <a:pPr lvl="2"/>
            <a:r>
              <a:rPr lang="en-US" dirty="0" smtClean="0">
                <a:solidFill>
                  <a:srgbClr val="0F73C3"/>
                </a:solidFill>
              </a:rPr>
              <a:t>Known issues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Enhanced firmware upgrade section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All content converted to our new development tool – Madcap Flare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License definitions driven from single-sourced content shared</a:t>
            </a:r>
            <a:r>
              <a:rPr lang="en-US" dirty="0">
                <a:solidFill>
                  <a:srgbClr val="0F73C3"/>
                </a:solidFill>
              </a:rPr>
              <a:t/>
            </a:r>
            <a:br>
              <a:rPr lang="en-US" dirty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with the </a:t>
            </a:r>
            <a:r>
              <a:rPr lang="en-US" dirty="0" err="1" smtClean="0">
                <a:solidFill>
                  <a:srgbClr val="0F73C3"/>
                </a:solidFill>
              </a:rPr>
              <a:t>StorNext</a:t>
            </a:r>
            <a:r>
              <a:rPr lang="en-US" dirty="0" smtClean="0">
                <a:solidFill>
                  <a:srgbClr val="0F73C3"/>
                </a:solidFill>
              </a:rPr>
              <a:t> Licensing Guide – so more consistent from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the Licensing Guide to the Appliance Release Notes. Side benefit in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the Licensing Guide - appliance information now consolidated in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a single area, so it’s much easier to keep updated to reflect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appliance changes.</a:t>
            </a:r>
          </a:p>
        </p:txBody>
      </p:sp>
    </p:spTree>
    <p:extLst>
      <p:ext uri="{BB962C8B-B14F-4D97-AF65-F5344CB8AC3E}">
        <p14:creationId xmlns:p14="http://schemas.microsoft.com/office/powerpoint/2010/main" val="11346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5" y="3381375"/>
            <a:ext cx="4209494" cy="545423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StorNext</a:t>
            </a:r>
            <a:r>
              <a:rPr lang="en-US" dirty="0" smtClean="0"/>
              <a:t> </a:t>
            </a:r>
            <a:r>
              <a:rPr lang="en-US" dirty="0"/>
              <a:t>5.3.1 </a:t>
            </a:r>
            <a:r>
              <a:rPr lang="en-US" dirty="0" smtClean="0"/>
              <a:t>POR Appliance </a:t>
            </a:r>
            <a:r>
              <a:rPr lang="en-US" dirty="0"/>
              <a:t>Documentation </a:t>
            </a:r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3"/>
            <a:ext cx="8286023" cy="3810381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Field Service </a:t>
            </a:r>
            <a:r>
              <a:rPr lang="en-US" dirty="0" smtClean="0">
                <a:solidFill>
                  <a:srgbClr val="0F73C3"/>
                </a:solidFill>
              </a:rPr>
              <a:t>Manual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Updated </a:t>
            </a:r>
            <a:r>
              <a:rPr lang="en-US" dirty="0">
                <a:solidFill>
                  <a:srgbClr val="0F73C3"/>
                </a:solidFill>
              </a:rPr>
              <a:t>the procedures for configuring </a:t>
            </a:r>
            <a:r>
              <a:rPr lang="en-US" dirty="0" smtClean="0">
                <a:solidFill>
                  <a:srgbClr val="0F73C3"/>
                </a:solidFill>
              </a:rPr>
              <a:t>arrays using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the </a:t>
            </a:r>
            <a:r>
              <a:rPr lang="en-US" b="1" dirty="0" smtClean="0">
                <a:solidFill>
                  <a:srgbClr val="0F73C3"/>
                </a:solidFill>
              </a:rPr>
              <a:t>Service Menu</a:t>
            </a:r>
            <a:r>
              <a:rPr lang="en-US" dirty="0" smtClean="0">
                <a:solidFill>
                  <a:srgbClr val="0F73C3"/>
                </a:solidFill>
              </a:rPr>
              <a:t> to </a:t>
            </a:r>
            <a:r>
              <a:rPr lang="en-US" dirty="0">
                <a:solidFill>
                  <a:srgbClr val="0F73C3"/>
                </a:solidFill>
              </a:rPr>
              <a:t>include information </a:t>
            </a:r>
            <a:r>
              <a:rPr lang="en-US" dirty="0" smtClean="0">
                <a:solidFill>
                  <a:srgbClr val="0F73C3"/>
                </a:solidFill>
              </a:rPr>
              <a:t>for differences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in </a:t>
            </a:r>
            <a:r>
              <a:rPr lang="en-US" dirty="0">
                <a:solidFill>
                  <a:srgbClr val="0F73C3"/>
                </a:solidFill>
              </a:rPr>
              <a:t>the procedures for </a:t>
            </a:r>
            <a:r>
              <a:rPr lang="en-US" dirty="0" err="1">
                <a:solidFill>
                  <a:srgbClr val="0F73C3"/>
                </a:solidFill>
              </a:rPr>
              <a:t>StorNext</a:t>
            </a:r>
            <a:r>
              <a:rPr lang="en-US" dirty="0">
                <a:solidFill>
                  <a:srgbClr val="0F73C3"/>
                </a:solidFill>
              </a:rPr>
              <a:t> 5 </a:t>
            </a:r>
            <a:r>
              <a:rPr lang="en-US" dirty="0" smtClean="0">
                <a:solidFill>
                  <a:srgbClr val="0F73C3"/>
                </a:solidFill>
              </a:rPr>
              <a:t> Release </a:t>
            </a:r>
            <a:r>
              <a:rPr lang="en-US" dirty="0">
                <a:solidFill>
                  <a:srgbClr val="0F73C3"/>
                </a:solidFill>
              </a:rPr>
              <a:t>5.3.0 and </a:t>
            </a:r>
            <a:r>
              <a:rPr lang="en-US" dirty="0" smtClean="0">
                <a:solidFill>
                  <a:srgbClr val="0F73C3"/>
                </a:solidFill>
              </a:rPr>
              <a:t/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Release 5.3.1, and </a:t>
            </a:r>
            <a:r>
              <a:rPr lang="en-US" dirty="0">
                <a:solidFill>
                  <a:srgbClr val="0F73C3"/>
                </a:solidFill>
              </a:rPr>
              <a:t>added array configuration examples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  <a:endParaRPr lang="en-US" dirty="0">
              <a:solidFill>
                <a:srgbClr val="0F73C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8909">
            <a:off x="6330587" y="1269387"/>
            <a:ext cx="2023643" cy="262311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6400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– 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394472"/>
          </a:xfrm>
        </p:spPr>
        <p:txBody>
          <a:bodyPr/>
          <a:lstStyle/>
          <a:p>
            <a:r>
              <a:rPr lang="en-US" dirty="0" smtClean="0">
                <a:solidFill>
                  <a:srgbClr val="0F73C3"/>
                </a:solidFill>
              </a:rPr>
              <a:t>Introducing “What’s New”</a:t>
            </a:r>
          </a:p>
          <a:p>
            <a:r>
              <a:rPr lang="en-US" dirty="0" smtClean="0">
                <a:solidFill>
                  <a:srgbClr val="0F73C3"/>
                </a:solidFill>
              </a:rPr>
              <a:t>Scope: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All Guide updates going forward</a:t>
            </a:r>
          </a:p>
          <a:p>
            <a:r>
              <a:rPr lang="en-US" dirty="0" smtClean="0">
                <a:solidFill>
                  <a:srgbClr val="0F73C3"/>
                </a:solidFill>
              </a:rPr>
              <a:t>Contains:</a:t>
            </a:r>
          </a:p>
          <a:p>
            <a:pPr marL="741363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F73C3"/>
                </a:solidFill>
              </a:rPr>
              <a:t>What’s New specific to each guide.</a:t>
            </a:r>
          </a:p>
          <a:p>
            <a:pPr marL="741363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F73C3"/>
                </a:solidFill>
              </a:rPr>
              <a:t>Separate section for each revision.</a:t>
            </a:r>
          </a:p>
          <a:p>
            <a:pPr marL="741363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F73C3"/>
                </a:solidFill>
              </a:rPr>
              <a:t>Overview </a:t>
            </a:r>
            <a:r>
              <a:rPr lang="en-US" dirty="0">
                <a:solidFill>
                  <a:srgbClr val="0F73C3"/>
                </a:solidFill>
              </a:rPr>
              <a:t>of all the </a:t>
            </a:r>
            <a:r>
              <a:rPr lang="en-US" dirty="0" smtClean="0">
                <a:solidFill>
                  <a:srgbClr val="0F73C3"/>
                </a:solidFill>
              </a:rPr>
              <a:t>changes/enhancements.</a:t>
            </a:r>
          </a:p>
          <a:p>
            <a:pPr marL="741363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F73C3"/>
                </a:solidFill>
              </a:rPr>
              <a:t>Links to modified/added sections.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217">
            <a:off x="5196920" y="1036414"/>
            <a:ext cx="2990602" cy="358572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873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243">
            <a:off x="6702402" y="1274892"/>
            <a:ext cx="2055061" cy="268005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– 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394472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User’s </a:t>
            </a:r>
            <a:r>
              <a:rPr lang="en-US" dirty="0" smtClean="0">
                <a:solidFill>
                  <a:srgbClr val="0F73C3"/>
                </a:solidFill>
              </a:rPr>
              <a:t>Guide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Added </a:t>
            </a:r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Card </a:t>
            </a:r>
            <a:r>
              <a:rPr lang="en-US" dirty="0" err="1" smtClean="0">
                <a:solidFill>
                  <a:srgbClr val="0F73C3"/>
                </a:solidFill>
              </a:rPr>
              <a:t>configs</a:t>
            </a:r>
            <a:r>
              <a:rPr lang="en-US" dirty="0" smtClean="0">
                <a:solidFill>
                  <a:srgbClr val="0F73C3"/>
                </a:solidFill>
              </a:rPr>
              <a:t> and Port Numbers.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Added server node indicator </a:t>
            </a:r>
            <a:r>
              <a:rPr lang="en-US" dirty="0" smtClean="0">
                <a:solidFill>
                  <a:srgbClr val="0F73C3"/>
                </a:solidFill>
              </a:rPr>
              <a:t>information, for NICs, 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Hard Drives and Power Supplies.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Added </a:t>
            </a:r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and </a:t>
            </a:r>
            <a:r>
              <a:rPr lang="en-US" dirty="0">
                <a:solidFill>
                  <a:srgbClr val="0F73C3"/>
                </a:solidFill>
              </a:rPr>
              <a:t>QXS </a:t>
            </a:r>
            <a:r>
              <a:rPr lang="en-US" dirty="0" smtClean="0">
                <a:solidFill>
                  <a:srgbClr val="0F73C3"/>
                </a:solidFill>
              </a:rPr>
              <a:t>serial number locations.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Updated </a:t>
            </a:r>
            <a:r>
              <a:rPr lang="en-US" dirty="0" err="1">
                <a:solidFill>
                  <a:srgbClr val="0F73C3"/>
                </a:solidFill>
              </a:rPr>
              <a:t>cvfs</a:t>
            </a:r>
            <a:r>
              <a:rPr lang="en-US" dirty="0">
                <a:solidFill>
                  <a:srgbClr val="0F73C3"/>
                </a:solidFill>
              </a:rPr>
              <a:t> services stop and power off </a:t>
            </a:r>
            <a:r>
              <a:rPr lang="en-US" dirty="0" smtClean="0">
                <a:solidFill>
                  <a:srgbClr val="0F73C3"/>
                </a:solidFill>
              </a:rPr>
              <a:t>commands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to reflect </a:t>
            </a:r>
            <a:r>
              <a:rPr lang="en-US" dirty="0">
                <a:solidFill>
                  <a:srgbClr val="0F73C3"/>
                </a:solidFill>
              </a:rPr>
              <a:t>the new commands supported by </a:t>
            </a:r>
            <a:r>
              <a:rPr lang="en-US" dirty="0" err="1" smtClean="0">
                <a:solidFill>
                  <a:srgbClr val="0F73C3"/>
                </a:solidFill>
              </a:rPr>
              <a:t>SystemD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(i.e</a:t>
            </a:r>
            <a:r>
              <a:rPr lang="en-US" dirty="0">
                <a:solidFill>
                  <a:srgbClr val="0F73C3"/>
                </a:solidFill>
              </a:rPr>
              <a:t>. </a:t>
            </a:r>
            <a:r>
              <a:rPr lang="en-US" sz="1400" b="1" dirty="0" err="1">
                <a:solidFill>
                  <a:srgbClr val="0F7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solidFill>
                  <a:srgbClr val="0F73C3"/>
                </a:solidFill>
              </a:rPr>
              <a:t>) in CentOS7 on </a:t>
            </a:r>
            <a:r>
              <a:rPr lang="en-US" dirty="0" err="1">
                <a:solidFill>
                  <a:srgbClr val="0F73C3"/>
                </a:solidFill>
              </a:rPr>
              <a:t>Xcellis</a:t>
            </a:r>
            <a:r>
              <a:rPr lang="en-US" dirty="0">
                <a:solidFill>
                  <a:srgbClr val="0F73C3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5" y="3386951"/>
            <a:ext cx="4230421" cy="547154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78" y="1647825"/>
            <a:ext cx="2018887" cy="261937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4292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– 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896106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Hardware Installation </a:t>
            </a:r>
            <a:r>
              <a:rPr lang="en-US" dirty="0" smtClean="0">
                <a:solidFill>
                  <a:srgbClr val="0F73C3"/>
                </a:solidFill>
              </a:rPr>
              <a:t>Guide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Added 64 </a:t>
            </a:r>
            <a:r>
              <a:rPr lang="en-US" dirty="0">
                <a:solidFill>
                  <a:srgbClr val="0F73C3"/>
                </a:solidFill>
              </a:rPr>
              <a:t>GB Memory </a:t>
            </a:r>
            <a:r>
              <a:rPr lang="en-US" dirty="0" smtClean="0">
                <a:solidFill>
                  <a:srgbClr val="0F73C3"/>
                </a:solidFill>
              </a:rPr>
              <a:t>Kit installation instructions.</a:t>
            </a:r>
            <a:endParaRPr lang="en-US" dirty="0">
              <a:solidFill>
                <a:srgbClr val="0F73C3"/>
              </a:solidFill>
            </a:endParaRPr>
          </a:p>
          <a:p>
            <a:pPr lvl="1"/>
            <a:r>
              <a:rPr lang="en-US" dirty="0">
                <a:solidFill>
                  <a:srgbClr val="0F73C3"/>
                </a:solidFill>
              </a:rPr>
              <a:t>Enhanced rack </a:t>
            </a:r>
            <a:r>
              <a:rPr lang="en-US" dirty="0" smtClean="0">
                <a:solidFill>
                  <a:srgbClr val="0F73C3"/>
                </a:solidFill>
              </a:rPr>
              <a:t>installation instructions for QXS arrays.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Added additional QXS bracket installation diagrams </a:t>
            </a:r>
            <a:r>
              <a:rPr lang="en-US" dirty="0" smtClean="0">
                <a:solidFill>
                  <a:srgbClr val="0F73C3"/>
                </a:solidFill>
              </a:rPr>
              <a:t>for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2U QXS-412 and </a:t>
            </a:r>
            <a:r>
              <a:rPr lang="en-US" dirty="0">
                <a:solidFill>
                  <a:srgbClr val="0F73C3"/>
                </a:solidFill>
              </a:rPr>
              <a:t>QXS-424 reduced-depth enclosures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Added </a:t>
            </a:r>
            <a:r>
              <a:rPr lang="en-US" dirty="0" smtClean="0">
                <a:solidFill>
                  <a:srgbClr val="0F73C3"/>
                </a:solidFill>
              </a:rPr>
              <a:t>references </a:t>
            </a:r>
            <a:r>
              <a:rPr lang="en-US" dirty="0">
                <a:solidFill>
                  <a:srgbClr val="0F73C3"/>
                </a:solidFill>
              </a:rPr>
              <a:t>to </a:t>
            </a:r>
            <a:r>
              <a:rPr lang="en-US" dirty="0" smtClean="0">
                <a:solidFill>
                  <a:srgbClr val="0F73C3"/>
                </a:solidFill>
              </a:rPr>
              <a:t>the </a:t>
            </a:r>
            <a:r>
              <a:rPr lang="en-US" i="1" dirty="0">
                <a:solidFill>
                  <a:srgbClr val="0F73C3"/>
                </a:solidFill>
              </a:rPr>
              <a:t>QXS Storage </a:t>
            </a:r>
            <a:r>
              <a:rPr lang="en-US" i="1" dirty="0" smtClean="0">
                <a:solidFill>
                  <a:srgbClr val="0F73C3"/>
                </a:solidFill>
              </a:rPr>
              <a:t>Setup Guide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for </a:t>
            </a:r>
            <a:r>
              <a:rPr lang="en-US" dirty="0" smtClean="0">
                <a:solidFill>
                  <a:srgbClr val="0F73C3"/>
                </a:solidFill>
              </a:rPr>
              <a:t/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12</a:t>
            </a:r>
            <a:r>
              <a:rPr lang="en-US" dirty="0">
                <a:solidFill>
                  <a:srgbClr val="0F73C3"/>
                </a:solidFill>
              </a:rPr>
              <a:t>, </a:t>
            </a:r>
            <a:r>
              <a:rPr lang="en-US" dirty="0" smtClean="0">
                <a:solidFill>
                  <a:srgbClr val="0F73C3"/>
                </a:solidFill>
              </a:rPr>
              <a:t>24, and </a:t>
            </a:r>
            <a:r>
              <a:rPr lang="en-US" dirty="0">
                <a:solidFill>
                  <a:srgbClr val="0F73C3"/>
                </a:solidFill>
              </a:rPr>
              <a:t>56 drive </a:t>
            </a:r>
            <a:r>
              <a:rPr lang="en-US" dirty="0" smtClean="0">
                <a:solidFill>
                  <a:srgbClr val="0F73C3"/>
                </a:solidFill>
              </a:rPr>
              <a:t>installations.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5" y="3386951"/>
            <a:ext cx="4209494" cy="50472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343">
            <a:off x="6514797" y="1134165"/>
            <a:ext cx="2224938" cy="288403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96" y="1830992"/>
            <a:ext cx="2224937" cy="267147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153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969">
            <a:off x="6685888" y="1090524"/>
            <a:ext cx="2042041" cy="245965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</a:t>
            </a:r>
            <a:r>
              <a:rPr lang="en-US" dirty="0" smtClean="0"/>
              <a:t>– </a:t>
            </a:r>
            <a:r>
              <a:rPr lang="en-US" dirty="0"/>
              <a:t>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896106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Hardware Installation </a:t>
            </a:r>
            <a:r>
              <a:rPr lang="en-US" dirty="0" smtClean="0">
                <a:solidFill>
                  <a:srgbClr val="0F73C3"/>
                </a:solidFill>
              </a:rPr>
              <a:t>Guide (cont’d)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Enhanced instructions for card </a:t>
            </a:r>
            <a:r>
              <a:rPr lang="en-US" dirty="0">
                <a:solidFill>
                  <a:srgbClr val="0F73C3"/>
                </a:solidFill>
              </a:rPr>
              <a:t>installation </a:t>
            </a:r>
            <a:r>
              <a:rPr lang="en-US" dirty="0" smtClean="0">
                <a:solidFill>
                  <a:srgbClr val="0F73C3"/>
                </a:solidFill>
              </a:rPr>
              <a:t>sequence.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Enhanced instructions for installing expansion cards on 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Riser </a:t>
            </a:r>
            <a:r>
              <a:rPr lang="en-US" dirty="0">
                <a:solidFill>
                  <a:srgbClr val="0F73C3"/>
                </a:solidFill>
              </a:rPr>
              <a:t>Card 1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Added </a:t>
            </a:r>
            <a:r>
              <a:rPr lang="en-US" dirty="0" smtClean="0">
                <a:solidFill>
                  <a:srgbClr val="0F73C3"/>
                </a:solidFill>
              </a:rPr>
              <a:t>references to use </a:t>
            </a:r>
            <a:r>
              <a:rPr lang="en-US" dirty="0">
                <a:solidFill>
                  <a:srgbClr val="0F73C3"/>
                </a:solidFill>
              </a:rPr>
              <a:t>the </a:t>
            </a:r>
            <a:r>
              <a:rPr lang="en-US" i="1" dirty="0" err="1" smtClean="0">
                <a:solidFill>
                  <a:srgbClr val="0F73C3"/>
                </a:solidFill>
              </a:rPr>
              <a:t>StorNext</a:t>
            </a:r>
            <a:r>
              <a:rPr lang="en-US" i="1" dirty="0" smtClean="0">
                <a:solidFill>
                  <a:srgbClr val="0F73C3"/>
                </a:solidFill>
              </a:rPr>
              <a:t> Connect</a:t>
            </a:r>
            <a:br>
              <a:rPr lang="en-US" i="1" dirty="0" smtClean="0">
                <a:solidFill>
                  <a:srgbClr val="0F73C3"/>
                </a:solidFill>
              </a:rPr>
            </a:br>
            <a:r>
              <a:rPr lang="en-US" i="1" dirty="0" err="1" smtClean="0">
                <a:solidFill>
                  <a:srgbClr val="0F73C3"/>
                </a:solidFill>
              </a:rPr>
              <a:t>Quickstart</a:t>
            </a:r>
            <a:r>
              <a:rPr lang="en-US" i="1" dirty="0" smtClean="0">
                <a:solidFill>
                  <a:srgbClr val="0F73C3"/>
                </a:solidFill>
              </a:rPr>
              <a:t> </a:t>
            </a:r>
            <a:r>
              <a:rPr lang="en-US" dirty="0" smtClean="0">
                <a:solidFill>
                  <a:srgbClr val="0F73C3"/>
                </a:solidFill>
              </a:rPr>
              <a:t>before </a:t>
            </a:r>
            <a:r>
              <a:rPr lang="en-US" dirty="0">
                <a:solidFill>
                  <a:srgbClr val="0F73C3"/>
                </a:solidFill>
              </a:rPr>
              <a:t>continuing the installation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Moved SFP installation procedure higher up in </a:t>
            </a:r>
            <a:r>
              <a:rPr lang="en-US" dirty="0" smtClean="0">
                <a:solidFill>
                  <a:srgbClr val="0F73C3"/>
                </a:solidFill>
              </a:rPr>
              <a:t>the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installation procedure </a:t>
            </a:r>
            <a:r>
              <a:rPr lang="en-US" dirty="0">
                <a:solidFill>
                  <a:srgbClr val="0F73C3"/>
                </a:solidFill>
              </a:rPr>
              <a:t>for QXS enclosures.</a:t>
            </a:r>
            <a:endParaRPr lang="en-US" dirty="0" smtClean="0">
              <a:solidFill>
                <a:srgbClr val="0F73C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5" y="3386951"/>
            <a:ext cx="4209494" cy="50472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72" y="1843802"/>
            <a:ext cx="2127186" cy="255674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460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901">
            <a:off x="6832747" y="1202713"/>
            <a:ext cx="1919016" cy="26231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5" y="3381375"/>
            <a:ext cx="4209494" cy="545423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12" y="1621812"/>
            <a:ext cx="2023643" cy="262311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– 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3"/>
            <a:ext cx="8286023" cy="3810381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Field Service </a:t>
            </a:r>
            <a:r>
              <a:rPr lang="en-US" dirty="0" smtClean="0">
                <a:solidFill>
                  <a:srgbClr val="0F73C3"/>
                </a:solidFill>
              </a:rPr>
              <a:t>Manual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Added location of QXS serial numbers.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Updated </a:t>
            </a:r>
            <a:r>
              <a:rPr lang="en-US" dirty="0">
                <a:solidFill>
                  <a:srgbClr val="0F73C3"/>
                </a:solidFill>
              </a:rPr>
              <a:t>the procedures for configuring </a:t>
            </a:r>
            <a:r>
              <a:rPr lang="en-US" dirty="0" smtClean="0">
                <a:solidFill>
                  <a:srgbClr val="0F73C3"/>
                </a:solidFill>
              </a:rPr>
              <a:t>arrays using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the </a:t>
            </a:r>
            <a:r>
              <a:rPr lang="en-US" b="1" dirty="0" smtClean="0">
                <a:solidFill>
                  <a:srgbClr val="0F73C3"/>
                </a:solidFill>
              </a:rPr>
              <a:t>Service Menu</a:t>
            </a:r>
            <a:r>
              <a:rPr lang="en-US" dirty="0" smtClean="0">
                <a:solidFill>
                  <a:srgbClr val="0F73C3"/>
                </a:solidFill>
              </a:rPr>
              <a:t> to </a:t>
            </a:r>
            <a:r>
              <a:rPr lang="en-US" dirty="0">
                <a:solidFill>
                  <a:srgbClr val="0F73C3"/>
                </a:solidFill>
              </a:rPr>
              <a:t>include information </a:t>
            </a:r>
            <a:r>
              <a:rPr lang="en-US" dirty="0" smtClean="0">
                <a:solidFill>
                  <a:srgbClr val="0F73C3"/>
                </a:solidFill>
              </a:rPr>
              <a:t>for differences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in </a:t>
            </a:r>
            <a:r>
              <a:rPr lang="en-US" dirty="0">
                <a:solidFill>
                  <a:srgbClr val="0F73C3"/>
                </a:solidFill>
              </a:rPr>
              <a:t>the procedures for </a:t>
            </a:r>
            <a:r>
              <a:rPr lang="en-US" dirty="0" err="1">
                <a:solidFill>
                  <a:srgbClr val="0F73C3"/>
                </a:solidFill>
              </a:rPr>
              <a:t>StorNext</a:t>
            </a:r>
            <a:r>
              <a:rPr lang="en-US" dirty="0">
                <a:solidFill>
                  <a:srgbClr val="0F73C3"/>
                </a:solidFill>
              </a:rPr>
              <a:t> 5 </a:t>
            </a:r>
            <a:r>
              <a:rPr lang="en-US" dirty="0" smtClean="0">
                <a:solidFill>
                  <a:srgbClr val="0F73C3"/>
                </a:solidFill>
              </a:rPr>
              <a:t> Release </a:t>
            </a:r>
            <a:r>
              <a:rPr lang="en-US" dirty="0">
                <a:solidFill>
                  <a:srgbClr val="0F73C3"/>
                </a:solidFill>
              </a:rPr>
              <a:t>5.3.0 and </a:t>
            </a:r>
            <a:r>
              <a:rPr lang="en-US" dirty="0" smtClean="0">
                <a:solidFill>
                  <a:srgbClr val="0F73C3"/>
                </a:solidFill>
              </a:rPr>
              <a:t/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Release 5.3.1, and </a:t>
            </a:r>
            <a:r>
              <a:rPr lang="en-US" dirty="0">
                <a:solidFill>
                  <a:srgbClr val="0F73C3"/>
                </a:solidFill>
              </a:rPr>
              <a:t>added array configuration examples.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Added 64 GB Memory Kit installation instructions.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Added </a:t>
            </a:r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Card </a:t>
            </a:r>
            <a:r>
              <a:rPr lang="en-US" dirty="0" err="1">
                <a:solidFill>
                  <a:srgbClr val="0F73C3"/>
                </a:solidFill>
              </a:rPr>
              <a:t>configs</a:t>
            </a:r>
            <a:r>
              <a:rPr lang="en-US" dirty="0">
                <a:solidFill>
                  <a:srgbClr val="0F73C3"/>
                </a:solidFill>
              </a:rPr>
              <a:t> and </a:t>
            </a:r>
            <a:r>
              <a:rPr lang="en-US" dirty="0" smtClean="0">
                <a:solidFill>
                  <a:srgbClr val="0F73C3"/>
                </a:solidFill>
              </a:rPr>
              <a:t>Port Numbers.</a:t>
            </a:r>
            <a:endParaRPr lang="en-US" dirty="0">
              <a:solidFill>
                <a:srgbClr val="0F73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5" y="3381375"/>
            <a:ext cx="4209494" cy="545423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– 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3"/>
            <a:ext cx="8286023" cy="3810381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Field Service </a:t>
            </a:r>
            <a:r>
              <a:rPr lang="en-US" dirty="0" smtClean="0">
                <a:solidFill>
                  <a:srgbClr val="0F73C3"/>
                </a:solidFill>
              </a:rPr>
              <a:t>Manual (cont’d)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Updated </a:t>
            </a:r>
            <a:r>
              <a:rPr lang="en-US" dirty="0" err="1">
                <a:solidFill>
                  <a:srgbClr val="0F73C3"/>
                </a:solidFill>
              </a:rPr>
              <a:t>cvfs</a:t>
            </a:r>
            <a:r>
              <a:rPr lang="en-US" dirty="0">
                <a:solidFill>
                  <a:srgbClr val="0F73C3"/>
                </a:solidFill>
              </a:rPr>
              <a:t> services </a:t>
            </a:r>
            <a:r>
              <a:rPr lang="en-US" dirty="0" smtClean="0">
                <a:solidFill>
                  <a:srgbClr val="0F73C3"/>
                </a:solidFill>
              </a:rPr>
              <a:t>stop and power </a:t>
            </a:r>
            <a:r>
              <a:rPr lang="en-US" dirty="0">
                <a:solidFill>
                  <a:srgbClr val="0F73C3"/>
                </a:solidFill>
              </a:rPr>
              <a:t>off </a:t>
            </a:r>
            <a:r>
              <a:rPr lang="en-US" dirty="0" smtClean="0">
                <a:solidFill>
                  <a:srgbClr val="0F73C3"/>
                </a:solidFill>
              </a:rPr>
              <a:t>commands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to reflect the </a:t>
            </a:r>
            <a:r>
              <a:rPr lang="en-US" dirty="0">
                <a:solidFill>
                  <a:srgbClr val="0F73C3"/>
                </a:solidFill>
              </a:rPr>
              <a:t>new commands supported by </a:t>
            </a:r>
            <a:r>
              <a:rPr lang="en-US" dirty="0" err="1" smtClean="0">
                <a:solidFill>
                  <a:srgbClr val="0F73C3"/>
                </a:solidFill>
              </a:rPr>
              <a:t>SystemD</a:t>
            </a:r>
            <a:r>
              <a:rPr lang="en-US" dirty="0">
                <a:solidFill>
                  <a:srgbClr val="0F73C3"/>
                </a:solidFill>
              </a:rPr>
              <a:t/>
            </a:r>
            <a:br>
              <a:rPr lang="en-US" dirty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(i.e. </a:t>
            </a:r>
            <a:r>
              <a:rPr lang="en-US" sz="1400" b="1" dirty="0" err="1" smtClean="0">
                <a:solidFill>
                  <a:srgbClr val="0F73C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 smtClean="0">
                <a:solidFill>
                  <a:srgbClr val="0F73C3"/>
                </a:solidFill>
              </a:rPr>
              <a:t>) in CentOS7 on </a:t>
            </a:r>
            <a:r>
              <a:rPr lang="en-US" dirty="0" err="1" smtClean="0">
                <a:solidFill>
                  <a:srgbClr val="0F73C3"/>
                </a:solidFill>
              </a:rPr>
              <a:t>Xcellis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Updated the images that depict the populated </a:t>
            </a:r>
            <a:r>
              <a:rPr lang="en-US" dirty="0" smtClean="0">
                <a:solidFill>
                  <a:srgbClr val="0F73C3"/>
                </a:solidFill>
              </a:rPr>
              <a:t>memory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bank </a:t>
            </a:r>
            <a:r>
              <a:rPr lang="en-US" dirty="0">
                <a:solidFill>
                  <a:srgbClr val="0F73C3"/>
                </a:solidFill>
              </a:rPr>
              <a:t>locations for both 64 GB and 128 GB </a:t>
            </a:r>
            <a:r>
              <a:rPr lang="en-US" dirty="0" smtClean="0">
                <a:solidFill>
                  <a:srgbClr val="0F73C3"/>
                </a:solidFill>
              </a:rPr>
              <a:t>memory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configurations.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Updated the regulatory model to </a:t>
            </a:r>
            <a:r>
              <a:rPr lang="en-US" dirty="0" smtClean="0">
                <a:solidFill>
                  <a:srgbClr val="0F73C3"/>
                </a:solidFill>
              </a:rPr>
              <a:t>reflect an updated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certification </a:t>
            </a:r>
            <a:r>
              <a:rPr lang="en-US" dirty="0">
                <a:solidFill>
                  <a:srgbClr val="0F73C3"/>
                </a:solidFill>
              </a:rPr>
              <a:t>number.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574">
            <a:off x="7076690" y="1657349"/>
            <a:ext cx="1815115" cy="23385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20" y="1568562"/>
            <a:ext cx="1938573" cy="251616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046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588">
            <a:off x="6457205" y="1267417"/>
            <a:ext cx="2220754" cy="268809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– 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34206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Artico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Hardware Installation </a:t>
            </a:r>
            <a:r>
              <a:rPr lang="en-US" dirty="0" smtClean="0">
                <a:solidFill>
                  <a:srgbClr val="0F73C3"/>
                </a:solidFill>
              </a:rPr>
              <a:t>Guide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Removed </a:t>
            </a:r>
            <a:r>
              <a:rPr lang="en-US" dirty="0">
                <a:solidFill>
                  <a:srgbClr val="0F73C3"/>
                </a:solidFill>
              </a:rPr>
              <a:t>option 3, Configure Management Network </a:t>
            </a:r>
            <a:r>
              <a:rPr lang="en-US" dirty="0" smtClean="0">
                <a:solidFill>
                  <a:srgbClr val="0F73C3"/>
                </a:solidFill>
              </a:rPr>
              <a:t/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option </a:t>
            </a:r>
            <a:r>
              <a:rPr lang="en-US" dirty="0">
                <a:solidFill>
                  <a:srgbClr val="0F73C3"/>
                </a:solidFill>
              </a:rPr>
              <a:t>from the </a:t>
            </a:r>
            <a:r>
              <a:rPr lang="en-US" b="1" dirty="0">
                <a:solidFill>
                  <a:srgbClr val="0F73C3"/>
                </a:solidFill>
              </a:rPr>
              <a:t>Service Menu</a:t>
            </a:r>
            <a:r>
              <a:rPr lang="en-US" dirty="0">
                <a:solidFill>
                  <a:srgbClr val="0F73C3"/>
                </a:solidFill>
              </a:rPr>
              <a:t> screenshot and steps to </a:t>
            </a:r>
            <a:r>
              <a:rPr lang="en-US" dirty="0" smtClean="0">
                <a:solidFill>
                  <a:srgbClr val="0F73C3"/>
                </a:solidFill>
              </a:rPr>
              <a:t/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configure </a:t>
            </a:r>
            <a:r>
              <a:rPr lang="en-US" dirty="0">
                <a:solidFill>
                  <a:srgbClr val="0F73C3"/>
                </a:solidFill>
              </a:rPr>
              <a:t>the management network and bonding </a:t>
            </a:r>
            <a:r>
              <a:rPr lang="en-US" dirty="0" smtClean="0">
                <a:solidFill>
                  <a:srgbClr val="0F73C3"/>
                </a:solidFill>
              </a:rPr>
              <a:t>from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the </a:t>
            </a:r>
            <a:r>
              <a:rPr lang="en-US" dirty="0">
                <a:solidFill>
                  <a:srgbClr val="0F73C3"/>
                </a:solidFill>
              </a:rPr>
              <a:t>procedure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Updated the Network Configuration </a:t>
            </a:r>
            <a:r>
              <a:rPr lang="en-US" dirty="0" smtClean="0">
                <a:solidFill>
                  <a:srgbClr val="0F73C3"/>
                </a:solidFill>
              </a:rPr>
              <a:t>table </a:t>
            </a:r>
            <a:r>
              <a:rPr lang="en-US" dirty="0">
                <a:solidFill>
                  <a:srgbClr val="0F73C3"/>
                </a:solidFill>
              </a:rPr>
              <a:t>to </a:t>
            </a:r>
            <a:r>
              <a:rPr lang="en-US" dirty="0" smtClean="0">
                <a:solidFill>
                  <a:srgbClr val="0F73C3"/>
                </a:solidFill>
              </a:rPr>
              <a:t>account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for the </a:t>
            </a:r>
            <a:r>
              <a:rPr lang="en-US" dirty="0">
                <a:solidFill>
                  <a:srgbClr val="0F73C3"/>
                </a:solidFill>
              </a:rPr>
              <a:t>fact that the eth1 is now configured by </a:t>
            </a:r>
            <a:r>
              <a:rPr lang="en-US" dirty="0" smtClean="0">
                <a:solidFill>
                  <a:srgbClr val="0F73C3"/>
                </a:solidFill>
              </a:rPr>
              <a:t/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default </a:t>
            </a:r>
            <a:r>
              <a:rPr lang="en-US" dirty="0">
                <a:solidFill>
                  <a:srgbClr val="0F73C3"/>
                </a:solidFill>
              </a:rPr>
              <a:t>in the Service Menu for GUI and </a:t>
            </a:r>
            <a:r>
              <a:rPr lang="en-US" dirty="0" smtClean="0">
                <a:solidFill>
                  <a:srgbClr val="0F73C3"/>
                </a:solidFill>
              </a:rPr>
              <a:t>Metadata, 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and added </a:t>
            </a:r>
            <a:r>
              <a:rPr lang="en-US" dirty="0" err="1" smtClean="0">
                <a:solidFill>
                  <a:srgbClr val="0F73C3"/>
                </a:solidFill>
              </a:rPr>
              <a:t>Lattus</a:t>
            </a:r>
            <a:r>
              <a:rPr lang="en-US" dirty="0" smtClean="0">
                <a:solidFill>
                  <a:srgbClr val="0F73C3"/>
                </a:solidFill>
              </a:rPr>
              <a:t> cabling diagrams.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9" y="3362325"/>
            <a:ext cx="4272081" cy="51435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49" y="1651057"/>
            <a:ext cx="2286559" cy="275901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668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</a:t>
            </a:r>
            <a:r>
              <a:rPr lang="en-US" dirty="0" smtClean="0"/>
              <a:t>– </a:t>
            </a:r>
            <a:r>
              <a:rPr lang="en-US" dirty="0"/>
              <a:t>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34206"/>
          </a:xfrm>
        </p:spPr>
        <p:txBody>
          <a:bodyPr/>
          <a:lstStyle/>
          <a:p>
            <a:r>
              <a:rPr lang="en-US" dirty="0" err="1" smtClean="0">
                <a:solidFill>
                  <a:srgbClr val="0F73C3"/>
                </a:solidFill>
              </a:rPr>
              <a:t>Artico</a:t>
            </a:r>
            <a:r>
              <a:rPr lang="en-US" dirty="0" smtClean="0">
                <a:solidFill>
                  <a:srgbClr val="0F73C3"/>
                </a:solidFill>
              </a:rPr>
              <a:t> </a:t>
            </a:r>
            <a:r>
              <a:rPr lang="en-US" dirty="0">
                <a:solidFill>
                  <a:srgbClr val="0F73C3"/>
                </a:solidFill>
              </a:rPr>
              <a:t>Hardware Installation </a:t>
            </a:r>
            <a:r>
              <a:rPr lang="en-US" dirty="0" smtClean="0">
                <a:solidFill>
                  <a:srgbClr val="0F73C3"/>
                </a:solidFill>
              </a:rPr>
              <a:t>Guide (cont’d)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Added information </a:t>
            </a:r>
            <a:r>
              <a:rPr lang="en-US" dirty="0">
                <a:solidFill>
                  <a:srgbClr val="0F73C3"/>
                </a:solidFill>
              </a:rPr>
              <a:t>to clarify where 2U QXS </a:t>
            </a:r>
            <a:r>
              <a:rPr lang="en-US" dirty="0" smtClean="0">
                <a:solidFill>
                  <a:srgbClr val="0F73C3"/>
                </a:solidFill>
              </a:rPr>
              <a:t>enclosures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should </a:t>
            </a:r>
            <a:r>
              <a:rPr lang="en-US" dirty="0">
                <a:solidFill>
                  <a:srgbClr val="0F73C3"/>
                </a:solidFill>
              </a:rPr>
              <a:t>be installed in a rack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Updated the QXS bracket installation diagram for </a:t>
            </a:r>
            <a:r>
              <a:rPr lang="en-US" dirty="0" smtClean="0">
                <a:solidFill>
                  <a:srgbClr val="0F73C3"/>
                </a:solidFill>
              </a:rPr>
              <a:t>the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2U </a:t>
            </a:r>
            <a:r>
              <a:rPr lang="en-US" dirty="0">
                <a:solidFill>
                  <a:srgbClr val="0F73C3"/>
                </a:solidFill>
              </a:rPr>
              <a:t>QXS enclosure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F73C3"/>
                </a:solidFill>
              </a:rPr>
              <a:t>Added references to specific sections in the </a:t>
            </a:r>
            <a:r>
              <a:rPr lang="en-US" b="1" i="1" dirty="0">
                <a:solidFill>
                  <a:srgbClr val="0F73C3"/>
                </a:solidFill>
              </a:rPr>
              <a:t>QXS </a:t>
            </a:r>
            <a:r>
              <a:rPr lang="en-US" b="1" i="1" dirty="0" smtClean="0">
                <a:solidFill>
                  <a:srgbClr val="0F73C3"/>
                </a:solidFill>
              </a:rPr>
              <a:t>Storage</a:t>
            </a:r>
            <a:br>
              <a:rPr lang="en-US" b="1" i="1" dirty="0" smtClean="0">
                <a:solidFill>
                  <a:srgbClr val="0F73C3"/>
                </a:solidFill>
              </a:rPr>
            </a:br>
            <a:r>
              <a:rPr lang="en-US" b="1" i="1" dirty="0" smtClean="0">
                <a:solidFill>
                  <a:srgbClr val="0F73C3"/>
                </a:solidFill>
              </a:rPr>
              <a:t>Setup </a:t>
            </a:r>
            <a:r>
              <a:rPr lang="en-US" b="1" i="1" dirty="0">
                <a:solidFill>
                  <a:srgbClr val="0F73C3"/>
                </a:solidFill>
              </a:rPr>
              <a:t>Guide</a:t>
            </a:r>
            <a:r>
              <a:rPr lang="en-US" dirty="0">
                <a:solidFill>
                  <a:srgbClr val="0F73C3"/>
                </a:solidFill>
              </a:rPr>
              <a:t> for QXS drive installations.</a:t>
            </a:r>
            <a:endParaRPr lang="en-US" dirty="0" smtClean="0">
              <a:solidFill>
                <a:srgbClr val="0F73C3"/>
              </a:solidFill>
            </a:endParaRPr>
          </a:p>
          <a:p>
            <a:pPr lvl="1"/>
            <a:endParaRPr lang="en-US" dirty="0">
              <a:solidFill>
                <a:srgbClr val="0F73C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9" y="3362325"/>
            <a:ext cx="4272081" cy="51435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202">
            <a:off x="6823348" y="1292901"/>
            <a:ext cx="1909514" cy="23240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12" y="1743075"/>
            <a:ext cx="1907093" cy="230716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637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22776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StorNext 5.3.1 Software Documentation Updates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rgbClr val="0F73C3"/>
                </a:solidFill>
              </a:rPr>
              <a:t>Fedri Marrugo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Overview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Highlights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StorNext 5 Licensing Guide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StorNext 5 Online </a:t>
            </a:r>
            <a:r>
              <a:rPr lang="en-US" sz="1800" dirty="0" smtClean="0">
                <a:solidFill>
                  <a:schemeClr val="tx1"/>
                </a:solidFill>
              </a:rPr>
              <a:t>Help, and StorNext 5 User’s Guide</a:t>
            </a:r>
            <a:endParaRPr lang="en-US" sz="1800" dirty="0">
              <a:solidFill>
                <a:schemeClr val="tx1"/>
              </a:solidFill>
            </a:endParaRP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StorNext 5 Installation Guide</a:t>
            </a:r>
            <a:endParaRPr lang="en-US" sz="18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84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</a:t>
            </a:r>
            <a:r>
              <a:rPr lang="en-US" dirty="0"/>
              <a:t>Documentation Updates </a:t>
            </a:r>
            <a:r>
              <a:rPr lang="en-US" dirty="0" smtClean="0"/>
              <a:t>– </a:t>
            </a:r>
            <a:r>
              <a:rPr lang="en-US" dirty="0"/>
              <a:t>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34206"/>
          </a:xfrm>
        </p:spPr>
        <p:txBody>
          <a:bodyPr/>
          <a:lstStyle/>
          <a:p>
            <a:r>
              <a:rPr lang="en-US" dirty="0" smtClean="0">
                <a:solidFill>
                  <a:srgbClr val="0F73C3"/>
                </a:solidFill>
              </a:rPr>
              <a:t>G300 </a:t>
            </a:r>
            <a:r>
              <a:rPr lang="en-US" dirty="0">
                <a:solidFill>
                  <a:srgbClr val="0F73C3"/>
                </a:solidFill>
              </a:rPr>
              <a:t>Field Service </a:t>
            </a:r>
            <a:r>
              <a:rPr lang="en-US" dirty="0" smtClean="0">
                <a:solidFill>
                  <a:srgbClr val="0F73C3"/>
                </a:solidFill>
              </a:rPr>
              <a:t>Manual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Updated </a:t>
            </a:r>
            <a:r>
              <a:rPr lang="en-US" dirty="0">
                <a:solidFill>
                  <a:srgbClr val="0F73C3"/>
                </a:solidFill>
              </a:rPr>
              <a:t>the Chassis Replacement section to </a:t>
            </a:r>
            <a:r>
              <a:rPr lang="en-US" dirty="0" smtClean="0">
                <a:solidFill>
                  <a:srgbClr val="0F73C3"/>
                </a:solidFill>
              </a:rPr>
              <a:t>include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removal and installation </a:t>
            </a:r>
            <a:r>
              <a:rPr lang="en-US" dirty="0">
                <a:solidFill>
                  <a:srgbClr val="0F73C3"/>
                </a:solidFill>
              </a:rPr>
              <a:t>of all system HBAs.</a:t>
            </a:r>
            <a:endParaRPr lang="en-US" dirty="0" smtClean="0">
              <a:solidFill>
                <a:srgbClr val="0F73C3"/>
              </a:solidFill>
            </a:endParaRP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Updated </a:t>
            </a:r>
            <a:r>
              <a:rPr lang="en-US" dirty="0">
                <a:solidFill>
                  <a:srgbClr val="0F73C3"/>
                </a:solidFill>
              </a:rPr>
              <a:t>the eth4 and eth5 port designations in </a:t>
            </a:r>
            <a:r>
              <a:rPr lang="en-US" dirty="0" smtClean="0">
                <a:solidFill>
                  <a:srgbClr val="0F73C3"/>
                </a:solidFill>
              </a:rPr>
              <a:t>the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G302 Network Configuration </a:t>
            </a:r>
            <a:r>
              <a:rPr lang="en-US" dirty="0">
                <a:solidFill>
                  <a:srgbClr val="0F73C3"/>
                </a:solidFill>
              </a:rPr>
              <a:t>section</a:t>
            </a:r>
            <a:r>
              <a:rPr lang="en-US" dirty="0" smtClean="0">
                <a:solidFill>
                  <a:srgbClr val="0F73C3"/>
                </a:solidFill>
              </a:rPr>
              <a:t>.</a:t>
            </a:r>
            <a:endParaRPr lang="en-US" dirty="0">
              <a:solidFill>
                <a:srgbClr val="0F73C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0" y="3429000"/>
            <a:ext cx="4438095" cy="533453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068">
            <a:off x="6959875" y="1201544"/>
            <a:ext cx="1816109" cy="219136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44" y="1533526"/>
            <a:ext cx="1866900" cy="22479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9481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Appliance Training </a:t>
            </a:r>
            <a:r>
              <a:rPr lang="en-US" dirty="0"/>
              <a:t>Updates – Not </a:t>
            </a:r>
            <a:r>
              <a:rPr lang="en-US" dirty="0" err="1"/>
              <a:t>StorNext</a:t>
            </a:r>
            <a:r>
              <a:rPr lang="en-US" dirty="0"/>
              <a:t> 5.3.1 POR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34206"/>
          </a:xfrm>
        </p:spPr>
        <p:txBody>
          <a:bodyPr/>
          <a:lstStyle/>
          <a:p>
            <a:r>
              <a:rPr lang="en-US" dirty="0" smtClean="0">
                <a:solidFill>
                  <a:srgbClr val="0F73C3"/>
                </a:solidFill>
              </a:rPr>
              <a:t>Break/Fix Course for Third Party Maintainers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In development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To be released in April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66" y="1391134"/>
            <a:ext cx="4347445" cy="32665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583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488">
            <a:off x="6773559" y="1400174"/>
            <a:ext cx="1803424" cy="2352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StorNext</a:t>
            </a:r>
            <a:r>
              <a:rPr lang="en-US" dirty="0" smtClean="0"/>
              <a:t> NAS 1.2.1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Documentation</a:t>
            </a:r>
            <a:r>
              <a:rPr lang="en-US" dirty="0" smtClean="0"/>
              <a:t> </a:t>
            </a:r>
            <a:r>
              <a:rPr lang="en-US" dirty="0"/>
              <a:t>Updates 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34206"/>
          </a:xfrm>
        </p:spPr>
        <p:txBody>
          <a:bodyPr/>
          <a:lstStyle/>
          <a:p>
            <a:r>
              <a:rPr lang="en-US" dirty="0" smtClean="0">
                <a:solidFill>
                  <a:srgbClr val="0F73C3"/>
                </a:solidFill>
              </a:rPr>
              <a:t>NAS 1.2.1 Release Notes – Rev A 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New Features:</a:t>
            </a:r>
          </a:p>
          <a:p>
            <a:pPr lvl="2"/>
            <a:r>
              <a:rPr lang="en-US" dirty="0">
                <a:solidFill>
                  <a:srgbClr val="0F73C3"/>
                </a:solidFill>
              </a:rPr>
              <a:t>A node in a NAS cluster can now be fully </a:t>
            </a:r>
            <a:r>
              <a:rPr lang="en-US" dirty="0" smtClean="0">
                <a:solidFill>
                  <a:srgbClr val="0F73C3"/>
                </a:solidFill>
              </a:rPr>
              <a:t>managed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from </a:t>
            </a:r>
            <a:r>
              <a:rPr lang="en-US" dirty="0">
                <a:solidFill>
                  <a:srgbClr val="0F73C3"/>
                </a:solidFill>
              </a:rPr>
              <a:t>the master </a:t>
            </a:r>
            <a:r>
              <a:rPr lang="en-US" dirty="0" smtClean="0">
                <a:solidFill>
                  <a:srgbClr val="0F73C3"/>
                </a:solidFill>
              </a:rPr>
              <a:t>node</a:t>
            </a:r>
          </a:p>
          <a:p>
            <a:pPr lvl="2"/>
            <a:r>
              <a:rPr lang="en-US" dirty="0">
                <a:solidFill>
                  <a:srgbClr val="0F73C3"/>
                </a:solidFill>
              </a:rPr>
              <a:t>NAS services no longer attempt failing back to </a:t>
            </a:r>
            <a:r>
              <a:rPr lang="en-US" dirty="0" smtClean="0">
                <a:solidFill>
                  <a:srgbClr val="0F73C3"/>
                </a:solidFill>
              </a:rPr>
              <a:t>the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preferred </a:t>
            </a:r>
            <a:r>
              <a:rPr lang="en-US" dirty="0">
                <a:solidFill>
                  <a:srgbClr val="0F73C3"/>
                </a:solidFill>
              </a:rPr>
              <a:t>master. (This new behavior ensures </a:t>
            </a:r>
            <a:r>
              <a:rPr lang="en-US" dirty="0" smtClean="0">
                <a:solidFill>
                  <a:srgbClr val="0F73C3"/>
                </a:solidFill>
              </a:rPr>
              <a:t>greater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stability </a:t>
            </a:r>
            <a:r>
              <a:rPr lang="en-US" dirty="0">
                <a:solidFill>
                  <a:srgbClr val="0F73C3"/>
                </a:solidFill>
              </a:rPr>
              <a:t>for customers running NAS in an HA cluster</a:t>
            </a:r>
            <a:r>
              <a:rPr lang="en-US" dirty="0" smtClean="0">
                <a:solidFill>
                  <a:srgbClr val="0F73C3"/>
                </a:solidFill>
              </a:rPr>
              <a:t>.)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Various Bug Fixes</a:t>
            </a:r>
            <a:endParaRPr lang="en-US" dirty="0">
              <a:solidFill>
                <a:srgbClr val="0F73C3"/>
              </a:solidFill>
            </a:endParaRPr>
          </a:p>
          <a:p>
            <a:r>
              <a:rPr lang="en-US" dirty="0" smtClean="0">
                <a:solidFill>
                  <a:srgbClr val="0F73C3"/>
                </a:solidFill>
              </a:rPr>
              <a:t>NAS 1.2.1 Release Notes – Rev B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Additional Bug Fixes</a:t>
            </a:r>
          </a:p>
          <a:p>
            <a:r>
              <a:rPr lang="en-US" dirty="0">
                <a:solidFill>
                  <a:srgbClr val="0F73C3"/>
                </a:solidFill>
              </a:rPr>
              <a:t>StorNext NAS Command Line Interface </a:t>
            </a:r>
            <a:r>
              <a:rPr lang="en-US" dirty="0" smtClean="0">
                <a:solidFill>
                  <a:srgbClr val="0F73C3"/>
                </a:solidFill>
              </a:rPr>
              <a:t>Guide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Converted to Flare development tool format</a:t>
            </a:r>
          </a:p>
          <a:p>
            <a:pPr lvl="1"/>
            <a:r>
              <a:rPr lang="en-US" dirty="0" smtClean="0">
                <a:solidFill>
                  <a:srgbClr val="0F73C3"/>
                </a:solidFill>
              </a:rPr>
              <a:t>Some content updates, guide will be released</a:t>
            </a:r>
            <a:br>
              <a:rPr lang="en-US" dirty="0" smtClean="0">
                <a:solidFill>
                  <a:srgbClr val="0F73C3"/>
                </a:solidFill>
              </a:rPr>
            </a:br>
            <a:r>
              <a:rPr lang="en-US" dirty="0" smtClean="0">
                <a:solidFill>
                  <a:srgbClr val="0F73C3"/>
                </a:solidFill>
              </a:rPr>
              <a:t>to support 1.2.3 GA</a:t>
            </a:r>
            <a:endParaRPr lang="en-US" dirty="0">
              <a:solidFill>
                <a:srgbClr val="0F73C3"/>
              </a:solidFill>
            </a:endParaRPr>
          </a:p>
          <a:p>
            <a:pPr lvl="1"/>
            <a:endParaRPr lang="en-US" dirty="0" smtClean="0">
              <a:solidFill>
                <a:srgbClr val="0F73C3"/>
              </a:solidFill>
            </a:endParaRPr>
          </a:p>
          <a:p>
            <a:pPr lvl="1"/>
            <a:endParaRPr lang="en-US" dirty="0" smtClean="0">
              <a:solidFill>
                <a:srgbClr val="0F73C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48" y="1924048"/>
            <a:ext cx="1803423" cy="23246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190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Answers</a:t>
            </a:r>
            <a:endParaRPr lang="en-US" dirty="0"/>
          </a:p>
        </p:txBody>
      </p:sp>
      <p:pic>
        <p:nvPicPr>
          <p:cNvPr id="2051" name="Picture 3" descr="C:\Users\fmarrugo\AppData\Local\Microsoft\Windows\Temporary Internet Files\Content.IE5\YI9D67P7\question-and-answer-qa-sign-and-3d-character-as-symbol-for-support_GyzjKEPO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31" y="1113201"/>
            <a:ext cx="3541939" cy="354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1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22776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Appliance Documentation </a:t>
            </a:r>
            <a:r>
              <a:rPr lang="en-US" sz="2400" dirty="0">
                <a:solidFill>
                  <a:schemeClr val="tx1"/>
                </a:solidFill>
              </a:rPr>
              <a:t>Updates </a:t>
            </a:r>
            <a:r>
              <a:rPr lang="en-US" sz="2400" dirty="0" smtClean="0">
                <a:solidFill>
                  <a:schemeClr val="tx1"/>
                </a:solidFill>
              </a:rPr>
              <a:t>– </a:t>
            </a:r>
            <a:r>
              <a:rPr lang="en-US" sz="2400" dirty="0" err="1" smtClean="0">
                <a:solidFill>
                  <a:schemeClr val="tx1"/>
                </a:solidFill>
              </a:rPr>
              <a:t>StorNext</a:t>
            </a:r>
            <a:r>
              <a:rPr lang="en-US" sz="2400" dirty="0" smtClean="0">
                <a:solidFill>
                  <a:schemeClr val="tx1"/>
                </a:solidFill>
              </a:rPr>
              <a:t> 5.3.1 </a:t>
            </a:r>
            <a:r>
              <a:rPr lang="en-US" sz="2400" dirty="0">
                <a:solidFill>
                  <a:schemeClr val="tx1"/>
                </a:solidFill>
              </a:rPr>
              <a:t>POR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rgbClr val="0F73C3"/>
                </a:solidFill>
              </a:rPr>
              <a:t>Keith Lenehan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5.3.1 </a:t>
            </a:r>
            <a:r>
              <a:rPr lang="en-US" sz="1800" dirty="0">
                <a:solidFill>
                  <a:schemeClr val="tx1"/>
                </a:solidFill>
              </a:rPr>
              <a:t>Appliance Release Notes (</a:t>
            </a:r>
            <a:r>
              <a:rPr lang="en-US" sz="1800" dirty="0" err="1">
                <a:solidFill>
                  <a:schemeClr val="tx1"/>
                </a:solidFill>
              </a:rPr>
              <a:t>Xcellis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Artico</a:t>
            </a:r>
            <a:r>
              <a:rPr lang="en-US" sz="1800" dirty="0">
                <a:solidFill>
                  <a:schemeClr val="tx1"/>
                </a:solidFill>
              </a:rPr>
              <a:t>, Pro Foundation, M660, M440, M330, and G300)</a:t>
            </a: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Xcellis</a:t>
            </a:r>
            <a:r>
              <a:rPr lang="en-US" sz="1800" dirty="0" smtClean="0">
                <a:solidFill>
                  <a:schemeClr val="tx1"/>
                </a:solidFill>
              </a:rPr>
              <a:t> Field Service Manual</a:t>
            </a:r>
          </a:p>
          <a:p>
            <a:r>
              <a:rPr lang="en-US" sz="2400" dirty="0">
                <a:solidFill>
                  <a:schemeClr val="tx1"/>
                </a:solidFill>
              </a:rPr>
              <a:t>Appliance Documentation Updates – Not </a:t>
            </a:r>
            <a:r>
              <a:rPr lang="en-US" sz="2400" dirty="0" err="1">
                <a:solidFill>
                  <a:schemeClr val="tx1"/>
                </a:solidFill>
              </a:rPr>
              <a:t>StorNext</a:t>
            </a:r>
            <a:r>
              <a:rPr lang="en-US" sz="2400" dirty="0">
                <a:solidFill>
                  <a:schemeClr val="tx1"/>
                </a:solidFill>
              </a:rPr>
              <a:t> 5.3.1 POR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>
                <a:solidFill>
                  <a:srgbClr val="0F73C3"/>
                </a:solidFill>
              </a:rPr>
              <a:t>Keith Lenehan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Xcellis</a:t>
            </a:r>
            <a:r>
              <a:rPr lang="en-US" sz="1800" dirty="0">
                <a:solidFill>
                  <a:schemeClr val="tx1"/>
                </a:solidFill>
              </a:rPr>
              <a:t> User’s Guide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Xcellis</a:t>
            </a:r>
            <a:r>
              <a:rPr lang="en-US" sz="1800" dirty="0">
                <a:solidFill>
                  <a:schemeClr val="tx1"/>
                </a:solidFill>
              </a:rPr>
              <a:t> Hardware Installation Guide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Xcellis</a:t>
            </a:r>
            <a:r>
              <a:rPr lang="en-US" sz="1800" dirty="0">
                <a:solidFill>
                  <a:schemeClr val="tx1"/>
                </a:solidFill>
              </a:rPr>
              <a:t> Field Service Manual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G300 Field Service Manual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Artico</a:t>
            </a:r>
            <a:r>
              <a:rPr lang="en-US" sz="1800" dirty="0">
                <a:solidFill>
                  <a:schemeClr val="tx1"/>
                </a:solidFill>
              </a:rPr>
              <a:t> Hardware Installation Guide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922776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Appliance Training Updates – Not </a:t>
            </a:r>
            <a:r>
              <a:rPr lang="en-US" sz="2400" dirty="0" err="1" smtClean="0">
                <a:solidFill>
                  <a:schemeClr val="tx1"/>
                </a:solidFill>
              </a:rPr>
              <a:t>StorNext</a:t>
            </a:r>
            <a:r>
              <a:rPr lang="en-US" sz="2400" dirty="0" smtClean="0">
                <a:solidFill>
                  <a:schemeClr val="tx1"/>
                </a:solidFill>
              </a:rPr>
              <a:t> 5.3.1 POR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rgbClr val="0F73C3"/>
                </a:solidFill>
              </a:rPr>
              <a:t>John Love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StorNext</a:t>
            </a:r>
            <a:r>
              <a:rPr lang="en-US" sz="2400" dirty="0">
                <a:solidFill>
                  <a:schemeClr val="tx1"/>
                </a:solidFill>
              </a:rPr>
              <a:t> NAS 1.2.x Documentation Updates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rgbClr val="0F73C3"/>
                </a:solidFill>
              </a:rPr>
              <a:t>Steve </a:t>
            </a:r>
            <a:r>
              <a:rPr lang="en-US" sz="2400" dirty="0">
                <a:solidFill>
                  <a:srgbClr val="0F73C3"/>
                </a:solidFill>
              </a:rPr>
              <a:t>Ino, Tabar Smith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200" dirty="0" err="1" smtClean="0">
                <a:solidFill>
                  <a:schemeClr val="tx1"/>
                </a:solidFill>
              </a:rPr>
              <a:t>StorNext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NAS 1.2.1 Release Notes (Rev A and Rev B)</a:t>
            </a:r>
          </a:p>
          <a:p>
            <a:pPr lvl="1"/>
            <a:r>
              <a:rPr lang="en-US" sz="2200" dirty="0" err="1">
                <a:solidFill>
                  <a:schemeClr val="tx1"/>
                </a:solidFill>
              </a:rPr>
              <a:t>StorNext</a:t>
            </a:r>
            <a:r>
              <a:rPr lang="en-US" sz="2200" dirty="0">
                <a:solidFill>
                  <a:schemeClr val="tx1"/>
                </a:solidFill>
              </a:rPr>
              <a:t> NAS Command Line Interface Guide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Q&amp;A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26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StorNext 5.3.1 Documentation Updates: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394472"/>
          </a:xfrm>
        </p:spPr>
        <p:txBody>
          <a:bodyPr/>
          <a:lstStyle/>
          <a:p>
            <a:r>
              <a:rPr lang="en-US" b="1" dirty="0">
                <a:solidFill>
                  <a:srgbClr val="0F73C3"/>
                </a:solidFill>
              </a:rPr>
              <a:t>New</a:t>
            </a:r>
            <a:r>
              <a:rPr lang="en-US" dirty="0">
                <a:solidFill>
                  <a:schemeClr val="tx1"/>
                </a:solidFill>
              </a:rPr>
              <a:t> Software </a:t>
            </a:r>
            <a:r>
              <a:rPr lang="en-US" dirty="0" smtClean="0">
                <a:solidFill>
                  <a:schemeClr val="tx1"/>
                </a:solidFill>
              </a:rPr>
              <a:t>Documentation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Available </a:t>
            </a:r>
            <a:r>
              <a:rPr lang="en-US" dirty="0">
                <a:solidFill>
                  <a:schemeClr val="tx1"/>
                </a:solidFill>
              </a:rPr>
              <a:t>on </a:t>
            </a:r>
            <a:r>
              <a:rPr lang="en-US" dirty="0" err="1">
                <a:solidFill>
                  <a:schemeClr val="tx1"/>
                </a:solidFill>
              </a:rPr>
              <a:t>CSWeb</a:t>
            </a:r>
            <a:r>
              <a:rPr lang="en-US" dirty="0">
                <a:solidFill>
                  <a:schemeClr val="tx1"/>
                </a:solidFill>
              </a:rPr>
              <a:t> and Quantum.com</a:t>
            </a:r>
          </a:p>
          <a:p>
            <a:pPr lvl="2"/>
            <a:r>
              <a:rPr lang="en-US" dirty="0">
                <a:solidFill>
                  <a:srgbClr val="0F73C3"/>
                </a:solidFill>
              </a:rPr>
              <a:t>www.quantum.com/sn5docs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StorNext </a:t>
            </a:r>
            <a:r>
              <a:rPr lang="en-US" i="1" dirty="0">
                <a:solidFill>
                  <a:schemeClr val="tx1"/>
                </a:solidFill>
              </a:rPr>
              <a:t>5 release </a:t>
            </a:r>
            <a:r>
              <a:rPr lang="en-US" i="1" dirty="0" smtClean="0">
                <a:solidFill>
                  <a:schemeClr val="tx1"/>
                </a:solidFill>
              </a:rPr>
              <a:t>5.3.1 Release Notes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Highlights new features and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enhancements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Lists known issues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Other relevant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4599432" y="1207008"/>
            <a:ext cx="2402378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50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StorNext 5.3.1 Documentation </a:t>
            </a:r>
            <a:r>
              <a:rPr lang="en-US" dirty="0"/>
              <a:t>Updates: </a:t>
            </a:r>
            <a:r>
              <a:rPr lang="en-US" dirty="0" smtClean="0"/>
              <a:t>Overview (cont’d)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6727617" y="1129342"/>
            <a:ext cx="1917479" cy="2481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6566519" y="2040179"/>
            <a:ext cx="2068224" cy="2481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5649904" y="1721208"/>
            <a:ext cx="1918124" cy="2481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5831"/>
            <a:ext cx="8286023" cy="3394472"/>
          </a:xfrm>
        </p:spPr>
        <p:txBody>
          <a:bodyPr/>
          <a:lstStyle/>
          <a:p>
            <a:r>
              <a:rPr lang="en-US" b="1" dirty="0">
                <a:solidFill>
                  <a:srgbClr val="0F73C3"/>
                </a:solidFill>
              </a:rPr>
              <a:t>Updated</a:t>
            </a:r>
            <a:r>
              <a:rPr lang="en-US" dirty="0"/>
              <a:t> Software </a:t>
            </a:r>
            <a:r>
              <a:rPr lang="en-US" dirty="0" smtClean="0"/>
              <a:t>Documentation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Available </a:t>
            </a:r>
            <a:r>
              <a:rPr lang="en-US" dirty="0">
                <a:solidFill>
                  <a:schemeClr val="tx1"/>
                </a:solidFill>
              </a:rPr>
              <a:t>on </a:t>
            </a:r>
            <a:r>
              <a:rPr lang="en-US" dirty="0" err="1">
                <a:solidFill>
                  <a:schemeClr val="tx1"/>
                </a:solidFill>
              </a:rPr>
              <a:t>CSWeb</a:t>
            </a:r>
            <a:r>
              <a:rPr lang="en-US" dirty="0">
                <a:solidFill>
                  <a:schemeClr val="tx1"/>
                </a:solidFill>
              </a:rPr>
              <a:t> and Quantum.com</a:t>
            </a:r>
          </a:p>
          <a:p>
            <a:pPr lvl="2"/>
            <a:r>
              <a:rPr lang="en-US" dirty="0">
                <a:solidFill>
                  <a:srgbClr val="0F73C3"/>
                </a:solidFill>
              </a:rPr>
              <a:t>www.quantum.com/sn5docs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StorNext </a:t>
            </a:r>
            <a:r>
              <a:rPr lang="en-US" dirty="0"/>
              <a:t>5 and StorNext FX 5 Compatibility Guide</a:t>
            </a:r>
          </a:p>
          <a:p>
            <a:pPr lvl="1"/>
            <a:r>
              <a:rPr lang="en-US" dirty="0"/>
              <a:t>StorNext 5 and StorNext FX 5 Installation Guide</a:t>
            </a:r>
          </a:p>
          <a:p>
            <a:pPr lvl="1"/>
            <a:r>
              <a:rPr lang="en-US" dirty="0"/>
              <a:t>StorNext 5 and StorNext FX 5 Licensing Guide</a:t>
            </a:r>
          </a:p>
          <a:p>
            <a:pPr lvl="1"/>
            <a:r>
              <a:rPr lang="en-US" dirty="0" smtClean="0"/>
              <a:t>StorNext 5 and StorNext FX 5 Upgrade Guide</a:t>
            </a:r>
          </a:p>
          <a:p>
            <a:pPr lvl="1"/>
            <a:r>
              <a:rPr lang="en-US" dirty="0" smtClean="0"/>
              <a:t>StorNext </a:t>
            </a:r>
            <a:r>
              <a:rPr lang="en-US" dirty="0"/>
              <a:t>5 and StorNext FX 5 User's Guide</a:t>
            </a:r>
          </a:p>
          <a:p>
            <a:pPr lvl="1"/>
            <a:r>
              <a:rPr lang="en-US" dirty="0" smtClean="0"/>
              <a:t>StorNext </a:t>
            </a:r>
            <a:r>
              <a:rPr lang="en-US" dirty="0"/>
              <a:t>5 MAN Pages Reference Guide</a:t>
            </a:r>
          </a:p>
          <a:p>
            <a:pPr lvl="1"/>
            <a:r>
              <a:rPr lang="en-US" dirty="0"/>
              <a:t>StorNext 5 Online Help</a:t>
            </a:r>
          </a:p>
          <a:p>
            <a:pPr lvl="1"/>
            <a:r>
              <a:rPr lang="en-US" dirty="0" smtClean="0"/>
              <a:t>StorNext </a:t>
            </a:r>
            <a:r>
              <a:rPr lang="en-US" dirty="0"/>
              <a:t>5 Web Services Guide</a:t>
            </a:r>
          </a:p>
          <a:p>
            <a:pPr lvl="1"/>
            <a:r>
              <a:rPr lang="en-US" dirty="0"/>
              <a:t>Xsan MDC to StorNext Conversion Procedures </a:t>
            </a:r>
            <a:r>
              <a:rPr lang="en-US" dirty="0" smtClean="0"/>
              <a:t>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StorNext 5.3.1 Documentation Highlights: Licensing Guide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394472"/>
          </a:xfrm>
        </p:spPr>
        <p:txBody>
          <a:bodyPr/>
          <a:lstStyle/>
          <a:p>
            <a:r>
              <a:rPr lang="en-US" b="1" dirty="0" smtClean="0">
                <a:solidFill>
                  <a:srgbClr val="0F73C3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Feature License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Alternate Store Location</a:t>
            </a:r>
          </a:p>
          <a:p>
            <a:pPr lvl="2"/>
            <a:r>
              <a:rPr lang="en-US" dirty="0">
                <a:solidFill>
                  <a:srgbClr val="0F73C3"/>
                </a:solidFill>
              </a:rPr>
              <a:t>StorNext 5 </a:t>
            </a:r>
            <a:r>
              <a:rPr lang="en-US" dirty="0" smtClean="0">
                <a:solidFill>
                  <a:srgbClr val="0F73C3"/>
                </a:solidFill>
              </a:rPr>
              <a:t>Licensing Guide</a:t>
            </a:r>
            <a:endParaRPr lang="en-US" dirty="0">
              <a:solidFill>
                <a:srgbClr val="0F73C3"/>
              </a:solidFill>
            </a:endParaRPr>
          </a:p>
          <a:p>
            <a:pPr lvl="3"/>
            <a:r>
              <a:rPr lang="en-US" b="1" dirty="0">
                <a:solidFill>
                  <a:schemeClr val="tx1"/>
                </a:solidFill>
              </a:rPr>
              <a:t>Chapter </a:t>
            </a:r>
            <a:r>
              <a:rPr lang="en-US" b="1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b="1" dirty="0" smtClean="0">
                <a:solidFill>
                  <a:schemeClr val="tx1"/>
                </a:solidFill>
              </a:rPr>
              <a:t>StorNext License Types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4599432" y="1207008"/>
            <a:ext cx="2402378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5888736" y="1207008"/>
            <a:ext cx="2402378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:\Users\fmarrugo\AppData\Local\Temp\SNAGHTML6aae7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20120"/>
          <a:stretch/>
        </p:blipFill>
        <p:spPr bwMode="auto">
          <a:xfrm>
            <a:off x="254000" y="2443137"/>
            <a:ext cx="4476750" cy="81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4000" y="2413001"/>
            <a:ext cx="4254500" cy="476250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98200">
            <a:off x="4727846" y="3032189"/>
            <a:ext cx="332124" cy="240274"/>
          </a:xfrm>
          <a:prstGeom prst="ellipse">
            <a:avLst/>
          </a:prstGeom>
          <a:noFill/>
          <a:ln>
            <a:solidFill>
              <a:srgbClr val="00B6F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marrugo\AppData\Local\Temp\SNAGHTML3999b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08" y="3132160"/>
            <a:ext cx="4247241" cy="18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8"/>
          <a:stretch/>
        </p:blipFill>
        <p:spPr bwMode="auto">
          <a:xfrm rot="600000">
            <a:off x="4619533" y="1436593"/>
            <a:ext cx="2199588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StorNext 5.3.1 Documentation Highlights: Online Help/User’s Guide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394472"/>
          </a:xfrm>
        </p:spPr>
        <p:txBody>
          <a:bodyPr/>
          <a:lstStyle/>
          <a:p>
            <a:r>
              <a:rPr lang="en-US" b="1" dirty="0" smtClean="0">
                <a:solidFill>
                  <a:srgbClr val="0F73C3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Feature License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Alternate Store Location</a:t>
            </a:r>
          </a:p>
          <a:p>
            <a:pPr lvl="2"/>
            <a:r>
              <a:rPr lang="en-US" dirty="0" smtClean="0">
                <a:solidFill>
                  <a:srgbClr val="0F73C3"/>
                </a:solidFill>
              </a:rPr>
              <a:t>StorNext 5 User’s Guide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Chapter 5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b="1" dirty="0" smtClean="0">
                <a:solidFill>
                  <a:schemeClr val="tx1"/>
                </a:solidFill>
              </a:rPr>
              <a:t>Storage Manager Tools</a:t>
            </a:r>
          </a:p>
          <a:p>
            <a:pPr lvl="2"/>
            <a:r>
              <a:rPr lang="en-US" dirty="0" smtClean="0">
                <a:solidFill>
                  <a:srgbClr val="0F73C3"/>
                </a:solidFill>
              </a:rPr>
              <a:t>StorNext 5 Online Help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Configuration</a:t>
            </a:r>
            <a:r>
              <a:rPr lang="en-US" dirty="0" smtClean="0">
                <a:solidFill>
                  <a:schemeClr val="tx1"/>
                </a:solidFill>
              </a:rPr>
              <a:t> menu, </a:t>
            </a:r>
            <a:r>
              <a:rPr lang="en-US" b="1" dirty="0" smtClean="0">
                <a:solidFill>
                  <a:schemeClr val="tx1"/>
                </a:solidFill>
              </a:rPr>
              <a:t>Licenses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Tools </a:t>
            </a:r>
            <a:r>
              <a:rPr lang="en-US" dirty="0" smtClean="0">
                <a:solidFill>
                  <a:schemeClr val="tx1"/>
                </a:solidFill>
              </a:rPr>
              <a:t>menu, </a:t>
            </a:r>
            <a:r>
              <a:rPr lang="en-US" b="1" dirty="0" smtClean="0">
                <a:solidFill>
                  <a:schemeClr val="tx1"/>
                </a:solidFill>
              </a:rPr>
              <a:t>Storage Manager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Alternate </a:t>
            </a:r>
            <a:r>
              <a:rPr lang="en-US" b="1" dirty="0">
                <a:solidFill>
                  <a:schemeClr val="tx1"/>
                </a:solidFill>
              </a:rPr>
              <a:t>Store and Retrieval Location</a:t>
            </a:r>
          </a:p>
          <a:p>
            <a:pPr lvl="3"/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5888736" y="1207008"/>
            <a:ext cx="2590800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Oval 11"/>
          <p:cNvSpPr/>
          <p:nvPr/>
        </p:nvSpPr>
        <p:spPr>
          <a:xfrm rot="198200">
            <a:off x="6001571" y="1652334"/>
            <a:ext cx="1229915" cy="419605"/>
          </a:xfrm>
          <a:prstGeom prst="ellipse">
            <a:avLst/>
          </a:prstGeom>
          <a:noFill/>
          <a:ln>
            <a:solidFill>
              <a:srgbClr val="00B6F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98200">
            <a:off x="4583467" y="1765549"/>
            <a:ext cx="756318" cy="195148"/>
          </a:xfrm>
          <a:prstGeom prst="ellipse">
            <a:avLst/>
          </a:prstGeom>
          <a:noFill/>
          <a:ln>
            <a:solidFill>
              <a:srgbClr val="00B6F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1368" y="3213961"/>
            <a:ext cx="3036606" cy="273844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2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5991096" y="1207008"/>
            <a:ext cx="2406144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StorNext 5.3.1 Documentation Highlights: Installation Guide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00777" y="923544"/>
            <a:ext cx="8286023" cy="3394472"/>
          </a:xfrm>
        </p:spPr>
        <p:txBody>
          <a:bodyPr/>
          <a:lstStyle/>
          <a:p>
            <a:r>
              <a:rPr lang="en-US" b="1" dirty="0" smtClean="0">
                <a:solidFill>
                  <a:srgbClr val="0F73C3"/>
                </a:solidFill>
              </a:rPr>
              <a:t>Updated</a:t>
            </a:r>
            <a:r>
              <a:rPr lang="en-US" dirty="0" smtClean="0">
                <a:solidFill>
                  <a:schemeClr val="tx1"/>
                </a:solidFill>
              </a:rPr>
              <a:t> Procedure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Configuration/mounting </a:t>
            </a:r>
            <a:r>
              <a:rPr lang="en-US" b="1" dirty="0">
                <a:solidFill>
                  <a:schemeClr val="tx1"/>
                </a:solidFill>
              </a:rPr>
              <a:t>on Xsan </a:t>
            </a:r>
            <a:r>
              <a:rPr lang="en-US" b="1" dirty="0" smtClean="0">
                <a:solidFill>
                  <a:schemeClr val="tx1"/>
                </a:solidFill>
              </a:rPr>
              <a:t>4.1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(OS </a:t>
            </a:r>
            <a:r>
              <a:rPr lang="en-US" b="1" dirty="0">
                <a:solidFill>
                  <a:schemeClr val="tx1"/>
                </a:solidFill>
              </a:rPr>
              <a:t>X El Capitan </a:t>
            </a:r>
            <a:r>
              <a:rPr lang="en-US" b="1" dirty="0" smtClean="0">
                <a:solidFill>
                  <a:schemeClr val="tx1"/>
                </a:solidFill>
              </a:rPr>
              <a:t>v. 10.11)</a:t>
            </a:r>
          </a:p>
          <a:p>
            <a:pPr lvl="2"/>
            <a:r>
              <a:rPr lang="en-US" dirty="0" smtClean="0">
                <a:solidFill>
                  <a:srgbClr val="0F73C3"/>
                </a:solidFill>
              </a:rPr>
              <a:t>StorNext 5 Installation Guide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Appendix B: Administration Tasks</a:t>
            </a:r>
            <a:endParaRPr lang="en-US" b="1" dirty="0">
              <a:solidFill>
                <a:schemeClr val="tx1"/>
              </a:solidFill>
            </a:endParaRPr>
          </a:p>
          <a:p>
            <a:pPr lvl="4"/>
            <a:r>
              <a:rPr lang="en-US" dirty="0" smtClean="0">
                <a:solidFill>
                  <a:schemeClr val="tx1"/>
                </a:solidFill>
              </a:rPr>
              <a:t>Section “Mounting </a:t>
            </a:r>
            <a:r>
              <a:rPr lang="en-US" dirty="0">
                <a:solidFill>
                  <a:schemeClr val="tx1"/>
                </a:solidFill>
              </a:rPr>
              <a:t>the StorNext File System on Xsan </a:t>
            </a:r>
            <a:r>
              <a:rPr lang="en-US" dirty="0" smtClean="0">
                <a:solidFill>
                  <a:schemeClr val="tx1"/>
                </a:solidFill>
              </a:rPr>
              <a:t>4.1”</a:t>
            </a:r>
          </a:p>
          <a:p>
            <a:pPr lvl="4"/>
            <a:r>
              <a:rPr lang="en-US" dirty="0" smtClean="0">
                <a:solidFill>
                  <a:schemeClr val="tx1"/>
                </a:solidFill>
              </a:rPr>
              <a:t>Section “Special </a:t>
            </a:r>
            <a:r>
              <a:rPr lang="en-US" dirty="0">
                <a:solidFill>
                  <a:schemeClr val="tx1"/>
                </a:solidFill>
              </a:rPr>
              <a:t>Considerations for Xsan 4.1 </a:t>
            </a:r>
            <a:r>
              <a:rPr lang="en-US" dirty="0" smtClean="0">
                <a:solidFill>
                  <a:schemeClr val="tx1"/>
                </a:solidFill>
              </a:rPr>
              <a:t>Clients”</a:t>
            </a:r>
          </a:p>
        </p:txBody>
      </p:sp>
      <p:pic>
        <p:nvPicPr>
          <p:cNvPr id="3078" name="Picture 6" descr="C:\Users\fmarrugo\AppData\Local\Temp\SNAGHTMLa150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6" y="2996914"/>
            <a:ext cx="4999766" cy="198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 rot="198200">
            <a:off x="6139162" y="2074308"/>
            <a:ext cx="1807313" cy="373801"/>
          </a:xfrm>
          <a:prstGeom prst="ellipse">
            <a:avLst/>
          </a:prstGeom>
          <a:noFill/>
          <a:ln>
            <a:solidFill>
              <a:srgbClr val="00B6F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9038" y="3018094"/>
            <a:ext cx="2763281" cy="210879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51&quot;&gt;&lt;/object&gt;&lt;object type=&quot;2&quot; unique_id=&quot;10052&quot;&gt;&lt;object type=&quot;3&quot; unique_id=&quot;10055&quot;&gt;&lt;property id=&quot;20148&quot; value=&quot;5&quot;/&gt;&lt;property id=&quot;20300&quot; value=&quot;Slide 25&quot;/&gt;&lt;property id=&quot;20307&quot; value=&quot;258&quot;/&gt;&lt;/object&gt;&lt;object type=&quot;3&quot; unique_id=&quot;10101&quot;&gt;&lt;property id=&quot;20148&quot; value=&quot;5&quot;/&gt;&lt;property id=&quot;20300&quot; value=&quot;Slide 10 - &amp;quot;StorNext 5.3.1 Documentation Highlights: Installation Guide&amp;quot;&quot;/&gt;&lt;property id=&quot;20307&quot; value=&quot;260&quot;/&gt;&lt;/object&gt;&lt;object type=&quot;3&quot; unique_id=&quot;10209&quot;&gt;&lt;property id=&quot;20148&quot; value=&quot;5&quot;/&gt;&lt;property id=&quot;20300&quot; value=&quot;Slide 6 - &amp;quot;StorNext 5.3.1 Documentation Updates: Overview&amp;quot;&quot;/&gt;&lt;property id=&quot;20307&quot; value=&quot;264&quot;/&gt;&lt;/object&gt;&lt;object type=&quot;3&quot; unique_id=&quot;10370&quot;&gt;&lt;property id=&quot;20148&quot; value=&quot;5&quot;/&gt;&lt;property id=&quot;20300&quot; value=&quot;Slide 7 - &amp;quot;StorNext 5.3.1 Documentation Updates: Overview (cont’d)&amp;quot;&quot;/&gt;&lt;property id=&quot;20307&quot; value=&quot;265&quot;/&gt;&lt;/object&gt;&lt;object type=&quot;3&quot; unique_id=&quot;10441&quot;&gt;&lt;property id=&quot;20148&quot; value=&quot;5&quot;/&gt;&lt;property id=&quot;20300&quot; value=&quot;Slide 2 - &amp;quot;Agenda&amp;quot;&quot;/&gt;&lt;property id=&quot;20307&quot; value=&quot;267&quot;/&gt;&lt;/object&gt;&lt;object type=&quot;3&quot; unique_id=&quot;10598&quot;&gt;&lt;property id=&quot;20148&quot; value=&quot;5&quot;/&gt;&lt;property id=&quot;20300&quot; value=&quot;Slide 24 - &amp;quot;Questions &amp;amp; Answers&amp;quot;&quot;/&gt;&lt;property id=&quot;20307&quot; value=&quot;268&quot;/&gt;&lt;/object&gt;&lt;object type=&quot;3&quot; unique_id=&quot;10831&quot;&gt;&lt;property id=&quot;20148&quot; value=&quot;5&quot;/&gt;&lt;property id=&quot;20300&quot; value=&quot;Slide 8 - &amp;quot;StorNext 5.3.1 Documentation Highlights: Licensing Guide&amp;quot;&quot;/&gt;&lt;property id=&quot;20307&quot; value=&quot;269&quot;/&gt;&lt;/object&gt;&lt;object type=&quot;3&quot; unique_id=&quot;11260&quot;&gt;&lt;property id=&quot;20148&quot; value=&quot;5&quot;/&gt;&lt;property id=&quot;20300&quot; value=&quot;Slide 3 - &amp;quot;Agenda&amp;quot;&quot;/&gt;&lt;property id=&quot;20307&quot; value=&quot;271&quot;/&gt;&lt;/object&gt;&lt;object type=&quot;3&quot; unique_id=&quot;11261&quot;&gt;&lt;property id=&quot;20148&quot; value=&quot;5&quot;/&gt;&lt;property id=&quot;20300&quot; value=&quot;Slide 4 - &amp;quot;Agenda&amp;quot;&quot;/&gt;&lt;property id=&quot;20307&quot; value=&quot;282&quot;/&gt;&lt;/object&gt;&lt;object type=&quot;3&quot; unique_id=&quot;11262&quot;&gt;&lt;property id=&quot;20148&quot; value=&quot;5&quot;/&gt;&lt;property id=&quot;20300&quot; value=&quot;Slide 5 - &amp;quot;Agenda&amp;quot;&quot;/&gt;&lt;property id=&quot;20307&quot; value=&quot;272&quot;/&gt;&lt;/object&gt;&lt;object type=&quot;3&quot; unique_id=&quot;11263&quot;&gt;&lt;property id=&quot;20148&quot; value=&quot;5&quot;/&gt;&lt;property id=&quot;20300&quot; value=&quot;Slide 11 - &amp;quot;StorNext 5.3.1 Appliance Documentation Updates &amp;quot;&quot;/&gt;&lt;property id=&quot;20307&quot; value=&quot;270&quot;/&gt;&lt;/object&gt;&lt;object type=&quot;3&quot; unique_id=&quot;11264&quot;&gt;&lt;property id=&quot;20148&quot; value=&quot;5&quot;/&gt;&lt;property id=&quot;20300&quot; value=&quot;Slide 12 - &amp;quot;StorNext 5.3.1 Appliance Documentation Updates &amp;quot;&quot;/&gt;&lt;property id=&quot;20307&quot; value=&quot;278&quot;/&gt;&lt;/object&gt;&lt;object type=&quot;3&quot; unique_id=&quot;11265&quot;&gt;&lt;property id=&quot;20148&quot; value=&quot;5&quot;/&gt;&lt;property id=&quot;20300&quot; value=&quot;Slide 13 - &amp;quot;StorNext 5.3.1 Appliance Documentation Updates &amp;quot;&quot;/&gt;&lt;property id=&quot;20307&quot; value=&quot;273&quot;/&gt;&lt;/object&gt;&lt;object type=&quot;3&quot; unique_id=&quot;11266&quot;&gt;&lt;property id=&quot;20148&quot; value=&quot;5&quot;/&gt;&lt;property id=&quot;20300&quot; value=&quot;Slide 14 - &amp;quot;StorNext 5.3.1 Appliance Documentation Updates &amp;quot;&quot;/&gt;&lt;property id=&quot;20307&quot; value=&quot;275&quot;/&gt;&lt;/object&gt;&lt;object type=&quot;3&quot; unique_id=&quot;11267&quot;&gt;&lt;property id=&quot;20148&quot; value=&quot;5&quot;/&gt;&lt;property id=&quot;20300&quot; value=&quot;Slide 15 - &amp;quot;StorNext 5.3.1 Appliance Documentation Updates &amp;quot;&quot;/&gt;&lt;property id=&quot;20307&quot; value=&quot;280&quot;/&gt;&lt;/object&gt;&lt;object type=&quot;3&quot; unique_id=&quot;11268&quot;&gt;&lt;property id=&quot;20148&quot; value=&quot;5&quot;/&gt;&lt;property id=&quot;20300&quot; value=&quot;Slide 16 - &amp;quot;StorNext 5.3.1 Appliance Documentation Updates &amp;quot;&quot;/&gt;&lt;property id=&quot;20307&quot; value=&quot;276&quot;/&gt;&lt;/object&gt;&lt;object type=&quot;3&quot; unique_id=&quot;11269&quot;&gt;&lt;property id=&quot;20148&quot; value=&quot;5&quot;/&gt;&lt;property id=&quot;20300&quot; value=&quot;Slide 17 - &amp;quot;StorNext 5.3.1 Appliance Documentation Updates &amp;quot;&quot;/&gt;&lt;property id=&quot;20307&quot; value=&quot;279&quot;/&gt;&lt;/object&gt;&lt;object type=&quot;3&quot; unique_id=&quot;11270&quot;&gt;&lt;property id=&quot;20148&quot; value=&quot;5&quot;/&gt;&lt;property id=&quot;20300&quot; value=&quot;Slide 18 - &amp;quot;StorNext 5.3.1 Appliance Documentation Updates &amp;quot;&quot;/&gt;&lt;property id=&quot;20307&quot; value=&quot;277&quot;/&gt;&lt;/object&gt;&lt;object type=&quot;3&quot; unique_id=&quot;11271&quot;&gt;&lt;property id=&quot;20148&quot; value=&quot;5&quot;/&gt;&lt;property id=&quot;20300&quot; value=&quot;Slide 19 - &amp;quot;StorNext 5.3.1 Appliance Documentation Updates &amp;quot;&quot;/&gt;&lt;property id=&quot;20307&quot; value=&quot;281&quot;/&gt;&lt;/object&gt;&lt;object type=&quot;3&quot; unique_id=&quot;11272&quot;&gt;&lt;property id=&quot;20148&quot; value=&quot;5&quot;/&gt;&lt;property id=&quot;20300&quot; value=&quot;Slide 20 - &amp;quot;StorNext 5.3.1 Appliance Documentation Updates &amp;quot;&quot;/&gt;&lt;property id=&quot;20307&quot; value=&quot;274&quot;/&gt;&lt;/object&gt;&lt;object type=&quot;3&quot; unique_id=&quot;11273&quot;&gt;&lt;property id=&quot;20148&quot; value=&quot;5&quot;/&gt;&lt;property id=&quot;20300&quot; value=&quot;Slide 21 - &amp;quot;StorNext 5.3.1 Appliance Training Updates &amp;quot;&quot;/&gt;&lt;property id=&quot;20307&quot; value=&quot;283&quot;/&gt;&lt;/object&gt;&lt;object type=&quot;3&quot; unique_id=&quot;11274&quot;&gt;&lt;property id=&quot;20148&quot; value=&quot;5&quot;/&gt;&lt;property id=&quot;20300&quot; value=&quot;Slide 22 - &amp;quot;StorNext NAS 1.2.1 Documentation Updates &amp;quot;&quot;/&gt;&lt;property id=&quot;20307&quot; value=&quot;284&quot;/&gt;&lt;/object&gt;&lt;object type=&quot;3&quot; unique_id=&quot;11275&quot;&gt;&lt;property id=&quot;20148&quot; value=&quot;5&quot;/&gt;&lt;property id=&quot;20300&quot; value=&quot;Slide 23 - &amp;quot;StorNext NAS 1.2.2 Documentation Updates &amp;quot;&quot;/&gt;&lt;property id=&quot;20307&quot; value=&quot;285&quot;/&gt;&lt;/object&gt;&lt;object type=&quot;3&quot; unique_id=&quot;11468&quot;&gt;&lt;property id=&quot;20148&quot; value=&quot;5&quot;/&gt;&lt;property id=&quot;20300&quot; value=&quot;Slide 9 - &amp;quot;StorNext 5.3.1 Documentation Highlights: Online Help/User’s Guide&amp;quot;&quot;/&gt;&lt;property id=&quot;20307&quot; value=&quot;287&quot;/&gt;&lt;/object&gt;&lt;object type=&quot;3&quot; unique_id=&quot;11605&quot;&gt;&lt;property id=&quot;20148&quot; value=&quot;5&quot;/&gt;&lt;property id=&quot;20300&quot; value=&quot;Slide 1&quot;/&gt;&lt;property id=&quot;20307&quot; value=&quot;28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_New_ 2015 Quantum PowerPoint Template - Widescreen Format [P00582A]">
  <a:themeElements>
    <a:clrScheme name="Quantum">
      <a:dk1>
        <a:srgbClr val="FFFFFF"/>
      </a:dk1>
      <a:lt1>
        <a:srgbClr val="454545"/>
      </a:lt1>
      <a:dk2>
        <a:srgbClr val="FFFFFF"/>
      </a:dk2>
      <a:lt2>
        <a:srgbClr val="454545"/>
      </a:lt2>
      <a:accent1>
        <a:srgbClr val="0F73C3"/>
      </a:accent1>
      <a:accent2>
        <a:srgbClr val="00B6F1"/>
      </a:accent2>
      <a:accent3>
        <a:srgbClr val="8EBE68"/>
      </a:accent3>
      <a:accent4>
        <a:srgbClr val="FBC85B"/>
      </a:accent4>
      <a:accent5>
        <a:srgbClr val="BCC0BA"/>
      </a:accent5>
      <a:accent6>
        <a:srgbClr val="6A7B84"/>
      </a:accent6>
      <a:hlink>
        <a:srgbClr val="00B6F1"/>
      </a:hlink>
      <a:folHlink>
        <a:srgbClr val="00B6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_New_ 2015 Quantum PowerPoint Template - Widescreen Format [P00582A]</Template>
  <TotalTime>2129</TotalTime>
  <Words>588</Words>
  <Application>Microsoft Office PowerPoint</Application>
  <PresentationFormat>On-screen Show (16:9)</PresentationFormat>
  <Paragraphs>152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_New_ 2015 Quantum PowerPoint Template - Widescreen Format [P00582A]</vt:lpstr>
      <vt:lpstr>PowerPoint Presentation</vt:lpstr>
      <vt:lpstr>Agenda</vt:lpstr>
      <vt:lpstr>Agenda</vt:lpstr>
      <vt:lpstr>Agenda</vt:lpstr>
      <vt:lpstr>StorNext 5.3.1 Documentation Updates: Overview</vt:lpstr>
      <vt:lpstr>StorNext 5.3.1 Documentation Updates: Overview (cont’d)</vt:lpstr>
      <vt:lpstr>StorNext 5.3.1 Documentation Highlights: Licensing Guide</vt:lpstr>
      <vt:lpstr>StorNext 5.3.1 Documentation Highlights: Online Help/User’s Guide</vt:lpstr>
      <vt:lpstr>StorNext 5.3.1 Documentation Highlights: Installation Guide</vt:lpstr>
      <vt:lpstr>StorNext 5.3.1 POR Appliance Documentation Updates</vt:lpstr>
      <vt:lpstr>StorNext 5.3.1 POR Appliance Documentation Updates</vt:lpstr>
      <vt:lpstr>Appliance Documentation Updates – Not StorNext 5.3.1 POR</vt:lpstr>
      <vt:lpstr>Appliance Documentation Updates – Not StorNext 5.3.1 POR</vt:lpstr>
      <vt:lpstr>Appliance Documentation Updates – Not StorNext 5.3.1 POR</vt:lpstr>
      <vt:lpstr>Appliance Documentation Updates – Not StorNext 5.3.1 POR</vt:lpstr>
      <vt:lpstr>Appliance Documentation Updates – Not StorNext 5.3.1 POR</vt:lpstr>
      <vt:lpstr>Appliance Documentation Updates – Not StorNext 5.3.1 POR</vt:lpstr>
      <vt:lpstr>Appliance Documentation Updates – Not StorNext 5.3.1 POR</vt:lpstr>
      <vt:lpstr>Appliance Documentation Updates – Not StorNext 5.3.1 POR</vt:lpstr>
      <vt:lpstr>Appliance Documentation Updates – Not StorNext 5.3.1 POR</vt:lpstr>
      <vt:lpstr>Appliance Training Updates – Not StorNext 5.3.1 POR</vt:lpstr>
      <vt:lpstr>StorNext NAS 1.2.1 Documentation Updates </vt:lpstr>
      <vt:lpstr>Questions &amp; Answers</vt:lpstr>
      <vt:lpstr>PowerPoint Presentation</vt:lpstr>
    </vt:vector>
  </TitlesOfParts>
  <Manager>Isaac Alves</Manager>
  <Company>Quantum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Quantum 16:9</dc:subject>
  <dc:creator>Fedri Marrugo</dc:creator>
  <cp:keywords>Template Mater 2015</cp:keywords>
  <cp:lastModifiedBy>Keith Lenehan</cp:lastModifiedBy>
  <cp:revision>172</cp:revision>
  <cp:lastPrinted>2015-05-05T15:24:22Z</cp:lastPrinted>
  <dcterms:created xsi:type="dcterms:W3CDTF">2015-12-01T20:48:05Z</dcterms:created>
  <dcterms:modified xsi:type="dcterms:W3CDTF">2016-04-05T18:55:23Z</dcterms:modified>
</cp:coreProperties>
</file>