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9" r:id="rId2"/>
    <p:sldMasterId id="2147483756" r:id="rId3"/>
  </p:sldMasterIdLst>
  <p:notesMasterIdLst>
    <p:notesMasterId r:id="rId10"/>
  </p:notesMasterIdLst>
  <p:handoutMasterIdLst>
    <p:handoutMasterId r:id="rId11"/>
  </p:handoutMasterIdLst>
  <p:sldIdLst>
    <p:sldId id="559" r:id="rId4"/>
    <p:sldId id="561" r:id="rId5"/>
    <p:sldId id="560" r:id="rId6"/>
    <p:sldId id="562" r:id="rId7"/>
    <p:sldId id="563" r:id="rId8"/>
    <p:sldId id="564" r:id="rId9"/>
  </p:sldIdLst>
  <p:sldSz cx="9144000" cy="5143500" type="screen16x9"/>
  <p:notesSz cx="9296400" cy="70104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ynn Wasson" initials="LM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14141"/>
    <a:srgbClr val="00B6F1"/>
    <a:srgbClr val="212121"/>
    <a:srgbClr val="6A7B84"/>
    <a:srgbClr val="8EBE68"/>
    <a:srgbClr val="0F73C3"/>
    <a:srgbClr val="00FFFF"/>
    <a:srgbClr val="DCDCDC"/>
    <a:srgbClr val="F47F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1866" y="-882"/>
      </p:cViewPr>
      <p:guideLst>
        <p:guide orient="horz" pos="1180"/>
        <p:guide pos="2247"/>
      </p:guideLst>
    </p:cSldViewPr>
  </p:slideViewPr>
  <p:outlineViewPr>
    <p:cViewPr>
      <p:scale>
        <a:sx n="33" d="100"/>
        <a:sy n="33" d="100"/>
      </p:scale>
      <p:origin x="0" y="238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115" d="100"/>
          <a:sy n="115" d="100"/>
        </p:scale>
        <p:origin x="-2394" y="-114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wasson\Documents\5.3.1\5.3.1-BugAnalysi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wasson\Documents\5.3.1\5.3.1-BugAnalysi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l">
              <a:defRPr b="0">
                <a:solidFill>
                  <a:schemeClr val="accent1"/>
                </a:solidFill>
              </a:defRPr>
            </a:pPr>
            <a:r>
              <a:rPr lang="en-US" b="0">
                <a:solidFill>
                  <a:schemeClr val="accent1"/>
                </a:solidFill>
              </a:rPr>
              <a:t>Master template chart title</a:t>
            </a:r>
          </a:p>
        </c:rich>
      </c:tx>
      <c:layout>
        <c:manualLayout>
          <c:xMode val="edge"/>
          <c:yMode val="edge"/>
          <c:x val="0.24892356717721206"/>
          <c:y val="5.324347946372061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573489728811501"/>
          <c:y val="0.21570492733150101"/>
          <c:w val="0.67648918108944001"/>
          <c:h val="0.7133182627539930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1"/>
            <c:bubble3D val="0"/>
            <c:spPr>
              <a:solidFill>
                <a:schemeClr val="accent5"/>
              </a:solidFill>
            </c:spPr>
          </c:dPt>
          <c:dPt>
            <c:idx val="2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chemeClr val="accent3"/>
              </a:solidFill>
            </c:spPr>
          </c:dPt>
          <c:dLbls>
            <c:dLbl>
              <c:idx val="0"/>
              <c:layout>
                <c:manualLayout>
                  <c:x val="-0.17739968878256407"/>
                  <c:y val="0.4490744783532342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6859819901322812"/>
                  <c:y val="-0.4576430785447289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3547158641760099"/>
                  <c:y val="-0.1603162066942961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9185708860277706"/>
                  <c:y val="0.1392687324143931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noFill/>
  </c:spPr>
  <c:txPr>
    <a:bodyPr/>
    <a:lstStyle/>
    <a:p>
      <a:pPr>
        <a:defRPr sz="10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045751633986928E-2"/>
                  <c:y val="0.299583867611130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5751633986928E-2"/>
                  <c:y val="0.184928313340204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7145969498910684E-3"/>
                  <c:y val="0.122052686804534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7145969498910684E-3"/>
                  <c:y val="0.406842289348449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943355119825708E-2"/>
                  <c:y val="0.318076698945151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anchor="ctr" anchorCtr="1"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'bugs-2016-04-04'!$R$20:$R$24</c:f>
              <c:strCache>
                <c:ptCount val="5"/>
                <c:pt idx="0">
                  <c:v>File System</c:v>
                </c:pt>
                <c:pt idx="1">
                  <c:v>Storage Manager</c:v>
                </c:pt>
                <c:pt idx="2">
                  <c:v>GUI</c:v>
                </c:pt>
                <c:pt idx="3">
                  <c:v>Documentation</c:v>
                </c:pt>
                <c:pt idx="4">
                  <c:v>Other</c:v>
                </c:pt>
              </c:strCache>
            </c:strRef>
          </c:cat>
          <c:val>
            <c:numRef>
              <c:f>'bugs-2016-04-04'!$S$20:$S$24</c:f>
              <c:numCache>
                <c:formatCode>General</c:formatCode>
                <c:ptCount val="5"/>
                <c:pt idx="0">
                  <c:v>59</c:v>
                </c:pt>
                <c:pt idx="1">
                  <c:v>32</c:v>
                </c:pt>
                <c:pt idx="2">
                  <c:v>15</c:v>
                </c:pt>
                <c:pt idx="3">
                  <c:v>79</c:v>
                </c:pt>
                <c:pt idx="4">
                  <c:v>65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57079936"/>
        <c:axId val="257836544"/>
        <c:axId val="0"/>
      </c:bar3DChart>
      <c:catAx>
        <c:axId val="257079936"/>
        <c:scaling>
          <c:orientation val="minMax"/>
        </c:scaling>
        <c:delete val="0"/>
        <c:axPos val="b"/>
        <c:majorTickMark val="out"/>
        <c:minorTickMark val="none"/>
        <c:tickLblPos val="nextTo"/>
        <c:crossAx val="257836544"/>
        <c:crosses val="autoZero"/>
        <c:auto val="1"/>
        <c:lblAlgn val="ctr"/>
        <c:lblOffset val="100"/>
        <c:noMultiLvlLbl val="0"/>
      </c:catAx>
      <c:valAx>
        <c:axId val="2578365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70799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24005564052694853"/>
                  <c:y val="-6.982173670755288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'bugs-2016-04-04'!$R$17:$R$18</c:f>
              <c:strCache>
                <c:ptCount val="2"/>
                <c:pt idx="0">
                  <c:v>StorNext</c:v>
                </c:pt>
                <c:pt idx="1">
                  <c:v>Appliance</c:v>
                </c:pt>
              </c:strCache>
            </c:strRef>
          </c:cat>
          <c:val>
            <c:numRef>
              <c:f>'bugs-2016-04-04'!$S$17:$S$18</c:f>
              <c:numCache>
                <c:formatCode>General</c:formatCode>
                <c:ptCount val="2"/>
                <c:pt idx="0">
                  <c:v>164</c:v>
                </c:pt>
                <c:pt idx="1">
                  <c:v>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291126B-48DF-9943-97B3-6F4FE00A989C}" type="datetimeFigureOut">
              <a:rPr lang="en-US"/>
              <a:pPr>
                <a:defRPr/>
              </a:pPr>
              <a:t>4/5/2016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A82CFC8-E374-F944-BB96-0DA719E3EE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53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B6AE0F1-34EE-2949-9CD6-2F08B9797F13}" type="datetimeFigureOut">
              <a:rPr lang="en-US"/>
              <a:pPr>
                <a:defRPr/>
              </a:pPr>
              <a:t>4/5/2016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30575"/>
            <a:ext cx="7435850" cy="31543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9AA793E-8016-FE43-AB97-BC0D9B80D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638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54864"/>
            <a:ext cx="7433144" cy="6880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baseline="0" dirty="0">
                <a:solidFill>
                  <a:srgbClr val="0F73C3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 bwMode="auto">
          <a:xfrm>
            <a:off x="137160" y="822960"/>
            <a:ext cx="8778240" cy="4023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  <a:normAutofit/>
          </a:bodyPr>
          <a:lstStyle>
            <a:lvl1pPr>
              <a:defRPr>
                <a:solidFill>
                  <a:srgbClr val="212121"/>
                </a:solidFill>
              </a:defRPr>
            </a:lvl1pPr>
            <a:lvl2pPr>
              <a:defRPr>
                <a:solidFill>
                  <a:srgbClr val="212121"/>
                </a:solidFill>
              </a:defRPr>
            </a:lvl2pPr>
            <a:lvl3pPr>
              <a:defRPr>
                <a:solidFill>
                  <a:srgbClr val="212121"/>
                </a:solidFill>
              </a:defRPr>
            </a:lvl3pPr>
            <a:lvl4pPr>
              <a:defRPr>
                <a:solidFill>
                  <a:srgbClr val="212121"/>
                </a:solidFill>
              </a:defRPr>
            </a:lvl4pPr>
            <a:lvl5pPr>
              <a:defRPr>
                <a:solidFill>
                  <a:srgbClr val="21212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435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4141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10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1865313" y="1628775"/>
            <a:ext cx="7273925" cy="1885950"/>
          </a:xfrm>
          <a:prstGeom prst="rect">
            <a:avLst/>
          </a:prstGeom>
          <a:solidFill>
            <a:srgbClr val="0F73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4202113"/>
            <a:ext cx="171291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399" y="2962275"/>
            <a:ext cx="6715125" cy="4857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1800"/>
              </a:lnSpc>
              <a:buNone/>
              <a:defRPr sz="18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2057400" y="1724026"/>
            <a:ext cx="6705600" cy="11049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3200" b="1" kern="1200" cap="all" baseline="0" dirty="0" smtClea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marL="515938" indent="0">
              <a:buNone/>
              <a:defRPr>
                <a:solidFill>
                  <a:schemeClr val="bg1"/>
                </a:solidFill>
              </a:defRPr>
            </a:lvl2pPr>
            <a:lvl3pPr marL="855663" indent="0">
              <a:buNone/>
              <a:defRPr>
                <a:solidFill>
                  <a:schemeClr val="bg1"/>
                </a:solidFill>
              </a:defRPr>
            </a:lvl3pPr>
            <a:lvl4pPr marL="1196975" indent="0">
              <a:buNone/>
              <a:defRPr>
                <a:solidFill>
                  <a:schemeClr val="bg1"/>
                </a:solidFill>
              </a:defRPr>
            </a:lvl4pPr>
            <a:lvl5pPr marL="1430337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114681" y="4853940"/>
            <a:ext cx="2133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1000" b="0" dirty="0">
                <a:solidFill>
                  <a:srgbClr val="DDDDDD"/>
                </a:solidFill>
              </a:rPr>
              <a:t>Template QF00236 Rev </a:t>
            </a:r>
            <a:r>
              <a:rPr lang="en-US" sz="1000" b="0" dirty="0" smtClean="0">
                <a:solidFill>
                  <a:srgbClr val="DDDDDD"/>
                </a:solidFill>
              </a:rPr>
              <a:t>J DRAFT</a:t>
            </a:r>
            <a:endParaRPr lang="en-US" sz="1000" b="0" dirty="0">
              <a:solidFill>
                <a:srgbClr val="DDDDDD"/>
              </a:solidFill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2070099" y="3636005"/>
            <a:ext cx="3886200" cy="32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2070099" y="3997954"/>
            <a:ext cx="3886200" cy="32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DDMMMYYYY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92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Indicator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>
            <a:spLocks noGrp="1"/>
          </p:cNvSpPr>
          <p:nvPr>
            <p:ph idx="1"/>
          </p:nvPr>
        </p:nvSpPr>
        <p:spPr bwMode="auto">
          <a:xfrm>
            <a:off x="371475" y="2409825"/>
            <a:ext cx="8372476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04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763" y="0"/>
            <a:ext cx="9139237" cy="51419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2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784" y="2339336"/>
            <a:ext cx="2979163" cy="468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ape 1014"/>
          <p:cNvSpPr>
            <a:spLocks noChangeArrowheads="1"/>
          </p:cNvSpPr>
          <p:nvPr userDrawn="1"/>
        </p:nvSpPr>
        <p:spPr bwMode="auto">
          <a:xfrm>
            <a:off x="1066800" y="4400550"/>
            <a:ext cx="73104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  <a:cs typeface="Arial" charset="0"/>
                <a:sym typeface="Arial" charset="0"/>
              </a:rPr>
              <a:t>© 2015 Quantum Corporation. Company Confidential. Forward-looking information is based upon multiple assumptions and uncertainties,</a:t>
            </a:r>
            <a:br>
              <a:rPr lang="en-US" sz="800" dirty="0">
                <a:solidFill>
                  <a:schemeClr val="bg1"/>
                </a:solidFill>
                <a:cs typeface="Arial" charset="0"/>
                <a:sym typeface="Arial" charset="0"/>
              </a:rPr>
            </a:br>
            <a:r>
              <a:rPr lang="en-US" sz="800" dirty="0">
                <a:solidFill>
                  <a:schemeClr val="bg1"/>
                </a:solidFill>
                <a:cs typeface="Arial" charset="0"/>
                <a:sym typeface="Arial" charset="0"/>
              </a:rPr>
              <a:t>does not necessarily represent the company</a:t>
            </a:r>
            <a:r>
              <a:rPr lang="ja-JP" altLang="en-US" sz="800" dirty="0">
                <a:solidFill>
                  <a:schemeClr val="bg1"/>
                </a:solidFill>
                <a:cs typeface="Arial" charset="0"/>
                <a:sym typeface="Arial" charset="0"/>
              </a:rPr>
              <a:t>’</a:t>
            </a:r>
            <a:r>
              <a:rPr lang="en-US" sz="800" dirty="0">
                <a:solidFill>
                  <a:schemeClr val="bg1"/>
                </a:solidFill>
                <a:cs typeface="Arial" charset="0"/>
                <a:sym typeface="Arial" charset="0"/>
              </a:rPr>
              <a:t>s outlook and is for planning purposes only.</a:t>
            </a:r>
          </a:p>
        </p:txBody>
      </p:sp>
    </p:spTree>
    <p:extLst>
      <p:ext uri="{BB962C8B-B14F-4D97-AF65-F5344CB8AC3E}">
        <p14:creationId xmlns:p14="http://schemas.microsoft.com/office/powerpoint/2010/main" val="4195253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381000" y="1047750"/>
            <a:ext cx="12954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Default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1801813" y="1047750"/>
            <a:ext cx="1295400" cy="1143000"/>
          </a:xfrm>
          <a:prstGeom prst="rect">
            <a:avLst/>
          </a:prstGeom>
          <a:solidFill>
            <a:srgbClr val="6A7B8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381000" y="2290763"/>
            <a:ext cx="1295400" cy="4333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1801813" y="2290763"/>
            <a:ext cx="1295400" cy="4333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381000" y="2952750"/>
            <a:ext cx="1295400" cy="1143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801813" y="2952750"/>
            <a:ext cx="1295400" cy="1143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8EBE68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381000" y="4195763"/>
            <a:ext cx="1295400" cy="4333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801813" y="4195763"/>
            <a:ext cx="1295400" cy="4333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6019800" y="1047750"/>
            <a:ext cx="2743200" cy="1143000"/>
          </a:xfrm>
          <a:prstGeom prst="rect">
            <a:avLst/>
          </a:prstGeom>
          <a:solidFill>
            <a:srgbClr val="4141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Dark Callout/takeaway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6019800" y="2952750"/>
            <a:ext cx="2752725" cy="1143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Bright Highlight/takeaway</a:t>
            </a:r>
          </a:p>
        </p:txBody>
      </p:sp>
      <p:sp>
        <p:nvSpPr>
          <p:cNvPr id="13" name="TextBox 21"/>
          <p:cNvSpPr txBox="1">
            <a:spLocks noChangeArrowheads="1"/>
          </p:cNvSpPr>
          <p:nvPr userDrawn="1"/>
        </p:nvSpPr>
        <p:spPr bwMode="auto">
          <a:xfrm>
            <a:off x="3475038" y="1114425"/>
            <a:ext cx="19954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b="1">
                <a:solidFill>
                  <a:schemeClr val="accent1"/>
                </a:solidFill>
              </a:rPr>
              <a:t>As a style standard</a:t>
            </a:r>
          </a:p>
        </p:txBody>
      </p:sp>
      <p:sp>
        <p:nvSpPr>
          <p:cNvPr id="14" name="Rectangle 22"/>
          <p:cNvSpPr>
            <a:spLocks noChangeArrowheads="1"/>
          </p:cNvSpPr>
          <p:nvPr userDrawn="1"/>
        </p:nvSpPr>
        <p:spPr bwMode="auto">
          <a:xfrm>
            <a:off x="3503613" y="1204913"/>
            <a:ext cx="112871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6600" b="1">
                <a:solidFill>
                  <a:srgbClr val="BCC0BA"/>
                </a:solidFill>
              </a:rPr>
              <a:t>NO</a:t>
            </a:r>
          </a:p>
        </p:txBody>
      </p:sp>
      <p:sp>
        <p:nvSpPr>
          <p:cNvPr id="15" name="Rectangle 24"/>
          <p:cNvSpPr>
            <a:spLocks noChangeArrowheads="1"/>
          </p:cNvSpPr>
          <p:nvPr userDrawn="1"/>
        </p:nvSpPr>
        <p:spPr bwMode="auto">
          <a:xfrm>
            <a:off x="4600575" y="1384300"/>
            <a:ext cx="896938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shadows</a:t>
            </a:r>
          </a:p>
          <a:p>
            <a:r>
              <a:rPr lang="en-US" sz="1400"/>
              <a:t>gradients</a:t>
            </a:r>
          </a:p>
          <a:p>
            <a:r>
              <a:rPr lang="en-US" sz="1400"/>
              <a:t>bevels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3352800" y="1047750"/>
            <a:ext cx="2344738" cy="114300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3706813" y="3021013"/>
            <a:ext cx="1751012" cy="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3706813" y="3162300"/>
            <a:ext cx="1751012" cy="0"/>
          </a:xfrm>
          <a:prstGeom prst="line">
            <a:avLst/>
          </a:prstGeom>
          <a:ln w="28575" cmpd="sng"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3706813" y="3363913"/>
            <a:ext cx="1751012" cy="0"/>
          </a:xfrm>
          <a:prstGeom prst="line">
            <a:avLst/>
          </a:prstGeom>
          <a:ln w="28575" cmpd="sng"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3706813" y="3675063"/>
            <a:ext cx="1751012" cy="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3706813" y="3817938"/>
            <a:ext cx="1751012" cy="0"/>
          </a:xfrm>
          <a:prstGeom prst="line">
            <a:avLst/>
          </a:prstGeom>
          <a:ln w="28575" cmpd="sng">
            <a:solidFill>
              <a:schemeClr val="accent6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3706813" y="4019550"/>
            <a:ext cx="1751012" cy="0"/>
          </a:xfrm>
          <a:prstGeom prst="line">
            <a:avLst/>
          </a:prstGeom>
          <a:ln w="28575" cmpd="sng">
            <a:solidFill>
              <a:schemeClr val="accent6"/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24" y="57150"/>
            <a:ext cx="7204518" cy="685800"/>
          </a:xfrm>
          <a:prstGeom prst="rect">
            <a:avLst/>
          </a:prstGeom>
        </p:spPr>
        <p:txBody>
          <a:bodyPr/>
          <a:lstStyle>
            <a:lvl1pPr>
              <a:defRPr sz="2400" b="1" baseline="0"/>
            </a:lvl1pPr>
          </a:lstStyle>
          <a:p>
            <a:r>
              <a:rPr lang="en-US" dirty="0" smtClean="0"/>
              <a:t>Standard Styles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759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96875" y="1871663"/>
          <a:ext cx="3657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FF"/>
                          </a:solidFill>
                        </a:rPr>
                        <a:t>Header</a:t>
                      </a:r>
                      <a:endParaRPr lang="en-US" sz="14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FF"/>
                          </a:solidFill>
                        </a:rPr>
                        <a:t>Header</a:t>
                      </a:r>
                      <a:endParaRPr lang="en-US" sz="14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FF"/>
                          </a:solidFill>
                        </a:rPr>
                        <a:t>Header</a:t>
                      </a:r>
                      <a:endParaRPr lang="en-US" sz="14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BCC0B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48200" y="1871663"/>
          <a:ext cx="3657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1"/>
                          </a:solidFill>
                        </a:rPr>
                        <a:t>Header</a:t>
                      </a:r>
                      <a:endParaRPr lang="en-US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F73C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1"/>
                          </a:solidFill>
                        </a:rPr>
                        <a:t>Header</a:t>
                      </a:r>
                      <a:endParaRPr lang="en-US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0F73C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F73C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1"/>
                          </a:solidFill>
                        </a:rPr>
                        <a:t>Header</a:t>
                      </a:r>
                      <a:endParaRPr lang="en-US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0F73C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6A7B8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7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24" y="57150"/>
            <a:ext cx="7204518" cy="685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Sample 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5710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flipV="1">
            <a:off x="4778375" y="1400175"/>
            <a:ext cx="0" cy="2312988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24" y="57150"/>
            <a:ext cx="7204518" cy="685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1"/>
          </p:nvPr>
        </p:nvSpPr>
        <p:spPr>
          <a:xfrm>
            <a:off x="466725" y="2189634"/>
            <a:ext cx="3665924" cy="1050925"/>
          </a:xfrm>
          <a:prstGeom prst="rect">
            <a:avLst/>
          </a:prstGeom>
        </p:spPr>
        <p:txBody>
          <a:bodyPr/>
          <a:lstStyle>
            <a:lvl1pPr marL="0" indent="0">
              <a:buFont typeface="Arial"/>
              <a:buNone/>
              <a:defRPr>
                <a:solidFill>
                  <a:schemeClr val="accent1"/>
                </a:solidFill>
              </a:defRPr>
            </a:lvl1pPr>
            <a:lvl2pPr marL="0" indent="0">
              <a:spcAft>
                <a:spcPts val="0"/>
              </a:spcAft>
              <a:buNone/>
              <a:defRPr>
                <a:solidFill>
                  <a:schemeClr val="accent6"/>
                </a:solidFill>
              </a:defRPr>
            </a:lvl2pPr>
            <a:lvl3pPr marL="685800" indent="0">
              <a:buNone/>
              <a:defRPr/>
            </a:lvl3pPr>
            <a:lvl4pPr marL="974725" indent="0">
              <a:buNone/>
              <a:defRPr/>
            </a:lvl4pPr>
            <a:lvl5pPr marL="1146175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graphicFrame>
        <p:nvGraphicFramePr>
          <p:cNvPr id="6" name="Chart 5"/>
          <p:cNvGraphicFramePr/>
          <p:nvPr userDrawn="1">
            <p:extLst>
              <p:ext uri="{D42A27DB-BD31-4B8C-83A1-F6EECF244321}">
                <p14:modId xmlns:p14="http://schemas.microsoft.com/office/powerpoint/2010/main" val="111719017"/>
              </p:ext>
            </p:extLst>
          </p:nvPr>
        </p:nvGraphicFramePr>
        <p:xfrm>
          <a:off x="4974281" y="1304324"/>
          <a:ext cx="3652109" cy="2588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8277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ounded Rectangle 74"/>
          <p:cNvSpPr/>
          <p:nvPr userDrawn="1"/>
        </p:nvSpPr>
        <p:spPr>
          <a:xfrm>
            <a:off x="4661244" y="1001738"/>
            <a:ext cx="4122018" cy="1064586"/>
          </a:xfrm>
          <a:prstGeom prst="roundRect">
            <a:avLst>
              <a:gd name="adj" fmla="val 9252"/>
            </a:avLst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78" name="Rounded Rectangle 77"/>
          <p:cNvSpPr/>
          <p:nvPr userDrawn="1"/>
        </p:nvSpPr>
        <p:spPr>
          <a:xfrm>
            <a:off x="457201" y="2308825"/>
            <a:ext cx="2741826" cy="1064586"/>
          </a:xfrm>
          <a:prstGeom prst="roundRect">
            <a:avLst>
              <a:gd name="adj" fmla="val 9252"/>
            </a:avLst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79" name="Rounded Rectangle 78"/>
          <p:cNvSpPr/>
          <p:nvPr userDrawn="1"/>
        </p:nvSpPr>
        <p:spPr>
          <a:xfrm>
            <a:off x="3258066" y="2308825"/>
            <a:ext cx="2741826" cy="1064586"/>
          </a:xfrm>
          <a:prstGeom prst="roundRect">
            <a:avLst>
              <a:gd name="adj" fmla="val 9252"/>
            </a:avLst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80" name="Rounded Rectangle 79"/>
          <p:cNvSpPr/>
          <p:nvPr userDrawn="1"/>
        </p:nvSpPr>
        <p:spPr>
          <a:xfrm>
            <a:off x="6039708" y="2308825"/>
            <a:ext cx="2741826" cy="1064586"/>
          </a:xfrm>
          <a:prstGeom prst="roundRect">
            <a:avLst>
              <a:gd name="adj" fmla="val 9252"/>
            </a:avLst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81" name="Rounded Rectangle 80"/>
          <p:cNvSpPr/>
          <p:nvPr userDrawn="1"/>
        </p:nvSpPr>
        <p:spPr>
          <a:xfrm>
            <a:off x="457200" y="1001738"/>
            <a:ext cx="4122018" cy="1064586"/>
          </a:xfrm>
          <a:prstGeom prst="roundRect">
            <a:avLst>
              <a:gd name="adj" fmla="val 9252"/>
            </a:avLst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82" name="Rounded Rectangle 81"/>
          <p:cNvSpPr/>
          <p:nvPr userDrawn="1"/>
        </p:nvSpPr>
        <p:spPr>
          <a:xfrm>
            <a:off x="4661244" y="3521160"/>
            <a:ext cx="4122018" cy="1064586"/>
          </a:xfrm>
          <a:prstGeom prst="roundRect">
            <a:avLst>
              <a:gd name="adj" fmla="val 9252"/>
            </a:avLst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83" name="Rounded Rectangle 82"/>
          <p:cNvSpPr/>
          <p:nvPr userDrawn="1"/>
        </p:nvSpPr>
        <p:spPr>
          <a:xfrm>
            <a:off x="457200" y="3528025"/>
            <a:ext cx="4122018" cy="1064586"/>
          </a:xfrm>
          <a:prstGeom prst="roundRect">
            <a:avLst>
              <a:gd name="adj" fmla="val 9252"/>
            </a:avLst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3" name="Text Box 56"/>
          <p:cNvSpPr txBox="1">
            <a:spLocks noChangeArrowheads="1"/>
          </p:cNvSpPr>
          <p:nvPr userDrawn="1"/>
        </p:nvSpPr>
        <p:spPr bwMode="auto">
          <a:xfrm>
            <a:off x="2173416" y="1847850"/>
            <a:ext cx="8445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algn="ctr">
              <a:spcBef>
                <a:spcPct val="50000"/>
              </a:spcBef>
              <a:defRPr sz="800" b="0">
                <a:solidFill>
                  <a:srgbClr val="BCC0BA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ea typeface="+mn-ea"/>
              </a:rPr>
              <a:t>GLOBE</a:t>
            </a:r>
          </a:p>
        </p:txBody>
      </p:sp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2574" y="1183124"/>
            <a:ext cx="394394" cy="393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6"/>
          <p:cNvSpPr txBox="1">
            <a:spLocks noChangeArrowheads="1"/>
          </p:cNvSpPr>
          <p:nvPr userDrawn="1"/>
        </p:nvSpPr>
        <p:spPr bwMode="auto">
          <a:xfrm>
            <a:off x="3442430" y="1847850"/>
            <a:ext cx="8445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algn="ctr">
              <a:spcBef>
                <a:spcPct val="50000"/>
              </a:spcBef>
              <a:defRPr sz="800" b="0">
                <a:solidFill>
                  <a:srgbClr val="BCC0BA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dirty="0" smtClean="0">
                <a:ea typeface="+mn-ea"/>
              </a:rPr>
              <a:t>MAP MARKER</a:t>
            </a:r>
            <a:endParaRPr lang="en-US" altLang="en-US" dirty="0">
              <a:ea typeface="+mn-ea"/>
            </a:endParaRPr>
          </a:p>
        </p:txBody>
      </p:sp>
      <p:pic>
        <p:nvPicPr>
          <p:cNvPr id="6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572" y="1216462"/>
            <a:ext cx="304758" cy="393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39" y="1155232"/>
            <a:ext cx="747328" cy="49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52"/>
          <p:cNvSpPr txBox="1">
            <a:spLocks noChangeArrowheads="1"/>
          </p:cNvSpPr>
          <p:nvPr userDrawn="1"/>
        </p:nvSpPr>
        <p:spPr bwMode="auto">
          <a:xfrm>
            <a:off x="724672" y="1847850"/>
            <a:ext cx="85883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algn="ctr">
              <a:spcBef>
                <a:spcPct val="50000"/>
              </a:spcBef>
              <a:defRPr sz="800" b="0">
                <a:solidFill>
                  <a:srgbClr val="BCC0BA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dirty="0" smtClean="0">
                <a:ea typeface="+mn-ea"/>
              </a:rPr>
              <a:t>WORLD MAP</a:t>
            </a:r>
            <a:endParaRPr lang="en-US" altLang="en-US" dirty="0">
              <a:ea typeface="+mn-ea"/>
            </a:endParaRPr>
          </a:p>
        </p:txBody>
      </p:sp>
      <p:sp>
        <p:nvSpPr>
          <p:cNvPr id="9" name="Text Box 79"/>
          <p:cNvSpPr txBox="1">
            <a:spLocks noChangeArrowheads="1"/>
          </p:cNvSpPr>
          <p:nvPr userDrawn="1"/>
        </p:nvSpPr>
        <p:spPr bwMode="auto">
          <a:xfrm>
            <a:off x="1189038" y="3150285"/>
            <a:ext cx="1379537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800" dirty="0" smtClean="0">
                <a:solidFill>
                  <a:srgbClr val="BCC0BA"/>
                </a:solidFill>
                <a:ea typeface="+mn-ea"/>
              </a:rPr>
              <a:t>DISK DRUMS / STORAGE</a:t>
            </a:r>
            <a:endParaRPr lang="en-US" altLang="en-US" sz="800" dirty="0">
              <a:solidFill>
                <a:srgbClr val="BCC0BA"/>
              </a:solidFill>
              <a:ea typeface="+mn-ea"/>
            </a:endParaRPr>
          </a:p>
        </p:txBody>
      </p:sp>
      <p:pic>
        <p:nvPicPr>
          <p:cNvPr id="10" name="Picture 1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49" y="2579155"/>
            <a:ext cx="262181" cy="305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9"/>
          <p:cNvGrpSpPr>
            <a:grpSpLocks/>
          </p:cNvGrpSpPr>
          <p:nvPr userDrawn="1"/>
        </p:nvGrpSpPr>
        <p:grpSpPr bwMode="auto">
          <a:xfrm>
            <a:off x="1488530" y="2536579"/>
            <a:ext cx="429125" cy="391031"/>
            <a:chOff x="8018997" y="2625171"/>
            <a:chExt cx="659169" cy="601150"/>
          </a:xfrm>
        </p:grpSpPr>
        <p:pic>
          <p:nvPicPr>
            <p:cNvPr id="12" name="Picture 2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8997" y="2625171"/>
              <a:ext cx="400625" cy="46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7541" y="2758591"/>
              <a:ext cx="400625" cy="46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Group 22"/>
          <p:cNvGrpSpPr>
            <a:grpSpLocks/>
          </p:cNvGrpSpPr>
          <p:nvPr userDrawn="1"/>
        </p:nvGrpSpPr>
        <p:grpSpPr bwMode="auto">
          <a:xfrm>
            <a:off x="2497055" y="2532097"/>
            <a:ext cx="521001" cy="399994"/>
            <a:chOff x="8018997" y="2625171"/>
            <a:chExt cx="801250" cy="615646"/>
          </a:xfrm>
        </p:grpSpPr>
        <p:pic>
          <p:nvPicPr>
            <p:cNvPr id="15" name="Picture 2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8997" y="2625171"/>
              <a:ext cx="400625" cy="46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2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19622" y="2625171"/>
              <a:ext cx="400625" cy="46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2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26800" y="2773087"/>
              <a:ext cx="400625" cy="46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Text Box 73"/>
          <p:cNvSpPr txBox="1">
            <a:spLocks noChangeArrowheads="1"/>
          </p:cNvSpPr>
          <p:nvPr/>
        </p:nvSpPr>
        <p:spPr bwMode="auto">
          <a:xfrm>
            <a:off x="4043963" y="3150285"/>
            <a:ext cx="1179512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algn="ctr">
              <a:spcBef>
                <a:spcPct val="50000"/>
              </a:spcBef>
              <a:defRPr sz="800" b="0">
                <a:solidFill>
                  <a:srgbClr val="BCC0BA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dirty="0" smtClean="0">
                <a:ea typeface="+mn-ea"/>
              </a:rPr>
              <a:t>SECURITY / LOCKS</a:t>
            </a:r>
            <a:endParaRPr lang="en-US" altLang="en-US" dirty="0">
              <a:ea typeface="+mn-ea"/>
            </a:endParaRPr>
          </a:p>
        </p:txBody>
      </p:sp>
      <p:pic>
        <p:nvPicPr>
          <p:cNvPr id="19" name="Picture 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134" y="2532242"/>
            <a:ext cx="316067" cy="393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0441" y="2529634"/>
            <a:ext cx="400447" cy="399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6541" y="2571354"/>
            <a:ext cx="308917" cy="307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Box 17"/>
          <p:cNvSpPr txBox="1">
            <a:spLocks noChangeArrowheads="1"/>
          </p:cNvSpPr>
          <p:nvPr userDrawn="1"/>
        </p:nvSpPr>
        <p:spPr bwMode="auto">
          <a:xfrm>
            <a:off x="6027351" y="1847850"/>
            <a:ext cx="1301879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lvl="0" algn="ctr">
              <a:spcBef>
                <a:spcPct val="50000"/>
              </a:spcBef>
              <a:defRPr sz="800" b="0">
                <a:solidFill>
                  <a:srgbClr val="BCC0BA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ea typeface="+mn-ea"/>
              </a:rPr>
              <a:t>MOBILE </a:t>
            </a:r>
            <a:r>
              <a:rPr lang="en-US" altLang="en-US" dirty="0" smtClean="0">
                <a:ea typeface="+mn-ea"/>
              </a:rPr>
              <a:t>PHONE/</a:t>
            </a:r>
            <a:r>
              <a:rPr lang="en-US" altLang="en-US" dirty="0" err="1" smtClean="0">
                <a:ea typeface="+mn-ea"/>
              </a:rPr>
              <a:t>iPHONE</a:t>
            </a:r>
            <a:endParaRPr lang="en-US" altLang="en-US" dirty="0">
              <a:ea typeface="+mn-ea"/>
            </a:endParaRPr>
          </a:p>
        </p:txBody>
      </p:sp>
      <p:pic>
        <p:nvPicPr>
          <p:cNvPr id="23" name="Picture 35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575" y="1240515"/>
            <a:ext cx="192715" cy="357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6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580" y="1151323"/>
            <a:ext cx="363020" cy="489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 Box 20"/>
          <p:cNvSpPr txBox="1">
            <a:spLocks noChangeArrowheads="1"/>
          </p:cNvSpPr>
          <p:nvPr userDrawn="1"/>
        </p:nvSpPr>
        <p:spPr bwMode="auto">
          <a:xfrm>
            <a:off x="5096518" y="1847850"/>
            <a:ext cx="722312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lvl="0" algn="ctr">
              <a:spcBef>
                <a:spcPct val="50000"/>
              </a:spcBef>
              <a:defRPr sz="800" b="0">
                <a:solidFill>
                  <a:srgbClr val="BCC0BA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dirty="0" err="1" smtClean="0">
                <a:ea typeface="+mn-ea"/>
              </a:rPr>
              <a:t>iPAD</a:t>
            </a:r>
            <a:endParaRPr lang="en-US" altLang="en-US" dirty="0">
              <a:ea typeface="+mn-ea"/>
            </a:endParaRPr>
          </a:p>
        </p:txBody>
      </p:sp>
      <p:pic>
        <p:nvPicPr>
          <p:cNvPr id="26" name="Picture 3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405" y="1095734"/>
            <a:ext cx="693548" cy="50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 Box 20"/>
          <p:cNvSpPr txBox="1">
            <a:spLocks noChangeArrowheads="1"/>
          </p:cNvSpPr>
          <p:nvPr userDrawn="1"/>
        </p:nvSpPr>
        <p:spPr bwMode="auto">
          <a:xfrm>
            <a:off x="7585976" y="1847850"/>
            <a:ext cx="9398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lvl="0" algn="ctr">
              <a:spcBef>
                <a:spcPct val="50000"/>
              </a:spcBef>
              <a:defRPr sz="800" b="0">
                <a:solidFill>
                  <a:srgbClr val="BCC0BA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dirty="0" smtClean="0">
                <a:ea typeface="+mn-ea"/>
              </a:rPr>
              <a:t>TV</a:t>
            </a:r>
            <a:endParaRPr lang="en-US" altLang="en-US" dirty="0">
              <a:ea typeface="+mn-ea"/>
            </a:endParaRPr>
          </a:p>
        </p:txBody>
      </p:sp>
      <p:pic>
        <p:nvPicPr>
          <p:cNvPr id="28" name="Picture 40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258" y="3786030"/>
            <a:ext cx="532206" cy="304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4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931" y="3800226"/>
            <a:ext cx="529964" cy="303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4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117" y="3785938"/>
            <a:ext cx="529965" cy="30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4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967" y="2556880"/>
            <a:ext cx="309239" cy="309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44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829" y="2546209"/>
            <a:ext cx="286498" cy="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45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018" y="2556880"/>
            <a:ext cx="309239" cy="309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 Box 55"/>
          <p:cNvSpPr txBox="1">
            <a:spLocks noChangeArrowheads="1"/>
          </p:cNvSpPr>
          <p:nvPr userDrawn="1"/>
        </p:nvSpPr>
        <p:spPr bwMode="auto">
          <a:xfrm>
            <a:off x="3581959" y="4335892"/>
            <a:ext cx="84455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800" dirty="0">
                <a:solidFill>
                  <a:schemeClr val="accent5"/>
                </a:solidFill>
                <a:latin typeface="+mn-lt"/>
                <a:ea typeface="+mn-ea"/>
              </a:rPr>
              <a:t>MAGNIFYING GLASS</a:t>
            </a:r>
          </a:p>
        </p:txBody>
      </p:sp>
      <p:pic>
        <p:nvPicPr>
          <p:cNvPr id="35" name="Picture 47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34" t="18568" r="21211" b="18280"/>
          <a:stretch>
            <a:fillRect/>
          </a:stretch>
        </p:blipFill>
        <p:spPr bwMode="auto">
          <a:xfrm flipH="1">
            <a:off x="3787052" y="3658087"/>
            <a:ext cx="620720" cy="584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 Box 60"/>
          <p:cNvSpPr txBox="1">
            <a:spLocks noChangeArrowheads="1"/>
          </p:cNvSpPr>
          <p:nvPr userDrawn="1"/>
        </p:nvSpPr>
        <p:spPr bwMode="auto">
          <a:xfrm>
            <a:off x="2574667" y="4337479"/>
            <a:ext cx="7683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800" dirty="0">
                <a:solidFill>
                  <a:schemeClr val="accent5"/>
                </a:solidFill>
                <a:latin typeface="+mn-lt"/>
                <a:ea typeface="+mn-ea"/>
              </a:rPr>
              <a:t>SERVICE TEAM</a:t>
            </a:r>
          </a:p>
        </p:txBody>
      </p:sp>
      <p:sp>
        <p:nvSpPr>
          <p:cNvPr id="37" name="Text Box 60"/>
          <p:cNvSpPr txBox="1">
            <a:spLocks noChangeArrowheads="1"/>
          </p:cNvSpPr>
          <p:nvPr userDrawn="1"/>
        </p:nvSpPr>
        <p:spPr bwMode="auto">
          <a:xfrm>
            <a:off x="1532279" y="4275567"/>
            <a:ext cx="7683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800" dirty="0">
                <a:solidFill>
                  <a:schemeClr val="accent5"/>
                </a:solidFill>
                <a:latin typeface="+mn-lt"/>
                <a:ea typeface="+mn-ea"/>
              </a:rPr>
              <a:t>PROBLEM</a:t>
            </a:r>
            <a:br>
              <a:rPr lang="en-US" altLang="en-US" sz="800" dirty="0">
                <a:solidFill>
                  <a:schemeClr val="accent5"/>
                </a:solidFill>
                <a:latin typeface="+mn-lt"/>
                <a:ea typeface="+mn-ea"/>
              </a:rPr>
            </a:br>
            <a:r>
              <a:rPr lang="en-US" altLang="en-US" sz="800" dirty="0">
                <a:solidFill>
                  <a:schemeClr val="accent5"/>
                </a:solidFill>
                <a:latin typeface="+mn-lt"/>
                <a:ea typeface="+mn-ea"/>
              </a:rPr>
              <a:t>/HEALTH</a:t>
            </a:r>
          </a:p>
        </p:txBody>
      </p:sp>
      <p:sp>
        <p:nvSpPr>
          <p:cNvPr id="38" name="Text Box 60"/>
          <p:cNvSpPr txBox="1">
            <a:spLocks noChangeArrowheads="1"/>
          </p:cNvSpPr>
          <p:nvPr userDrawn="1"/>
        </p:nvSpPr>
        <p:spPr bwMode="auto">
          <a:xfrm>
            <a:off x="504567" y="4268702"/>
            <a:ext cx="857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800" dirty="0">
                <a:solidFill>
                  <a:schemeClr val="accent5"/>
                </a:solidFill>
                <a:latin typeface="+mn-lt"/>
                <a:ea typeface="+mn-ea"/>
              </a:rPr>
              <a:t>PERFORMANCE MONITORING</a:t>
            </a:r>
          </a:p>
        </p:txBody>
      </p:sp>
      <p:pic>
        <p:nvPicPr>
          <p:cNvPr id="39" name="Picture 5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947" y="3734277"/>
            <a:ext cx="432487" cy="43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52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540" y="3711868"/>
            <a:ext cx="481786" cy="477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53"/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892" y="3703464"/>
            <a:ext cx="498593" cy="49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2" name="Straight Connector 41"/>
          <p:cNvCxnSpPr/>
          <p:nvPr userDrawn="1"/>
        </p:nvCxnSpPr>
        <p:spPr>
          <a:xfrm flipH="1" flipV="1">
            <a:off x="1400257" y="3676200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 userDrawn="1"/>
        </p:nvCxnSpPr>
        <p:spPr>
          <a:xfrm flipH="1" flipV="1">
            <a:off x="2207355" y="2457774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 userDrawn="1"/>
        </p:nvCxnSpPr>
        <p:spPr>
          <a:xfrm flipH="1" flipV="1">
            <a:off x="1891099" y="1123950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 userDrawn="1"/>
        </p:nvCxnSpPr>
        <p:spPr>
          <a:xfrm flipH="1" flipV="1">
            <a:off x="3219622" y="1123950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 userDrawn="1"/>
        </p:nvCxnSpPr>
        <p:spPr>
          <a:xfrm flipH="1" flipV="1">
            <a:off x="4269541" y="2492099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 userDrawn="1"/>
        </p:nvCxnSpPr>
        <p:spPr>
          <a:xfrm flipH="1" flipV="1">
            <a:off x="5071685" y="2492099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 userDrawn="1"/>
        </p:nvCxnSpPr>
        <p:spPr>
          <a:xfrm flipH="1" flipV="1">
            <a:off x="7002612" y="2437179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 userDrawn="1"/>
        </p:nvCxnSpPr>
        <p:spPr>
          <a:xfrm flipH="1" flipV="1">
            <a:off x="7916663" y="2437179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 Box 73"/>
          <p:cNvSpPr txBox="1">
            <a:spLocks noChangeArrowheads="1"/>
          </p:cNvSpPr>
          <p:nvPr userDrawn="1"/>
        </p:nvSpPr>
        <p:spPr bwMode="auto">
          <a:xfrm>
            <a:off x="6452244" y="3067907"/>
            <a:ext cx="21018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algn="ctr">
              <a:spcBef>
                <a:spcPct val="50000"/>
              </a:spcBef>
              <a:defRPr sz="800" b="0">
                <a:solidFill>
                  <a:srgbClr val="BCC0BA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dirty="0" smtClean="0">
                <a:ea typeface="+mn-ea"/>
              </a:rPr>
              <a:t>COGS – PROCESSES – SYSTEM -  POLICY MANAGER – DATA MOVEMENT - </a:t>
            </a:r>
            <a:r>
              <a:rPr lang="en-US" altLang="en-US" dirty="0" err="1" smtClean="0">
                <a:ea typeface="+mn-ea"/>
              </a:rPr>
              <a:t>iMover</a:t>
            </a:r>
            <a:endParaRPr lang="en-US" altLang="en-US" dirty="0" smtClean="0">
              <a:ea typeface="+mn-ea"/>
            </a:endParaRPr>
          </a:p>
        </p:txBody>
      </p:sp>
      <p:sp>
        <p:nvSpPr>
          <p:cNvPr id="51" name="Text Box 55"/>
          <p:cNvSpPr txBox="1">
            <a:spLocks noChangeArrowheads="1"/>
          </p:cNvSpPr>
          <p:nvPr userDrawn="1"/>
        </p:nvSpPr>
        <p:spPr bwMode="auto">
          <a:xfrm>
            <a:off x="5347173" y="4335891"/>
            <a:ext cx="2911475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800" dirty="0" smtClean="0">
                <a:solidFill>
                  <a:schemeClr val="accent5"/>
                </a:solidFill>
                <a:latin typeface="+mn-lt"/>
                <a:ea typeface="+mn-ea"/>
              </a:rPr>
              <a:t>CLOUD, WAN, LAN, SAN, WWW</a:t>
            </a:r>
            <a:endParaRPr lang="en-US" altLang="en-US" sz="800" dirty="0">
              <a:solidFill>
                <a:schemeClr val="accent5"/>
              </a:solidFill>
              <a:latin typeface="+mn-lt"/>
              <a:ea typeface="+mn-ea"/>
            </a:endParaRPr>
          </a:p>
        </p:txBody>
      </p:sp>
      <p:cxnSp>
        <p:nvCxnSpPr>
          <p:cNvPr id="52" name="Straight Connector 51"/>
          <p:cNvCxnSpPr/>
          <p:nvPr userDrawn="1"/>
        </p:nvCxnSpPr>
        <p:spPr>
          <a:xfrm flipH="1" flipV="1">
            <a:off x="5971745" y="1123950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 userDrawn="1"/>
        </p:nvCxnSpPr>
        <p:spPr>
          <a:xfrm flipH="1" flipV="1">
            <a:off x="7396376" y="1123950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 userDrawn="1"/>
        </p:nvCxnSpPr>
        <p:spPr>
          <a:xfrm flipV="1">
            <a:off x="7328930" y="3672187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 userDrawn="1"/>
        </p:nvCxnSpPr>
        <p:spPr>
          <a:xfrm flipV="1">
            <a:off x="6236730" y="3672187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 userDrawn="1"/>
        </p:nvCxnSpPr>
        <p:spPr>
          <a:xfrm flipH="1" flipV="1">
            <a:off x="2444609" y="3676200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 userDrawn="1"/>
        </p:nvCxnSpPr>
        <p:spPr>
          <a:xfrm flipH="1" flipV="1">
            <a:off x="3505768" y="3676200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 userDrawn="1"/>
        </p:nvCxnSpPr>
        <p:spPr>
          <a:xfrm flipH="1" flipV="1">
            <a:off x="1198830" y="2457774"/>
            <a:ext cx="0" cy="548640"/>
          </a:xfrm>
          <a:prstGeom prst="line">
            <a:avLst/>
          </a:prstGeom>
          <a:ln w="9525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24" y="57150"/>
            <a:ext cx="7204518" cy="685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Useful Iconography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433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2982913" y="1262063"/>
            <a:ext cx="1412875" cy="2381250"/>
          </a:xfrm>
          <a:prstGeom prst="roundRect">
            <a:avLst>
              <a:gd name="adj" fmla="val 9252"/>
            </a:avLst>
          </a:prstGeom>
          <a:solidFill>
            <a:srgbClr val="E1E1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ounded Rectangle 3"/>
          <p:cNvSpPr/>
          <p:nvPr userDrawn="1"/>
        </p:nvSpPr>
        <p:spPr>
          <a:xfrm>
            <a:off x="376238" y="1262063"/>
            <a:ext cx="2379662" cy="3633787"/>
          </a:xfrm>
          <a:prstGeom prst="roundRect">
            <a:avLst>
              <a:gd name="adj" fmla="val 4659"/>
            </a:avLst>
          </a:prstGeom>
          <a:solidFill>
            <a:srgbClr val="E1E1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 Box 41"/>
          <p:cNvSpPr txBox="1">
            <a:spLocks noChangeArrowheads="1"/>
          </p:cNvSpPr>
          <p:nvPr userDrawn="1"/>
        </p:nvSpPr>
        <p:spPr bwMode="auto">
          <a:xfrm>
            <a:off x="500063" y="1000125"/>
            <a:ext cx="4168775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SzPct val="75000"/>
              <a:buBlip>
                <a:blip r:embed="rId2"/>
              </a:buBlip>
              <a:defRPr sz="2400">
                <a:solidFill>
                  <a:srgbClr val="21212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  <a:defRPr sz="2800">
                <a:solidFill>
                  <a:srgbClr val="21212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AD6"/>
              </a:buClr>
              <a:buFont typeface="Wingdings" pitchFamily="2" charset="2"/>
              <a:buChar char="§"/>
              <a:defRPr sz="1600">
                <a:solidFill>
                  <a:srgbClr val="21212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  <a:defRPr sz="1600">
                <a:solidFill>
                  <a:srgbClr val="21212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AD6"/>
              </a:buClr>
              <a:buFont typeface="Wingdings" pitchFamily="2" charset="2"/>
              <a:buChar char="§"/>
              <a:defRPr sz="1600">
                <a:solidFill>
                  <a:srgbClr val="21212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AD6"/>
              </a:buClr>
              <a:buFont typeface="Wingdings" pitchFamily="2" charset="2"/>
              <a:buChar char="§"/>
              <a:defRPr sz="1600">
                <a:solidFill>
                  <a:srgbClr val="21212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AD6"/>
              </a:buClr>
              <a:buFont typeface="Wingdings" pitchFamily="2" charset="2"/>
              <a:buChar char="§"/>
              <a:defRPr sz="1600">
                <a:solidFill>
                  <a:srgbClr val="21212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AD6"/>
              </a:buClr>
              <a:buFont typeface="Wingdings" pitchFamily="2" charset="2"/>
              <a:buChar char="§"/>
              <a:defRPr sz="1600">
                <a:solidFill>
                  <a:srgbClr val="21212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AD6"/>
              </a:buClr>
              <a:buFont typeface="Wingdings" pitchFamily="2" charset="2"/>
              <a:buChar char="§"/>
              <a:defRPr sz="1600">
                <a:solidFill>
                  <a:srgbClr val="21212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SzTx/>
              <a:buFontTx/>
              <a:buNone/>
              <a:defRPr/>
            </a:pPr>
            <a:r>
              <a:rPr lang="en-US" altLang="en-US" sz="800" b="1" dirty="0" smtClean="0">
                <a:solidFill>
                  <a:schemeClr val="tx1"/>
                </a:solidFill>
                <a:ea typeface="+mn-ea"/>
              </a:rPr>
              <a:t>Background Shapes (can depict different locations, e.g. On-site, Offsite, etc.</a:t>
            </a:r>
            <a:endParaRPr lang="en-US" altLang="en-US" sz="800" b="1" dirty="0">
              <a:solidFill>
                <a:schemeClr val="tx1"/>
              </a:solidFill>
              <a:ea typeface="+mn-ea"/>
            </a:endParaRPr>
          </a:p>
        </p:txBody>
      </p:sp>
      <p:sp>
        <p:nvSpPr>
          <p:cNvPr id="6" name="Rounded Rectangle 5"/>
          <p:cNvSpPr/>
          <p:nvPr userDrawn="1"/>
        </p:nvSpPr>
        <p:spPr>
          <a:xfrm>
            <a:off x="4737100" y="1289050"/>
            <a:ext cx="1412875" cy="2381250"/>
          </a:xfrm>
          <a:prstGeom prst="roundRect">
            <a:avLst>
              <a:gd name="adj" fmla="val 9252"/>
            </a:avLst>
          </a:prstGeom>
          <a:solidFill>
            <a:srgbClr val="E1E1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4937125" y="1524000"/>
            <a:ext cx="1011238" cy="820738"/>
          </a:xfrm>
          <a:prstGeom prst="roundRect">
            <a:avLst>
              <a:gd name="adj" fmla="val 9252"/>
            </a:avLst>
          </a:prstGeom>
          <a:solidFill>
            <a:schemeClr val="bg1"/>
          </a:solidFill>
          <a:ln w="12700">
            <a:solidFill>
              <a:srgbClr val="00B6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ounded Rectangle 7"/>
          <p:cNvSpPr/>
          <p:nvPr userDrawn="1"/>
        </p:nvSpPr>
        <p:spPr>
          <a:xfrm>
            <a:off x="4937125" y="2616200"/>
            <a:ext cx="1011238" cy="820738"/>
          </a:xfrm>
          <a:prstGeom prst="roundRect">
            <a:avLst>
              <a:gd name="adj" fmla="val 9252"/>
            </a:avLst>
          </a:prstGeom>
          <a:solidFill>
            <a:schemeClr val="bg1"/>
          </a:solidFill>
          <a:ln w="12700">
            <a:solidFill>
              <a:srgbClr val="00B6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>
            <a:off x="6478588" y="1309688"/>
            <a:ext cx="1611312" cy="1309687"/>
          </a:xfrm>
          <a:prstGeom prst="roundRect">
            <a:avLst>
              <a:gd name="adj" fmla="val 9252"/>
            </a:avLst>
          </a:prstGeom>
          <a:solidFill>
            <a:schemeClr val="bg1"/>
          </a:solidFill>
          <a:ln w="12700">
            <a:solidFill>
              <a:srgbClr val="6A7B8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 userDrawn="1"/>
        </p:nvSpPr>
        <p:spPr bwMode="auto">
          <a:xfrm>
            <a:off x="4119563" y="3732213"/>
            <a:ext cx="1071562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7200" b="1">
                <a:solidFill>
                  <a:srgbClr val="ABEBFF"/>
                </a:solidFill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1" name="Text Box 10"/>
          <p:cNvSpPr txBox="1">
            <a:spLocks noChangeArrowheads="1"/>
          </p:cNvSpPr>
          <p:nvPr userDrawn="1"/>
        </p:nvSpPr>
        <p:spPr bwMode="auto">
          <a:xfrm>
            <a:off x="6151563" y="4271963"/>
            <a:ext cx="18526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" b="1">
                <a:solidFill>
                  <a:srgbClr val="000000"/>
                </a:solidFill>
                <a:latin typeface="Arial" charset="0"/>
                <a:cs typeface="Arial" charset="0"/>
              </a:rPr>
              <a:t>NUMBERS</a:t>
            </a:r>
            <a:br>
              <a:rPr lang="en-US" sz="800" b="1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800" b="1">
                <a:solidFill>
                  <a:srgbClr val="000000"/>
                </a:solidFill>
                <a:latin typeface="Arial" charset="0"/>
                <a:cs typeface="Arial" charset="0"/>
              </a:rPr>
              <a:t>(FOR STEPS IN DIAGRAMS)</a:t>
            </a:r>
          </a:p>
        </p:txBody>
      </p:sp>
      <p:sp>
        <p:nvSpPr>
          <p:cNvPr id="12" name="Text Box 10"/>
          <p:cNvSpPr txBox="1">
            <a:spLocks noChangeArrowheads="1"/>
          </p:cNvSpPr>
          <p:nvPr userDrawn="1"/>
        </p:nvSpPr>
        <p:spPr bwMode="auto">
          <a:xfrm>
            <a:off x="3151188" y="3732213"/>
            <a:ext cx="1071562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7200" b="1">
                <a:solidFill>
                  <a:srgbClr val="ABEBFF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3" name="Text Box 10"/>
          <p:cNvSpPr txBox="1">
            <a:spLocks noChangeArrowheads="1"/>
          </p:cNvSpPr>
          <p:nvPr userDrawn="1"/>
        </p:nvSpPr>
        <p:spPr bwMode="auto">
          <a:xfrm>
            <a:off x="5086350" y="3732213"/>
            <a:ext cx="107156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7200" b="1">
                <a:solidFill>
                  <a:srgbClr val="ABEBFF"/>
                </a:solidFill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24" y="57150"/>
            <a:ext cx="7204518" cy="6858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Useful Iconography Frames And Backgrounds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1737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3"/>
          <p:cNvSpPr txBox="1">
            <a:spLocks noChangeArrowheads="1"/>
          </p:cNvSpPr>
          <p:nvPr userDrawn="1"/>
        </p:nvSpPr>
        <p:spPr bwMode="auto">
          <a:xfrm>
            <a:off x="5249863" y="3960813"/>
            <a:ext cx="1004887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" b="1">
                <a:solidFill>
                  <a:srgbClr val="000000"/>
                </a:solidFill>
                <a:latin typeface="Arial" charset="0"/>
                <a:cs typeface="Arial" charset="0"/>
              </a:rPr>
              <a:t>ARROW 1</a:t>
            </a:r>
          </a:p>
        </p:txBody>
      </p:sp>
      <p:sp>
        <p:nvSpPr>
          <p:cNvPr id="4" name="Text Box 34"/>
          <p:cNvSpPr txBox="1">
            <a:spLocks noChangeArrowheads="1"/>
          </p:cNvSpPr>
          <p:nvPr userDrawn="1"/>
        </p:nvSpPr>
        <p:spPr bwMode="auto">
          <a:xfrm>
            <a:off x="7688263" y="3960813"/>
            <a:ext cx="1004887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" b="1">
                <a:solidFill>
                  <a:srgbClr val="000000"/>
                </a:solidFill>
                <a:latin typeface="Arial" charset="0"/>
                <a:cs typeface="Arial" charset="0"/>
              </a:rPr>
              <a:t>ARROW 2 </a:t>
            </a:r>
          </a:p>
        </p:txBody>
      </p:sp>
      <p:sp>
        <p:nvSpPr>
          <p:cNvPr id="5" name="Text Box 54"/>
          <p:cNvSpPr txBox="1">
            <a:spLocks noChangeArrowheads="1"/>
          </p:cNvSpPr>
          <p:nvPr userDrawn="1"/>
        </p:nvSpPr>
        <p:spPr bwMode="auto">
          <a:xfrm>
            <a:off x="555625" y="2646363"/>
            <a:ext cx="1004888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" b="1">
                <a:solidFill>
                  <a:srgbClr val="000000"/>
                </a:solidFill>
                <a:latin typeface="Arial" charset="0"/>
                <a:cs typeface="Arial" charset="0"/>
              </a:rPr>
              <a:t>Broken Arrow</a:t>
            </a:r>
          </a:p>
        </p:txBody>
      </p:sp>
      <p:sp>
        <p:nvSpPr>
          <p:cNvPr id="6" name="Text Box 55"/>
          <p:cNvSpPr txBox="1">
            <a:spLocks noChangeArrowheads="1"/>
          </p:cNvSpPr>
          <p:nvPr userDrawn="1"/>
        </p:nvSpPr>
        <p:spPr bwMode="auto">
          <a:xfrm>
            <a:off x="2786063" y="2646363"/>
            <a:ext cx="1004887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" b="1">
                <a:solidFill>
                  <a:srgbClr val="000000"/>
                </a:solidFill>
                <a:latin typeface="Arial" charset="0"/>
                <a:cs typeface="Arial" charset="0"/>
              </a:rPr>
              <a:t>Cyclical Arrow</a:t>
            </a:r>
          </a:p>
        </p:txBody>
      </p:sp>
      <p:sp>
        <p:nvSpPr>
          <p:cNvPr id="7" name="Text Box 64"/>
          <p:cNvSpPr txBox="1">
            <a:spLocks noChangeArrowheads="1"/>
          </p:cNvSpPr>
          <p:nvPr userDrawn="1"/>
        </p:nvSpPr>
        <p:spPr bwMode="auto">
          <a:xfrm>
            <a:off x="914400" y="4235450"/>
            <a:ext cx="1004888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" b="1">
                <a:solidFill>
                  <a:srgbClr val="000000"/>
                </a:solidFill>
                <a:latin typeface="Arial" charset="0"/>
                <a:cs typeface="Arial" charset="0"/>
              </a:rPr>
              <a:t>WRAP ARROW (L)</a:t>
            </a:r>
          </a:p>
        </p:txBody>
      </p:sp>
      <p:sp>
        <p:nvSpPr>
          <p:cNvPr id="8" name="Text Box 65"/>
          <p:cNvSpPr txBox="1">
            <a:spLocks noChangeArrowheads="1"/>
          </p:cNvSpPr>
          <p:nvPr userDrawn="1"/>
        </p:nvSpPr>
        <p:spPr bwMode="auto">
          <a:xfrm>
            <a:off x="2400300" y="4235450"/>
            <a:ext cx="1004888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" b="1">
                <a:solidFill>
                  <a:srgbClr val="000000"/>
                </a:solidFill>
                <a:latin typeface="Arial" charset="0"/>
                <a:cs typeface="Arial" charset="0"/>
              </a:rPr>
              <a:t>WRAP ARROW (R)</a:t>
            </a:r>
          </a:p>
        </p:txBody>
      </p:sp>
      <p:pic>
        <p:nvPicPr>
          <p:cNvPr id="9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1004888"/>
            <a:ext cx="615950" cy="176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763" y="1492250"/>
            <a:ext cx="2227262" cy="131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363" y="3338513"/>
            <a:ext cx="1697037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3338513"/>
            <a:ext cx="1697037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0" y="2811463"/>
            <a:ext cx="18510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2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513" y="3121025"/>
            <a:ext cx="20859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4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3" y="1312863"/>
            <a:ext cx="1296987" cy="120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5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373063" y="1966913"/>
            <a:ext cx="2012950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373063" y="1624013"/>
            <a:ext cx="20129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24" y="57150"/>
            <a:ext cx="7204518" cy="685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Arrows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242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background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 bwMode="auto">
          <a:xfrm>
            <a:off x="137160" y="822960"/>
            <a:ext cx="8778240" cy="4023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  <a:normAutofit/>
          </a:bodyPr>
          <a:lstStyle>
            <a:lvl1pPr>
              <a:defRPr>
                <a:solidFill>
                  <a:srgbClr val="212121"/>
                </a:solidFill>
              </a:defRPr>
            </a:lvl1pPr>
            <a:lvl2pPr>
              <a:defRPr>
                <a:solidFill>
                  <a:srgbClr val="212121"/>
                </a:solidFill>
              </a:defRPr>
            </a:lvl2pPr>
            <a:lvl3pPr>
              <a:defRPr>
                <a:solidFill>
                  <a:srgbClr val="212121"/>
                </a:solidFill>
              </a:defRPr>
            </a:lvl3pPr>
            <a:lvl4pPr>
              <a:defRPr>
                <a:solidFill>
                  <a:srgbClr val="212121"/>
                </a:solidFill>
              </a:defRPr>
            </a:lvl4pPr>
            <a:lvl5pPr>
              <a:defRPr>
                <a:solidFill>
                  <a:srgbClr val="21212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54864"/>
            <a:ext cx="7219783" cy="6880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baseline="0" dirty="0">
                <a:solidFill>
                  <a:srgbClr val="0F73C3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963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ull Slide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54864"/>
            <a:ext cx="7219783" cy="6880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baseline="0" dirty="0">
                <a:solidFill>
                  <a:srgbClr val="0F73C3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0"/>
          </p:nvPr>
        </p:nvSpPr>
        <p:spPr>
          <a:xfrm>
            <a:off x="247650" y="809626"/>
            <a:ext cx="8572500" cy="393382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57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54864"/>
            <a:ext cx="7219783" cy="6880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baseline="0" dirty="0">
                <a:solidFill>
                  <a:srgbClr val="0F73C3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91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One-sid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54864"/>
            <a:ext cx="7433144" cy="6880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baseline="0" dirty="0">
                <a:solidFill>
                  <a:srgbClr val="0F73C3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 bwMode="auto">
          <a:xfrm>
            <a:off x="137160" y="822960"/>
            <a:ext cx="4549140" cy="4023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  <a:normAutofit/>
          </a:bodyPr>
          <a:lstStyle>
            <a:lvl1pPr>
              <a:defRPr>
                <a:solidFill>
                  <a:srgbClr val="212121"/>
                </a:solidFill>
              </a:defRPr>
            </a:lvl1pPr>
            <a:lvl2pPr>
              <a:defRPr>
                <a:solidFill>
                  <a:srgbClr val="212121"/>
                </a:solidFill>
              </a:defRPr>
            </a:lvl2pPr>
            <a:lvl3pPr>
              <a:defRPr>
                <a:solidFill>
                  <a:srgbClr val="212121"/>
                </a:solidFill>
              </a:defRPr>
            </a:lvl3pPr>
            <a:lvl4pPr>
              <a:defRPr>
                <a:solidFill>
                  <a:srgbClr val="212121"/>
                </a:solidFill>
              </a:defRPr>
            </a:lvl4pPr>
            <a:lvl5pPr>
              <a:defRPr>
                <a:solidFill>
                  <a:srgbClr val="21212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11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426" y="823564"/>
            <a:ext cx="4206240" cy="4023360"/>
          </a:xfrm>
          <a:prstGeom prst="rect">
            <a:avLst/>
          </a:prstGeom>
        </p:spPr>
        <p:txBody>
          <a:bodyPr tIns="0" bIns="0">
            <a:normAutofit/>
          </a:bodyPr>
          <a:lstStyle>
            <a:lvl1pPr algn="l" defTabSz="914400" rtl="0" eaLnBrk="1" latinLnBrk="0" hangingPunct="1">
              <a:defRPr lang="en-US" sz="2000" kern="1200" baseline="0" dirty="0" smtClean="0">
                <a:solidFill>
                  <a:srgbClr val="414141"/>
                </a:solidFill>
                <a:latin typeface="+mn-lt"/>
                <a:ea typeface="+mn-ea"/>
                <a:cs typeface="+mn-cs"/>
              </a:defRPr>
            </a:lvl1pPr>
            <a:lvl2pPr algn="l" defTabSz="914400" rtl="0" eaLnBrk="1" latinLnBrk="0" hangingPunct="1">
              <a:defRPr lang="en-US" sz="1800" kern="1200" baseline="0" dirty="0" smtClean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algn="l" defTabSz="914400" rtl="0" eaLnBrk="1" latinLnBrk="0" hangingPunct="1">
              <a:defRPr lang="en-US" sz="1600" kern="1200" baseline="0" dirty="0" smtClean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algn="l" defTabSz="914400" rtl="0" eaLnBrk="1" latinLnBrk="0" hangingPunct="1">
              <a:defRPr lang="en-US" sz="1400" kern="1200" baseline="0" dirty="0" smtClean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algn="l" defTabSz="914400" rtl="0" eaLnBrk="1" latinLnBrk="0" hangingPunct="1">
              <a:defRPr lang="en-US" sz="1200" kern="1200" baseline="0" dirty="0" smtClean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822960"/>
            <a:ext cx="4206240" cy="4023360"/>
          </a:xfrm>
          <a:prstGeom prst="rect">
            <a:avLst/>
          </a:prstGeom>
        </p:spPr>
        <p:txBody>
          <a:bodyPr tIns="0" bIns="0">
            <a:normAutofit/>
          </a:bodyPr>
          <a:lstStyle>
            <a:lvl1pPr algn="l" defTabSz="914400" rtl="0" eaLnBrk="1" latinLnBrk="0" hangingPunct="1">
              <a:defRPr lang="en-US" sz="2000" kern="1200" baseline="0" dirty="0" smtClean="0">
                <a:solidFill>
                  <a:srgbClr val="414141"/>
                </a:solidFill>
                <a:latin typeface="+mn-lt"/>
                <a:ea typeface="+mn-ea"/>
                <a:cs typeface="+mn-cs"/>
              </a:defRPr>
            </a:lvl1pPr>
            <a:lvl2pPr algn="l" defTabSz="914400" rtl="0" eaLnBrk="1" latinLnBrk="0" hangingPunct="1">
              <a:defRPr lang="en-US" sz="1800" kern="1200" baseline="0" dirty="0" smtClean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algn="l" defTabSz="914400" rtl="0" eaLnBrk="1" latinLnBrk="0" hangingPunct="1">
              <a:defRPr lang="en-US" sz="1600" kern="1200" baseline="0" dirty="0" smtClean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algn="l" defTabSz="914400" rtl="0" eaLnBrk="1" latinLnBrk="0" hangingPunct="1">
              <a:defRPr lang="en-US" sz="1600" kern="1200" baseline="0" dirty="0" smtClean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algn="l" defTabSz="914400" rtl="0" eaLnBrk="1" latinLnBrk="0" hangingPunct="1">
              <a:defRPr lang="en-US" sz="1400" kern="1200" baseline="0" dirty="0" smtClean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54864"/>
            <a:ext cx="7219783" cy="6880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baseline="0" dirty="0">
                <a:solidFill>
                  <a:srgbClr val="0F73C3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45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" y="822960"/>
            <a:ext cx="4206240" cy="457200"/>
          </a:xfrm>
          <a:prstGeom prst="rect">
            <a:avLst/>
          </a:prstGeom>
        </p:spPr>
        <p:txBody>
          <a:bodyPr lIns="0" anchor="b">
            <a:normAutofit/>
          </a:bodyPr>
          <a:lstStyle>
            <a:lvl1pPr marL="0" indent="0">
              <a:buNone/>
              <a:defRPr sz="2000" b="1" cap="all" baseline="0">
                <a:solidFill>
                  <a:srgbClr val="41414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" y="1325880"/>
            <a:ext cx="4206240" cy="3520440"/>
          </a:xfrm>
          <a:prstGeom prst="rect">
            <a:avLst/>
          </a:prstGeom>
        </p:spPr>
        <p:txBody>
          <a:bodyPr/>
          <a:lstStyle>
            <a:lvl1pPr>
              <a:defRPr sz="2000" baseline="0">
                <a:solidFill>
                  <a:srgbClr val="414141"/>
                </a:solidFill>
              </a:defRPr>
            </a:lvl1pPr>
            <a:lvl2pPr marL="685800" indent="-287338">
              <a:defRPr sz="1800" baseline="0">
                <a:solidFill>
                  <a:srgbClr val="414141"/>
                </a:solidFill>
              </a:defRPr>
            </a:lvl2pPr>
            <a:lvl3pPr>
              <a:defRPr sz="1600" baseline="0">
                <a:solidFill>
                  <a:srgbClr val="414141"/>
                </a:solidFill>
              </a:defRPr>
            </a:lvl3pPr>
            <a:lvl4pPr>
              <a:defRPr sz="1400" baseline="0">
                <a:solidFill>
                  <a:srgbClr val="414141"/>
                </a:solidFill>
              </a:defRPr>
            </a:lvl4pPr>
            <a:lvl5pPr>
              <a:defRPr sz="1200" baseline="0">
                <a:solidFill>
                  <a:srgbClr val="41414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822960"/>
            <a:ext cx="4206240" cy="457200"/>
          </a:xfrm>
          <a:prstGeom prst="rect">
            <a:avLst/>
          </a:prstGeom>
        </p:spPr>
        <p:txBody>
          <a:bodyPr lIns="0" anchor="b">
            <a:normAutofit/>
          </a:bodyPr>
          <a:lstStyle>
            <a:lvl1pPr marL="0" indent="0">
              <a:buNone/>
              <a:defRPr sz="2000" b="1" cap="all" baseline="0">
                <a:solidFill>
                  <a:srgbClr val="41414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371599"/>
            <a:ext cx="4206240" cy="3520440"/>
          </a:xfrm>
          <a:prstGeom prst="rect">
            <a:avLst/>
          </a:prstGeom>
        </p:spPr>
        <p:txBody>
          <a:bodyPr/>
          <a:lstStyle>
            <a:lvl1pPr>
              <a:defRPr sz="2000" baseline="0">
                <a:solidFill>
                  <a:srgbClr val="414141"/>
                </a:solidFill>
              </a:defRPr>
            </a:lvl1pPr>
            <a:lvl2pPr>
              <a:defRPr sz="1800" baseline="0">
                <a:solidFill>
                  <a:srgbClr val="414141"/>
                </a:solidFill>
              </a:defRPr>
            </a:lvl2pPr>
            <a:lvl3pPr>
              <a:defRPr sz="1600" baseline="0">
                <a:solidFill>
                  <a:srgbClr val="414141"/>
                </a:solidFill>
              </a:defRPr>
            </a:lvl3pPr>
            <a:lvl4pPr>
              <a:defRPr sz="1400" baseline="0">
                <a:solidFill>
                  <a:srgbClr val="414141"/>
                </a:solidFill>
              </a:defRPr>
            </a:lvl4pPr>
            <a:lvl5pPr>
              <a:defRPr sz="1200" baseline="0">
                <a:solidFill>
                  <a:srgbClr val="41414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54864"/>
            <a:ext cx="7219783" cy="6880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baseline="0" dirty="0">
                <a:solidFill>
                  <a:srgbClr val="0F73C3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57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ppendix Indicator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>
            <a:spLocks noGrp="1"/>
          </p:cNvSpPr>
          <p:nvPr>
            <p:ph idx="1"/>
          </p:nvPr>
        </p:nvSpPr>
        <p:spPr bwMode="auto">
          <a:xfrm>
            <a:off x="371475" y="2409825"/>
            <a:ext cx="8372476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42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solidFill>
          <a:srgbClr val="4141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10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1865313" y="1628775"/>
            <a:ext cx="7273925" cy="1885950"/>
          </a:xfrm>
          <a:prstGeom prst="rect">
            <a:avLst/>
          </a:prstGeom>
          <a:solidFill>
            <a:srgbClr val="0F73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4202113"/>
            <a:ext cx="171291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399" y="2962275"/>
            <a:ext cx="6715125" cy="4857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1800"/>
              </a:lnSpc>
              <a:buNone/>
              <a:defRPr sz="18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2057400" y="1724026"/>
            <a:ext cx="6705600" cy="11049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3200" b="1" kern="1200" cap="all" baseline="0" dirty="0" smtClea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marL="515938" indent="0">
              <a:buNone/>
              <a:defRPr>
                <a:solidFill>
                  <a:schemeClr val="bg1"/>
                </a:solidFill>
              </a:defRPr>
            </a:lvl2pPr>
            <a:lvl3pPr marL="855663" indent="0">
              <a:buNone/>
              <a:defRPr>
                <a:solidFill>
                  <a:schemeClr val="bg1"/>
                </a:solidFill>
              </a:defRPr>
            </a:lvl3pPr>
            <a:lvl4pPr marL="1196975" indent="0">
              <a:buNone/>
              <a:defRPr>
                <a:solidFill>
                  <a:schemeClr val="bg1"/>
                </a:solidFill>
              </a:defRPr>
            </a:lvl4pPr>
            <a:lvl5pPr marL="1430337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114681" y="4853940"/>
            <a:ext cx="2133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1000" b="0" dirty="0">
                <a:solidFill>
                  <a:srgbClr val="DDDDDD"/>
                </a:solidFill>
              </a:rPr>
              <a:t>Template QF00236 Rev </a:t>
            </a:r>
            <a:r>
              <a:rPr lang="en-US" sz="1000" b="0" dirty="0" smtClean="0">
                <a:solidFill>
                  <a:srgbClr val="DDDDDD"/>
                </a:solidFill>
              </a:rPr>
              <a:t>J DRAFT</a:t>
            </a:r>
            <a:endParaRPr lang="en-US" sz="1000" b="0" dirty="0">
              <a:solidFill>
                <a:srgbClr val="DDDDDD"/>
              </a:solidFill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2070099" y="3636005"/>
            <a:ext cx="3886200" cy="32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2070099" y="3997954"/>
            <a:ext cx="3886200" cy="32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DDMMMYYYY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123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23"/>
          <p:cNvSpPr>
            <a:spLocks noGrp="1"/>
          </p:cNvSpPr>
          <p:nvPr>
            <p:ph type="title"/>
          </p:nvPr>
        </p:nvSpPr>
        <p:spPr bwMode="auto">
          <a:xfrm>
            <a:off x="182880" y="57150"/>
            <a:ext cx="736961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3" name="Slide Number Placeholder 27"/>
          <p:cNvSpPr txBox="1">
            <a:spLocks/>
          </p:cNvSpPr>
          <p:nvPr/>
        </p:nvSpPr>
        <p:spPr>
          <a:xfrm>
            <a:off x="8448675" y="4772025"/>
            <a:ext cx="390525" cy="246063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marR="0" indent="0" algn="ctr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None/>
              <a:tabLst/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defRPr/>
            </a:pPr>
            <a:fld id="{9B86059C-0B7F-F140-9E3F-CD83B681D04B}" type="slidenum">
              <a:rPr 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>
                <a:lnSpc>
                  <a:spcPct val="100000"/>
                </a:lnSpc>
                <a:defRPr/>
              </a:pPr>
              <a:t>‹#›</a:t>
            </a:fld>
            <a:endParaRPr lang="en-US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Footer Placeholder 4"/>
          <p:cNvSpPr txBox="1">
            <a:spLocks/>
          </p:cNvSpPr>
          <p:nvPr/>
        </p:nvSpPr>
        <p:spPr>
          <a:xfrm>
            <a:off x="5562600" y="4772025"/>
            <a:ext cx="2889250" cy="246063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8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dirty="0">
                <a:solidFill>
                  <a:srgbClr val="898989"/>
                </a:solidFill>
                <a:latin typeface="Calibri" panose="020F0502020204030204" pitchFamily="34" charset="0"/>
              </a:rPr>
              <a:t>© 2015 Quantum Corporation | </a:t>
            </a:r>
            <a:r>
              <a:rPr i="1" dirty="0">
                <a:solidFill>
                  <a:srgbClr val="898989"/>
                </a:solidFill>
                <a:latin typeface="Calibri" panose="020F0502020204030204" pitchFamily="34" charset="0"/>
              </a:rPr>
              <a:t>Company Confidential</a:t>
            </a:r>
          </a:p>
        </p:txBody>
      </p:sp>
      <p:pic>
        <p:nvPicPr>
          <p:cNvPr id="11" name="Picture 12"/>
          <p:cNvPicPr preferRelativeResize="0"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8463" y="4772025"/>
            <a:ext cx="325795" cy="232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 userDrawn="1"/>
        </p:nvCxnSpPr>
        <p:spPr>
          <a:xfrm>
            <a:off x="200025" y="762000"/>
            <a:ext cx="8865183" cy="0"/>
          </a:xfrm>
          <a:prstGeom prst="line">
            <a:avLst/>
          </a:prstGeom>
          <a:ln w="222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209550" y="4772025"/>
            <a:ext cx="2889250" cy="246063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8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i="0" dirty="0" smtClean="0">
                <a:solidFill>
                  <a:srgbClr val="898989"/>
                </a:solidFill>
                <a:latin typeface="Calibri" panose="020F0502020204030204" pitchFamily="34" charset="0"/>
              </a:rPr>
              <a:t>Template</a:t>
            </a:r>
            <a:r>
              <a:rPr lang="en-US" i="0" baseline="0" dirty="0" smtClean="0">
                <a:solidFill>
                  <a:srgbClr val="898989"/>
                </a:solidFill>
                <a:latin typeface="Calibri" panose="020F0502020204030204" pitchFamily="34" charset="0"/>
              </a:rPr>
              <a:t> QF00236 Rev. J </a:t>
            </a:r>
            <a:endParaRPr i="1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6" r:id="rId2"/>
    <p:sldLayoutId id="2147483773" r:id="rId3"/>
    <p:sldLayoutId id="2147483710" r:id="rId4"/>
    <p:sldLayoutId id="2147483778" r:id="rId5"/>
    <p:sldLayoutId id="2147483711" r:id="rId6"/>
    <p:sldLayoutId id="2147483712" r:id="rId7"/>
    <p:sldLayoutId id="2147483774" r:id="rId8"/>
    <p:sldLayoutId id="2147483783" r:id="rId9"/>
  </p:sldLayoutIdLst>
  <p:txStyles>
    <p:titleStyle>
      <a:lvl1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lang="en-US" sz="2400" b="1" kern="1200" dirty="0">
          <a:solidFill>
            <a:srgbClr val="0F73C3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27013" indent="-227013" algn="l" rtl="0" eaLnBrk="1" fontAlgn="base" hangingPunct="1">
        <a:spcBef>
          <a:spcPts val="0"/>
        </a:spcBef>
        <a:spcAft>
          <a:spcPts val="0"/>
        </a:spcAft>
        <a:buSzPct val="95000"/>
        <a:buBlip>
          <a:blip r:embed="rId12"/>
        </a:buBlip>
        <a:defRPr lang="en-US" sz="2000" kern="1200" dirty="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marL="569913" indent="-171450" algn="l" rtl="0" eaLnBrk="1" fontAlgn="base" hangingPunct="1">
        <a:spcBef>
          <a:spcPct val="0"/>
        </a:spcBef>
        <a:spcAft>
          <a:spcPts val="100"/>
        </a:spcAft>
        <a:buClr>
          <a:srgbClr val="0F73C3"/>
        </a:buClr>
        <a:buSzPct val="95000"/>
        <a:buFont typeface="Arial" charset="0"/>
        <a:buChar char="–"/>
        <a:defRPr sz="16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2pPr>
      <a:lvl3pPr marL="858838" indent="-173038" algn="l" rtl="0" eaLnBrk="1" fontAlgn="base" hangingPunct="1">
        <a:spcBef>
          <a:spcPts val="0"/>
        </a:spcBef>
        <a:spcAft>
          <a:spcPts val="100"/>
        </a:spcAft>
        <a:buClr>
          <a:srgbClr val="0F73C3"/>
        </a:buClr>
        <a:buFont typeface="Wingdings" charset="0"/>
        <a:buChar char="§"/>
        <a:defRPr sz="14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3pPr>
      <a:lvl4pPr marL="1084263" indent="-109538" algn="l" rtl="0" eaLnBrk="1" fontAlgn="base" hangingPunct="1">
        <a:spcBef>
          <a:spcPts val="0"/>
        </a:spcBef>
        <a:spcAft>
          <a:spcPts val="100"/>
        </a:spcAft>
        <a:buClr>
          <a:srgbClr val="0F73C3"/>
        </a:buClr>
        <a:buFont typeface="Arial" charset="0"/>
        <a:buChar char="•"/>
        <a:defRPr sz="14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4pPr>
      <a:lvl5pPr marL="1255713" indent="-109538" algn="l" rtl="0" eaLnBrk="1" fontAlgn="base" hangingPunct="1">
        <a:spcBef>
          <a:spcPts val="0"/>
        </a:spcBef>
        <a:spcAft>
          <a:spcPts val="100"/>
        </a:spcAft>
        <a:buClr>
          <a:srgbClr val="0F73C3"/>
        </a:buClr>
        <a:buFont typeface="Arial" charset="0"/>
        <a:buChar char="»"/>
        <a:defRPr sz="14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454545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27"/>
          <p:cNvSpPr txBox="1">
            <a:spLocks/>
          </p:cNvSpPr>
          <p:nvPr/>
        </p:nvSpPr>
        <p:spPr>
          <a:xfrm>
            <a:off x="8448675" y="4772025"/>
            <a:ext cx="390525" cy="246063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marR="0" indent="0" algn="ctr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None/>
              <a:tabLst/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defRPr/>
            </a:pPr>
            <a:fld id="{9B86059C-0B7F-F140-9E3F-CD83B681D04B}" type="slidenum">
              <a:rPr 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>
                <a:lnSpc>
                  <a:spcPct val="100000"/>
                </a:lnSpc>
                <a:defRPr/>
              </a:pPr>
              <a:t>‹#›</a:t>
            </a:fld>
            <a:endParaRPr lang="en-US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Footer Placeholder 4"/>
          <p:cNvSpPr txBox="1">
            <a:spLocks/>
          </p:cNvSpPr>
          <p:nvPr/>
        </p:nvSpPr>
        <p:spPr>
          <a:xfrm>
            <a:off x="5562600" y="4772025"/>
            <a:ext cx="2889250" cy="246063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8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dirty="0">
                <a:solidFill>
                  <a:srgbClr val="898989"/>
                </a:solidFill>
                <a:latin typeface="Calibri" panose="020F0502020204030204" pitchFamily="34" charset="0"/>
              </a:rPr>
              <a:t>© 2015 Quantum Corporation | </a:t>
            </a:r>
            <a:r>
              <a:rPr i="1" dirty="0">
                <a:solidFill>
                  <a:srgbClr val="898989"/>
                </a:solidFill>
                <a:latin typeface="Calibri" panose="020F0502020204030204" pitchFamily="34" charset="0"/>
              </a:rPr>
              <a:t>Company Confidential</a:t>
            </a:r>
          </a:p>
        </p:txBody>
      </p:sp>
    </p:spTree>
    <p:extLst>
      <p:ext uri="{BB962C8B-B14F-4D97-AF65-F5344CB8AC3E}">
        <p14:creationId xmlns:p14="http://schemas.microsoft.com/office/powerpoint/2010/main" val="1827978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71" r:id="rId2"/>
    <p:sldLayoutId id="2147483749" r:id="rId3"/>
  </p:sldLayoutIdLst>
  <p:txStyles>
    <p:titleStyle>
      <a:lvl1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lang="en-US" sz="2400" b="1" kern="1200" dirty="0">
          <a:solidFill>
            <a:srgbClr val="0F73C3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27013" indent="-227013" algn="l" rtl="0" eaLnBrk="1" fontAlgn="base" hangingPunct="1">
        <a:spcBef>
          <a:spcPts val="0"/>
        </a:spcBef>
        <a:spcAft>
          <a:spcPts val="100"/>
        </a:spcAft>
        <a:buSzPct val="95000"/>
        <a:buBlip>
          <a:blip r:embed="rId5"/>
        </a:buBlip>
        <a:defRPr lang="en-US" sz="2000" kern="1200" dirty="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marL="569913" indent="-171450" algn="l" rtl="0" eaLnBrk="1" fontAlgn="base" hangingPunct="1">
        <a:spcBef>
          <a:spcPct val="0"/>
        </a:spcBef>
        <a:spcAft>
          <a:spcPts val="100"/>
        </a:spcAft>
        <a:buClr>
          <a:srgbClr val="0F73C3"/>
        </a:buClr>
        <a:buSzPct val="95000"/>
        <a:buFont typeface="Arial" charset="0"/>
        <a:buChar char="–"/>
        <a:defRPr sz="16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2pPr>
      <a:lvl3pPr marL="858838" indent="-173038" algn="l" rtl="0" eaLnBrk="1" fontAlgn="base" hangingPunct="1">
        <a:spcBef>
          <a:spcPts val="0"/>
        </a:spcBef>
        <a:spcAft>
          <a:spcPts val="100"/>
        </a:spcAft>
        <a:buClr>
          <a:srgbClr val="0F73C3"/>
        </a:buClr>
        <a:buFont typeface="Wingdings" charset="0"/>
        <a:buChar char="§"/>
        <a:defRPr sz="14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3pPr>
      <a:lvl4pPr marL="1084263" indent="-109538" algn="l" rtl="0" eaLnBrk="1" fontAlgn="base" hangingPunct="1">
        <a:spcBef>
          <a:spcPts val="0"/>
        </a:spcBef>
        <a:spcAft>
          <a:spcPts val="100"/>
        </a:spcAft>
        <a:buClr>
          <a:srgbClr val="0F73C3"/>
        </a:buClr>
        <a:buFont typeface="Arial" charset="0"/>
        <a:buChar char="•"/>
        <a:defRPr sz="14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4pPr>
      <a:lvl5pPr marL="1255713" indent="-109538" algn="l" rtl="0" eaLnBrk="1" fontAlgn="base" hangingPunct="1">
        <a:spcBef>
          <a:spcPts val="0"/>
        </a:spcBef>
        <a:spcAft>
          <a:spcPts val="100"/>
        </a:spcAft>
        <a:buClr>
          <a:srgbClr val="0F73C3"/>
        </a:buClr>
        <a:buFont typeface="Arial" charset="0"/>
        <a:buChar char="»"/>
        <a:defRPr sz="14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454545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27"/>
          <p:cNvSpPr txBox="1">
            <a:spLocks/>
          </p:cNvSpPr>
          <p:nvPr/>
        </p:nvSpPr>
        <p:spPr>
          <a:xfrm>
            <a:off x="8448675" y="4772025"/>
            <a:ext cx="390525" cy="246063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marR="0" indent="0" algn="ctr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None/>
              <a:tabLst/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defRPr/>
            </a:pPr>
            <a:fld id="{9B86059C-0B7F-F140-9E3F-CD83B681D04B}" type="slidenum">
              <a:rPr 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>
                <a:lnSpc>
                  <a:spcPct val="100000"/>
                </a:lnSpc>
                <a:defRPr/>
              </a:pPr>
              <a:t>‹#›</a:t>
            </a:fld>
            <a:endParaRPr lang="en-US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Footer Placeholder 4"/>
          <p:cNvSpPr txBox="1">
            <a:spLocks/>
          </p:cNvSpPr>
          <p:nvPr/>
        </p:nvSpPr>
        <p:spPr>
          <a:xfrm>
            <a:off x="5562600" y="4772025"/>
            <a:ext cx="2889250" cy="246063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8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dirty="0">
                <a:solidFill>
                  <a:srgbClr val="898989"/>
                </a:solidFill>
                <a:latin typeface="Calibri" panose="020F0502020204030204" pitchFamily="34" charset="0"/>
              </a:rPr>
              <a:t>© 2015 Quantum Corporation | </a:t>
            </a:r>
            <a:r>
              <a:rPr i="1" dirty="0">
                <a:solidFill>
                  <a:srgbClr val="898989"/>
                </a:solidFill>
                <a:latin typeface="Calibri" panose="020F0502020204030204" pitchFamily="34" charset="0"/>
              </a:rPr>
              <a:t>Company Confidential</a:t>
            </a:r>
          </a:p>
        </p:txBody>
      </p:sp>
    </p:spTree>
    <p:extLst>
      <p:ext uri="{BB962C8B-B14F-4D97-AF65-F5344CB8AC3E}">
        <p14:creationId xmlns:p14="http://schemas.microsoft.com/office/powerpoint/2010/main" val="30117325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</p:sldLayoutIdLst>
  <p:txStyles>
    <p:titleStyle>
      <a:lvl1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lang="en-US" sz="2400" b="1" kern="1200" dirty="0">
          <a:solidFill>
            <a:srgbClr val="0F73C3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0F73C3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27013" indent="-227013" algn="l" rtl="0" eaLnBrk="1" fontAlgn="base" hangingPunct="1">
        <a:spcBef>
          <a:spcPts val="0"/>
        </a:spcBef>
        <a:spcAft>
          <a:spcPts val="100"/>
        </a:spcAft>
        <a:buSzPct val="95000"/>
        <a:buBlip>
          <a:blip r:embed="rId8"/>
        </a:buBlip>
        <a:defRPr lang="en-US" sz="2000" kern="1200" dirty="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marL="569913" indent="-171450" algn="l" rtl="0" eaLnBrk="1" fontAlgn="base" hangingPunct="1">
        <a:spcBef>
          <a:spcPct val="0"/>
        </a:spcBef>
        <a:spcAft>
          <a:spcPts val="100"/>
        </a:spcAft>
        <a:buClr>
          <a:srgbClr val="0F73C3"/>
        </a:buClr>
        <a:buSzPct val="95000"/>
        <a:buFont typeface="Arial" charset="0"/>
        <a:buChar char="–"/>
        <a:defRPr sz="16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2pPr>
      <a:lvl3pPr marL="858838" indent="-173038" algn="l" rtl="0" eaLnBrk="1" fontAlgn="base" hangingPunct="1">
        <a:spcBef>
          <a:spcPts val="0"/>
        </a:spcBef>
        <a:spcAft>
          <a:spcPts val="100"/>
        </a:spcAft>
        <a:buClr>
          <a:srgbClr val="0F73C3"/>
        </a:buClr>
        <a:buFont typeface="Wingdings" charset="0"/>
        <a:buChar char="§"/>
        <a:defRPr sz="14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3pPr>
      <a:lvl4pPr marL="1084263" indent="-109538" algn="l" rtl="0" eaLnBrk="1" fontAlgn="base" hangingPunct="1">
        <a:spcBef>
          <a:spcPts val="0"/>
        </a:spcBef>
        <a:spcAft>
          <a:spcPts val="100"/>
        </a:spcAft>
        <a:buClr>
          <a:srgbClr val="0F73C3"/>
        </a:buClr>
        <a:buFont typeface="Arial" charset="0"/>
        <a:buChar char="•"/>
        <a:defRPr sz="14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4pPr>
      <a:lvl5pPr marL="1255713" indent="-109538" algn="l" rtl="0" eaLnBrk="1" fontAlgn="base" hangingPunct="1">
        <a:spcBef>
          <a:spcPts val="0"/>
        </a:spcBef>
        <a:spcAft>
          <a:spcPts val="100"/>
        </a:spcAft>
        <a:buClr>
          <a:srgbClr val="0F73C3"/>
        </a:buClr>
        <a:buFont typeface="Arial" charset="0"/>
        <a:buChar char="»"/>
        <a:defRPr sz="1400" kern="1200">
          <a:solidFill>
            <a:srgbClr val="414141"/>
          </a:solidFill>
          <a:latin typeface="Calibri" panose="020F0502020204030204" pitchFamily="34" charset="0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454545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StorNext 5.3.1</a:t>
            </a:r>
          </a:p>
          <a:p>
            <a:r>
              <a:rPr lang="en-US" dirty="0" smtClean="0"/>
              <a:t>TOI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Lynn Wasson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April 5,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12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r>
              <a:rPr lang="en-US" dirty="0" smtClean="0"/>
              <a:t>Reporting Script</a:t>
            </a:r>
          </a:p>
          <a:p>
            <a:r>
              <a:rPr lang="en-US" dirty="0" smtClean="0"/>
              <a:t>NAS 1.2.1</a:t>
            </a:r>
          </a:p>
          <a:p>
            <a:r>
              <a:rPr lang="en-US" dirty="0" smtClean="0"/>
              <a:t>Training and Documentation</a:t>
            </a:r>
          </a:p>
          <a:p>
            <a:r>
              <a:rPr lang="en-US" dirty="0" smtClean="0"/>
              <a:t>Alternate Store Location Licensing</a:t>
            </a:r>
          </a:p>
          <a:p>
            <a:r>
              <a:rPr lang="en-US" dirty="0" smtClean="0"/>
              <a:t>Appliance Network Configuration Changes</a:t>
            </a:r>
          </a:p>
          <a:p>
            <a:r>
              <a:rPr lang="en-US" dirty="0" smtClean="0"/>
              <a:t>Q&amp;A / Wrap-Up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14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9:00 – 9:30	5.3.1 Overview				Lynn Wasson</a:t>
            </a:r>
          </a:p>
          <a:p>
            <a:r>
              <a:rPr lang="en-US" dirty="0" smtClean="0"/>
              <a:t>9:30 – 10:15	Reporting Script				Bill Middlecamp</a:t>
            </a:r>
          </a:p>
          <a:p>
            <a:r>
              <a:rPr lang="en-US" dirty="0" smtClean="0"/>
              <a:t>10:15 – 10:45	Break</a:t>
            </a:r>
          </a:p>
          <a:p>
            <a:r>
              <a:rPr lang="en-US" dirty="0" smtClean="0"/>
              <a:t>10:45 – 12:00	NAS 1.2.1				Michael Sevy</a:t>
            </a:r>
          </a:p>
          <a:p>
            <a:r>
              <a:rPr lang="en-US" dirty="0" smtClean="0"/>
              <a:t>12:00 – 1:00	Lunch</a:t>
            </a:r>
          </a:p>
          <a:p>
            <a:r>
              <a:rPr lang="en-US" dirty="0" smtClean="0"/>
              <a:t>1:00 – 1:45	NAS 1.2.1				Michael Sevy</a:t>
            </a:r>
          </a:p>
          <a:p>
            <a:r>
              <a:rPr lang="en-US" dirty="0" smtClean="0"/>
              <a:t>1:45 – 2:15	Break</a:t>
            </a:r>
          </a:p>
          <a:p>
            <a:r>
              <a:rPr lang="en-US" dirty="0" smtClean="0"/>
              <a:t>2:15 – 3:00	Training and Documentation		</a:t>
            </a:r>
            <a:r>
              <a:rPr lang="en-US" smtClean="0"/>
              <a:t>Fedri </a:t>
            </a:r>
            <a:r>
              <a:rPr lang="en-US" smtClean="0"/>
              <a:t>Marrugo</a:t>
            </a:r>
            <a:endParaRPr lang="en-US" dirty="0" smtClean="0"/>
          </a:p>
          <a:p>
            <a:r>
              <a:rPr lang="en-US" dirty="0" smtClean="0"/>
              <a:t>3:00 – 3:15	Alternate Store Location License		Bill Webster</a:t>
            </a:r>
          </a:p>
          <a:p>
            <a:r>
              <a:rPr lang="en-US" dirty="0" smtClean="0"/>
              <a:t>3:15 – 3:30	Appliance Network Configuration Changes	Paal Olsen</a:t>
            </a:r>
          </a:p>
          <a:p>
            <a:r>
              <a:rPr lang="en-US" dirty="0" smtClean="0"/>
              <a:t>3:30 – 4:00	Break</a:t>
            </a:r>
          </a:p>
          <a:p>
            <a:r>
              <a:rPr lang="en-US" dirty="0" smtClean="0"/>
              <a:t>4:00 – 4:30	Q&amp;A / Wrap-Up				Lynn Wasson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75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Reporting </a:t>
            </a:r>
            <a:r>
              <a:rPr lang="en-US" dirty="0" smtClean="0"/>
              <a:t>Script</a:t>
            </a:r>
            <a:endParaRPr lang="en-US" dirty="0"/>
          </a:p>
          <a:p>
            <a:r>
              <a:rPr lang="en-US" dirty="0"/>
              <a:t>NAS 1.2.1</a:t>
            </a:r>
          </a:p>
          <a:p>
            <a:r>
              <a:rPr lang="en-US" dirty="0"/>
              <a:t>Documentation Updates</a:t>
            </a:r>
          </a:p>
          <a:p>
            <a:r>
              <a:rPr lang="en-US" dirty="0"/>
              <a:t>Alternate Store Location License</a:t>
            </a:r>
          </a:p>
          <a:p>
            <a:r>
              <a:rPr lang="en-US" dirty="0"/>
              <a:t>Appliance Network </a:t>
            </a:r>
            <a:r>
              <a:rPr lang="en-US" dirty="0" err="1"/>
              <a:t>Config</a:t>
            </a:r>
            <a:r>
              <a:rPr lang="en-US" dirty="0"/>
              <a:t>. Changes</a:t>
            </a:r>
          </a:p>
          <a:p>
            <a:r>
              <a:rPr lang="en-US" dirty="0"/>
              <a:t>Additional Bug </a:t>
            </a:r>
            <a:r>
              <a:rPr lang="en-US" dirty="0" smtClean="0"/>
              <a:t>Fixes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Operating System Support</a:t>
            </a:r>
          </a:p>
          <a:p>
            <a:pPr lvl="1"/>
            <a:r>
              <a:rPr lang="en-US" dirty="0"/>
              <a:t>RHEL 7.2 Clients</a:t>
            </a:r>
          </a:p>
          <a:p>
            <a:pPr lvl="1"/>
            <a:r>
              <a:rPr lang="en-US" dirty="0"/>
              <a:t>RHEL 6.7 Clients</a:t>
            </a:r>
          </a:p>
          <a:p>
            <a:pPr lvl="1"/>
            <a:r>
              <a:rPr lang="en-US" dirty="0"/>
              <a:t>SLES 11 SP 4 Clients</a:t>
            </a:r>
          </a:p>
          <a:p>
            <a:r>
              <a:rPr lang="en-US" dirty="0"/>
              <a:t>Added Device Support</a:t>
            </a:r>
          </a:p>
          <a:p>
            <a:pPr lvl="1"/>
            <a:r>
              <a:rPr lang="en-US" dirty="0"/>
              <a:t>IBM TS1150 Tape Drive</a:t>
            </a:r>
          </a:p>
          <a:p>
            <a:pPr lvl="1"/>
            <a:r>
              <a:rPr lang="en-US" dirty="0" smtClean="0"/>
              <a:t>LTO 7 Drive Support</a:t>
            </a:r>
          </a:p>
          <a:p>
            <a:pPr lvl="2"/>
            <a:r>
              <a:rPr lang="en-US" dirty="0" smtClean="0"/>
              <a:t>Quantum i6000</a:t>
            </a:r>
            <a:endParaRPr lang="en-US" dirty="0"/>
          </a:p>
          <a:p>
            <a:pPr lvl="2"/>
            <a:r>
              <a:rPr lang="en-US" dirty="0"/>
              <a:t>Quantum </a:t>
            </a:r>
            <a:r>
              <a:rPr lang="en-US" dirty="0" smtClean="0"/>
              <a:t>i500</a:t>
            </a:r>
            <a:endParaRPr lang="en-US" dirty="0"/>
          </a:p>
          <a:p>
            <a:pPr lvl="2"/>
            <a:r>
              <a:rPr lang="en-US" dirty="0"/>
              <a:t>Quantum i40 &amp; </a:t>
            </a:r>
            <a:r>
              <a:rPr lang="en-US" dirty="0" smtClean="0"/>
              <a:t>i80</a:t>
            </a:r>
            <a:endParaRPr lang="en-US" dirty="0"/>
          </a:p>
          <a:p>
            <a:pPr lvl="2"/>
            <a:r>
              <a:rPr lang="en-US" dirty="0" smtClean="0"/>
              <a:t>IBMTS3310</a:t>
            </a:r>
            <a:endParaRPr lang="en-US" dirty="0"/>
          </a:p>
          <a:p>
            <a:r>
              <a:rPr lang="en-US" dirty="0"/>
              <a:t>Updated </a:t>
            </a:r>
            <a:r>
              <a:rPr lang="en-US" dirty="0" smtClean="0"/>
              <a:t>Grass Valley inquiry strings</a:t>
            </a:r>
            <a:endParaRPr lang="en-US" dirty="0"/>
          </a:p>
          <a:p>
            <a:r>
              <a:rPr lang="en-US" dirty="0" err="1"/>
              <a:t>Genetec</a:t>
            </a:r>
            <a:r>
              <a:rPr lang="en-US" dirty="0"/>
              <a:t> </a:t>
            </a:r>
            <a:r>
              <a:rPr lang="en-US" dirty="0" smtClean="0"/>
              <a:t>for FS Only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Content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2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Issues Addressed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250 Total Addressed Bugs</a:t>
            </a:r>
          </a:p>
          <a:p>
            <a:pPr lvl="1"/>
            <a:r>
              <a:rPr lang="en-US" smtClean="0"/>
              <a:t>25 customer related issues</a:t>
            </a:r>
          </a:p>
          <a:p>
            <a:pPr lvl="1"/>
            <a:r>
              <a:rPr lang="en-US" smtClean="0"/>
              <a:t>33 enhancements</a:t>
            </a:r>
          </a:p>
          <a:p>
            <a:pPr lvl="1"/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6800720"/>
              </p:ext>
            </p:extLst>
          </p:nvPr>
        </p:nvGraphicFramePr>
        <p:xfrm>
          <a:off x="3162300" y="1019175"/>
          <a:ext cx="5681662" cy="3295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8267271"/>
              </p:ext>
            </p:extLst>
          </p:nvPr>
        </p:nvGraphicFramePr>
        <p:xfrm>
          <a:off x="242887" y="1609724"/>
          <a:ext cx="2938463" cy="2828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748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688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559&quot;/&gt;&lt;/object&gt;&lt;object type=&quot;3&quot; unique_id=&quot;10004&quot;&gt;&lt;property id=&quot;20148&quot; value=&quot;5&quot;/&gt;&lt;property id=&quot;20300&quot; value=&quot;Slide 2 - &amp;quot;Agenda&amp;quot;&quot;/&gt;&lt;property id=&quot;20307&quot; value=&quot;561&quot;/&gt;&lt;/object&gt;&lt;object type=&quot;3&quot; unique_id=&quot;10005&quot;&gt;&lt;property id=&quot;20148&quot; value=&quot;5&quot;/&gt;&lt;property id=&quot;20300&quot; value=&quot;Slide 3 - &amp;quot;Timeline&amp;quot;&quot;/&gt;&lt;property id=&quot;20307&quot; value=&quot;560&quot;/&gt;&lt;/object&gt;&lt;object type=&quot;3&quot; unique_id=&quot;10006&quot;&gt;&lt;property id=&quot;20148&quot; value=&quot;5&quot;/&gt;&lt;property id=&quot;20300&quot; value=&quot;Slide 4 - &amp;quot;Release Content&amp;amp;#x09;&amp;quot;&quot;/&gt;&lt;property id=&quot;20307&quot; value=&quot;562&quot;/&gt;&lt;/object&gt;&lt;object type=&quot;3&quot; unique_id=&quot;10007&quot;&gt;&lt;property id=&quot;20148&quot; value=&quot;5&quot;/&gt;&lt;property id=&quot;20300&quot; value=&quot;Slide 5 - &amp;quot;Issues Addressed&amp;quot;&quot;/&gt;&lt;property id=&quot;20307&quot; value=&quot;563&quot;/&gt;&lt;/object&gt;&lt;object type=&quot;3&quot; unique_id=&quot;10008&quot;&gt;&lt;property id=&quot;20148&quot; value=&quot;5&quot;/&gt;&lt;property id=&quot;20300&quot; value=&quot;Slide 6&quot;/&gt;&lt;property id=&quot;20307&quot; value=&quot;564&quot;/&gt;&lt;/object&gt;&lt;/object&gt;&lt;object type=&quot;8&quot; unique_id=&quot;1001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Master - Header included, text included">
  <a:themeElements>
    <a:clrScheme name="Quantum">
      <a:dk1>
        <a:srgbClr val="FFFFFF"/>
      </a:dk1>
      <a:lt1>
        <a:srgbClr val="454545"/>
      </a:lt1>
      <a:dk2>
        <a:srgbClr val="FFFFFF"/>
      </a:dk2>
      <a:lt2>
        <a:srgbClr val="454545"/>
      </a:lt2>
      <a:accent1>
        <a:srgbClr val="0F73C3"/>
      </a:accent1>
      <a:accent2>
        <a:srgbClr val="00B6F1"/>
      </a:accent2>
      <a:accent3>
        <a:srgbClr val="8EBE68"/>
      </a:accent3>
      <a:accent4>
        <a:srgbClr val="FBC85B"/>
      </a:accent4>
      <a:accent5>
        <a:srgbClr val="BCC0BA"/>
      </a:accent5>
      <a:accent6>
        <a:srgbClr val="6A7B84"/>
      </a:accent6>
      <a:hlink>
        <a:srgbClr val="00B6F1"/>
      </a:hlink>
      <a:folHlink>
        <a:srgbClr val="00B6F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600" dirty="0">
            <a:solidFill>
              <a:srgbClr val="FFFFFF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 cmpd="sng"/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aster No header no text">
  <a:themeElements>
    <a:clrScheme name="Quantum">
      <a:dk1>
        <a:srgbClr val="FFFFFF"/>
      </a:dk1>
      <a:lt1>
        <a:srgbClr val="454545"/>
      </a:lt1>
      <a:dk2>
        <a:srgbClr val="FFFFFF"/>
      </a:dk2>
      <a:lt2>
        <a:srgbClr val="454545"/>
      </a:lt2>
      <a:accent1>
        <a:srgbClr val="0F73C3"/>
      </a:accent1>
      <a:accent2>
        <a:srgbClr val="00B6F1"/>
      </a:accent2>
      <a:accent3>
        <a:srgbClr val="8EBE68"/>
      </a:accent3>
      <a:accent4>
        <a:srgbClr val="FBC85B"/>
      </a:accent4>
      <a:accent5>
        <a:srgbClr val="BCC0BA"/>
      </a:accent5>
      <a:accent6>
        <a:srgbClr val="6A7B84"/>
      </a:accent6>
      <a:hlink>
        <a:srgbClr val="00B6F1"/>
      </a:hlink>
      <a:folHlink>
        <a:srgbClr val="00B6F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600" dirty="0">
            <a:solidFill>
              <a:srgbClr val="FFFFFF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 cmpd="sng"/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aster graphical assets">
  <a:themeElements>
    <a:clrScheme name="Quantum">
      <a:dk1>
        <a:srgbClr val="FFFFFF"/>
      </a:dk1>
      <a:lt1>
        <a:srgbClr val="454545"/>
      </a:lt1>
      <a:dk2>
        <a:srgbClr val="FFFFFF"/>
      </a:dk2>
      <a:lt2>
        <a:srgbClr val="454545"/>
      </a:lt2>
      <a:accent1>
        <a:srgbClr val="0F73C3"/>
      </a:accent1>
      <a:accent2>
        <a:srgbClr val="00B6F1"/>
      </a:accent2>
      <a:accent3>
        <a:srgbClr val="8EBE68"/>
      </a:accent3>
      <a:accent4>
        <a:srgbClr val="FBC85B"/>
      </a:accent4>
      <a:accent5>
        <a:srgbClr val="BCC0BA"/>
      </a:accent5>
      <a:accent6>
        <a:srgbClr val="6A7B84"/>
      </a:accent6>
      <a:hlink>
        <a:srgbClr val="00B6F1"/>
      </a:hlink>
      <a:folHlink>
        <a:srgbClr val="00B6F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600" dirty="0">
            <a:solidFill>
              <a:srgbClr val="FFFFFF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 cmpd="sng"/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Quantum">
    <a:dk1>
      <a:srgbClr val="FFFFFF"/>
    </a:dk1>
    <a:lt1>
      <a:srgbClr val="454545"/>
    </a:lt1>
    <a:dk2>
      <a:srgbClr val="FFFFFF"/>
    </a:dk2>
    <a:lt2>
      <a:srgbClr val="454545"/>
    </a:lt2>
    <a:accent1>
      <a:srgbClr val="0F73C3"/>
    </a:accent1>
    <a:accent2>
      <a:srgbClr val="00B6F1"/>
    </a:accent2>
    <a:accent3>
      <a:srgbClr val="8EBE68"/>
    </a:accent3>
    <a:accent4>
      <a:srgbClr val="FBC85B"/>
    </a:accent4>
    <a:accent5>
      <a:srgbClr val="BCC0BA"/>
    </a:accent5>
    <a:accent6>
      <a:srgbClr val="6A7B84"/>
    </a:accent6>
    <a:hlink>
      <a:srgbClr val="00B6F1"/>
    </a:hlink>
    <a:folHlink>
      <a:srgbClr val="00B6F1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23974</TotalTime>
  <Words>118</Words>
  <Application>Microsoft Office PowerPoint</Application>
  <PresentationFormat>On-screen Show (16:9)</PresentationFormat>
  <Paragraphs>55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Master - Header included, text included</vt:lpstr>
      <vt:lpstr>Master No header no text</vt:lpstr>
      <vt:lpstr>Master graphical assets</vt:lpstr>
      <vt:lpstr>PowerPoint Presentation</vt:lpstr>
      <vt:lpstr>Agenda</vt:lpstr>
      <vt:lpstr>Timeline</vt:lpstr>
      <vt:lpstr>Release Content </vt:lpstr>
      <vt:lpstr>Issues Addressed</vt:lpstr>
      <vt:lpstr>PowerPoint Presentation</vt:lpstr>
    </vt:vector>
  </TitlesOfParts>
  <Manager>Isaac Alves</Manager>
  <Company>Quantum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 Master 16:9</dc:title>
  <dc:subject>Quantum 16:9</dc:subject>
  <dc:creator>quantumcorp</dc:creator>
  <cp:keywords>Template Mater 2015</cp:keywords>
  <cp:lastModifiedBy>Fedri Marrugo</cp:lastModifiedBy>
  <cp:revision>709</cp:revision>
  <cp:lastPrinted>2015-05-05T15:24:22Z</cp:lastPrinted>
  <dcterms:created xsi:type="dcterms:W3CDTF">2015-05-01T18:20:13Z</dcterms:created>
  <dcterms:modified xsi:type="dcterms:W3CDTF">2016-04-05T20:32:54Z</dcterms:modified>
</cp:coreProperties>
</file>