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39" r:id="rId2"/>
    <p:sldMasterId id="2147483756" r:id="rId3"/>
  </p:sldMasterIdLst>
  <p:notesMasterIdLst>
    <p:notesMasterId r:id="rId18"/>
  </p:notesMasterIdLst>
  <p:handoutMasterIdLst>
    <p:handoutMasterId r:id="rId19"/>
  </p:handoutMasterIdLst>
  <p:sldIdLst>
    <p:sldId id="508" r:id="rId4"/>
    <p:sldId id="522" r:id="rId5"/>
    <p:sldId id="548" r:id="rId6"/>
    <p:sldId id="549" r:id="rId7"/>
    <p:sldId id="558" r:id="rId8"/>
    <p:sldId id="523" r:id="rId9"/>
    <p:sldId id="524" r:id="rId10"/>
    <p:sldId id="550" r:id="rId11"/>
    <p:sldId id="551" r:id="rId12"/>
    <p:sldId id="552" r:id="rId13"/>
    <p:sldId id="557" r:id="rId14"/>
    <p:sldId id="555" r:id="rId15"/>
    <p:sldId id="554" r:id="rId16"/>
    <p:sldId id="514" r:id="rId17"/>
  </p:sldIdLst>
  <p:sldSz cx="9144000" cy="5143500" type="screen16x9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ynn Wasson" initials="LM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14141"/>
    <a:srgbClr val="00B6F1"/>
    <a:srgbClr val="212121"/>
    <a:srgbClr val="6A7B84"/>
    <a:srgbClr val="8EBE68"/>
    <a:srgbClr val="0F73C3"/>
    <a:srgbClr val="00FFFF"/>
    <a:srgbClr val="DCDCDC"/>
    <a:srgbClr val="F47F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1944" y="-1002"/>
      </p:cViewPr>
      <p:guideLst>
        <p:guide orient="horz" pos="1180"/>
        <p:guide pos="2247"/>
      </p:guideLst>
    </p:cSldViewPr>
  </p:slideViewPr>
  <p:outlineViewPr>
    <p:cViewPr>
      <p:scale>
        <a:sx n="33" d="100"/>
        <a:sy n="33" d="100"/>
      </p:scale>
      <p:origin x="0" y="238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115" d="100"/>
          <a:sy n="115" d="100"/>
        </p:scale>
        <p:origin x="-2394" y="-114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06"/>
          <c:y val="5.324347946372061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01"/>
          <c:y val="0.21570492733150101"/>
          <c:w val="0.67648918108944001"/>
          <c:h val="0.713318262753993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68878256407"/>
                  <c:y val="0.4490744783532342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6859819901322812"/>
                  <c:y val="-0.4576430785447289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3547158641760099"/>
                  <c:y val="-0.1603162066942961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9185708860277706"/>
                  <c:y val="0.1392687324143931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91126B-48DF-9943-97B3-6F4FE00A989C}" type="datetimeFigureOut">
              <a:rPr lang="en-US"/>
              <a:pPr>
                <a:defRPr/>
              </a:pPr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82CFC8-E374-F944-BB96-0DA719E3E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5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6AE0F1-34EE-2949-9CD6-2F08B9797F13}" type="datetimeFigureOut">
              <a:rPr lang="en-US"/>
              <a:pPr>
                <a:defRPr/>
              </a:pPr>
              <a:t>4/4/2016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AA793E-8016-FE43-AB97-BC0D9B80D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63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861519-8410-4FA8-BFFA-133AFA38DA6C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57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11400" y="525463"/>
            <a:ext cx="4673600" cy="2628900"/>
          </a:xfrm>
          <a:ln/>
        </p:spPr>
      </p:sp>
      <p:sp>
        <p:nvSpPr>
          <p:cNvPr id="1577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7850293" cy="35052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5463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2013 Quantum Corporation. Company Confidential. Forward-looking information is based upon multiple assumptions and uncertainties, does not necessarily represent the company’s outlook and is for planning purposes only.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62E7E0-0284-4AB1-A318-757D542418E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182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54864"/>
            <a:ext cx="7433144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137160" y="822960"/>
            <a:ext cx="8778240" cy="402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rgbClr val="212121"/>
                </a:solidFill>
              </a:defRPr>
            </a:lvl1pPr>
            <a:lvl2pPr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43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399" y="2962275"/>
            <a:ext cx="6715125" cy="4857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1724026"/>
            <a:ext cx="6705600" cy="11049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14681" y="4853940"/>
            <a:ext cx="213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1000" b="0" dirty="0">
                <a:solidFill>
                  <a:srgbClr val="DDDDDD"/>
                </a:solidFill>
              </a:rPr>
              <a:t>Template QF00236 Rev </a:t>
            </a:r>
            <a:r>
              <a:rPr lang="en-US" sz="1000" b="0" dirty="0" smtClean="0">
                <a:solidFill>
                  <a:srgbClr val="DDDDDD"/>
                </a:solidFill>
              </a:rPr>
              <a:t>J DRAFT</a:t>
            </a:r>
            <a:endParaRPr lang="en-US" sz="1000" b="0" dirty="0">
              <a:solidFill>
                <a:srgbClr val="DDDDDD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070099" y="3636005"/>
            <a:ext cx="3886200" cy="32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2070099" y="3997954"/>
            <a:ext cx="3886200" cy="32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DDMMMYYYY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922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Indicator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idx="1"/>
          </p:nvPr>
        </p:nvSpPr>
        <p:spPr bwMode="auto">
          <a:xfrm>
            <a:off x="371475" y="2409825"/>
            <a:ext cx="8372476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4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763" y="0"/>
            <a:ext cx="9139237" cy="5141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84" y="2339336"/>
            <a:ext cx="2979163" cy="46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014"/>
          <p:cNvSpPr>
            <a:spLocks noChangeArrowheads="1"/>
          </p:cNvSpPr>
          <p:nvPr userDrawn="1"/>
        </p:nvSpPr>
        <p:spPr bwMode="auto">
          <a:xfrm>
            <a:off x="1066800" y="4400550"/>
            <a:ext cx="7310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© 2015 Quantum Corporation. Company Confidential. Forward-looking information is based upon multiple assumptions and uncertainties,</a:t>
            </a:r>
            <a:b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</a:b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does not necessarily represent the company</a:t>
            </a:r>
            <a:r>
              <a:rPr lang="ja-JP" alt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’</a:t>
            </a: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4195253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81000" y="1047750"/>
            <a:ext cx="12954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Default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801813" y="1047750"/>
            <a:ext cx="1295400" cy="1143000"/>
          </a:xfrm>
          <a:prstGeom prst="rect">
            <a:avLst/>
          </a:prstGeom>
          <a:solidFill>
            <a:srgbClr val="6A7B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81000" y="2290763"/>
            <a:ext cx="1295400" cy="433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801813" y="2290763"/>
            <a:ext cx="1295400" cy="433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2952750"/>
            <a:ext cx="12954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801813" y="2952750"/>
            <a:ext cx="1295400" cy="1143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8EBE68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81000" y="4195763"/>
            <a:ext cx="1295400" cy="4333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801813" y="4195763"/>
            <a:ext cx="1295400" cy="4333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6019800" y="1047750"/>
            <a:ext cx="2743200" cy="1143000"/>
          </a:xfrm>
          <a:prstGeom prst="rect">
            <a:avLst/>
          </a:prstGeom>
          <a:solidFill>
            <a:srgbClr val="414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Dark Callout/takeaway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019800" y="2952750"/>
            <a:ext cx="2752725" cy="1143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Bright Highlight/takeaway</a:t>
            </a:r>
          </a:p>
        </p:txBody>
      </p:sp>
      <p:sp>
        <p:nvSpPr>
          <p:cNvPr id="13" name="TextBox 21"/>
          <p:cNvSpPr txBox="1">
            <a:spLocks noChangeArrowheads="1"/>
          </p:cNvSpPr>
          <p:nvPr userDrawn="1"/>
        </p:nvSpPr>
        <p:spPr bwMode="auto">
          <a:xfrm>
            <a:off x="3475038" y="1114425"/>
            <a:ext cx="1995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accent1"/>
                </a:solidFill>
              </a:rPr>
              <a:t>As a style standard</a:t>
            </a:r>
          </a:p>
        </p:txBody>
      </p:sp>
      <p:sp>
        <p:nvSpPr>
          <p:cNvPr id="14" name="Rectangle 22"/>
          <p:cNvSpPr>
            <a:spLocks noChangeArrowheads="1"/>
          </p:cNvSpPr>
          <p:nvPr userDrawn="1"/>
        </p:nvSpPr>
        <p:spPr bwMode="auto">
          <a:xfrm>
            <a:off x="3503613" y="1204913"/>
            <a:ext cx="1128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600" b="1">
                <a:solidFill>
                  <a:srgbClr val="BCC0BA"/>
                </a:solidFill>
              </a:rPr>
              <a:t>NO</a:t>
            </a:r>
          </a:p>
        </p:txBody>
      </p:sp>
      <p:sp>
        <p:nvSpPr>
          <p:cNvPr id="15" name="Rectangle 24"/>
          <p:cNvSpPr>
            <a:spLocks noChangeArrowheads="1"/>
          </p:cNvSpPr>
          <p:nvPr userDrawn="1"/>
        </p:nvSpPr>
        <p:spPr bwMode="auto">
          <a:xfrm>
            <a:off x="4600575" y="1384300"/>
            <a:ext cx="8969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shadows</a:t>
            </a:r>
          </a:p>
          <a:p>
            <a:r>
              <a:rPr lang="en-US" sz="1400"/>
              <a:t>gradients</a:t>
            </a:r>
          </a:p>
          <a:p>
            <a:r>
              <a:rPr lang="en-US" sz="1400"/>
              <a:t>bevels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352800" y="1047750"/>
            <a:ext cx="2344738" cy="1143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706813" y="3021013"/>
            <a:ext cx="1751012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3706813" y="3162300"/>
            <a:ext cx="1751012" cy="0"/>
          </a:xfrm>
          <a:prstGeom prst="line">
            <a:avLst/>
          </a:prstGeom>
          <a:ln w="28575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706813" y="3363913"/>
            <a:ext cx="1751012" cy="0"/>
          </a:xfrm>
          <a:prstGeom prst="line">
            <a:avLst/>
          </a:prstGeom>
          <a:ln w="28575" cmpd="sng"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3706813" y="3675063"/>
            <a:ext cx="1751012" cy="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706813" y="3817938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3706813" y="4019550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57150"/>
            <a:ext cx="7204518" cy="685800"/>
          </a:xfrm>
          <a:prstGeom prst="rect">
            <a:avLst/>
          </a:prstGeom>
        </p:spPr>
        <p:txBody>
          <a:bodyPr/>
          <a:lstStyle>
            <a:lvl1pPr>
              <a:defRPr sz="2400" b="1" baseline="0"/>
            </a:lvl1pPr>
          </a:lstStyle>
          <a:p>
            <a:r>
              <a:rPr lang="en-US" dirty="0" smtClean="0"/>
              <a:t>Standard Styles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759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6875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48200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57150"/>
            <a:ext cx="7204518" cy="68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Sample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571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4778375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57150"/>
            <a:ext cx="7204518" cy="68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111719017"/>
              </p:ext>
            </p:extLst>
          </p:nvPr>
        </p:nvGraphicFramePr>
        <p:xfrm>
          <a:off x="4974281" y="1304324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8277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 userDrawn="1"/>
        </p:nvSpPr>
        <p:spPr>
          <a:xfrm>
            <a:off x="4661244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8" name="Rounded Rectangle 77"/>
          <p:cNvSpPr/>
          <p:nvPr userDrawn="1"/>
        </p:nvSpPr>
        <p:spPr>
          <a:xfrm>
            <a:off x="457201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9" name="Rounded Rectangle 78"/>
          <p:cNvSpPr/>
          <p:nvPr userDrawn="1"/>
        </p:nvSpPr>
        <p:spPr>
          <a:xfrm>
            <a:off x="3258066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0" name="Rounded Rectangle 79"/>
          <p:cNvSpPr/>
          <p:nvPr userDrawn="1"/>
        </p:nvSpPr>
        <p:spPr>
          <a:xfrm>
            <a:off x="6039708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1" name="Rounded Rectangle 80"/>
          <p:cNvSpPr/>
          <p:nvPr userDrawn="1"/>
        </p:nvSpPr>
        <p:spPr>
          <a:xfrm>
            <a:off x="457200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2" name="Rounded Rectangle 81"/>
          <p:cNvSpPr/>
          <p:nvPr userDrawn="1"/>
        </p:nvSpPr>
        <p:spPr>
          <a:xfrm>
            <a:off x="4661244" y="3521160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3" name="Rounded Rectangle 82"/>
          <p:cNvSpPr/>
          <p:nvPr userDrawn="1"/>
        </p:nvSpPr>
        <p:spPr>
          <a:xfrm>
            <a:off x="457200" y="3528025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2173416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GLOBE</a:t>
            </a:r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74" y="1183124"/>
            <a:ext cx="394394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3442430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MAP MARKER</a:t>
            </a:r>
            <a:endParaRPr lang="en-US" altLang="en-US" dirty="0">
              <a:ea typeface="+mn-ea"/>
            </a:endParaRPr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572" y="1216462"/>
            <a:ext cx="304758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39" y="1155232"/>
            <a:ext cx="747328" cy="49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2"/>
          <p:cNvSpPr txBox="1">
            <a:spLocks noChangeArrowheads="1"/>
          </p:cNvSpPr>
          <p:nvPr userDrawn="1"/>
        </p:nvSpPr>
        <p:spPr bwMode="auto">
          <a:xfrm>
            <a:off x="724672" y="1847850"/>
            <a:ext cx="85883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WORLD MAP</a:t>
            </a:r>
            <a:endParaRPr lang="en-US" altLang="en-US" dirty="0">
              <a:ea typeface="+mn-ea"/>
            </a:endParaRPr>
          </a:p>
        </p:txBody>
      </p:sp>
      <p:sp>
        <p:nvSpPr>
          <p:cNvPr id="9" name="Text Box 79"/>
          <p:cNvSpPr txBox="1">
            <a:spLocks noChangeArrowheads="1"/>
          </p:cNvSpPr>
          <p:nvPr userDrawn="1"/>
        </p:nvSpPr>
        <p:spPr bwMode="auto">
          <a:xfrm>
            <a:off x="1189038" y="3150285"/>
            <a:ext cx="13795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 smtClean="0">
                <a:solidFill>
                  <a:srgbClr val="BCC0BA"/>
                </a:solidFill>
                <a:ea typeface="+mn-ea"/>
              </a:rPr>
              <a:t>DISK DRUMS / STORAGE</a:t>
            </a:r>
            <a:endParaRPr lang="en-US" altLang="en-US" sz="800" dirty="0">
              <a:solidFill>
                <a:srgbClr val="BCC0BA"/>
              </a:solidFill>
              <a:ea typeface="+mn-ea"/>
            </a:endParaRPr>
          </a:p>
        </p:txBody>
      </p:sp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49" y="2579155"/>
            <a:ext cx="262181" cy="30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9"/>
          <p:cNvGrpSpPr>
            <a:grpSpLocks/>
          </p:cNvGrpSpPr>
          <p:nvPr userDrawn="1"/>
        </p:nvGrpSpPr>
        <p:grpSpPr bwMode="auto">
          <a:xfrm>
            <a:off x="1488530" y="2536579"/>
            <a:ext cx="429125" cy="391031"/>
            <a:chOff x="8018997" y="2625171"/>
            <a:chExt cx="659169" cy="601150"/>
          </a:xfrm>
        </p:grpSpPr>
        <p:pic>
          <p:nvPicPr>
            <p:cNvPr id="12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541" y="275859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22"/>
          <p:cNvGrpSpPr>
            <a:grpSpLocks/>
          </p:cNvGrpSpPr>
          <p:nvPr userDrawn="1"/>
        </p:nvGrpSpPr>
        <p:grpSpPr bwMode="auto">
          <a:xfrm>
            <a:off x="2497055" y="2532097"/>
            <a:ext cx="521001" cy="399994"/>
            <a:chOff x="8018997" y="2625171"/>
            <a:chExt cx="801250" cy="615646"/>
          </a:xfrm>
        </p:grpSpPr>
        <p:pic>
          <p:nvPicPr>
            <p:cNvPr id="1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9622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6800" y="2773087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Box 73"/>
          <p:cNvSpPr txBox="1">
            <a:spLocks noChangeArrowheads="1"/>
          </p:cNvSpPr>
          <p:nvPr/>
        </p:nvSpPr>
        <p:spPr bwMode="auto">
          <a:xfrm>
            <a:off x="4043963" y="3150285"/>
            <a:ext cx="11795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SECURITY / LOCKS</a:t>
            </a:r>
            <a:endParaRPr lang="en-US" altLang="en-US" dirty="0">
              <a:ea typeface="+mn-ea"/>
            </a:endParaRPr>
          </a:p>
        </p:txBody>
      </p:sp>
      <p:pic>
        <p:nvPicPr>
          <p:cNvPr id="1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134" y="2532242"/>
            <a:ext cx="316067" cy="39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41" y="2529634"/>
            <a:ext cx="400447" cy="39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41" y="2571354"/>
            <a:ext cx="308917" cy="30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7"/>
          <p:cNvSpPr txBox="1">
            <a:spLocks noChangeArrowheads="1"/>
          </p:cNvSpPr>
          <p:nvPr userDrawn="1"/>
        </p:nvSpPr>
        <p:spPr bwMode="auto">
          <a:xfrm>
            <a:off x="6027351" y="1847850"/>
            <a:ext cx="13018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MOBILE </a:t>
            </a:r>
            <a:r>
              <a:rPr lang="en-US" altLang="en-US" dirty="0" smtClean="0">
                <a:ea typeface="+mn-ea"/>
              </a:rPr>
              <a:t>PHONE/</a:t>
            </a:r>
            <a:r>
              <a:rPr lang="en-US" altLang="en-US" dirty="0" err="1" smtClean="0">
                <a:ea typeface="+mn-ea"/>
              </a:rPr>
              <a:t>iPHONE</a:t>
            </a:r>
            <a:endParaRPr lang="en-US" altLang="en-US" dirty="0">
              <a:ea typeface="+mn-ea"/>
            </a:endParaRPr>
          </a:p>
        </p:txBody>
      </p:sp>
      <p:pic>
        <p:nvPicPr>
          <p:cNvPr id="23" name="Picture 3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575" y="1240515"/>
            <a:ext cx="192715" cy="35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580" y="1151323"/>
            <a:ext cx="363020" cy="48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0"/>
          <p:cNvSpPr txBox="1">
            <a:spLocks noChangeArrowheads="1"/>
          </p:cNvSpPr>
          <p:nvPr userDrawn="1"/>
        </p:nvSpPr>
        <p:spPr bwMode="auto">
          <a:xfrm>
            <a:off x="5096518" y="1847850"/>
            <a:ext cx="72231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err="1" smtClean="0">
                <a:ea typeface="+mn-ea"/>
              </a:rPr>
              <a:t>iPAD</a:t>
            </a:r>
            <a:endParaRPr lang="en-US" altLang="en-US" dirty="0">
              <a:ea typeface="+mn-ea"/>
            </a:endParaRPr>
          </a:p>
        </p:txBody>
      </p:sp>
      <p:pic>
        <p:nvPicPr>
          <p:cNvPr id="26" name="Picture 3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405" y="1095734"/>
            <a:ext cx="693548" cy="50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0"/>
          <p:cNvSpPr txBox="1">
            <a:spLocks noChangeArrowheads="1"/>
          </p:cNvSpPr>
          <p:nvPr userDrawn="1"/>
        </p:nvSpPr>
        <p:spPr bwMode="auto">
          <a:xfrm>
            <a:off x="7585976" y="1847850"/>
            <a:ext cx="939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TV</a:t>
            </a:r>
            <a:endParaRPr lang="en-US" altLang="en-US" dirty="0">
              <a:ea typeface="+mn-ea"/>
            </a:endParaRPr>
          </a:p>
        </p:txBody>
      </p:sp>
      <p:pic>
        <p:nvPicPr>
          <p:cNvPr id="28" name="Picture 4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58" y="3786030"/>
            <a:ext cx="532206" cy="30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31" y="3800226"/>
            <a:ext cx="529964" cy="30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17" y="3785938"/>
            <a:ext cx="529965" cy="3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67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829" y="2546209"/>
            <a:ext cx="286498" cy="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5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018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55"/>
          <p:cNvSpPr txBox="1">
            <a:spLocks noChangeArrowheads="1"/>
          </p:cNvSpPr>
          <p:nvPr userDrawn="1"/>
        </p:nvSpPr>
        <p:spPr bwMode="auto">
          <a:xfrm>
            <a:off x="3581959" y="4335892"/>
            <a:ext cx="8445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MAGNIFYING GLASS</a:t>
            </a:r>
          </a:p>
        </p:txBody>
      </p:sp>
      <p:pic>
        <p:nvPicPr>
          <p:cNvPr id="35" name="Picture 4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4" t="18568" r="21211" b="18280"/>
          <a:stretch>
            <a:fillRect/>
          </a:stretch>
        </p:blipFill>
        <p:spPr bwMode="auto">
          <a:xfrm flipH="1">
            <a:off x="3787052" y="3658087"/>
            <a:ext cx="620720" cy="5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60"/>
          <p:cNvSpPr txBox="1">
            <a:spLocks noChangeArrowheads="1"/>
          </p:cNvSpPr>
          <p:nvPr userDrawn="1"/>
        </p:nvSpPr>
        <p:spPr bwMode="auto">
          <a:xfrm>
            <a:off x="2574667" y="4337479"/>
            <a:ext cx="7683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SERVICE TEAM</a:t>
            </a:r>
          </a:p>
        </p:txBody>
      </p:sp>
      <p:sp>
        <p:nvSpPr>
          <p:cNvPr id="37" name="Text Box 60"/>
          <p:cNvSpPr txBox="1">
            <a:spLocks noChangeArrowheads="1"/>
          </p:cNvSpPr>
          <p:nvPr userDrawn="1"/>
        </p:nvSpPr>
        <p:spPr bwMode="auto">
          <a:xfrm>
            <a:off x="1532279" y="4275567"/>
            <a:ext cx="768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PROBLEM</a:t>
            </a:r>
            <a:b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</a:b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/HEALTH</a:t>
            </a:r>
          </a:p>
        </p:txBody>
      </p:sp>
      <p:sp>
        <p:nvSpPr>
          <p:cNvPr id="38" name="Text Box 60"/>
          <p:cNvSpPr txBox="1">
            <a:spLocks noChangeArrowheads="1"/>
          </p:cNvSpPr>
          <p:nvPr userDrawn="1"/>
        </p:nvSpPr>
        <p:spPr bwMode="auto">
          <a:xfrm>
            <a:off x="504567" y="4268702"/>
            <a:ext cx="857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PERFORMANCE MONITORING</a:t>
            </a:r>
          </a:p>
        </p:txBody>
      </p:sp>
      <p:pic>
        <p:nvPicPr>
          <p:cNvPr id="39" name="Picture 5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47" y="3734277"/>
            <a:ext cx="432487" cy="4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40" y="3711868"/>
            <a:ext cx="481786" cy="47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3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92" y="3703464"/>
            <a:ext cx="498593" cy="4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Connector 41"/>
          <p:cNvCxnSpPr/>
          <p:nvPr userDrawn="1"/>
        </p:nvCxnSpPr>
        <p:spPr>
          <a:xfrm flipH="1" flipV="1">
            <a:off x="1400257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 flipH="1" flipV="1">
            <a:off x="2207355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 flipV="1">
            <a:off x="1891099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 flipV="1">
            <a:off x="3219622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4269541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flipH="1" flipV="1">
            <a:off x="5071685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 flipH="1" flipV="1">
            <a:off x="7002612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 flipV="1">
            <a:off x="7916663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 Box 73"/>
          <p:cNvSpPr txBox="1">
            <a:spLocks noChangeArrowheads="1"/>
          </p:cNvSpPr>
          <p:nvPr userDrawn="1"/>
        </p:nvSpPr>
        <p:spPr bwMode="auto">
          <a:xfrm>
            <a:off x="6452244" y="3067907"/>
            <a:ext cx="2101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COGS – PROCESSES – SYSTEM -  POLICY MANAGER – DATA MOVEMENT - </a:t>
            </a:r>
            <a:r>
              <a:rPr lang="en-US" altLang="en-US" dirty="0" err="1" smtClean="0">
                <a:ea typeface="+mn-ea"/>
              </a:rPr>
              <a:t>iMover</a:t>
            </a:r>
            <a:endParaRPr lang="en-US" altLang="en-US" dirty="0" smtClean="0">
              <a:ea typeface="+mn-ea"/>
            </a:endParaRPr>
          </a:p>
        </p:txBody>
      </p:sp>
      <p:sp>
        <p:nvSpPr>
          <p:cNvPr id="51" name="Text Box 55"/>
          <p:cNvSpPr txBox="1">
            <a:spLocks noChangeArrowheads="1"/>
          </p:cNvSpPr>
          <p:nvPr userDrawn="1"/>
        </p:nvSpPr>
        <p:spPr bwMode="auto">
          <a:xfrm>
            <a:off x="5347173" y="4335891"/>
            <a:ext cx="2911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 smtClean="0">
                <a:solidFill>
                  <a:schemeClr val="accent5"/>
                </a:solidFill>
                <a:latin typeface="+mn-lt"/>
                <a:ea typeface="+mn-ea"/>
              </a:rPr>
              <a:t>CLOUD, WAN, LAN, SAN, WWW</a:t>
            </a:r>
            <a:endParaRPr lang="en-US" altLang="en-US" sz="800" dirty="0">
              <a:solidFill>
                <a:schemeClr val="accent5"/>
              </a:solidFill>
              <a:latin typeface="+mn-lt"/>
              <a:ea typeface="+mn-ea"/>
            </a:endParaRPr>
          </a:p>
        </p:txBody>
      </p:sp>
      <p:cxnSp>
        <p:nvCxnSpPr>
          <p:cNvPr id="52" name="Straight Connector 51"/>
          <p:cNvCxnSpPr/>
          <p:nvPr userDrawn="1"/>
        </p:nvCxnSpPr>
        <p:spPr>
          <a:xfrm flipH="1" flipV="1">
            <a:off x="5971745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 flipH="1" flipV="1">
            <a:off x="7396376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 flipV="1">
            <a:off x="73289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flipV="1">
            <a:off x="62367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 flipH="1" flipV="1">
            <a:off x="2444609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 flipH="1" flipV="1">
            <a:off x="3505768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 flipH="1" flipV="1">
            <a:off x="1198830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57150"/>
            <a:ext cx="7204518" cy="68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Useful Iconography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433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2982913" y="1262063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3"/>
          <p:cNvSpPr/>
          <p:nvPr userDrawn="1"/>
        </p:nvSpPr>
        <p:spPr>
          <a:xfrm>
            <a:off x="376238" y="1262063"/>
            <a:ext cx="2379662" cy="3633787"/>
          </a:xfrm>
          <a:prstGeom prst="roundRect">
            <a:avLst>
              <a:gd name="adj" fmla="val 4659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 Box 41"/>
          <p:cNvSpPr txBox="1">
            <a:spLocks noChangeArrowheads="1"/>
          </p:cNvSpPr>
          <p:nvPr userDrawn="1"/>
        </p:nvSpPr>
        <p:spPr bwMode="auto">
          <a:xfrm>
            <a:off x="500063" y="1000125"/>
            <a:ext cx="41687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SzPct val="75000"/>
              <a:buBlip>
                <a:blip r:embed="rId2"/>
              </a:buBlip>
              <a:defRPr sz="2400">
                <a:solidFill>
                  <a:srgbClr val="21212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2800">
                <a:solidFill>
                  <a:srgbClr val="21212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en-US" altLang="en-US" sz="800" b="1" dirty="0" smtClean="0">
                <a:solidFill>
                  <a:schemeClr val="tx1"/>
                </a:solidFill>
                <a:ea typeface="+mn-ea"/>
              </a:rPr>
              <a:t>Background Shapes (can depict different locations, e.g. On-site, Offsite, etc.</a:t>
            </a:r>
            <a:endParaRPr lang="en-US" altLang="en-US" sz="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4737100" y="1289050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4937125" y="15240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4937125" y="26162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6478588" y="1309688"/>
            <a:ext cx="1611312" cy="1309687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6A7B8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4119563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6151563" y="4271963"/>
            <a:ext cx="1852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NUMBERS</a:t>
            </a:r>
            <a:b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(FOR STEPS IN DIAGRAMS)</a:t>
            </a:r>
          </a:p>
        </p:txBody>
      </p:sp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3151188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3" name="Text Box 10"/>
          <p:cNvSpPr txBox="1">
            <a:spLocks noChangeArrowheads="1"/>
          </p:cNvSpPr>
          <p:nvPr userDrawn="1"/>
        </p:nvSpPr>
        <p:spPr bwMode="auto">
          <a:xfrm>
            <a:off x="5086350" y="3732213"/>
            <a:ext cx="10715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57150"/>
            <a:ext cx="7204518" cy="6858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Useful Iconography Frames And Backgrounds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173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3"/>
          <p:cNvSpPr txBox="1">
            <a:spLocks noChangeArrowheads="1"/>
          </p:cNvSpPr>
          <p:nvPr userDrawn="1"/>
        </p:nvSpPr>
        <p:spPr bwMode="auto">
          <a:xfrm>
            <a:off x="52498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ARROW 1</a:t>
            </a:r>
          </a:p>
        </p:txBody>
      </p:sp>
      <p:sp>
        <p:nvSpPr>
          <p:cNvPr id="4" name="Text Box 34"/>
          <p:cNvSpPr txBox="1">
            <a:spLocks noChangeArrowheads="1"/>
          </p:cNvSpPr>
          <p:nvPr userDrawn="1"/>
        </p:nvSpPr>
        <p:spPr bwMode="auto">
          <a:xfrm>
            <a:off x="76882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ARROW 2 </a:t>
            </a:r>
          </a:p>
        </p:txBody>
      </p:sp>
      <p:sp>
        <p:nvSpPr>
          <p:cNvPr id="5" name="Text Box 54"/>
          <p:cNvSpPr txBox="1">
            <a:spLocks noChangeArrowheads="1"/>
          </p:cNvSpPr>
          <p:nvPr userDrawn="1"/>
        </p:nvSpPr>
        <p:spPr bwMode="auto">
          <a:xfrm>
            <a:off x="555625" y="2646363"/>
            <a:ext cx="10048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Broken Arrow</a:t>
            </a:r>
          </a:p>
        </p:txBody>
      </p:sp>
      <p:sp>
        <p:nvSpPr>
          <p:cNvPr id="6" name="Text Box 55"/>
          <p:cNvSpPr txBox="1">
            <a:spLocks noChangeArrowheads="1"/>
          </p:cNvSpPr>
          <p:nvPr userDrawn="1"/>
        </p:nvSpPr>
        <p:spPr bwMode="auto">
          <a:xfrm>
            <a:off x="2786063" y="264636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Cyclical Arrow</a:t>
            </a:r>
          </a:p>
        </p:txBody>
      </p:sp>
      <p:sp>
        <p:nvSpPr>
          <p:cNvPr id="7" name="Text Box 64"/>
          <p:cNvSpPr txBox="1">
            <a:spLocks noChangeArrowheads="1"/>
          </p:cNvSpPr>
          <p:nvPr userDrawn="1"/>
        </p:nvSpPr>
        <p:spPr bwMode="auto">
          <a:xfrm>
            <a:off x="9144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WRAP ARROW (L)</a:t>
            </a:r>
          </a:p>
        </p:txBody>
      </p:sp>
      <p:sp>
        <p:nvSpPr>
          <p:cNvPr id="8" name="Text Box 65"/>
          <p:cNvSpPr txBox="1">
            <a:spLocks noChangeArrowheads="1"/>
          </p:cNvSpPr>
          <p:nvPr userDrawn="1"/>
        </p:nvSpPr>
        <p:spPr bwMode="auto">
          <a:xfrm>
            <a:off x="24003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WRAP ARROW (R)</a:t>
            </a:r>
          </a:p>
        </p:txBody>
      </p:sp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1004888"/>
            <a:ext cx="61595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1492250"/>
            <a:ext cx="2227262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811463"/>
            <a:ext cx="18510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3121025"/>
            <a:ext cx="20859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312863"/>
            <a:ext cx="1296987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373063" y="1966913"/>
            <a:ext cx="2012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373063" y="1624013"/>
            <a:ext cx="2012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57150"/>
            <a:ext cx="7204518" cy="68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Arrows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242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backgroun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 bwMode="auto">
          <a:xfrm>
            <a:off x="137160" y="822960"/>
            <a:ext cx="8778240" cy="402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rgbClr val="212121"/>
                </a:solidFill>
              </a:defRPr>
            </a:lvl1pPr>
            <a:lvl2pPr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54864"/>
            <a:ext cx="7219783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63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Slid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54864"/>
            <a:ext cx="7219783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247650" y="809626"/>
            <a:ext cx="8572500" cy="393382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573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54864"/>
            <a:ext cx="7219783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14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-sid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54864"/>
            <a:ext cx="7433144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137160" y="822960"/>
            <a:ext cx="4549140" cy="402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rgbClr val="212121"/>
                </a:solidFill>
              </a:defRPr>
            </a:lvl1pPr>
            <a:lvl2pPr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11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426" y="823564"/>
            <a:ext cx="4206240" cy="402336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2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822960"/>
            <a:ext cx="4206240" cy="402336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54864"/>
            <a:ext cx="7219783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5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" y="822960"/>
            <a:ext cx="4206240" cy="45720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" y="1325880"/>
            <a:ext cx="4206240" cy="3520440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 marL="685800" indent="-287338"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822960"/>
            <a:ext cx="4206240" cy="45720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371599"/>
            <a:ext cx="4206240" cy="3520440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82880" y="54864"/>
            <a:ext cx="7219783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76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endix Indicator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idx="1"/>
          </p:nvPr>
        </p:nvSpPr>
        <p:spPr bwMode="auto">
          <a:xfrm>
            <a:off x="371475" y="2409825"/>
            <a:ext cx="8372476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424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399" y="2962275"/>
            <a:ext cx="6715125" cy="4857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1724026"/>
            <a:ext cx="6705600" cy="11049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14681" y="4853940"/>
            <a:ext cx="213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1000" b="0" dirty="0">
                <a:solidFill>
                  <a:srgbClr val="DDDDDD"/>
                </a:solidFill>
              </a:rPr>
              <a:t>Template QF00236 Rev </a:t>
            </a:r>
            <a:r>
              <a:rPr lang="en-US" sz="1000" b="0" dirty="0" smtClean="0">
                <a:solidFill>
                  <a:srgbClr val="DDDDDD"/>
                </a:solidFill>
              </a:rPr>
              <a:t>J DRAFT</a:t>
            </a:r>
            <a:endParaRPr lang="en-US" sz="1000" b="0" dirty="0">
              <a:solidFill>
                <a:srgbClr val="DDDDDD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070099" y="3636005"/>
            <a:ext cx="3886200" cy="32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2070099" y="3997954"/>
            <a:ext cx="3886200" cy="32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DDMMMYYYY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12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23"/>
          <p:cNvSpPr>
            <a:spLocks noGrp="1"/>
          </p:cNvSpPr>
          <p:nvPr>
            <p:ph type="title"/>
          </p:nvPr>
        </p:nvSpPr>
        <p:spPr bwMode="auto">
          <a:xfrm>
            <a:off x="182880" y="57150"/>
            <a:ext cx="736961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3" name="Slide Number Placeholder 27"/>
          <p:cNvSpPr txBox="1">
            <a:spLocks/>
          </p:cNvSpPr>
          <p:nvPr/>
        </p:nvSpPr>
        <p:spPr>
          <a:xfrm>
            <a:off x="8448675" y="4772025"/>
            <a:ext cx="390525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9B86059C-0B7F-F140-9E3F-CD83B681D04B}" type="slidenum">
              <a:rPr 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556260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© 2015 Quantum Corporation | </a:t>
            </a:r>
            <a:r>
              <a:rPr i="1" dirty="0">
                <a:solidFill>
                  <a:srgbClr val="898989"/>
                </a:solidFill>
                <a:latin typeface="Calibri" panose="020F0502020204030204" pitchFamily="34" charset="0"/>
              </a:rPr>
              <a:t>Company Confidential</a:t>
            </a:r>
          </a:p>
        </p:txBody>
      </p:sp>
      <p:pic>
        <p:nvPicPr>
          <p:cNvPr id="11" name="Picture 12"/>
          <p:cNvPicPr preferRelativeResize="0"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463" y="4772025"/>
            <a:ext cx="325795" cy="23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200025" y="762000"/>
            <a:ext cx="8865183" cy="0"/>
          </a:xfrm>
          <a:prstGeom prst="line">
            <a:avLst/>
          </a:prstGeom>
          <a:ln w="222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0955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i="0" dirty="0" smtClean="0">
                <a:solidFill>
                  <a:srgbClr val="898989"/>
                </a:solidFill>
                <a:latin typeface="Calibri" panose="020F0502020204030204" pitchFamily="34" charset="0"/>
              </a:rPr>
              <a:t>Template</a:t>
            </a:r>
            <a:r>
              <a:rPr lang="en-US" i="0" baseline="0" dirty="0" smtClean="0">
                <a:solidFill>
                  <a:srgbClr val="898989"/>
                </a:solidFill>
                <a:latin typeface="Calibri" panose="020F0502020204030204" pitchFamily="34" charset="0"/>
              </a:rPr>
              <a:t> QF00236 Rev. J </a:t>
            </a:r>
            <a:endParaRPr i="1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6" r:id="rId2"/>
    <p:sldLayoutId id="2147483773" r:id="rId3"/>
    <p:sldLayoutId id="2147483710" r:id="rId4"/>
    <p:sldLayoutId id="2147483778" r:id="rId5"/>
    <p:sldLayoutId id="2147483711" r:id="rId6"/>
    <p:sldLayoutId id="2147483712" r:id="rId7"/>
    <p:sldLayoutId id="2147483774" r:id="rId8"/>
    <p:sldLayoutId id="2147483783" r:id="rId9"/>
  </p:sldLayoutIdLst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lang="en-US" sz="2400" b="1" kern="1200" dirty="0">
          <a:solidFill>
            <a:srgbClr val="0F73C3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7013" indent="-227013" algn="l" rtl="0" eaLnBrk="1" fontAlgn="base" hangingPunct="1">
        <a:spcBef>
          <a:spcPts val="0"/>
        </a:spcBef>
        <a:spcAft>
          <a:spcPts val="0"/>
        </a:spcAft>
        <a:buSzPct val="95000"/>
        <a:buBlip>
          <a:blip r:embed="rId12"/>
        </a:buBlip>
        <a:defRPr lang="en-US" sz="2000" kern="1200" dirty="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marL="569913" indent="-171450" algn="l" rtl="0" eaLnBrk="1" fontAlgn="base" hangingPunct="1">
        <a:spcBef>
          <a:spcPct val="0"/>
        </a:spcBef>
        <a:spcAft>
          <a:spcPts val="100"/>
        </a:spcAft>
        <a:buClr>
          <a:srgbClr val="0F73C3"/>
        </a:buClr>
        <a:buSzPct val="95000"/>
        <a:buFont typeface="Arial" charset="0"/>
        <a:buChar char="–"/>
        <a:defRPr sz="16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2pPr>
      <a:lvl3pPr marL="858838" indent="-173038" algn="l" rtl="0" eaLnBrk="1" fontAlgn="base" hangingPunct="1">
        <a:spcBef>
          <a:spcPts val="0"/>
        </a:spcBef>
        <a:spcAft>
          <a:spcPts val="100"/>
        </a:spcAft>
        <a:buClr>
          <a:srgbClr val="0F73C3"/>
        </a:buClr>
        <a:buFont typeface="Wingdings" charset="0"/>
        <a:buChar char="§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3pPr>
      <a:lvl4pPr marL="1084263" indent="-109538" algn="l" rtl="0" eaLnBrk="1" fontAlgn="base" hangingPunct="1">
        <a:spcBef>
          <a:spcPts val="0"/>
        </a:spcBef>
        <a:spcAft>
          <a:spcPts val="100"/>
        </a:spcAft>
        <a:buClr>
          <a:srgbClr val="0F73C3"/>
        </a:buClr>
        <a:buFont typeface="Arial" charset="0"/>
        <a:buChar char="•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4pPr>
      <a:lvl5pPr marL="1255713" indent="-109538" algn="l" rtl="0" eaLnBrk="1" fontAlgn="base" hangingPunct="1">
        <a:spcBef>
          <a:spcPts val="0"/>
        </a:spcBef>
        <a:spcAft>
          <a:spcPts val="100"/>
        </a:spcAft>
        <a:buClr>
          <a:srgbClr val="0F73C3"/>
        </a:buClr>
        <a:buFont typeface="Arial" charset="0"/>
        <a:buChar char="»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54545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27"/>
          <p:cNvSpPr txBox="1">
            <a:spLocks/>
          </p:cNvSpPr>
          <p:nvPr/>
        </p:nvSpPr>
        <p:spPr>
          <a:xfrm>
            <a:off x="8448675" y="4772025"/>
            <a:ext cx="390525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9B86059C-0B7F-F140-9E3F-CD83B681D04B}" type="slidenum">
              <a:rPr 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556260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© 2015 Quantum Corporation | </a:t>
            </a:r>
            <a:r>
              <a:rPr i="1" dirty="0">
                <a:solidFill>
                  <a:srgbClr val="898989"/>
                </a:solidFill>
                <a:latin typeface="Calibri" panose="020F0502020204030204" pitchFamily="34" charset="0"/>
              </a:rPr>
              <a:t>Company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27978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71" r:id="rId2"/>
    <p:sldLayoutId id="2147483749" r:id="rId3"/>
  </p:sldLayoutIdLst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lang="en-US" sz="2400" b="1" kern="1200" dirty="0">
          <a:solidFill>
            <a:srgbClr val="0F73C3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7013" indent="-227013" algn="l" rtl="0" eaLnBrk="1" fontAlgn="base" hangingPunct="1">
        <a:spcBef>
          <a:spcPts val="0"/>
        </a:spcBef>
        <a:spcAft>
          <a:spcPts val="100"/>
        </a:spcAft>
        <a:buSzPct val="95000"/>
        <a:buBlip>
          <a:blip r:embed="rId5"/>
        </a:buBlip>
        <a:defRPr lang="en-US" sz="2000" kern="1200" dirty="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marL="569913" indent="-171450" algn="l" rtl="0" eaLnBrk="1" fontAlgn="base" hangingPunct="1">
        <a:spcBef>
          <a:spcPct val="0"/>
        </a:spcBef>
        <a:spcAft>
          <a:spcPts val="100"/>
        </a:spcAft>
        <a:buClr>
          <a:srgbClr val="0F73C3"/>
        </a:buClr>
        <a:buSzPct val="95000"/>
        <a:buFont typeface="Arial" charset="0"/>
        <a:buChar char="–"/>
        <a:defRPr sz="16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2pPr>
      <a:lvl3pPr marL="858838" indent="-173038" algn="l" rtl="0" eaLnBrk="1" fontAlgn="base" hangingPunct="1">
        <a:spcBef>
          <a:spcPts val="0"/>
        </a:spcBef>
        <a:spcAft>
          <a:spcPts val="100"/>
        </a:spcAft>
        <a:buClr>
          <a:srgbClr val="0F73C3"/>
        </a:buClr>
        <a:buFont typeface="Wingdings" charset="0"/>
        <a:buChar char="§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3pPr>
      <a:lvl4pPr marL="1084263" indent="-109538" algn="l" rtl="0" eaLnBrk="1" fontAlgn="base" hangingPunct="1">
        <a:spcBef>
          <a:spcPts val="0"/>
        </a:spcBef>
        <a:spcAft>
          <a:spcPts val="100"/>
        </a:spcAft>
        <a:buClr>
          <a:srgbClr val="0F73C3"/>
        </a:buClr>
        <a:buFont typeface="Arial" charset="0"/>
        <a:buChar char="•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4pPr>
      <a:lvl5pPr marL="1255713" indent="-109538" algn="l" rtl="0" eaLnBrk="1" fontAlgn="base" hangingPunct="1">
        <a:spcBef>
          <a:spcPts val="0"/>
        </a:spcBef>
        <a:spcAft>
          <a:spcPts val="100"/>
        </a:spcAft>
        <a:buClr>
          <a:srgbClr val="0F73C3"/>
        </a:buClr>
        <a:buFont typeface="Arial" charset="0"/>
        <a:buChar char="»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54545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27"/>
          <p:cNvSpPr txBox="1">
            <a:spLocks/>
          </p:cNvSpPr>
          <p:nvPr/>
        </p:nvSpPr>
        <p:spPr>
          <a:xfrm>
            <a:off x="8448675" y="4772025"/>
            <a:ext cx="390525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9B86059C-0B7F-F140-9E3F-CD83B681D04B}" type="slidenum">
              <a:rPr 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556260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© 2015 Quantum Corporation | </a:t>
            </a:r>
            <a:r>
              <a:rPr i="1" dirty="0">
                <a:solidFill>
                  <a:srgbClr val="898989"/>
                </a:solidFill>
                <a:latin typeface="Calibri" panose="020F0502020204030204" pitchFamily="34" charset="0"/>
              </a:rPr>
              <a:t>Company Confidential</a:t>
            </a:r>
          </a:p>
        </p:txBody>
      </p:sp>
    </p:spTree>
    <p:extLst>
      <p:ext uri="{BB962C8B-B14F-4D97-AF65-F5344CB8AC3E}">
        <p14:creationId xmlns:p14="http://schemas.microsoft.com/office/powerpoint/2010/main" val="3011732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</p:sldLayoutIdLst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lang="en-US" sz="2400" b="1" kern="1200" dirty="0">
          <a:solidFill>
            <a:srgbClr val="0F73C3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7013" indent="-227013" algn="l" rtl="0" eaLnBrk="1" fontAlgn="base" hangingPunct="1">
        <a:spcBef>
          <a:spcPts val="0"/>
        </a:spcBef>
        <a:spcAft>
          <a:spcPts val="100"/>
        </a:spcAft>
        <a:buSzPct val="95000"/>
        <a:buBlip>
          <a:blip r:embed="rId8"/>
        </a:buBlip>
        <a:defRPr lang="en-US" sz="2000" kern="1200" dirty="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marL="569913" indent="-171450" algn="l" rtl="0" eaLnBrk="1" fontAlgn="base" hangingPunct="1">
        <a:spcBef>
          <a:spcPct val="0"/>
        </a:spcBef>
        <a:spcAft>
          <a:spcPts val="100"/>
        </a:spcAft>
        <a:buClr>
          <a:srgbClr val="0F73C3"/>
        </a:buClr>
        <a:buSzPct val="95000"/>
        <a:buFont typeface="Arial" charset="0"/>
        <a:buChar char="–"/>
        <a:defRPr sz="16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2pPr>
      <a:lvl3pPr marL="858838" indent="-173038" algn="l" rtl="0" eaLnBrk="1" fontAlgn="base" hangingPunct="1">
        <a:spcBef>
          <a:spcPts val="0"/>
        </a:spcBef>
        <a:spcAft>
          <a:spcPts val="100"/>
        </a:spcAft>
        <a:buClr>
          <a:srgbClr val="0F73C3"/>
        </a:buClr>
        <a:buFont typeface="Wingdings" charset="0"/>
        <a:buChar char="§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3pPr>
      <a:lvl4pPr marL="1084263" indent="-109538" algn="l" rtl="0" eaLnBrk="1" fontAlgn="base" hangingPunct="1">
        <a:spcBef>
          <a:spcPts val="0"/>
        </a:spcBef>
        <a:spcAft>
          <a:spcPts val="100"/>
        </a:spcAft>
        <a:buClr>
          <a:srgbClr val="0F73C3"/>
        </a:buClr>
        <a:buFont typeface="Arial" charset="0"/>
        <a:buChar char="•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4pPr>
      <a:lvl5pPr marL="1255713" indent="-109538" algn="l" rtl="0" eaLnBrk="1" fontAlgn="base" hangingPunct="1">
        <a:spcBef>
          <a:spcPts val="0"/>
        </a:spcBef>
        <a:spcAft>
          <a:spcPts val="100"/>
        </a:spcAft>
        <a:buClr>
          <a:srgbClr val="0F73C3"/>
        </a:buClr>
        <a:buFont typeface="Arial" charset="0"/>
        <a:buChar char="»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54545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5.3.1 TOI</a:t>
            </a:r>
          </a:p>
          <a:p>
            <a:r>
              <a:rPr lang="en-US" dirty="0" smtClean="0"/>
              <a:t>Reporting </a:t>
            </a:r>
            <a:r>
              <a:rPr lang="en-US" dirty="0" smtClean="0"/>
              <a:t>Script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5 April 2016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2079197" y="3672683"/>
            <a:ext cx="3886200" cy="320040"/>
          </a:xfrm>
        </p:spPr>
        <p:txBody>
          <a:bodyPr/>
          <a:lstStyle/>
          <a:p>
            <a:r>
              <a:rPr lang="en-US" dirty="0" smtClean="0"/>
              <a:t>Bill Middlecamp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49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SNNAS_USAGE REPORTING SCRIPT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457200" y="1200150"/>
            <a:ext cx="2943225" cy="33940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Excel Examples</a:t>
            </a:r>
          </a:p>
          <a:p>
            <a:pPr lvl="1"/>
            <a:r>
              <a:rPr lang="en-US" dirty="0" smtClean="0"/>
              <a:t>Headers added by hand</a:t>
            </a:r>
            <a:endParaRPr lang="en-US" dirty="0"/>
          </a:p>
        </p:txBody>
      </p:sp>
      <p:pic>
        <p:nvPicPr>
          <p:cNvPr id="3074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2" y="962025"/>
            <a:ext cx="32670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37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SNNAS_USAGE REPORTING SCRIPT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457200" y="1200150"/>
            <a:ext cx="2943225" cy="33940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Excel Examples</a:t>
            </a:r>
          </a:p>
          <a:p>
            <a:pPr lvl="1"/>
            <a:r>
              <a:rPr lang="en-US" dirty="0" smtClean="0"/>
              <a:t>Usage per share</a:t>
            </a:r>
            <a:endParaRPr lang="en-US" dirty="0"/>
          </a:p>
        </p:txBody>
      </p:sp>
      <p:pic>
        <p:nvPicPr>
          <p:cNvPr id="6146" name="Picture 4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174745"/>
            <a:ext cx="5086350" cy="481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71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SNNAS_USAGE REPORTING SCRIPT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457200" y="1200150"/>
            <a:ext cx="2943225" cy="33940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Excel Examples</a:t>
            </a:r>
          </a:p>
          <a:p>
            <a:pPr lvl="1"/>
            <a:r>
              <a:rPr lang="en-US" dirty="0" smtClean="0"/>
              <a:t>Usage per share per UID</a:t>
            </a:r>
            <a:endParaRPr lang="en-US" dirty="0"/>
          </a:p>
        </p:txBody>
      </p:sp>
      <p:pic>
        <p:nvPicPr>
          <p:cNvPr id="4098" name="Picture 1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325" y="0"/>
            <a:ext cx="353044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71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SNNAS_USAGE REPORTING SCRIPT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457199" y="1200150"/>
            <a:ext cx="2886075" cy="33940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Excel Examples</a:t>
            </a:r>
          </a:p>
          <a:p>
            <a:pPr lvl="1"/>
            <a:r>
              <a:rPr lang="en-US" dirty="0" smtClean="0"/>
              <a:t>Usage per UID per Share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2" y="866647"/>
            <a:ext cx="4026449" cy="392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37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11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SNNAS_USAGE REPORTING SCRIPT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457200" y="933450"/>
            <a:ext cx="8229600" cy="36607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Yale</a:t>
            </a:r>
            <a:r>
              <a:rPr lang="en-US" baseline="0" dirty="0" smtClean="0"/>
              <a:t> </a:t>
            </a:r>
            <a:r>
              <a:rPr lang="en-US" dirty="0"/>
              <a:t>uses SNNAS shares </a:t>
            </a:r>
            <a:r>
              <a:rPr lang="en-US" dirty="0" smtClean="0"/>
              <a:t>to </a:t>
            </a:r>
            <a:r>
              <a:rPr lang="en-US" baseline="0" dirty="0" smtClean="0"/>
              <a:t>provide </a:t>
            </a:r>
            <a:r>
              <a:rPr lang="en-US" baseline="0" dirty="0" err="1" smtClean="0"/>
              <a:t>Artico</a:t>
            </a:r>
            <a:r>
              <a:rPr lang="en-US" baseline="0" dirty="0" smtClean="0"/>
              <a:t> space to users for final storage of academic-project files</a:t>
            </a:r>
            <a:r>
              <a:rPr lang="en-US" dirty="0" smtClean="0"/>
              <a:t>.</a:t>
            </a:r>
            <a:endParaRPr lang="en-US" baseline="0" dirty="0" smtClean="0"/>
          </a:p>
          <a:p>
            <a:r>
              <a:rPr lang="en-US" dirty="0" smtClean="0"/>
              <a:t>Yale required comma-separated values (CSV) reports of tertiary storage per share for chargeback accounting.</a:t>
            </a:r>
          </a:p>
          <a:p>
            <a:pPr lvl="1"/>
            <a:r>
              <a:rPr lang="en-US" dirty="0" smtClean="0"/>
              <a:t>Automatically getting the share list from SNNAS, so no extra administration needed.</a:t>
            </a:r>
          </a:p>
          <a:p>
            <a:pPr lvl="1"/>
            <a:r>
              <a:rPr lang="en-US" dirty="0" smtClean="0"/>
              <a:t>Disk usage is not needed.</a:t>
            </a:r>
          </a:p>
          <a:p>
            <a:pPr lvl="1"/>
            <a:r>
              <a:rPr lang="en-US" dirty="0" smtClean="0"/>
              <a:t>Running as an infrequent job is OK, so not necessary to be dynamic.</a:t>
            </a:r>
          </a:p>
          <a:p>
            <a:r>
              <a:rPr lang="en-US" dirty="0" smtClean="0"/>
              <a:t>Solution comprises:</a:t>
            </a:r>
          </a:p>
          <a:p>
            <a:pPr lvl="1"/>
            <a:r>
              <a:rPr lang="en-US" dirty="0" err="1"/>
              <a:t>s</a:t>
            </a:r>
            <a:r>
              <a:rPr lang="en-US" dirty="0" err="1" smtClean="0"/>
              <a:t>nnas_usage</a:t>
            </a:r>
            <a:r>
              <a:rPr lang="en-US" dirty="0" smtClean="0"/>
              <a:t> script to collect source information from </a:t>
            </a:r>
            <a:r>
              <a:rPr lang="en-US" dirty="0" err="1" smtClean="0"/>
              <a:t>mysql</a:t>
            </a:r>
            <a:r>
              <a:rPr lang="en-US" dirty="0" smtClean="0"/>
              <a:t> and SNNAS, and to iterate through file systems.</a:t>
            </a:r>
          </a:p>
          <a:p>
            <a:pPr lvl="1"/>
            <a:r>
              <a:rPr lang="en-US" dirty="0" err="1"/>
              <a:t>s</a:t>
            </a:r>
            <a:r>
              <a:rPr lang="en-US" dirty="0" err="1" smtClean="0"/>
              <a:t>nnas_usage_engine</a:t>
            </a:r>
            <a:r>
              <a:rPr lang="en-US" dirty="0" smtClean="0"/>
              <a:t> executable binary to accumulate and report per-share information from the source files.</a:t>
            </a:r>
          </a:p>
          <a:p>
            <a:pPr lvl="1"/>
            <a:r>
              <a:rPr lang="en-US" dirty="0" smtClean="0"/>
              <a:t>Man pp for those.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8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SNNAS_USAGE REPORTING SCRIPT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457200" y="933450"/>
            <a:ext cx="8229600" cy="37242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Description of the </a:t>
            </a:r>
            <a:r>
              <a:rPr lang="en-US" dirty="0" smtClean="0"/>
              <a:t>Feature:</a:t>
            </a:r>
          </a:p>
          <a:p>
            <a:pPr lvl="1"/>
            <a:r>
              <a:rPr lang="en-US" sz="1400" dirty="0" smtClean="0"/>
              <a:t>Command: </a:t>
            </a:r>
            <a:r>
              <a:rPr lang="en-US" sz="1400" i="1" dirty="0" err="1" smtClean="0"/>
              <a:t>snnas_usage</a:t>
            </a:r>
            <a:endParaRPr lang="en-US" sz="1400" i="1" dirty="0" smtClean="0"/>
          </a:p>
          <a:p>
            <a:pPr lvl="2"/>
            <a:r>
              <a:rPr lang="en-US" sz="1200" dirty="0" smtClean="0"/>
              <a:t>In </a:t>
            </a:r>
            <a:r>
              <a:rPr lang="en-US" sz="1200" i="1" dirty="0" smtClean="0"/>
              <a:t>/usr/adic/TSM/</a:t>
            </a:r>
            <a:r>
              <a:rPr lang="en-US" sz="1200" i="1" dirty="0" err="1" smtClean="0"/>
              <a:t>util</a:t>
            </a:r>
            <a:endParaRPr lang="en-US" sz="1200" i="1" dirty="0" smtClean="0"/>
          </a:p>
          <a:p>
            <a:pPr lvl="2"/>
            <a:r>
              <a:rPr lang="en-US" sz="1200" dirty="0" smtClean="0"/>
              <a:t>Accumulates per-file-system source data from </a:t>
            </a:r>
            <a:r>
              <a:rPr lang="en-US" sz="1200" i="1" dirty="0" err="1" smtClean="0"/>
              <a:t>snnas</a:t>
            </a:r>
            <a:r>
              <a:rPr lang="en-US" sz="1200" dirty="0" smtClean="0"/>
              <a:t> and </a:t>
            </a:r>
            <a:r>
              <a:rPr lang="en-US" sz="1200" i="1" dirty="0" err="1" smtClean="0"/>
              <a:t>mysql</a:t>
            </a:r>
            <a:r>
              <a:rPr lang="en-US" sz="1200" dirty="0" smtClean="0"/>
              <a:t> and passes this to </a:t>
            </a:r>
            <a:r>
              <a:rPr lang="en-US" sz="1200" i="1" dirty="0"/>
              <a:t>/</a:t>
            </a:r>
            <a:r>
              <a:rPr lang="en-US" sz="1200" i="1" dirty="0" smtClean="0"/>
              <a:t>usr/adic/TSM/</a:t>
            </a:r>
            <a:r>
              <a:rPr lang="en-US" sz="1200" i="1" dirty="0" err="1" smtClean="0"/>
              <a:t>util</a:t>
            </a:r>
            <a:r>
              <a:rPr lang="en-US" sz="1200" i="1" dirty="0" smtClean="0"/>
              <a:t>/</a:t>
            </a:r>
            <a:r>
              <a:rPr lang="en-US" sz="1200" i="1" dirty="0" err="1" smtClean="0"/>
              <a:t>snnas_usage_engine</a:t>
            </a:r>
            <a:endParaRPr lang="en-US" sz="1200" dirty="0" smtClean="0"/>
          </a:p>
          <a:p>
            <a:pPr lvl="2"/>
            <a:r>
              <a:rPr lang="en-US" sz="1200" dirty="0" smtClean="0"/>
              <a:t>Iterates through file systems, creating directories and placing results in </a:t>
            </a:r>
            <a:r>
              <a:rPr lang="en-US" sz="1200" i="1" dirty="0" smtClean="0"/>
              <a:t>/</a:t>
            </a:r>
            <a:r>
              <a:rPr lang="en-US" sz="1200" i="1" dirty="0" err="1" smtClean="0"/>
              <a:t>var</a:t>
            </a:r>
            <a:r>
              <a:rPr lang="en-US" sz="1200" i="1" dirty="0" smtClean="0"/>
              <a:t>/</a:t>
            </a:r>
            <a:r>
              <a:rPr lang="en-US" sz="1200" i="1" dirty="0" err="1" smtClean="0"/>
              <a:t>shareUsageReports</a:t>
            </a:r>
            <a:r>
              <a:rPr lang="en-US" sz="1200" i="1" dirty="0" smtClean="0"/>
              <a:t> </a:t>
            </a:r>
            <a:r>
              <a:rPr lang="en-US" sz="1200" dirty="0" smtClean="0"/>
              <a:t>using the file-system mount point and current time as follows</a:t>
            </a:r>
            <a:r>
              <a:rPr lang="en-US" sz="1200" i="1" dirty="0" smtClean="0"/>
              <a:t>: 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shareUsageReports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CCYYMMDDhhmmss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stornext_snfs1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stornext_snfs1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sz="12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CCYYMMDDhhmmss</a:t>
            </a:r>
          </a:p>
          <a:p>
            <a:pPr lvl="1"/>
            <a:r>
              <a:rPr lang="en-US" sz="1400" dirty="0" smtClean="0"/>
              <a:t>Command: </a:t>
            </a:r>
            <a:r>
              <a:rPr lang="en-US" sz="1400" i="1" dirty="0" err="1" smtClean="0"/>
              <a:t>snnas_usage_engine</a:t>
            </a:r>
            <a:endParaRPr lang="en-US" sz="1400" i="1" dirty="0" smtClean="0"/>
          </a:p>
          <a:p>
            <a:pPr lvl="2"/>
            <a:r>
              <a:rPr lang="en-US" sz="1200" dirty="0" smtClean="0"/>
              <a:t>Maps </a:t>
            </a:r>
            <a:r>
              <a:rPr lang="en-US" sz="1200" i="1" dirty="0" err="1" smtClean="0"/>
              <a:t>dirpath</a:t>
            </a:r>
            <a:r>
              <a:rPr lang="en-US" sz="1200" i="1" dirty="0" smtClean="0"/>
              <a:t>&lt;#&gt; </a:t>
            </a:r>
            <a:r>
              <a:rPr lang="en-US" sz="1200" dirty="0" smtClean="0"/>
              <a:t>rows to SNNAS share directories</a:t>
            </a:r>
          </a:p>
          <a:p>
            <a:pPr lvl="2"/>
            <a:r>
              <a:rPr lang="en-US" sz="1200" dirty="0" smtClean="0"/>
              <a:t>Accumulates active and inactive segment lengths from </a:t>
            </a:r>
            <a:r>
              <a:rPr lang="en-US" sz="1200" i="1" dirty="0" err="1" smtClean="0"/>
              <a:t>filecomp</a:t>
            </a:r>
            <a:r>
              <a:rPr lang="en-US" sz="1200" i="1" dirty="0" smtClean="0"/>
              <a:t>&lt;#&gt;</a:t>
            </a:r>
            <a:r>
              <a:rPr lang="en-US" sz="1200" dirty="0" smtClean="0"/>
              <a:t> rows for any copy number</a:t>
            </a:r>
          </a:p>
          <a:p>
            <a:pPr lvl="2"/>
            <a:r>
              <a:rPr lang="en-US" sz="1200" dirty="0" smtClean="0"/>
              <a:t>Produces CSV report having the following information:</a:t>
            </a:r>
          </a:p>
          <a:p>
            <a:pPr lvl="3"/>
            <a:r>
              <a:rPr lang="en-US" sz="1200" dirty="0" smtClean="0"/>
              <a:t>Share Path below the Mount Point</a:t>
            </a:r>
          </a:p>
          <a:p>
            <a:pPr lvl="3"/>
            <a:r>
              <a:rPr lang="en-US" sz="1200" dirty="0" smtClean="0"/>
              <a:t>Share Name</a:t>
            </a:r>
          </a:p>
          <a:p>
            <a:pPr lvl="3"/>
            <a:r>
              <a:rPr lang="en-US" sz="1200" dirty="0" smtClean="0"/>
              <a:t>UID</a:t>
            </a:r>
          </a:p>
          <a:p>
            <a:pPr lvl="3"/>
            <a:r>
              <a:rPr lang="en-US" sz="1200" dirty="0" smtClean="0"/>
              <a:t>Bytes Used</a:t>
            </a:r>
          </a:p>
        </p:txBody>
      </p:sp>
    </p:spTree>
    <p:extLst>
      <p:ext uri="{BB962C8B-B14F-4D97-AF65-F5344CB8AC3E}">
        <p14:creationId xmlns:p14="http://schemas.microsoft.com/office/powerpoint/2010/main" val="285006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SNNAS_USAGE REPORTING SCRIPT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457200" y="933450"/>
            <a:ext cx="8229600" cy="37242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Description of the </a:t>
            </a:r>
            <a:r>
              <a:rPr lang="en-US" dirty="0" smtClean="0"/>
              <a:t>Feature (continued):</a:t>
            </a:r>
          </a:p>
          <a:p>
            <a:pPr lvl="1"/>
            <a:r>
              <a:rPr lang="en-US" dirty="0" smtClean="0"/>
              <a:t>Runs on Primary MDC, so output files may collect on both MDCs</a:t>
            </a:r>
          </a:p>
          <a:p>
            <a:pPr lvl="1"/>
            <a:r>
              <a:rPr lang="en-US" dirty="0" smtClean="0"/>
              <a:t>Depends on SNNAS</a:t>
            </a:r>
          </a:p>
          <a:p>
            <a:pPr lvl="2"/>
            <a:r>
              <a:rPr lang="en-US" dirty="0" smtClean="0"/>
              <a:t>SNNAS controller port gleaned from /usr/local/quantum/</a:t>
            </a:r>
            <a:r>
              <a:rPr lang="en-US" dirty="0" err="1" smtClean="0"/>
              <a:t>etc</a:t>
            </a:r>
            <a:r>
              <a:rPr lang="en-US" dirty="0" smtClean="0"/>
              <a:t>/brand.txt configuration file</a:t>
            </a:r>
          </a:p>
          <a:p>
            <a:pPr lvl="2"/>
            <a:r>
              <a:rPr lang="en-US" dirty="0" smtClean="0"/>
              <a:t>Currently, does not work with SNNAS Gateways</a:t>
            </a:r>
          </a:p>
          <a:p>
            <a:pPr lvl="1"/>
            <a:r>
              <a:rPr lang="en-US" dirty="0" smtClean="0"/>
              <a:t>Provides tertiary-storage usage, not disk usage</a:t>
            </a:r>
          </a:p>
          <a:p>
            <a:pPr lvl="2"/>
            <a:r>
              <a:rPr lang="en-US" dirty="0" smtClean="0"/>
              <a:t>Project under consideration to mash-up with Disk Quotas to:</a:t>
            </a:r>
          </a:p>
          <a:p>
            <a:pPr lvl="3"/>
            <a:r>
              <a:rPr lang="en-US" dirty="0" smtClean="0"/>
              <a:t>Define share directories</a:t>
            </a:r>
          </a:p>
          <a:p>
            <a:pPr lvl="3"/>
            <a:r>
              <a:rPr lang="en-US" dirty="0" smtClean="0"/>
              <a:t>Provide disk-usage information</a:t>
            </a:r>
          </a:p>
          <a:p>
            <a:pPr lvl="1"/>
            <a:r>
              <a:rPr lang="en-US" dirty="0" smtClean="0"/>
              <a:t>Nested shares are not supported</a:t>
            </a:r>
          </a:p>
          <a:p>
            <a:pPr lvl="2"/>
            <a:r>
              <a:rPr lang="en-US" dirty="0" smtClean="0"/>
              <a:t>Highest-level share directory is used</a:t>
            </a:r>
          </a:p>
          <a:p>
            <a:pPr lvl="2"/>
            <a:r>
              <a:rPr lang="en-US" dirty="0" smtClean="0"/>
              <a:t>Lower-level nested shares are reported and ignored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43374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SNNAS_USAGE REPORTING SCRIPT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457200" y="933450"/>
            <a:ext cx="8229600" cy="37242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Description of the </a:t>
            </a:r>
            <a:r>
              <a:rPr lang="en-US" dirty="0" smtClean="0"/>
              <a:t>Feature (continued):</a:t>
            </a:r>
          </a:p>
          <a:p>
            <a:pPr lvl="1"/>
            <a:r>
              <a:rPr lang="en-US" dirty="0" smtClean="0"/>
              <a:t>Other Caveats:</a:t>
            </a:r>
          </a:p>
          <a:p>
            <a:pPr lvl="2"/>
            <a:r>
              <a:rPr lang="en-US" dirty="0" smtClean="0"/>
              <a:t>Files outside of all shares are accumulated into one row for pseudo-share path: </a:t>
            </a:r>
            <a:r>
              <a:rPr lang="en-US" i="1" dirty="0" smtClean="0"/>
              <a:t>non-share files, </a:t>
            </a:r>
            <a:r>
              <a:rPr lang="en-US" dirty="0" smtClean="0"/>
              <a:t>and pseudo-share name: </a:t>
            </a:r>
            <a:r>
              <a:rPr lang="en-US" i="1" dirty="0"/>
              <a:t>non-share </a:t>
            </a:r>
            <a:r>
              <a:rPr lang="en-US" i="1" dirty="0" smtClean="0"/>
              <a:t>files</a:t>
            </a:r>
          </a:p>
          <a:p>
            <a:pPr lvl="2"/>
            <a:r>
              <a:rPr lang="en-US" dirty="0" smtClean="0"/>
              <a:t>Size is bytes, and there is no adjustment for compression</a:t>
            </a:r>
          </a:p>
          <a:p>
            <a:pPr lvl="2"/>
            <a:r>
              <a:rPr lang="en-US" dirty="0" smtClean="0"/>
              <a:t>Commas that occur within pathnames are protected</a:t>
            </a:r>
            <a:r>
              <a:rPr lang="en-US" baseline="0" dirty="0" smtClean="0"/>
              <a:t> by double-quote characters for Excel import</a:t>
            </a:r>
          </a:p>
          <a:p>
            <a:pPr lvl="2"/>
            <a:r>
              <a:rPr lang="en-US" dirty="0" smtClean="0"/>
              <a:t>Does not currently work with SNNAS running on Gateway Clients</a:t>
            </a:r>
          </a:p>
          <a:p>
            <a:pPr lvl="2"/>
            <a:r>
              <a:rPr lang="en-US" dirty="0" smtClean="0"/>
              <a:t>May fail if security prevents access to SNNAS</a:t>
            </a:r>
          </a:p>
        </p:txBody>
      </p:sp>
    </p:spTree>
    <p:extLst>
      <p:ext uri="{BB962C8B-B14F-4D97-AF65-F5344CB8AC3E}">
        <p14:creationId xmlns:p14="http://schemas.microsoft.com/office/powerpoint/2010/main" val="59230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SNNAS_USAGE REPORTING SCRIPT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Example invocation:</a:t>
            </a:r>
          </a:p>
          <a:p>
            <a:pPr marL="0" indent="0">
              <a:buNone/>
            </a:pPr>
            <a:endParaRPr lang="en-US" dirty="0" smtClean="0"/>
          </a:p>
          <a:p>
            <a:pPr marL="912813" lvl="3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snnas_usage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98463" lvl="1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27013" lvl="1" indent="-227013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</a:pPr>
            <a:r>
              <a:rPr lang="en-US" sz="2000" dirty="0">
                <a:cs typeface="ＭＳ Ｐゴシック" charset="0"/>
              </a:rPr>
              <a:t>Example Output</a:t>
            </a:r>
            <a:r>
              <a:rPr lang="en-US" sz="2000" dirty="0" smtClean="0">
                <a:cs typeface="ＭＳ Ｐゴシック" charset="0"/>
              </a:rPr>
              <a:t>:</a:t>
            </a:r>
          </a:p>
          <a:p>
            <a:pPr marL="574675" lvl="2" indent="-285750">
              <a:spcAft>
                <a:spcPts val="0"/>
              </a:spcAft>
            </a:pPr>
            <a:r>
              <a:rPr lang="en-US" dirty="0" smtClean="0">
                <a:cs typeface="ＭＳ Ｐゴシック" charset="0"/>
              </a:rPr>
              <a:t>“share path below mount </a:t>
            </a:r>
            <a:r>
              <a:rPr lang="en-US" dirty="0" err="1" smtClean="0">
                <a:cs typeface="ＭＳ Ｐゴシック" charset="0"/>
              </a:rPr>
              <a:t>pt</a:t>
            </a:r>
            <a:r>
              <a:rPr lang="en-US" dirty="0" smtClean="0">
                <a:cs typeface="ＭＳ Ｐゴシック" charset="0"/>
              </a:rPr>
              <a:t>”, “share name”, UID, Bytes used</a:t>
            </a:r>
          </a:p>
          <a:p>
            <a:pPr marL="574675" lvl="2" indent="-285750">
              <a:spcAft>
                <a:spcPts val="0"/>
              </a:spcAft>
            </a:pPr>
            <a:endParaRPr lang="en-US" dirty="0" smtClean="0">
              <a:cs typeface="ＭＳ Ｐゴシック" charset="0"/>
            </a:endParaRPr>
          </a:p>
          <a:p>
            <a:pPr marL="685800" lvl="4" indent="0">
              <a:spcAft>
                <a:spcPts val="0"/>
              </a:spcAft>
              <a:buNone/>
            </a:pPr>
            <a:r>
              <a:rPr lang="pt-B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"p1/a/a","aa",128,124</a:t>
            </a:r>
          </a:p>
          <a:p>
            <a:pPr marL="685800" lvl="4" indent="0">
              <a:spcAft>
                <a:spcPts val="0"/>
              </a:spcAft>
              <a:buNone/>
            </a:pPr>
            <a:r>
              <a:rPr lang="pt-B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"p1/a/a","aa",129,124</a:t>
            </a:r>
          </a:p>
          <a:p>
            <a:pPr marL="685800" lvl="4" indent="0">
              <a:spcAft>
                <a:spcPts val="0"/>
              </a:spcAft>
              <a:buNone/>
            </a:pPr>
            <a:r>
              <a:rPr lang="pt-B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"p1/a/a","aa",130,95</a:t>
            </a:r>
          </a:p>
          <a:p>
            <a:pPr marL="685800" lvl="4" indent="0">
              <a:spcAft>
                <a:spcPts val="0"/>
              </a:spcAft>
              <a:buNone/>
            </a:pPr>
            <a:r>
              <a:rPr lang="pt-B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"p1/a/a","aa",131,124</a:t>
            </a:r>
          </a:p>
        </p:txBody>
      </p:sp>
    </p:spTree>
    <p:extLst>
      <p:ext uri="{BB962C8B-B14F-4D97-AF65-F5344CB8AC3E}">
        <p14:creationId xmlns:p14="http://schemas.microsoft.com/office/powerpoint/2010/main" val="352890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SNNAS_USAGE REPORTING SCRIPT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457199" y="1200150"/>
            <a:ext cx="2314575" cy="33940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Excel Examples</a:t>
            </a:r>
          </a:p>
          <a:p>
            <a:pPr lvl="1"/>
            <a:r>
              <a:rPr lang="en-US" dirty="0" smtClean="0"/>
              <a:t>Import CSV file</a:t>
            </a:r>
          </a:p>
          <a:p>
            <a:pPr lvl="1"/>
            <a:r>
              <a:rPr lang="en-US" dirty="0" smtClean="0"/>
              <a:t>Double-quote characters protect commas in names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808544"/>
            <a:ext cx="5562599" cy="401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90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SNNAS_USAGE REPORTING SCRIPT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457200" y="1200150"/>
            <a:ext cx="2428875" cy="33940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Excel Examples</a:t>
            </a:r>
          </a:p>
          <a:p>
            <a:pPr lvl="1"/>
            <a:r>
              <a:rPr lang="en-US" dirty="0" smtClean="0"/>
              <a:t>Select delimiter, and see results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715" y="810857"/>
            <a:ext cx="5512009" cy="396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37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SNNAS_USAGE REPORTING SCRIPT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Excel Examples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841395"/>
            <a:ext cx="5454650" cy="3937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37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- Header included, text included">
  <a:themeElements>
    <a:clrScheme name="Quantum">
      <a:dk1>
        <a:srgbClr val="FFFFFF"/>
      </a:dk1>
      <a:lt1>
        <a:srgbClr val="454545"/>
      </a:lt1>
      <a:dk2>
        <a:srgbClr val="FFFFFF"/>
      </a:dk2>
      <a:lt2>
        <a:srgbClr val="454545"/>
      </a:lt2>
      <a:accent1>
        <a:srgbClr val="0F73C3"/>
      </a:accent1>
      <a:accent2>
        <a:srgbClr val="00B6F1"/>
      </a:accent2>
      <a:accent3>
        <a:srgbClr val="8EBE68"/>
      </a:accent3>
      <a:accent4>
        <a:srgbClr val="FBC85B"/>
      </a:accent4>
      <a:accent5>
        <a:srgbClr val="BCC0BA"/>
      </a:accent5>
      <a:accent6>
        <a:srgbClr val="6A7B84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600" dirty="0">
            <a:solidFill>
              <a:srgbClr val="FFFFF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ster No header no text">
  <a:themeElements>
    <a:clrScheme name="Quantum">
      <a:dk1>
        <a:srgbClr val="FFFFFF"/>
      </a:dk1>
      <a:lt1>
        <a:srgbClr val="454545"/>
      </a:lt1>
      <a:dk2>
        <a:srgbClr val="FFFFFF"/>
      </a:dk2>
      <a:lt2>
        <a:srgbClr val="454545"/>
      </a:lt2>
      <a:accent1>
        <a:srgbClr val="0F73C3"/>
      </a:accent1>
      <a:accent2>
        <a:srgbClr val="00B6F1"/>
      </a:accent2>
      <a:accent3>
        <a:srgbClr val="8EBE68"/>
      </a:accent3>
      <a:accent4>
        <a:srgbClr val="FBC85B"/>
      </a:accent4>
      <a:accent5>
        <a:srgbClr val="BCC0BA"/>
      </a:accent5>
      <a:accent6>
        <a:srgbClr val="6A7B84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600" dirty="0">
            <a:solidFill>
              <a:srgbClr val="FFFFF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aster graphical assets">
  <a:themeElements>
    <a:clrScheme name="Quantum">
      <a:dk1>
        <a:srgbClr val="FFFFFF"/>
      </a:dk1>
      <a:lt1>
        <a:srgbClr val="454545"/>
      </a:lt1>
      <a:dk2>
        <a:srgbClr val="FFFFFF"/>
      </a:dk2>
      <a:lt2>
        <a:srgbClr val="454545"/>
      </a:lt2>
      <a:accent1>
        <a:srgbClr val="0F73C3"/>
      </a:accent1>
      <a:accent2>
        <a:srgbClr val="00B6F1"/>
      </a:accent2>
      <a:accent3>
        <a:srgbClr val="8EBE68"/>
      </a:accent3>
      <a:accent4>
        <a:srgbClr val="FBC85B"/>
      </a:accent4>
      <a:accent5>
        <a:srgbClr val="BCC0BA"/>
      </a:accent5>
      <a:accent6>
        <a:srgbClr val="6A7B84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600" dirty="0">
            <a:solidFill>
              <a:srgbClr val="FFFFF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23339</TotalTime>
  <Words>563</Words>
  <Application>Microsoft Office PowerPoint</Application>
  <PresentationFormat>On-screen Show (16:9)</PresentationFormat>
  <Paragraphs>86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Master - Header included, text included</vt:lpstr>
      <vt:lpstr>Master No header no text</vt:lpstr>
      <vt:lpstr>Master graphical assets</vt:lpstr>
      <vt:lpstr>PowerPoint Presentation</vt:lpstr>
      <vt:lpstr>SNNAS_USAGE REPORTING SCRIPT</vt:lpstr>
      <vt:lpstr>SNNAS_USAGE REPORTING SCRIPT</vt:lpstr>
      <vt:lpstr>SNNAS_USAGE REPORTING SCRIPT</vt:lpstr>
      <vt:lpstr>SNNAS_USAGE REPORTING SCRIPT</vt:lpstr>
      <vt:lpstr>SNNAS_USAGE REPORTING SCRIPT</vt:lpstr>
      <vt:lpstr>SNNAS_USAGE REPORTING SCRIPT</vt:lpstr>
      <vt:lpstr>SNNAS_USAGE REPORTING SCRIPT</vt:lpstr>
      <vt:lpstr>SNNAS_USAGE REPORTING SCRIPT</vt:lpstr>
      <vt:lpstr>SNNAS_USAGE REPORTING SCRIPT</vt:lpstr>
      <vt:lpstr>SNNAS_USAGE REPORTING SCRIPT</vt:lpstr>
      <vt:lpstr>SNNAS_USAGE REPORTING SCRIPT</vt:lpstr>
      <vt:lpstr>SNNAS_USAGE REPORTING SCRIPT</vt:lpstr>
      <vt:lpstr>PowerPoint Presentation</vt:lpstr>
    </vt:vector>
  </TitlesOfParts>
  <Manager>Isaac Alves</Manager>
  <Company>Quantum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Master 16:9</dc:title>
  <dc:subject>Quantum 16:9</dc:subject>
  <dc:creator>quantumcorp</dc:creator>
  <cp:keywords>Template Mater 2015</cp:keywords>
  <cp:lastModifiedBy>Lynn Wasson</cp:lastModifiedBy>
  <cp:revision>702</cp:revision>
  <cp:lastPrinted>2015-05-05T15:24:22Z</cp:lastPrinted>
  <dcterms:created xsi:type="dcterms:W3CDTF">2015-05-01T18:20:13Z</dcterms:created>
  <dcterms:modified xsi:type="dcterms:W3CDTF">2016-04-04T18:03:51Z</dcterms:modified>
</cp:coreProperties>
</file>