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31"/>
  </p:notesMasterIdLst>
  <p:handoutMasterIdLst>
    <p:handoutMasterId r:id="rId32"/>
  </p:handoutMasterIdLst>
  <p:sldIdLst>
    <p:sldId id="508" r:id="rId4"/>
    <p:sldId id="522" r:id="rId5"/>
    <p:sldId id="523" r:id="rId6"/>
    <p:sldId id="546" r:id="rId7"/>
    <p:sldId id="533" r:id="rId8"/>
    <p:sldId id="524" r:id="rId9"/>
    <p:sldId id="528" r:id="rId10"/>
    <p:sldId id="548" r:id="rId11"/>
    <p:sldId id="525" r:id="rId12"/>
    <p:sldId id="534" r:id="rId13"/>
    <p:sldId id="529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26" r:id="rId24"/>
    <p:sldId id="550" r:id="rId25"/>
    <p:sldId id="549" r:id="rId26"/>
    <p:sldId id="544" r:id="rId27"/>
    <p:sldId id="527" r:id="rId28"/>
    <p:sldId id="551" r:id="rId29"/>
    <p:sldId id="514" r:id="rId30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Wasson" initials="L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B6F1"/>
    <a:srgbClr val="212121"/>
    <a:srgbClr val="6A7B84"/>
    <a:srgbClr val="8EBE68"/>
    <a:srgbClr val="0F73C3"/>
    <a:srgbClr val="00FFFF"/>
    <a:srgbClr val="DCDCDC"/>
    <a:srgbClr val="F47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87900" autoAdjust="0"/>
  </p:normalViewPr>
  <p:slideViewPr>
    <p:cSldViewPr snapToGrid="0">
      <p:cViewPr>
        <p:scale>
          <a:sx n="120" d="100"/>
          <a:sy n="120" d="100"/>
        </p:scale>
        <p:origin x="-2106" y="-36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768"/>
    </p:cViewPr>
  </p:sorterViewPr>
  <p:notesViewPr>
    <p:cSldViewPr snapToGrid="0">
      <p:cViewPr varScale="1">
        <p:scale>
          <a:sx n="115" d="100"/>
          <a:sy n="115" d="100"/>
        </p:scale>
        <p:origin x="-2394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6"/>
          <c:y val="5.32434794637206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7"/>
                  <c:y val="0.449074478353234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12"/>
                  <c:y val="-0.457643078544728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06"/>
                  <c:y val="0.139268732414393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7850293" cy="35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is doesn’t go “OK” within 3 minutes, the join will report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this example, the </a:t>
            </a:r>
            <a:r>
              <a:rPr lang="en-US" b="1" baseline="0" dirty="0" err="1" smtClean="0"/>
              <a:t>nascluster</a:t>
            </a:r>
            <a:r>
              <a:rPr lang="en-US" b="1" baseline="0" dirty="0" smtClean="0"/>
              <a:t> join</a:t>
            </a:r>
            <a:r>
              <a:rPr lang="en-US" b="0" baseline="0" dirty="0" smtClean="0"/>
              <a:t> command was issued on/from the </a:t>
            </a:r>
            <a:r>
              <a:rPr lang="en-US" b="0" i="1" baseline="0" dirty="0" smtClean="0"/>
              <a:t>non-master</a:t>
            </a:r>
            <a:r>
              <a:rPr lang="en-US" b="0" i="0" baseline="0" dirty="0" smtClean="0"/>
              <a:t> node. </a:t>
            </a:r>
          </a:p>
          <a:p>
            <a:r>
              <a:rPr lang="en-US" b="0" i="0" baseline="0" dirty="0" smtClean="0"/>
              <a:t>This could have issued by including the IP address for the ‘remote’ node</a:t>
            </a:r>
          </a:p>
          <a:p>
            <a:r>
              <a:rPr lang="en-US" b="0" i="0" baseline="0" dirty="0" smtClean="0"/>
              <a:t>Recommended to run from node itself, until NAS 1.2.3, which fixed propagating messages back to </a:t>
            </a:r>
            <a:r>
              <a:rPr lang="en-US" b="0" i="1" baseline="0" dirty="0" smtClean="0"/>
              <a:t>master </a:t>
            </a:r>
            <a:r>
              <a:rPr lang="en-US" b="0" i="0" baseline="0" dirty="0" smtClean="0"/>
              <a:t>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Nodes in a NAS cluster can be in several states.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Enabled 	A node is enabled.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Joined 	A node has joined the cluster.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Not-Ready A node has been enabled for the NAS cluster, but has not joined.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Disabled 	If this is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master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node, the node has not joined the cluster.  For non-master nodes, this indicates that a node has ‘left’ the cluster.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5000 == 5Mb (default)</a:t>
            </a:r>
          </a:p>
          <a:p>
            <a:r>
              <a:rPr lang="en-US" dirty="0" smtClean="0"/>
              <a:t>50000</a:t>
            </a:r>
            <a:r>
              <a:rPr lang="en-US" baseline="0" dirty="0" smtClean="0"/>
              <a:t> </a:t>
            </a:r>
            <a:r>
              <a:rPr lang="en-US" baseline="0" smtClean="0"/>
              <a:t>== 5Gb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9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Details</a:t>
            </a:r>
            <a:r>
              <a:rPr lang="en-US" baseline="0" dirty="0" smtClean="0"/>
              <a:t> about NAS cluster will be discussed later in the presentation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Load Balancing was, actually, released as part of NAS 1.1.0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 for SMB shares was, actually, released with NAS 1.2.0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baseline="0" dirty="0" smtClean="0"/>
              <a:t>Synchronizing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changes … Before NAS 1.2.0, it was the user’s responsibility to keep all nodes synchronized (i.e. if a share was added to one node, the user needed to add the share to another node). With 1.2.0, and improving in 1.2.1, </a:t>
            </a:r>
            <a:r>
              <a:rPr lang="en-US" b="1" baseline="0" dirty="0" err="1" smtClean="0"/>
              <a:t>auth</a:t>
            </a:r>
            <a:r>
              <a:rPr lang="en-US" b="0" baseline="0" dirty="0" smtClean="0"/>
              <a:t> and </a:t>
            </a:r>
            <a:r>
              <a:rPr lang="en-US" b="1" baseline="0" dirty="0" smtClean="0"/>
              <a:t>share</a:t>
            </a:r>
            <a:r>
              <a:rPr lang="en-US" b="0" baseline="0" dirty="0" smtClean="0"/>
              <a:t> commands are issued from the </a:t>
            </a:r>
            <a:r>
              <a:rPr lang="en-US" b="0" i="1" baseline="0" dirty="0" smtClean="0"/>
              <a:t>master </a:t>
            </a:r>
            <a:r>
              <a:rPr lang="en-US" b="0" i="0" baseline="0" dirty="0" smtClean="0"/>
              <a:t>node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baseline="0" dirty="0" smtClean="0"/>
              <a:t>With NAS 1.2.1, you can issue all </a:t>
            </a:r>
            <a:r>
              <a:rPr lang="en-US" b="1" i="0" baseline="0" dirty="0" err="1" smtClean="0"/>
              <a:t>nascluster</a:t>
            </a:r>
            <a:r>
              <a:rPr lang="en-US" b="0" i="0" baseline="0" dirty="0" smtClean="0"/>
              <a:t> commands from the</a:t>
            </a:r>
            <a:r>
              <a:rPr lang="en-US" b="0" i="1" baseline="0" dirty="0" smtClean="0"/>
              <a:t> master</a:t>
            </a:r>
            <a:r>
              <a:rPr lang="en-US" b="0" i="0" baseline="0" dirty="0" smtClean="0"/>
              <a:t> node</a:t>
            </a:r>
            <a:r>
              <a:rPr lang="en-US" baseline="0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Details about “export/import” in next slide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share show</a:t>
            </a:r>
            <a:r>
              <a:rPr lang="en-US" b="0" baseline="0" dirty="0" smtClean="0"/>
              <a:t> now allows you to specify a “share type” or “share name”; wild cards or pattern matching not, currently, supported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61146 Fixed a condition that generated an error when attempting to change ID mapping.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61443 Previously, NAS cluster required the </a:t>
            </a:r>
            <a:r>
              <a:rPr lang="en-US" dirty="0" err="1" smtClean="0"/>
              <a:t>reg</a:t>
            </a:r>
            <a:r>
              <a:rPr lang="en-US" dirty="0" smtClean="0"/>
              <a:t> set </a:t>
            </a:r>
            <a:r>
              <a:rPr lang="en-US" dirty="0" err="1" smtClean="0"/>
              <a:t>cifs.bind_interface</a:t>
            </a:r>
            <a:r>
              <a:rPr lang="en-US" dirty="0" smtClean="0"/>
              <a:t> CLI command to be run for proper load balancing.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Beginning with NAS 1.2.1, this is now done internally.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60873 Fixed a condition in which the NAS Gateway server failed to join Active Directory if the NetBIOS domain name was different from the DNS domain name.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61213 Added provision for larger </a:t>
            </a:r>
            <a:r>
              <a:rPr lang="en-US" dirty="0" err="1" smtClean="0"/>
              <a:t>winbindd</a:t>
            </a:r>
            <a:r>
              <a:rPr lang="en-US" dirty="0" smtClean="0"/>
              <a:t> logs. By default, the </a:t>
            </a:r>
            <a:r>
              <a:rPr lang="en-US" dirty="0" err="1" smtClean="0"/>
              <a:t>winbindd</a:t>
            </a:r>
            <a:r>
              <a:rPr lang="en-US" dirty="0" smtClean="0"/>
              <a:t> logs were 5Mb.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 many circumstances, this size was too small.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size can now be increased by using the max log size option with the share change </a:t>
            </a:r>
            <a:r>
              <a:rPr lang="en-US" dirty="0" err="1" smtClean="0"/>
              <a:t>smb</a:t>
            </a:r>
            <a:r>
              <a:rPr lang="en-US" dirty="0" smtClean="0"/>
              <a:t> global command. The value is expressed in Kb. For example, to increase the max log size to 100Mb, you would enter the following: share change </a:t>
            </a:r>
            <a:r>
              <a:rPr lang="en-US" dirty="0" err="1" smtClean="0"/>
              <a:t>smb</a:t>
            </a:r>
            <a:r>
              <a:rPr lang="en-US" dirty="0" smtClean="0"/>
              <a:t> global max log size = 100000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61190 The net </a:t>
            </a:r>
            <a:r>
              <a:rPr lang="en-US" dirty="0" err="1" smtClean="0"/>
              <a:t>rpc</a:t>
            </a:r>
            <a:r>
              <a:rPr lang="en-US" dirty="0" smtClean="0"/>
              <a:t> rights grant call no longer fails while </a:t>
            </a:r>
            <a:r>
              <a:rPr lang="en-US" dirty="0" err="1" smtClean="0"/>
              <a:t>smbd</a:t>
            </a:r>
            <a:r>
              <a:rPr lang="en-US" dirty="0" smtClean="0"/>
              <a:t> is starting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61189 The </a:t>
            </a:r>
            <a:r>
              <a:rPr lang="en-US" dirty="0" err="1" smtClean="0"/>
              <a:t>nascluster</a:t>
            </a:r>
            <a:r>
              <a:rPr lang="en-US" dirty="0" smtClean="0"/>
              <a:t> set virtual </a:t>
            </a:r>
            <a:r>
              <a:rPr lang="en-US" dirty="0" err="1" smtClean="0"/>
              <a:t>ipaddr</a:t>
            </a:r>
            <a:r>
              <a:rPr lang="en-US" dirty="0" smtClean="0"/>
              <a:t> command now checks whether the IP address provided is in use</a:t>
            </a:r>
            <a:r>
              <a:rPr lang="en-US" smtClean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mtClean="0"/>
              <a:t>This </a:t>
            </a:r>
            <a:r>
              <a:rPr lang="en-US" dirty="0" smtClean="0"/>
              <a:t>prevents a user from specifying a VIP used by another StorNext appliance or network.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55993 Fixed an issue where setting Unix permissions on an OS X Samba client sometimes silently failed. This problem occurred when: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1. The Samba mount is done using sysadmin credentials.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2. Active Directory is not used.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3. Local Mac credential authentication is used when creating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Currently</a:t>
            </a:r>
            <a:r>
              <a:rPr lang="en-US" baseline="0" dirty="0" smtClean="0"/>
              <a:t> does not support exporting/importing NFS share information (coming …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Enabling: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From the factory, the Controller and PostgreSQL database are enabled and running. Supporting services are enabled by NAS. Example, SMB, </a:t>
            </a:r>
            <a:r>
              <a:rPr lang="en-US" baseline="0" dirty="0" err="1" smtClean="0"/>
              <a:t>HAProxy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keepalived</a:t>
            </a:r>
            <a:r>
              <a:rPr lang="en-US" baseline="0" dirty="0" smtClean="0"/>
              <a:t> are started by NAS if an appropriate license is installed.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Load Balancing is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only</a:t>
            </a:r>
            <a:r>
              <a:rPr lang="en-US" b="0" i="0" baseline="0" dirty="0" smtClean="0"/>
              <a:t> supported between G300’s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baseline="0" dirty="0" smtClean="0"/>
              <a:t>If put two MDC-type nodes into a cluster, then add a G300, you will </a:t>
            </a:r>
            <a:r>
              <a:rPr lang="en-US" b="1" i="1" baseline="0" dirty="0" smtClean="0"/>
              <a:t>not</a:t>
            </a:r>
            <a:r>
              <a:rPr lang="en-US" b="0" i="0" baseline="0" dirty="0" smtClean="0"/>
              <a:t> get load balancing between the three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Preferred Master: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MDC-type machines, we recommend adding Node-2 first 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61189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nascluster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set virtual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ipaddr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command now checks whether the IP address provided is in use. This prevents a user from specifying a VIP used by another StorNext appliance or network. 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Will help to prevent using the same VIP for both MDC and 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commands must be executed on the master node; others can be executed on the master or the specific node</a:t>
            </a:r>
          </a:p>
          <a:p>
            <a:r>
              <a:rPr lang="en-US" baseline="0" dirty="0" smtClean="0"/>
              <a:t>With NAS 1.2.1, recommend issuing the </a:t>
            </a:r>
            <a:r>
              <a:rPr lang="en-US" b="1" baseline="0" dirty="0" err="1" smtClean="0"/>
              <a:t>nascluster</a:t>
            </a:r>
            <a:r>
              <a:rPr lang="en-US" b="1" baseline="0" dirty="0" smtClean="0"/>
              <a:t> join</a:t>
            </a:r>
            <a:r>
              <a:rPr lang="en-US" b="0" baseline="0" dirty="0" smtClean="0"/>
              <a:t> from the node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26" y="823564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22960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" y="1325880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599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74" r:id="rId8"/>
    <p:sldLayoutId id="2147483783" r:id="rId9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bo.quantum.com/bugzilla/show_bug.cgi?id=59219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 1.2.1 TOI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5 April 2016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079197" y="3672683"/>
            <a:ext cx="3886200" cy="320040"/>
          </a:xfrm>
        </p:spPr>
        <p:txBody>
          <a:bodyPr/>
          <a:lstStyle/>
          <a:p>
            <a:r>
              <a:rPr lang="en-US" dirty="0" smtClean="0"/>
              <a:t>Mike Zeis, Michael Sevy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The VIP for a NAS Cluster is </a:t>
            </a:r>
            <a:r>
              <a:rPr lang="en-US" b="1" dirty="0" smtClean="0"/>
              <a:t>different</a:t>
            </a:r>
            <a:r>
              <a:rPr lang="en-US" dirty="0" smtClean="0"/>
              <a:t> from VIP for MDC-type</a:t>
            </a:r>
          </a:p>
          <a:p>
            <a:pPr lvl="1"/>
            <a:r>
              <a:rPr lang="en-US" dirty="0" smtClean="0"/>
              <a:t>Know the static IP address for all nodes to be included in the cluster </a:t>
            </a:r>
            <a:br>
              <a:rPr lang="en-US" dirty="0" smtClean="0"/>
            </a:br>
            <a:r>
              <a:rPr lang="en-US" dirty="0" smtClean="0"/>
              <a:t>* IP addresses must be </a:t>
            </a:r>
            <a:r>
              <a:rPr lang="en-US" i="1" dirty="0" smtClean="0"/>
              <a:t>static</a:t>
            </a:r>
            <a:r>
              <a:rPr lang="en-US" dirty="0" smtClean="0"/>
              <a:t>. Assigning via DHCP may cause unpredictable behavior</a:t>
            </a:r>
          </a:p>
          <a:p>
            <a:pPr lvl="1"/>
            <a:r>
              <a:rPr lang="en-US" dirty="0" smtClean="0"/>
              <a:t>StorNext file system with file locking enabled (on FS used to hold cluster </a:t>
            </a:r>
            <a:r>
              <a:rPr lang="en-US" dirty="0" err="1" smtClean="0"/>
              <a:t>config</a:t>
            </a:r>
            <a:r>
              <a:rPr lang="en-US" dirty="0" smtClean="0"/>
              <a:t> information)</a:t>
            </a:r>
            <a:endParaRPr lang="en-US" b="1" dirty="0" smtClean="0"/>
          </a:p>
          <a:p>
            <a:r>
              <a:rPr lang="en-US" i="1" dirty="0" smtClean="0"/>
              <a:t>Preferred</a:t>
            </a:r>
            <a:r>
              <a:rPr lang="en-US" dirty="0" smtClean="0"/>
              <a:t> master</a:t>
            </a:r>
          </a:p>
          <a:p>
            <a:pPr lvl="1"/>
            <a:r>
              <a:rPr lang="en-US" dirty="0" smtClean="0"/>
              <a:t>Order nodes are added to the cluster has significance</a:t>
            </a:r>
          </a:p>
          <a:p>
            <a:pPr lvl="1"/>
            <a:r>
              <a:rPr lang="en-US" dirty="0" smtClean="0"/>
              <a:t>Recommend adding </a:t>
            </a:r>
            <a:r>
              <a:rPr lang="en-US" i="1" dirty="0" smtClean="0"/>
              <a:t>Node-2</a:t>
            </a:r>
            <a:r>
              <a:rPr lang="en-US" dirty="0" smtClean="0"/>
              <a:t> as first node</a:t>
            </a:r>
          </a:p>
          <a:p>
            <a:r>
              <a:rPr lang="en-US" dirty="0" smtClean="0"/>
              <a:t>A VIP is required for HA</a:t>
            </a:r>
          </a:p>
          <a:p>
            <a:pPr lvl="1"/>
            <a:r>
              <a:rPr lang="en-US" dirty="0" smtClean="0"/>
              <a:t>Simply created a NAS cluster does not make it an HA cluster</a:t>
            </a:r>
          </a:p>
          <a:p>
            <a:r>
              <a:rPr lang="en-US" dirty="0" smtClean="0"/>
              <a:t>Order for executing the </a:t>
            </a:r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commands is important</a:t>
            </a:r>
          </a:p>
          <a:p>
            <a:r>
              <a:rPr lang="en-US" dirty="0" smtClean="0"/>
              <a:t>Enable the master, set the VIP, join the master … enable and join other nodes</a:t>
            </a:r>
          </a:p>
        </p:txBody>
      </p:sp>
    </p:spTree>
    <p:extLst>
      <p:ext uri="{BB962C8B-B14F-4D97-AF65-F5344CB8AC3E}">
        <p14:creationId xmlns:p14="http://schemas.microsoft.com/office/powerpoint/2010/main" val="13387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commands: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join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snfs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-root-where-cluster-info-stored&gt; [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leave [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node 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master 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snfs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-root-where-cluster-info-stored&gt;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disable node 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virtual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virtual_ipaddr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...</a:t>
            </a:r>
          </a:p>
          <a:p>
            <a:pPr marL="398463" lvl="1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show</a:t>
            </a:r>
          </a:p>
        </p:txBody>
      </p:sp>
      <p:sp>
        <p:nvSpPr>
          <p:cNvPr id="4" name="Oval 3"/>
          <p:cNvSpPr/>
          <p:nvPr/>
        </p:nvSpPr>
        <p:spPr>
          <a:xfrm>
            <a:off x="166977" y="1873250"/>
            <a:ext cx="5160397" cy="1028976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98003" y="3554233"/>
            <a:ext cx="2560320" cy="1105231"/>
          </a:xfrm>
          <a:prstGeom prst="wedgeEllipseCallout">
            <a:avLst>
              <a:gd name="adj1" fmla="val -88845"/>
              <a:gd name="adj2" fmla="val -115198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Commands executed on the </a:t>
            </a:r>
            <a:r>
              <a:rPr lang="en-US" sz="1600" i="1" dirty="0" smtClean="0">
                <a:solidFill>
                  <a:srgbClr val="FFFFFF"/>
                </a:solidFill>
              </a:rPr>
              <a:t>master</a:t>
            </a:r>
            <a:r>
              <a:rPr lang="en-US" sz="1600" dirty="0" smtClean="0">
                <a:solidFill>
                  <a:srgbClr val="FFFFFF"/>
                </a:solidFill>
              </a:rPr>
              <a:t> node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Enable Master Node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enable master 10.65.188.89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/snfs1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Verifying NAS cluster configuration for 10.65.188.89 ...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NAS cluster enable master node 10.65.188.89 starting...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Updating system NAS cluster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 for master takeover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Publish master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Setting master local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Applying local configuration settings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Master node successfully enabled for NAS cluster using 10.65.188.89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next node(s)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enable node 10.65.188.91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Verifying NAS cluster configuration for 10.65.188.91 ...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10.65.188.91 successfully enabled for NAS cluster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Set the VIP, for the cluster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virtual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10.65.166.179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Virtual IP addresses ['10.65.166.179'] successfully stored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Join the master to the cluster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join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/snfs1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Preparing to join NAS cluster as node 10.65.188.89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Applying NAS cluster join settings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Updating system NAS cluster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 for master takeover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Publish master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Cluster verification for 10.65.188.89 in-progress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state: pnn:0 10.65.188.89     UNHEALTHY (THIS NODE), waiting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state: pnn:0 10.65.188.89     OK (THIS NODE)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Cluster verification of 10.65.188.89 successful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Updating system NAS cluster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 for master takeover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Publish master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Successfully joined NAS cluster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Join other node(s) to cluster</a:t>
            </a:r>
            <a:br>
              <a:rPr lang="en-US" dirty="0" smtClean="0"/>
            </a:b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join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/snfs1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Preparing to join NAS cluster as node 10.65.188.91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Verifying local configuration with master 10.65.188.89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Synchronization of local configuration with master 10.65.188.89 starting...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Applying local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sync settings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Applying local configuration settings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Applying NAS cluster join settings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Updating system NAS cluster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Verifying local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configuration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 master 10.65.188.89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Cluster verification for 10.65.188.91 in-progress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state: pnn:1 10.65.188.91     UNHEALTHY (THIS NODE), waiting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state: pnn:1 10.65.188.91     OK (THIS NODE)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Cluster verification of 10.65.188.91 successful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Updating system NAS cluster configuration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Verifying local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configuration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 master 10.65.188.89 ...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Successfully joined NAS cluster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Info about the NAS cluster (Load Balancing example)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x86_64:snt480113&gt;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show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NAS Cluster IP: 10.65.188.89/eth0, Master: Yes, SNFS Root: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/snfs1, Joined: Yes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 balancing: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leastconn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Master IP: 10.65.188.89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VIP: 10.65.166.179 active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Nodes: 2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 10.65.188.89 (Joined)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 10.65.188.91 (Joined)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766559" y="1998842"/>
            <a:ext cx="1645921" cy="585332"/>
          </a:xfrm>
          <a:prstGeom prst="wedgeEllipseCallout">
            <a:avLst>
              <a:gd name="adj1" fmla="val -133294"/>
              <a:gd name="adj2" fmla="val -75925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We’re on the master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20638" y="3619168"/>
            <a:ext cx="1645921" cy="585332"/>
          </a:xfrm>
          <a:prstGeom prst="wedgeEllipseCallout">
            <a:avLst>
              <a:gd name="adj1" fmla="val -168560"/>
              <a:gd name="adj2" fmla="val -124828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Node State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411685" y="2550137"/>
            <a:ext cx="1645921" cy="585332"/>
          </a:xfrm>
          <a:prstGeom prst="wedgeEllipseCallout">
            <a:avLst>
              <a:gd name="adj1" fmla="val -141990"/>
              <a:gd name="adj2" fmla="val -93584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Load Balancing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NAS Cluster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nascluster</a:t>
            </a:r>
            <a:r>
              <a:rPr lang="en-US" b="1" i="1" dirty="0" smtClean="0"/>
              <a:t> </a:t>
            </a:r>
            <a:r>
              <a:rPr lang="en-US" dirty="0" smtClean="0"/>
              <a:t>: Info about the NAS cluster (Non-load balancing example)</a:t>
            </a:r>
            <a:br>
              <a:rPr lang="en-US" dirty="0" smtClean="0"/>
            </a:br>
            <a:endParaRPr lang="en-US" dirty="0" smtClean="0"/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x86_64:snt480142-mdc-p&gt;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show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NAS Cluster IP: 10.65.180.94/eth0, Master: Yes, SNFS Root: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/snfs1, Joined: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 balancing: Disabled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Master IP: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10.65.180.94</a:t>
            </a: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VIP: 10.65.167.22 active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Nodes: 2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 10.65.180.94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(Joined)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(MDC-No load balancing)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 10.65.181.227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(Not-Ready)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807382" y="2383162"/>
            <a:ext cx="1645921" cy="585332"/>
          </a:xfrm>
          <a:prstGeom prst="wedgeEllipseCallout">
            <a:avLst>
              <a:gd name="adj1" fmla="val -86918"/>
              <a:gd name="adj2" fmla="val -74566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Load Balancing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293737" y="3561281"/>
            <a:ext cx="1645921" cy="585332"/>
          </a:xfrm>
          <a:prstGeom prst="wedgeEllipseCallout">
            <a:avLst>
              <a:gd name="adj1" fmla="val -86918"/>
              <a:gd name="adj2" fmla="val -74566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Enabled, not joined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Cluster failover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event a node goes down, NAS will failover to the next available node</a:t>
            </a:r>
          </a:p>
          <a:p>
            <a:r>
              <a:rPr lang="en-US" dirty="0" smtClean="0"/>
              <a:t>In clusters with several nodes (more than two), preference is given to a node which </a:t>
            </a:r>
            <a:r>
              <a:rPr lang="en-US" i="1" dirty="0" smtClean="0"/>
              <a:t>precedes </a:t>
            </a:r>
            <a:r>
              <a:rPr lang="en-US" dirty="0" smtClean="0"/>
              <a:t>another node in the list. For </a:t>
            </a:r>
            <a:r>
              <a:rPr lang="en-US" dirty="0" err="1" smtClean="0"/>
              <a:t>exampe</a:t>
            </a:r>
            <a:r>
              <a:rPr lang="en-US" dirty="0" smtClean="0"/>
              <a:t>:</a:t>
            </a:r>
          </a:p>
          <a:p>
            <a:pPr lvl="1"/>
            <a:r>
              <a:rPr lang="en-US" smtClean="0"/>
              <a:t>Three </a:t>
            </a:r>
            <a:r>
              <a:rPr lang="en-US" dirty="0" smtClean="0"/>
              <a:t>nodes: A, B and C.  </a:t>
            </a:r>
            <a:br>
              <a:rPr lang="en-US" dirty="0" smtClean="0"/>
            </a:br>
            <a:r>
              <a:rPr lang="en-US" dirty="0" smtClean="0"/>
              <a:t>Nodes are added to the cluster in this order </a:t>
            </a:r>
            <a:br>
              <a:rPr lang="en-US" dirty="0" smtClean="0"/>
            </a:br>
            <a:r>
              <a:rPr lang="en-US" dirty="0" smtClean="0"/>
              <a:t>Node A is current </a:t>
            </a:r>
            <a:r>
              <a:rPr lang="en-US" i="1" dirty="0" smtClean="0"/>
              <a:t>master</a:t>
            </a:r>
            <a:r>
              <a:rPr lang="en-US" dirty="0" smtClean="0"/>
              <a:t> node</a:t>
            </a:r>
          </a:p>
          <a:p>
            <a:pPr lvl="1"/>
            <a:r>
              <a:rPr lang="en-US" dirty="0" smtClean="0"/>
              <a:t>Node A goes down; Node B is now master</a:t>
            </a:r>
          </a:p>
          <a:p>
            <a:pPr lvl="1"/>
            <a:r>
              <a:rPr lang="en-US" dirty="0" smtClean="0"/>
              <a:t>Node A comes back online</a:t>
            </a:r>
          </a:p>
          <a:p>
            <a:pPr lvl="1"/>
            <a:r>
              <a:rPr lang="en-US" dirty="0" smtClean="0"/>
              <a:t>Node B goes down; which node is the master? </a:t>
            </a:r>
          </a:p>
          <a:p>
            <a:pPr lvl="1"/>
            <a:r>
              <a:rPr lang="en-US" dirty="0" smtClean="0"/>
              <a:t>Node A</a:t>
            </a:r>
          </a:p>
        </p:txBody>
      </p:sp>
    </p:spTree>
    <p:extLst>
      <p:ext uri="{BB962C8B-B14F-4D97-AF65-F5344CB8AC3E}">
        <p14:creationId xmlns:p14="http://schemas.microsoft.com/office/powerpoint/2010/main" val="915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" y="975360"/>
            <a:ext cx="8778240" cy="3596640"/>
          </a:xfrm>
        </p:spPr>
        <p:txBody>
          <a:bodyPr/>
          <a:lstStyle/>
          <a:p>
            <a:r>
              <a:rPr lang="en-US" dirty="0" smtClean="0"/>
              <a:t>What’s new in NAS 1.2.1</a:t>
            </a:r>
          </a:p>
          <a:p>
            <a:r>
              <a:rPr lang="en-US" dirty="0" smtClean="0"/>
              <a:t>Enabling, Licensing, Upgrading</a:t>
            </a:r>
          </a:p>
          <a:p>
            <a:r>
              <a:rPr lang="en-US" dirty="0" smtClean="0"/>
              <a:t>Creating a NAS cluster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Troubleshooting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Cluster failover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need to </a:t>
            </a:r>
            <a:r>
              <a:rPr lang="en-US" i="1" dirty="0" smtClean="0"/>
              <a:t>manually</a:t>
            </a:r>
            <a:r>
              <a:rPr lang="en-US" dirty="0" smtClean="0"/>
              <a:t> failback/failover NAS, perform the following:</a:t>
            </a:r>
            <a:endParaRPr lang="en-US" dirty="0"/>
          </a:p>
          <a:p>
            <a:pPr lvl="1"/>
            <a:r>
              <a:rPr lang="en-US" dirty="0" smtClean="0"/>
              <a:t>From Node-1 </a:t>
            </a:r>
            <a:r>
              <a:rPr lang="en-US" dirty="0" err="1" smtClean="0"/>
              <a:t>rootsh</a:t>
            </a:r>
            <a:r>
              <a:rPr lang="en-US" dirty="0" smtClean="0"/>
              <a:t>, issued the following</a:t>
            </a:r>
            <a:br>
              <a:rPr lang="en-US" dirty="0" smtClean="0"/>
            </a:br>
            <a:endParaRPr lang="en-US" dirty="0" smtClean="0"/>
          </a:p>
          <a:p>
            <a:pPr marL="6858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keepalived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restart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This works because when </a:t>
            </a:r>
            <a:r>
              <a:rPr lang="en-US" i="1" dirty="0" err="1" smtClean="0"/>
              <a:t>keepalived</a:t>
            </a:r>
            <a:r>
              <a:rPr lang="en-US" dirty="0" smtClean="0"/>
              <a:t> restarts, it will see it’s no longer master. **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58838" indent="-396875">
              <a:buNone/>
            </a:pPr>
            <a:r>
              <a:rPr lang="en-US" dirty="0" smtClean="0"/>
              <a:t>**	This has been fixed in NAS 1.2.3 with a new </a:t>
            </a:r>
            <a:r>
              <a:rPr lang="en-US" b="1" dirty="0" err="1" smtClean="0"/>
              <a:t>nascluster</a:t>
            </a:r>
            <a:r>
              <a:rPr lang="en-US" b="1" dirty="0" smtClean="0"/>
              <a:t> release master</a:t>
            </a:r>
            <a:r>
              <a:rPr lang="en-US" dirty="0" smtClean="0"/>
              <a:t> command </a:t>
            </a:r>
          </a:p>
        </p:txBody>
      </p:sp>
    </p:spTree>
    <p:extLst>
      <p:ext uri="{BB962C8B-B14F-4D97-AF65-F5344CB8AC3E}">
        <p14:creationId xmlns:p14="http://schemas.microsoft.com/office/powerpoint/2010/main" val="16804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Bug</a:t>
            </a:r>
            <a:r>
              <a:rPr lang="en-US" b="1" dirty="0">
                <a:hlinkClick r:id="rId2"/>
              </a:rPr>
              <a:t> 59219</a:t>
            </a:r>
            <a:r>
              <a:rPr lang="en-US" b="1" dirty="0"/>
              <a:t> - SMB: ACLs do not work when in conflict with Unix </a:t>
            </a:r>
            <a:r>
              <a:rPr lang="en-US" b="1" dirty="0" smtClean="0"/>
              <a:t>permissions</a:t>
            </a:r>
          </a:p>
          <a:p>
            <a:r>
              <a:rPr lang="en-US" b="1" dirty="0" smtClean="0"/>
              <a:t>Need SN 5.3.1 for this to fully work </a:t>
            </a:r>
          </a:p>
          <a:p>
            <a:r>
              <a:rPr lang="en-US" b="1" dirty="0" smtClean="0"/>
              <a:t>For Windows, right click on file from </a:t>
            </a:r>
            <a:br>
              <a:rPr lang="en-US" b="1" dirty="0" smtClean="0"/>
            </a:br>
            <a:r>
              <a:rPr lang="en-US" b="1" dirty="0" smtClean="0"/>
              <a:t>Windows Explorer</a:t>
            </a:r>
          </a:p>
          <a:p>
            <a:r>
              <a:rPr lang="en-US" b="1" dirty="0" smtClean="0"/>
              <a:t>Select Properties, then Security tab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138569"/>
            <a:ext cx="3118196" cy="39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Troubleshooting: Logs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Logs are located in /</a:t>
            </a:r>
            <a:r>
              <a:rPr lang="en-US" dirty="0" err="1" smtClean="0"/>
              <a:t>var</a:t>
            </a:r>
            <a:r>
              <a:rPr lang="en-US" dirty="0" smtClean="0"/>
              <a:t>/log</a:t>
            </a:r>
          </a:p>
          <a:p>
            <a:r>
              <a:rPr lang="en-US" dirty="0" smtClean="0"/>
              <a:t>Logs can be directly viewed from NAS CLI/shell</a:t>
            </a:r>
            <a:br>
              <a:rPr lang="en-US" dirty="0" smtClean="0"/>
            </a:br>
            <a:endParaRPr lang="en-US" dirty="0"/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search &lt;phrase&gt;</a:t>
            </a: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&lt;log-file&gt;</a:t>
            </a: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watch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&lt;log-file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Example: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view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snnas_controller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Controller </a:t>
            </a:r>
            <a:r>
              <a:rPr lang="en-US" dirty="0" smtClean="0"/>
              <a:t>Log: commands and errors are logged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7" y="1177670"/>
            <a:ext cx="5914693" cy="35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5416" y="1526650"/>
            <a:ext cx="8165989" cy="1422916"/>
            <a:chOff x="95416" y="1526650"/>
            <a:chExt cx="8165989" cy="1422916"/>
          </a:xfrm>
        </p:grpSpPr>
        <p:sp>
          <p:nvSpPr>
            <p:cNvPr id="4" name="Rounded Rectangle 3"/>
            <p:cNvSpPr/>
            <p:nvPr/>
          </p:nvSpPr>
          <p:spPr>
            <a:xfrm>
              <a:off x="2003729" y="1566408"/>
              <a:ext cx="6257676" cy="1383158"/>
            </a:xfrm>
            <a:prstGeom prst="roundRect">
              <a:avLst/>
            </a:prstGeom>
            <a:noFill/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95416" y="1526650"/>
              <a:ext cx="1645920" cy="731337"/>
            </a:xfrm>
            <a:prstGeom prst="wedgeEllipseCallout">
              <a:avLst>
                <a:gd name="adj1" fmla="val 66123"/>
                <a:gd name="adj2" fmla="val 34232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</a:rPr>
                <a:t>Success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416" y="2688866"/>
            <a:ext cx="8086476" cy="1366299"/>
            <a:chOff x="95416" y="2688866"/>
            <a:chExt cx="8086476" cy="1366299"/>
          </a:xfrm>
        </p:grpSpPr>
        <p:sp>
          <p:nvSpPr>
            <p:cNvPr id="6" name="Rounded Rectangle 5"/>
            <p:cNvSpPr/>
            <p:nvPr/>
          </p:nvSpPr>
          <p:spPr>
            <a:xfrm>
              <a:off x="2003729" y="3172570"/>
              <a:ext cx="6178163" cy="882595"/>
            </a:xfrm>
            <a:prstGeom prst="roundRect">
              <a:avLst/>
            </a:prstGeom>
            <a:noFill/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95416" y="2688866"/>
              <a:ext cx="1645920" cy="731337"/>
            </a:xfrm>
            <a:prstGeom prst="wedgeEllipseCallout">
              <a:avLst>
                <a:gd name="adj1" fmla="val 66123"/>
                <a:gd name="adj2" fmla="val 34232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</a:rPr>
                <a:t>Error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Enabling Samba Debugging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change </a:t>
            </a:r>
            <a:r>
              <a:rPr lang="en-US" dirty="0" err="1" smtClean="0"/>
              <a:t>smb</a:t>
            </a:r>
            <a:r>
              <a:rPr lang="en-US" dirty="0" smtClean="0"/>
              <a:t> global log level = X, max log </a:t>
            </a:r>
            <a:r>
              <a:rPr lang="en-US" dirty="0"/>
              <a:t>s</a:t>
            </a:r>
            <a:r>
              <a:rPr lang="en-US" dirty="0" smtClean="0"/>
              <a:t>ize = 5000</a:t>
            </a:r>
          </a:p>
          <a:p>
            <a:pPr lvl="1"/>
            <a:r>
              <a:rPr lang="en-US" dirty="0" smtClean="0"/>
              <a:t>Will increase logging for </a:t>
            </a:r>
            <a:r>
              <a:rPr lang="en-US" b="1" u="sng" dirty="0" smtClean="0"/>
              <a:t>all</a:t>
            </a:r>
            <a:r>
              <a:rPr lang="en-US" dirty="0" smtClean="0"/>
              <a:t> samba clients </a:t>
            </a:r>
          </a:p>
          <a:p>
            <a:pPr lvl="1"/>
            <a:r>
              <a:rPr lang="en-US" dirty="0" smtClean="0"/>
              <a:t>Logs are in /</a:t>
            </a:r>
            <a:r>
              <a:rPr lang="en-US" dirty="0" err="1" smtClean="0"/>
              <a:t>var</a:t>
            </a:r>
            <a:r>
              <a:rPr lang="en-US" dirty="0" smtClean="0"/>
              <a:t>/log/samba/samba.log.&lt;username&gt;</a:t>
            </a:r>
          </a:p>
          <a:p>
            <a:pPr lvl="1"/>
            <a:r>
              <a:rPr lang="en-US" dirty="0" smtClean="0"/>
              <a:t>Make sure you turn it back! 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 log level =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Other logs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/log/messages</a:t>
            </a:r>
          </a:p>
          <a:p>
            <a:r>
              <a:rPr lang="en-US" dirty="0" smtClean="0"/>
              <a:t>If you stop </a:t>
            </a:r>
            <a:r>
              <a:rPr lang="en-US" dirty="0" err="1" smtClean="0"/>
              <a:t>smbd</a:t>
            </a:r>
            <a:r>
              <a:rPr lang="en-US" dirty="0" smtClean="0"/>
              <a:t> from </a:t>
            </a:r>
            <a:r>
              <a:rPr lang="en-US" dirty="0" err="1" smtClean="0"/>
              <a:t>rootsh</a:t>
            </a:r>
            <a:r>
              <a:rPr lang="en-US" dirty="0" smtClean="0"/>
              <a:t>, it will restart because of our watchdog</a:t>
            </a:r>
          </a:p>
          <a:p>
            <a:pPr lvl="1"/>
            <a:r>
              <a:rPr lang="en-US" dirty="0" smtClean="0"/>
              <a:t>Can disable the watchdog by setting a Controller </a:t>
            </a:r>
            <a:r>
              <a:rPr lang="en-US" dirty="0" err="1" smtClean="0"/>
              <a:t>Regsitry</a:t>
            </a:r>
            <a:r>
              <a:rPr lang="en-US" dirty="0" smtClean="0"/>
              <a:t> key</a:t>
            </a:r>
          </a:p>
          <a:p>
            <a:pPr marL="398463" lvl="1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nas.check_state_secs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reanable</a:t>
            </a:r>
            <a:r>
              <a:rPr lang="en-US" dirty="0" smtClean="0"/>
              <a:t>, 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reset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nas.check_state_secs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4937" y="911880"/>
            <a:ext cx="7157729" cy="15465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x86_64:snt559732-gwcli1&gt;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show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NAS Cluster IP: 10.65.190.48/eth0, Master: Yes, SNFS Root: 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/snfs1, Joined: Yes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Load balancing: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leastconn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Master IP: 10.65.190.48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VIP: 10.65.169.152 active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Nodes: 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1: 10.65.190.48 (Joined)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2: 10.65.185.16 (Joined)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3: 10.65.189.200 (Joined)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x86_64:snt559732-gwcli1&gt; system show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16 connections: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PID  |  User  |   Group    |   Machine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1: 3:17435 | sysadmin | root | 10.30.242.5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2: 2:15500 | sysadmin | root | 10.30.241.42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3: 1:24850 | sysadmin | root | 10.30.241.73</a:t>
            </a:r>
          </a:p>
          <a:p>
            <a:pPr mar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14: 2:26784 | sysadmin | root | 10.30.242.15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15: 1:16161 | sysadmin | root | 10.30.241.247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16: 1:567 | sysadmin | root | 10.30.242.13</a:t>
            </a:r>
          </a:p>
          <a:p>
            <a:pPr mar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32 services: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Service   |   PID  |   Machine   |    Connected at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1: IPC$ | 1:20516 | 10.30.241.253 | Wed Mar 30 22:34:11 2016</a:t>
            </a:r>
          </a:p>
          <a:p>
            <a:pPr mar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12: tstsmbshare1 | 3:17435 | 10.30.242.5 | Wed Mar 30 22:27:44 2016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13: tstsmbshare1 | 2:15500 | 10.30.241.42 | Wed Mar 30 23:00:53 2016</a:t>
            </a:r>
          </a:p>
          <a:p>
            <a:pPr mar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21: IPC$ | 2:31323 | 10.30.241.43 | Wed Mar 30 22:38:22 2016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22: IPC$ | 2:15500 | 10.30.241.42 | Wed Mar 30 23:00:54 2016</a:t>
            </a:r>
          </a:p>
          <a:p>
            <a:pPr mar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32: tstsmbshare1 | 2:6508 | 10.30.241.243 | Wed Mar 30 22:48:37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2016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30566" y="1606163"/>
            <a:ext cx="914400" cy="182880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1808" y="3690730"/>
            <a:ext cx="914400" cy="182880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9077" y="4177085"/>
            <a:ext cx="914400" cy="182880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87766" y="1789043"/>
            <a:ext cx="1321242" cy="1901687"/>
          </a:xfrm>
          <a:prstGeom prst="straightConnector1">
            <a:avLst/>
          </a:prstGeom>
          <a:ln w="222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3287766" y="1789043"/>
            <a:ext cx="678511" cy="2388042"/>
          </a:xfrm>
          <a:prstGeom prst="straightConnector1">
            <a:avLst/>
          </a:prstGeom>
          <a:ln w="222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39784" y="2052761"/>
            <a:ext cx="1294818" cy="182880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4" idx="1"/>
          </p:cNvCxnSpPr>
          <p:nvPr/>
        </p:nvCxnSpPr>
        <p:spPr>
          <a:xfrm flipV="1">
            <a:off x="1534602" y="1697603"/>
            <a:ext cx="1295964" cy="446598"/>
          </a:xfrm>
          <a:prstGeom prst="straightConnector1">
            <a:avLst/>
          </a:prstGeom>
          <a:ln w="222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uiExpand="1" build="p" animBg="1"/>
      <p:bldP spid="4" grpId="0" animBg="1"/>
      <p:bldP spid="5" grpId="0" animBg="1"/>
      <p:bldP spid="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Troubleshooting: Support Bundles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supportbundle</a:t>
            </a:r>
            <a:r>
              <a:rPr lang="en-US" b="1" dirty="0" smtClean="0"/>
              <a:t> create</a:t>
            </a:r>
            <a:r>
              <a:rPr lang="en-US" dirty="0" smtClean="0"/>
              <a:t> command gathers logs related to NAS. The support bundle file, </a:t>
            </a:r>
            <a:r>
              <a:rPr lang="en-US" i="1" dirty="0" smtClean="0"/>
              <a:t>snnas_auto_support.sh.tar.b2</a:t>
            </a:r>
            <a:r>
              <a:rPr lang="en-US" dirty="0" smtClean="0"/>
              <a:t> is placed in the </a:t>
            </a:r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dirty="0" smtClean="0"/>
              <a:t>directory</a:t>
            </a:r>
          </a:p>
          <a:p>
            <a:r>
              <a:rPr lang="en-US" dirty="0" smtClean="0"/>
              <a:t>With StorNext 5.3.1, running the “collect logs” script trigger a NAS support bundle to be created.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NAS 1.2.1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 </a:t>
            </a:r>
            <a:r>
              <a:rPr lang="en-US" dirty="0"/>
              <a:t>Cluster – 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/>
              <a:t>and Load Balancing (actually released in NAS 1.2.0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Synchronizes </a:t>
            </a:r>
            <a:r>
              <a:rPr lang="en-US" dirty="0" err="1" smtClean="0"/>
              <a:t>config</a:t>
            </a:r>
            <a:r>
              <a:rPr lang="en-US" dirty="0" smtClean="0"/>
              <a:t> changes from </a:t>
            </a:r>
            <a:r>
              <a:rPr lang="en-US" i="1" dirty="0" smtClean="0"/>
              <a:t>master</a:t>
            </a:r>
            <a:r>
              <a:rPr lang="en-US" dirty="0" smtClean="0"/>
              <a:t> to other nodes in cluster</a:t>
            </a:r>
          </a:p>
          <a:p>
            <a:pPr lvl="1"/>
            <a:r>
              <a:rPr lang="en-US" dirty="0" smtClean="0"/>
              <a:t>Master fully controls other nodes</a:t>
            </a:r>
          </a:p>
          <a:p>
            <a:pPr lvl="1"/>
            <a:r>
              <a:rPr lang="en-US" dirty="0" smtClean="0"/>
              <a:t>Change in fail-back behavior</a:t>
            </a:r>
          </a:p>
          <a:p>
            <a:r>
              <a:rPr lang="en-US" dirty="0" smtClean="0"/>
              <a:t>Export/Import </a:t>
            </a:r>
            <a:r>
              <a:rPr lang="en-US" dirty="0"/>
              <a:t>of SMB </a:t>
            </a:r>
            <a:r>
              <a:rPr lang="en-US" dirty="0" smtClean="0"/>
              <a:t>configurations</a:t>
            </a:r>
          </a:p>
          <a:p>
            <a:r>
              <a:rPr lang="en-US" dirty="0" smtClean="0"/>
              <a:t>Improved </a:t>
            </a:r>
            <a:r>
              <a:rPr lang="en-US" b="1" dirty="0" smtClean="0"/>
              <a:t>share show</a:t>
            </a:r>
            <a:r>
              <a:rPr lang="en-US" dirty="0" smtClean="0"/>
              <a:t> command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NAS 1.2.1 (key fixes)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61146 </a:t>
            </a:r>
            <a:r>
              <a:rPr lang="en-US" dirty="0"/>
              <a:t>Fixed a condition that generated an error when attempting to change ID mapping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61443 </a:t>
            </a:r>
            <a:r>
              <a:rPr lang="en-US" dirty="0"/>
              <a:t>Previously, NAS cluster required the </a:t>
            </a:r>
            <a:r>
              <a:rPr lang="en-US" dirty="0" err="1"/>
              <a:t>reg</a:t>
            </a:r>
            <a:r>
              <a:rPr lang="en-US" dirty="0"/>
              <a:t> set </a:t>
            </a:r>
            <a:r>
              <a:rPr lang="en-US" dirty="0" err="1"/>
              <a:t>cifs.bind_interface</a:t>
            </a:r>
            <a:r>
              <a:rPr lang="en-US" dirty="0"/>
              <a:t> CLI command to be run for proper load balancing. </a:t>
            </a:r>
            <a:endParaRPr lang="en-US" dirty="0" smtClean="0"/>
          </a:p>
          <a:p>
            <a:r>
              <a:rPr lang="en-US" dirty="0" smtClean="0"/>
              <a:t>60873 </a:t>
            </a:r>
            <a:r>
              <a:rPr lang="en-US" dirty="0"/>
              <a:t>Fixed a condition in which the NAS Gateway server failed to join Active Directory if the NetBIOS domain name was different from the DNS domain name</a:t>
            </a:r>
            <a:r>
              <a:rPr lang="en-US" dirty="0" smtClean="0"/>
              <a:t>.</a:t>
            </a:r>
          </a:p>
          <a:p>
            <a:r>
              <a:rPr lang="en-US" dirty="0"/>
              <a:t>61213 Added provision for larger </a:t>
            </a:r>
            <a:r>
              <a:rPr lang="en-US" dirty="0" err="1"/>
              <a:t>winbindd</a:t>
            </a:r>
            <a:r>
              <a:rPr lang="en-US" dirty="0"/>
              <a:t> logs. </a:t>
            </a:r>
            <a:endParaRPr lang="en-US" dirty="0" smtClean="0"/>
          </a:p>
          <a:p>
            <a:r>
              <a:rPr lang="en-US" dirty="0" smtClean="0"/>
              <a:t>61190 </a:t>
            </a:r>
            <a:r>
              <a:rPr lang="en-US" dirty="0"/>
              <a:t>The net </a:t>
            </a:r>
            <a:r>
              <a:rPr lang="en-US" dirty="0" err="1"/>
              <a:t>rpc</a:t>
            </a:r>
            <a:r>
              <a:rPr lang="en-US" dirty="0"/>
              <a:t> rights grant call no longer fails while </a:t>
            </a:r>
            <a:r>
              <a:rPr lang="en-US" dirty="0" err="1"/>
              <a:t>smbd</a:t>
            </a:r>
            <a:r>
              <a:rPr lang="en-US" dirty="0"/>
              <a:t> is starting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61189 </a:t>
            </a:r>
            <a:r>
              <a:rPr lang="en-US" dirty="0"/>
              <a:t>The </a:t>
            </a:r>
            <a:r>
              <a:rPr lang="en-US" dirty="0" err="1"/>
              <a:t>nascluster</a:t>
            </a:r>
            <a:r>
              <a:rPr lang="en-US" dirty="0"/>
              <a:t> set virtual </a:t>
            </a:r>
            <a:r>
              <a:rPr lang="en-US" dirty="0" err="1"/>
              <a:t>ipaddr</a:t>
            </a:r>
            <a:r>
              <a:rPr lang="en-US" dirty="0"/>
              <a:t> command now checks whether the IP address provided is in use. </a:t>
            </a:r>
            <a:endParaRPr lang="en-US" dirty="0" smtClean="0"/>
          </a:p>
          <a:p>
            <a:r>
              <a:rPr lang="en-US" dirty="0" smtClean="0"/>
              <a:t>55993 Fixed </a:t>
            </a:r>
            <a:r>
              <a:rPr lang="en-US" dirty="0"/>
              <a:t>an issue where setting Unix permissions on an OS X Samba client sometimes silently failed. </a:t>
            </a:r>
          </a:p>
        </p:txBody>
      </p:sp>
    </p:spTree>
    <p:extLst>
      <p:ext uri="{BB962C8B-B14F-4D97-AF65-F5344CB8AC3E}">
        <p14:creationId xmlns:p14="http://schemas.microsoft.com/office/powerpoint/2010/main" val="32453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NAS 1.2.1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Export/Import </a:t>
            </a:r>
            <a:r>
              <a:rPr lang="en-US" dirty="0"/>
              <a:t>of SMB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Use to export SMB share information. “Export” file can be edited to modify share options, then “imported”</a:t>
            </a:r>
            <a:endParaRPr lang="en-US" dirty="0"/>
          </a:p>
          <a:p>
            <a:pPr marL="398463" lvl="1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x86_64:snt559732-gwcli1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share show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 shares: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1: tstsmbshare1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/snfs1/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smbshare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public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no,writable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yes |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2: tstsmbshare2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/snfs2/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smbshare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public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no,writable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yes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398463" lvl="1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x86_64:snt559732-gwcli1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share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Share configuration written to ‘/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smb_shares.config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bash-4.1# cat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smb_shares.config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Share export file '/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smb_shares.config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 generated at Wed Mar 30 20:37:30 2016.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[tstsmbshare1]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path =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/snfs1/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smbshare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= no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writable = yes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[tstsmbshare2]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path =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/snfs2/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smbshare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= no</a:t>
            </a: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writable = yes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Enabling, Licensing, Upgrading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 is </a:t>
            </a:r>
            <a:r>
              <a:rPr lang="en-US" i="1" dirty="0" smtClean="0"/>
              <a:t>enabled</a:t>
            </a:r>
            <a:r>
              <a:rPr lang="en-US" dirty="0" smtClean="0"/>
              <a:t> from the factory </a:t>
            </a:r>
          </a:p>
          <a:p>
            <a:pPr lvl="1"/>
            <a:r>
              <a:rPr lang="en-US" dirty="0" smtClean="0"/>
              <a:t>NAS shipping with StorNext 5.3.1, it’s </a:t>
            </a:r>
            <a:r>
              <a:rPr lang="en-US" i="1" dirty="0" smtClean="0"/>
              <a:t>enabled</a:t>
            </a:r>
            <a:r>
              <a:rPr lang="en-US" dirty="0" smtClean="0"/>
              <a:t>;</a:t>
            </a:r>
            <a:r>
              <a:rPr lang="en-US" i="1" dirty="0" smtClean="0"/>
              <a:t> </a:t>
            </a:r>
            <a:r>
              <a:rPr lang="en-US" dirty="0" smtClean="0"/>
              <a:t>no more needing the </a:t>
            </a:r>
            <a:r>
              <a:rPr lang="en-US" b="1" dirty="0" smtClean="0"/>
              <a:t>service menu</a:t>
            </a:r>
            <a:endParaRPr lang="en-US" dirty="0" smtClean="0"/>
          </a:p>
          <a:p>
            <a:r>
              <a:rPr lang="en-US" dirty="0" smtClean="0"/>
              <a:t>NAS Licenses</a:t>
            </a:r>
          </a:p>
          <a:p>
            <a:pPr lvl="1"/>
            <a:r>
              <a:rPr lang="en-US" dirty="0" err="1" smtClean="0"/>
              <a:t>Artico</a:t>
            </a:r>
            <a:r>
              <a:rPr lang="en-US" dirty="0" smtClean="0"/>
              <a:t>: Licenses </a:t>
            </a:r>
            <a:r>
              <a:rPr lang="en-US" i="1" dirty="0" smtClean="0"/>
              <a:t>factory installed</a:t>
            </a:r>
            <a:endParaRPr lang="en-US" dirty="0"/>
          </a:p>
          <a:p>
            <a:pPr lvl="1"/>
            <a:r>
              <a:rPr lang="en-US" dirty="0" err="1" smtClean="0"/>
              <a:t>Xcellis</a:t>
            </a:r>
            <a:r>
              <a:rPr lang="en-US" dirty="0" smtClean="0"/>
              <a:t>: Installed via StorNext GUI</a:t>
            </a:r>
          </a:p>
          <a:p>
            <a:pPr lvl="1"/>
            <a:r>
              <a:rPr lang="en-US" dirty="0" smtClean="0"/>
              <a:t>G30x: </a:t>
            </a:r>
            <a:r>
              <a:rPr lang="en-US" i="1" dirty="0" smtClean="0"/>
              <a:t>license.dat</a:t>
            </a:r>
            <a:r>
              <a:rPr lang="en-US" dirty="0" smtClean="0"/>
              <a:t> file to be placed (manually) in 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err="1" smtClean="0"/>
              <a:t>cvfs</a:t>
            </a:r>
            <a:r>
              <a:rPr lang="en-US" dirty="0" smtClean="0"/>
              <a:t>/</a:t>
            </a:r>
            <a:r>
              <a:rPr lang="en-US" dirty="0" err="1" smtClean="0"/>
              <a:t>config</a:t>
            </a:r>
            <a:endParaRPr lang="en-US" dirty="0"/>
          </a:p>
          <a:p>
            <a:r>
              <a:rPr lang="en-US" dirty="0" smtClean="0"/>
              <a:t>NAS 1.2.1 requires StorNext 5.3.0 (minimum)</a:t>
            </a:r>
          </a:p>
          <a:p>
            <a:pPr lvl="1"/>
            <a:r>
              <a:rPr lang="en-US" dirty="0" smtClean="0"/>
              <a:t>Upgrading StorNext to 5.3.1 will upgrade NAS 1.2.1 </a:t>
            </a:r>
          </a:p>
          <a:p>
            <a:pPr lvl="1"/>
            <a:r>
              <a:rPr lang="en-US" dirty="0" smtClean="0"/>
              <a:t>Upgrading NAS 1.2 0 -&gt; 1.2.1 is supported. </a:t>
            </a:r>
          </a:p>
        </p:txBody>
      </p:sp>
    </p:spTree>
    <p:extLst>
      <p:ext uri="{BB962C8B-B14F-4D97-AF65-F5344CB8AC3E}">
        <p14:creationId xmlns:p14="http://schemas.microsoft.com/office/powerpoint/2010/main" val="2654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Enabling, Licensing, Upgrading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NAS 1.2.0 -&gt; 1.2.1, follow these steps: </a:t>
            </a:r>
          </a:p>
          <a:p>
            <a:pPr lvl="1"/>
            <a:r>
              <a:rPr lang="en-US" dirty="0" smtClean="0"/>
              <a:t>Copy NAS 1.2.1 RPM to /</a:t>
            </a:r>
            <a:r>
              <a:rPr lang="en-US" dirty="0" err="1" smtClean="0"/>
              <a:t>var</a:t>
            </a:r>
            <a:r>
              <a:rPr lang="en-US" dirty="0" smtClean="0"/>
              <a:t>/upgrade</a:t>
            </a:r>
          </a:p>
          <a:p>
            <a:pPr lvl="1"/>
            <a:r>
              <a:rPr lang="en-US" dirty="0" smtClean="0"/>
              <a:t>From CLI, issue command: </a:t>
            </a:r>
            <a:r>
              <a:rPr lang="en-US" b="1" dirty="0" smtClean="0"/>
              <a:t>system upgrade local</a:t>
            </a:r>
          </a:p>
          <a:p>
            <a:r>
              <a:rPr lang="en-US" dirty="0" smtClean="0"/>
              <a:t>NAS 1.2.1 RPMs available from </a:t>
            </a:r>
            <a:r>
              <a:rPr lang="en-US" dirty="0" err="1" smtClean="0"/>
              <a:t>CSWeb</a:t>
            </a:r>
            <a:endParaRPr lang="en-US" dirty="0" smtClean="0"/>
          </a:p>
          <a:p>
            <a:pPr lvl="1">
              <a:tabLst>
                <a:tab pos="2286000" algn="l"/>
              </a:tabLst>
            </a:pPr>
            <a:r>
              <a:rPr lang="en-US" dirty="0"/>
              <a:t>For </a:t>
            </a:r>
            <a:r>
              <a:rPr lang="en-US" dirty="0" smtClean="0"/>
              <a:t>OS7 (</a:t>
            </a:r>
            <a:r>
              <a:rPr lang="en-US" dirty="0" err="1" smtClean="0"/>
              <a:t>Xcellis</a:t>
            </a:r>
            <a:r>
              <a:rPr lang="en-US" dirty="0" smtClean="0"/>
              <a:t>):	quantum-snfs-nas-1.2.1-4854.el7.centos.x86_64.rpm</a:t>
            </a:r>
          </a:p>
          <a:p>
            <a:pPr lvl="1">
              <a:tabLst>
                <a:tab pos="2286000" algn="l"/>
              </a:tabLst>
            </a:pPr>
            <a:r>
              <a:rPr lang="en-US" dirty="0" smtClean="0"/>
              <a:t>For OS6 (all others):	quantum-snfs-nas-1.2.1-4854.el6.x86_64.rpm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Upgrade (sneak-peek, futures)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NAS 1.2.3, we’ll provide a mechanism for updates from an external YUM repository</a:t>
            </a:r>
          </a:p>
          <a:p>
            <a:r>
              <a:rPr lang="en-US" dirty="0" smtClean="0"/>
              <a:t>This means customers can get updates or upgrade by using the </a:t>
            </a:r>
          </a:p>
          <a:p>
            <a:pPr marL="398463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ystem upgrade </a:t>
            </a:r>
            <a:r>
              <a:rPr lang="en-US" dirty="0" smtClean="0">
                <a:latin typeface="+mn-lt"/>
                <a:cs typeface="Courier New" panose="02070309020205020404" pitchFamily="49" charset="0"/>
              </a:rPr>
              <a:t>command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Cluster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NAS Cluster is two or more machines running the NAS Gateway Server software and being accessed via a common Virtual IP (VIP) or hostname</a:t>
            </a:r>
          </a:p>
          <a:p>
            <a:r>
              <a:rPr lang="en-US" dirty="0" smtClean="0"/>
              <a:t>Clusters provide high-availability access to NAS shares; some configurations provide load balancing capabilities</a:t>
            </a:r>
          </a:p>
          <a:p>
            <a:pPr lvl="1"/>
            <a:r>
              <a:rPr lang="en-US" dirty="0" smtClean="0"/>
              <a:t>Two or more nodes can be clustered to provide HA</a:t>
            </a:r>
          </a:p>
          <a:p>
            <a:pPr lvl="1"/>
            <a:r>
              <a:rPr lang="en-US" dirty="0" smtClean="0"/>
              <a:t>Two or more G30x machines can be clustered to provide Load Balancing</a:t>
            </a:r>
          </a:p>
          <a:p>
            <a:r>
              <a:rPr lang="en-US" dirty="0" smtClean="0"/>
              <a:t>New Connect Manage NAS App covered in separate TOI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28034</TotalTime>
  <Words>1675</Words>
  <Application>Microsoft Office PowerPoint</Application>
  <PresentationFormat>On-screen Show (16:9)</PresentationFormat>
  <Paragraphs>330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Master - Header included, text included</vt:lpstr>
      <vt:lpstr>Master No header no text</vt:lpstr>
      <vt:lpstr>Master graphical assets</vt:lpstr>
      <vt:lpstr>PowerPoint Presentation</vt:lpstr>
      <vt:lpstr>Agenda</vt:lpstr>
      <vt:lpstr>What’s new in NAS 1.2.1</vt:lpstr>
      <vt:lpstr>What’s New NAS 1.2.1 (key fixes)</vt:lpstr>
      <vt:lpstr>What’s new in NAS 1.2.1 (cont.)</vt:lpstr>
      <vt:lpstr>Enabling, Licensing, Upgrading</vt:lpstr>
      <vt:lpstr>Enabling, Licensing, Upgrading (cont.)</vt:lpstr>
      <vt:lpstr>NAS Upgrade (sneak-peek, futures)</vt:lpstr>
      <vt:lpstr>NAS Cluster</vt:lpstr>
      <vt:lpstr>Creating a NAS Cluster</vt:lpstr>
      <vt:lpstr>Creating a NAS Cluster (cont.)</vt:lpstr>
      <vt:lpstr>Creating a NAS Cluster (cont.)</vt:lpstr>
      <vt:lpstr>Creating a NAS Cluster (cont.)</vt:lpstr>
      <vt:lpstr>Creating a NAS Cluster (cont.)</vt:lpstr>
      <vt:lpstr>Creating a NAS Cluster (cont.)</vt:lpstr>
      <vt:lpstr>Creating a NAS Cluster (cont.)</vt:lpstr>
      <vt:lpstr>Creating a NAS Cluster (cont.)</vt:lpstr>
      <vt:lpstr>Creating a NAS Cluster (cont.)</vt:lpstr>
      <vt:lpstr>NAS Cluster failover</vt:lpstr>
      <vt:lpstr>NAS Cluster failover (cont.)</vt:lpstr>
      <vt:lpstr>Authentication</vt:lpstr>
      <vt:lpstr>Troubleshooting: Logs</vt:lpstr>
      <vt:lpstr>Troubleshooting</vt:lpstr>
      <vt:lpstr>Troubleshooting</vt:lpstr>
      <vt:lpstr>Troubleshooting</vt:lpstr>
      <vt:lpstr>Troubleshooting: Support Bundles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Lynn Wasson</cp:lastModifiedBy>
  <cp:revision>765</cp:revision>
  <cp:lastPrinted>2015-05-05T15:24:22Z</cp:lastPrinted>
  <dcterms:created xsi:type="dcterms:W3CDTF">2015-05-01T18:20:13Z</dcterms:created>
  <dcterms:modified xsi:type="dcterms:W3CDTF">2016-04-04T18:07:57Z</dcterms:modified>
</cp:coreProperties>
</file>