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756" r:id="rId3"/>
  </p:sldMasterIdLst>
  <p:notesMasterIdLst>
    <p:notesMasterId r:id="rId18"/>
  </p:notesMasterIdLst>
  <p:handoutMasterIdLst>
    <p:handoutMasterId r:id="rId19"/>
  </p:handoutMasterIdLst>
  <p:sldIdLst>
    <p:sldId id="508" r:id="rId4"/>
    <p:sldId id="522" r:id="rId5"/>
    <p:sldId id="523" r:id="rId6"/>
    <p:sldId id="525" r:id="rId7"/>
    <p:sldId id="526" r:id="rId8"/>
    <p:sldId id="534" r:id="rId9"/>
    <p:sldId id="527" r:id="rId10"/>
    <p:sldId id="524" r:id="rId11"/>
    <p:sldId id="528" r:id="rId12"/>
    <p:sldId id="529" r:id="rId13"/>
    <p:sldId id="530" r:id="rId14"/>
    <p:sldId id="531" r:id="rId15"/>
    <p:sldId id="532" r:id="rId16"/>
    <p:sldId id="514" r:id="rId17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Wasson" initials="L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141"/>
    <a:srgbClr val="00B6F1"/>
    <a:srgbClr val="212121"/>
    <a:srgbClr val="6A7B84"/>
    <a:srgbClr val="8EBE68"/>
    <a:srgbClr val="0F73C3"/>
    <a:srgbClr val="00FFFF"/>
    <a:srgbClr val="DCDCDC"/>
    <a:srgbClr val="F47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70" y="-216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2394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6"/>
          <c:y val="5.32434794637206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7"/>
                  <c:y val="0.449074478353234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12"/>
                  <c:y val="-0.457643078544728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06"/>
                  <c:y val="0.139268732414393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7850293" cy="3505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19525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rgbClr val="6A7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BE68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11719017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7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7650" y="809626"/>
            <a:ext cx="8572500" cy="39338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-s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45491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26" y="823564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822960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" y="1325880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71599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Indicat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182880" y="57150"/>
            <a:ext cx="73696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pic>
        <p:nvPicPr>
          <p:cNvPr id="11" name="Picture 12"/>
          <p:cNvPicPr preferRelativeResize="0"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63" y="4772025"/>
            <a:ext cx="325795" cy="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200025" y="762000"/>
            <a:ext cx="8865183" cy="0"/>
          </a:xfrm>
          <a:prstGeom prst="line">
            <a:avLst/>
          </a:prstGeom>
          <a:ln w="222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0955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Template</a:t>
            </a:r>
            <a:r>
              <a:rPr lang="en-US" i="0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QF00236 Rev. J </a:t>
            </a:r>
            <a:endParaRPr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73" r:id="rId3"/>
    <p:sldLayoutId id="2147483710" r:id="rId4"/>
    <p:sldLayoutId id="2147483778" r:id="rId5"/>
    <p:sldLayoutId id="2147483711" r:id="rId6"/>
    <p:sldLayoutId id="2147483712" r:id="rId7"/>
    <p:sldLayoutId id="2147483774" r:id="rId8"/>
    <p:sldLayoutId id="2147483783" r:id="rId9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0"/>
        </a:spcAft>
        <a:buSzPct val="95000"/>
        <a:buBlip>
          <a:blip r:embed="rId12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79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71" r:id="rId2"/>
    <p:sldLayoutId id="2147483749" r:id="rId3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173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8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Stornext</a:t>
            </a:r>
            <a:r>
              <a:rPr lang="en-US" dirty="0" smtClean="0"/>
              <a:t> </a:t>
            </a:r>
            <a:r>
              <a:rPr lang="en-US" dirty="0" smtClean="0"/>
              <a:t>5.3.1 </a:t>
            </a:r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5 April 2016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079197" y="3672683"/>
            <a:ext cx="3886200" cy="320040"/>
          </a:xfrm>
        </p:spPr>
        <p:txBody>
          <a:bodyPr/>
          <a:lstStyle/>
          <a:p>
            <a:r>
              <a:rPr lang="en-US" dirty="0" smtClean="0"/>
              <a:t>Bill </a:t>
            </a:r>
            <a:r>
              <a:rPr lang="en-US" dirty="0" smtClean="0"/>
              <a:t>Webster | Product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 Part numbers: License, PS and service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71152"/>
              </p:ext>
            </p:extLst>
          </p:nvPr>
        </p:nvGraphicFramePr>
        <p:xfrm>
          <a:off x="678712" y="1097959"/>
          <a:ext cx="7997456" cy="26919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4619"/>
                <a:gridCol w="2232837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</a:t>
                      </a:r>
                      <a:r>
                        <a:rPr lang="en-US" sz="1400" baseline="0" dirty="0" smtClean="0"/>
                        <a:t> number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4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Alternate Store Location Option (license)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600-00001-22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Alternate</a:t>
                      </a:r>
                      <a:r>
                        <a:rPr lang="en-US" sz="1400" baseline="0" dirty="0" smtClean="0"/>
                        <a:t> Store Location Option (PS), zone 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7-00824-xx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Alternate</a:t>
                      </a:r>
                      <a:r>
                        <a:rPr lang="en-US" sz="1400" baseline="0" dirty="0" smtClean="0"/>
                        <a:t> Store Location Option (PS), zone 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7-00824-xx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Alternate</a:t>
                      </a:r>
                      <a:r>
                        <a:rPr lang="en-US" sz="1400" baseline="0" dirty="0" smtClean="0"/>
                        <a:t> Store Location Option (PS), zone 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7-00824-xx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Alternate</a:t>
                      </a:r>
                      <a:r>
                        <a:rPr lang="en-US" sz="1400" baseline="0" dirty="0" smtClean="0"/>
                        <a:t> Store Location Option, Silver Support </a:t>
                      </a:r>
                      <a:r>
                        <a:rPr lang="en-US" sz="800" baseline="0" dirty="0" smtClean="0"/>
                        <a:t> [5x9TS, Annual]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700-000009-01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Alternate</a:t>
                      </a:r>
                      <a:r>
                        <a:rPr lang="en-US" sz="1400" baseline="0" dirty="0" smtClean="0"/>
                        <a:t> Store Location Option, Gold Support </a:t>
                      </a:r>
                      <a:r>
                        <a:rPr lang="en-US" sz="800" baseline="0" dirty="0" smtClean="0"/>
                        <a:t> [7x24TS, Annual]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700-000009-02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QSP, Alternate</a:t>
                      </a:r>
                      <a:r>
                        <a:rPr lang="en-US" sz="1400" baseline="0" dirty="0" smtClean="0"/>
                        <a:t> Store Location Option, Software Phone Support </a:t>
                      </a:r>
                      <a:r>
                        <a:rPr lang="en-US" sz="800" baseline="0" dirty="0" smtClean="0"/>
                        <a:t> [5x9TS, Annual, All zones]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700-000009-03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QSP, Alternate</a:t>
                      </a:r>
                      <a:r>
                        <a:rPr lang="en-US" sz="1400" baseline="0" dirty="0" smtClean="0"/>
                        <a:t> Store Location Option, Software Phone Support </a:t>
                      </a:r>
                      <a:r>
                        <a:rPr lang="en-US" sz="800" baseline="0" dirty="0" smtClean="0"/>
                        <a:t> [7x24TS, Annual, All zones]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700-000009-04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7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Lattus capacity reporting script created for QVC</a:t>
            </a:r>
          </a:p>
          <a:p>
            <a:r>
              <a:rPr lang="en-US" dirty="0" smtClean="0"/>
              <a:t>“Per share” data collection for chargeback script created for Yale</a:t>
            </a:r>
          </a:p>
          <a:p>
            <a:r>
              <a:rPr lang="en-US" dirty="0" smtClean="0"/>
              <a:t>Support for new storage arrays attached to Windows MDC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there’s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Good selling!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5.3.1 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now!</a:t>
            </a:r>
          </a:p>
          <a:p>
            <a:r>
              <a:rPr lang="en-US" dirty="0" smtClean="0"/>
              <a:t>Goals for this release:</a:t>
            </a:r>
          </a:p>
          <a:p>
            <a:pPr lvl="1"/>
            <a:r>
              <a:rPr lang="en-US" dirty="0" smtClean="0"/>
              <a:t>Updated platform and client support</a:t>
            </a:r>
          </a:p>
          <a:p>
            <a:pPr lvl="1"/>
            <a:r>
              <a:rPr lang="en-US" dirty="0" smtClean="0"/>
              <a:t>License key enablement of Alternate Store Location Option</a:t>
            </a:r>
          </a:p>
          <a:p>
            <a:pPr lvl="1"/>
            <a:r>
              <a:rPr lang="en-US" dirty="0" smtClean="0"/>
              <a:t>Incorporate scripts created by Custom Engineering into a mainline release</a:t>
            </a:r>
          </a:p>
          <a:p>
            <a:pPr lvl="1"/>
            <a:r>
              <a:rPr lang="en-US" dirty="0" smtClean="0"/>
              <a:t>Deliver Lattus object store deletion enhancements</a:t>
            </a:r>
          </a:p>
          <a:p>
            <a:pPr lvl="1"/>
            <a:r>
              <a:rPr lang="en-US" dirty="0" smtClean="0"/>
              <a:t>Expanded device support for Grass Valley (OEM)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platform and client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StorNext 5.3.1 includes new support for:</a:t>
            </a:r>
          </a:p>
          <a:p>
            <a:pPr lvl="1"/>
            <a:r>
              <a:rPr lang="en-US" dirty="0" smtClean="0"/>
              <a:t>Red Hat 7.2 </a:t>
            </a:r>
          </a:p>
          <a:p>
            <a:pPr lvl="2"/>
            <a:r>
              <a:rPr lang="en-US" dirty="0" smtClean="0"/>
              <a:t>SAN, DLC and FX clients</a:t>
            </a:r>
          </a:p>
          <a:p>
            <a:pPr lvl="1"/>
            <a:r>
              <a:rPr lang="en-US" dirty="0" smtClean="0"/>
              <a:t>Red Hat 6 update 7</a:t>
            </a:r>
          </a:p>
          <a:p>
            <a:pPr lvl="2"/>
            <a:r>
              <a:rPr lang="en-US" dirty="0" smtClean="0"/>
              <a:t>SAN, DLC, DDM and FX clients</a:t>
            </a:r>
          </a:p>
          <a:p>
            <a:pPr lvl="2"/>
            <a:r>
              <a:rPr lang="en-US" dirty="0" smtClean="0"/>
              <a:t>Metadata controller</a:t>
            </a:r>
          </a:p>
          <a:p>
            <a:pPr lvl="1"/>
            <a:r>
              <a:rPr lang="en-US" dirty="0" smtClean="0"/>
              <a:t>CentOS 7.2</a:t>
            </a:r>
          </a:p>
          <a:p>
            <a:pPr lvl="2"/>
            <a:r>
              <a:rPr lang="en-US" dirty="0" smtClean="0"/>
              <a:t>SAN, DLC and FX clients</a:t>
            </a:r>
          </a:p>
          <a:p>
            <a:pPr lvl="1"/>
            <a:r>
              <a:rPr lang="en-US" dirty="0" smtClean="0"/>
              <a:t>SUSE 11 SP4</a:t>
            </a:r>
          </a:p>
          <a:p>
            <a:pPr lvl="2"/>
            <a:r>
              <a:rPr lang="en-US" dirty="0" smtClean="0"/>
              <a:t>SAN, DLC DDM and FX clients</a:t>
            </a:r>
          </a:p>
          <a:p>
            <a:pPr lvl="2"/>
            <a:r>
              <a:rPr lang="en-US" dirty="0" smtClean="0"/>
              <a:t>Metadata controller</a:t>
            </a:r>
          </a:p>
          <a:p>
            <a:r>
              <a:rPr lang="en-US" dirty="0" smtClean="0"/>
              <a:t>StorNext 5.3.1 is the final release for M330 appliances</a:t>
            </a:r>
          </a:p>
          <a:p>
            <a:r>
              <a:rPr lang="en-US" dirty="0" smtClean="0"/>
              <a:t>Please review the new kernel specific footnotes in the compatibility guide</a:t>
            </a:r>
          </a:p>
        </p:txBody>
      </p:sp>
    </p:spTree>
    <p:extLst>
      <p:ext uri="{BB962C8B-B14F-4D97-AF65-F5344CB8AC3E}">
        <p14:creationId xmlns:p14="http://schemas.microsoft.com/office/powerpoint/2010/main" val="750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libraries have been qualified for use with 5.3.1:</a:t>
            </a:r>
          </a:p>
          <a:p>
            <a:pPr lvl="1"/>
            <a:r>
              <a:rPr lang="en-US" dirty="0" smtClean="0"/>
              <a:t>Quantum i500 with IBM LTO-7</a:t>
            </a:r>
          </a:p>
          <a:p>
            <a:pPr lvl="1"/>
            <a:r>
              <a:rPr lang="en-US" dirty="0" smtClean="0"/>
              <a:t>Quantum i40 and i80 with IBM LTO-7</a:t>
            </a:r>
          </a:p>
          <a:p>
            <a:pPr lvl="1"/>
            <a:r>
              <a:rPr lang="en-US" dirty="0" smtClean="0"/>
              <a:t>Quantum Scalar and AEL i6000 with IBM LTO-7</a:t>
            </a:r>
          </a:p>
          <a:p>
            <a:pPr lvl="1"/>
            <a:r>
              <a:rPr lang="en-US" dirty="0" smtClean="0"/>
              <a:t>IBM TS1150 ‘enterprise’ 3592 series tape drive</a:t>
            </a:r>
          </a:p>
          <a:p>
            <a:pPr lvl="1"/>
            <a:r>
              <a:rPr lang="en-US" dirty="0" smtClean="0"/>
              <a:t>IBM TS4500 library</a:t>
            </a:r>
          </a:p>
          <a:p>
            <a:pPr lvl="1"/>
            <a:r>
              <a:rPr lang="en-US" dirty="0" smtClean="0"/>
              <a:t>IBM TS3100 library with IBM LTO-7</a:t>
            </a:r>
          </a:p>
          <a:p>
            <a:r>
              <a:rPr lang="en-US" dirty="0" smtClean="0"/>
              <a:t>Quattro library support deferred to mid-2016</a:t>
            </a:r>
          </a:p>
          <a:p>
            <a:r>
              <a:rPr lang="en-US" dirty="0" smtClean="0"/>
              <a:t>IBM Advanced Path Failover is not supported</a:t>
            </a:r>
          </a:p>
          <a:p>
            <a:pPr lvl="1"/>
            <a:r>
              <a:rPr lang="en-US" dirty="0" smtClean="0"/>
              <a:t>Due to device reservation conflicts </a:t>
            </a:r>
          </a:p>
          <a:p>
            <a:pPr lvl="1"/>
            <a:r>
              <a:rPr lang="en-US" dirty="0" smtClean="0"/>
              <a:t>We’re assessing options for supporting APFO as quickly as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 and Tape Peripherals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Policy-driven data movement solutions for StorNext solutions from Quantum include: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StorNext Replication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StorNext Alternate Store Location</a:t>
            </a:r>
          </a:p>
          <a:p>
            <a:r>
              <a:rPr lang="en-US" dirty="0">
                <a:solidFill>
                  <a:schemeClr val="tx1"/>
                </a:solidFill>
              </a:rPr>
              <a:t>StorNext Replication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Strengths: Deeply integrated with SNFS and SNSM, prevents file truncation until replication completes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Weaknesses: Poor performance and limited scalability</a:t>
            </a:r>
          </a:p>
          <a:p>
            <a:r>
              <a:rPr lang="en-US" dirty="0">
                <a:solidFill>
                  <a:schemeClr val="tx1"/>
                </a:solidFill>
              </a:rPr>
              <a:t>StorNext Alternate Store Location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Strength: Extensible, secure, remote copy generated in parallel with ‘local’ copy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Weaknesses: Management scales in relation to number of sources and destinations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Targeted use cases: File migration prior to StorNext upgrade or transition to an appliance, and </a:t>
            </a:r>
            <a:r>
              <a:rPr lang="en-US" dirty="0" smtClean="0">
                <a:solidFill>
                  <a:schemeClr val="tx1"/>
                </a:solidFill>
              </a:rPr>
              <a:t>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Store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Included with StorNext 5.3</a:t>
            </a:r>
          </a:p>
          <a:p>
            <a:r>
              <a:rPr lang="en-US" dirty="0" smtClean="0"/>
              <a:t> Enabled per Storage Manager Class Policy per file system</a:t>
            </a:r>
          </a:p>
          <a:p>
            <a:r>
              <a:rPr lang="en-US" dirty="0" smtClean="0"/>
              <a:t>Copies files to (local) tertiary media and remote StorNext site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scp</a:t>
            </a:r>
            <a:r>
              <a:rPr lang="en-US" dirty="0" smtClean="0"/>
              <a:t> by default – can be configured to use NFS or ftp</a:t>
            </a:r>
          </a:p>
          <a:p>
            <a:r>
              <a:rPr lang="en-US" dirty="0" smtClean="0"/>
              <a:t>Complementary to Alternate Retrieval Location feature</a:t>
            </a:r>
          </a:p>
          <a:p>
            <a:r>
              <a:rPr lang="en-US" dirty="0" smtClean="0"/>
              <a:t>Remote files are “copy of last resort”</a:t>
            </a:r>
          </a:p>
          <a:p>
            <a:r>
              <a:rPr lang="en-US" dirty="0" smtClean="0"/>
              <a:t>Source StorNext instance does not maintain status of remote copies </a:t>
            </a:r>
          </a:p>
          <a:p>
            <a:r>
              <a:rPr lang="en-US" dirty="0" smtClean="0"/>
              <a:t>Local and remote sites must at same version of StorNext</a:t>
            </a:r>
          </a:p>
          <a:p>
            <a:pPr lvl="1"/>
            <a:r>
              <a:rPr lang="en-US" dirty="0" smtClean="0"/>
              <a:t>Each site can serve as main site, remote site or both at the same time</a:t>
            </a:r>
          </a:p>
          <a:p>
            <a:pPr lvl="1"/>
            <a:r>
              <a:rPr lang="en-US" dirty="0" smtClean="0"/>
              <a:t>Multiple main site instances can share a single remote site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Store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7151"/>
            <a:ext cx="3892229" cy="685800"/>
          </a:xfrm>
        </p:spPr>
        <p:txBody>
          <a:bodyPr/>
          <a:lstStyle/>
          <a:p>
            <a:r>
              <a:rPr lang="en-US" dirty="0" smtClean="0"/>
              <a:t>License key enabled @ 5.3.1</a:t>
            </a:r>
            <a:endParaRPr lang="en-US" dirty="0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7"/>
          <a:stretch/>
        </p:blipFill>
        <p:spPr bwMode="auto">
          <a:xfrm>
            <a:off x="3549797" y="1012709"/>
            <a:ext cx="5184515" cy="34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771" y="1526568"/>
            <a:ext cx="2517112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/>
              <a:t>An ASL license is needed in order to configure Storage Manager policies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69681" y="3301409"/>
            <a:ext cx="2092365" cy="56835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14813" y="3869764"/>
            <a:ext cx="1838825" cy="143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following licenses are required for an ASL solution effective with StorNext 5.3.1 </a:t>
            </a:r>
          </a:p>
          <a:p>
            <a:pPr marL="741362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Storage Manager [capacity] for the source </a:t>
            </a:r>
            <a:r>
              <a:rPr lang="en-US" u="sng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destination systems</a:t>
            </a:r>
          </a:p>
          <a:p>
            <a:pPr marL="741362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New Alternate Store Location license [for source (</a:t>
            </a:r>
            <a:r>
              <a:rPr lang="en-US" dirty="0" smtClean="0">
                <a:solidFill>
                  <a:schemeClr val="tx1"/>
                </a:solidFill>
              </a:rPr>
              <a:t>sending) system </a:t>
            </a:r>
            <a:r>
              <a:rPr lang="en-US" dirty="0">
                <a:solidFill>
                  <a:schemeClr val="tx1"/>
                </a:solidFill>
              </a:rPr>
              <a:t>only]</a:t>
            </a:r>
          </a:p>
          <a:p>
            <a:pPr marL="741362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Quantum PS for design validation, implementation and </a:t>
            </a:r>
            <a:r>
              <a:rPr lang="en-US" dirty="0" smtClean="0">
                <a:solidFill>
                  <a:schemeClr val="tx1"/>
                </a:solidFill>
              </a:rPr>
              <a:t>validation</a:t>
            </a:r>
          </a:p>
          <a:p>
            <a:pPr marL="741362" lvl="1" indent="-3429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Quantum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an Alternate Store Location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and multi configurations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9280" y="890081"/>
            <a:ext cx="3950255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b="1" dirty="0" smtClean="0"/>
              <a:t>Single (sending) site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Storage Manager capacity – may be bundled with </a:t>
            </a:r>
            <a:r>
              <a:rPr lang="en-US" sz="1100" dirty="0"/>
              <a:t>appliance</a:t>
            </a:r>
            <a:endParaRPr lang="en-US" sz="1100" dirty="0"/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ASL </a:t>
            </a:r>
            <a:r>
              <a:rPr lang="en-US" sz="1100" dirty="0"/>
              <a:t>license, PS and service </a:t>
            </a:r>
            <a:r>
              <a:rPr lang="en-US" sz="1100" dirty="0" smtClean="0"/>
              <a:t>required</a:t>
            </a:r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20" y="3061493"/>
            <a:ext cx="455540" cy="833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41" y="1907843"/>
            <a:ext cx="339591" cy="3964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37" y="3201903"/>
            <a:ext cx="376218" cy="6885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5794" y="2765552"/>
            <a:ext cx="2193739" cy="170046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b="1" dirty="0" smtClean="0"/>
              <a:t>Destination site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Storage Manager (capacity) </a:t>
            </a:r>
            <a:endParaRPr lang="en-US" sz="1100" dirty="0"/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ASL </a:t>
            </a:r>
            <a:r>
              <a:rPr lang="en-US" sz="1100" dirty="0"/>
              <a:t>license NOT required </a:t>
            </a:r>
            <a:r>
              <a:rPr lang="en-US" sz="1100" dirty="0"/>
              <a:t>for a single destination system</a:t>
            </a:r>
            <a:endParaRPr lang="en-US" sz="1100" dirty="0"/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Additional Storage Manager capacity may be necessary for tape, AEL or Vault </a:t>
            </a:r>
            <a:r>
              <a:rPr lang="en-US" sz="1100" dirty="0" smtClean="0"/>
              <a:t>use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 smtClean="0"/>
              <a:t>Destination must be a managed file system</a:t>
            </a:r>
            <a:endParaRPr lang="en-US" sz="11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42" y="2022143"/>
            <a:ext cx="339591" cy="3964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2" y="2136443"/>
            <a:ext cx="339591" cy="3964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"/>
          <a:stretch/>
        </p:blipFill>
        <p:spPr>
          <a:xfrm>
            <a:off x="459786" y="1652051"/>
            <a:ext cx="1076966" cy="853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Freeform 23"/>
          <p:cNvSpPr/>
          <p:nvPr/>
        </p:nvSpPr>
        <p:spPr>
          <a:xfrm rot="20693799">
            <a:off x="2342701" y="1781147"/>
            <a:ext cx="796028" cy="1331099"/>
          </a:xfrm>
          <a:custGeom>
            <a:avLst/>
            <a:gdLst>
              <a:gd name="connsiteX0" fmla="*/ 0 w 1094286"/>
              <a:gd name="connsiteY0" fmla="*/ 0 h 1938528"/>
              <a:gd name="connsiteX1" fmla="*/ 1051560 w 1094286"/>
              <a:gd name="connsiteY1" fmla="*/ 1216152 h 1938528"/>
              <a:gd name="connsiteX2" fmla="*/ 905256 w 1094286"/>
              <a:gd name="connsiteY2" fmla="*/ 1938528 h 1938528"/>
              <a:gd name="connsiteX3" fmla="*/ 905256 w 1094286"/>
              <a:gd name="connsiteY3" fmla="*/ 1938528 h 1938528"/>
              <a:gd name="connsiteX0" fmla="*/ 0 w 951602"/>
              <a:gd name="connsiteY0" fmla="*/ 0 h 1938528"/>
              <a:gd name="connsiteX1" fmla="*/ 877824 w 951602"/>
              <a:gd name="connsiteY1" fmla="*/ 347472 h 1938528"/>
              <a:gd name="connsiteX2" fmla="*/ 905256 w 951602"/>
              <a:gd name="connsiteY2" fmla="*/ 1938528 h 1938528"/>
              <a:gd name="connsiteX3" fmla="*/ 905256 w 951602"/>
              <a:gd name="connsiteY3" fmla="*/ 1938528 h 1938528"/>
              <a:gd name="connsiteX0" fmla="*/ 0 w 951602"/>
              <a:gd name="connsiteY0" fmla="*/ 58 h 1938586"/>
              <a:gd name="connsiteX1" fmla="*/ 877824 w 951602"/>
              <a:gd name="connsiteY1" fmla="*/ 347530 h 1938586"/>
              <a:gd name="connsiteX2" fmla="*/ 905256 w 951602"/>
              <a:gd name="connsiteY2" fmla="*/ 1938586 h 1938586"/>
              <a:gd name="connsiteX3" fmla="*/ 905256 w 951602"/>
              <a:gd name="connsiteY3" fmla="*/ 1938586 h 193858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56726"/>
              <a:gd name="connsiteY0" fmla="*/ 7 h 1938535"/>
              <a:gd name="connsiteX1" fmla="*/ 1014984 w 1056726"/>
              <a:gd name="connsiteY1" fmla="*/ 576079 h 1938535"/>
              <a:gd name="connsiteX2" fmla="*/ 905256 w 1056726"/>
              <a:gd name="connsiteY2" fmla="*/ 1938535 h 1938535"/>
              <a:gd name="connsiteX3" fmla="*/ 905256 w 1056726"/>
              <a:gd name="connsiteY3" fmla="*/ 1938535 h 1938535"/>
              <a:gd name="connsiteX0" fmla="*/ 0 w 1059001"/>
              <a:gd name="connsiteY0" fmla="*/ 7 h 1938535"/>
              <a:gd name="connsiteX1" fmla="*/ 1014984 w 1059001"/>
              <a:gd name="connsiteY1" fmla="*/ 576079 h 1938535"/>
              <a:gd name="connsiteX2" fmla="*/ 905256 w 1059001"/>
              <a:gd name="connsiteY2" fmla="*/ 1938535 h 1938535"/>
              <a:gd name="connsiteX3" fmla="*/ 905256 w 1059001"/>
              <a:gd name="connsiteY3" fmla="*/ 1938535 h 1938535"/>
              <a:gd name="connsiteX0" fmla="*/ 0 w 1027390"/>
              <a:gd name="connsiteY0" fmla="*/ 7 h 1951706"/>
              <a:gd name="connsiteX1" fmla="*/ 1014984 w 1027390"/>
              <a:gd name="connsiteY1" fmla="*/ 576079 h 1951706"/>
              <a:gd name="connsiteX2" fmla="*/ 585216 w 1027390"/>
              <a:gd name="connsiteY2" fmla="*/ 1810519 h 1951706"/>
              <a:gd name="connsiteX3" fmla="*/ 905256 w 1027390"/>
              <a:gd name="connsiteY3" fmla="*/ 1938535 h 1951706"/>
              <a:gd name="connsiteX4" fmla="*/ 905256 w 1027390"/>
              <a:gd name="connsiteY4" fmla="*/ 1938535 h 195170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74148"/>
              <a:gd name="connsiteY0" fmla="*/ 7 h 2037117"/>
              <a:gd name="connsiteX1" fmla="*/ 1014984 w 1074148"/>
              <a:gd name="connsiteY1" fmla="*/ 576079 h 2037117"/>
              <a:gd name="connsiteX2" fmla="*/ 905256 w 1074148"/>
              <a:gd name="connsiteY2" fmla="*/ 1938535 h 2037117"/>
              <a:gd name="connsiteX3" fmla="*/ 502920 w 1074148"/>
              <a:gd name="connsiteY3" fmla="*/ 1929391 h 2037117"/>
              <a:gd name="connsiteX0" fmla="*/ 0 w 1090915"/>
              <a:gd name="connsiteY0" fmla="*/ 6 h 1929434"/>
              <a:gd name="connsiteX1" fmla="*/ 1014984 w 1090915"/>
              <a:gd name="connsiteY1" fmla="*/ 576078 h 1929434"/>
              <a:gd name="connsiteX2" fmla="*/ 960120 w 1090915"/>
              <a:gd name="connsiteY2" fmla="*/ 1554486 h 1929434"/>
              <a:gd name="connsiteX3" fmla="*/ 502920 w 1090915"/>
              <a:gd name="connsiteY3" fmla="*/ 1929390 h 1929434"/>
              <a:gd name="connsiteX0" fmla="*/ 0 w 1090915"/>
              <a:gd name="connsiteY0" fmla="*/ 6 h 1929390"/>
              <a:gd name="connsiteX1" fmla="*/ 1014984 w 1090915"/>
              <a:gd name="connsiteY1" fmla="*/ 576078 h 1929390"/>
              <a:gd name="connsiteX2" fmla="*/ 960120 w 1090915"/>
              <a:gd name="connsiteY2" fmla="*/ 1554486 h 1929390"/>
              <a:gd name="connsiteX3" fmla="*/ 502920 w 1090915"/>
              <a:gd name="connsiteY3" fmla="*/ 1929390 h 192939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44730"/>
              <a:gd name="connsiteY0" fmla="*/ 6 h 1975110"/>
              <a:gd name="connsiteX1" fmla="*/ 1014984 w 1044730"/>
              <a:gd name="connsiteY1" fmla="*/ 576078 h 1975110"/>
              <a:gd name="connsiteX2" fmla="*/ 768096 w 1044730"/>
              <a:gd name="connsiteY2" fmla="*/ 1975110 h 19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730" h="1975110">
                <a:moveTo>
                  <a:pt x="0" y="6"/>
                </a:moveTo>
                <a:cubicBezTo>
                  <a:pt x="541782" y="-1518"/>
                  <a:pt x="886968" y="246894"/>
                  <a:pt x="1014984" y="576078"/>
                </a:cubicBezTo>
                <a:cubicBezTo>
                  <a:pt x="1143000" y="905262"/>
                  <a:pt x="819531" y="1683645"/>
                  <a:pt x="768096" y="1975110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8" y="1906560"/>
            <a:ext cx="339591" cy="3964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48" y="2020860"/>
            <a:ext cx="339591" cy="3964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48" y="2135160"/>
            <a:ext cx="339591" cy="3964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"/>
          <a:stretch/>
        </p:blipFill>
        <p:spPr>
          <a:xfrm>
            <a:off x="5205091" y="1650769"/>
            <a:ext cx="1076966" cy="853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Freeform 40"/>
          <p:cNvSpPr/>
          <p:nvPr/>
        </p:nvSpPr>
        <p:spPr>
          <a:xfrm rot="20693799">
            <a:off x="6971143" y="1876599"/>
            <a:ext cx="796028" cy="1331099"/>
          </a:xfrm>
          <a:custGeom>
            <a:avLst/>
            <a:gdLst>
              <a:gd name="connsiteX0" fmla="*/ 0 w 1094286"/>
              <a:gd name="connsiteY0" fmla="*/ 0 h 1938528"/>
              <a:gd name="connsiteX1" fmla="*/ 1051560 w 1094286"/>
              <a:gd name="connsiteY1" fmla="*/ 1216152 h 1938528"/>
              <a:gd name="connsiteX2" fmla="*/ 905256 w 1094286"/>
              <a:gd name="connsiteY2" fmla="*/ 1938528 h 1938528"/>
              <a:gd name="connsiteX3" fmla="*/ 905256 w 1094286"/>
              <a:gd name="connsiteY3" fmla="*/ 1938528 h 1938528"/>
              <a:gd name="connsiteX0" fmla="*/ 0 w 951602"/>
              <a:gd name="connsiteY0" fmla="*/ 0 h 1938528"/>
              <a:gd name="connsiteX1" fmla="*/ 877824 w 951602"/>
              <a:gd name="connsiteY1" fmla="*/ 347472 h 1938528"/>
              <a:gd name="connsiteX2" fmla="*/ 905256 w 951602"/>
              <a:gd name="connsiteY2" fmla="*/ 1938528 h 1938528"/>
              <a:gd name="connsiteX3" fmla="*/ 905256 w 951602"/>
              <a:gd name="connsiteY3" fmla="*/ 1938528 h 1938528"/>
              <a:gd name="connsiteX0" fmla="*/ 0 w 951602"/>
              <a:gd name="connsiteY0" fmla="*/ 58 h 1938586"/>
              <a:gd name="connsiteX1" fmla="*/ 877824 w 951602"/>
              <a:gd name="connsiteY1" fmla="*/ 347530 h 1938586"/>
              <a:gd name="connsiteX2" fmla="*/ 905256 w 951602"/>
              <a:gd name="connsiteY2" fmla="*/ 1938586 h 1938586"/>
              <a:gd name="connsiteX3" fmla="*/ 905256 w 951602"/>
              <a:gd name="connsiteY3" fmla="*/ 1938586 h 193858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56726"/>
              <a:gd name="connsiteY0" fmla="*/ 7 h 1938535"/>
              <a:gd name="connsiteX1" fmla="*/ 1014984 w 1056726"/>
              <a:gd name="connsiteY1" fmla="*/ 576079 h 1938535"/>
              <a:gd name="connsiteX2" fmla="*/ 905256 w 1056726"/>
              <a:gd name="connsiteY2" fmla="*/ 1938535 h 1938535"/>
              <a:gd name="connsiteX3" fmla="*/ 905256 w 1056726"/>
              <a:gd name="connsiteY3" fmla="*/ 1938535 h 1938535"/>
              <a:gd name="connsiteX0" fmla="*/ 0 w 1059001"/>
              <a:gd name="connsiteY0" fmla="*/ 7 h 1938535"/>
              <a:gd name="connsiteX1" fmla="*/ 1014984 w 1059001"/>
              <a:gd name="connsiteY1" fmla="*/ 576079 h 1938535"/>
              <a:gd name="connsiteX2" fmla="*/ 905256 w 1059001"/>
              <a:gd name="connsiteY2" fmla="*/ 1938535 h 1938535"/>
              <a:gd name="connsiteX3" fmla="*/ 905256 w 1059001"/>
              <a:gd name="connsiteY3" fmla="*/ 1938535 h 1938535"/>
              <a:gd name="connsiteX0" fmla="*/ 0 w 1027390"/>
              <a:gd name="connsiteY0" fmla="*/ 7 h 1951706"/>
              <a:gd name="connsiteX1" fmla="*/ 1014984 w 1027390"/>
              <a:gd name="connsiteY1" fmla="*/ 576079 h 1951706"/>
              <a:gd name="connsiteX2" fmla="*/ 585216 w 1027390"/>
              <a:gd name="connsiteY2" fmla="*/ 1810519 h 1951706"/>
              <a:gd name="connsiteX3" fmla="*/ 905256 w 1027390"/>
              <a:gd name="connsiteY3" fmla="*/ 1938535 h 1951706"/>
              <a:gd name="connsiteX4" fmla="*/ 905256 w 1027390"/>
              <a:gd name="connsiteY4" fmla="*/ 1938535 h 195170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74148"/>
              <a:gd name="connsiteY0" fmla="*/ 7 h 2037117"/>
              <a:gd name="connsiteX1" fmla="*/ 1014984 w 1074148"/>
              <a:gd name="connsiteY1" fmla="*/ 576079 h 2037117"/>
              <a:gd name="connsiteX2" fmla="*/ 905256 w 1074148"/>
              <a:gd name="connsiteY2" fmla="*/ 1938535 h 2037117"/>
              <a:gd name="connsiteX3" fmla="*/ 502920 w 1074148"/>
              <a:gd name="connsiteY3" fmla="*/ 1929391 h 2037117"/>
              <a:gd name="connsiteX0" fmla="*/ 0 w 1090915"/>
              <a:gd name="connsiteY0" fmla="*/ 6 h 1929434"/>
              <a:gd name="connsiteX1" fmla="*/ 1014984 w 1090915"/>
              <a:gd name="connsiteY1" fmla="*/ 576078 h 1929434"/>
              <a:gd name="connsiteX2" fmla="*/ 960120 w 1090915"/>
              <a:gd name="connsiteY2" fmla="*/ 1554486 h 1929434"/>
              <a:gd name="connsiteX3" fmla="*/ 502920 w 1090915"/>
              <a:gd name="connsiteY3" fmla="*/ 1929390 h 1929434"/>
              <a:gd name="connsiteX0" fmla="*/ 0 w 1090915"/>
              <a:gd name="connsiteY0" fmla="*/ 6 h 1929390"/>
              <a:gd name="connsiteX1" fmla="*/ 1014984 w 1090915"/>
              <a:gd name="connsiteY1" fmla="*/ 576078 h 1929390"/>
              <a:gd name="connsiteX2" fmla="*/ 960120 w 1090915"/>
              <a:gd name="connsiteY2" fmla="*/ 1554486 h 1929390"/>
              <a:gd name="connsiteX3" fmla="*/ 502920 w 1090915"/>
              <a:gd name="connsiteY3" fmla="*/ 1929390 h 192939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44730"/>
              <a:gd name="connsiteY0" fmla="*/ 6 h 1975110"/>
              <a:gd name="connsiteX1" fmla="*/ 1014984 w 1044730"/>
              <a:gd name="connsiteY1" fmla="*/ 576078 h 1975110"/>
              <a:gd name="connsiteX2" fmla="*/ 768096 w 1044730"/>
              <a:gd name="connsiteY2" fmla="*/ 1975110 h 19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730" h="1975110">
                <a:moveTo>
                  <a:pt x="0" y="6"/>
                </a:moveTo>
                <a:cubicBezTo>
                  <a:pt x="541782" y="-1518"/>
                  <a:pt x="886968" y="246894"/>
                  <a:pt x="1014984" y="576078"/>
                </a:cubicBezTo>
                <a:cubicBezTo>
                  <a:pt x="1143000" y="905262"/>
                  <a:pt x="819531" y="1683645"/>
                  <a:pt x="768096" y="1975110"/>
                </a:cubicBezTo>
              </a:path>
            </a:pathLst>
          </a:custGeom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76" y="3129560"/>
            <a:ext cx="455540" cy="8337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638831" y="888798"/>
            <a:ext cx="4063986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b="1" dirty="0" smtClean="0"/>
              <a:t>Multiple (sending) sites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Storage Manager capacity – may be bundled with appliance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ASL license, PS and service </a:t>
            </a:r>
            <a:r>
              <a:rPr lang="en-US" sz="1100" dirty="0" smtClean="0"/>
              <a:t>required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4482195" y="2764270"/>
            <a:ext cx="2842975" cy="153118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b="1" dirty="0" smtClean="0"/>
              <a:t>Destination sites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Storage Manager (capacity) 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ASL license is required if this destination site will send files to another location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/>
              <a:t>Additional Storage Manager capacity may be necessary for tape, AEL or Vault </a:t>
            </a:r>
            <a:r>
              <a:rPr lang="en-US" sz="1100" dirty="0" smtClean="0"/>
              <a:t>use</a:t>
            </a:r>
          </a:p>
          <a:p>
            <a:pPr marL="84533" indent="-84533">
              <a:buFont typeface="Arial" panose="020B0604020202020204" pitchFamily="34" charset="0"/>
              <a:buChar char="•"/>
            </a:pPr>
            <a:r>
              <a:rPr lang="en-US" sz="1100" dirty="0" smtClean="0"/>
              <a:t>Destination must be a managed file system</a:t>
            </a:r>
            <a:endParaRPr lang="en-US" sz="11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5" name="Freeform 44"/>
          <p:cNvSpPr/>
          <p:nvPr/>
        </p:nvSpPr>
        <p:spPr>
          <a:xfrm rot="8747224" flipH="1">
            <a:off x="8116626" y="3178924"/>
            <a:ext cx="450478" cy="1130510"/>
          </a:xfrm>
          <a:custGeom>
            <a:avLst/>
            <a:gdLst>
              <a:gd name="connsiteX0" fmla="*/ 0 w 1094286"/>
              <a:gd name="connsiteY0" fmla="*/ 0 h 1938528"/>
              <a:gd name="connsiteX1" fmla="*/ 1051560 w 1094286"/>
              <a:gd name="connsiteY1" fmla="*/ 1216152 h 1938528"/>
              <a:gd name="connsiteX2" fmla="*/ 905256 w 1094286"/>
              <a:gd name="connsiteY2" fmla="*/ 1938528 h 1938528"/>
              <a:gd name="connsiteX3" fmla="*/ 905256 w 1094286"/>
              <a:gd name="connsiteY3" fmla="*/ 1938528 h 1938528"/>
              <a:gd name="connsiteX0" fmla="*/ 0 w 951602"/>
              <a:gd name="connsiteY0" fmla="*/ 0 h 1938528"/>
              <a:gd name="connsiteX1" fmla="*/ 877824 w 951602"/>
              <a:gd name="connsiteY1" fmla="*/ 347472 h 1938528"/>
              <a:gd name="connsiteX2" fmla="*/ 905256 w 951602"/>
              <a:gd name="connsiteY2" fmla="*/ 1938528 h 1938528"/>
              <a:gd name="connsiteX3" fmla="*/ 905256 w 951602"/>
              <a:gd name="connsiteY3" fmla="*/ 1938528 h 1938528"/>
              <a:gd name="connsiteX0" fmla="*/ 0 w 951602"/>
              <a:gd name="connsiteY0" fmla="*/ 58 h 1938586"/>
              <a:gd name="connsiteX1" fmla="*/ 877824 w 951602"/>
              <a:gd name="connsiteY1" fmla="*/ 347530 h 1938586"/>
              <a:gd name="connsiteX2" fmla="*/ 905256 w 951602"/>
              <a:gd name="connsiteY2" fmla="*/ 1938586 h 1938586"/>
              <a:gd name="connsiteX3" fmla="*/ 905256 w 951602"/>
              <a:gd name="connsiteY3" fmla="*/ 1938586 h 193858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56726"/>
              <a:gd name="connsiteY0" fmla="*/ 7 h 1938535"/>
              <a:gd name="connsiteX1" fmla="*/ 1014984 w 1056726"/>
              <a:gd name="connsiteY1" fmla="*/ 576079 h 1938535"/>
              <a:gd name="connsiteX2" fmla="*/ 905256 w 1056726"/>
              <a:gd name="connsiteY2" fmla="*/ 1938535 h 1938535"/>
              <a:gd name="connsiteX3" fmla="*/ 905256 w 1056726"/>
              <a:gd name="connsiteY3" fmla="*/ 1938535 h 1938535"/>
              <a:gd name="connsiteX0" fmla="*/ 0 w 1059001"/>
              <a:gd name="connsiteY0" fmla="*/ 7 h 1938535"/>
              <a:gd name="connsiteX1" fmla="*/ 1014984 w 1059001"/>
              <a:gd name="connsiteY1" fmla="*/ 576079 h 1938535"/>
              <a:gd name="connsiteX2" fmla="*/ 905256 w 1059001"/>
              <a:gd name="connsiteY2" fmla="*/ 1938535 h 1938535"/>
              <a:gd name="connsiteX3" fmla="*/ 905256 w 1059001"/>
              <a:gd name="connsiteY3" fmla="*/ 1938535 h 1938535"/>
              <a:gd name="connsiteX0" fmla="*/ 0 w 1027390"/>
              <a:gd name="connsiteY0" fmla="*/ 7 h 1951706"/>
              <a:gd name="connsiteX1" fmla="*/ 1014984 w 1027390"/>
              <a:gd name="connsiteY1" fmla="*/ 576079 h 1951706"/>
              <a:gd name="connsiteX2" fmla="*/ 585216 w 1027390"/>
              <a:gd name="connsiteY2" fmla="*/ 1810519 h 1951706"/>
              <a:gd name="connsiteX3" fmla="*/ 905256 w 1027390"/>
              <a:gd name="connsiteY3" fmla="*/ 1938535 h 1951706"/>
              <a:gd name="connsiteX4" fmla="*/ 905256 w 1027390"/>
              <a:gd name="connsiteY4" fmla="*/ 1938535 h 195170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74148"/>
              <a:gd name="connsiteY0" fmla="*/ 7 h 2037117"/>
              <a:gd name="connsiteX1" fmla="*/ 1014984 w 1074148"/>
              <a:gd name="connsiteY1" fmla="*/ 576079 h 2037117"/>
              <a:gd name="connsiteX2" fmla="*/ 905256 w 1074148"/>
              <a:gd name="connsiteY2" fmla="*/ 1938535 h 2037117"/>
              <a:gd name="connsiteX3" fmla="*/ 502920 w 1074148"/>
              <a:gd name="connsiteY3" fmla="*/ 1929391 h 2037117"/>
              <a:gd name="connsiteX0" fmla="*/ 0 w 1090915"/>
              <a:gd name="connsiteY0" fmla="*/ 6 h 1929434"/>
              <a:gd name="connsiteX1" fmla="*/ 1014984 w 1090915"/>
              <a:gd name="connsiteY1" fmla="*/ 576078 h 1929434"/>
              <a:gd name="connsiteX2" fmla="*/ 960120 w 1090915"/>
              <a:gd name="connsiteY2" fmla="*/ 1554486 h 1929434"/>
              <a:gd name="connsiteX3" fmla="*/ 502920 w 1090915"/>
              <a:gd name="connsiteY3" fmla="*/ 1929390 h 1929434"/>
              <a:gd name="connsiteX0" fmla="*/ 0 w 1090915"/>
              <a:gd name="connsiteY0" fmla="*/ 6 h 1929390"/>
              <a:gd name="connsiteX1" fmla="*/ 1014984 w 1090915"/>
              <a:gd name="connsiteY1" fmla="*/ 576078 h 1929390"/>
              <a:gd name="connsiteX2" fmla="*/ 960120 w 1090915"/>
              <a:gd name="connsiteY2" fmla="*/ 1554486 h 1929390"/>
              <a:gd name="connsiteX3" fmla="*/ 502920 w 1090915"/>
              <a:gd name="connsiteY3" fmla="*/ 1929390 h 192939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44730"/>
              <a:gd name="connsiteY0" fmla="*/ 6 h 1975110"/>
              <a:gd name="connsiteX1" fmla="*/ 1014984 w 1044730"/>
              <a:gd name="connsiteY1" fmla="*/ 576078 h 1975110"/>
              <a:gd name="connsiteX2" fmla="*/ 768096 w 1044730"/>
              <a:gd name="connsiteY2" fmla="*/ 1975110 h 19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730" h="1975110">
                <a:moveTo>
                  <a:pt x="0" y="6"/>
                </a:moveTo>
                <a:cubicBezTo>
                  <a:pt x="541782" y="-1518"/>
                  <a:pt x="886968" y="246894"/>
                  <a:pt x="1014984" y="576078"/>
                </a:cubicBezTo>
                <a:cubicBezTo>
                  <a:pt x="1143000" y="905262"/>
                  <a:pt x="819531" y="1683645"/>
                  <a:pt x="768096" y="1975110"/>
                </a:cubicBezTo>
              </a:path>
            </a:pathLst>
          </a:cu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55" y="3030670"/>
            <a:ext cx="376218" cy="6885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4" y="4082905"/>
            <a:ext cx="292046" cy="5345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19" y="4416555"/>
            <a:ext cx="227742" cy="2658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20" y="3653325"/>
            <a:ext cx="387710" cy="221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42" y="2205653"/>
            <a:ext cx="908081" cy="5185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03" y="3631086"/>
            <a:ext cx="227742" cy="265889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21469"/>
              </p:ext>
            </p:extLst>
          </p:nvPr>
        </p:nvGraphicFramePr>
        <p:xfrm>
          <a:off x="3779481" y="757778"/>
          <a:ext cx="583858" cy="355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8"/>
              </a:tblGrid>
              <a:tr h="3557557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AutoShape 2" descr="Image result for key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key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20" y="1773791"/>
            <a:ext cx="255100" cy="2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45" y="3290655"/>
            <a:ext cx="255100" cy="2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06" y="1854721"/>
            <a:ext cx="255100" cy="2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23" y="1987198"/>
            <a:ext cx="143789" cy="1678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23" y="2101498"/>
            <a:ext cx="143789" cy="1678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23" y="2215798"/>
            <a:ext cx="143789" cy="167874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 rot="295144" flipH="1">
            <a:off x="7900579" y="1757060"/>
            <a:ext cx="429872" cy="1277429"/>
          </a:xfrm>
          <a:custGeom>
            <a:avLst/>
            <a:gdLst>
              <a:gd name="connsiteX0" fmla="*/ 0 w 1094286"/>
              <a:gd name="connsiteY0" fmla="*/ 0 h 1938528"/>
              <a:gd name="connsiteX1" fmla="*/ 1051560 w 1094286"/>
              <a:gd name="connsiteY1" fmla="*/ 1216152 h 1938528"/>
              <a:gd name="connsiteX2" fmla="*/ 905256 w 1094286"/>
              <a:gd name="connsiteY2" fmla="*/ 1938528 h 1938528"/>
              <a:gd name="connsiteX3" fmla="*/ 905256 w 1094286"/>
              <a:gd name="connsiteY3" fmla="*/ 1938528 h 1938528"/>
              <a:gd name="connsiteX0" fmla="*/ 0 w 951602"/>
              <a:gd name="connsiteY0" fmla="*/ 0 h 1938528"/>
              <a:gd name="connsiteX1" fmla="*/ 877824 w 951602"/>
              <a:gd name="connsiteY1" fmla="*/ 347472 h 1938528"/>
              <a:gd name="connsiteX2" fmla="*/ 905256 w 951602"/>
              <a:gd name="connsiteY2" fmla="*/ 1938528 h 1938528"/>
              <a:gd name="connsiteX3" fmla="*/ 905256 w 951602"/>
              <a:gd name="connsiteY3" fmla="*/ 1938528 h 1938528"/>
              <a:gd name="connsiteX0" fmla="*/ 0 w 951602"/>
              <a:gd name="connsiteY0" fmla="*/ 58 h 1938586"/>
              <a:gd name="connsiteX1" fmla="*/ 877824 w 951602"/>
              <a:gd name="connsiteY1" fmla="*/ 347530 h 1938586"/>
              <a:gd name="connsiteX2" fmla="*/ 905256 w 951602"/>
              <a:gd name="connsiteY2" fmla="*/ 1938586 h 1938586"/>
              <a:gd name="connsiteX3" fmla="*/ 905256 w 951602"/>
              <a:gd name="connsiteY3" fmla="*/ 1938586 h 193858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56726"/>
              <a:gd name="connsiteY0" fmla="*/ 7 h 1938535"/>
              <a:gd name="connsiteX1" fmla="*/ 1014984 w 1056726"/>
              <a:gd name="connsiteY1" fmla="*/ 576079 h 1938535"/>
              <a:gd name="connsiteX2" fmla="*/ 905256 w 1056726"/>
              <a:gd name="connsiteY2" fmla="*/ 1938535 h 1938535"/>
              <a:gd name="connsiteX3" fmla="*/ 905256 w 1056726"/>
              <a:gd name="connsiteY3" fmla="*/ 1938535 h 1938535"/>
              <a:gd name="connsiteX0" fmla="*/ 0 w 1059001"/>
              <a:gd name="connsiteY0" fmla="*/ 7 h 1938535"/>
              <a:gd name="connsiteX1" fmla="*/ 1014984 w 1059001"/>
              <a:gd name="connsiteY1" fmla="*/ 576079 h 1938535"/>
              <a:gd name="connsiteX2" fmla="*/ 905256 w 1059001"/>
              <a:gd name="connsiteY2" fmla="*/ 1938535 h 1938535"/>
              <a:gd name="connsiteX3" fmla="*/ 905256 w 1059001"/>
              <a:gd name="connsiteY3" fmla="*/ 1938535 h 1938535"/>
              <a:gd name="connsiteX0" fmla="*/ 0 w 1027390"/>
              <a:gd name="connsiteY0" fmla="*/ 7 h 1951706"/>
              <a:gd name="connsiteX1" fmla="*/ 1014984 w 1027390"/>
              <a:gd name="connsiteY1" fmla="*/ 576079 h 1951706"/>
              <a:gd name="connsiteX2" fmla="*/ 585216 w 1027390"/>
              <a:gd name="connsiteY2" fmla="*/ 1810519 h 1951706"/>
              <a:gd name="connsiteX3" fmla="*/ 905256 w 1027390"/>
              <a:gd name="connsiteY3" fmla="*/ 1938535 h 1951706"/>
              <a:gd name="connsiteX4" fmla="*/ 905256 w 1027390"/>
              <a:gd name="connsiteY4" fmla="*/ 1938535 h 1951706"/>
              <a:gd name="connsiteX0" fmla="*/ 0 w 1064219"/>
              <a:gd name="connsiteY0" fmla="*/ 7 h 1938535"/>
              <a:gd name="connsiteX1" fmla="*/ 1014984 w 1064219"/>
              <a:gd name="connsiteY1" fmla="*/ 576079 h 1938535"/>
              <a:gd name="connsiteX2" fmla="*/ 905256 w 1064219"/>
              <a:gd name="connsiteY2" fmla="*/ 1938535 h 1938535"/>
              <a:gd name="connsiteX3" fmla="*/ 905256 w 1064219"/>
              <a:gd name="connsiteY3" fmla="*/ 1938535 h 1938535"/>
              <a:gd name="connsiteX0" fmla="*/ 0 w 1074148"/>
              <a:gd name="connsiteY0" fmla="*/ 7 h 2037117"/>
              <a:gd name="connsiteX1" fmla="*/ 1014984 w 1074148"/>
              <a:gd name="connsiteY1" fmla="*/ 576079 h 2037117"/>
              <a:gd name="connsiteX2" fmla="*/ 905256 w 1074148"/>
              <a:gd name="connsiteY2" fmla="*/ 1938535 h 2037117"/>
              <a:gd name="connsiteX3" fmla="*/ 502920 w 1074148"/>
              <a:gd name="connsiteY3" fmla="*/ 1929391 h 2037117"/>
              <a:gd name="connsiteX0" fmla="*/ 0 w 1090915"/>
              <a:gd name="connsiteY0" fmla="*/ 6 h 1929434"/>
              <a:gd name="connsiteX1" fmla="*/ 1014984 w 1090915"/>
              <a:gd name="connsiteY1" fmla="*/ 576078 h 1929434"/>
              <a:gd name="connsiteX2" fmla="*/ 960120 w 1090915"/>
              <a:gd name="connsiteY2" fmla="*/ 1554486 h 1929434"/>
              <a:gd name="connsiteX3" fmla="*/ 502920 w 1090915"/>
              <a:gd name="connsiteY3" fmla="*/ 1929390 h 1929434"/>
              <a:gd name="connsiteX0" fmla="*/ 0 w 1090915"/>
              <a:gd name="connsiteY0" fmla="*/ 6 h 1929390"/>
              <a:gd name="connsiteX1" fmla="*/ 1014984 w 1090915"/>
              <a:gd name="connsiteY1" fmla="*/ 576078 h 1929390"/>
              <a:gd name="connsiteX2" fmla="*/ 960120 w 1090915"/>
              <a:gd name="connsiteY2" fmla="*/ 1554486 h 1929390"/>
              <a:gd name="connsiteX3" fmla="*/ 502920 w 1090915"/>
              <a:gd name="connsiteY3" fmla="*/ 1929390 h 192939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81490"/>
              <a:gd name="connsiteY0" fmla="*/ 6 h 1975110"/>
              <a:gd name="connsiteX1" fmla="*/ 1014984 w 1081490"/>
              <a:gd name="connsiteY1" fmla="*/ 576078 h 1975110"/>
              <a:gd name="connsiteX2" fmla="*/ 960120 w 1081490"/>
              <a:gd name="connsiteY2" fmla="*/ 1554486 h 1975110"/>
              <a:gd name="connsiteX3" fmla="*/ 768096 w 1081490"/>
              <a:gd name="connsiteY3" fmla="*/ 1975110 h 1975110"/>
              <a:gd name="connsiteX0" fmla="*/ 0 w 1044730"/>
              <a:gd name="connsiteY0" fmla="*/ 6 h 1975110"/>
              <a:gd name="connsiteX1" fmla="*/ 1014984 w 1044730"/>
              <a:gd name="connsiteY1" fmla="*/ 576078 h 1975110"/>
              <a:gd name="connsiteX2" fmla="*/ 768096 w 1044730"/>
              <a:gd name="connsiteY2" fmla="*/ 1975110 h 19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730" h="1975110">
                <a:moveTo>
                  <a:pt x="0" y="6"/>
                </a:moveTo>
                <a:cubicBezTo>
                  <a:pt x="541782" y="-1518"/>
                  <a:pt x="886968" y="246894"/>
                  <a:pt x="1014984" y="576078"/>
                </a:cubicBezTo>
                <a:cubicBezTo>
                  <a:pt x="1143000" y="905262"/>
                  <a:pt x="819531" y="1683645"/>
                  <a:pt x="768096" y="1975110"/>
                </a:cubicBezTo>
              </a:path>
            </a:pathLst>
          </a:custGeom>
          <a:ln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27" y="2153953"/>
            <a:ext cx="908081" cy="5185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"/>
          <a:stretch/>
        </p:blipFill>
        <p:spPr>
          <a:xfrm>
            <a:off x="8357516" y="1539286"/>
            <a:ext cx="456006" cy="36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77" y="1700430"/>
            <a:ext cx="255100" cy="2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- Header included, text included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No header no text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graphical assets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25841</TotalTime>
  <Words>831</Words>
  <Application>Microsoft Office PowerPoint</Application>
  <PresentationFormat>On-screen Show (16:9)</PresentationFormat>
  <Paragraphs>113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Master - Header included, text included</vt:lpstr>
      <vt:lpstr>Master No header no text</vt:lpstr>
      <vt:lpstr>Master graphical assets</vt:lpstr>
      <vt:lpstr>PowerPoint Presentation</vt:lpstr>
      <vt:lpstr>StorNext 5.3.1 Overview</vt:lpstr>
      <vt:lpstr>Updated platform and client support</vt:lpstr>
      <vt:lpstr>Storage Manager and Tape Peripherals</vt:lpstr>
      <vt:lpstr>Alternate Store Location</vt:lpstr>
      <vt:lpstr>Alternate Store Location</vt:lpstr>
      <vt:lpstr>License key enabled @ 5.3.1</vt:lpstr>
      <vt:lpstr>Requirements for an Alternate Store Location Solution</vt:lpstr>
      <vt:lpstr>Single and multi configurations</vt:lpstr>
      <vt:lpstr>ASL Part numbers: License, PS and service</vt:lpstr>
      <vt:lpstr>Wait, there’s more!</vt:lpstr>
      <vt:lpstr>PowerPoint Presentation</vt:lpstr>
      <vt:lpstr>PowerPoint Presentation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Master 16:9</dc:title>
  <dc:subject>Quantum 16:9</dc:subject>
  <dc:creator>quantumcorp</dc:creator>
  <cp:keywords>Template Mater 2015</cp:keywords>
  <cp:lastModifiedBy>Bill Webster</cp:lastModifiedBy>
  <cp:revision>693</cp:revision>
  <cp:lastPrinted>2015-05-05T15:24:22Z</cp:lastPrinted>
  <dcterms:created xsi:type="dcterms:W3CDTF">2015-05-01T18:20:13Z</dcterms:created>
  <dcterms:modified xsi:type="dcterms:W3CDTF">2016-03-31T15:45:17Z</dcterms:modified>
</cp:coreProperties>
</file>