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2" r:id="rId1"/>
    <p:sldMasterId id="2147484018" r:id="rId2"/>
    <p:sldMasterId id="2147484158" r:id="rId3"/>
  </p:sldMasterIdLst>
  <p:notesMasterIdLst>
    <p:notesMasterId r:id="rId13"/>
  </p:notesMasterIdLst>
  <p:handoutMasterIdLst>
    <p:handoutMasterId r:id="rId14"/>
  </p:handoutMasterIdLst>
  <p:sldIdLst>
    <p:sldId id="418" r:id="rId4"/>
    <p:sldId id="365" r:id="rId5"/>
    <p:sldId id="482" r:id="rId6"/>
    <p:sldId id="483" r:id="rId7"/>
    <p:sldId id="484" r:id="rId8"/>
    <p:sldId id="485" r:id="rId9"/>
    <p:sldId id="486" r:id="rId10"/>
    <p:sldId id="487" r:id="rId11"/>
    <p:sldId id="471" r:id="rId12"/>
  </p:sldIdLst>
  <p:sldSz cx="9144000" cy="6858000" type="screen4x3"/>
  <p:notesSz cx="6858000" cy="92964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E2FF"/>
    <a:srgbClr val="00B6F1"/>
    <a:srgbClr val="666666"/>
    <a:srgbClr val="B0B9BF"/>
    <a:srgbClr val="083A64"/>
    <a:srgbClr val="000000"/>
    <a:srgbClr val="0F73C3"/>
    <a:srgbClr val="ABEBFF"/>
    <a:srgbClr val="273517"/>
    <a:srgbClr val="FF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8163" autoAdjust="0"/>
  </p:normalViewPr>
  <p:slideViewPr>
    <p:cSldViewPr snapToGrid="0" showGuides="1">
      <p:cViewPr>
        <p:scale>
          <a:sx n="80" d="100"/>
          <a:sy n="80" d="100"/>
        </p:scale>
        <p:origin x="-312" y="-58"/>
      </p:cViewPr>
      <p:guideLst>
        <p:guide orient="horz" pos="186"/>
        <p:guide pos="4709"/>
        <p:guide pos="5607"/>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1364"/>
            <a:ext cx="2057400" cy="35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3"/>
          </p:nvPr>
        </p:nvSpPr>
        <p:spPr>
          <a:xfrm>
            <a:off x="6248401" y="8829967"/>
            <a:ext cx="608013" cy="464820"/>
          </a:xfrm>
          <a:prstGeom prst="rect">
            <a:avLst/>
          </a:prstGeom>
        </p:spPr>
        <p:txBody>
          <a:bodyPr vert="horz" lIns="91440" tIns="45720" rIns="91440" bIns="45720" rtlCol="0" anchor="b"/>
          <a:lstStyle>
            <a:lvl1pPr algn="r">
              <a:defRPr sz="1200">
                <a:cs typeface="+mn-cs"/>
              </a:defRPr>
            </a:lvl1pPr>
          </a:lstStyle>
          <a:p>
            <a:pPr>
              <a:defRPr/>
            </a:pPr>
            <a:fld id="{F9F9C8E3-2B65-4B14-AAA2-6F77C02A5608}" type="slidenum">
              <a:rPr lang="en-US"/>
              <a:pPr>
                <a:defRPr/>
              </a:pPr>
              <a:t>‹#›</a:t>
            </a:fld>
            <a:endParaRPr lang="en-US" dirty="0"/>
          </a:p>
        </p:txBody>
      </p:sp>
      <p:sp>
        <p:nvSpPr>
          <p:cNvPr id="6" name="Footer Placeholder 4"/>
          <p:cNvSpPr>
            <a:spLocks noGrp="1"/>
          </p:cNvSpPr>
          <p:nvPr>
            <p:ph type="ftr" sz="quarter" idx="2"/>
          </p:nvPr>
        </p:nvSpPr>
        <p:spPr>
          <a:xfrm>
            <a:off x="0" y="8829967"/>
            <a:ext cx="5791200" cy="464820"/>
          </a:xfrm>
          <a:prstGeom prst="rect">
            <a:avLst/>
          </a:prstGeom>
        </p:spPr>
        <p:txBody>
          <a:bodyPr vert="horz" lIns="91440" tIns="45720" rIns="91440" bIns="45720" rtlCol="0" anchor="b"/>
          <a:lstStyle>
            <a:lvl1pPr algn="l">
              <a:defRPr sz="600" dirty="0">
                <a:cs typeface="+mn-cs"/>
              </a:defRPr>
            </a:lvl1p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Tree>
    <p:extLst>
      <p:ext uri="{BB962C8B-B14F-4D97-AF65-F5344CB8AC3E}">
        <p14:creationId xmlns:p14="http://schemas.microsoft.com/office/powerpoint/2010/main" val="2654780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152400" y="4415790"/>
            <a:ext cx="6553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32772" name="Picture 8" descr="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364"/>
            <a:ext cx="2057400" cy="35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4"/>
          </p:nvPr>
        </p:nvSpPr>
        <p:spPr>
          <a:xfrm>
            <a:off x="0" y="8829967"/>
            <a:ext cx="5791200" cy="464820"/>
          </a:xfrm>
          <a:prstGeom prst="rect">
            <a:avLst/>
          </a:prstGeom>
        </p:spPr>
        <p:txBody>
          <a:bodyPr vert="horz" lIns="91440" tIns="45720" rIns="91440" bIns="45720" rtlCol="0" anchor="b"/>
          <a:lstStyle>
            <a:lvl1pPr algn="l">
              <a:defRPr sz="600" dirty="0">
                <a:cs typeface="+mn-cs"/>
              </a:defRPr>
            </a:lvl1p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9" name="Slide Number Placeholder 5"/>
          <p:cNvSpPr>
            <a:spLocks noGrp="1"/>
          </p:cNvSpPr>
          <p:nvPr>
            <p:ph type="sldNum" sz="quarter" idx="5"/>
          </p:nvPr>
        </p:nvSpPr>
        <p:spPr>
          <a:xfrm>
            <a:off x="6248401" y="8829967"/>
            <a:ext cx="608013" cy="464820"/>
          </a:xfrm>
          <a:prstGeom prst="rect">
            <a:avLst/>
          </a:prstGeom>
        </p:spPr>
        <p:txBody>
          <a:bodyPr vert="horz" lIns="91440" tIns="45720" rIns="91440" bIns="45720" rtlCol="0" anchor="b"/>
          <a:lstStyle>
            <a:lvl1pPr algn="r">
              <a:defRPr sz="1200">
                <a:cs typeface="+mn-cs"/>
              </a:defRPr>
            </a:lvl1pPr>
          </a:lstStyle>
          <a:p>
            <a:pPr>
              <a:defRPr/>
            </a:pPr>
            <a:fld id="{4462E7E0-0284-4AB1-A318-757D542418E6}" type="slidenum">
              <a:rPr lang="en-US"/>
              <a:pPr>
                <a:defRPr/>
              </a:pPr>
              <a:t>‹#›</a:t>
            </a:fld>
            <a:endParaRPr lang="en-US" dirty="0"/>
          </a:p>
        </p:txBody>
      </p:sp>
    </p:spTree>
    <p:extLst>
      <p:ext uri="{BB962C8B-B14F-4D97-AF65-F5344CB8AC3E}">
        <p14:creationId xmlns:p14="http://schemas.microsoft.com/office/powerpoint/2010/main" val="2228378676"/>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a:t>
            </a:fld>
            <a:endParaRPr lang="en-US" dirty="0"/>
          </a:p>
        </p:txBody>
      </p:sp>
    </p:spTree>
    <p:extLst>
      <p:ext uri="{BB962C8B-B14F-4D97-AF65-F5344CB8AC3E}">
        <p14:creationId xmlns:p14="http://schemas.microsoft.com/office/powerpoint/2010/main" val="115002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p14="http://schemas.microsoft.com/office/powerpoint/2010/main" val="2493280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9</a:t>
            </a:fld>
            <a:endParaRPr lang="en-US" dirty="0"/>
          </a:p>
        </p:txBody>
      </p:sp>
    </p:spTree>
    <p:extLst>
      <p:ext uri="{BB962C8B-B14F-4D97-AF65-F5344CB8AC3E}">
        <p14:creationId xmlns:p14="http://schemas.microsoft.com/office/powerpoint/2010/main" val="776709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userDrawn="1"/>
        </p:nvSpPr>
        <p:spPr bwMode="auto">
          <a:xfrm>
            <a:off x="0" y="3804696"/>
            <a:ext cx="9143999" cy="605294"/>
          </a:xfrm>
          <a:prstGeom prst="rect">
            <a:avLst/>
          </a:prstGeom>
        </p:spPr>
        <p:txBody>
          <a:bodyPr wrap="square">
            <a:spAutoFit/>
          </a:bodyPr>
          <a:lstStyle/>
          <a:p>
            <a:pPr algn="ctr" defTabSz="457200">
              <a:lnSpc>
                <a:spcPts val="1950"/>
              </a:lnSpc>
              <a:spcBef>
                <a:spcPct val="20000"/>
              </a:spcBef>
              <a:buClr>
                <a:srgbClr val="0DB6EC"/>
              </a:buClr>
              <a:buSzPct val="75000"/>
              <a:defRPr/>
            </a:pPr>
            <a:r>
              <a:rPr lang="en-US" sz="1800" kern="0" dirty="0" smtClean="0">
                <a:solidFill>
                  <a:schemeClr val="bg1">
                    <a:lumMod val="85000"/>
                  </a:schemeClr>
                </a:solidFill>
                <a:latin typeface="Arial" charset="0"/>
                <a:ea typeface="ＭＳ Ｐゴシック" charset="0"/>
                <a:cs typeface="Arial" pitchFamily="34" charset="0"/>
              </a:rPr>
              <a:t>Quantum is the </a:t>
            </a:r>
            <a:r>
              <a:rPr lang="en-US" sz="1800" b="1" kern="0" dirty="0" smtClean="0">
                <a:solidFill>
                  <a:schemeClr val="bg1">
                    <a:lumMod val="85000"/>
                  </a:schemeClr>
                </a:solidFill>
                <a:latin typeface="Arial" charset="0"/>
                <a:ea typeface="ＭＳ Ｐゴシック" charset="0"/>
                <a:cs typeface="Arial" pitchFamily="34" charset="0"/>
              </a:rPr>
              <a:t>LARGEST</a:t>
            </a:r>
            <a:r>
              <a:rPr lang="en-US" sz="1800" kern="0" dirty="0" smtClean="0">
                <a:solidFill>
                  <a:schemeClr val="bg1">
                    <a:lumMod val="85000"/>
                  </a:schemeClr>
                </a:solidFill>
                <a:latin typeface="Arial" charset="0"/>
                <a:ea typeface="ＭＳ Ｐゴシック" charset="0"/>
                <a:cs typeface="Arial" pitchFamily="34" charset="0"/>
              </a:rPr>
              <a:t> Data Protection</a:t>
            </a:r>
            <a:r>
              <a:rPr lang="en-US" sz="1800" kern="0" baseline="0" dirty="0" smtClean="0">
                <a:solidFill>
                  <a:schemeClr val="bg1">
                    <a:lumMod val="85000"/>
                  </a:schemeClr>
                </a:solidFill>
                <a:latin typeface="Arial" charset="0"/>
                <a:ea typeface="ＭＳ Ｐゴシック" charset="0"/>
                <a:cs typeface="Arial" pitchFamily="34" charset="0"/>
              </a:rPr>
              <a:t/>
            </a:r>
            <a:br>
              <a:rPr lang="en-US" sz="1800" kern="0" baseline="0" dirty="0" smtClean="0">
                <a:solidFill>
                  <a:schemeClr val="bg1">
                    <a:lumMod val="85000"/>
                  </a:schemeClr>
                </a:solidFill>
                <a:latin typeface="Arial" charset="0"/>
                <a:ea typeface="ＭＳ Ｐゴシック" charset="0"/>
                <a:cs typeface="Arial" pitchFamily="34" charset="0"/>
              </a:rPr>
            </a:br>
            <a:r>
              <a:rPr lang="en-US" sz="1800" kern="0" baseline="0" dirty="0" smtClean="0">
                <a:solidFill>
                  <a:schemeClr val="bg1">
                    <a:lumMod val="85000"/>
                  </a:schemeClr>
                </a:solidFill>
                <a:latin typeface="Arial" charset="0"/>
                <a:ea typeface="ＭＳ Ｐゴシック" charset="0"/>
                <a:cs typeface="Arial" pitchFamily="34" charset="0"/>
              </a:rPr>
              <a:t>and Big Data management </a:t>
            </a:r>
            <a:r>
              <a:rPr lang="en-US" sz="1800" kern="0" dirty="0" smtClean="0">
                <a:solidFill>
                  <a:schemeClr val="bg1">
                    <a:lumMod val="85000"/>
                  </a:schemeClr>
                </a:solidFill>
                <a:latin typeface="Arial" charset="0"/>
                <a:ea typeface="ＭＳ Ｐゴシック" charset="0"/>
                <a:cs typeface="Arial" pitchFamily="34" charset="0"/>
              </a:rPr>
              <a:t>specialist in the world.</a:t>
            </a:r>
            <a:endParaRPr lang="en-US" sz="1800" kern="0" dirty="0">
              <a:solidFill>
                <a:schemeClr val="bg1">
                  <a:lumMod val="85000"/>
                </a:schemeClr>
              </a:solidFill>
              <a:latin typeface="Arial" charset="0"/>
              <a:ea typeface="ＭＳ Ｐゴシック" charset="0"/>
              <a:cs typeface="Arial" pitchFamily="34" charset="0"/>
            </a:endParaRPr>
          </a:p>
        </p:txBody>
      </p:sp>
      <p:sp>
        <p:nvSpPr>
          <p:cNvPr id="9" name="Rectangle 9"/>
          <p:cNvSpPr>
            <a:spLocks noChangeArrowheads="1"/>
          </p:cNvSpPr>
          <p:nvPr userDrawn="1"/>
        </p:nvSpPr>
        <p:spPr bwMode="auto">
          <a:xfrm>
            <a:off x="0" y="2884236"/>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WELCOME</a:t>
            </a:r>
            <a:endParaRPr lang="en-US" sz="7200" dirty="0">
              <a:solidFill>
                <a:srgbClr val="00B6F1"/>
              </a:solidFill>
            </a:endParaRPr>
          </a:p>
        </p:txBody>
      </p:sp>
      <p:grpSp>
        <p:nvGrpSpPr>
          <p:cNvPr id="10" name="Group 9"/>
          <p:cNvGrpSpPr/>
          <p:nvPr userDrawn="1"/>
        </p:nvGrpSpPr>
        <p:grpSpPr>
          <a:xfrm>
            <a:off x="631408" y="1014219"/>
            <a:ext cx="2343905" cy="590931"/>
            <a:chOff x="320121" y="1309686"/>
            <a:chExt cx="2343905" cy="590931"/>
          </a:xfrm>
        </p:grpSpPr>
        <p:sp>
          <p:nvSpPr>
            <p:cNvPr id="11"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85</a:t>
              </a:r>
              <a:endParaRPr lang="en-US" sz="1400" dirty="0">
                <a:solidFill>
                  <a:schemeClr val="bg1">
                    <a:lumMod val="50000"/>
                  </a:schemeClr>
                </a:solidFill>
              </a:endParaRPr>
            </a:p>
          </p:txBody>
        </p:sp>
        <p:sp>
          <p:nvSpPr>
            <p:cNvPr id="12"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of </a:t>
              </a:r>
              <a:r>
                <a:rPr lang="en-US" sz="1400" dirty="0">
                  <a:solidFill>
                    <a:schemeClr val="bg1">
                      <a:lumMod val="50000"/>
                    </a:schemeClr>
                  </a:solidFill>
                </a:rPr>
                <a:t>the Fortune </a:t>
              </a:r>
              <a:r>
                <a:rPr lang="en-US" sz="1400" dirty="0" smtClean="0">
                  <a:solidFill>
                    <a:schemeClr val="bg1">
                      <a:lumMod val="50000"/>
                    </a:schemeClr>
                  </a:solidFill>
                </a:rPr>
                <a:t>100</a:t>
              </a:r>
              <a:br>
                <a:rPr lang="en-US" sz="1400" dirty="0" smtClean="0">
                  <a:solidFill>
                    <a:schemeClr val="bg1">
                      <a:lumMod val="50000"/>
                    </a:schemeClr>
                  </a:solidFill>
                </a:rPr>
              </a:br>
              <a:r>
                <a:rPr lang="en-US" sz="1400" dirty="0" smtClean="0">
                  <a:solidFill>
                    <a:schemeClr val="bg1">
                      <a:lumMod val="50000"/>
                    </a:schemeClr>
                  </a:solidFill>
                </a:rPr>
                <a:t>choose Quantum</a:t>
              </a:r>
              <a:endParaRPr lang="en-US" sz="1400" dirty="0">
                <a:solidFill>
                  <a:schemeClr val="bg1">
                    <a:lumMod val="50000"/>
                  </a:schemeClr>
                </a:solidFill>
              </a:endParaRPr>
            </a:p>
          </p:txBody>
        </p:sp>
      </p:grpSp>
      <p:grpSp>
        <p:nvGrpSpPr>
          <p:cNvPr id="13" name="Group 12"/>
          <p:cNvGrpSpPr/>
          <p:nvPr userDrawn="1"/>
        </p:nvGrpSpPr>
        <p:grpSpPr>
          <a:xfrm>
            <a:off x="5913983" y="1709827"/>
            <a:ext cx="2335068" cy="590931"/>
            <a:chOff x="63133" y="1309686"/>
            <a:chExt cx="2335068" cy="590931"/>
          </a:xfrm>
        </p:grpSpPr>
        <p:sp>
          <p:nvSpPr>
            <p:cNvPr id="14" name="Rectangle 9"/>
            <p:cNvSpPr>
              <a:spLocks noChangeArrowheads="1"/>
            </p:cNvSpPr>
            <p:nvPr/>
          </p:nvSpPr>
          <p:spPr bwMode="auto">
            <a:xfrm>
              <a:off x="63133" y="1309686"/>
              <a:ext cx="75263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a:t>
              </a:r>
              <a:endParaRPr lang="en-US" sz="1400" dirty="0">
                <a:solidFill>
                  <a:schemeClr val="bg1">
                    <a:lumMod val="50000"/>
                  </a:schemeClr>
                </a:solidFill>
              </a:endParaRPr>
            </a:p>
          </p:txBody>
        </p:sp>
        <p:sp>
          <p:nvSpPr>
            <p:cNvPr id="15" name="Rectangle 9"/>
            <p:cNvSpPr>
              <a:spLocks noChangeArrowheads="1"/>
            </p:cNvSpPr>
            <p:nvPr/>
          </p:nvSpPr>
          <p:spPr bwMode="auto">
            <a:xfrm>
              <a:off x="676871"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r</a:t>
              </a:r>
              <a:r>
                <a:rPr lang="en-US" sz="1400" dirty="0" smtClean="0">
                  <a:solidFill>
                    <a:schemeClr val="bg1">
                      <a:lumMod val="50000"/>
                    </a:schemeClr>
                  </a:solidFill>
                </a:rPr>
                <a:t>ecent product of the year awards</a:t>
              </a:r>
              <a:endParaRPr lang="en-US" sz="1400" dirty="0">
                <a:solidFill>
                  <a:schemeClr val="bg1">
                    <a:lumMod val="50000"/>
                  </a:schemeClr>
                </a:solidFill>
              </a:endParaRPr>
            </a:p>
          </p:txBody>
        </p:sp>
      </p:grpSp>
      <p:grpSp>
        <p:nvGrpSpPr>
          <p:cNvPr id="16" name="Group 15"/>
          <p:cNvGrpSpPr/>
          <p:nvPr userDrawn="1"/>
        </p:nvGrpSpPr>
        <p:grpSpPr>
          <a:xfrm>
            <a:off x="4706628" y="4967514"/>
            <a:ext cx="2928685" cy="590931"/>
            <a:chOff x="320119" y="1309686"/>
            <a:chExt cx="2928685" cy="590931"/>
          </a:xfrm>
        </p:grpSpPr>
        <p:sp>
          <p:nvSpPr>
            <p:cNvPr id="17" name="Rectangle 9"/>
            <p:cNvSpPr>
              <a:spLocks noChangeArrowheads="1"/>
            </p:cNvSpPr>
            <p:nvPr/>
          </p:nvSpPr>
          <p:spPr bwMode="auto">
            <a:xfrm>
              <a:off x="320119" y="1309686"/>
              <a:ext cx="137160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100K</a:t>
              </a:r>
              <a:endParaRPr lang="en-US" sz="1400" dirty="0">
                <a:solidFill>
                  <a:schemeClr val="bg1">
                    <a:lumMod val="50000"/>
                  </a:schemeClr>
                </a:solidFill>
              </a:endParaRPr>
            </a:p>
          </p:txBody>
        </p:sp>
        <p:sp>
          <p:nvSpPr>
            <p:cNvPr id="18" name="Rectangle 9"/>
            <p:cNvSpPr>
              <a:spLocks noChangeArrowheads="1"/>
            </p:cNvSpPr>
            <p:nvPr/>
          </p:nvSpPr>
          <p:spPr bwMode="auto">
            <a:xfrm>
              <a:off x="1527474"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p</a:t>
              </a:r>
              <a:r>
                <a:rPr lang="en-US" sz="1400" dirty="0" smtClean="0">
                  <a:solidFill>
                    <a:schemeClr val="bg1">
                      <a:lumMod val="50000"/>
                    </a:schemeClr>
                  </a:solidFill>
                </a:rPr>
                <a:t>lus customer deployments</a:t>
              </a:r>
              <a:endParaRPr lang="en-US" sz="1400" dirty="0">
                <a:solidFill>
                  <a:schemeClr val="bg1">
                    <a:lumMod val="50000"/>
                  </a:schemeClr>
                </a:solidFill>
              </a:endParaRPr>
            </a:p>
          </p:txBody>
        </p:sp>
      </p:grpSp>
      <p:grpSp>
        <p:nvGrpSpPr>
          <p:cNvPr id="19" name="Group 18"/>
          <p:cNvGrpSpPr/>
          <p:nvPr userDrawn="1"/>
        </p:nvGrpSpPr>
        <p:grpSpPr>
          <a:xfrm>
            <a:off x="1253983" y="5558445"/>
            <a:ext cx="2343905" cy="590931"/>
            <a:chOff x="320121" y="1309686"/>
            <a:chExt cx="2343905" cy="590931"/>
          </a:xfrm>
        </p:grpSpPr>
        <p:sp>
          <p:nvSpPr>
            <p:cNvPr id="20"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33</a:t>
              </a:r>
              <a:endParaRPr lang="en-US" sz="1400" dirty="0">
                <a:solidFill>
                  <a:schemeClr val="bg1">
                    <a:lumMod val="50000"/>
                  </a:schemeClr>
                </a:solidFill>
              </a:endParaRPr>
            </a:p>
          </p:txBody>
        </p:sp>
        <p:sp>
          <p:nvSpPr>
            <p:cNvPr id="21"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years specialized expertise</a:t>
              </a:r>
              <a:endParaRPr lang="en-US" sz="1400" dirty="0">
                <a:solidFill>
                  <a:schemeClr val="bg1">
                    <a:lumMod val="50000"/>
                  </a:schemeClr>
                </a:solidFill>
              </a:endParaRPr>
            </a:p>
          </p:txBody>
        </p:sp>
      </p:gr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110077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6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4076" t="2032" r="18584" b="159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322638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6" t="2032" r="18583" b="15953"/>
          <a:stretch/>
        </p:blipFill>
        <p:spPr>
          <a:xfrm>
            <a:off x="0" y="0"/>
            <a:ext cx="9144000" cy="6858000"/>
          </a:xfrm>
          <a:prstGeom prst="rect">
            <a:avLst/>
          </a:prstGeom>
        </p:spPr>
      </p:pic>
      <p:sp>
        <p:nvSpPr>
          <p:cNvPr id="11" name="Rectangle 10"/>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Placeholder 2"/>
          <p:cNvSpPr>
            <a:spLocks noGrp="1"/>
          </p:cNvSpPr>
          <p:nvPr>
            <p:ph type="body" sz="quarter" idx="18" hasCustomPrompt="1"/>
          </p:nvPr>
        </p:nvSpPr>
        <p:spPr>
          <a:xfrm>
            <a:off x="5031476" y="1888050"/>
            <a:ext cx="3527425" cy="1312349"/>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20" name="Text Placeholder 2"/>
          <p:cNvSpPr>
            <a:spLocks noGrp="1"/>
          </p:cNvSpPr>
          <p:nvPr>
            <p:ph type="body" sz="quarter" idx="19" hasCustomPrompt="1"/>
          </p:nvPr>
        </p:nvSpPr>
        <p:spPr>
          <a:xfrm>
            <a:off x="5022850" y="3150229"/>
            <a:ext cx="3527425"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pic>
        <p:nvPicPr>
          <p:cNvPr id="34" name="Picture 3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00" t="23225" r="56832" b="40708"/>
          <a:stretch/>
        </p:blipFill>
        <p:spPr>
          <a:xfrm>
            <a:off x="1185152" y="1777289"/>
            <a:ext cx="3436754" cy="3015927"/>
          </a:xfrm>
          <a:prstGeom prst="rect">
            <a:avLst/>
          </a:prstGeom>
        </p:spPr>
      </p:pic>
      <p:sp>
        <p:nvSpPr>
          <p:cNvPr id="13" name="Text Placeholder 2"/>
          <p:cNvSpPr>
            <a:spLocks noGrp="1"/>
          </p:cNvSpPr>
          <p:nvPr>
            <p:ph type="body" sz="quarter" idx="20" hasCustomPrompt="1"/>
          </p:nvPr>
        </p:nvSpPr>
        <p:spPr>
          <a:xfrm>
            <a:off x="5022850" y="4076456"/>
            <a:ext cx="3527425"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pic>
        <p:nvPicPr>
          <p:cNvPr id="15"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10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Photo Title Slide - 3 LINES">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547" r="5906"/>
          <a:stretch/>
        </p:blipFill>
        <p:spPr>
          <a:xfrm>
            <a:off x="1354178" y="1781175"/>
            <a:ext cx="3152774" cy="3019425"/>
          </a:xfrm>
          <a:prstGeom prst="rect">
            <a:avLst/>
          </a:prstGeom>
        </p:spPr>
      </p:pic>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5050" y="1582738"/>
            <a:ext cx="47894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userDrawn="1"/>
        </p:nvSpPr>
        <p:spPr bwMode="auto">
          <a:xfrm>
            <a:off x="1818935" y="3835729"/>
            <a:ext cx="2257765" cy="7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US" sz="1400" b="1" kern="0" spc="0" baseline="0" dirty="0" smtClean="0">
                <a:solidFill>
                  <a:srgbClr val="FF0000"/>
                </a:solidFill>
              </a:rPr>
              <a:t>Replace this image with presenter’s photo using Format&gt;Change Picture</a:t>
            </a:r>
            <a:endParaRPr lang="en-US" sz="1400" b="1" kern="0" spc="0" baseline="0" dirty="0">
              <a:solidFill>
                <a:srgbClr val="FF0000"/>
              </a:solidFill>
            </a:endParaRPr>
          </a:p>
        </p:txBody>
      </p:sp>
      <p:sp>
        <p:nvSpPr>
          <p:cNvPr id="11" name="Text Placeholder 2"/>
          <p:cNvSpPr>
            <a:spLocks noGrp="1"/>
          </p:cNvSpPr>
          <p:nvPr>
            <p:ph type="body" sz="quarter" idx="20" hasCustomPrompt="1"/>
          </p:nvPr>
        </p:nvSpPr>
        <p:spPr>
          <a:xfrm>
            <a:off x="5022850" y="4076456"/>
            <a:ext cx="3527425" cy="531544"/>
          </a:xfrm>
          <a:prstGeom prst="rect">
            <a:avLst/>
          </a:prstGeom>
        </p:spPr>
        <p:txBody>
          <a:bodyPr/>
          <a:lstStyle>
            <a:lvl1pPr marL="0" indent="0">
              <a:buNone/>
              <a:defRPr sz="1600" b="0" spc="0" baseline="0">
                <a:solidFill>
                  <a:schemeClr val="bg1">
                    <a:lumMod val="85000"/>
                  </a:schemeClr>
                </a:solidFill>
              </a:defRPr>
            </a:lvl1pPr>
          </a:lstStyle>
          <a:p>
            <a:pPr lvl="0"/>
            <a:r>
              <a:rPr lang="en-US" dirty="0" smtClean="0"/>
              <a:t>Date</a:t>
            </a:r>
            <a:endParaRPr lang="en-US" dirty="0"/>
          </a:p>
        </p:txBody>
      </p:sp>
      <p:sp>
        <p:nvSpPr>
          <p:cNvPr id="14" name="Text Placeholder 2"/>
          <p:cNvSpPr>
            <a:spLocks noGrp="1"/>
          </p:cNvSpPr>
          <p:nvPr>
            <p:ph type="body" sz="quarter" idx="18" hasCustomPrompt="1"/>
          </p:nvPr>
        </p:nvSpPr>
        <p:spPr>
          <a:xfrm>
            <a:off x="5031476" y="1888050"/>
            <a:ext cx="3527425" cy="1312349"/>
          </a:xfrm>
          <a:prstGeom prst="rect">
            <a:avLst/>
          </a:prstGeom>
        </p:spPr>
        <p:txBody>
          <a:bodyPr anchor="b" anchorCtr="0"/>
          <a:lstStyle>
            <a:lvl1pPr marL="0" indent="0">
              <a:lnSpc>
                <a:spcPts val="3400"/>
              </a:lnSpc>
              <a:buNone/>
              <a:defRPr sz="3200" b="1" spc="-50" baseline="0">
                <a:solidFill>
                  <a:schemeClr val="bg1"/>
                </a:solidFill>
              </a:defRPr>
            </a:lvl1pPr>
          </a:lstStyle>
          <a:p>
            <a:pPr lvl="0"/>
            <a:r>
              <a:rPr lang="en-US" dirty="0" smtClean="0"/>
              <a:t>PRESENTATION TITLE OR TOPIC</a:t>
            </a:r>
            <a:br>
              <a:rPr lang="en-US" dirty="0" smtClean="0"/>
            </a:br>
            <a:r>
              <a:rPr lang="en-US" dirty="0" smtClean="0"/>
              <a:t>3-LINE TITLE</a:t>
            </a:r>
            <a:endParaRPr lang="en-US" dirty="0"/>
          </a:p>
        </p:txBody>
      </p:sp>
      <p:sp>
        <p:nvSpPr>
          <p:cNvPr id="15" name="Text Placeholder 2"/>
          <p:cNvSpPr>
            <a:spLocks noGrp="1"/>
          </p:cNvSpPr>
          <p:nvPr>
            <p:ph type="body" sz="quarter" idx="19" hasCustomPrompt="1"/>
          </p:nvPr>
        </p:nvSpPr>
        <p:spPr>
          <a:xfrm>
            <a:off x="5022850" y="3150229"/>
            <a:ext cx="3527425" cy="531544"/>
          </a:xfrm>
          <a:prstGeom prst="rect">
            <a:avLst/>
          </a:prstGeom>
        </p:spPr>
        <p:txBody>
          <a:bodyPr/>
          <a:lstStyle>
            <a:lvl1pPr marL="0" indent="0">
              <a:buNone/>
              <a:defRPr sz="1800" b="1" spc="0" baseline="0">
                <a:solidFill>
                  <a:schemeClr val="bg1">
                    <a:lumMod val="85000"/>
                  </a:schemeClr>
                </a:solidFill>
              </a:defRPr>
            </a:lvl1pPr>
          </a:lstStyle>
          <a:p>
            <a:pPr lvl="0"/>
            <a:r>
              <a:rPr lang="en-US" dirty="0" err="1" smtClean="0"/>
              <a:t>Firstname</a:t>
            </a:r>
            <a:r>
              <a:rPr lang="en-US" dirty="0" smtClean="0"/>
              <a:t> </a:t>
            </a:r>
            <a:r>
              <a:rPr lang="en-US" dirty="0" err="1" smtClean="0"/>
              <a:t>Lastname</a:t>
            </a:r>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0571" y="-18131"/>
            <a:ext cx="1806854" cy="1000546"/>
          </a:xfrm>
          <a:prstGeom prst="rect">
            <a:avLst/>
          </a:prstGeom>
        </p:spPr>
      </p:pic>
    </p:spTree>
    <p:extLst>
      <p:ext uri="{BB962C8B-B14F-4D97-AF65-F5344CB8AC3E}">
        <p14:creationId xmlns:p14="http://schemas.microsoft.com/office/powerpoint/2010/main" val="170180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10" name="Slide Number Placeholder 5"/>
          <p:cNvSpPr txBox="1">
            <a:spLocks/>
          </p:cNvSpPr>
          <p:nvPr userDrawn="1"/>
        </p:nvSpPr>
        <p:spPr>
          <a:xfrm>
            <a:off x="220070" y="6497620"/>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6"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7"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18147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2000992"/>
            <a:ext cx="9144000" cy="4857008"/>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0"/>
            <a:ext cx="9144000" cy="5286375"/>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8" y="5562792"/>
            <a:ext cx="7990487" cy="98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smtClean="0"/>
              <a:t>Subtitle/Tagline</a:t>
            </a:r>
            <a:br>
              <a:rPr lang="en-US" dirty="0" smtClean="0"/>
            </a:br>
            <a:r>
              <a:rPr lang="en-US" dirty="0" smtClean="0"/>
              <a:t>will go here</a:t>
            </a:r>
          </a:p>
        </p:txBody>
      </p:sp>
      <p:sp>
        <p:nvSpPr>
          <p:cNvPr id="3" name="Parallelogram 2"/>
          <p:cNvSpPr/>
          <p:nvPr userDrawn="1"/>
        </p:nvSpPr>
        <p:spPr>
          <a:xfrm>
            <a:off x="2971801" y="0"/>
            <a:ext cx="9925049" cy="4843326"/>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3645425"/>
            <a:ext cx="6992420" cy="135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11" name="Rectangle 10"/>
          <p:cNvSpPr/>
          <p:nvPr userDrawn="1"/>
        </p:nvSpPr>
        <p:spPr>
          <a:xfrm>
            <a:off x="0" y="6822493"/>
            <a:ext cx="9144000" cy="4571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0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5" y="1264035"/>
            <a:ext cx="8216220" cy="476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31922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481344" y="1264036"/>
            <a:ext cx="3819935" cy="44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a:t>
            </a:r>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1" name="Text Placeholder 2"/>
          <p:cNvSpPr>
            <a:spLocks noGrp="1"/>
          </p:cNvSpPr>
          <p:nvPr>
            <p:ph idx="10"/>
          </p:nvPr>
        </p:nvSpPr>
        <p:spPr bwMode="auto">
          <a:xfrm>
            <a:off x="481344" y="1804369"/>
            <a:ext cx="3819935" cy="407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Text Placeholder 2"/>
          <p:cNvSpPr>
            <a:spLocks noGrp="1"/>
          </p:cNvSpPr>
          <p:nvPr>
            <p:ph idx="11"/>
          </p:nvPr>
        </p:nvSpPr>
        <p:spPr bwMode="auto">
          <a:xfrm>
            <a:off x="4673340" y="1264036"/>
            <a:ext cx="3819935" cy="44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a:t>
            </a:r>
          </a:p>
        </p:txBody>
      </p:sp>
      <p:sp>
        <p:nvSpPr>
          <p:cNvPr id="16" name="Text Placeholder 2"/>
          <p:cNvSpPr>
            <a:spLocks noGrp="1"/>
          </p:cNvSpPr>
          <p:nvPr>
            <p:ph idx="12"/>
          </p:nvPr>
        </p:nvSpPr>
        <p:spPr bwMode="auto">
          <a:xfrm>
            <a:off x="4673340" y="1804369"/>
            <a:ext cx="3819935" cy="407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3"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88216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Content Slide with 2-Line 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hasCustomPrompt="1"/>
          </p:nvPr>
        </p:nvSpPr>
        <p:spPr bwMode="auto">
          <a:xfrm>
            <a:off x="322779" y="339388"/>
            <a:ext cx="8289245" cy="97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aseline="0"/>
            </a:lvl1pPr>
          </a:lstStyle>
          <a:p>
            <a:pPr lvl="0"/>
            <a:r>
              <a:rPr lang="en-US" dirty="0" smtClean="0"/>
              <a:t>Click to edit Master title style:</a:t>
            </a:r>
            <a:br>
              <a:rPr lang="en-US" dirty="0" smtClean="0"/>
            </a:br>
            <a:r>
              <a:rPr lang="en-US" dirty="0" smtClean="0"/>
              <a:t>2-Line Title Slide</a:t>
            </a:r>
          </a:p>
        </p:txBody>
      </p:sp>
      <p:sp>
        <p:nvSpPr>
          <p:cNvPr id="7" name="Text Placeholder 2"/>
          <p:cNvSpPr>
            <a:spLocks noGrp="1"/>
          </p:cNvSpPr>
          <p:nvPr>
            <p:ph idx="1"/>
          </p:nvPr>
        </p:nvSpPr>
        <p:spPr bwMode="auto">
          <a:xfrm>
            <a:off x="395805" y="1759334"/>
            <a:ext cx="8216220" cy="429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78058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to-Action Slide - Generic">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sp>
        <p:nvSpPr>
          <p:cNvPr id="10" name="Rectangle 9"/>
          <p:cNvSpPr/>
          <p:nvPr userDrawn="1"/>
        </p:nvSpPr>
        <p:spPr>
          <a:xfrm>
            <a:off x="0" y="0"/>
            <a:ext cx="9144000" cy="4275138"/>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2971801" y="1"/>
            <a:ext cx="9925049" cy="3916842"/>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p:cNvSpPr>
            <a:spLocks noGrp="1"/>
          </p:cNvSpPr>
          <p:nvPr>
            <p:ph type="body" sz="quarter" idx="10" hasCustomPrompt="1"/>
          </p:nvPr>
        </p:nvSpPr>
        <p:spPr>
          <a:xfrm>
            <a:off x="323851" y="2300020"/>
            <a:ext cx="6982724" cy="1609725"/>
          </a:xfrm>
          <a:prstGeom prst="rect">
            <a:avLst/>
          </a:prstGeom>
        </p:spPr>
        <p:txBody>
          <a:bodyPr anchor="b" anchorCtr="0"/>
          <a:lstStyle>
            <a:lvl1pPr marL="0" indent="0">
              <a:lnSpc>
                <a:spcPts val="6200"/>
              </a:lnSpc>
              <a:buNone/>
              <a:defRPr sz="6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Learn More Headline</a:t>
            </a:r>
          </a:p>
        </p:txBody>
      </p:sp>
      <p:sp>
        <p:nvSpPr>
          <p:cNvPr id="19" name="Rectangle 18"/>
          <p:cNvSpPr/>
          <p:nvPr userDrawn="1"/>
        </p:nvSpPr>
        <p:spPr>
          <a:xfrm>
            <a:off x="0" y="6822493"/>
            <a:ext cx="9144000" cy="4571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hasCustomPrompt="1"/>
          </p:nvPr>
        </p:nvSpPr>
        <p:spPr>
          <a:xfrm>
            <a:off x="395804" y="4718649"/>
            <a:ext cx="7786495" cy="1949733"/>
          </a:xfrm>
          <a:prstGeom prst="rect">
            <a:avLst/>
          </a:prstGeom>
        </p:spPr>
        <p:txBody>
          <a:bodyPr anchor="t" anchorCtr="0"/>
          <a:lstStyle>
            <a:lvl1pPr>
              <a:defRPr baseline="0">
                <a:solidFill>
                  <a:schemeClr val="tx1">
                    <a:lumMod val="75000"/>
                    <a:lumOff val="25000"/>
                  </a:schemeClr>
                </a:solidFill>
              </a:defRPr>
            </a:lvl1pPr>
          </a:lstStyle>
          <a:p>
            <a:r>
              <a:rPr lang="en-US" dirty="0" smtClean="0">
                <a:solidFill>
                  <a:srgbClr val="666666"/>
                </a:solidFill>
              </a:rPr>
              <a:t>Contact Info xxx-</a:t>
            </a:r>
            <a:r>
              <a:rPr lang="en-US" dirty="0" err="1" smtClean="0">
                <a:solidFill>
                  <a:srgbClr val="666666"/>
                </a:solidFill>
              </a:rPr>
              <a:t>xxxx</a:t>
            </a:r>
            <a:endParaRPr lang="en-US" dirty="0" smtClean="0">
              <a:solidFill>
                <a:srgbClr val="666666"/>
              </a:solidFill>
            </a:endParaRPr>
          </a:p>
          <a:p>
            <a:r>
              <a:rPr lang="en-US" dirty="0" smtClean="0">
                <a:solidFill>
                  <a:srgbClr val="666666"/>
                </a:solidFill>
              </a:rPr>
              <a:t>URL www.xxx.xxxx</a:t>
            </a:r>
          </a:p>
          <a:p>
            <a:r>
              <a:rPr lang="en-US" dirty="0" smtClean="0">
                <a:solidFill>
                  <a:srgbClr val="666666"/>
                </a:solidFill>
              </a:rPr>
              <a:t>Etc…</a:t>
            </a:r>
            <a:endParaRPr lang="en-US" dirty="0" smtClean="0">
              <a:solidFill>
                <a:srgbClr val="00B6F1"/>
              </a:solidFill>
            </a:endParaRPr>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88925"/>
            <a:ext cx="1416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56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398311"/>
      </p:ext>
    </p:extLst>
  </p:cSld>
  <p:clrMap bg1="lt1" tx1="dk1" bg2="lt2" tx2="dk2" accent1="accent1" accent2="accent2" accent3="accent3" accent4="accent4" accent5="accent5" accent6="accent6" hlink="hlink" folHlink="folHlink"/>
  <p:sldLayoutIdLst>
    <p:sldLayoutId id="2147484204"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MS PGothic" pitchFamily="34"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2pPr>
      <a:lvl3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3pPr>
      <a:lvl4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4pPr>
      <a:lvl5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MS PGothic" pitchFamily="34" charset="-128"/>
          <a:cs typeface="Arial" pitchFamily="34" charset="0"/>
        </a:defRPr>
      </a:lvl1pPr>
      <a:lvl2pPr marL="742950" indent="-285750" algn="l" defTabSz="457200" rtl="0" eaLnBrk="1" fontAlgn="base" hangingPunct="1">
        <a:spcBef>
          <a:spcPct val="20000"/>
        </a:spcBef>
        <a:spcAft>
          <a:spcPct val="0"/>
        </a:spcAft>
        <a:buClr>
          <a:srgbClr val="0DB6EC"/>
        </a:buClr>
        <a:buFont typeface="Arial" pitchFamily="34" charset="0"/>
        <a:buChar char="–"/>
        <a:defRPr lang="en-US" dirty="0">
          <a:solidFill>
            <a:srgbClr val="666666"/>
          </a:solidFill>
          <a:latin typeface="Arial" pitchFamily="34" charset="0"/>
          <a:ea typeface="MS PGothic" pitchFamily="34" charset="-128"/>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3pPr>
      <a:lvl4pPr marL="1600200" indent="-228600" algn="l" defTabSz="457200" rtl="0" eaLnBrk="1" fontAlgn="base" hangingPunct="1">
        <a:spcBef>
          <a:spcPct val="20000"/>
        </a:spcBef>
        <a:spcAft>
          <a:spcPct val="0"/>
        </a:spcAft>
        <a:buClr>
          <a:srgbClr val="0DB6EC"/>
        </a:buClr>
        <a:buFont typeface="Arial" pitchFamily="34" charset="0"/>
        <a:buChar char="–"/>
        <a:defRPr lang="en-US" sz="1600" dirty="0">
          <a:solidFill>
            <a:srgbClr val="666666"/>
          </a:solidFill>
          <a:latin typeface="Arial" pitchFamily="34" charset="0"/>
          <a:ea typeface="MS PGothic" pitchFamily="34" charset="-128"/>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8" r:id="rId1"/>
    <p:sldLayoutId id="2147484191" r:id="rId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2025" y="6546076"/>
            <a:ext cx="347135" cy="244613"/>
          </a:xfrm>
          <a:prstGeom prst="rect">
            <a:avLst/>
          </a:prstGeom>
          <a:effectLst/>
        </p:spPr>
      </p:pic>
      <p:cxnSp>
        <p:nvCxnSpPr>
          <p:cNvPr id="5" name="Straight Connector 4"/>
          <p:cNvCxnSpPr/>
          <p:nvPr/>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6" name="Slide Number Placeholder 4"/>
          <p:cNvSpPr txBox="1">
            <a:spLocks/>
          </p:cNvSpPr>
          <p:nvPr/>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8" name="Rectangle 7"/>
          <p:cNvSpPr>
            <a:spLocks noGrp="1" noChangeArrowheads="1"/>
          </p:cNvSpPr>
          <p:nvPr/>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4235818592"/>
      </p:ext>
    </p:extLst>
  </p:cSld>
  <p:clrMap bg1="lt1" tx1="dk1" bg2="lt2" tx2="dk2" accent1="accent1" accent2="accent2" accent3="accent3" accent4="accent4" accent5="accent5" accent6="accent6" hlink="hlink" folHlink="folHlink"/>
  <p:sldLayoutIdLst>
    <p:sldLayoutId id="2147484193" r:id="rId1"/>
    <p:sldLayoutId id="2147484192" r:id="rId2"/>
    <p:sldLayoutId id="2147484161" r:id="rId3"/>
    <p:sldLayoutId id="2147484199" r:id="rId4"/>
    <p:sldLayoutId id="2147484188" r:id="rId5"/>
    <p:sldLayoutId id="2147484184" r:id="rId6"/>
    <p:sldLayoutId id="2147484201"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b="1"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en-US" dirty="0" smtClean="0"/>
              <a:t>Feb 2014</a:t>
            </a:r>
            <a:endParaRPr lang="en-US" dirty="0"/>
          </a:p>
        </p:txBody>
      </p:sp>
      <p:sp>
        <p:nvSpPr>
          <p:cNvPr id="5" name="Text Placeholder 4"/>
          <p:cNvSpPr>
            <a:spLocks noGrp="1"/>
          </p:cNvSpPr>
          <p:nvPr>
            <p:ph type="body" sz="quarter" idx="18"/>
          </p:nvPr>
        </p:nvSpPr>
        <p:spPr/>
        <p:txBody>
          <a:bodyPr/>
          <a:lstStyle/>
          <a:p>
            <a:r>
              <a:rPr lang="en-US" dirty="0" smtClean="0"/>
              <a:t>DISK LICENSING POSITIONING</a:t>
            </a:r>
            <a:endParaRPr lang="en-US" dirty="0" smtClean="0"/>
          </a:p>
        </p:txBody>
      </p:sp>
      <p:sp>
        <p:nvSpPr>
          <p:cNvPr id="6" name="Text Placeholder 5"/>
          <p:cNvSpPr>
            <a:spLocks noGrp="1"/>
          </p:cNvSpPr>
          <p:nvPr>
            <p:ph type="body" sz="quarter" idx="19"/>
          </p:nvPr>
        </p:nvSpPr>
        <p:spPr/>
        <p:txBody>
          <a:bodyPr/>
          <a:lstStyle/>
          <a:p>
            <a:r>
              <a:rPr lang="en-US" dirty="0" smtClean="0"/>
              <a:t>Richard Reitmeyer</a:t>
            </a:r>
            <a:endParaRPr lang="en-US" dirty="0"/>
          </a:p>
        </p:txBody>
      </p:sp>
      <p:sp>
        <p:nvSpPr>
          <p:cNvPr id="2" name="Rectangle 1"/>
          <p:cNvSpPr/>
          <p:nvPr/>
        </p:nvSpPr>
        <p:spPr>
          <a:xfrm rot="20420647">
            <a:off x="5278390" y="5110461"/>
            <a:ext cx="3869649" cy="646331"/>
          </a:xfrm>
          <a:prstGeom prst="rect">
            <a:avLst/>
          </a:prstGeom>
          <a:noFill/>
        </p:spPr>
        <p:txBody>
          <a:bodyPr wrap="none" lIns="91440" tIns="45720" rIns="91440" bIns="45720">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StorNext 5.2 TOI</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95487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Why Disk Licenses?</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Want to boost attach rate for Quantum-sold Disk</a:t>
            </a:r>
          </a:p>
          <a:p>
            <a:r>
              <a:rPr lang="en-US" dirty="0" smtClean="0"/>
              <a:t>At same time, don't want to be "closed shop"</a:t>
            </a:r>
            <a:endParaRPr lang="en-US" dirty="0" smtClean="0"/>
          </a:p>
          <a:p>
            <a:pPr lvl="1"/>
            <a:r>
              <a:rPr lang="en-US" dirty="0" smtClean="0"/>
              <a:t>-&gt; Certification program</a:t>
            </a:r>
          </a:p>
          <a:p>
            <a:r>
              <a:rPr lang="en-US" dirty="0" smtClean="0"/>
              <a:t>Would like to guide customers to compatible disk</a:t>
            </a:r>
          </a:p>
          <a:p>
            <a:pPr lvl="1"/>
            <a:r>
              <a:rPr lang="en-US" dirty="0" smtClean="0"/>
              <a:t>"We work with disk supporting SCSI-3" not as attractive as "here's a list"</a:t>
            </a:r>
            <a:endParaRPr lang="en-US" dirty="0" smtClean="0"/>
          </a:p>
          <a:p>
            <a:r>
              <a:rPr lang="en-US" dirty="0" smtClean="0"/>
              <a:t>Want to better understand customer use</a:t>
            </a:r>
          </a:p>
          <a:p>
            <a:pPr lvl="1"/>
            <a:r>
              <a:rPr lang="en-US" dirty="0" smtClean="0"/>
              <a:t>How much data does a typical customer have in StorNext file system?</a:t>
            </a:r>
          </a:p>
          <a:p>
            <a:pPr lvl="1"/>
            <a:r>
              <a:rPr lang="en-US" dirty="0" smtClean="0"/>
              <a:t>-&gt; Phone home</a:t>
            </a:r>
            <a:endParaRPr lang="en-US" dirty="0" smtClean="0"/>
          </a:p>
          <a:p>
            <a:pPr marL="457200" lvl="1"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Disk Certification: Non-Goals</a:t>
            </a:r>
            <a:endParaRPr lang="en-US" dirty="0" smtClean="0"/>
          </a:p>
        </p:txBody>
      </p:sp>
      <p:sp>
        <p:nvSpPr>
          <p:cNvPr id="15363" name="Content Placeholder 2"/>
          <p:cNvSpPr>
            <a:spLocks noGrp="1"/>
          </p:cNvSpPr>
          <p:nvPr>
            <p:ph idx="1"/>
          </p:nvPr>
        </p:nvSpPr>
        <p:spPr>
          <a:prstGeom prst="rect">
            <a:avLst/>
          </a:prstGeom>
        </p:spPr>
        <p:txBody>
          <a:bodyPr/>
          <a:lstStyle/>
          <a:p>
            <a:r>
              <a:rPr lang="en-US" dirty="0" smtClean="0"/>
              <a:t>Not stress testing the disk, or looking at how reliable</a:t>
            </a:r>
          </a:p>
          <a:p>
            <a:r>
              <a:rPr lang="en-US" dirty="0" smtClean="0"/>
              <a:t>Not measuring performance</a:t>
            </a:r>
            <a:endParaRPr lang="en-US" dirty="0" smtClean="0"/>
          </a:p>
          <a:p>
            <a:pPr lvl="1"/>
            <a:r>
              <a:rPr lang="en-US" dirty="0" smtClean="0"/>
              <a:t>Not checking application-specific workflows and performance</a:t>
            </a:r>
          </a:p>
          <a:p>
            <a:pPr lvl="1"/>
            <a:r>
              <a:rPr lang="en-US" dirty="0" smtClean="0"/>
              <a:t>Not cross-checking vendor's claims of performance</a:t>
            </a:r>
          </a:p>
          <a:p>
            <a:pPr lvl="1"/>
            <a:r>
              <a:rPr lang="en-US" dirty="0" smtClean="0"/>
              <a:t>Not documenting optimum performance settings</a:t>
            </a:r>
            <a:endParaRPr lang="en-US" dirty="0"/>
          </a:p>
        </p:txBody>
      </p:sp>
    </p:spTree>
    <p:extLst>
      <p:ext uri="{BB962C8B-B14F-4D97-AF65-F5344CB8AC3E}">
        <p14:creationId xmlns:p14="http://schemas.microsoft.com/office/powerpoint/2010/main" val="231623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Certification Overview</a:t>
            </a:r>
            <a:endParaRPr lang="en-US" dirty="0"/>
          </a:p>
        </p:txBody>
      </p:sp>
      <p:sp>
        <p:nvSpPr>
          <p:cNvPr id="3" name="Content Placeholder 2"/>
          <p:cNvSpPr>
            <a:spLocks noGrp="1"/>
          </p:cNvSpPr>
          <p:nvPr>
            <p:ph idx="1"/>
          </p:nvPr>
        </p:nvSpPr>
        <p:spPr/>
        <p:txBody>
          <a:bodyPr/>
          <a:lstStyle/>
          <a:p>
            <a:r>
              <a:rPr lang="en-US" dirty="0" smtClean="0"/>
              <a:t>Participants </a:t>
            </a:r>
            <a:r>
              <a:rPr lang="en-US" dirty="0"/>
              <a:t>by invitation, </a:t>
            </a:r>
            <a:r>
              <a:rPr lang="en-US" dirty="0" smtClean="0"/>
              <a:t>based on QTM business </a:t>
            </a:r>
            <a:r>
              <a:rPr lang="en-US" dirty="0"/>
              <a:t>needs</a:t>
            </a:r>
          </a:p>
          <a:p>
            <a:r>
              <a:rPr lang="en-US" dirty="0" smtClean="0"/>
              <a:t>Applicants pay a program fee and a per model certification fee</a:t>
            </a:r>
            <a:endParaRPr lang="en-US" dirty="0"/>
          </a:p>
          <a:p>
            <a:r>
              <a:rPr lang="en-US" dirty="0" smtClean="0"/>
              <a:t>QTM and Applicant exchange products for labs</a:t>
            </a:r>
            <a:endParaRPr lang="en-US" dirty="0"/>
          </a:p>
          <a:p>
            <a:r>
              <a:rPr lang="en-US" dirty="0"/>
              <a:t>Vendor tests the disk arrays </a:t>
            </a:r>
            <a:r>
              <a:rPr lang="en-US" dirty="0" smtClean="0"/>
              <a:t>using test scripts</a:t>
            </a:r>
            <a:endParaRPr lang="en-US" dirty="0"/>
          </a:p>
          <a:p>
            <a:r>
              <a:rPr lang="en-US" dirty="0" smtClean="0"/>
              <a:t>Test suite generates a summary and log files for review</a:t>
            </a:r>
          </a:p>
          <a:p>
            <a:r>
              <a:rPr lang="en-US" dirty="0" smtClean="0"/>
              <a:t>QTM supports </a:t>
            </a:r>
            <a:r>
              <a:rPr lang="en-US" dirty="0"/>
              <a:t>the test suite throughout the process</a:t>
            </a:r>
          </a:p>
          <a:p>
            <a:r>
              <a:rPr lang="en-US" dirty="0" smtClean="0"/>
              <a:t>Successful </a:t>
            </a:r>
            <a:r>
              <a:rPr lang="en-US" dirty="0"/>
              <a:t>test results in inclusion in the "Catalog"</a:t>
            </a:r>
          </a:p>
          <a:p>
            <a:r>
              <a:rPr lang="en-US" dirty="0"/>
              <a:t>Vendor receives notification and some marketing package (to be defined</a:t>
            </a:r>
            <a:r>
              <a:rPr lang="en-US" dirty="0" smtClean="0"/>
              <a:t>)</a:t>
            </a:r>
            <a:endParaRPr lang="en-US" dirty="0"/>
          </a:p>
        </p:txBody>
      </p:sp>
    </p:spTree>
    <p:extLst>
      <p:ext uri="{BB962C8B-B14F-4D97-AF65-F5344CB8AC3E}">
        <p14:creationId xmlns:p14="http://schemas.microsoft.com/office/powerpoint/2010/main" val="13304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Disk Certification Features and Benefits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68514936"/>
              </p:ext>
            </p:extLst>
          </p:nvPr>
        </p:nvGraphicFramePr>
        <p:xfrm>
          <a:off x="395288" y="1066800"/>
          <a:ext cx="8596312" cy="3627120"/>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366712"/>
                <a:gridCol w="1676400"/>
                <a:gridCol w="3048000"/>
                <a:gridCol w="1143000"/>
                <a:gridCol w="1143000"/>
                <a:gridCol w="1219200"/>
              </a:tblGrid>
              <a:tr h="305344">
                <a:tc>
                  <a:txBody>
                    <a:bodyPr/>
                    <a:lstStyle/>
                    <a:p>
                      <a:endParaRPr lang="en-US" sz="1600" dirty="0"/>
                    </a:p>
                  </a:txBody>
                  <a:tcPr/>
                </a:tc>
                <a:tc>
                  <a:txBody>
                    <a:bodyPr/>
                    <a:lstStyle/>
                    <a:p>
                      <a:r>
                        <a:rPr lang="en-US" sz="1600" dirty="0" smtClean="0"/>
                        <a:t>Function</a:t>
                      </a:r>
                      <a:endParaRPr lang="en-US" sz="1600" dirty="0"/>
                    </a:p>
                  </a:txBody>
                  <a:tcPr/>
                </a:tc>
                <a:tc>
                  <a:txBody>
                    <a:bodyPr/>
                    <a:lstStyle/>
                    <a:p>
                      <a:r>
                        <a:rPr lang="en-US" sz="1600" dirty="0" smtClean="0"/>
                        <a:t>Benefit</a:t>
                      </a:r>
                      <a:endParaRPr lang="en-US" sz="1600" dirty="0"/>
                    </a:p>
                  </a:txBody>
                  <a:tcPr/>
                </a:tc>
                <a:tc>
                  <a:txBody>
                    <a:bodyPr/>
                    <a:lstStyle/>
                    <a:p>
                      <a:pPr algn="ctr"/>
                      <a:r>
                        <a:rPr lang="en-US" sz="1600" dirty="0" smtClean="0"/>
                        <a:t>Confidence</a:t>
                      </a:r>
                      <a:endParaRPr lang="en-US" sz="1600" dirty="0"/>
                    </a:p>
                  </a:txBody>
                  <a:tcPr/>
                </a:tc>
                <a:tc>
                  <a:txBody>
                    <a:bodyPr/>
                    <a:lstStyle/>
                    <a:p>
                      <a:pPr algn="ctr"/>
                      <a:r>
                        <a:rPr lang="en-US" sz="1600" dirty="0" smtClean="0"/>
                        <a:t>Improved Support</a:t>
                      </a:r>
                      <a:endParaRPr lang="en-US" sz="1600" dirty="0"/>
                    </a:p>
                  </a:txBody>
                  <a:tcPr/>
                </a:tc>
                <a:tc>
                  <a:txBody>
                    <a:bodyPr/>
                    <a:lstStyle/>
                    <a:p>
                      <a:pPr algn="ctr"/>
                      <a:r>
                        <a:rPr lang="en-US" sz="1600" dirty="0" smtClean="0"/>
                        <a:t>Reliability</a:t>
                      </a:r>
                      <a:r>
                        <a:rPr lang="en-US" sz="1600" baseline="0" dirty="0" smtClean="0"/>
                        <a:t> </a:t>
                      </a: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effectLst/>
                          <a:latin typeface="+mn-lt"/>
                          <a:ea typeface="+mn-ea"/>
                          <a:cs typeface="+mn-cs"/>
                        </a:rPr>
                        <a:t>Vendors</a:t>
                      </a:r>
                      <a:r>
                        <a:rPr lang="en-US" sz="1600" b="0" i="0" kern="1200" baseline="0" dirty="0" smtClean="0">
                          <a:solidFill>
                            <a:schemeClr val="dk1"/>
                          </a:solidFill>
                          <a:effectLst/>
                          <a:latin typeface="+mn-lt"/>
                          <a:ea typeface="+mn-ea"/>
                          <a:cs typeface="+mn-cs"/>
                        </a:rPr>
                        <a:t> Certified by Invitation Only</a:t>
                      </a:r>
                      <a:endParaRPr lang="en-US" sz="1600" dirty="0" smtClean="0"/>
                    </a:p>
                  </a:txBody>
                  <a:tcPr/>
                </a:tc>
                <a:tc>
                  <a:txBody>
                    <a:bodyPr/>
                    <a:lstStyle/>
                    <a:p>
                      <a:r>
                        <a:rPr lang="en-US" sz="1600" dirty="0" smtClean="0"/>
                        <a:t>Certified  vendors based on established performance and track record</a:t>
                      </a:r>
                      <a:endParaRPr lang="en-US" sz="1600" dirty="0"/>
                    </a:p>
                  </a:txBody>
                  <a:tcPr/>
                </a:tc>
                <a:tc>
                  <a:txBody>
                    <a:bodyPr/>
                    <a:lstStyle/>
                    <a:p>
                      <a:pPr algn="ctr"/>
                      <a:r>
                        <a:rPr lang="en-US" sz="1600" dirty="0" smtClean="0"/>
                        <a:t>X</a:t>
                      </a:r>
                      <a:endParaRPr lang="en-US" sz="1600" dirty="0"/>
                    </a:p>
                  </a:txBody>
                  <a:tcPr/>
                </a:tc>
                <a:tc>
                  <a:txBody>
                    <a:bodyPr/>
                    <a:lstStyle/>
                    <a:p>
                      <a:pPr algn="ctr"/>
                      <a:r>
                        <a:rPr lang="en-US" sz="1600" dirty="0" smtClean="0"/>
                        <a:t>X</a:t>
                      </a:r>
                      <a:endParaRPr lang="en-US" sz="1600" dirty="0"/>
                    </a:p>
                  </a:txBody>
                  <a:tcPr/>
                </a:tc>
                <a:tc>
                  <a:txBody>
                    <a:bodyPr/>
                    <a:lstStyle/>
                    <a:p>
                      <a:pPr algn="ctr"/>
                      <a:r>
                        <a:rPr lang="en-US" sz="1600" dirty="0" smtClean="0"/>
                        <a:t>X</a:t>
                      </a: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Vendors</a:t>
                      </a:r>
                      <a:r>
                        <a:rPr lang="en-US" sz="1600" baseline="0" dirty="0" smtClean="0"/>
                        <a:t> Pay to Certify Per Model</a:t>
                      </a:r>
                      <a:endParaRPr lang="en-US" sz="1600" dirty="0" smtClean="0"/>
                    </a:p>
                  </a:txBody>
                  <a:tcPr/>
                </a:tc>
                <a:tc>
                  <a:txBody>
                    <a:bodyPr/>
                    <a:lstStyle/>
                    <a:p>
                      <a:r>
                        <a:rPr lang="en-US" sz="1600" dirty="0" smtClean="0"/>
                        <a:t>Reduces  over-use of certification</a:t>
                      </a:r>
                      <a:r>
                        <a:rPr lang="en-US" sz="1600" baseline="0" dirty="0" smtClean="0"/>
                        <a:t> and encourages serious vendors</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Both companies</a:t>
                      </a:r>
                      <a:r>
                        <a:rPr lang="en-US" sz="1600" baseline="0" dirty="0" smtClean="0"/>
                        <a:t> maintain lab equipment</a:t>
                      </a:r>
                      <a:endParaRPr lang="en-US" sz="1600" dirty="0" smtClean="0"/>
                    </a:p>
                  </a:txBody>
                  <a:tcPr/>
                </a:tc>
                <a:tc>
                  <a:txBody>
                    <a:bodyPr/>
                    <a:lstStyle/>
                    <a:p>
                      <a:r>
                        <a:rPr lang="en-US" sz="1600" dirty="0" smtClean="0"/>
                        <a:t>Improves solution integrity and reduces escalation time</a:t>
                      </a:r>
                      <a:endParaRPr lang="en-US" sz="1600" dirty="0"/>
                    </a:p>
                  </a:txBody>
                  <a:tcPr/>
                </a:tc>
                <a:tc>
                  <a:txBody>
                    <a:bodyPr/>
                    <a:lstStyle/>
                    <a:p>
                      <a:pPr algn="ctr"/>
                      <a:r>
                        <a:rPr lang="en-US" sz="1600" dirty="0" smtClean="0"/>
                        <a:t>X</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Pre-programmed test scripts</a:t>
                      </a:r>
                    </a:p>
                  </a:txBody>
                  <a:tcPr/>
                </a:tc>
                <a:tc>
                  <a:txBody>
                    <a:bodyPr/>
                    <a:lstStyle/>
                    <a:p>
                      <a:r>
                        <a:rPr lang="en-US" sz="1600" dirty="0" smtClean="0"/>
                        <a:t>Creates a common</a:t>
                      </a:r>
                      <a:r>
                        <a:rPr lang="en-US" sz="1600" baseline="0" dirty="0" smtClean="0"/>
                        <a:t> criteria for certification and </a:t>
                      </a:r>
                      <a:r>
                        <a:rPr lang="en-US" sz="1600" baseline="0" dirty="0" err="1" smtClean="0"/>
                        <a:t>benchmarkable</a:t>
                      </a:r>
                      <a:r>
                        <a:rPr lang="en-US" sz="1600" baseline="0" dirty="0" smtClean="0"/>
                        <a:t> results</a:t>
                      </a:r>
                      <a:endParaRPr lang="en-US" sz="1600" dirty="0"/>
                    </a:p>
                  </a:txBody>
                  <a:tcPr/>
                </a:tc>
                <a:tc>
                  <a:txBody>
                    <a:bodyPr/>
                    <a:lstStyle/>
                    <a:p>
                      <a:pPr algn="ctr"/>
                      <a:r>
                        <a:rPr lang="en-US" sz="1600" dirty="0" smtClean="0"/>
                        <a:t>X</a:t>
                      </a:r>
                      <a:endParaRPr lang="en-US" sz="1600" dirty="0"/>
                    </a:p>
                  </a:txBody>
                  <a:tcPr/>
                </a:tc>
                <a:tc>
                  <a:txBody>
                    <a:bodyPr/>
                    <a:lstStyle/>
                    <a:p>
                      <a:pPr algn="ctr"/>
                      <a:r>
                        <a:rPr lang="en-US" sz="1600" dirty="0" smtClean="0"/>
                        <a:t>X</a:t>
                      </a:r>
                      <a:endParaRPr lang="en-US" sz="1600" dirty="0"/>
                    </a:p>
                  </a:txBody>
                  <a:tcPr/>
                </a:tc>
                <a:tc>
                  <a:txBody>
                    <a:bodyPr/>
                    <a:lstStyle/>
                    <a:p>
                      <a:pPr algn="ctr"/>
                      <a:r>
                        <a:rPr lang="en-US" sz="1600" dirty="0" smtClean="0"/>
                        <a:t>X</a:t>
                      </a:r>
                      <a:endParaRPr lang="en-US" sz="1600" dirty="0"/>
                    </a:p>
                  </a:txBody>
                  <a:tcPr/>
                </a:tc>
              </a:tr>
            </a:tbl>
          </a:graphicData>
        </a:graphic>
      </p:graphicFrame>
    </p:spTree>
    <p:extLst>
      <p:ext uri="{BB962C8B-B14F-4D97-AF65-F5344CB8AC3E}">
        <p14:creationId xmlns:p14="http://schemas.microsoft.com/office/powerpoint/2010/main" val="204294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Disk Certification Features and Benefits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00036244"/>
              </p:ext>
            </p:extLst>
          </p:nvPr>
        </p:nvGraphicFramePr>
        <p:xfrm>
          <a:off x="395288" y="1066800"/>
          <a:ext cx="8596312" cy="4358640"/>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366712"/>
                <a:gridCol w="1676400"/>
                <a:gridCol w="3048000"/>
                <a:gridCol w="1143000"/>
                <a:gridCol w="1143000"/>
                <a:gridCol w="1219200"/>
              </a:tblGrid>
              <a:tr h="305344">
                <a:tc>
                  <a:txBody>
                    <a:bodyPr/>
                    <a:lstStyle/>
                    <a:p>
                      <a:endParaRPr lang="en-US" sz="1600" dirty="0"/>
                    </a:p>
                  </a:txBody>
                  <a:tcPr/>
                </a:tc>
                <a:tc>
                  <a:txBody>
                    <a:bodyPr/>
                    <a:lstStyle/>
                    <a:p>
                      <a:r>
                        <a:rPr lang="en-US" sz="1600" dirty="0" smtClean="0"/>
                        <a:t>Function</a:t>
                      </a:r>
                      <a:endParaRPr lang="en-US" sz="1600" dirty="0"/>
                    </a:p>
                  </a:txBody>
                  <a:tcPr/>
                </a:tc>
                <a:tc>
                  <a:txBody>
                    <a:bodyPr/>
                    <a:lstStyle/>
                    <a:p>
                      <a:r>
                        <a:rPr lang="en-US" sz="1600" dirty="0" smtClean="0"/>
                        <a:t>Benefit</a:t>
                      </a:r>
                      <a:endParaRPr lang="en-US" sz="1600" dirty="0"/>
                    </a:p>
                  </a:txBody>
                  <a:tcPr/>
                </a:tc>
                <a:tc>
                  <a:txBody>
                    <a:bodyPr/>
                    <a:lstStyle/>
                    <a:p>
                      <a:pPr algn="ctr"/>
                      <a:r>
                        <a:rPr lang="en-US" sz="1600" dirty="0" smtClean="0"/>
                        <a:t>Confidence</a:t>
                      </a:r>
                      <a:endParaRPr lang="en-US" sz="1600" dirty="0"/>
                    </a:p>
                  </a:txBody>
                  <a:tcPr/>
                </a:tc>
                <a:tc>
                  <a:txBody>
                    <a:bodyPr/>
                    <a:lstStyle/>
                    <a:p>
                      <a:pPr algn="ctr"/>
                      <a:r>
                        <a:rPr lang="en-US" sz="1600" dirty="0" smtClean="0"/>
                        <a:t>Improved Support</a:t>
                      </a:r>
                      <a:endParaRPr lang="en-US" sz="1600" dirty="0"/>
                    </a:p>
                  </a:txBody>
                  <a:tcPr/>
                </a:tc>
                <a:tc>
                  <a:txBody>
                    <a:bodyPr/>
                    <a:lstStyle/>
                    <a:p>
                      <a:pPr algn="ctr"/>
                      <a:r>
                        <a:rPr lang="en-US" sz="1600" dirty="0" smtClean="0"/>
                        <a:t>Reliability</a:t>
                      </a:r>
                      <a:r>
                        <a:rPr lang="en-US" sz="1600" baseline="0" dirty="0" smtClean="0"/>
                        <a:t> </a:t>
                      </a: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Results delivered</a:t>
                      </a:r>
                      <a:r>
                        <a:rPr lang="en-US" sz="1600" baseline="0" dirty="0" smtClean="0"/>
                        <a:t> via test summary and log files</a:t>
                      </a:r>
                      <a:endParaRPr lang="en-US" sz="1600" dirty="0" smtClean="0"/>
                    </a:p>
                  </a:txBody>
                  <a:tcPr/>
                </a:tc>
                <a:tc>
                  <a:txBody>
                    <a:bodyPr/>
                    <a:lstStyle/>
                    <a:p>
                      <a:r>
                        <a:rPr lang="en-US" sz="1600" dirty="0" smtClean="0"/>
                        <a:t>Creates</a:t>
                      </a:r>
                      <a:r>
                        <a:rPr lang="en-US" sz="1600" baseline="0" dirty="0" smtClean="0"/>
                        <a:t> accurate and verifiable test results</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c>
                  <a:txBody>
                    <a:bodyPr/>
                    <a:lstStyle/>
                    <a:p>
                      <a:pPr algn="ct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QTM</a:t>
                      </a:r>
                      <a:r>
                        <a:rPr lang="en-US" sz="1600" baseline="0" dirty="0" smtClean="0"/>
                        <a:t> supports test suite</a:t>
                      </a:r>
                      <a:endParaRPr lang="en-US" sz="1600" dirty="0" smtClean="0"/>
                    </a:p>
                  </a:txBody>
                  <a:tcPr/>
                </a:tc>
                <a:tc>
                  <a:txBody>
                    <a:bodyPr/>
                    <a:lstStyle/>
                    <a:p>
                      <a:r>
                        <a:rPr lang="en-US" sz="1600" dirty="0" smtClean="0"/>
                        <a:t>Provides vendors with assistance</a:t>
                      </a:r>
                      <a:r>
                        <a:rPr lang="en-US" sz="1600" baseline="0" dirty="0" smtClean="0"/>
                        <a:t> and guidance in the efficient use of the test suite software</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Inclusion</a:t>
                      </a:r>
                      <a:r>
                        <a:rPr lang="en-US" sz="1600" baseline="0" dirty="0" smtClean="0"/>
                        <a:t> in QTM Disk Catalog</a:t>
                      </a:r>
                      <a:endParaRPr lang="en-US" sz="1600" dirty="0" smtClean="0"/>
                    </a:p>
                  </a:txBody>
                  <a:tcPr/>
                </a:tc>
                <a:tc>
                  <a:txBody>
                    <a:bodyPr/>
                    <a:lstStyle/>
                    <a:p>
                      <a:r>
                        <a:rPr lang="en-US" sz="1600" dirty="0" smtClean="0"/>
                        <a:t>Provides certified</a:t>
                      </a:r>
                      <a:r>
                        <a:rPr lang="en-US" sz="1600" baseline="0" dirty="0" smtClean="0"/>
                        <a:t> vendors with  public-facing confirmation of certification including QTM web site and printed collateral</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r h="496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StorNext </a:t>
                      </a:r>
                      <a:r>
                        <a:rPr lang="en-US" sz="1600" dirty="0" smtClean="0"/>
                        <a:t>Certified</a:t>
                      </a:r>
                      <a:r>
                        <a:rPr lang="en-US" sz="1600" baseline="0" dirty="0" smtClean="0"/>
                        <a:t> Storage Partner marketing materials</a:t>
                      </a:r>
                      <a:endParaRPr lang="en-US" sz="1600" dirty="0" smtClean="0"/>
                    </a:p>
                  </a:txBody>
                  <a:tcPr/>
                </a:tc>
                <a:tc>
                  <a:txBody>
                    <a:bodyPr/>
                    <a:lstStyle/>
                    <a:p>
                      <a:r>
                        <a:rPr lang="en-US" sz="1600" dirty="0" smtClean="0"/>
                        <a:t>Vendor</a:t>
                      </a:r>
                      <a:r>
                        <a:rPr lang="en-US" sz="1600" baseline="0" dirty="0" smtClean="0"/>
                        <a:t> is provided with program logo  and other materials to support marketing of their status</a:t>
                      </a:r>
                      <a:endParaRPr lang="en-US" sz="1600" dirty="0"/>
                    </a:p>
                  </a:txBody>
                  <a:tcPr/>
                </a:tc>
                <a:tc>
                  <a:txBody>
                    <a:bodyPr/>
                    <a:lstStyle/>
                    <a:p>
                      <a:pPr algn="ctr"/>
                      <a:r>
                        <a:rPr lang="en-US" sz="1600" dirty="0" smtClean="0"/>
                        <a:t>X</a:t>
                      </a:r>
                      <a:endParaRPr lang="en-US" sz="1600" dirty="0"/>
                    </a:p>
                  </a:txBody>
                  <a:tcPr/>
                </a:tc>
                <a:tc>
                  <a:txBody>
                    <a:bodyPr/>
                    <a:lstStyle/>
                    <a:p>
                      <a:pPr algn="ctr"/>
                      <a:endParaRPr lang="en-US" sz="1600" dirty="0"/>
                    </a:p>
                  </a:txBody>
                  <a:tcPr/>
                </a:tc>
                <a:tc>
                  <a:txBody>
                    <a:bodyPr/>
                    <a:lstStyle/>
                    <a:p>
                      <a:pPr algn="ctr"/>
                      <a:r>
                        <a:rPr lang="en-US" sz="1600" dirty="0" smtClean="0"/>
                        <a:t>X</a:t>
                      </a:r>
                      <a:endParaRPr lang="en-US" sz="1600" dirty="0"/>
                    </a:p>
                  </a:txBody>
                  <a:tcPr/>
                </a:tc>
              </a:tr>
            </a:tbl>
          </a:graphicData>
        </a:graphic>
      </p:graphicFrame>
    </p:spTree>
    <p:extLst>
      <p:ext uri="{BB962C8B-B14F-4D97-AF65-F5344CB8AC3E}">
        <p14:creationId xmlns:p14="http://schemas.microsoft.com/office/powerpoint/2010/main" val="98635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Certification Program Value</a:t>
            </a:r>
            <a:endParaRPr lang="en-US" dirty="0"/>
          </a:p>
        </p:txBody>
      </p:sp>
      <p:sp>
        <p:nvSpPr>
          <p:cNvPr id="3" name="Content Placeholder 2"/>
          <p:cNvSpPr>
            <a:spLocks noGrp="1"/>
          </p:cNvSpPr>
          <p:nvPr>
            <p:ph idx="1"/>
          </p:nvPr>
        </p:nvSpPr>
        <p:spPr/>
        <p:txBody>
          <a:bodyPr/>
          <a:lstStyle/>
          <a:p>
            <a:r>
              <a:rPr lang="en-US" dirty="0"/>
              <a:t>The Quantum </a:t>
            </a:r>
            <a:r>
              <a:rPr lang="en-US" b="1" i="1" dirty="0"/>
              <a:t>StorNext Certified Storage Partner</a:t>
            </a:r>
            <a:r>
              <a:rPr lang="en-US" dirty="0"/>
              <a:t> program ensures that storage systems meet the demanding requirements for use in a StorNext environment. Customers gain confidence that their chosen storage array will operate as expected and that Quantum has direct knowledge of that system so that any support issues will be resolved efficiently by knowledgeable professionals. Storage vendors are invited to participate based on the suitability of their product to operate within the StorNext environment. Those that achieve certification have the benefit of being listed as StorNext Certified</a:t>
            </a:r>
            <a:r>
              <a:rPr lang="en-US" dirty="0" smtClean="0"/>
              <a:t>.</a:t>
            </a:r>
            <a:endParaRPr lang="en-US" dirty="0"/>
          </a:p>
        </p:txBody>
      </p:sp>
    </p:spTree>
    <p:extLst>
      <p:ext uri="{BB962C8B-B14F-4D97-AF65-F5344CB8AC3E}">
        <p14:creationId xmlns:p14="http://schemas.microsoft.com/office/powerpoint/2010/main" val="3451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User Benefits</a:t>
            </a:r>
            <a:endParaRPr lang="en-US" dirty="0"/>
          </a:p>
        </p:txBody>
      </p:sp>
      <p:sp>
        <p:nvSpPr>
          <p:cNvPr id="3" name="Content Placeholder 2"/>
          <p:cNvSpPr>
            <a:spLocks noGrp="1"/>
          </p:cNvSpPr>
          <p:nvPr>
            <p:ph idx="1"/>
          </p:nvPr>
        </p:nvSpPr>
        <p:spPr/>
        <p:txBody>
          <a:bodyPr/>
          <a:lstStyle/>
          <a:p>
            <a:pPr>
              <a:buFont typeface="Arial"/>
              <a:buChar char="•"/>
            </a:pPr>
            <a:r>
              <a:rPr lang="en-US" dirty="0"/>
              <a:t>Confidence that </a:t>
            </a:r>
            <a:r>
              <a:rPr lang="en-US" dirty="0" smtClean="0"/>
              <a:t>3</a:t>
            </a:r>
            <a:r>
              <a:rPr lang="en-US" baseline="30000" dirty="0" smtClean="0"/>
              <a:t>rd</a:t>
            </a:r>
            <a:r>
              <a:rPr lang="en-US" dirty="0" smtClean="0"/>
              <a:t>-party </a:t>
            </a:r>
            <a:r>
              <a:rPr lang="en-US" dirty="0"/>
              <a:t>disk arrays will function in a StorNext </a:t>
            </a:r>
            <a:r>
              <a:rPr lang="en-US" dirty="0" smtClean="0"/>
              <a:t>environment</a:t>
            </a:r>
          </a:p>
          <a:p>
            <a:pPr>
              <a:buFont typeface="Arial"/>
              <a:buChar char="•"/>
            </a:pPr>
            <a:endParaRPr lang="en-US" dirty="0"/>
          </a:p>
          <a:p>
            <a:pPr>
              <a:buFont typeface="Arial"/>
              <a:buChar char="•"/>
            </a:pPr>
            <a:r>
              <a:rPr lang="en-US" dirty="0" smtClean="0"/>
              <a:t>Knowledgeable </a:t>
            </a:r>
            <a:r>
              <a:rPr lang="en-US" dirty="0"/>
              <a:t>support </a:t>
            </a:r>
            <a:r>
              <a:rPr lang="en-US" dirty="0" smtClean="0"/>
              <a:t>from </a:t>
            </a:r>
            <a:r>
              <a:rPr lang="en-US" dirty="0"/>
              <a:t>Quantum</a:t>
            </a:r>
          </a:p>
          <a:p>
            <a:pPr>
              <a:buFont typeface="Arial"/>
              <a:buChar char="•"/>
            </a:pPr>
            <a:endParaRPr lang="en-US" dirty="0" smtClean="0"/>
          </a:p>
          <a:p>
            <a:pPr>
              <a:buFont typeface="Arial"/>
              <a:buChar char="•"/>
            </a:pPr>
            <a:r>
              <a:rPr lang="en-US" dirty="0" smtClean="0"/>
              <a:t>Streamlined </a:t>
            </a:r>
            <a:r>
              <a:rPr lang="en-US" dirty="0"/>
              <a:t>resolution to support issues when escalated</a:t>
            </a:r>
          </a:p>
          <a:p>
            <a:pPr>
              <a:buFont typeface="Arial"/>
              <a:buChar char="•"/>
            </a:pPr>
            <a:endParaRPr lang="en-US" dirty="0" smtClean="0"/>
          </a:p>
          <a:p>
            <a:pPr>
              <a:buFont typeface="Arial"/>
              <a:buChar char="•"/>
            </a:pPr>
            <a:r>
              <a:rPr lang="en-US" dirty="0" smtClean="0"/>
              <a:t>Reduced </a:t>
            </a:r>
            <a:r>
              <a:rPr lang="en-US" dirty="0"/>
              <a:t>support cost </a:t>
            </a:r>
            <a:r>
              <a:rPr lang="en-US" dirty="0" smtClean="0"/>
              <a:t>for certified arrays </a:t>
            </a:r>
            <a:r>
              <a:rPr lang="en-US" dirty="0"/>
              <a:t>when used in a StorNext environment versus uncertified disk</a:t>
            </a:r>
          </a:p>
          <a:p>
            <a:endParaRPr lang="en-US" dirty="0"/>
          </a:p>
        </p:txBody>
      </p:sp>
    </p:spTree>
    <p:extLst>
      <p:ext uri="{BB962C8B-B14F-4D97-AF65-F5344CB8AC3E}">
        <p14:creationId xmlns:p14="http://schemas.microsoft.com/office/powerpoint/2010/main" val="184481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3804696"/>
            <a:ext cx="9143999" cy="605294"/>
          </a:xfrm>
          <a:prstGeom prst="rect">
            <a:avLst/>
          </a:prstGeom>
        </p:spPr>
        <p:txBody>
          <a:bodyPr wrap="square">
            <a:spAutoFit/>
          </a:bodyPr>
          <a:lstStyle/>
          <a:p>
            <a:pPr algn="ctr" defTabSz="457200">
              <a:lnSpc>
                <a:spcPts val="1950"/>
              </a:lnSpc>
              <a:spcBef>
                <a:spcPct val="20000"/>
              </a:spcBef>
              <a:buClr>
                <a:srgbClr val="0DB6EC"/>
              </a:buClr>
              <a:buSzPct val="75000"/>
              <a:defRPr/>
            </a:pPr>
            <a:r>
              <a:rPr lang="en-US" kern="0" dirty="0" smtClean="0">
                <a:solidFill>
                  <a:schemeClr val="bg1">
                    <a:lumMod val="85000"/>
                  </a:schemeClr>
                </a:solidFill>
                <a:latin typeface="Arial" charset="0"/>
                <a:ea typeface="ＭＳ Ｐゴシック" charset="0"/>
                <a:cs typeface="Arial" pitchFamily="34" charset="0"/>
              </a:rPr>
              <a:t>For meeting with Quantum, the </a:t>
            </a:r>
            <a:r>
              <a:rPr lang="en-US" b="1" kern="0" dirty="0" smtClean="0">
                <a:solidFill>
                  <a:schemeClr val="bg1">
                    <a:lumMod val="85000"/>
                  </a:schemeClr>
                </a:solidFill>
                <a:latin typeface="Arial" charset="0"/>
                <a:ea typeface="ＭＳ Ｐゴシック" charset="0"/>
                <a:cs typeface="Arial" pitchFamily="34" charset="0"/>
              </a:rPr>
              <a:t>LARGEST</a:t>
            </a:r>
            <a:r>
              <a:rPr lang="en-US" kern="0" dirty="0" smtClean="0">
                <a:solidFill>
                  <a:schemeClr val="bg1">
                    <a:lumMod val="85000"/>
                  </a:schemeClr>
                </a:solidFill>
                <a:latin typeface="Arial" charset="0"/>
                <a:ea typeface="ＭＳ Ｐゴシック" charset="0"/>
                <a:cs typeface="Arial" pitchFamily="34" charset="0"/>
              </a:rPr>
              <a:t> Data Protection</a:t>
            </a:r>
            <a:br>
              <a:rPr lang="en-US" kern="0" dirty="0" smtClean="0">
                <a:solidFill>
                  <a:schemeClr val="bg1">
                    <a:lumMod val="85000"/>
                  </a:schemeClr>
                </a:solidFill>
                <a:latin typeface="Arial" charset="0"/>
                <a:ea typeface="ＭＳ Ｐゴシック" charset="0"/>
                <a:cs typeface="Arial" pitchFamily="34" charset="0"/>
              </a:rPr>
            </a:br>
            <a:r>
              <a:rPr lang="en-US" kern="0" dirty="0" smtClean="0">
                <a:solidFill>
                  <a:schemeClr val="bg1">
                    <a:lumMod val="85000"/>
                  </a:schemeClr>
                </a:solidFill>
                <a:latin typeface="Arial" charset="0"/>
                <a:ea typeface="ＭＳ Ｐゴシック" charset="0"/>
                <a:cs typeface="Arial" pitchFamily="34" charset="0"/>
              </a:rPr>
              <a:t>and Big Data management specialist in the world.</a:t>
            </a:r>
            <a:endParaRPr lang="en-US" kern="0" dirty="0">
              <a:solidFill>
                <a:schemeClr val="bg1">
                  <a:lumMod val="85000"/>
                </a:schemeClr>
              </a:solidFill>
              <a:latin typeface="Arial" charset="0"/>
              <a:ea typeface="ＭＳ Ｐゴシック" charset="0"/>
              <a:cs typeface="Arial" pitchFamily="34" charset="0"/>
            </a:endParaRPr>
          </a:p>
        </p:txBody>
      </p:sp>
      <p:sp>
        <p:nvSpPr>
          <p:cNvPr id="8" name="Rectangle 9"/>
          <p:cNvSpPr>
            <a:spLocks noChangeArrowheads="1"/>
          </p:cNvSpPr>
          <p:nvPr/>
        </p:nvSpPr>
        <p:spPr bwMode="auto">
          <a:xfrm>
            <a:off x="0" y="2884236"/>
            <a:ext cx="9143999"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THANK YOU</a:t>
            </a:r>
            <a:endParaRPr lang="en-US" sz="7200" dirty="0">
              <a:solidFill>
                <a:srgbClr val="00B6F1"/>
              </a:solidFill>
            </a:endParaRPr>
          </a:p>
        </p:txBody>
      </p:sp>
      <p:sp>
        <p:nvSpPr>
          <p:cNvPr id="17" name="TextBox 16"/>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chemeClr val="bg1">
                    <a:lumMod val="50000"/>
                  </a:schemeClr>
                </a:solidFill>
                <a:ea typeface="ＭＳ Ｐゴシック" charset="-128"/>
              </a:rPr>
              <a:t>© </a:t>
            </a:r>
            <a:r>
              <a:rPr lang="en-US" sz="800" kern="0" dirty="0" smtClean="0">
                <a:solidFill>
                  <a:schemeClr val="bg1">
                    <a:lumMod val="50000"/>
                  </a:schemeClr>
                </a:solidFill>
                <a:ea typeface="ＭＳ Ｐゴシック" charset="-128"/>
              </a:rPr>
              <a:t>2013 </a:t>
            </a:r>
            <a:r>
              <a:rPr lang="en-US" sz="800" kern="0" dirty="0">
                <a:solidFill>
                  <a:schemeClr val="bg1">
                    <a:lumMod val="50000"/>
                  </a:schemeClr>
                </a:solidFill>
                <a:ea typeface="ＭＳ Ｐゴシック" charset="-128"/>
              </a:rPr>
              <a:t>Quantum Corporation. Company Confidential. Forward-looking information is based upon multiple assumptions and uncertainties,</a:t>
            </a:r>
            <a:br>
              <a:rPr lang="en-US" sz="800" kern="0" dirty="0">
                <a:solidFill>
                  <a:schemeClr val="bg1">
                    <a:lumMod val="50000"/>
                  </a:schemeClr>
                </a:solidFill>
                <a:ea typeface="ＭＳ Ｐゴシック" charset="-128"/>
              </a:rPr>
            </a:br>
            <a:r>
              <a:rPr lang="en-US" sz="800" kern="0" dirty="0">
                <a:solidFill>
                  <a:schemeClr val="bg1">
                    <a:lumMod val="50000"/>
                  </a:schemeClr>
                </a:solidFill>
                <a:ea typeface="ＭＳ Ｐゴシック" charset="-128"/>
              </a:rPr>
              <a:t>does not necessarily represent the company’s outlook and is for planning purposes only.</a:t>
            </a:r>
          </a:p>
        </p:txBody>
      </p:sp>
    </p:spTree>
    <p:extLst>
      <p:ext uri="{BB962C8B-B14F-4D97-AF65-F5344CB8AC3E}">
        <p14:creationId xmlns:p14="http://schemas.microsoft.com/office/powerpoint/2010/main" val="266866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16&quot;/&gt;&lt;property id=&quot;20307&quot; value=&quot;331&quot;/&gt;&lt;/object&gt;&lt;object type=&quot;3&quot; unique_id=&quot;10082&quot;&gt;&lt;property id=&quot;20148&quot; value=&quot;5&quot;/&gt;&lt;property id=&quot;20300&quot; value=&quot;Slide 1&quot;/&gt;&lt;property id=&quot;20307&quot; value=&quot;346&quot;/&gt;&lt;/object&gt;&lt;object type=&quot;3&quot; unique_id=&quot;10183&quot;&gt;&lt;property id=&quot;20148&quot; value=&quot;5&quot;/&gt;&lt;property id=&quot;20300&quot; value=&quot;Slide 2&quot;/&gt;&lt;property id=&quot;20307&quot; value=&quot;352&quot;/&gt;&lt;/object&gt;&lt;object type=&quot;3&quot; unique_id=&quot;10184&quot;&gt;&lt;property id=&quot;20148&quot; value=&quot;5&quot;/&gt;&lt;property id=&quot;20300&quot; value=&quot;Slide 17 - &amp;quot;CHAPTER HEADLINE&amp;#x0D;&amp;#x0A;GOES HERE&amp;quot;&quot;/&gt;&lt;property id=&quot;20307&quot; value=&quot;348&quot;/&gt;&lt;/object&gt;&lt;object type=&quot;3&quot; unique_id=&quot;10185&quot;&gt;&lt;property id=&quot;20148&quot; value=&quot;5&quot;/&gt;&lt;property id=&quot;20300&quot; value=&quot;Slide 18 - &amp;quot;CHAPTER HEADLINE &amp;#x0D;&amp;#x0A;GOES HERE&amp;quot;&quot;/&gt;&lt;property id=&quot;20307&quot; value=&quot;347&quot;/&gt;&lt;/object&gt;&lt;object type=&quot;3&quot; unique_id=&quot;10186&quot;&gt;&lt;property id=&quot;20148&quot; value=&quot;5&quot;/&gt;&lt;property id=&quot;20300&quot; value=&quot;Slide 19 - &amp;quot;CHAPTER HEADLINE &amp;#x0D;&amp;#x0A;GOES HERE&amp;quot;&quot;/&gt;&lt;property id=&quot;20307&quot; value=&quot;349&quot;/&gt;&lt;/object&gt;&lt;object type=&quot;3&quot; unique_id=&quot;10187&quot;&gt;&lt;property id=&quot;20148&quot; value=&quot;5&quot;/&gt;&lt;property id=&quot;20300&quot; value=&quot;Slide 20 - &amp;quot;CHAPTER HEADLINE&amp;#x0D;&amp;#x0A;GOES HERE&amp;quot;&quot;/&gt;&lt;property id=&quot;20307&quot; value=&quot;350&quot;/&gt;&lt;/object&gt;&lt;object type=&quot;3&quot; unique_id=&quot;10348&quot;&gt;&lt;property id=&quot;20148&quot; value=&quot;5&quot;/&gt;&lt;property id=&quot;20300&quot; value=&quot;Slide 4 - &amp;quot;Before you begin…&amp;quot;&quot;/&gt;&lt;property id=&quot;20307&quot; value=&quot;354&quot;/&gt;&lt;/object&gt;&lt;object type=&quot;3&quot; unique_id=&quot;10349&quot;&gt;&lt;property id=&quot;20148&quot; value=&quot;5&quot;/&gt;&lt;property id=&quot;20300&quot; value=&quot;Slide 5 - &amp;quot;Headline goes here&amp;quot;&quot;/&gt;&lt;property id=&quot;20307&quot; value=&quot;353&quot;/&gt;&lt;/object&gt;&lt;object type=&quot;3&quot; unique_id=&quot;10350&quot;&gt;&lt;property id=&quot;20148&quot; value=&quot;5&quot;/&gt;&lt;property id=&quot;20300&quot; value=&quot;Slide 6 - &amp;quot;Converting old presentations to the new format&amp;quot;&quot;/&gt;&lt;property id=&quot;20307&quot; value=&quot;355&quot;/&gt;&lt;/object&gt;&lt;object type=&quot;3&quot; unique_id=&quot;10351&quot;&gt;&lt;property id=&quot;20148&quot; value=&quot;5&quot;/&gt;&lt;property id=&quot;20300&quot; value=&quot;Slide 7 - &amp;quot;Converting old presentations to the new format&amp;quot;&quot;/&gt;&lt;property id=&quot;20307&quot; value=&quot;356&quot;/&gt;&lt;/object&gt;&lt;object type=&quot;3&quot; unique_id=&quot;10352&quot;&gt;&lt;property id=&quot;20148&quot; value=&quot;5&quot;/&gt;&lt;property id=&quot;20300&quot; value=&quot;Slide 8 - &amp;quot;Converting old presentations to the new format&amp;quot;&quot;/&gt;&lt;property id=&quot;20307&quot; value=&quot;357&quot;/&gt;&lt;/object&gt;&lt;object type=&quot;3&quot; unique_id=&quot;10353&quot;&gt;&lt;property id=&quot;20148&quot; value=&quot;5&quot;/&gt;&lt;property id=&quot;20300&quot; value=&quot;Slide 9 - &amp;quot;Converting old presentations to the new format&amp;quot;&quot;/&gt;&lt;property id=&quot;20307&quot; value=&quot;358&quot;/&gt;&lt;/object&gt;&lt;object type=&quot;3&quot; unique_id=&quot;10354&quot;&gt;&lt;property id=&quot;20148&quot; value=&quot;5&quot;/&gt;&lt;property id=&quot;20300&quot; value=&quot;Slide 10 - &amp;quot;Converting old presentations to the new format&amp;quot;&quot;/&gt;&lt;property id=&quot;20307&quot; value=&quot;359&quot;/&gt;&lt;/object&gt;&lt;object type=&quot;3&quot; unique_id=&quot;10355&quot;&gt;&lt;property id=&quot;20148&quot; value=&quot;5&quot;/&gt;&lt;property id=&quot;20300&quot; value=&quot;Slide 11 - &amp;quot;Converting old presentations to the new format&amp;quot;&quot;/&gt;&lt;property id=&quot;20307&quot; value=&quot;360&quot;/&gt;&lt;/object&gt;&lt;object type=&quot;3&quot; unique_id=&quot;10356&quot;&gt;&lt;property id=&quot;20148&quot; value=&quot;5&quot;/&gt;&lt;property id=&quot;20300&quot; value=&quot;Slide 12 - &amp;quot;Converting old presentations to the new format&amp;quot;&quot;/&gt;&lt;property id=&quot;20307&quot; value=&quot;361&quot;/&gt;&lt;/object&gt;&lt;object type=&quot;3&quot; unique_id=&quot;10357&quot;&gt;&lt;property id=&quot;20148&quot; value=&quot;5&quot;/&gt;&lt;property id=&quot;20300&quot; value=&quot;Slide 13 - &amp;quot;Converting old presentations to the new format&amp;quot;&quot;/&gt;&lt;property id=&quot;20307&quot; value=&quot;362&quot;/&gt;&lt;/object&gt;&lt;object type=&quot;3&quot; unique_id=&quot;10358&quot;&gt;&lt;property id=&quot;20148&quot; value=&quot;5&quot;/&gt;&lt;property id=&quot;20300&quot; value=&quot;Slide 14 - &amp;quot;Converting old presentations to the new format&amp;quot;&quot;/&gt;&lt;property id=&quot;20307&quot; value=&quot;363&quot;/&gt;&lt;/object&gt;&lt;object type=&quot;3&quot; unique_id=&quot;10359&quot;&gt;&lt;property id=&quot;20148&quot; value=&quot;5&quot;/&gt;&lt;property id=&quot;20300&quot; value=&quot;Slide 15 - &amp;quot;Converting old presentations to the new format&amp;quot;&quot;/&gt;&lt;property id=&quot;20307&quot; value=&quot;364&quot;/&gt;&lt;/object&gt;&lt;object type=&quot;3&quot; unique_id=&quot;10427&quot;&gt;&lt;property id=&quot;20148&quot; value=&quot;5&quot;/&gt;&lt;property id=&quot;20300&quot; value=&quot;Slide 3 - &amp;quot;Title Goes Here&amp;quot;&quot;/&gt;&lt;property id=&quot;20307&quot; value=&quot;365&quot;/&gt;&lt;/object&gt;&lt;/object&gt;&lt;/object&gt;&lt;/database&gt;"/>
  <p:tag name="SECTOMILLISECCONVERTED" val="1"/>
</p:tagLst>
</file>

<file path=ppt/theme/theme1.xml><?xml version="1.0" encoding="utf-8"?>
<a:theme xmlns:a="http://schemas.openxmlformats.org/drawingml/2006/main" name="RAR_Simplified_2014">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eCertain-NewTemplate-2013-Standard-Condensed-v2">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ntent Slide">
  <a:themeElements>
    <a:clrScheme name="Custom 10">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RAR_Simplified_2014</Template>
  <TotalTime>109</TotalTime>
  <Words>641</Words>
  <Application>Microsoft Office PowerPoint</Application>
  <PresentationFormat>On-screen Show (4:3)</PresentationFormat>
  <Paragraphs>93</Paragraphs>
  <Slides>9</Slides>
  <Notes>4</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RAR_Simplified_2014</vt:lpstr>
      <vt:lpstr>BeCertain-NewTemplate-2013-Standard-Condensed-v2</vt:lpstr>
      <vt:lpstr>Content Slide</vt:lpstr>
      <vt:lpstr>PowerPoint Presentation</vt:lpstr>
      <vt:lpstr>Why Disk Licenses?</vt:lpstr>
      <vt:lpstr>Disk Certification: Non-Goals</vt:lpstr>
      <vt:lpstr>Disk Certification Overview</vt:lpstr>
      <vt:lpstr>Disk Certification Features and Benefits</vt:lpstr>
      <vt:lpstr>Disk Certification Features and Benefits</vt:lpstr>
      <vt:lpstr>StorNext Certification Program Value</vt:lpstr>
      <vt:lpstr>End User Benefits</vt:lpstr>
      <vt:lpstr>PowerPoint Presentation</vt:lpstr>
    </vt:vector>
  </TitlesOfParts>
  <Manager>Isaac.Alves@Quantum.Com</Manager>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Quantum Certainty 2.0 Master Template</dc:subject>
  <dc:creator>Richard Reitmeyer</dc:creator>
  <cp:keywords>Powerpoint, template, Certainty, Certain, Quantum, Be Certain, Be Certain 2.0</cp:keywords>
  <dc:description>Any issues or problems please contact Quantum's creative services at: 
isaac.alves@quantum.com
All feedback or comments are welcome.</dc:description>
  <cp:lastModifiedBy>Richard Reitmeyer</cp:lastModifiedBy>
  <cp:revision>7</cp:revision>
  <cp:lastPrinted>2012-04-03T01:06:05Z</cp:lastPrinted>
  <dcterms:created xsi:type="dcterms:W3CDTF">2015-02-11T04:04:21Z</dcterms:created>
  <dcterms:modified xsi:type="dcterms:W3CDTF">2015-02-11T05:53:37Z</dcterms:modified>
  <cp:category>Template</cp:category>
  <cp:contentStatus>RELEASED</cp:contentStatus>
</cp:coreProperties>
</file>