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2" r:id="rId1"/>
    <p:sldMasterId id="2147484018" r:id="rId2"/>
    <p:sldMasterId id="2147484158" r:id="rId3"/>
  </p:sldMasterIdLst>
  <p:notesMasterIdLst>
    <p:notesMasterId r:id="rId16"/>
  </p:notesMasterIdLst>
  <p:handoutMasterIdLst>
    <p:handoutMasterId r:id="rId17"/>
  </p:handoutMasterIdLst>
  <p:sldIdLst>
    <p:sldId id="418" r:id="rId4"/>
    <p:sldId id="365" r:id="rId5"/>
    <p:sldId id="473" r:id="rId6"/>
    <p:sldId id="481" r:id="rId7"/>
    <p:sldId id="478" r:id="rId8"/>
    <p:sldId id="479" r:id="rId9"/>
    <p:sldId id="480" r:id="rId10"/>
    <p:sldId id="477" r:id="rId11"/>
    <p:sldId id="475" r:id="rId12"/>
    <p:sldId id="476" r:id="rId13"/>
    <p:sldId id="474" r:id="rId14"/>
    <p:sldId id="471" r:id="rId15"/>
  </p:sldIdLst>
  <p:sldSz cx="9144000" cy="6858000" type="screen4x3"/>
  <p:notesSz cx="6858000" cy="92964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E2FF"/>
    <a:srgbClr val="00B6F1"/>
    <a:srgbClr val="666666"/>
    <a:srgbClr val="B0B9BF"/>
    <a:srgbClr val="083A64"/>
    <a:srgbClr val="000000"/>
    <a:srgbClr val="0F73C3"/>
    <a:srgbClr val="ABEBFF"/>
    <a:srgbClr val="273517"/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8163" autoAdjust="0"/>
  </p:normalViewPr>
  <p:slideViewPr>
    <p:cSldViewPr snapToGrid="0" showGuides="1">
      <p:cViewPr>
        <p:scale>
          <a:sx n="80" d="100"/>
          <a:sy n="80" d="100"/>
        </p:scale>
        <p:origin x="-312" y="-154"/>
      </p:cViewPr>
      <p:guideLst>
        <p:guide orient="horz" pos="186"/>
        <p:guide pos="4709"/>
        <p:guide pos="56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364"/>
            <a:ext cx="205740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6248401" y="8829967"/>
            <a:ext cx="60801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F9C8E3-2B65-4B14-AAA2-6F77C02A5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5791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80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415790"/>
            <a:ext cx="6553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32772" name="Picture 8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364"/>
            <a:ext cx="205740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5791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6248401" y="8829967"/>
            <a:ext cx="60801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62E7E0-0284-4AB1-A318-757D54241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8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2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8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0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3804696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Quantum is the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/>
            </a:r>
            <a:b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specialist in the world.</a:t>
            </a:r>
            <a:endParaRPr lang="en-US" sz="1800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2884236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WELCOME</a:t>
            </a:r>
            <a:endParaRPr lang="en-US" sz="7200" dirty="0">
              <a:solidFill>
                <a:srgbClr val="00B6F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31408" y="1014219"/>
            <a:ext cx="2343905" cy="590931"/>
            <a:chOff x="320121" y="1309686"/>
            <a:chExt cx="2343905" cy="590931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 Fortune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b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choose Quantum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913983" y="1709827"/>
            <a:ext cx="2335068" cy="590931"/>
            <a:chOff x="63133" y="1309686"/>
            <a:chExt cx="2335068" cy="590931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3133" y="1309686"/>
              <a:ext cx="75263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76871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ecent product of the year awards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4706628" y="4967514"/>
            <a:ext cx="2928685" cy="590931"/>
            <a:chOff x="320119" y="1309686"/>
            <a:chExt cx="2928685" cy="590931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20119" y="1309686"/>
              <a:ext cx="1371601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100K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527474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lus customer deployments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253983" y="5558445"/>
            <a:ext cx="2343905" cy="590931"/>
            <a:chOff x="320121" y="1309686"/>
            <a:chExt cx="2343905" cy="590931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33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years specialized expertise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96B45F5-6A90-4FDF-930C-3C553B50E02E}" type="datetimeFigureOut">
              <a:rPr lang="en-US" smtClean="0"/>
              <a:t>2015-02-10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8C3DE15-3E20-4588-80CB-EA02A5D0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9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5906"/>
          <a:stretch/>
        </p:blipFill>
        <p:spPr>
          <a:xfrm>
            <a:off x="1354178" y="1781175"/>
            <a:ext cx="3152774" cy="301942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 userDrawn="1"/>
        </p:nvSpPr>
        <p:spPr bwMode="auto">
          <a:xfrm>
            <a:off x="1818935" y="3835729"/>
            <a:ext cx="2257765" cy="7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1400" b="1" kern="0" spc="0" baseline="0" dirty="0" smtClean="0">
                <a:solidFill>
                  <a:srgbClr val="FF0000"/>
                </a:solidFill>
              </a:rPr>
              <a:t>Replace this image with presenter’s photo using Format&gt;Change Picture</a:t>
            </a:r>
            <a:endParaRPr lang="en-US" sz="1400" b="1" kern="0" spc="0" baseline="0" dirty="0">
              <a:solidFill>
                <a:srgbClr val="FF0000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070" y="6497620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7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14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00992"/>
            <a:ext cx="9144000" cy="4857008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286375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68508" y="5562792"/>
            <a:ext cx="7990487" cy="9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 smtClean="0"/>
              <a:t>Subtitle/Tagline</a:t>
            </a:r>
            <a:br>
              <a:rPr lang="en-US" dirty="0" smtClean="0"/>
            </a:br>
            <a:r>
              <a:rPr lang="en-US" dirty="0" smtClean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2971801" y="0"/>
            <a:ext cx="9925049" cy="4843326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3645425"/>
            <a:ext cx="6992420" cy="135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264035"/>
            <a:ext cx="8216220" cy="47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81344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81344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3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82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22779" y="339388"/>
            <a:ext cx="8289245" cy="97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759334"/>
            <a:ext cx="8216220" cy="429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805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to-Action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4275138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>
            <a:off x="2971801" y="1"/>
            <a:ext cx="9925049" cy="3916842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2300020"/>
            <a:ext cx="6982724" cy="160972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62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Learn More Headline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804" y="4718649"/>
            <a:ext cx="7786495" cy="1949733"/>
          </a:xfrm>
          <a:prstGeom prst="rect">
            <a:avLst/>
          </a:prstGeom>
        </p:spPr>
        <p:txBody>
          <a:bodyPr anchor="t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666666"/>
                </a:solidFill>
              </a:rPr>
              <a:t>Contact Info xxx-</a:t>
            </a:r>
            <a:r>
              <a:rPr lang="en-US" dirty="0" err="1" smtClean="0">
                <a:solidFill>
                  <a:srgbClr val="666666"/>
                </a:solidFill>
              </a:rPr>
              <a:t>xxxx</a:t>
            </a:r>
            <a:endParaRPr lang="en-US" dirty="0" smtClean="0">
              <a:solidFill>
                <a:srgbClr val="666666"/>
              </a:solidFill>
            </a:endParaRPr>
          </a:p>
          <a:p>
            <a:r>
              <a:rPr lang="en-US" dirty="0" smtClean="0">
                <a:solidFill>
                  <a:srgbClr val="666666"/>
                </a:solidFill>
              </a:rPr>
              <a:t>URL www.xxx.xxxx</a:t>
            </a:r>
          </a:p>
          <a:p>
            <a:r>
              <a:rPr lang="en-US" dirty="0" smtClean="0">
                <a:solidFill>
                  <a:srgbClr val="666666"/>
                </a:solidFill>
              </a:rPr>
              <a:t>Etc…</a:t>
            </a:r>
            <a:endParaRPr lang="en-US" dirty="0" smtClean="0">
              <a:solidFill>
                <a:srgbClr val="00B6F1"/>
              </a:solidFill>
            </a:endParaRPr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5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3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1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2" r:id="rId2"/>
    <p:sldLayoutId id="2147484161" r:id="rId3"/>
    <p:sldLayoutId id="2147484199" r:id="rId4"/>
    <p:sldLayoutId id="2147484188" r:id="rId5"/>
    <p:sldLayoutId id="2147484184" r:id="rId6"/>
    <p:sldLayoutId id="2147484201" r:id="rId7"/>
    <p:sldLayoutId id="2147484205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Feb 2014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Q-CLOUD ARCHIVE POSITIONING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Richard Reitmeyer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20420647">
            <a:off x="5278390" y="5110461"/>
            <a:ext cx="38696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StorNext 5.2 TOI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8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Q-Cloud Archive Features and Benefits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911695"/>
              </p:ext>
            </p:extLst>
          </p:nvPr>
        </p:nvGraphicFramePr>
        <p:xfrm>
          <a:off x="395288" y="1066800"/>
          <a:ext cx="8520112" cy="2895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6712"/>
                <a:gridCol w="1828800"/>
                <a:gridCol w="2895600"/>
                <a:gridCol w="609600"/>
                <a:gridCol w="838200"/>
                <a:gridCol w="914400"/>
                <a:gridCol w="1066800"/>
              </a:tblGrid>
              <a:tr h="305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Benefit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Easy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Flexible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Reliable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Cost Control</a:t>
                      </a:r>
                      <a:endParaRPr lang="en-US" sz="1600" dirty="0"/>
                    </a:p>
                  </a:txBody>
                  <a:tcPr/>
                </a:tc>
              </a:tr>
              <a:tr h="182881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Business Model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upfront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Start</a:t>
                      </a:r>
                      <a:r>
                        <a:rPr lang="en-US" sz="1600" baseline="0" dirty="0" smtClean="0"/>
                        <a:t> when you want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  <a:tr h="18288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Pay as you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 only what you need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  <a:tr h="18288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Economy</a:t>
                      </a:r>
                      <a:r>
                        <a:rPr lang="en-US" sz="1600" baseline="0" dirty="0" smtClean="0"/>
                        <a:t> of Scale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 aggregating usage across StorNext customers,</a:t>
                      </a:r>
                      <a:r>
                        <a:rPr lang="en-US" sz="1600" baseline="0" dirty="0" smtClean="0"/>
                        <a:t> competitive prices with system integration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  <a:tr h="18288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Preset Billing Notifications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Provides guidance for usage and billing. Allows for course corrections.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8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Q-Cloud in 100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05" y="914400"/>
            <a:ext cx="8216220" cy="5118265"/>
          </a:xfrm>
        </p:spPr>
        <p:txBody>
          <a:bodyPr/>
          <a:lstStyle/>
          <a:p>
            <a:pPr lvl="0"/>
            <a:r>
              <a:rPr lang="en-US" dirty="0"/>
              <a:t>Quantum Q-Cloud </a:t>
            </a:r>
            <a:r>
              <a:rPr lang="en-US" dirty="0" smtClean="0"/>
              <a:t>Archive</a:t>
            </a:r>
            <a:r>
              <a:rPr lang="en-US" baseline="30000" dirty="0"/>
              <a:t>™</a:t>
            </a:r>
            <a:r>
              <a:rPr lang="en-US" dirty="0" smtClean="0"/>
              <a:t> </a:t>
            </a:r>
            <a:r>
              <a:rPr lang="en-US" dirty="0"/>
              <a:t>is storage freedom for businesses that struggle to balance capacity, costs and growth that comes with managing </a:t>
            </a:r>
            <a:r>
              <a:rPr lang="en-US" dirty="0" smtClean="0"/>
              <a:t>content in </a:t>
            </a:r>
            <a:r>
              <a:rPr lang="en-US" dirty="0"/>
              <a:t>rapidly changing </a:t>
            </a:r>
            <a:r>
              <a:rPr lang="en-US" dirty="0" smtClean="0"/>
              <a:t>environments. Q-Cloud Archive </a:t>
            </a:r>
            <a:r>
              <a:rPr lang="en-US" dirty="0"/>
              <a:t>provides StorNext 5 users with easy and cost-effective on-demand access to cloud storage for increased flexibility, data protection, and availability. Q-Cloud Archive is integrated with StorNext so there’s no additional hardware or software, separate applications or programming. StorNext is known for </a:t>
            </a:r>
            <a:r>
              <a:rPr lang="en-US" dirty="0" smtClean="0"/>
              <a:t>supporting end-to-end workflows; </a:t>
            </a:r>
            <a:r>
              <a:rPr lang="en-US" dirty="0"/>
              <a:t>Q-Cloud Archive </a:t>
            </a:r>
            <a:r>
              <a:rPr lang="en-US" dirty="0" smtClean="0"/>
              <a:t>integrates cloud  into your workflows for </a:t>
            </a:r>
            <a:r>
              <a:rPr lang="en-US" dirty="0"/>
              <a:t>reliable, always-available storage </a:t>
            </a:r>
            <a:r>
              <a:rPr lang="en-US" dirty="0" smtClean="0"/>
              <a:t>and maximum </a:t>
            </a:r>
            <a:r>
              <a:rPr lang="en-US" dirty="0"/>
              <a:t>flexibility. Precisely the right amount of storage, exactly when you need 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3804696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For meeting with Quantum, the </a:t>
            </a:r>
            <a:r>
              <a:rPr lang="en-US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b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specialist in the world.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884236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THANK YOU</a:t>
            </a:r>
            <a:endParaRPr lang="en-US" sz="7200" dirty="0">
              <a:solidFill>
                <a:srgbClr val="00B6F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© </a:t>
            </a:r>
            <a:r>
              <a:rPr lang="en-US" sz="800" kern="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2013 </a:t>
            </a: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</a:b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does 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686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Cloud?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Growing market --- other companies making money</a:t>
            </a:r>
          </a:p>
          <a:p>
            <a:r>
              <a:rPr lang="en-US" dirty="0" smtClean="0"/>
              <a:t>Key technology key to address customer problems like multi-site sharing</a:t>
            </a:r>
          </a:p>
          <a:p>
            <a:r>
              <a:rPr lang="en-US" dirty="0" smtClean="0"/>
              <a:t>Continue to re-position Quantum as more-than-tape</a:t>
            </a:r>
          </a:p>
          <a:p>
            <a:r>
              <a:rPr lang="en-US" dirty="0" smtClean="0"/>
              <a:t>Customers already adopting cloud, with us or without us.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Positioning Statement | Q-Cloud Archive</a:t>
            </a:r>
            <a:endParaRPr lang="en-US" b="1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339856"/>
              </p:ext>
            </p:extLst>
          </p:nvPr>
        </p:nvGraphicFramePr>
        <p:xfrm>
          <a:off x="228600" y="1219200"/>
          <a:ext cx="8305800" cy="4555922"/>
        </p:xfrm>
        <a:graphic>
          <a:graphicData uri="http://schemas.openxmlformats.org/drawingml/2006/table">
            <a:tbl>
              <a:tblPr/>
              <a:tblGrid>
                <a:gridCol w="1549400"/>
                <a:gridCol w="6756400"/>
              </a:tblGrid>
              <a:tr h="468848">
                <a:tc>
                  <a:txBody>
                    <a:bodyPr/>
                    <a:lstStyle/>
                    <a:p>
                      <a:pPr marL="0" marR="0" algn="r" fontAlgn="base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A3A3A"/>
                          </a:solidFill>
                          <a:latin typeface="+mn-lt"/>
                          <a:ea typeface="Times New Roman"/>
                          <a:cs typeface="Arial"/>
                        </a:rPr>
                        <a:t>Q-Cloud Archive </a:t>
                      </a:r>
                      <a:r>
                        <a:rPr lang="en-US" sz="1800" b="1" kern="12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is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A cloud storage tier </a:t>
                      </a:r>
                    </a:p>
                  </a:txBody>
                  <a:tcPr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48">
                <a:tc>
                  <a:txBody>
                    <a:bodyPr/>
                    <a:lstStyle/>
                    <a:p>
                      <a:pPr marL="0" marR="0" algn="r" fontAlgn="base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for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StorNext</a:t>
                      </a:r>
                      <a:r>
                        <a:rPr lang="en-US" sz="1600" kern="12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 5</a:t>
                      </a:r>
                      <a:r>
                        <a:rPr lang="en-US" sz="1600" kern="1200" baseline="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 Customers </a:t>
                      </a:r>
                      <a:endParaRPr lang="en-US" sz="1600" kern="1200" dirty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48">
                <a:tc>
                  <a:txBody>
                    <a:bodyPr/>
                    <a:lstStyle/>
                    <a:p>
                      <a:pPr marL="0" marR="0" algn="r" fontAlgn="base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who need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access to additional or off-premises storage capacity</a:t>
                      </a:r>
                      <a:endParaRPr lang="en-US" sz="1600" kern="1200" dirty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82">
                <a:tc>
                  <a:txBody>
                    <a:bodyPr/>
                    <a:lstStyle/>
                    <a:p>
                      <a:pPr marL="0" marR="0" algn="r" fontAlgn="base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It provides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easy and cost-effective cloud storage for increased flexibility, data protection, and availability.</a:t>
                      </a:r>
                      <a:endParaRPr lang="en-US" sz="1600" kern="1200" baseline="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386">
                <a:tc>
                  <a:txBody>
                    <a:bodyPr/>
                    <a:lstStyle/>
                    <a:p>
                      <a:pPr marL="0" marR="0" algn="r" fontAlgn="base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Unlike </a:t>
                      </a:r>
                      <a:endParaRPr lang="en-U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Stand alone cloud services, there is </a:t>
                      </a:r>
                      <a:r>
                        <a:rPr lang="en-US" sz="1600" dirty="0" smtClean="0">
                          <a:latin typeface="+mn-lt"/>
                        </a:rPr>
                        <a:t>no hardware </a:t>
                      </a:r>
                      <a:r>
                        <a:rPr lang="en-US" sz="1600" baseline="0" dirty="0" smtClean="0">
                          <a:latin typeface="+mn-lt"/>
                        </a:rPr>
                        <a:t>gateway, no </a:t>
                      </a:r>
                      <a:r>
                        <a:rPr lang="en-US" sz="1600" dirty="0" smtClean="0">
                          <a:latin typeface="+mn-lt"/>
                        </a:rPr>
                        <a:t>software installation, no new interfaces to learn,</a:t>
                      </a: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</a:rPr>
                        <a:t>no programming and no manual file management required</a:t>
                      </a:r>
                    </a:p>
                  </a:txBody>
                  <a:tcPr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243">
                <a:tc>
                  <a:txBody>
                    <a:bodyPr/>
                    <a:lstStyle/>
                    <a:p>
                      <a:pPr marL="0" marR="0" algn="r" fontAlgn="base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A3A3A"/>
                          </a:solidFill>
                          <a:latin typeface="+mn-lt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n-US" sz="1800" b="1" kern="12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ffers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Ease Of Use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Flexibility</a:t>
                      </a:r>
                      <a:endParaRPr lang="en-US" sz="1600" kern="1200" baseline="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baseline="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Reliability &amp; Security</a:t>
                      </a:r>
                      <a:endParaRPr lang="en-US" sz="1600" kern="1200" baseline="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baseline="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Cost-Effectiveness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See value proposition unpacking for details</a:t>
                      </a:r>
                      <a:endParaRPr lang="en-US" sz="1600" kern="1200" baseline="0" dirty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61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why are there two code names, "Sears Point" and "Samosa"?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2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5257800" y="3200400"/>
            <a:ext cx="3886200" cy="36576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AWS Glacier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105400" y="914400"/>
            <a:ext cx="3200400" cy="2590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AWS S3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 rot="2832675">
            <a:off x="6205438" y="2711224"/>
            <a:ext cx="2251416" cy="1074466"/>
          </a:xfrm>
          <a:prstGeom prst="left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S3 managed movement</a:t>
            </a:r>
            <a:endParaRPr lang="en-US" sz="1400" dirty="0"/>
          </a:p>
        </p:txBody>
      </p:sp>
      <p:pic>
        <p:nvPicPr>
          <p:cNvPr id="1026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152526"/>
            <a:ext cx="18192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35319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99" y="4654549"/>
            <a:ext cx="1784350" cy="18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5582" y="121978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Cloud 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500" y="2343835"/>
            <a:ext cx="1143000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Cloud Configuration Management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0622" y="2343835"/>
            <a:ext cx="1300676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Quantum Financial/Billing System</a:t>
            </a:r>
            <a:endParaRPr lang="en-US" sz="1200" dirty="0"/>
          </a:p>
        </p:txBody>
      </p:sp>
      <p:sp>
        <p:nvSpPr>
          <p:cNvPr id="12" name="Left-Right Arrow 11"/>
          <p:cNvSpPr/>
          <p:nvPr/>
        </p:nvSpPr>
        <p:spPr>
          <a:xfrm rot="19102837">
            <a:off x="2826433" y="3497468"/>
            <a:ext cx="3647627" cy="457200"/>
          </a:xfrm>
          <a:prstGeom prst="left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MOVEMENT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 rot="20664431">
            <a:off x="4068592" y="2233331"/>
            <a:ext cx="1371600" cy="4572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Billing Data</a:t>
            </a:r>
            <a:endParaRPr lang="en-US" sz="1600" dirty="0"/>
          </a:p>
        </p:txBody>
      </p:sp>
      <p:sp>
        <p:nvSpPr>
          <p:cNvPr id="14" name="Left-Right Arrow 13"/>
          <p:cNvSpPr/>
          <p:nvPr/>
        </p:nvSpPr>
        <p:spPr>
          <a:xfrm rot="3444131">
            <a:off x="867527" y="3459216"/>
            <a:ext cx="2222677" cy="954913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Configuration system </a:t>
            </a:r>
            <a:r>
              <a:rPr lang="en-US" sz="1100" dirty="0" err="1" smtClean="0"/>
              <a:t>mgmt</a:t>
            </a:r>
            <a:endParaRPr lang="en-US" sz="1100" dirty="0"/>
          </a:p>
        </p:txBody>
      </p:sp>
      <p:sp>
        <p:nvSpPr>
          <p:cNvPr id="15" name="Curved Down Arrow 14"/>
          <p:cNvSpPr/>
          <p:nvPr/>
        </p:nvSpPr>
        <p:spPr>
          <a:xfrm rot="15783689">
            <a:off x="-922144" y="3078342"/>
            <a:ext cx="3602744" cy="692546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Customer PO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Heptagon 16"/>
          <p:cNvSpPr/>
          <p:nvPr/>
        </p:nvSpPr>
        <p:spPr>
          <a:xfrm>
            <a:off x="152400" y="3223621"/>
            <a:ext cx="599600" cy="563157"/>
          </a:xfrm>
          <a:prstGeom prst="hept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Heptagon 19"/>
          <p:cNvSpPr/>
          <p:nvPr/>
        </p:nvSpPr>
        <p:spPr>
          <a:xfrm>
            <a:off x="3514648" y="3426792"/>
            <a:ext cx="599600" cy="563157"/>
          </a:xfrm>
          <a:prstGeom prst="hept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Heptagon 20"/>
          <p:cNvSpPr/>
          <p:nvPr/>
        </p:nvSpPr>
        <p:spPr>
          <a:xfrm>
            <a:off x="4277200" y="1892608"/>
            <a:ext cx="599600" cy="563157"/>
          </a:xfrm>
          <a:prstGeom prst="hept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Heptagon 21"/>
          <p:cNvSpPr/>
          <p:nvPr/>
        </p:nvSpPr>
        <p:spPr>
          <a:xfrm>
            <a:off x="4876800" y="3479800"/>
            <a:ext cx="599600" cy="563157"/>
          </a:xfrm>
          <a:prstGeom prst="hept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Heptagon 22"/>
          <p:cNvSpPr/>
          <p:nvPr/>
        </p:nvSpPr>
        <p:spPr>
          <a:xfrm>
            <a:off x="2047104" y="3351960"/>
            <a:ext cx="599600" cy="563157"/>
          </a:xfrm>
          <a:prstGeom prst="hept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Heptagon 23"/>
          <p:cNvSpPr/>
          <p:nvPr/>
        </p:nvSpPr>
        <p:spPr>
          <a:xfrm>
            <a:off x="4277200" y="1122874"/>
            <a:ext cx="599600" cy="563157"/>
          </a:xfrm>
          <a:prstGeom prst="hept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Heptagon 24"/>
          <p:cNvSpPr/>
          <p:nvPr/>
        </p:nvSpPr>
        <p:spPr>
          <a:xfrm>
            <a:off x="8190292" y="3512140"/>
            <a:ext cx="599600" cy="563157"/>
          </a:xfrm>
          <a:prstGeom prst="hept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4b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" name="Heptagon 25"/>
          <p:cNvSpPr/>
          <p:nvPr/>
        </p:nvSpPr>
        <p:spPr>
          <a:xfrm>
            <a:off x="5920900" y="2291940"/>
            <a:ext cx="599600" cy="563157"/>
          </a:xfrm>
          <a:prstGeom prst="hept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4a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Left-Right Arrow 1"/>
          <p:cNvSpPr/>
          <p:nvPr/>
        </p:nvSpPr>
        <p:spPr>
          <a:xfrm rot="21169710">
            <a:off x="2609287" y="1591627"/>
            <a:ext cx="3204022" cy="381000"/>
          </a:xfrm>
          <a:prstGeom prst="left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Bucket/VPN </a:t>
            </a:r>
            <a:r>
              <a:rPr lang="en-US" sz="1600" dirty="0" err="1" smtClean="0"/>
              <a:t>config</a:t>
            </a:r>
            <a:endParaRPr lang="en-US" sz="1600" dirty="0"/>
          </a:p>
        </p:txBody>
      </p:sp>
      <p:sp>
        <p:nvSpPr>
          <p:cNvPr id="27" name="Left-Right Arrow 26"/>
          <p:cNvSpPr/>
          <p:nvPr/>
        </p:nvSpPr>
        <p:spPr>
          <a:xfrm rot="3225991">
            <a:off x="138126" y="4234638"/>
            <a:ext cx="2771749" cy="342900"/>
          </a:xfrm>
          <a:prstGeom prst="left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Control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137108" y="6324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</a:t>
            </a:r>
            <a:endParaRPr lang="en-US" dirty="0"/>
          </a:p>
        </p:txBody>
      </p:sp>
      <p:sp>
        <p:nvSpPr>
          <p:cNvPr id="29" name="Left Arrow 28"/>
          <p:cNvSpPr/>
          <p:nvPr/>
        </p:nvSpPr>
        <p:spPr>
          <a:xfrm rot="18022033">
            <a:off x="2442792" y="3603213"/>
            <a:ext cx="1969745" cy="484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Monthly invoice</a:t>
            </a:r>
          </a:p>
        </p:txBody>
      </p:sp>
    </p:spTree>
    <p:extLst>
      <p:ext uri="{BB962C8B-B14F-4D97-AF65-F5344CB8AC3E}">
        <p14:creationId xmlns:p14="http://schemas.microsoft.com/office/powerpoint/2010/main" val="4263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"Samosa" Cloud Storage Project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5257800" y="3200400"/>
            <a:ext cx="3886200" cy="36576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AWS Glacier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105400" y="914400"/>
            <a:ext cx="3200400" cy="2590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AWS S3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 rot="2832675">
            <a:off x="6205438" y="2711224"/>
            <a:ext cx="2251416" cy="1074466"/>
          </a:xfrm>
          <a:prstGeom prst="leftRightArrow">
            <a:avLst/>
          </a:prstGeom>
          <a:solidFill>
            <a:srgbClr val="00B050">
              <a:alpha val="50196"/>
            </a:srgb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S3 managed movement</a:t>
            </a:r>
            <a:endParaRPr lang="en-US" sz="1400" dirty="0"/>
          </a:p>
        </p:txBody>
      </p:sp>
      <p:pic>
        <p:nvPicPr>
          <p:cNvPr id="1026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152526"/>
            <a:ext cx="18192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35319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99" y="4654549"/>
            <a:ext cx="1784350" cy="18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5582" y="121978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Cloud 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500" y="2343835"/>
            <a:ext cx="1143000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Cloud Configuration Management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0622" y="2343835"/>
            <a:ext cx="1300676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Quantum Financial/Billing System</a:t>
            </a:r>
            <a:endParaRPr lang="en-US" sz="1200" dirty="0"/>
          </a:p>
        </p:txBody>
      </p:sp>
      <p:sp>
        <p:nvSpPr>
          <p:cNvPr id="12" name="Left-Right Arrow 11"/>
          <p:cNvSpPr/>
          <p:nvPr/>
        </p:nvSpPr>
        <p:spPr>
          <a:xfrm rot="19102837">
            <a:off x="2826433" y="3497468"/>
            <a:ext cx="3647627" cy="457200"/>
          </a:xfrm>
          <a:prstGeom prst="leftRightArrow">
            <a:avLst/>
          </a:prstGeom>
          <a:solidFill>
            <a:srgbClr val="00B050">
              <a:alpha val="50196"/>
            </a:srgb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MOVEMENT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 rot="20664431">
            <a:off x="4068592" y="2233331"/>
            <a:ext cx="1371600" cy="4572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Billing Data</a:t>
            </a:r>
            <a:endParaRPr lang="en-US" sz="1600" dirty="0"/>
          </a:p>
        </p:txBody>
      </p:sp>
      <p:sp>
        <p:nvSpPr>
          <p:cNvPr id="14" name="Left-Right Arrow 13"/>
          <p:cNvSpPr/>
          <p:nvPr/>
        </p:nvSpPr>
        <p:spPr>
          <a:xfrm rot="3444131">
            <a:off x="867527" y="3459216"/>
            <a:ext cx="2222677" cy="954913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Configuration system </a:t>
            </a:r>
            <a:r>
              <a:rPr lang="en-US" sz="1100" dirty="0" err="1" smtClean="0"/>
              <a:t>mgmt</a:t>
            </a:r>
            <a:endParaRPr lang="en-US" sz="1100" dirty="0"/>
          </a:p>
        </p:txBody>
      </p:sp>
      <p:sp>
        <p:nvSpPr>
          <p:cNvPr id="15" name="Curved Down Arrow 14"/>
          <p:cNvSpPr/>
          <p:nvPr/>
        </p:nvSpPr>
        <p:spPr>
          <a:xfrm rot="15783689">
            <a:off x="-922144" y="3078342"/>
            <a:ext cx="3602744" cy="692546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Customer PO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Heptagon 16"/>
          <p:cNvSpPr/>
          <p:nvPr/>
        </p:nvSpPr>
        <p:spPr>
          <a:xfrm>
            <a:off x="152400" y="3223621"/>
            <a:ext cx="599600" cy="563157"/>
          </a:xfrm>
          <a:prstGeom prst="hept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Heptagon 19"/>
          <p:cNvSpPr/>
          <p:nvPr/>
        </p:nvSpPr>
        <p:spPr>
          <a:xfrm>
            <a:off x="3514648" y="3426792"/>
            <a:ext cx="599600" cy="563157"/>
          </a:xfrm>
          <a:prstGeom prst="hept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Heptagon 20"/>
          <p:cNvSpPr/>
          <p:nvPr/>
        </p:nvSpPr>
        <p:spPr>
          <a:xfrm>
            <a:off x="4277200" y="1892608"/>
            <a:ext cx="599600" cy="563157"/>
          </a:xfrm>
          <a:prstGeom prst="hept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Heptagon 22"/>
          <p:cNvSpPr/>
          <p:nvPr/>
        </p:nvSpPr>
        <p:spPr>
          <a:xfrm>
            <a:off x="2047104" y="3351960"/>
            <a:ext cx="599600" cy="563157"/>
          </a:xfrm>
          <a:prstGeom prst="hept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Heptagon 23"/>
          <p:cNvSpPr/>
          <p:nvPr/>
        </p:nvSpPr>
        <p:spPr>
          <a:xfrm>
            <a:off x="4277200" y="1122874"/>
            <a:ext cx="599600" cy="563157"/>
          </a:xfrm>
          <a:prstGeom prst="hept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Left-Right Arrow 1"/>
          <p:cNvSpPr/>
          <p:nvPr/>
        </p:nvSpPr>
        <p:spPr>
          <a:xfrm rot="21169710">
            <a:off x="2609287" y="1591627"/>
            <a:ext cx="3204022" cy="381000"/>
          </a:xfrm>
          <a:prstGeom prst="left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Bucket/VPN </a:t>
            </a:r>
            <a:r>
              <a:rPr lang="en-US" sz="1600" dirty="0" err="1" smtClean="0"/>
              <a:t>config</a:t>
            </a:r>
            <a:endParaRPr lang="en-US" sz="1600" dirty="0"/>
          </a:p>
        </p:txBody>
      </p:sp>
      <p:sp>
        <p:nvSpPr>
          <p:cNvPr id="25" name="Left-Right Arrow 24"/>
          <p:cNvSpPr/>
          <p:nvPr/>
        </p:nvSpPr>
        <p:spPr>
          <a:xfrm rot="3225991">
            <a:off x="138126" y="4234638"/>
            <a:ext cx="2771749" cy="342900"/>
          </a:xfrm>
          <a:prstGeom prst="leftRightArrow">
            <a:avLst/>
          </a:prstGeom>
          <a:solidFill>
            <a:srgbClr val="00B050">
              <a:alpha val="50196"/>
            </a:srgb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Control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37108" y="6324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</a:t>
            </a:r>
            <a:endParaRPr lang="en-US" dirty="0"/>
          </a:p>
        </p:txBody>
      </p:sp>
      <p:sp>
        <p:nvSpPr>
          <p:cNvPr id="27" name="Left Arrow 26"/>
          <p:cNvSpPr/>
          <p:nvPr/>
        </p:nvSpPr>
        <p:spPr>
          <a:xfrm rot="18022033">
            <a:off x="2442792" y="3603213"/>
            <a:ext cx="1969745" cy="484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Monthly invoice</a:t>
            </a:r>
          </a:p>
        </p:txBody>
      </p:sp>
    </p:spTree>
    <p:extLst>
      <p:ext uri="{BB962C8B-B14F-4D97-AF65-F5344CB8AC3E}">
        <p14:creationId xmlns:p14="http://schemas.microsoft.com/office/powerpoint/2010/main" val="363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"Sears Point" StorNext Use of Cloud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5257800" y="3200400"/>
            <a:ext cx="3886200" cy="36576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AWS Glacier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105400" y="914400"/>
            <a:ext cx="3200400" cy="2590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AWS S3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 rot="2832675">
            <a:off x="6205438" y="2711224"/>
            <a:ext cx="2251416" cy="1074466"/>
          </a:xfrm>
          <a:prstGeom prst="left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S3 managed movement</a:t>
            </a:r>
            <a:endParaRPr lang="en-US" sz="1400" dirty="0"/>
          </a:p>
        </p:txBody>
      </p:sp>
      <p:pic>
        <p:nvPicPr>
          <p:cNvPr id="1026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152526"/>
            <a:ext cx="18192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35319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99" y="4654549"/>
            <a:ext cx="1784350" cy="18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5582" y="121978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Cloud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7108" y="6324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2500" y="2343835"/>
            <a:ext cx="1143000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Cloud Configuration Management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0622" y="2343835"/>
            <a:ext cx="1300676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Quantum Financial/Billing System</a:t>
            </a:r>
            <a:endParaRPr lang="en-US" sz="1200" dirty="0"/>
          </a:p>
        </p:txBody>
      </p:sp>
      <p:sp>
        <p:nvSpPr>
          <p:cNvPr id="12" name="Left-Right Arrow 11"/>
          <p:cNvSpPr/>
          <p:nvPr/>
        </p:nvSpPr>
        <p:spPr>
          <a:xfrm rot="19102837">
            <a:off x="2826433" y="3497468"/>
            <a:ext cx="3647627" cy="457200"/>
          </a:xfrm>
          <a:prstGeom prst="left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MOVEMENT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 rot="20664431">
            <a:off x="4068592" y="2233331"/>
            <a:ext cx="1371600" cy="457200"/>
          </a:xfrm>
          <a:prstGeom prst="leftRightArrow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B`illing</a:t>
            </a:r>
            <a:r>
              <a:rPr lang="en-US" sz="1600" dirty="0" smtClean="0"/>
              <a:t> Data</a:t>
            </a:r>
            <a:endParaRPr lang="en-US" sz="1600" dirty="0"/>
          </a:p>
        </p:txBody>
      </p:sp>
      <p:sp>
        <p:nvSpPr>
          <p:cNvPr id="14" name="Left-Right Arrow 13"/>
          <p:cNvSpPr/>
          <p:nvPr/>
        </p:nvSpPr>
        <p:spPr>
          <a:xfrm rot="3444131">
            <a:off x="867527" y="3459216"/>
            <a:ext cx="2222677" cy="954913"/>
          </a:xfrm>
          <a:prstGeom prst="leftRightArrow">
            <a:avLst/>
          </a:prstGeom>
          <a:solidFill>
            <a:srgbClr val="FFC000">
              <a:alpha val="50196"/>
            </a:srgbClr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Configuration system </a:t>
            </a:r>
            <a:r>
              <a:rPr lang="en-US" sz="1100" dirty="0" err="1" smtClean="0"/>
              <a:t>mgmt</a:t>
            </a:r>
            <a:endParaRPr lang="en-US" sz="1100" dirty="0"/>
          </a:p>
        </p:txBody>
      </p:sp>
      <p:sp>
        <p:nvSpPr>
          <p:cNvPr id="15" name="Curved Down Arrow 14"/>
          <p:cNvSpPr/>
          <p:nvPr/>
        </p:nvSpPr>
        <p:spPr>
          <a:xfrm rot="15783689">
            <a:off x="-922144" y="3078342"/>
            <a:ext cx="3602744" cy="692546"/>
          </a:xfrm>
          <a:prstGeom prst="curvedDownArrow">
            <a:avLst/>
          </a:prstGeom>
          <a:solidFill>
            <a:srgbClr val="FFC000">
              <a:alpha val="50196"/>
            </a:srgbClr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Customer PO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Heptagon 21"/>
          <p:cNvSpPr/>
          <p:nvPr/>
        </p:nvSpPr>
        <p:spPr>
          <a:xfrm>
            <a:off x="4876800" y="3479800"/>
            <a:ext cx="599600" cy="563157"/>
          </a:xfrm>
          <a:prstGeom prst="hept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Heptagon 24"/>
          <p:cNvSpPr/>
          <p:nvPr/>
        </p:nvSpPr>
        <p:spPr>
          <a:xfrm>
            <a:off x="8190292" y="3512140"/>
            <a:ext cx="599600" cy="563157"/>
          </a:xfrm>
          <a:prstGeom prst="hept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4b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" name="Heptagon 25"/>
          <p:cNvSpPr/>
          <p:nvPr/>
        </p:nvSpPr>
        <p:spPr>
          <a:xfrm>
            <a:off x="5920900" y="2291940"/>
            <a:ext cx="599600" cy="563157"/>
          </a:xfrm>
          <a:prstGeom prst="hept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4a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Left-Right Arrow 1"/>
          <p:cNvSpPr/>
          <p:nvPr/>
        </p:nvSpPr>
        <p:spPr>
          <a:xfrm rot="21169710">
            <a:off x="2609287" y="1591627"/>
            <a:ext cx="3204022" cy="381000"/>
          </a:xfrm>
          <a:prstGeom prst="leftRightArrow">
            <a:avLst/>
          </a:prstGeom>
          <a:solidFill>
            <a:srgbClr val="FFC000">
              <a:alpha val="50196"/>
            </a:srgb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Bucket/VPN </a:t>
            </a:r>
            <a:r>
              <a:rPr lang="en-US" sz="1600" dirty="0" err="1" smtClean="0"/>
              <a:t>config</a:t>
            </a:r>
            <a:endParaRPr lang="en-US" sz="1600" dirty="0"/>
          </a:p>
        </p:txBody>
      </p:sp>
      <p:sp>
        <p:nvSpPr>
          <p:cNvPr id="21" name="Left-Right Arrow 20"/>
          <p:cNvSpPr/>
          <p:nvPr/>
        </p:nvSpPr>
        <p:spPr>
          <a:xfrm rot="3225991">
            <a:off x="138126" y="4234638"/>
            <a:ext cx="2771749" cy="342900"/>
          </a:xfrm>
          <a:prstGeom prst="left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Control</a:t>
            </a: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 rot="18022033">
            <a:off x="2442792" y="3603213"/>
            <a:ext cx="1969745" cy="484632"/>
          </a:xfrm>
          <a:prstGeom prst="lef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Monthly invoice</a:t>
            </a:r>
          </a:p>
        </p:txBody>
      </p:sp>
    </p:spTree>
    <p:extLst>
      <p:ext uri="{BB962C8B-B14F-4D97-AF65-F5344CB8AC3E}">
        <p14:creationId xmlns:p14="http://schemas.microsoft.com/office/powerpoint/2010/main" val="2249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Q-Cloud Archive Features and Benefits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272445"/>
              </p:ext>
            </p:extLst>
          </p:nvPr>
        </p:nvGraphicFramePr>
        <p:xfrm>
          <a:off x="395288" y="1066800"/>
          <a:ext cx="8520112" cy="53644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6712"/>
                <a:gridCol w="1828800"/>
                <a:gridCol w="2895600"/>
                <a:gridCol w="685800"/>
                <a:gridCol w="838200"/>
                <a:gridCol w="990600"/>
                <a:gridCol w="914400"/>
              </a:tblGrid>
              <a:tr h="305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Benefit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Easy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Flexible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Reliable&amp; Secure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Cost Effective</a:t>
                      </a:r>
                      <a:endParaRPr lang="en-US" sz="1600" dirty="0"/>
                    </a:p>
                  </a:txBody>
                  <a:tcPr/>
                </a:tc>
              </a:tr>
              <a:tr h="70593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StorNext</a:t>
                      </a:r>
                      <a:r>
                        <a:rPr lang="en-US" sz="1600" baseline="0" dirty="0" smtClean="0"/>
                        <a:t> Integration</a:t>
                      </a:r>
                      <a:endParaRPr lang="en-US" sz="1600" dirty="0" smtClean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Built into StorNext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cloud programming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No installation</a:t>
                      </a:r>
                    </a:p>
                    <a:p>
                      <a:r>
                        <a:rPr lang="en-US" sz="1600" dirty="0" smtClean="0"/>
                        <a:t>Familiar</a:t>
                      </a:r>
                      <a:r>
                        <a:rPr lang="en-US" sz="1600" baseline="0" dirty="0" smtClean="0"/>
                        <a:t> usage 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0534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Automatic policy</a:t>
                      </a:r>
                      <a:r>
                        <a:rPr lang="en-US" sz="1600" baseline="0" dirty="0" smtClean="0"/>
                        <a:t>-based archive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Makes cloud usage easy,</a:t>
                      </a:r>
                      <a:r>
                        <a:rPr lang="en-US" sz="1600" baseline="0" dirty="0" smtClean="0"/>
                        <a:t> supports business rules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  <a:tr h="30534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Optional file</a:t>
                      </a:r>
                      <a:r>
                        <a:rPr lang="en-US" sz="1600" baseline="0" dirty="0" smtClean="0"/>
                        <a:t> truncation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Frees up primary</a:t>
                      </a:r>
                      <a:r>
                        <a:rPr lang="en-US" sz="1600" baseline="0" dirty="0" smtClean="0"/>
                        <a:t> storage for high-demand content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  <a:tr h="30534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Multiple archive targets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interface to tier to and combination of Object</a:t>
                      </a:r>
                      <a:r>
                        <a:rPr lang="en-US" sz="1600" baseline="0" dirty="0" smtClean="0"/>
                        <a:t> Storage, Tape, </a:t>
                      </a:r>
                      <a:r>
                        <a:rPr lang="en-US" sz="1600" b="1" baseline="0" dirty="0" smtClean="0"/>
                        <a:t>AND</a:t>
                      </a:r>
                      <a:r>
                        <a:rPr lang="en-US" sz="1600" baseline="0" dirty="0" smtClean="0"/>
                        <a:t> Cloud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496766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Amazon Back End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Offsite data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Multiple copies in the cloud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Available</a:t>
                      </a:r>
                      <a:r>
                        <a:rPr lang="en-US" sz="1600" baseline="0" dirty="0" smtClean="0"/>
                        <a:t> anywhere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  <a:tr h="49676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Server-Side Encryption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protected in flight and at rest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70593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Powered by Amazon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the benefits of Amazon</a:t>
                      </a:r>
                      <a:r>
                        <a:rPr lang="en-US" sz="1600" baseline="0" dirty="0" smtClean="0"/>
                        <a:t> cloud services without the implementation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9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82&quot;&gt;&lt;property id=&quot;20148&quot; value=&quot;5&quot;/&gt;&lt;property id=&quot;20300&quot; value=&quot;Slide 1&quot;/&gt;&lt;property id=&quot;20307&quot; value=&quot;346&quot;/&gt;&lt;/object&gt;&lt;object type=&quot;3&quot; unique_id=&quot;10183&quot;&gt;&lt;property id=&quot;20148&quot; value=&quot;5&quot;/&gt;&lt;property id=&quot;20300&quot; value=&quot;Slide 2&quot;/&gt;&lt;property id=&quot;20307&quot; value=&quot;352&quot;/&gt;&lt;/object&gt;&lt;object type=&quot;3&quot; unique_id=&quot;10184&quot;&gt;&lt;property id=&quot;20148&quot; value=&quot;5&quot;/&gt;&lt;property id=&quot;20300&quot; value=&quot;Slide 17 - &amp;quot;CHAPTER HEADLINE&amp;#x0D;&amp;#x0A;GOES HERE&amp;quot;&quot;/&gt;&lt;property id=&quot;20307&quot; value=&quot;348&quot;/&gt;&lt;/object&gt;&lt;object type=&quot;3&quot; unique_id=&quot;10185&quot;&gt;&lt;property id=&quot;20148&quot; value=&quot;5&quot;/&gt;&lt;property id=&quot;20300&quot; value=&quot;Slide 18 - &amp;quot;CHAPTER HEADLINE &amp;#x0D;&amp;#x0A;GOES HERE&amp;quot;&quot;/&gt;&lt;property id=&quot;20307&quot; value=&quot;347&quot;/&gt;&lt;/object&gt;&lt;object type=&quot;3&quot; unique_id=&quot;10186&quot;&gt;&lt;property id=&quot;20148&quot; value=&quot;5&quot;/&gt;&lt;property id=&quot;20300&quot; value=&quot;Slide 19 - &amp;quot;CHAPTER HEADLINE &amp;#x0D;&amp;#x0A;GOES HERE&amp;quot;&quot;/&gt;&lt;property id=&quot;20307&quot; value=&quot;349&quot;/&gt;&lt;/object&gt;&lt;object type=&quot;3&quot; unique_id=&quot;10187&quot;&gt;&lt;property id=&quot;20148&quot; value=&quot;5&quot;/&gt;&lt;property id=&quot;20300&quot; value=&quot;Slide 20 - &amp;quot;CHAPTER HEADLINE&amp;#x0D;&amp;#x0A;GOES HERE&amp;quot;&quot;/&gt;&lt;property id=&quot;20307&quot; value=&quot;350&quot;/&gt;&lt;/object&gt;&lt;object type=&quot;3&quot; unique_id=&quot;10348&quot;&gt;&lt;property id=&quot;20148&quot; value=&quot;5&quot;/&gt;&lt;property id=&quot;20300&quot; value=&quot;Slide 4 - &amp;quot;Before you begin…&amp;quot;&quot;/&gt;&lt;property id=&quot;20307&quot; value=&quot;354&quot;/&gt;&lt;/object&gt;&lt;object type=&quot;3&quot; unique_id=&quot;10349&quot;&gt;&lt;property id=&quot;20148&quot; value=&quot;5&quot;/&gt;&lt;property id=&quot;20300&quot; value=&quot;Slide 5 - &amp;quot;Headline goes here&amp;quot;&quot;/&gt;&lt;property id=&quot;20307&quot; value=&quot;353&quot;/&gt;&lt;/object&gt;&lt;object type=&quot;3&quot; unique_id=&quot;10350&quot;&gt;&lt;property id=&quot;20148&quot; value=&quot;5&quot;/&gt;&lt;property id=&quot;20300&quot; value=&quot;Slide 6 - &amp;quot;Converting old presentations to the new format&amp;quot;&quot;/&gt;&lt;property id=&quot;20307&quot; value=&quot;355&quot;/&gt;&lt;/object&gt;&lt;object type=&quot;3&quot; unique_id=&quot;10351&quot;&gt;&lt;property id=&quot;20148&quot; value=&quot;5&quot;/&gt;&lt;property id=&quot;20300&quot; value=&quot;Slide 7 - &amp;quot;Converting old presentations to the new format&amp;quot;&quot;/&gt;&lt;property id=&quot;20307&quot; value=&quot;356&quot;/&gt;&lt;/object&gt;&lt;object type=&quot;3&quot; unique_id=&quot;10352&quot;&gt;&lt;property id=&quot;20148&quot; value=&quot;5&quot;/&gt;&lt;property id=&quot;20300&quot; value=&quot;Slide 8 - &amp;quot;Converting old presentations to the new format&amp;quot;&quot;/&gt;&lt;property id=&quot;20307&quot; value=&quot;357&quot;/&gt;&lt;/object&gt;&lt;object type=&quot;3&quot; unique_id=&quot;10353&quot;&gt;&lt;property id=&quot;20148&quot; value=&quot;5&quot;/&gt;&lt;property id=&quot;20300&quot; value=&quot;Slide 9 - &amp;quot;Converting old presentations to the new format&amp;quot;&quot;/&gt;&lt;property id=&quot;20307&quot; value=&quot;358&quot;/&gt;&lt;/object&gt;&lt;object type=&quot;3&quot; unique_id=&quot;10354&quot;&gt;&lt;property id=&quot;20148&quot; value=&quot;5&quot;/&gt;&lt;property id=&quot;20300&quot; value=&quot;Slide 10 - &amp;quot;Converting old presentations to the new format&amp;quot;&quot;/&gt;&lt;property id=&quot;20307&quot; value=&quot;359&quot;/&gt;&lt;/object&gt;&lt;object type=&quot;3&quot; unique_id=&quot;10355&quot;&gt;&lt;property id=&quot;20148&quot; value=&quot;5&quot;/&gt;&lt;property id=&quot;20300&quot; value=&quot;Slide 11 - &amp;quot;Converting old presentations to the new format&amp;quot;&quot;/&gt;&lt;property id=&quot;20307&quot; value=&quot;360&quot;/&gt;&lt;/object&gt;&lt;object type=&quot;3&quot; unique_id=&quot;10356&quot;&gt;&lt;property id=&quot;20148&quot; value=&quot;5&quot;/&gt;&lt;property id=&quot;20300&quot; value=&quot;Slide 12 - &amp;quot;Converting old presentations to the new format&amp;quot;&quot;/&gt;&lt;property id=&quot;20307&quot; value=&quot;361&quot;/&gt;&lt;/object&gt;&lt;object type=&quot;3&quot; unique_id=&quot;10357&quot;&gt;&lt;property id=&quot;20148&quot; value=&quot;5&quot;/&gt;&lt;property id=&quot;20300&quot; value=&quot;Slide 13 - &amp;quot;Converting old presentations to the new format&amp;quot;&quot;/&gt;&lt;property id=&quot;20307&quot; value=&quot;362&quot;/&gt;&lt;/object&gt;&lt;object type=&quot;3&quot; unique_id=&quot;10358&quot;&gt;&lt;property id=&quot;20148&quot; value=&quot;5&quot;/&gt;&lt;property id=&quot;20300&quot; value=&quot;Slide 14 - &amp;quot;Converting old presentations to the new format&amp;quot;&quot;/&gt;&lt;property id=&quot;20307&quot; value=&quot;363&quot;/&gt;&lt;/object&gt;&lt;object type=&quot;3&quot; unique_id=&quot;10359&quot;&gt;&lt;property id=&quot;20148&quot; value=&quot;5&quot;/&gt;&lt;property id=&quot;20300&quot; value=&quot;Slide 15 - &amp;quot;Converting old presentations to the new format&amp;quot;&quot;/&gt;&lt;property id=&quot;20307&quot; value=&quot;364&quot;/&gt;&lt;/object&gt;&lt;object type=&quot;3&quot; unique_id=&quot;10427&quot;&gt;&lt;property id=&quot;20148&quot; value=&quot;5&quot;/&gt;&lt;property id=&quot;20300&quot; value=&quot;Slide 3 - &amp;quot;Title Goes Here&amp;quot;&quot;/&gt;&lt;property id=&quot;20307&quot; value=&quot;3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AR_Simplified_2014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RAR_Simplified_2014</Template>
  <TotalTime>65</TotalTime>
  <Words>704</Words>
  <Application>Microsoft Office PowerPoint</Application>
  <PresentationFormat>On-screen Show (4:3)</PresentationFormat>
  <Paragraphs>168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RAR_Simplified_2014</vt:lpstr>
      <vt:lpstr>BeCertain-NewTemplate-2013-Standard-Condensed-v2</vt:lpstr>
      <vt:lpstr>Content Slide</vt:lpstr>
      <vt:lpstr>PowerPoint Presentation</vt:lpstr>
      <vt:lpstr>Why Cloud?</vt:lpstr>
      <vt:lpstr>Positioning Statement | Q-Cloud Archive</vt:lpstr>
      <vt:lpstr>PowerPoint Presentation</vt:lpstr>
      <vt:lpstr>High-Level</vt:lpstr>
      <vt:lpstr>"Samosa" Cloud Storage Project</vt:lpstr>
      <vt:lpstr>"Sears Point" StorNext Use of Cloud</vt:lpstr>
      <vt:lpstr>PowerPoint Presentation</vt:lpstr>
      <vt:lpstr>Q-Cloud Archive Features and Benefits</vt:lpstr>
      <vt:lpstr>Q-Cloud Archive Features and Benefits</vt:lpstr>
      <vt:lpstr>Q-Cloud in 100 words</vt:lpstr>
      <vt:lpstr>PowerPoint Presentation</vt:lpstr>
    </vt:vector>
  </TitlesOfParts>
  <Manager>Isaac.Alves@Quantum.Com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Certainty 2.0 Master Template</dc:subject>
  <dc:creator>Richard Reitmeyer</dc:creator>
  <cp:keywords>Powerpoint, template, Certainty, Certain, Quantum, Be Certain, Be Certain 2.0</cp:keywords>
  <dc:description>Any issues or problems please contact Quantum's creative services at: 
isaac.alves@quantum.com
All feedback or comments are welcome.</dc:description>
  <cp:lastModifiedBy>Richard Reitmeyer</cp:lastModifiedBy>
  <cp:revision>4</cp:revision>
  <cp:lastPrinted>2012-04-03T01:06:05Z</cp:lastPrinted>
  <dcterms:created xsi:type="dcterms:W3CDTF">2015-02-11T04:04:21Z</dcterms:created>
  <dcterms:modified xsi:type="dcterms:W3CDTF">2015-02-11T05:09:37Z</dcterms:modified>
  <cp:category>Template</cp:category>
  <cp:contentStatus>RELEASED</cp:contentStatus>
</cp:coreProperties>
</file>