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</p:sldMasterIdLst>
  <p:notesMasterIdLst>
    <p:notesMasterId r:id="rId8"/>
  </p:notesMasterIdLst>
  <p:handoutMasterIdLst>
    <p:handoutMasterId r:id="rId9"/>
  </p:handoutMasterIdLst>
  <p:sldIdLst>
    <p:sldId id="323" r:id="rId2"/>
    <p:sldId id="348" r:id="rId3"/>
    <p:sldId id="349" r:id="rId4"/>
    <p:sldId id="350" r:id="rId5"/>
    <p:sldId id="351" r:id="rId6"/>
    <p:sldId id="331" r:id="rId7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e Habermann" initials="JRH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58087"/>
    <a:srgbClr val="F0F3F7"/>
    <a:srgbClr val="FDFEFF"/>
    <a:srgbClr val="E3E9EF"/>
    <a:srgbClr val="E8EEF1"/>
    <a:srgbClr val="3E4448"/>
    <a:srgbClr val="171A1D"/>
    <a:srgbClr val="454E5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089" autoAdjust="0"/>
    <p:restoredTop sz="84361" autoAdjust="0"/>
  </p:normalViewPr>
  <p:slideViewPr>
    <p:cSldViewPr snapToGrid="0">
      <p:cViewPr>
        <p:scale>
          <a:sx n="80" d="100"/>
          <a:sy n="80" d="100"/>
        </p:scale>
        <p:origin x="-85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256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748" y="90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logo_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7"/>
          <p:cNvSpPr>
            <a:spLocks noChangeArrowheads="1"/>
          </p:cNvSpPr>
          <p:nvPr/>
        </p:nvSpPr>
        <p:spPr bwMode="auto">
          <a:xfrm>
            <a:off x="76200" y="8612188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600" dirty="0">
                <a:ea typeface="ＭＳ Ｐゴシック" charset="-128"/>
                <a:cs typeface="+mn-cs"/>
              </a:rPr>
              <a:t>© </a:t>
            </a:r>
            <a:r>
              <a:rPr lang="en-US" sz="600" dirty="0" smtClean="0">
                <a:ea typeface="ＭＳ Ｐゴシック" charset="-128"/>
                <a:cs typeface="+mn-cs"/>
              </a:rPr>
              <a:t>2013 </a:t>
            </a:r>
            <a:r>
              <a:rPr lang="en-US" sz="600" dirty="0">
                <a:ea typeface="ＭＳ Ｐゴシック" charset="-128"/>
                <a:cs typeface="+mn-cs"/>
              </a:rPr>
              <a:t>Quantum Corporation. Company Confidential. Forward-looking information is based upon multiple assumptions and uncertainties, does not necessarily represent the company</a:t>
            </a:r>
            <a:r>
              <a:rPr lang="ja-JP" altLang="en-US" sz="600">
                <a:ea typeface="ＭＳ Ｐゴシック" charset="-128"/>
                <a:cs typeface="+mn-cs"/>
              </a:rPr>
              <a:t>’</a:t>
            </a:r>
            <a:r>
              <a:rPr lang="en-US" altLang="ja-JP" sz="600" dirty="0">
                <a:ea typeface="ＭＳ Ｐゴシック" charset="-128"/>
                <a:cs typeface="+mn-cs"/>
              </a:rPr>
              <a:t>s outlook and is for planning purposes only.</a:t>
            </a:r>
            <a:endParaRPr lang="en-US" sz="600" dirty="0">
              <a:ea typeface="ＭＳ Ｐゴシック" charset="-128"/>
              <a:cs typeface="+mn-cs"/>
            </a:endParaRP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5334000" y="8610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B592331-8288-46BE-9EA1-87489E3474B2}" type="slidenum">
              <a:rPr lang="en-US" sz="1200">
                <a:ea typeface="ＭＳ Ｐゴシック" charset="-128"/>
                <a:cs typeface="+mn-cs"/>
              </a:rPr>
              <a:pPr algn="r">
                <a:defRPr/>
              </a:pPr>
              <a:t>‹#›</a:t>
            </a:fld>
            <a:endParaRPr lang="en-US" sz="1200"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20149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" y="43434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6200" y="8610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34000" y="8610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A3BD94F-28E5-4880-B701-587685D02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2774" name="Picture 8" descr="logo_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4362603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3BD94F-28E5-4880-B701-587685D02D5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836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3BD94F-28E5-4880-B701-587685D02D5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0762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3BD94F-28E5-4880-B701-587685D02D5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0762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3BD94F-28E5-4880-B701-587685D02D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0762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3BD94F-28E5-4880-B701-587685D02D5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0762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3BD94F-28E5-4880-B701-587685D02D5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817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325" y="1211263"/>
            <a:ext cx="622935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QTM_Logo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981199" y="3140075"/>
            <a:ext cx="3534937" cy="1073150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>
              <a:buNone/>
              <a:defRPr lang="en-US" sz="1600" b="1" i="0" kern="1200" dirty="0" smtClean="0">
                <a:solidFill>
                  <a:srgbClr val="B9CDE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981200" y="6248400"/>
            <a:ext cx="3899210" cy="21544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1981200" y="4206875"/>
            <a:ext cx="3549805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1981200" y="685800"/>
            <a:ext cx="3527502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727D8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684463" y="1589088"/>
            <a:ext cx="4791075" cy="3411537"/>
            <a:chOff x="2647950" y="1589088"/>
            <a:chExt cx="4791075" cy="3411537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7950" y="1589088"/>
              <a:ext cx="4791075" cy="341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F:\My Box Files\Powerpoint\Quantum Certainty Master\Assets\be_certain-whit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60750" y="3095625"/>
              <a:ext cx="2138363" cy="296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© </a:t>
            </a:r>
            <a:r>
              <a:rPr lang="en-US" sz="800" kern="0" dirty="0" smtClean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2013 </a:t>
            </a: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Quantum Corporation. Company Confidential. Forward-looking information is based upon multiple assumptions and uncertainties,</a:t>
            </a:r>
            <a:b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</a:b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does not necessarily represent the company’s outlook and is for planning purposes only.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687638" y="1589088"/>
            <a:ext cx="4792662" cy="3411537"/>
            <a:chOff x="2646363" y="1589088"/>
            <a:chExt cx="4792662" cy="3411537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6363" y="1589088"/>
              <a:ext cx="4792662" cy="341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F:\My Box Files\Powerpoint\Quantum Certainty Master\Assets\be_certain-ltblu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67100" y="3100388"/>
              <a:ext cx="2143125" cy="290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  <a:t>© </a:t>
            </a:r>
            <a:r>
              <a:rPr lang="en-US" sz="800" kern="0" dirty="0" smtClean="0">
                <a:solidFill>
                  <a:srgbClr val="00B0F0"/>
                </a:solidFill>
                <a:ea typeface="ＭＳ Ｐゴシック" charset="-128"/>
                <a:cs typeface="+mn-cs"/>
              </a:rPr>
              <a:t>2013 </a:t>
            </a:r>
            <a: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  <a:t>Quantum Corporation. Company Confidential. Forward-looking information is based upon multiple assumptions and uncertainties,</a:t>
            </a:r>
            <a:b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</a:br>
            <a: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  <a:t>does not necessarily represent the company’s outlook and is for planning purposes only.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Photo-FP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1588" y="1820863"/>
            <a:ext cx="329565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QTM_Logo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5064125" y="4114800"/>
            <a:ext cx="3138842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5029199" y="593725"/>
            <a:ext cx="3539067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029200" y="3048000"/>
            <a:ext cx="3403600" cy="914400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19494" y="6248400"/>
            <a:ext cx="1582484" cy="215444"/>
          </a:xfr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4" y="1143000"/>
            <a:ext cx="8391113" cy="50292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88F08-5AB8-4095-8074-57956897D0F5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7DD8F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ED99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FFDC9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0C5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6B2D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589B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E8EEF1"/>
              </a:gs>
              <a:gs pos="25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gradFill>
            <a:gsLst>
              <a:gs pos="0">
                <a:srgbClr val="E3E9EF"/>
              </a:gs>
              <a:gs pos="50000">
                <a:srgbClr val="F0F3F7"/>
              </a:gs>
              <a:gs pos="100000">
                <a:srgbClr val="FDFE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2286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11430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18288"/>
            <a:ext cx="4635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0DB6EC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D64F695-8DB5-486D-AB19-CA906A33EDF7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576263" y="6616700"/>
            <a:ext cx="4572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A3A3A3"/>
                </a:solidFill>
                <a:ea typeface="ＭＳ Ｐゴシック" charset="-128"/>
                <a:cs typeface="+mn-cs"/>
              </a:rPr>
              <a:t>Quantum Confidential</a:t>
            </a:r>
          </a:p>
        </p:txBody>
      </p:sp>
      <p:sp>
        <p:nvSpPr>
          <p:cNvPr id="11" name="Rectangle 7"/>
          <p:cNvSpPr>
            <a:spLocks noGrp="1" noChangeArrowheads="1"/>
          </p:cNvSpPr>
          <p:nvPr/>
        </p:nvSpPr>
        <p:spPr bwMode="auto">
          <a:xfrm>
            <a:off x="455613" y="6605588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rgbClr val="A3A3A3"/>
                </a:solidFill>
                <a:ea typeface="ＭＳ Ｐゴシック" charset="-128"/>
                <a:cs typeface="+mn-cs"/>
              </a:rPr>
              <a:t>|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34" name="Picture 12" descr="Logo_lockup_042012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61263" y="6173788"/>
            <a:ext cx="1354137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1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125663" y="2666999"/>
            <a:ext cx="3573462" cy="102711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charset="2"/>
              <a:buNone/>
              <a:defRPr/>
            </a:pPr>
            <a:r>
              <a:rPr lang="en-US" dirty="0" err="1" smtClean="0"/>
              <a:t>StorNext</a:t>
            </a:r>
            <a:r>
              <a:rPr lang="en-US" dirty="0" smtClean="0"/>
              <a:t> 5.2.0 TOI Introduction</a:t>
            </a:r>
            <a:endParaRPr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2124075" y="4257675"/>
            <a:ext cx="3549805" cy="338554"/>
          </a:xfrm>
        </p:spPr>
        <p:txBody>
          <a:bodyPr/>
          <a:lstStyle/>
          <a:p>
            <a:r>
              <a:rPr lang="en-US" dirty="0" smtClean="0"/>
              <a:t>Brent Petit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Quantum Confidential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333375" y="228600"/>
            <a:ext cx="7772400" cy="639763"/>
          </a:xfrm>
        </p:spPr>
        <p:txBody>
          <a:bodyPr/>
          <a:lstStyle/>
          <a:p>
            <a:r>
              <a:rPr lang="en-US" sz="2600" dirty="0" smtClean="0">
                <a:latin typeface="Arial" charset="0"/>
                <a:ea typeface="ＭＳ Ｐゴシック" pitchFamily="34" charset="-128"/>
                <a:cs typeface="Arial" charset="0"/>
              </a:rPr>
              <a:t>Welcome…</a:t>
            </a:r>
            <a:endParaRPr sz="2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5363" name="Content Placeholder 6"/>
          <p:cNvSpPr>
            <a:spLocks noGrp="1"/>
          </p:cNvSpPr>
          <p:nvPr>
            <p:ph idx="1"/>
          </p:nvPr>
        </p:nvSpPr>
        <p:spPr>
          <a:xfrm>
            <a:off x="301625" y="1143000"/>
            <a:ext cx="8364538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We’ll 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will be covering a number of topics over the next two days</a:t>
            </a:r>
          </a:p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E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ach 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of 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the sessions wil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l be recorded</a:t>
            </a:r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Recording will be posted for future reference</a:t>
            </a:r>
          </a:p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We will try and leave Q&amp;A time at the end of 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session</a:t>
            </a:r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We have time set aside on Thursday for additional Q&amp;A or additional topics if anything comes up during any of the upcoming </a:t>
            </a:r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sessions</a:t>
            </a:r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Please mute your phones whenever you are not speaking</a:t>
            </a:r>
          </a:p>
          <a:p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5364" name="Slide Number Placeholder 11"/>
          <p:cNvSpPr>
            <a:spLocks noGrp="1"/>
          </p:cNvSpPr>
          <p:nvPr>
            <p:ph type="sldNum" sz="quarter" idx="10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11FFCCE-0D55-4533-B996-71125410615E}" type="slidenum">
              <a:rPr smtClean="0">
                <a:ea typeface="ＭＳ Ｐゴシック" pitchFamily="34" charset="-128"/>
              </a:rPr>
              <a:pPr/>
              <a:t>2</a:t>
            </a:fld>
            <a:endParaRPr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333375" y="228600"/>
            <a:ext cx="7772400" cy="639763"/>
          </a:xfrm>
        </p:spPr>
        <p:txBody>
          <a:bodyPr/>
          <a:lstStyle/>
          <a:p>
            <a:r>
              <a:rPr lang="en-US" sz="2600" dirty="0" smtClean="0">
                <a:latin typeface="Arial" charset="0"/>
                <a:ea typeface="ＭＳ Ｐゴシック" pitchFamily="34" charset="-128"/>
                <a:cs typeface="Arial" charset="0"/>
              </a:rPr>
              <a:t>Wednesday AM Schedule – Q-Cloud</a:t>
            </a:r>
            <a:endParaRPr sz="2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1625" y="1143000"/>
          <a:ext cx="8391114" cy="3773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038"/>
                <a:gridCol w="3824651"/>
                <a:gridCol w="1769425"/>
              </a:tblGrid>
              <a:tr h="46269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Presenters</a:t>
                      </a:r>
                      <a:endParaRPr lang="en-US" dirty="0"/>
                    </a:p>
                  </a:txBody>
                  <a:tcPr/>
                </a:tc>
              </a:tr>
              <a:tr h="462690">
                <a:tc>
                  <a:txBody>
                    <a:bodyPr/>
                    <a:lstStyle/>
                    <a:p>
                      <a:r>
                        <a:rPr lang="en-US" dirty="0" smtClean="0"/>
                        <a:t>9:00</a:t>
                      </a:r>
                      <a:r>
                        <a:rPr lang="en-US" baseline="0" dirty="0" smtClean="0"/>
                        <a:t> – 9:15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Brent Petit</a:t>
                      </a:r>
                      <a:endParaRPr lang="en-US" dirty="0"/>
                    </a:p>
                  </a:txBody>
                  <a:tcPr/>
                </a:tc>
              </a:tr>
              <a:tr h="729967">
                <a:tc>
                  <a:txBody>
                    <a:bodyPr/>
                    <a:lstStyle/>
                    <a:p>
                      <a:r>
                        <a:rPr lang="en-US" dirty="0" smtClean="0"/>
                        <a:t>9:15</a:t>
                      </a:r>
                      <a:r>
                        <a:rPr lang="en-US" baseline="0" dirty="0" smtClean="0"/>
                        <a:t> – 9:35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StorNext</a:t>
                      </a:r>
                      <a:r>
                        <a:rPr lang="en-US" dirty="0" smtClean="0"/>
                        <a:t> Q-Cloud</a:t>
                      </a:r>
                      <a:r>
                        <a:rPr lang="en-US" baseline="0" dirty="0" smtClean="0"/>
                        <a:t> Introduction and Positioning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Richard Reitmeyer</a:t>
                      </a:r>
                      <a:endParaRPr lang="en-US" dirty="0"/>
                    </a:p>
                  </a:txBody>
                  <a:tcPr/>
                </a:tc>
              </a:tr>
              <a:tr h="729967">
                <a:tc>
                  <a:txBody>
                    <a:bodyPr/>
                    <a:lstStyle/>
                    <a:p>
                      <a:r>
                        <a:rPr lang="en-US" dirty="0" smtClean="0"/>
                        <a:t>9:35 – 10:35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Quantum Cloud Support in </a:t>
                      </a:r>
                      <a:r>
                        <a:rPr lang="en-US" dirty="0" err="1" smtClean="0"/>
                        <a:t>StorNext</a:t>
                      </a:r>
                      <a:r>
                        <a:rPr lang="en-US" dirty="0" smtClean="0"/>
                        <a:t> 5.2.0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Colin Ngam, Barry Herman</a:t>
                      </a:r>
                      <a:endParaRPr lang="en-US" dirty="0"/>
                    </a:p>
                  </a:txBody>
                  <a:tcPr/>
                </a:tc>
              </a:tr>
              <a:tr h="462690">
                <a:tc>
                  <a:txBody>
                    <a:bodyPr/>
                    <a:lstStyle/>
                    <a:p>
                      <a:r>
                        <a:rPr lang="en-US" dirty="0" smtClean="0"/>
                        <a:t>10:35 – 10:45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2690">
                <a:tc>
                  <a:txBody>
                    <a:bodyPr/>
                    <a:lstStyle/>
                    <a:p>
                      <a:r>
                        <a:rPr lang="en-US" dirty="0" smtClean="0"/>
                        <a:t>10:45-11:30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Q-Cloud</a:t>
                      </a:r>
                      <a:r>
                        <a:rPr lang="en-US" baseline="0" dirty="0" smtClean="0"/>
                        <a:t> Archive Service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Jim  Hibbard</a:t>
                      </a:r>
                      <a:endParaRPr lang="en-US" dirty="0"/>
                    </a:p>
                  </a:txBody>
                  <a:tcPr/>
                </a:tc>
              </a:tr>
              <a:tr h="462690">
                <a:tc>
                  <a:txBody>
                    <a:bodyPr/>
                    <a:lstStyle/>
                    <a:p>
                      <a:r>
                        <a:rPr lang="en-US" dirty="0" smtClean="0"/>
                        <a:t>11:30 – 1:00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Lunch 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64" name="Slide Number Placeholder 11"/>
          <p:cNvSpPr>
            <a:spLocks noGrp="1"/>
          </p:cNvSpPr>
          <p:nvPr>
            <p:ph type="sldNum" sz="quarter" idx="10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11FFCCE-0D55-4533-B996-71125410615E}" type="slidenum">
              <a:rPr smtClean="0">
                <a:ea typeface="ＭＳ Ｐゴシック" pitchFamily="34" charset="-128"/>
              </a:rPr>
              <a:pPr/>
              <a:t>3</a:t>
            </a:fld>
            <a:endParaRPr smtClean="0"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385" y="4857007"/>
            <a:ext cx="2078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times Mountain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333375" y="228600"/>
            <a:ext cx="7772400" cy="639763"/>
          </a:xfrm>
        </p:spPr>
        <p:txBody>
          <a:bodyPr/>
          <a:lstStyle/>
          <a:p>
            <a:r>
              <a:rPr lang="en-US" sz="2600" dirty="0" smtClean="0">
                <a:latin typeface="Arial" charset="0"/>
                <a:ea typeface="ＭＳ Ｐゴシック" pitchFamily="34" charset="-128"/>
                <a:cs typeface="Arial" charset="0"/>
              </a:rPr>
              <a:t>Wednesday PM Schedule – Disk Licensing</a:t>
            </a:r>
            <a:endParaRPr sz="2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1625" y="1143000"/>
          <a:ext cx="8391114" cy="367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038"/>
                <a:gridCol w="3824651"/>
                <a:gridCol w="1769425"/>
              </a:tblGrid>
              <a:tr h="46269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Presenters</a:t>
                      </a:r>
                      <a:endParaRPr lang="en-US" dirty="0"/>
                    </a:p>
                  </a:txBody>
                  <a:tcPr/>
                </a:tc>
              </a:tr>
              <a:tr h="462690">
                <a:tc>
                  <a:txBody>
                    <a:bodyPr/>
                    <a:lstStyle/>
                    <a:p>
                      <a:r>
                        <a:rPr lang="en-US" dirty="0" smtClean="0"/>
                        <a:t>1:00</a:t>
                      </a:r>
                      <a:r>
                        <a:rPr lang="en-US" baseline="0" dirty="0" smtClean="0"/>
                        <a:t> – 1:20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StorNext</a:t>
                      </a:r>
                      <a:r>
                        <a:rPr lang="en-US" dirty="0" smtClean="0"/>
                        <a:t> Disk</a:t>
                      </a:r>
                      <a:r>
                        <a:rPr lang="en-US" baseline="0" dirty="0" smtClean="0"/>
                        <a:t> Licensing Introduction and Positioning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Richard Reitmeyer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29967">
                <a:tc>
                  <a:txBody>
                    <a:bodyPr/>
                    <a:lstStyle/>
                    <a:p>
                      <a:r>
                        <a:rPr lang="en-US" dirty="0" smtClean="0"/>
                        <a:t>1:20 –</a:t>
                      </a:r>
                      <a:r>
                        <a:rPr lang="en-US" baseline="0" dirty="0" smtClean="0"/>
                        <a:t> 2:50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Disk</a:t>
                      </a:r>
                      <a:r>
                        <a:rPr lang="en-US" baseline="0" dirty="0" smtClean="0"/>
                        <a:t> Certification and Licensing in </a:t>
                      </a:r>
                      <a:r>
                        <a:rPr lang="en-US" baseline="0" dirty="0" err="1" smtClean="0"/>
                        <a:t>StorNext</a:t>
                      </a:r>
                      <a:r>
                        <a:rPr lang="en-US" baseline="0" dirty="0" smtClean="0"/>
                        <a:t> 5.2.0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Paul Kimlinger, David DeHerder, Eric Berge</a:t>
                      </a:r>
                      <a:endParaRPr lang="en-US" dirty="0"/>
                    </a:p>
                  </a:txBody>
                  <a:tcPr/>
                </a:tc>
              </a:tr>
              <a:tr h="462690">
                <a:tc>
                  <a:txBody>
                    <a:bodyPr/>
                    <a:lstStyle/>
                    <a:p>
                      <a:r>
                        <a:rPr lang="en-US" dirty="0" smtClean="0"/>
                        <a:t>2:50 – 3:00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2690">
                <a:tc>
                  <a:txBody>
                    <a:bodyPr/>
                    <a:lstStyle/>
                    <a:p>
                      <a:r>
                        <a:rPr lang="en-US" dirty="0" smtClean="0"/>
                        <a:t>3:00 –</a:t>
                      </a:r>
                      <a:r>
                        <a:rPr lang="en-US" baseline="0" dirty="0" smtClean="0"/>
                        <a:t> 3:45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Disk Licensing Service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 O’Brien</a:t>
                      </a:r>
                      <a:endParaRPr lang="en-US" dirty="0"/>
                    </a:p>
                  </a:txBody>
                  <a:tcPr/>
                </a:tc>
              </a:tr>
              <a:tr h="4626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64" name="Slide Number Placeholder 11"/>
          <p:cNvSpPr>
            <a:spLocks noGrp="1"/>
          </p:cNvSpPr>
          <p:nvPr>
            <p:ph type="sldNum" sz="quarter" idx="10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11FFCCE-0D55-4533-B996-71125410615E}" type="slidenum">
              <a:rPr smtClean="0">
                <a:ea typeface="ＭＳ Ｐゴシック" pitchFamily="34" charset="-128"/>
              </a:rPr>
              <a:pPr/>
              <a:t>4</a:t>
            </a:fld>
            <a:endParaRPr smtClean="0"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0764" y="4883129"/>
            <a:ext cx="2069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times Mountain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333375" y="228600"/>
            <a:ext cx="7772400" cy="639763"/>
          </a:xfrm>
        </p:spPr>
        <p:txBody>
          <a:bodyPr/>
          <a:lstStyle/>
          <a:p>
            <a:r>
              <a:rPr lang="en-US" sz="2600" dirty="0" smtClean="0">
                <a:latin typeface="Arial" charset="0"/>
                <a:ea typeface="ＭＳ Ｐゴシック" pitchFamily="34" charset="-128"/>
                <a:cs typeface="Arial" charset="0"/>
              </a:rPr>
              <a:t>Thursday AM Schedule – Additional Information</a:t>
            </a:r>
            <a:endParaRPr sz="2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1625" y="1143000"/>
          <a:ext cx="8391114" cy="4236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038"/>
                <a:gridCol w="3824651"/>
                <a:gridCol w="1769425"/>
              </a:tblGrid>
              <a:tr h="46269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Presenters</a:t>
                      </a:r>
                      <a:endParaRPr lang="en-US" dirty="0"/>
                    </a:p>
                  </a:txBody>
                  <a:tcPr/>
                </a:tc>
              </a:tr>
              <a:tr h="462690">
                <a:tc>
                  <a:txBody>
                    <a:bodyPr/>
                    <a:lstStyle/>
                    <a:p>
                      <a:r>
                        <a:rPr lang="en-US" dirty="0" smtClean="0"/>
                        <a:t>9:00</a:t>
                      </a:r>
                      <a:r>
                        <a:rPr lang="en-US" baseline="0" dirty="0" smtClean="0"/>
                        <a:t> – 9:05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Brent Petit</a:t>
                      </a:r>
                      <a:endParaRPr lang="en-US" dirty="0"/>
                    </a:p>
                  </a:txBody>
                  <a:tcPr/>
                </a:tc>
              </a:tr>
              <a:tr h="729967">
                <a:tc>
                  <a:txBody>
                    <a:bodyPr/>
                    <a:lstStyle/>
                    <a:p>
                      <a:r>
                        <a:rPr lang="en-US" dirty="0" smtClean="0"/>
                        <a:t>9:05</a:t>
                      </a:r>
                      <a:r>
                        <a:rPr lang="en-US" baseline="0" dirty="0" smtClean="0"/>
                        <a:t> – 9:35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Xsan</a:t>
                      </a:r>
                      <a:r>
                        <a:rPr lang="en-US" dirty="0" smtClean="0"/>
                        <a:t> Client</a:t>
                      </a:r>
                      <a:r>
                        <a:rPr lang="en-US" baseline="0" dirty="0" smtClean="0"/>
                        <a:t> Support in </a:t>
                      </a:r>
                      <a:r>
                        <a:rPr lang="en-US" baseline="0" dirty="0" err="1" smtClean="0"/>
                        <a:t>StorNext</a:t>
                      </a:r>
                      <a:r>
                        <a:rPr lang="en-US" baseline="0" dirty="0" smtClean="0"/>
                        <a:t> 5.2.0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Maria Barril,   Joe Habermann</a:t>
                      </a:r>
                      <a:endParaRPr lang="en-US" dirty="0"/>
                    </a:p>
                  </a:txBody>
                  <a:tcPr/>
                </a:tc>
              </a:tr>
              <a:tr h="729967">
                <a:tc>
                  <a:txBody>
                    <a:bodyPr/>
                    <a:lstStyle/>
                    <a:p>
                      <a:r>
                        <a:rPr lang="en-US" dirty="0" smtClean="0"/>
                        <a:t>9:35 – 9:50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A/E/G Build Levels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Richard Reitmeyer</a:t>
                      </a:r>
                      <a:endParaRPr lang="en-US" dirty="0"/>
                    </a:p>
                  </a:txBody>
                  <a:tcPr/>
                </a:tc>
              </a:tr>
              <a:tr h="462690">
                <a:tc>
                  <a:txBody>
                    <a:bodyPr/>
                    <a:lstStyle/>
                    <a:p>
                      <a:r>
                        <a:rPr lang="en-US" dirty="0" smtClean="0"/>
                        <a:t>9:50</a:t>
                      </a:r>
                      <a:r>
                        <a:rPr lang="en-US" baseline="0" dirty="0" smtClean="0"/>
                        <a:t> – 10:00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2690">
                <a:tc>
                  <a:txBody>
                    <a:bodyPr/>
                    <a:lstStyle/>
                    <a:p>
                      <a:r>
                        <a:rPr lang="en-US" dirty="0" smtClean="0"/>
                        <a:t>10:00</a:t>
                      </a:r>
                      <a:r>
                        <a:rPr lang="en-US" baseline="0" dirty="0" smtClean="0"/>
                        <a:t> – 11:00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Miscellaneous Features</a:t>
                      </a:r>
                      <a:r>
                        <a:rPr lang="en-US" baseline="0" dirty="0" smtClean="0"/>
                        <a:t> and Fixes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Brent Petit</a:t>
                      </a:r>
                      <a:endParaRPr lang="en-US" dirty="0"/>
                    </a:p>
                  </a:txBody>
                  <a:tcPr/>
                </a:tc>
              </a:tr>
              <a:tr h="462690">
                <a:tc>
                  <a:txBody>
                    <a:bodyPr/>
                    <a:lstStyle/>
                    <a:p>
                      <a:r>
                        <a:rPr lang="en-US" dirty="0" smtClean="0"/>
                        <a:t>11:00</a:t>
                      </a:r>
                      <a:r>
                        <a:rPr lang="en-US" baseline="0" dirty="0" smtClean="0"/>
                        <a:t> – 11:20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Tracing Bug Fixes to Releases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Michael Lund</a:t>
                      </a:r>
                      <a:endParaRPr lang="en-US" dirty="0"/>
                    </a:p>
                  </a:txBody>
                  <a:tcPr/>
                </a:tc>
              </a:tr>
              <a:tr h="462690">
                <a:tc>
                  <a:txBody>
                    <a:bodyPr/>
                    <a:lstStyle/>
                    <a:p>
                      <a:r>
                        <a:rPr lang="en-US" dirty="0" smtClean="0"/>
                        <a:t>11:20 – 1200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Wrap</a:t>
                      </a:r>
                      <a:r>
                        <a:rPr lang="en-US" baseline="0" dirty="0" smtClean="0"/>
                        <a:t> up and Final Q&amp;A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Brent Petit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64" name="Slide Number Placeholder 11"/>
          <p:cNvSpPr>
            <a:spLocks noGrp="1"/>
          </p:cNvSpPr>
          <p:nvPr>
            <p:ph type="sldNum" sz="quarter" idx="10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11FFCCE-0D55-4533-B996-71125410615E}" type="slidenum">
              <a:rPr smtClean="0">
                <a:ea typeface="ＭＳ Ｐゴシック" pitchFamily="34" charset="-128"/>
              </a:rPr>
              <a:pPr/>
              <a:t>5</a:t>
            </a:fld>
            <a:endParaRPr smtClean="0"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8888" y="5441269"/>
            <a:ext cx="2069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times Mountain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323&quot;/&gt;&lt;/object&gt;&lt;object type=&quot;3&quot; unique_id=&quot;10005&quot;&gt;&lt;property id=&quot;20148&quot; value=&quot;5&quot;/&gt;&lt;property id=&quot;20300&quot; value=&quot;Slide 1&quot;/&gt;&lt;property id=&quot;20307&quot; value=&quot;345&quot;/&gt;&lt;/object&gt;&lt;object type=&quot;3&quot; unique_id=&quot;10006&quot;&gt;&lt;property id=&quot;20148&quot; value=&quot;5&quot;/&gt;&lt;property id=&quot;20300&quot; value=&quot;Slide 3 - &amp;quot;Title Goes Here&amp;quot;&quot;/&gt;&lt;property id=&quot;20307&quot; value=&quot;325&quot;/&gt;&lt;/object&gt;&lt;object type=&quot;3&quot; unique_id=&quot;10007&quot;&gt;&lt;property id=&quot;20148&quot; value=&quot;5&quot;/&gt;&lt;property id=&quot;20300&quot; value=&quot;Slide 16&quot;/&gt;&lt;property id=&quot;20307&quot; value=&quot;331&quot;/&gt;&lt;/object&gt;&lt;object type=&quot;3&quot; unique_id=&quot;10008&quot;&gt;&lt;property id=&quot;20148&quot; value=&quot;5&quot;/&gt;&lt;property id=&quot;20300&quot; value=&quot;Slide 19 - &amp;quot;CHAPTER HEADLINE &amp;#x0D;&amp;#x0A;GOES HERE&amp;quot;&quot;/&gt;&lt;property id=&quot;20307&quot; value=&quot;333&quot;/&gt;&lt;/object&gt;&lt;object type=&quot;3&quot; unique_id=&quot;10009&quot;&gt;&lt;property id=&quot;20148&quot; value=&quot;5&quot;/&gt;&lt;property id=&quot;20300&quot; value=&quot;Slide 17 - &amp;quot;CHAPTER HEADLINE&amp;#x0D;&amp;#x0A;GOES HERE&amp;quot;&quot;/&gt;&lt;property id=&quot;20307&quot; value=&quot;334&quot;/&gt;&lt;/object&gt;&lt;object type=&quot;3&quot; unique_id=&quot;10010&quot;&gt;&lt;property id=&quot;20148&quot; value=&quot;5&quot;/&gt;&lt;property id=&quot;20300&quot; value=&quot;Slide 18 - &amp;quot;CHAPTER HEADLINE &amp;#x0D;&amp;#x0A;GOES HERE&amp;quot;&quot;/&gt;&lt;property id=&quot;20307&quot; value=&quot;338&quot;/&gt;&lt;/object&gt;&lt;object type=&quot;3&quot; unique_id=&quot;10011&quot;&gt;&lt;property id=&quot;20148&quot; value=&quot;5&quot;/&gt;&lt;property id=&quot;20300&quot; value=&quot;Slide 20 - &amp;quot;CHAPTER HEADLINE&amp;#x0D;&amp;#x0A;GOES HERE&amp;quot;&quot;/&gt;&lt;property id=&quot;20307&quot; value=&quot;336&quot;/&gt;&lt;/object&gt;&lt;object type=&quot;3&quot; unique_id=&quot;10625&quot;&gt;&lt;property id=&quot;20148&quot; value=&quot;5&quot;/&gt;&lt;property id=&quot;20300&quot; value=&quot;Slide 4 - &amp;quot;Before you begin…&amp;quot;&quot;/&gt;&lt;property id=&quot;20307&quot; value=&quot;346&quot;/&gt;&lt;/object&gt;&lt;object type=&quot;3&quot; unique_id=&quot;10626&quot;&gt;&lt;property id=&quot;20148&quot; value=&quot;5&quot;/&gt;&lt;property id=&quot;20300&quot; value=&quot;Slide 5 - &amp;quot;Headline goes here&amp;quot;&quot;/&gt;&lt;property id=&quot;20307&quot; value=&quot;347&quot;/&gt;&lt;/object&gt;&lt;object type=&quot;3&quot; unique_id=&quot;10627&quot;&gt;&lt;property id=&quot;20148&quot; value=&quot;5&quot;/&gt;&lt;property id=&quot;20300&quot; value=&quot;Slide 6 - &amp;quot;Converting old presentations to the new format&amp;quot;&quot;/&gt;&lt;property id=&quot;20307&quot; value=&quot;348&quot;/&gt;&lt;/object&gt;&lt;object type=&quot;3&quot; unique_id=&quot;10628&quot;&gt;&lt;property id=&quot;20148&quot; value=&quot;5&quot;/&gt;&lt;property id=&quot;20300&quot; value=&quot;Slide 7 - &amp;quot;Converting old presentations to the new format&amp;quot;&quot;/&gt;&lt;property id=&quot;20307&quot; value=&quot;349&quot;/&gt;&lt;/object&gt;&lt;object type=&quot;3&quot; unique_id=&quot;10629&quot;&gt;&lt;property id=&quot;20148&quot; value=&quot;5&quot;/&gt;&lt;property id=&quot;20300&quot; value=&quot;Slide 8 - &amp;quot;Converting old presentations to the new format&amp;quot;&quot;/&gt;&lt;property id=&quot;20307&quot; value=&quot;350&quot;/&gt;&lt;/object&gt;&lt;object type=&quot;3&quot; unique_id=&quot;10630&quot;&gt;&lt;property id=&quot;20148&quot; value=&quot;5&quot;/&gt;&lt;property id=&quot;20300&quot; value=&quot;Slide 9 - &amp;quot;Converting old presentations to the new format&amp;quot;&quot;/&gt;&lt;property id=&quot;20307&quot; value=&quot;351&quot;/&gt;&lt;/object&gt;&lt;object type=&quot;3&quot; unique_id=&quot;10631&quot;&gt;&lt;property id=&quot;20148&quot; value=&quot;5&quot;/&gt;&lt;property id=&quot;20300&quot; value=&quot;Slide 10 - &amp;quot;Converting old presentations to the new format&amp;quot;&quot;/&gt;&lt;property id=&quot;20307&quot; value=&quot;352&quot;/&gt;&lt;/object&gt;&lt;object type=&quot;3&quot; unique_id=&quot;10632&quot;&gt;&lt;property id=&quot;20148&quot; value=&quot;5&quot;/&gt;&lt;property id=&quot;20300&quot; value=&quot;Slide 11 - &amp;quot;Converting old presentations to the new format&amp;quot;&quot;/&gt;&lt;property id=&quot;20307&quot; value=&quot;353&quot;/&gt;&lt;/object&gt;&lt;object type=&quot;3&quot; unique_id=&quot;10633&quot;&gt;&lt;property id=&quot;20148&quot; value=&quot;5&quot;/&gt;&lt;property id=&quot;20300&quot; value=&quot;Slide 12 - &amp;quot;Converting old presentations to the new format&amp;quot;&quot;/&gt;&lt;property id=&quot;20307&quot; value=&quot;354&quot;/&gt;&lt;/object&gt;&lt;object type=&quot;3&quot; unique_id=&quot;10634&quot;&gt;&lt;property id=&quot;20148&quot; value=&quot;5&quot;/&gt;&lt;property id=&quot;20300&quot; value=&quot;Slide 13 - &amp;quot;Converting old presentations to the new format&amp;quot;&quot;/&gt;&lt;property id=&quot;20307&quot; value=&quot;355&quot;/&gt;&lt;/object&gt;&lt;object type=&quot;3&quot; unique_id=&quot;10635&quot;&gt;&lt;property id=&quot;20148&quot; value=&quot;5&quot;/&gt;&lt;property id=&quot;20300&quot; value=&quot;Slide 14 - &amp;quot;Converting old presentations to the new format&amp;quot;&quot;/&gt;&lt;property id=&quot;20307&quot; value=&quot;356&quot;/&gt;&lt;/object&gt;&lt;object type=&quot;3&quot; unique_id=&quot;10636&quot;&gt;&lt;property id=&quot;20148&quot; value=&quot;5&quot;/&gt;&lt;property id=&quot;20300&quot; value=&quot;Slide 15 - &amp;quot;Converting old presentations to the new format&amp;quot;&quot;/&gt;&lt;property id=&quot;20307&quot; value=&quot;3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xsan client support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xsan client support</Template>
  <TotalTime>15092</TotalTime>
  <Words>469</Words>
  <Application>Microsoft Office PowerPoint</Application>
  <PresentationFormat>On-screen Show (4:3)</PresentationFormat>
  <Paragraphs>89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xsan client support</vt:lpstr>
      <vt:lpstr>Slide 1</vt:lpstr>
      <vt:lpstr>Welcome…</vt:lpstr>
      <vt:lpstr>Wednesday AM Schedule – Q-Cloud</vt:lpstr>
      <vt:lpstr>Wednesday PM Schedule – Disk Licensing</vt:lpstr>
      <vt:lpstr>Thursday AM Schedule – Additional Information</vt:lpstr>
      <vt:lpstr>Slide 6</vt:lpstr>
    </vt:vector>
  </TitlesOfParts>
  <Company>Quantum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Master Template</dc:subject>
  <dc:creator>Joe Habermann</dc:creator>
  <cp:keywords>PowerPoint, template, Certainty, Certain, Quantum</cp:keywords>
  <dc:description>Version 3.2 31DEC12 (Gary Brenkman)
Any issues or problems please contact Quantum's creative services at: 
isaac.alves@quantum.com
All feedback or comments are welcome.
GB changes: In Slide Master, widened text placeholder and made it change text size to fit shape in the first master slide and the sub-item bullet text slide. Added file name placeholder, widened the Firstname Lastname box and changed "April 2012" "Date on second slide. Changed copyright date for handout/notes footers to 2012.</dc:description>
  <cp:lastModifiedBy>bpetit</cp:lastModifiedBy>
  <cp:revision>49</cp:revision>
  <cp:lastPrinted>2012-04-03T01:06:05Z</cp:lastPrinted>
  <dcterms:created xsi:type="dcterms:W3CDTF">2015-01-16T21:21:04Z</dcterms:created>
  <dcterms:modified xsi:type="dcterms:W3CDTF">2015-02-11T14:34:32Z</dcterms:modified>
  <cp:category>Template</cp:category>
  <cp:contentStatus>RELEASED</cp:contentStatus>
</cp:coreProperties>
</file>