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7" r:id="rId3"/>
    <p:sldMasterId id="2147483675" r:id="rId4"/>
  </p:sldMasterIdLst>
  <p:sldIdLst>
    <p:sldId id="274" r:id="rId5"/>
    <p:sldId id="257" r:id="rId6"/>
    <p:sldId id="281" r:id="rId7"/>
    <p:sldId id="272" r:id="rId8"/>
    <p:sldId id="280" r:id="rId9"/>
    <p:sldId id="259" r:id="rId10"/>
    <p:sldId id="277" r:id="rId11"/>
    <p:sldId id="262" r:id="rId12"/>
    <p:sldId id="261" r:id="rId13"/>
    <p:sldId id="273" r:id="rId14"/>
    <p:sldId id="263" r:id="rId15"/>
    <p:sldId id="260" r:id="rId16"/>
    <p:sldId id="264" r:id="rId17"/>
    <p:sldId id="271" r:id="rId18"/>
    <p:sldId id="267" r:id="rId19"/>
    <p:sldId id="269" r:id="rId20"/>
    <p:sldId id="266" r:id="rId21"/>
    <p:sldId id="278" r:id="rId22"/>
    <p:sldId id="270" r:id="rId23"/>
    <p:sldId id="275"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9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eneral Title Slide 5">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 t="2032" r="18583" b="15953"/>
          <a:stretch/>
        </p:blipFill>
        <p:spPr>
          <a:xfrm>
            <a:off x="0" y="0"/>
            <a:ext cx="9144000" cy="6858000"/>
          </a:xfrm>
          <a:prstGeom prst="rect">
            <a:avLst/>
          </a:prstGeom>
        </p:spPr>
      </p:pic>
      <p:sp>
        <p:nvSpPr>
          <p:cNvPr id="11" name="Rectangle 10"/>
          <p:cNvSpPr/>
          <p:nvPr/>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Placeholder 2"/>
          <p:cNvSpPr>
            <a:spLocks noGrp="1"/>
          </p:cNvSpPr>
          <p:nvPr>
            <p:ph type="body" sz="quarter" idx="18" hasCustomPrompt="1"/>
          </p:nvPr>
        </p:nvSpPr>
        <p:spPr>
          <a:xfrm>
            <a:off x="5031476" y="1888050"/>
            <a:ext cx="3527425" cy="1312349"/>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20" name="Text Placeholder 2"/>
          <p:cNvSpPr>
            <a:spLocks noGrp="1"/>
          </p:cNvSpPr>
          <p:nvPr>
            <p:ph type="body" sz="quarter" idx="19" hasCustomPrompt="1"/>
          </p:nvPr>
        </p:nvSpPr>
        <p:spPr>
          <a:xfrm>
            <a:off x="5022850" y="3150229"/>
            <a:ext cx="3527425"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4100" t="23225" r="56832" b="40708"/>
          <a:stretch/>
        </p:blipFill>
        <p:spPr>
          <a:xfrm>
            <a:off x="1185152" y="1777289"/>
            <a:ext cx="3436754" cy="3015927"/>
          </a:xfrm>
          <a:prstGeom prst="rect">
            <a:avLst/>
          </a:prstGeom>
        </p:spPr>
      </p:pic>
      <p:sp>
        <p:nvSpPr>
          <p:cNvPr id="13" name="Text Placeholder 2"/>
          <p:cNvSpPr>
            <a:spLocks noGrp="1"/>
          </p:cNvSpPr>
          <p:nvPr>
            <p:ph type="body" sz="quarter" idx="20" hasCustomPrompt="1"/>
          </p:nvPr>
        </p:nvSpPr>
        <p:spPr>
          <a:xfrm>
            <a:off x="5022850" y="4076456"/>
            <a:ext cx="3527425"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10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to-Action Slide - Generic">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10" name="Rectangle 9"/>
          <p:cNvSpPr/>
          <p:nvPr userDrawn="1"/>
        </p:nvSpPr>
        <p:spPr>
          <a:xfrm>
            <a:off x="0" y="0"/>
            <a:ext cx="9144000" cy="4275138"/>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2971801" y="1"/>
            <a:ext cx="9925049" cy="3916842"/>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p:cNvSpPr>
            <a:spLocks noGrp="1"/>
          </p:cNvSpPr>
          <p:nvPr>
            <p:ph type="body" sz="quarter" idx="10" hasCustomPrompt="1"/>
          </p:nvPr>
        </p:nvSpPr>
        <p:spPr>
          <a:xfrm>
            <a:off x="323851" y="2300020"/>
            <a:ext cx="6982724" cy="1609725"/>
          </a:xfrm>
          <a:prstGeom prst="rect">
            <a:avLst/>
          </a:prstGeom>
        </p:spPr>
        <p:txBody>
          <a:bodyPr anchor="b" anchorCtr="0"/>
          <a:lstStyle>
            <a:lvl1pPr marL="0" indent="0">
              <a:lnSpc>
                <a:spcPts val="6200"/>
              </a:lnSpc>
              <a:buNone/>
              <a:defRPr sz="6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Learn More Headline</a:t>
            </a:r>
          </a:p>
        </p:txBody>
      </p:sp>
      <p:sp>
        <p:nvSpPr>
          <p:cNvPr id="19" name="Rectangle 18"/>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hasCustomPrompt="1"/>
          </p:nvPr>
        </p:nvSpPr>
        <p:spPr>
          <a:xfrm>
            <a:off x="395804" y="4718649"/>
            <a:ext cx="7786495" cy="1949733"/>
          </a:xfrm>
          <a:prstGeom prst="rect">
            <a:avLst/>
          </a:prstGeom>
        </p:spPr>
        <p:txBody>
          <a:bodyPr anchor="t" anchorCtr="0"/>
          <a:lstStyle>
            <a:lvl1pPr>
              <a:defRPr baseline="0">
                <a:solidFill>
                  <a:schemeClr val="tx1">
                    <a:lumMod val="75000"/>
                    <a:lumOff val="25000"/>
                  </a:schemeClr>
                </a:solidFill>
              </a:defRPr>
            </a:lvl1pPr>
          </a:lstStyle>
          <a:p>
            <a:r>
              <a:rPr lang="en-US" dirty="0" smtClean="0">
                <a:solidFill>
                  <a:srgbClr val="666666"/>
                </a:solidFill>
              </a:rPr>
              <a:t>Contact Info xxx-</a:t>
            </a:r>
            <a:r>
              <a:rPr lang="en-US" dirty="0" err="1" smtClean="0">
                <a:solidFill>
                  <a:srgbClr val="666666"/>
                </a:solidFill>
              </a:rPr>
              <a:t>xxxx</a:t>
            </a:r>
            <a:endParaRPr lang="en-US" dirty="0" smtClean="0">
              <a:solidFill>
                <a:srgbClr val="666666"/>
              </a:solidFill>
            </a:endParaRPr>
          </a:p>
          <a:p>
            <a:r>
              <a:rPr lang="en-US" dirty="0" smtClean="0">
                <a:solidFill>
                  <a:srgbClr val="666666"/>
                </a:solidFill>
              </a:rPr>
              <a:t>URL www.xxx.xxxx</a:t>
            </a:r>
          </a:p>
          <a:p>
            <a:r>
              <a:rPr lang="en-US" dirty="0" smtClean="0">
                <a:solidFill>
                  <a:srgbClr val="666666"/>
                </a:solidFill>
              </a:rPr>
              <a:t>Etc…</a:t>
            </a:r>
            <a:endParaRPr lang="en-US" dirty="0" smtClean="0">
              <a:solidFill>
                <a:srgbClr val="00B6F1"/>
              </a:solidFill>
            </a:endParaRPr>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56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322638489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6" t="2032" r="18583" b="15953"/>
          <a:stretch/>
        </p:blipFill>
        <p:spPr>
          <a:xfrm>
            <a:off x="0" y="0"/>
            <a:ext cx="9144000" cy="6858000"/>
          </a:xfrm>
          <a:prstGeom prst="rect">
            <a:avLst/>
          </a:prstGeom>
        </p:spPr>
      </p:pic>
      <p:sp>
        <p:nvSpPr>
          <p:cNvPr id="11" name="Rectangle 10"/>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Text Placeholder 2"/>
          <p:cNvSpPr>
            <a:spLocks noGrp="1"/>
          </p:cNvSpPr>
          <p:nvPr>
            <p:ph type="body" sz="quarter" idx="18" hasCustomPrompt="1"/>
          </p:nvPr>
        </p:nvSpPr>
        <p:spPr>
          <a:xfrm>
            <a:off x="5031476" y="1888050"/>
            <a:ext cx="3527425" cy="1312349"/>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20" name="Text Placeholder 2"/>
          <p:cNvSpPr>
            <a:spLocks noGrp="1"/>
          </p:cNvSpPr>
          <p:nvPr>
            <p:ph type="body" sz="quarter" idx="19" hasCustomPrompt="1"/>
          </p:nvPr>
        </p:nvSpPr>
        <p:spPr>
          <a:xfrm>
            <a:off x="5022850" y="3150229"/>
            <a:ext cx="3527425"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00" t="23225" r="56832" b="40708"/>
          <a:stretch/>
        </p:blipFill>
        <p:spPr>
          <a:xfrm>
            <a:off x="1185152" y="1777289"/>
            <a:ext cx="3436754" cy="3015927"/>
          </a:xfrm>
          <a:prstGeom prst="rect">
            <a:avLst/>
          </a:prstGeom>
        </p:spPr>
      </p:pic>
      <p:sp>
        <p:nvSpPr>
          <p:cNvPr id="13" name="Text Placeholder 2"/>
          <p:cNvSpPr>
            <a:spLocks noGrp="1"/>
          </p:cNvSpPr>
          <p:nvPr>
            <p:ph type="body" sz="quarter" idx="20" hasCustomPrompt="1"/>
          </p:nvPr>
        </p:nvSpPr>
        <p:spPr>
          <a:xfrm>
            <a:off x="5022850" y="4076456"/>
            <a:ext cx="3527425"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pic>
        <p:nvPicPr>
          <p:cNvPr id="15"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2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Photo Title Slide - 3 LINES">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547" r="5906"/>
          <a:stretch/>
        </p:blipFill>
        <p:spPr>
          <a:xfrm>
            <a:off x="1354178" y="1781175"/>
            <a:ext cx="3152774" cy="3019425"/>
          </a:xfrm>
          <a:prstGeom prst="rect">
            <a:avLst/>
          </a:prstGeom>
        </p:spPr>
      </p:pic>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userDrawn="1"/>
        </p:nvSpPr>
        <p:spPr bwMode="auto">
          <a:xfrm>
            <a:off x="1818935" y="3835729"/>
            <a:ext cx="2257765" cy="7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sz="1400" b="1" kern="0" smtClean="0">
                <a:solidFill>
                  <a:srgbClr val="FF0000"/>
                </a:solidFill>
              </a:rPr>
              <a:t>Replace this image with presenter’s photo using Format&gt;Change Picture</a:t>
            </a:r>
            <a:endParaRPr sz="1400" b="1" kern="0">
              <a:solidFill>
                <a:srgbClr val="FF0000"/>
              </a:solidFill>
            </a:endParaRPr>
          </a:p>
        </p:txBody>
      </p:sp>
      <p:sp>
        <p:nvSpPr>
          <p:cNvPr id="11" name="Text Placeholder 2"/>
          <p:cNvSpPr>
            <a:spLocks noGrp="1"/>
          </p:cNvSpPr>
          <p:nvPr>
            <p:ph type="body" sz="quarter" idx="20" hasCustomPrompt="1"/>
          </p:nvPr>
        </p:nvSpPr>
        <p:spPr>
          <a:xfrm>
            <a:off x="5022850" y="4076456"/>
            <a:ext cx="3527425"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sp>
        <p:nvSpPr>
          <p:cNvPr id="14" name="Text Placeholder 2"/>
          <p:cNvSpPr>
            <a:spLocks noGrp="1"/>
          </p:cNvSpPr>
          <p:nvPr>
            <p:ph type="body" sz="quarter" idx="18" hasCustomPrompt="1"/>
          </p:nvPr>
        </p:nvSpPr>
        <p:spPr>
          <a:xfrm>
            <a:off x="5031476" y="1888050"/>
            <a:ext cx="3527425" cy="1312349"/>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15" name="Text Placeholder 2"/>
          <p:cNvSpPr>
            <a:spLocks noGrp="1"/>
          </p:cNvSpPr>
          <p:nvPr>
            <p:ph type="body" sz="quarter" idx="19" hasCustomPrompt="1"/>
          </p:nvPr>
        </p:nvSpPr>
        <p:spPr>
          <a:xfrm>
            <a:off x="5022850" y="3150229"/>
            <a:ext cx="3527425"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63936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211084581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1264035"/>
            <a:ext cx="8216220" cy="47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smtClean="0"/>
              <a:pPr>
                <a:defRPr/>
              </a:pPr>
              <a:t>‹#›</a:t>
            </a:fld>
            <a:endParaRPr dirty="0"/>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fontAlgn="base">
              <a:spcBef>
                <a:spcPct val="0"/>
              </a:spcBef>
              <a:spcAft>
                <a:spcPct val="0"/>
              </a:spcAft>
              <a:defRPr/>
            </a:pPr>
            <a:r>
              <a:rPr lang="en-US" sz="1000" dirty="0">
                <a:solidFill>
                  <a:srgbClr val="85E2FF"/>
                </a:solidFill>
                <a:latin typeface="Arial" charset="0"/>
                <a:ea typeface="ＭＳ Ｐゴシック" charset="-128"/>
                <a:cs typeface="Arial" charset="0"/>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fontAlgn="base">
              <a:spcBef>
                <a:spcPct val="0"/>
              </a:spcBef>
              <a:spcAft>
                <a:spcPct val="0"/>
              </a:spcAft>
              <a:defRPr/>
            </a:pPr>
            <a:r>
              <a:rPr lang="en-US" sz="1100" dirty="0">
                <a:solidFill>
                  <a:srgbClr val="85E2FF"/>
                </a:solidFill>
                <a:latin typeface="Arial" charset="0"/>
                <a:ea typeface="ＭＳ Ｐゴシック" charset="-128"/>
                <a:cs typeface="Arial" charset="0"/>
              </a:rPr>
              <a:t>|</a:t>
            </a:r>
          </a:p>
        </p:txBody>
      </p:sp>
    </p:spTree>
    <p:extLst>
      <p:ext uri="{BB962C8B-B14F-4D97-AF65-F5344CB8AC3E}">
        <p14:creationId xmlns:p14="http://schemas.microsoft.com/office/powerpoint/2010/main" val="133998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peaker Photo Title Slide - 3 LINE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547" r="5906"/>
          <a:stretch/>
        </p:blipFill>
        <p:spPr>
          <a:xfrm>
            <a:off x="1354178" y="1781175"/>
            <a:ext cx="3152774" cy="3019425"/>
          </a:xfrm>
          <a:prstGeom prst="rect">
            <a:avLst/>
          </a:prstGeom>
        </p:spPr>
      </p:pic>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p:nvSpPr>
        <p:spPr bwMode="auto">
          <a:xfrm>
            <a:off x="1818935" y="3835729"/>
            <a:ext cx="2257765" cy="7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sz="1400" b="1" kern="0" spc="0" baseline="0" dirty="0" smtClean="0">
                <a:solidFill>
                  <a:srgbClr val="FF0000"/>
                </a:solidFill>
              </a:rPr>
              <a:t>Replace this image with presenter’s photo using Format&gt;Change Picture</a:t>
            </a:r>
            <a:endParaRPr lang="en-US" sz="1400" b="1" kern="0" spc="0" baseline="0" dirty="0">
              <a:solidFill>
                <a:srgbClr val="FF0000"/>
              </a:solidFill>
            </a:endParaRPr>
          </a:p>
        </p:txBody>
      </p:sp>
      <p:sp>
        <p:nvSpPr>
          <p:cNvPr id="11" name="Text Placeholder 2"/>
          <p:cNvSpPr>
            <a:spLocks noGrp="1"/>
          </p:cNvSpPr>
          <p:nvPr>
            <p:ph type="body" sz="quarter" idx="20" hasCustomPrompt="1"/>
          </p:nvPr>
        </p:nvSpPr>
        <p:spPr>
          <a:xfrm>
            <a:off x="5022850" y="4076456"/>
            <a:ext cx="3527425"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sp>
        <p:nvSpPr>
          <p:cNvPr id="14" name="Text Placeholder 2"/>
          <p:cNvSpPr>
            <a:spLocks noGrp="1"/>
          </p:cNvSpPr>
          <p:nvPr>
            <p:ph type="body" sz="quarter" idx="18" hasCustomPrompt="1"/>
          </p:nvPr>
        </p:nvSpPr>
        <p:spPr>
          <a:xfrm>
            <a:off x="5031476" y="1888050"/>
            <a:ext cx="3527425" cy="1312349"/>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15" name="Text Placeholder 2"/>
          <p:cNvSpPr>
            <a:spLocks noGrp="1"/>
          </p:cNvSpPr>
          <p:nvPr>
            <p:ph type="body" sz="quarter" idx="19" hasCustomPrompt="1"/>
          </p:nvPr>
        </p:nvSpPr>
        <p:spPr>
          <a:xfrm>
            <a:off x="5022850" y="3150229"/>
            <a:ext cx="3527425"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7018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E2F106-2180-4814-BC0B-6A8303406BAC}" type="datetimeFigureOut">
              <a:rPr lang="en-US" smtClean="0"/>
              <a:t>2/24/2015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8F1617-2C27-40B8-905E-6523AFF4764E}" type="slidenum">
              <a:rPr lang="en-US" smtClean="0"/>
              <a:t>‹#›</a:t>
            </a:fld>
            <a:endParaRPr lang="en-US"/>
          </a:p>
        </p:txBody>
      </p:sp>
    </p:spTree>
    <p:extLst>
      <p:ext uri="{BB962C8B-B14F-4D97-AF65-F5344CB8AC3E}">
        <p14:creationId xmlns:p14="http://schemas.microsoft.com/office/powerpoint/2010/main" val="290488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userDrawn="1"/>
        </p:nvSpPr>
        <p:spPr bwMode="auto">
          <a:xfrm>
            <a:off x="0" y="3804696"/>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sz="1800" kern="0" dirty="0" smtClean="0">
                <a:solidFill>
                  <a:schemeClr val="bg1">
                    <a:lumMod val="85000"/>
                  </a:schemeClr>
                </a:solidFill>
                <a:latin typeface="Arial" charset="0"/>
                <a:ea typeface="ＭＳ Ｐゴシック" charset="0"/>
                <a:cs typeface="Arial" pitchFamily="34" charset="0"/>
              </a:rPr>
              <a:t>Quantum is the </a:t>
            </a:r>
            <a:r>
              <a:rPr lang="en-US" sz="1800" b="1" kern="0" dirty="0" smtClean="0">
                <a:solidFill>
                  <a:schemeClr val="bg1">
                    <a:lumMod val="85000"/>
                  </a:schemeClr>
                </a:solidFill>
                <a:latin typeface="Arial" charset="0"/>
                <a:ea typeface="ＭＳ Ｐゴシック" charset="0"/>
                <a:cs typeface="Arial" pitchFamily="34" charset="0"/>
              </a:rPr>
              <a:t>LARGEST</a:t>
            </a:r>
            <a:r>
              <a:rPr lang="en-US" sz="1800" kern="0" dirty="0" smtClean="0">
                <a:solidFill>
                  <a:schemeClr val="bg1">
                    <a:lumMod val="85000"/>
                  </a:schemeClr>
                </a:solidFill>
                <a:latin typeface="Arial" charset="0"/>
                <a:ea typeface="ＭＳ Ｐゴシック" charset="0"/>
                <a:cs typeface="Arial" pitchFamily="34" charset="0"/>
              </a:rPr>
              <a:t> Data Protection</a:t>
            </a:r>
            <a:r>
              <a:rPr lang="en-US" sz="1800" kern="0" baseline="0" dirty="0" smtClean="0">
                <a:solidFill>
                  <a:schemeClr val="bg1">
                    <a:lumMod val="85000"/>
                  </a:schemeClr>
                </a:solidFill>
                <a:latin typeface="Arial" charset="0"/>
                <a:ea typeface="ＭＳ Ｐゴシック" charset="0"/>
                <a:cs typeface="Arial" pitchFamily="34" charset="0"/>
              </a:rPr>
              <a:t/>
            </a:r>
            <a:br>
              <a:rPr lang="en-US" sz="1800" kern="0" baseline="0" dirty="0" smtClean="0">
                <a:solidFill>
                  <a:schemeClr val="bg1">
                    <a:lumMod val="85000"/>
                  </a:schemeClr>
                </a:solidFill>
                <a:latin typeface="Arial" charset="0"/>
                <a:ea typeface="ＭＳ Ｐゴシック" charset="0"/>
                <a:cs typeface="Arial" pitchFamily="34" charset="0"/>
              </a:rPr>
            </a:br>
            <a:r>
              <a:rPr lang="en-US" sz="1800" kern="0" baseline="0" dirty="0" smtClean="0">
                <a:solidFill>
                  <a:schemeClr val="bg1">
                    <a:lumMod val="85000"/>
                  </a:schemeClr>
                </a:solidFill>
                <a:latin typeface="Arial" charset="0"/>
                <a:ea typeface="ＭＳ Ｐゴシック" charset="0"/>
                <a:cs typeface="Arial" pitchFamily="34" charset="0"/>
              </a:rPr>
              <a:t>and Big Data management </a:t>
            </a:r>
            <a:r>
              <a:rPr lang="en-US" sz="1800" kern="0" dirty="0" smtClean="0">
                <a:solidFill>
                  <a:schemeClr val="bg1">
                    <a:lumMod val="85000"/>
                  </a:schemeClr>
                </a:solidFill>
                <a:latin typeface="Arial" charset="0"/>
                <a:ea typeface="ＭＳ Ｐゴシック" charset="0"/>
                <a:cs typeface="Arial" pitchFamily="34" charset="0"/>
              </a:rPr>
              <a:t>specialist in the world.</a:t>
            </a:r>
            <a:endParaRPr lang="en-US" sz="1800" kern="0" dirty="0">
              <a:solidFill>
                <a:schemeClr val="bg1">
                  <a:lumMod val="85000"/>
                </a:schemeClr>
              </a:solidFill>
              <a:latin typeface="Arial" charset="0"/>
              <a:ea typeface="ＭＳ Ｐゴシック" charset="0"/>
              <a:cs typeface="Arial" pitchFamily="34" charset="0"/>
            </a:endParaRPr>
          </a:p>
        </p:txBody>
      </p:sp>
      <p:sp>
        <p:nvSpPr>
          <p:cNvPr id="9" name="Rectangle 9"/>
          <p:cNvSpPr>
            <a:spLocks noChangeArrowheads="1"/>
          </p:cNvSpPr>
          <p:nvPr userDrawn="1"/>
        </p:nvSpPr>
        <p:spPr bwMode="auto">
          <a:xfrm>
            <a:off x="0" y="2884236"/>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WELCOME</a:t>
            </a:r>
            <a:endParaRPr lang="en-US" sz="7200" dirty="0">
              <a:solidFill>
                <a:srgbClr val="00B6F1"/>
              </a:solidFill>
            </a:endParaRPr>
          </a:p>
        </p:txBody>
      </p:sp>
      <p:grpSp>
        <p:nvGrpSpPr>
          <p:cNvPr id="10" name="Group 9"/>
          <p:cNvGrpSpPr/>
          <p:nvPr userDrawn="1"/>
        </p:nvGrpSpPr>
        <p:grpSpPr>
          <a:xfrm>
            <a:off x="631408" y="1014219"/>
            <a:ext cx="2343905" cy="590931"/>
            <a:chOff x="320121" y="1309686"/>
            <a:chExt cx="2343905" cy="590931"/>
          </a:xfrm>
        </p:grpSpPr>
        <p:sp>
          <p:nvSpPr>
            <p:cNvPr id="11"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85</a:t>
              </a:r>
              <a:endParaRPr lang="en-US" sz="1400" dirty="0">
                <a:solidFill>
                  <a:schemeClr val="bg1">
                    <a:lumMod val="50000"/>
                  </a:schemeClr>
                </a:solidFill>
              </a:endParaRPr>
            </a:p>
          </p:txBody>
        </p:sp>
        <p:sp>
          <p:nvSpPr>
            <p:cNvPr id="12"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of </a:t>
              </a:r>
              <a:r>
                <a:rPr lang="en-US" sz="1400" dirty="0">
                  <a:solidFill>
                    <a:schemeClr val="bg1">
                      <a:lumMod val="50000"/>
                    </a:schemeClr>
                  </a:solidFill>
                </a:rPr>
                <a:t>the Fortune </a:t>
              </a:r>
              <a:r>
                <a:rPr lang="en-US" sz="1400" dirty="0" smtClean="0">
                  <a:solidFill>
                    <a:schemeClr val="bg1">
                      <a:lumMod val="50000"/>
                    </a:schemeClr>
                  </a:solidFill>
                </a:rPr>
                <a:t>100</a:t>
              </a:r>
              <a:br>
                <a:rPr lang="en-US" sz="1400" dirty="0" smtClean="0">
                  <a:solidFill>
                    <a:schemeClr val="bg1">
                      <a:lumMod val="50000"/>
                    </a:schemeClr>
                  </a:solidFill>
                </a:rPr>
              </a:br>
              <a:r>
                <a:rPr lang="en-US" sz="1400" dirty="0" smtClean="0">
                  <a:solidFill>
                    <a:schemeClr val="bg1">
                      <a:lumMod val="50000"/>
                    </a:schemeClr>
                  </a:solidFill>
                </a:rPr>
                <a:t>choose Quantum</a:t>
              </a:r>
              <a:endParaRPr lang="en-US" sz="1400" dirty="0">
                <a:solidFill>
                  <a:schemeClr val="bg1">
                    <a:lumMod val="50000"/>
                  </a:schemeClr>
                </a:solidFill>
              </a:endParaRPr>
            </a:p>
          </p:txBody>
        </p:sp>
      </p:grpSp>
      <p:grpSp>
        <p:nvGrpSpPr>
          <p:cNvPr id="13" name="Group 12"/>
          <p:cNvGrpSpPr/>
          <p:nvPr userDrawn="1"/>
        </p:nvGrpSpPr>
        <p:grpSpPr>
          <a:xfrm>
            <a:off x="5913983" y="1709827"/>
            <a:ext cx="2335068" cy="590931"/>
            <a:chOff x="63133" y="1309686"/>
            <a:chExt cx="2335068" cy="590931"/>
          </a:xfrm>
        </p:grpSpPr>
        <p:sp>
          <p:nvSpPr>
            <p:cNvPr id="14" name="Rectangle 9"/>
            <p:cNvSpPr>
              <a:spLocks noChangeArrowheads="1"/>
            </p:cNvSpPr>
            <p:nvPr/>
          </p:nvSpPr>
          <p:spPr bwMode="auto">
            <a:xfrm>
              <a:off x="63133" y="1309686"/>
              <a:ext cx="75263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a:t>
              </a:r>
              <a:endParaRPr lang="en-US" sz="1400" dirty="0">
                <a:solidFill>
                  <a:schemeClr val="bg1">
                    <a:lumMod val="50000"/>
                  </a:schemeClr>
                </a:solidFill>
              </a:endParaRPr>
            </a:p>
          </p:txBody>
        </p:sp>
        <p:sp>
          <p:nvSpPr>
            <p:cNvPr id="15" name="Rectangle 9"/>
            <p:cNvSpPr>
              <a:spLocks noChangeArrowheads="1"/>
            </p:cNvSpPr>
            <p:nvPr/>
          </p:nvSpPr>
          <p:spPr bwMode="auto">
            <a:xfrm>
              <a:off x="676871"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r</a:t>
              </a:r>
              <a:r>
                <a:rPr lang="en-US" sz="1400" dirty="0" smtClean="0">
                  <a:solidFill>
                    <a:schemeClr val="bg1">
                      <a:lumMod val="50000"/>
                    </a:schemeClr>
                  </a:solidFill>
                </a:rPr>
                <a:t>ecent product of the year awards</a:t>
              </a:r>
              <a:endParaRPr lang="en-US" sz="1400" dirty="0">
                <a:solidFill>
                  <a:schemeClr val="bg1">
                    <a:lumMod val="50000"/>
                  </a:schemeClr>
                </a:solidFill>
              </a:endParaRPr>
            </a:p>
          </p:txBody>
        </p:sp>
      </p:grpSp>
      <p:grpSp>
        <p:nvGrpSpPr>
          <p:cNvPr id="16" name="Group 15"/>
          <p:cNvGrpSpPr/>
          <p:nvPr userDrawn="1"/>
        </p:nvGrpSpPr>
        <p:grpSpPr>
          <a:xfrm>
            <a:off x="4706628" y="4967514"/>
            <a:ext cx="2928685" cy="590931"/>
            <a:chOff x="320119" y="1309686"/>
            <a:chExt cx="2928685" cy="590931"/>
          </a:xfrm>
        </p:grpSpPr>
        <p:sp>
          <p:nvSpPr>
            <p:cNvPr id="17" name="Rectangle 9"/>
            <p:cNvSpPr>
              <a:spLocks noChangeArrowheads="1"/>
            </p:cNvSpPr>
            <p:nvPr/>
          </p:nvSpPr>
          <p:spPr bwMode="auto">
            <a:xfrm>
              <a:off x="320119" y="1309686"/>
              <a:ext cx="137160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100K</a:t>
              </a:r>
              <a:endParaRPr lang="en-US" sz="1400" dirty="0">
                <a:solidFill>
                  <a:schemeClr val="bg1">
                    <a:lumMod val="50000"/>
                  </a:schemeClr>
                </a:solidFill>
              </a:endParaRPr>
            </a:p>
          </p:txBody>
        </p:sp>
        <p:sp>
          <p:nvSpPr>
            <p:cNvPr id="18" name="Rectangle 9"/>
            <p:cNvSpPr>
              <a:spLocks noChangeArrowheads="1"/>
            </p:cNvSpPr>
            <p:nvPr/>
          </p:nvSpPr>
          <p:spPr bwMode="auto">
            <a:xfrm>
              <a:off x="1527474"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p</a:t>
              </a:r>
              <a:r>
                <a:rPr lang="en-US" sz="1400" dirty="0" smtClean="0">
                  <a:solidFill>
                    <a:schemeClr val="bg1">
                      <a:lumMod val="50000"/>
                    </a:schemeClr>
                  </a:solidFill>
                </a:rPr>
                <a:t>lus customer deployments</a:t>
              </a:r>
              <a:endParaRPr lang="en-US" sz="1400" dirty="0">
                <a:solidFill>
                  <a:schemeClr val="bg1">
                    <a:lumMod val="50000"/>
                  </a:schemeClr>
                </a:solidFill>
              </a:endParaRPr>
            </a:p>
          </p:txBody>
        </p:sp>
      </p:grpSp>
      <p:grpSp>
        <p:nvGrpSpPr>
          <p:cNvPr id="19" name="Group 18"/>
          <p:cNvGrpSpPr/>
          <p:nvPr userDrawn="1"/>
        </p:nvGrpSpPr>
        <p:grpSpPr>
          <a:xfrm>
            <a:off x="1253983" y="5558445"/>
            <a:ext cx="2343905" cy="590931"/>
            <a:chOff x="320121" y="1309686"/>
            <a:chExt cx="2343905" cy="590931"/>
          </a:xfrm>
        </p:grpSpPr>
        <p:sp>
          <p:nvSpPr>
            <p:cNvPr id="20"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33</a:t>
              </a:r>
              <a:endParaRPr lang="en-US" sz="1400" dirty="0">
                <a:solidFill>
                  <a:schemeClr val="bg1">
                    <a:lumMod val="50000"/>
                  </a:schemeClr>
                </a:solidFill>
              </a:endParaRPr>
            </a:p>
          </p:txBody>
        </p:sp>
        <p:sp>
          <p:nvSpPr>
            <p:cNvPr id="21"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years specialized expertise</a:t>
              </a:r>
              <a:endParaRPr lang="en-US" sz="1400" dirty="0">
                <a:solidFill>
                  <a:schemeClr val="bg1">
                    <a:lumMod val="50000"/>
                  </a:schemeClr>
                </a:solidFill>
              </a:endParaRPr>
            </a:p>
          </p:txBody>
        </p:sp>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100779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6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10" name="Slide Number Placeholder 5"/>
          <p:cNvSpPr txBox="1">
            <a:spLocks/>
          </p:cNvSpPr>
          <p:nvPr userDrawn="1"/>
        </p:nvSpPr>
        <p:spPr>
          <a:xfrm>
            <a:off x="220070" y="6497620"/>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6"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7"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1814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2000992"/>
            <a:ext cx="9144000" cy="4857008"/>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0"/>
            <a:ext cx="9144000" cy="5286375"/>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8" y="5562792"/>
            <a:ext cx="7990487" cy="98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1" y="0"/>
            <a:ext cx="9925049" cy="4843326"/>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3645425"/>
            <a:ext cx="6992420" cy="135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smtClean="0"/>
              <a:t>Click to edit Master title style</a:t>
            </a:r>
            <a:endParaRPr lang="en-US" dirty="0" smtClean="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11" name="Rectangle 10"/>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 name="Text Placeholder 2"/>
          <p:cNvSpPr>
            <a:spLocks noGrp="1"/>
          </p:cNvSpPr>
          <p:nvPr>
            <p:ph idx="1"/>
          </p:nvPr>
        </p:nvSpPr>
        <p:spPr bwMode="auto">
          <a:xfrm>
            <a:off x="395805" y="1264035"/>
            <a:ext cx="8216220" cy="47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3192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 name="Text Placeholder 2"/>
          <p:cNvSpPr>
            <a:spLocks noGrp="1"/>
          </p:cNvSpPr>
          <p:nvPr>
            <p:ph idx="1"/>
          </p:nvPr>
        </p:nvSpPr>
        <p:spPr bwMode="auto">
          <a:xfrm>
            <a:off x="481344" y="1264036"/>
            <a:ext cx="3819935" cy="44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1" name="Text Placeholder 2"/>
          <p:cNvSpPr>
            <a:spLocks noGrp="1"/>
          </p:cNvSpPr>
          <p:nvPr>
            <p:ph idx="10"/>
          </p:nvPr>
        </p:nvSpPr>
        <p:spPr bwMode="auto">
          <a:xfrm>
            <a:off x="481344" y="1804369"/>
            <a:ext cx="3819935" cy="407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2"/>
          <p:cNvSpPr>
            <a:spLocks noGrp="1"/>
          </p:cNvSpPr>
          <p:nvPr>
            <p:ph idx="11"/>
          </p:nvPr>
        </p:nvSpPr>
        <p:spPr bwMode="auto">
          <a:xfrm>
            <a:off x="4673340" y="1264036"/>
            <a:ext cx="3819935" cy="44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6" name="Text Placeholder 2"/>
          <p:cNvSpPr>
            <a:spLocks noGrp="1"/>
          </p:cNvSpPr>
          <p:nvPr>
            <p:ph idx="12"/>
          </p:nvPr>
        </p:nvSpPr>
        <p:spPr bwMode="auto">
          <a:xfrm>
            <a:off x="4673340" y="1804369"/>
            <a:ext cx="3819935" cy="407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3"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8821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Content Slide with 2-Line 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hasCustomPrompt="1"/>
          </p:nvPr>
        </p:nvSpPr>
        <p:spPr bwMode="auto">
          <a:xfrm>
            <a:off x="322779" y="339388"/>
            <a:ext cx="8289245" cy="97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aseline="0"/>
            </a:lvl1pPr>
          </a:lstStyle>
          <a:p>
            <a:pPr lvl="0"/>
            <a:r>
              <a:rPr lang="en-US" dirty="0" smtClean="0"/>
              <a:t>Click to edit Master title style:</a:t>
            </a:r>
            <a:br>
              <a:rPr lang="en-US" dirty="0" smtClean="0"/>
            </a:br>
            <a:r>
              <a:rPr lang="en-US" dirty="0" smtClean="0"/>
              <a:t>2-Line Title Slide</a:t>
            </a:r>
          </a:p>
        </p:txBody>
      </p:sp>
      <p:sp>
        <p:nvSpPr>
          <p:cNvPr id="7" name="Text Placeholder 2"/>
          <p:cNvSpPr>
            <a:spLocks noGrp="1"/>
          </p:cNvSpPr>
          <p:nvPr>
            <p:ph idx="1"/>
          </p:nvPr>
        </p:nvSpPr>
        <p:spPr bwMode="auto">
          <a:xfrm>
            <a:off x="395805" y="1759334"/>
            <a:ext cx="8216220" cy="429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78058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398311"/>
      </p:ext>
    </p:extLst>
  </p:cSld>
  <p:clrMap bg1="lt1" tx1="dk1" bg2="lt2" tx2="dk2" accent1="accent1" accent2="accent2" accent3="accent3" accent4="accent4" accent5="accent5" accent6="accent6" hlink="hlink" folHlink="folHlink"/>
  <p:sldLayoutIdLst>
    <p:sldLayoutId id="2147483666" r:id="rId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2pPr>
      <a:lvl3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3pPr>
      <a:lvl4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4pPr>
      <a:lvl5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MS PGothic" pitchFamily="34" charset="-128"/>
          <a:cs typeface="Arial" pitchFamily="34" charset="0"/>
        </a:defRPr>
      </a:lvl1pPr>
      <a:lvl2pPr marL="742950" indent="-285750" algn="l" defTabSz="457200" rtl="0" eaLnBrk="1" fontAlgn="base" hangingPunct="1">
        <a:spcBef>
          <a:spcPct val="20000"/>
        </a:spcBef>
        <a:spcAft>
          <a:spcPct val="0"/>
        </a:spcAft>
        <a:buClr>
          <a:srgbClr val="0DB6EC"/>
        </a:buClr>
        <a:buFont typeface="Arial" pitchFamily="34" charset="0"/>
        <a:buChar char="–"/>
        <a:defRPr lang="en-US" dirty="0">
          <a:solidFill>
            <a:srgbClr val="666666"/>
          </a:solidFill>
          <a:latin typeface="Arial" pitchFamily="34" charset="0"/>
          <a:ea typeface="MS PGothic" pitchFamily="34" charset="-128"/>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3pPr>
      <a:lvl4pPr marL="1600200" indent="-228600" algn="l" defTabSz="457200" rtl="0" eaLnBrk="1" fontAlgn="base" hangingPunct="1">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MS PGothic" pitchFamily="34" charset="-128"/>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cxnSp>
        <p:nvCxnSpPr>
          <p:cNvPr id="5" name="Straight Connector 4"/>
          <p:cNvCxnSpPr/>
          <p:nvPr/>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6" name="Slide Number Placeholder 4"/>
          <p:cNvSpPr txBox="1">
            <a:spLocks/>
          </p:cNvSpPr>
          <p:nvPr/>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8" name="Rectangle 7"/>
          <p:cNvSpPr>
            <a:spLocks noGrp="1" noChangeArrowheads="1"/>
          </p:cNvSpPr>
          <p:nvPr/>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423581859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b="1"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772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hyperlink" Target="http://www.quantum.com/StorNextDiskLicens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support-renewal@quantum.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downloads.quantum.com/StorNext5/quantum_disk_catalog.da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a:xfrm>
            <a:off x="5022850" y="3733800"/>
            <a:ext cx="3527425" cy="531544"/>
          </a:xfrm>
        </p:spPr>
        <p:txBody>
          <a:bodyPr/>
          <a:lstStyle/>
          <a:p>
            <a:r>
              <a:rPr lang="en-US" dirty="0" smtClean="0"/>
              <a:t>Bob O’Brien, Service NPI</a:t>
            </a:r>
          </a:p>
          <a:p>
            <a:r>
              <a:rPr lang="en-US" dirty="0" smtClean="0"/>
              <a:t>February </a:t>
            </a:r>
            <a:r>
              <a:rPr lang="en-US" dirty="0" smtClean="0"/>
              <a:t>24</a:t>
            </a:r>
            <a:r>
              <a:rPr lang="en-US" baseline="30000" dirty="0" smtClean="0"/>
              <a:t>th</a:t>
            </a:r>
            <a:r>
              <a:rPr lang="en-US" dirty="0" smtClean="0"/>
              <a:t>, 2015</a:t>
            </a:r>
            <a:endParaRPr lang="en-US" dirty="0"/>
          </a:p>
        </p:txBody>
      </p:sp>
      <p:sp>
        <p:nvSpPr>
          <p:cNvPr id="5" name="Text Placeholder 4"/>
          <p:cNvSpPr>
            <a:spLocks noGrp="1"/>
          </p:cNvSpPr>
          <p:nvPr>
            <p:ph type="body" sz="quarter" idx="18"/>
          </p:nvPr>
        </p:nvSpPr>
        <p:spPr>
          <a:xfrm>
            <a:off x="5031475" y="1888050"/>
            <a:ext cx="3938353" cy="1312349"/>
          </a:xfrm>
        </p:spPr>
        <p:txBody>
          <a:bodyPr/>
          <a:lstStyle/>
          <a:p>
            <a:r>
              <a:rPr lang="en-US" sz="2800" dirty="0" smtClean="0"/>
              <a:t>StorNext Disk Licensing</a:t>
            </a:r>
            <a:r>
              <a:rPr lang="en-US" sz="2800" dirty="0"/>
              <a:t> </a:t>
            </a:r>
            <a:r>
              <a:rPr lang="en-US" sz="2800" dirty="0" smtClean="0"/>
              <a:t>Support Process Overview</a:t>
            </a:r>
          </a:p>
        </p:txBody>
      </p:sp>
    </p:spTree>
    <p:extLst>
      <p:ext uri="{BB962C8B-B14F-4D97-AF65-F5344CB8AC3E}">
        <p14:creationId xmlns:p14="http://schemas.microsoft.com/office/powerpoint/2010/main" val="3316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Disk Usage Report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two ways to manually generate a Disk Usage Report:</a:t>
            </a:r>
          </a:p>
          <a:p>
            <a:pPr lvl="1"/>
            <a:r>
              <a:rPr lang="en-US" dirty="0" smtClean="0"/>
              <a:t>To </a:t>
            </a:r>
            <a:r>
              <a:rPr lang="en-US" dirty="0"/>
              <a:t>retrieve the Disk License Report File from your MDC using the </a:t>
            </a:r>
            <a:r>
              <a:rPr lang="en-US" dirty="0" smtClean="0"/>
              <a:t>GUI:</a:t>
            </a:r>
          </a:p>
          <a:p>
            <a:pPr marL="1257300" lvl="2" indent="-342900">
              <a:buFont typeface="+mj-lt"/>
              <a:buAutoNum type="arabicPeriod"/>
            </a:pPr>
            <a:r>
              <a:rPr lang="en-US" dirty="0" smtClean="0"/>
              <a:t>In </a:t>
            </a:r>
            <a:r>
              <a:rPr lang="en-US" dirty="0"/>
              <a:t>the Configuration menu, click Licenses</a:t>
            </a:r>
          </a:p>
          <a:p>
            <a:pPr marL="1257300" lvl="2" indent="-342900">
              <a:buFont typeface="+mj-lt"/>
              <a:buAutoNum type="arabicPeriod"/>
            </a:pPr>
            <a:r>
              <a:rPr lang="en-US" dirty="0" smtClean="0"/>
              <a:t>On </a:t>
            </a:r>
            <a:r>
              <a:rPr lang="en-US" dirty="0"/>
              <a:t>the Configuration &gt; Licenses page, click </a:t>
            </a:r>
            <a:r>
              <a:rPr lang="en-US" dirty="0" smtClean="0"/>
              <a:t>“Download </a:t>
            </a:r>
            <a:r>
              <a:rPr lang="en-US" dirty="0"/>
              <a:t>DLS</a:t>
            </a:r>
            <a:r>
              <a:rPr lang="en-US" dirty="0" smtClean="0"/>
              <a:t>...” button</a:t>
            </a:r>
          </a:p>
          <a:p>
            <a:pPr marL="1257300" lvl="2" indent="-342900">
              <a:buFont typeface="+mj-lt"/>
              <a:buAutoNum type="arabicPeriod"/>
            </a:pPr>
            <a:r>
              <a:rPr lang="en-US" dirty="0" smtClean="0"/>
              <a:t>This </a:t>
            </a:r>
            <a:r>
              <a:rPr lang="en-US" dirty="0"/>
              <a:t>will download a file named </a:t>
            </a:r>
            <a:r>
              <a:rPr lang="en-US" dirty="0" smtClean="0"/>
              <a:t>quantum_disk_license_report.xml</a:t>
            </a:r>
            <a:endParaRPr lang="en-US" dirty="0"/>
          </a:p>
          <a:p>
            <a:pPr lvl="1"/>
            <a:r>
              <a:rPr lang="en-US" dirty="0" smtClean="0"/>
              <a:t>To </a:t>
            </a:r>
            <a:r>
              <a:rPr lang="en-US" dirty="0"/>
              <a:t>retrieve the Disk License Report File from your MDC using the </a:t>
            </a:r>
            <a:r>
              <a:rPr lang="en-US" dirty="0" smtClean="0"/>
              <a:t>CLI</a:t>
            </a:r>
            <a:r>
              <a:rPr lang="en-US" dirty="0" smtClean="0">
                <a:solidFill>
                  <a:srgbClr val="0000FF"/>
                </a:solidFill>
              </a:rPr>
              <a:t>*</a:t>
            </a:r>
            <a:r>
              <a:rPr lang="en-US" dirty="0" smtClean="0"/>
              <a:t>:</a:t>
            </a:r>
            <a:endParaRPr lang="en-US" dirty="0"/>
          </a:p>
          <a:p>
            <a:pPr marL="1257300" lvl="2" indent="-342900">
              <a:buFont typeface="+mj-lt"/>
              <a:buAutoNum type="arabicPeriod"/>
            </a:pPr>
            <a:r>
              <a:rPr lang="en-US" dirty="0" err="1" smtClean="0"/>
              <a:t>ssh</a:t>
            </a:r>
            <a:r>
              <a:rPr lang="en-US" dirty="0" smtClean="0"/>
              <a:t> </a:t>
            </a:r>
            <a:r>
              <a:rPr lang="en-US" dirty="0"/>
              <a:t>into the StorNext MDC</a:t>
            </a:r>
          </a:p>
          <a:p>
            <a:pPr marL="1257300" lvl="2" indent="-342900">
              <a:buFont typeface="+mj-lt"/>
              <a:buAutoNum type="arabicPeriod"/>
            </a:pPr>
            <a:r>
              <a:rPr lang="en-US" dirty="0" smtClean="0"/>
              <a:t>Run </a:t>
            </a:r>
            <a:r>
              <a:rPr lang="en-US" dirty="0"/>
              <a:t>the following command:</a:t>
            </a:r>
          </a:p>
          <a:p>
            <a:pPr marL="1371600" lvl="3" indent="0">
              <a:buNone/>
            </a:pPr>
            <a:r>
              <a:rPr lang="en-US" dirty="0">
                <a:solidFill>
                  <a:srgbClr val="0000FF"/>
                </a:solidFill>
              </a:rPr>
              <a:t> "</a:t>
            </a:r>
            <a:r>
              <a:rPr lang="en-US" dirty="0" err="1">
                <a:solidFill>
                  <a:srgbClr val="0000FF"/>
                </a:solidFill>
              </a:rPr>
              <a:t>disk_license_gather</a:t>
            </a:r>
            <a:r>
              <a:rPr lang="en-US" dirty="0">
                <a:solidFill>
                  <a:srgbClr val="0000FF"/>
                </a:solidFill>
              </a:rPr>
              <a:t> &gt; /</a:t>
            </a:r>
            <a:r>
              <a:rPr lang="en-US" dirty="0" err="1" smtClean="0">
                <a:solidFill>
                  <a:srgbClr val="0000FF"/>
                </a:solidFill>
              </a:rPr>
              <a:t>tmp</a:t>
            </a:r>
            <a:r>
              <a:rPr lang="en-US" dirty="0" smtClean="0">
                <a:solidFill>
                  <a:srgbClr val="0000FF"/>
                </a:solidFill>
              </a:rPr>
              <a:t>/quantum_disk_license_report.xml</a:t>
            </a:r>
          </a:p>
          <a:p>
            <a:pPr marL="457200" lvl="3" indent="-342900">
              <a:buSzPct val="75000"/>
              <a:buFont typeface="Wingdings" pitchFamily="2" charset="2"/>
              <a:buChar char="§"/>
            </a:pPr>
            <a:r>
              <a:rPr lang="en-US" sz="2400" dirty="0"/>
              <a:t>The Disk Usage Report is included in </a:t>
            </a:r>
            <a:r>
              <a:rPr lang="en-US" sz="2400" dirty="0" err="1"/>
              <a:t>pse_snapshot</a:t>
            </a:r>
            <a:endParaRPr lang="en-US" sz="2400" dirty="0"/>
          </a:p>
          <a:p>
            <a:pPr marL="457200"/>
            <a:r>
              <a:rPr lang="en-US" dirty="0" smtClean="0"/>
              <a:t>If an HA system, the Disk Usage Report will contain </a:t>
            </a:r>
            <a:r>
              <a:rPr lang="en-US" dirty="0" err="1" smtClean="0"/>
              <a:t>cvfsid’s</a:t>
            </a:r>
            <a:r>
              <a:rPr lang="en-US" dirty="0" smtClean="0"/>
              <a:t> and disk info for both hosts</a:t>
            </a:r>
            <a:endParaRPr lang="en-US" dirty="0"/>
          </a:p>
          <a:p>
            <a:pPr marL="857250" lvl="1"/>
            <a:r>
              <a:rPr lang="en-US" dirty="0" smtClean="0">
                <a:solidFill>
                  <a:srgbClr val="0000FF"/>
                </a:solidFill>
              </a:rPr>
              <a:t>*The CLI command that was provided on the disk license request web form and in the docs did not work on an HA system.  The command above is the correct one and will create a combined report on an HA system.  The web form and the docs are being updated ASAP.</a:t>
            </a:r>
          </a:p>
        </p:txBody>
      </p:sp>
    </p:spTree>
    <p:extLst>
      <p:ext uri="{BB962C8B-B14F-4D97-AF65-F5344CB8AC3E}">
        <p14:creationId xmlns:p14="http://schemas.microsoft.com/office/powerpoint/2010/main" val="4203621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Disk Usage Report (cont.)</a:t>
            </a:r>
            <a:endParaRPr lang="en-US" dirty="0"/>
          </a:p>
        </p:txBody>
      </p:sp>
      <p:sp>
        <p:nvSpPr>
          <p:cNvPr id="3" name="Content Placeholder 2"/>
          <p:cNvSpPr>
            <a:spLocks noGrp="1"/>
          </p:cNvSpPr>
          <p:nvPr>
            <p:ph idx="1"/>
          </p:nvPr>
        </p:nvSpPr>
        <p:spPr>
          <a:xfrm>
            <a:off x="457200" y="1295400"/>
            <a:ext cx="8610600" cy="4525963"/>
          </a:xfrm>
        </p:spPr>
        <p:txBody>
          <a:bodyPr>
            <a:normAutofit fontScale="32500" lnSpcReduction="20000"/>
          </a:bodyPr>
          <a:lstStyle/>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 Disk License Report --------------</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Machine Information:</a:t>
            </a:r>
          </a:p>
          <a:p>
            <a:pPr marL="0" indent="0">
              <a:buNone/>
            </a:pPr>
            <a:r>
              <a:rPr lang="en-US" sz="3200" dirty="0">
                <a:latin typeface="Courier New" panose="02070309020205020404" pitchFamily="49" charset="0"/>
                <a:cs typeface="Courier New" panose="02070309020205020404" pitchFamily="49" charset="0"/>
              </a:rPr>
              <a:t>             Company: Quantum</a:t>
            </a:r>
          </a:p>
          <a:p>
            <a:pPr marL="0" indent="0">
              <a:buNone/>
            </a:pPr>
            <a:r>
              <a:rPr lang="en-US" sz="3200" dirty="0">
                <a:latin typeface="Courier New" panose="02070309020205020404" pitchFamily="49" charset="0"/>
                <a:cs typeface="Courier New" panose="02070309020205020404" pitchFamily="49" charset="0"/>
              </a:rPr>
              <a:t>            Hostname: </a:t>
            </a:r>
            <a:r>
              <a:rPr lang="en-US" sz="3200" dirty="0" err="1">
                <a:latin typeface="Courier New" panose="02070309020205020404" pitchFamily="49" charset="0"/>
                <a:cs typeface="Courier New" panose="02070309020205020404" pitchFamily="49" charset="0"/>
              </a:rPr>
              <a:t>Not_provided</a:t>
            </a:r>
            <a:endParaRPr lang="en-US" sz="3200" dirty="0">
              <a:latin typeface="Courier New" panose="02070309020205020404" pitchFamily="49" charset="0"/>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       Serial Number: 842B2B6DE77E</a:t>
            </a:r>
          </a:p>
          <a:p>
            <a:pPr marL="0" indent="0">
              <a:buNone/>
            </a:pPr>
            <a:r>
              <a:rPr lang="en-US" sz="3200" dirty="0">
                <a:latin typeface="Courier New" panose="02070309020205020404" pitchFamily="49" charset="0"/>
                <a:cs typeface="Courier New" panose="02070309020205020404" pitchFamily="49" charset="0"/>
              </a:rPr>
              <a:t>              cvfsid: 842B2B6DE77E</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Disk Licenses:</a:t>
            </a:r>
          </a:p>
          <a:p>
            <a:pPr marL="0" indent="0">
              <a:buNone/>
            </a:pPr>
            <a:r>
              <a:rPr lang="en-US" sz="3200" dirty="0">
                <a:latin typeface="Courier New" panose="02070309020205020404" pitchFamily="49" charset="0"/>
                <a:cs typeface="Courier New" panose="02070309020205020404" pitchFamily="49" charset="0"/>
              </a:rPr>
              <a:t>        </a:t>
            </a:r>
            <a:r>
              <a:rPr lang="en-US" sz="3200" dirty="0" err="1">
                <a:latin typeface="Courier New" panose="02070309020205020404" pitchFamily="49" charset="0"/>
                <a:cs typeface="Courier New" panose="02070309020205020404" pitchFamily="49" charset="0"/>
              </a:rPr>
              <a:t>disk_branded</a:t>
            </a:r>
            <a:r>
              <a:rPr lang="en-US" sz="3200" dirty="0">
                <a:latin typeface="Courier New" panose="02070309020205020404" pitchFamily="49" charset="0"/>
                <a:cs typeface="Courier New" panose="02070309020205020404" pitchFamily="49" charset="0"/>
              </a:rPr>
              <a:t>:            Unlimited</a:t>
            </a:r>
          </a:p>
          <a:p>
            <a:pPr marL="0" indent="0">
              <a:buNone/>
            </a:pPr>
            <a:r>
              <a:rPr lang="en-US" sz="3200" dirty="0">
                <a:latin typeface="Courier New" panose="02070309020205020404" pitchFamily="49" charset="0"/>
                <a:cs typeface="Courier New" panose="02070309020205020404" pitchFamily="49" charset="0"/>
              </a:rPr>
              <a:t>      disk_certified:                 0 TB</a:t>
            </a:r>
          </a:p>
          <a:p>
            <a:pPr marL="0" indent="0">
              <a:buNone/>
            </a:pPr>
            <a:r>
              <a:rPr lang="en-US" sz="3200" dirty="0">
                <a:latin typeface="Courier New" panose="02070309020205020404" pitchFamily="49" charset="0"/>
                <a:cs typeface="Courier New" panose="02070309020205020404" pitchFamily="49" charset="0"/>
              </a:rPr>
              <a:t>    disk_uncertified:                 0 TB</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3200" dirty="0">
                <a:solidFill>
                  <a:srgbClr val="0000FF"/>
                </a:solidFill>
                <a:latin typeface="Courier New" panose="02070309020205020404" pitchFamily="49" charset="0"/>
                <a:cs typeface="Courier New" panose="02070309020205020404" pitchFamily="49" charset="0"/>
              </a:rPr>
              <a:t>Disk License Usage:</a:t>
            </a:r>
            <a:r>
              <a:rPr lang="en-US" sz="3200" dirty="0">
                <a:latin typeface="Courier New" panose="02070309020205020404" pitchFamily="49" charset="0"/>
                <a:cs typeface="Courier New" panose="02070309020205020404" pitchFamily="49" charset="0"/>
              </a:rPr>
              <a:t> </a:t>
            </a:r>
            <a:r>
              <a:rPr lang="en-US" sz="3200" dirty="0" smtClean="0">
                <a:latin typeface="Courier New" panose="02070309020205020404" pitchFamily="49" charset="0"/>
                <a:cs typeface="Courier New" panose="02070309020205020404" pitchFamily="49" charset="0"/>
              </a:rPr>
              <a:t>					</a:t>
            </a:r>
            <a:r>
              <a:rPr lang="en-US" sz="3200" dirty="0" smtClean="0">
                <a:solidFill>
                  <a:srgbClr val="0000FF"/>
                </a:solidFill>
                <a:latin typeface="Courier New" panose="02070309020205020404" pitchFamily="49" charset="0"/>
                <a:cs typeface="Courier New" panose="02070309020205020404" pitchFamily="49" charset="0"/>
                <a:sym typeface="Wingdings" panose="05000000000000000000" pitchFamily="2" charset="2"/>
              </a:rPr>
              <a:t>-----</a:t>
            </a:r>
            <a:r>
              <a:rPr lang="en-US" sz="3400" dirty="0">
                <a:solidFill>
                  <a:srgbClr val="0000FF"/>
                </a:solidFill>
                <a:latin typeface="+mj-lt"/>
                <a:cs typeface="Courier New" panose="02070309020205020404" pitchFamily="49" charset="0"/>
                <a:sym typeface="Wingdings" panose="05000000000000000000" pitchFamily="2" charset="2"/>
              </a:rPr>
              <a:t>This is the section of interest</a:t>
            </a:r>
            <a:endParaRPr lang="en-US" sz="3400" dirty="0">
              <a:solidFill>
                <a:srgbClr val="0000FF"/>
              </a:solidFill>
              <a:latin typeface="+mj-lt"/>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        </a:t>
            </a:r>
            <a:r>
              <a:rPr lang="en-US" sz="3200" dirty="0" err="1">
                <a:latin typeface="Courier New" panose="02070309020205020404" pitchFamily="49" charset="0"/>
                <a:cs typeface="Courier New" panose="02070309020205020404" pitchFamily="49" charset="0"/>
              </a:rPr>
              <a:t>disk_branded</a:t>
            </a:r>
            <a:r>
              <a:rPr lang="en-US" sz="3200" dirty="0">
                <a:latin typeface="Courier New" panose="02070309020205020404" pitchFamily="49" charset="0"/>
                <a:cs typeface="Courier New" panose="02070309020205020404" pitchFamily="49" charset="0"/>
              </a:rPr>
              <a:t>:                 0 </a:t>
            </a:r>
            <a:r>
              <a:rPr lang="en-US" sz="3200" dirty="0" smtClean="0">
                <a:latin typeface="Courier New" panose="02070309020205020404" pitchFamily="49" charset="0"/>
                <a:cs typeface="Courier New" panose="02070309020205020404" pitchFamily="49" charset="0"/>
              </a:rPr>
              <a:t>TB	</a:t>
            </a:r>
            <a:r>
              <a:rPr lang="en-US" sz="2800" dirty="0">
                <a:solidFill>
                  <a:srgbClr val="0000FF"/>
                </a:solidFill>
                <a:latin typeface="Courier New" panose="02070309020205020404" pitchFamily="49" charset="0"/>
                <a:cs typeface="Courier New" panose="02070309020205020404" pitchFamily="49" charset="0"/>
                <a:sym typeface="Wingdings" panose="05000000000000000000" pitchFamily="2" charset="2"/>
              </a:rPr>
              <a:t>-----</a:t>
            </a:r>
            <a:r>
              <a:rPr lang="en-US" sz="3400" dirty="0">
                <a:solidFill>
                  <a:srgbClr val="0000FF"/>
                </a:solidFill>
                <a:latin typeface="+mj-lt"/>
                <a:cs typeface="Courier New" panose="02070309020205020404" pitchFamily="49" charset="0"/>
              </a:rPr>
              <a:t>Number of TBs of </a:t>
            </a:r>
            <a:r>
              <a:rPr lang="en-US" sz="3400" dirty="0" smtClean="0">
                <a:solidFill>
                  <a:srgbClr val="0000FF"/>
                </a:solidFill>
                <a:latin typeface="+mj-lt"/>
                <a:cs typeface="Courier New" panose="02070309020205020404" pitchFamily="49" charset="0"/>
              </a:rPr>
              <a:t>QX or QXS </a:t>
            </a:r>
            <a:r>
              <a:rPr lang="en-US" sz="3400" dirty="0">
                <a:solidFill>
                  <a:srgbClr val="0000FF"/>
                </a:solidFill>
                <a:latin typeface="+mj-lt"/>
                <a:cs typeface="Courier New" panose="02070309020205020404" pitchFamily="49" charset="0"/>
              </a:rPr>
              <a:t>Disk in use</a:t>
            </a:r>
          </a:p>
          <a:p>
            <a:pPr marL="0" indent="0">
              <a:buNone/>
            </a:pPr>
            <a:r>
              <a:rPr lang="en-US" sz="3200" dirty="0">
                <a:latin typeface="Courier New" panose="02070309020205020404" pitchFamily="49" charset="0"/>
                <a:cs typeface="Courier New" panose="02070309020205020404" pitchFamily="49" charset="0"/>
              </a:rPr>
              <a:t>      </a:t>
            </a:r>
            <a:r>
              <a:rPr lang="en-US" sz="3200" dirty="0">
                <a:solidFill>
                  <a:srgbClr val="0000FF"/>
                </a:solidFill>
                <a:latin typeface="Courier New" panose="02070309020205020404" pitchFamily="49" charset="0"/>
                <a:cs typeface="Courier New" panose="02070309020205020404" pitchFamily="49" charset="0"/>
              </a:rPr>
              <a:t>disk_certified:</a:t>
            </a:r>
            <a:r>
              <a:rPr lang="en-US" sz="3200" dirty="0">
                <a:latin typeface="Courier New" panose="02070309020205020404" pitchFamily="49" charset="0"/>
                <a:cs typeface="Courier New" panose="02070309020205020404" pitchFamily="49" charset="0"/>
              </a:rPr>
              <a:t>                 1 </a:t>
            </a:r>
            <a:r>
              <a:rPr lang="en-US" sz="3200" dirty="0" smtClean="0">
                <a:latin typeface="Courier New" panose="02070309020205020404" pitchFamily="49" charset="0"/>
                <a:cs typeface="Courier New" panose="02070309020205020404" pitchFamily="49" charset="0"/>
              </a:rPr>
              <a:t>TB	</a:t>
            </a:r>
            <a:r>
              <a:rPr lang="en-US" sz="3200" dirty="0" smtClean="0">
                <a:solidFill>
                  <a:srgbClr val="0000FF"/>
                </a:solidFill>
                <a:latin typeface="Courier New" panose="02070309020205020404" pitchFamily="49" charset="0"/>
                <a:cs typeface="Courier New" panose="02070309020205020404" pitchFamily="49" charset="0"/>
                <a:sym typeface="Wingdings" panose="05000000000000000000" pitchFamily="2" charset="2"/>
              </a:rPr>
              <a:t>-----</a:t>
            </a:r>
            <a:r>
              <a:rPr lang="en-US" sz="3400" dirty="0" smtClean="0">
                <a:solidFill>
                  <a:srgbClr val="0000FF"/>
                </a:solidFill>
                <a:latin typeface="+mj-lt"/>
                <a:cs typeface="Courier New" panose="02070309020205020404" pitchFamily="49" charset="0"/>
              </a:rPr>
              <a:t>Number of TBs of Certified Disk in use (could also be M-Series/QD disk)</a:t>
            </a:r>
            <a:endParaRPr lang="en-US" sz="3200" dirty="0">
              <a:solidFill>
                <a:srgbClr val="0000FF"/>
              </a:solidFill>
              <a:latin typeface="+mj-lt"/>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    </a:t>
            </a:r>
            <a:r>
              <a:rPr lang="en-US" sz="3200" dirty="0">
                <a:solidFill>
                  <a:srgbClr val="0000FF"/>
                </a:solidFill>
                <a:latin typeface="Courier New" panose="02070309020205020404" pitchFamily="49" charset="0"/>
                <a:cs typeface="Courier New" panose="02070309020205020404" pitchFamily="49" charset="0"/>
              </a:rPr>
              <a:t>disk_uncertified:</a:t>
            </a:r>
            <a:r>
              <a:rPr lang="en-US" sz="3200" dirty="0">
                <a:latin typeface="Courier New" panose="02070309020205020404" pitchFamily="49" charset="0"/>
                <a:cs typeface="Courier New" panose="02070309020205020404" pitchFamily="49" charset="0"/>
              </a:rPr>
              <a:t>                 0 </a:t>
            </a:r>
            <a:r>
              <a:rPr lang="en-US" sz="3200" dirty="0" smtClean="0">
                <a:latin typeface="Courier New" panose="02070309020205020404" pitchFamily="49" charset="0"/>
                <a:cs typeface="Courier New" panose="02070309020205020404" pitchFamily="49" charset="0"/>
              </a:rPr>
              <a:t>TB</a:t>
            </a:r>
            <a:r>
              <a:rPr lang="en-US" sz="3200" dirty="0">
                <a:latin typeface="Courier New" panose="02070309020205020404" pitchFamily="49" charset="0"/>
                <a:cs typeface="Courier New" panose="02070309020205020404" pitchFamily="49" charset="0"/>
              </a:rPr>
              <a:t>	</a:t>
            </a:r>
            <a:r>
              <a:rPr lang="en-US" sz="3200" dirty="0" smtClean="0">
                <a:solidFill>
                  <a:srgbClr val="0000FF"/>
                </a:solidFill>
                <a:latin typeface="Courier New" panose="02070309020205020404" pitchFamily="49" charset="0"/>
                <a:cs typeface="Courier New" panose="02070309020205020404" pitchFamily="49" charset="0"/>
                <a:sym typeface="Wingdings" panose="05000000000000000000" pitchFamily="2" charset="2"/>
              </a:rPr>
              <a:t>-----</a:t>
            </a:r>
            <a:r>
              <a:rPr lang="en-US" sz="3400" dirty="0" smtClean="0">
                <a:solidFill>
                  <a:srgbClr val="0000FF"/>
                </a:solidFill>
                <a:latin typeface="+mj-lt"/>
                <a:cs typeface="Courier New" panose="02070309020205020404" pitchFamily="49" charset="0"/>
              </a:rPr>
              <a:t>Number of TBs of Uncertified Disk in use</a:t>
            </a:r>
            <a:endParaRPr lang="en-US" sz="3200" dirty="0">
              <a:solidFill>
                <a:srgbClr val="0000FF"/>
              </a:solidFill>
              <a:latin typeface="+mj-lt"/>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  </a:t>
            </a:r>
            <a:r>
              <a:rPr lang="en-US" sz="3200" dirty="0" err="1">
                <a:latin typeface="Courier New" panose="02070309020205020404" pitchFamily="49" charset="0"/>
                <a:cs typeface="Courier New" panose="02070309020205020404" pitchFamily="49" charset="0"/>
              </a:rPr>
              <a:t>disk_uncategorized</a:t>
            </a:r>
            <a:r>
              <a:rPr lang="en-US" sz="3200" dirty="0">
                <a:latin typeface="Courier New" panose="02070309020205020404" pitchFamily="49" charset="0"/>
                <a:cs typeface="Courier New" panose="02070309020205020404" pitchFamily="49" charset="0"/>
              </a:rPr>
              <a:t>:                 0 TB</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3200" dirty="0">
                <a:latin typeface="Courier New" panose="02070309020205020404" pitchFamily="49" charset="0"/>
                <a:cs typeface="Courier New" panose="02070309020205020404" pitchFamily="49" charset="0"/>
              </a:rPr>
              <a:t>Licensed Capacity Balance:</a:t>
            </a:r>
          </a:p>
          <a:p>
            <a:pPr marL="0" indent="0">
              <a:buNone/>
            </a:pPr>
            <a:r>
              <a:rPr lang="en-US" sz="3200" dirty="0">
                <a:latin typeface="Courier New" panose="02070309020205020404" pitchFamily="49" charset="0"/>
                <a:cs typeface="Courier New" panose="02070309020205020404" pitchFamily="49" charset="0"/>
              </a:rPr>
              <a:t>     Quantum Branded:            Unlimited</a:t>
            </a:r>
          </a:p>
          <a:p>
            <a:pPr marL="0" indent="0">
              <a:buNone/>
            </a:pPr>
            <a:r>
              <a:rPr lang="en-US" sz="3200" dirty="0">
                <a:latin typeface="Courier New" panose="02070309020205020404" pitchFamily="49" charset="0"/>
                <a:cs typeface="Courier New" panose="02070309020205020404" pitchFamily="49" charset="0"/>
              </a:rPr>
              <a:t>   Quantum Certified:                -1 TB</a:t>
            </a:r>
          </a:p>
          <a:p>
            <a:pPr marL="0" indent="0">
              <a:buNone/>
            </a:pPr>
            <a:r>
              <a:rPr lang="en-US" sz="3200" dirty="0">
                <a:latin typeface="Courier New" panose="02070309020205020404" pitchFamily="49" charset="0"/>
                <a:cs typeface="Courier New" panose="02070309020205020404" pitchFamily="49" charset="0"/>
              </a:rPr>
              <a:t>         Uncertified:                 0 TB</a:t>
            </a:r>
          </a:p>
          <a:p>
            <a:pPr marL="0" indent="0">
              <a:buNone/>
            </a:pPr>
            <a:endParaRPr lang="en-US" sz="3200" dirty="0"/>
          </a:p>
          <a:p>
            <a:pPr marL="0" indent="0">
              <a:buNone/>
            </a:pPr>
            <a:endParaRPr lang="en-US" sz="3200" dirty="0"/>
          </a:p>
        </p:txBody>
      </p:sp>
      <p:sp>
        <p:nvSpPr>
          <p:cNvPr id="4" name="Rectangle 3"/>
          <p:cNvSpPr/>
          <p:nvPr/>
        </p:nvSpPr>
        <p:spPr>
          <a:xfrm>
            <a:off x="533400" y="4941094"/>
            <a:ext cx="8229600" cy="1107996"/>
          </a:xfrm>
          <a:prstGeom prst="rect">
            <a:avLst/>
          </a:prstGeom>
        </p:spPr>
        <p:txBody>
          <a:bodyPr wrap="square">
            <a:spAutoFit/>
          </a:bodyPr>
          <a:lstStyle/>
          <a:p>
            <a:endParaRPr lang="en-US" dirty="0"/>
          </a:p>
          <a:p>
            <a:r>
              <a:rPr lang="en-US" sz="1200" dirty="0">
                <a:solidFill>
                  <a:srgbClr val="0000FF"/>
                </a:solidFill>
              </a:rPr>
              <a:t>NOTE:  </a:t>
            </a:r>
            <a:r>
              <a:rPr lang="en-US" sz="1200" dirty="0" smtClean="0">
                <a:solidFill>
                  <a:srgbClr val="0000FF"/>
                </a:solidFill>
              </a:rPr>
              <a:t>The above </a:t>
            </a:r>
            <a:r>
              <a:rPr lang="en-US" sz="1200" dirty="0">
                <a:solidFill>
                  <a:srgbClr val="0000FF"/>
                </a:solidFill>
              </a:rPr>
              <a:t>is </a:t>
            </a:r>
            <a:r>
              <a:rPr lang="en-US" sz="1200" dirty="0" smtClean="0">
                <a:solidFill>
                  <a:srgbClr val="0000FF"/>
                </a:solidFill>
              </a:rPr>
              <a:t>a sample of how </a:t>
            </a:r>
            <a:r>
              <a:rPr lang="en-US" sz="1200" dirty="0">
                <a:solidFill>
                  <a:srgbClr val="0000FF"/>
                </a:solidFill>
              </a:rPr>
              <a:t>the </a:t>
            </a:r>
            <a:r>
              <a:rPr lang="en-US" sz="1200" dirty="0" smtClean="0">
                <a:solidFill>
                  <a:srgbClr val="0000FF"/>
                </a:solidFill>
              </a:rPr>
              <a:t>disk usage report will come in to Quantum from </a:t>
            </a:r>
            <a:r>
              <a:rPr lang="en-US" sz="1200" dirty="0">
                <a:solidFill>
                  <a:srgbClr val="0000FF"/>
                </a:solidFill>
              </a:rPr>
              <a:t>the disk licensing web </a:t>
            </a:r>
            <a:r>
              <a:rPr lang="en-US" sz="1200" dirty="0" smtClean="0">
                <a:solidFill>
                  <a:srgbClr val="0000FF"/>
                </a:solidFill>
              </a:rPr>
              <a:t>form.  </a:t>
            </a:r>
            <a:r>
              <a:rPr lang="en-US" sz="1200" dirty="0">
                <a:solidFill>
                  <a:srgbClr val="0000FF"/>
                </a:solidFill>
              </a:rPr>
              <a:t>If the Disk Usage Report </a:t>
            </a:r>
            <a:r>
              <a:rPr lang="en-US" sz="1200" dirty="0" smtClean="0">
                <a:solidFill>
                  <a:srgbClr val="0000FF"/>
                </a:solidFill>
              </a:rPr>
              <a:t>is </a:t>
            </a:r>
            <a:r>
              <a:rPr lang="en-US" sz="1200" dirty="0">
                <a:solidFill>
                  <a:srgbClr val="0000FF"/>
                </a:solidFill>
              </a:rPr>
              <a:t>generated </a:t>
            </a:r>
            <a:r>
              <a:rPr lang="en-US" sz="1200" dirty="0" smtClean="0">
                <a:solidFill>
                  <a:srgbClr val="0000FF"/>
                </a:solidFill>
              </a:rPr>
              <a:t>manually via </a:t>
            </a:r>
            <a:r>
              <a:rPr lang="en-US" sz="1200" dirty="0">
                <a:solidFill>
                  <a:srgbClr val="0000FF"/>
                </a:solidFill>
              </a:rPr>
              <a:t>the GUI or CLI, </a:t>
            </a:r>
            <a:r>
              <a:rPr lang="en-US" sz="1200" dirty="0" smtClean="0">
                <a:solidFill>
                  <a:srgbClr val="0000FF"/>
                </a:solidFill>
              </a:rPr>
              <a:t>it will be in XML and the </a:t>
            </a:r>
            <a:r>
              <a:rPr lang="en-US" sz="1200" dirty="0">
                <a:solidFill>
                  <a:srgbClr val="0000FF"/>
                </a:solidFill>
              </a:rPr>
              <a:t>disk sizes will be in bytes, not TBs </a:t>
            </a:r>
            <a:r>
              <a:rPr lang="en-US" sz="1200" dirty="0" smtClean="0">
                <a:solidFill>
                  <a:srgbClr val="0000FF"/>
                </a:solidFill>
              </a:rPr>
              <a:t>as </a:t>
            </a:r>
            <a:r>
              <a:rPr lang="en-US" sz="1200" dirty="0">
                <a:solidFill>
                  <a:srgbClr val="0000FF"/>
                </a:solidFill>
              </a:rPr>
              <a:t>shown </a:t>
            </a:r>
            <a:r>
              <a:rPr lang="en-US" sz="1200" dirty="0" smtClean="0">
                <a:solidFill>
                  <a:srgbClr val="0000FF"/>
                </a:solidFill>
              </a:rPr>
              <a:t>above.  The </a:t>
            </a:r>
            <a:r>
              <a:rPr lang="en-US" sz="1200" dirty="0">
                <a:solidFill>
                  <a:srgbClr val="0000FF"/>
                </a:solidFill>
              </a:rPr>
              <a:t>formula for conversion is:</a:t>
            </a:r>
          </a:p>
          <a:p>
            <a:r>
              <a:rPr lang="en-US" sz="1200" dirty="0">
                <a:solidFill>
                  <a:srgbClr val="0000FF"/>
                </a:solidFill>
              </a:rPr>
              <a:t>	</a:t>
            </a:r>
            <a:r>
              <a:rPr lang="en-US" sz="1200" dirty="0" smtClean="0">
                <a:solidFill>
                  <a:srgbClr val="0000FF"/>
                </a:solidFill>
              </a:rPr>
              <a:t>TB’s </a:t>
            </a:r>
            <a:r>
              <a:rPr lang="en-US" sz="1200" dirty="0">
                <a:solidFill>
                  <a:srgbClr val="0000FF"/>
                </a:solidFill>
              </a:rPr>
              <a:t>= Bytes / 1099511627776</a:t>
            </a:r>
          </a:p>
        </p:txBody>
      </p:sp>
      <p:graphicFrame>
        <p:nvGraphicFramePr>
          <p:cNvPr id="5" name="Object 4"/>
          <p:cNvGraphicFramePr>
            <a:graphicFrameLocks noChangeAspect="1"/>
          </p:cNvGraphicFramePr>
          <p:nvPr>
            <p:extLst>
              <p:ext uri="{D42A27DB-BD31-4B8C-83A1-F6EECF244321}">
                <p14:modId xmlns:p14="http://schemas.microsoft.com/office/powerpoint/2010/main" val="3537690113"/>
              </p:ext>
            </p:extLst>
          </p:nvPr>
        </p:nvGraphicFramePr>
        <p:xfrm>
          <a:off x="5715000" y="5867400"/>
          <a:ext cx="914400" cy="771525"/>
        </p:xfrm>
        <a:graphic>
          <a:graphicData uri="http://schemas.openxmlformats.org/presentationml/2006/ole">
            <mc:AlternateContent xmlns:mc="http://schemas.openxmlformats.org/markup-compatibility/2006">
              <mc:Choice xmlns:v="urn:schemas-microsoft-com:vml" Requires="v">
                <p:oleObj spid="_x0000_s205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715000" y="5867400"/>
                        <a:ext cx="914400" cy="771525"/>
                      </a:xfrm>
                      <a:prstGeom prst="rect">
                        <a:avLst/>
                      </a:prstGeom>
                    </p:spPr>
                  </p:pic>
                </p:oleObj>
              </mc:Fallback>
            </mc:AlternateContent>
          </a:graphicData>
        </a:graphic>
      </p:graphicFrame>
      <p:sp>
        <p:nvSpPr>
          <p:cNvPr id="6" name="TextBox 5"/>
          <p:cNvSpPr txBox="1"/>
          <p:nvPr/>
        </p:nvSpPr>
        <p:spPr>
          <a:xfrm>
            <a:off x="4834276" y="6324600"/>
            <a:ext cx="2709524" cy="307777"/>
          </a:xfrm>
          <a:prstGeom prst="rect">
            <a:avLst/>
          </a:prstGeom>
          <a:noFill/>
        </p:spPr>
        <p:txBody>
          <a:bodyPr wrap="none" rtlCol="0">
            <a:spAutoFit/>
          </a:bodyPr>
          <a:lstStyle/>
          <a:p>
            <a:r>
              <a:rPr lang="en-US" sz="1400" dirty="0" smtClean="0">
                <a:solidFill>
                  <a:srgbClr val="0000FF"/>
                </a:solidFill>
              </a:rPr>
              <a:t>Example disk report in XML format</a:t>
            </a:r>
            <a:endParaRPr lang="en-US" sz="1400" dirty="0">
              <a:solidFill>
                <a:srgbClr val="0000FF"/>
              </a:solidFill>
            </a:endParaRPr>
          </a:p>
        </p:txBody>
      </p:sp>
    </p:spTree>
    <p:extLst>
      <p:ext uri="{BB962C8B-B14F-4D97-AF65-F5344CB8AC3E}">
        <p14:creationId xmlns:p14="http://schemas.microsoft.com/office/powerpoint/2010/main" val="345759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Customer Experience</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When a customer upgrades to StorNext 5.2+, they will probably receive an informational RAS ticket letting them know that they need to obtain disk licenses.  The RAS ticket will contain the following information needed to obtain their free disk licenses:</a:t>
            </a:r>
          </a:p>
          <a:p>
            <a:pPr lvl="1"/>
            <a:r>
              <a:rPr lang="en-US" dirty="0" smtClean="0"/>
              <a:t>How to generate the Disk Usage Report XML file (via the GUI or CLI)</a:t>
            </a:r>
          </a:p>
          <a:p>
            <a:pPr lvl="1"/>
            <a:r>
              <a:rPr lang="en-US" dirty="0" smtClean="0"/>
              <a:t>The URL of the Quantum License page to request their disk licenses:</a:t>
            </a:r>
          </a:p>
          <a:p>
            <a:pPr lvl="2"/>
            <a:r>
              <a:rPr lang="en-US" dirty="0" smtClean="0">
                <a:hlinkClick r:id="rId2"/>
              </a:rPr>
              <a:t>http://www.quantum.com/StorNextDiskLicense</a:t>
            </a:r>
            <a:r>
              <a:rPr lang="en-US" dirty="0" smtClean="0"/>
              <a:t> </a:t>
            </a:r>
          </a:p>
          <a:p>
            <a:r>
              <a:rPr lang="en-US" dirty="0" smtClean="0"/>
              <a:t>After requesting their disk licenses, the appropriate number of disk licenses will be sent to the customer via e-mail</a:t>
            </a:r>
          </a:p>
          <a:p>
            <a:pPr lvl="1"/>
            <a:r>
              <a:rPr lang="en-US" dirty="0" smtClean="0">
                <a:solidFill>
                  <a:srgbClr val="0000FF"/>
                </a:solidFill>
              </a:rPr>
              <a:t>They will get an immediate e-mail confirmation that the request has been received</a:t>
            </a:r>
          </a:p>
          <a:p>
            <a:r>
              <a:rPr lang="en-US" dirty="0" smtClean="0"/>
              <a:t>The customer will then install the disk licenses via the GUI or CLI</a:t>
            </a:r>
            <a:endParaRPr lang="en-US" dirty="0"/>
          </a:p>
        </p:txBody>
      </p:sp>
    </p:spTree>
    <p:extLst>
      <p:ext uri="{BB962C8B-B14F-4D97-AF65-F5344CB8AC3E}">
        <p14:creationId xmlns:p14="http://schemas.microsoft.com/office/powerpoint/2010/main" val="905497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Service Processes for Disk Licensing</a:t>
            </a:r>
            <a:endParaRPr lang="en-US" sz="3600" dirty="0"/>
          </a:p>
        </p:txBody>
      </p:sp>
      <p:sp>
        <p:nvSpPr>
          <p:cNvPr id="3" name="Content Placeholder 2"/>
          <p:cNvSpPr>
            <a:spLocks noGrp="1"/>
          </p:cNvSpPr>
          <p:nvPr>
            <p:ph idx="1"/>
          </p:nvPr>
        </p:nvSpPr>
        <p:spPr/>
        <p:txBody>
          <a:bodyPr>
            <a:normAutofit/>
          </a:bodyPr>
          <a:lstStyle/>
          <a:p>
            <a:r>
              <a:rPr lang="en-US" sz="2800" dirty="0" smtClean="0"/>
              <a:t>There are two main areas of Service </a:t>
            </a:r>
            <a:r>
              <a:rPr lang="en-US" sz="2800" dirty="0"/>
              <a:t>p</a:t>
            </a:r>
            <a:r>
              <a:rPr lang="en-US" sz="2800" dirty="0" smtClean="0"/>
              <a:t>rocesses associated with StorNext 5.2+ Disk Licensing:</a:t>
            </a:r>
          </a:p>
          <a:p>
            <a:pPr lvl="1"/>
            <a:r>
              <a:rPr lang="en-US" sz="2400" dirty="0" smtClean="0"/>
              <a:t>The “up front” disk license request, order and fulfillment process</a:t>
            </a:r>
          </a:p>
          <a:p>
            <a:pPr lvl="2"/>
            <a:r>
              <a:rPr lang="en-US" sz="2000" dirty="0" smtClean="0"/>
              <a:t>This is the customer-facing process for how we will satisfy customer requests for disk licenses, as they are prompted to do so by the StorNext 5.2 software</a:t>
            </a:r>
          </a:p>
          <a:p>
            <a:pPr lvl="2"/>
            <a:r>
              <a:rPr lang="en-US" sz="2000" dirty="0" smtClean="0"/>
              <a:t>A key goal was for delivery of StorNext Disk Licenses to be fully automated</a:t>
            </a:r>
          </a:p>
          <a:p>
            <a:pPr lvl="1"/>
            <a:r>
              <a:rPr lang="en-US" sz="2400" dirty="0" smtClean="0"/>
              <a:t>The “back end” service sales process</a:t>
            </a:r>
          </a:p>
          <a:p>
            <a:pPr lvl="2"/>
            <a:r>
              <a:rPr lang="en-US" sz="2000" dirty="0" smtClean="0"/>
              <a:t>This is how Service Sales will determine whether the customer has Uncertified Disk attached or not</a:t>
            </a:r>
          </a:p>
        </p:txBody>
      </p:sp>
    </p:spTree>
    <p:extLst>
      <p:ext uri="{BB962C8B-B14F-4D97-AF65-F5344CB8AC3E}">
        <p14:creationId xmlns:p14="http://schemas.microsoft.com/office/powerpoint/2010/main" val="34573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“Up Front” Disk License Ordering &amp; Delivery Process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the customer goes to the disk license request page, they will enter their contact information and upload their Disk Usage Report XML file to the web form</a:t>
            </a:r>
          </a:p>
          <a:p>
            <a:r>
              <a:rPr lang="en-US" dirty="0" smtClean="0"/>
              <a:t>The web form will notify them that they will receive their disk licenses via e-mail using the address provided.</a:t>
            </a:r>
          </a:p>
          <a:p>
            <a:r>
              <a:rPr lang="en-US" dirty="0" smtClean="0"/>
              <a:t>The web form will then send the information to Quantum and:</a:t>
            </a:r>
          </a:p>
          <a:p>
            <a:pPr lvl="1"/>
            <a:r>
              <a:rPr lang="en-US" dirty="0"/>
              <a:t>The license keys generated and sent to the customer</a:t>
            </a:r>
          </a:p>
          <a:p>
            <a:pPr lvl="2"/>
            <a:r>
              <a:rPr lang="en-US" sz="1800" dirty="0"/>
              <a:t>During the initial stages, this will be a complete license.dat file per current process</a:t>
            </a:r>
          </a:p>
          <a:p>
            <a:pPr lvl="2"/>
            <a:r>
              <a:rPr lang="en-US" sz="1800" dirty="0"/>
              <a:t>Once automated, will be a subset of the license.dat file including only the disk license information</a:t>
            </a:r>
          </a:p>
          <a:p>
            <a:pPr lvl="1"/>
            <a:r>
              <a:rPr lang="en-US" dirty="0" smtClean="0"/>
              <a:t>A $0 sales order will be created for the complete # of disk licenses required (not a delta)</a:t>
            </a:r>
          </a:p>
          <a:p>
            <a:pPr lvl="2"/>
            <a:r>
              <a:rPr lang="en-US" sz="1800" dirty="0"/>
              <a:t>This is needed because otherwise the IB would become unwieldy over time as disk license classifications change</a:t>
            </a:r>
          </a:p>
          <a:p>
            <a:pPr lvl="1"/>
            <a:r>
              <a:rPr lang="en-US" dirty="0" smtClean="0"/>
              <a:t>The licenses will be linked to the IB of the StorNext S/N, </a:t>
            </a:r>
            <a:r>
              <a:rPr lang="en-US" u="sng" dirty="0" smtClean="0"/>
              <a:t>removing any previous disk licensing info</a:t>
            </a:r>
          </a:p>
          <a:p>
            <a:pPr lvl="2"/>
            <a:r>
              <a:rPr lang="en-US" sz="1800" dirty="0" smtClean="0"/>
              <a:t>The disk license info in the IB will always be up to date for reference when fulfilling other StorNext licenses</a:t>
            </a:r>
          </a:p>
          <a:p>
            <a:r>
              <a:rPr lang="en-US" dirty="0" smtClean="0"/>
              <a:t>The customer won’t need to do this again unless they add new non-Q disk – if so, they will go through the above process again</a:t>
            </a:r>
          </a:p>
        </p:txBody>
      </p:sp>
    </p:spTree>
    <p:extLst>
      <p:ext uri="{BB962C8B-B14F-4D97-AF65-F5344CB8AC3E}">
        <p14:creationId xmlns:p14="http://schemas.microsoft.com/office/powerpoint/2010/main" val="163835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“Up Front” Disk License Ordering &amp; Delivery Process (cont.)</a:t>
            </a:r>
            <a:endParaRPr lang="en-US" sz="2800" dirty="0"/>
          </a:p>
        </p:txBody>
      </p:sp>
      <p:sp>
        <p:nvSpPr>
          <p:cNvPr id="3" name="Content Placeholder 2"/>
          <p:cNvSpPr>
            <a:spLocks noGrp="1"/>
          </p:cNvSpPr>
          <p:nvPr>
            <p:ph idx="1"/>
          </p:nvPr>
        </p:nvSpPr>
        <p:spPr>
          <a:xfrm>
            <a:off x="457200" y="1417637"/>
            <a:ext cx="8229600" cy="5135563"/>
          </a:xfrm>
        </p:spPr>
        <p:txBody>
          <a:bodyPr>
            <a:normAutofit fontScale="92500" lnSpcReduction="20000"/>
          </a:bodyPr>
          <a:lstStyle/>
          <a:p>
            <a:r>
              <a:rPr lang="en-US" dirty="0" smtClean="0"/>
              <a:t>Short Term Process (CQ1-CQ2 2015)</a:t>
            </a:r>
          </a:p>
          <a:p>
            <a:pPr lvl="1"/>
            <a:r>
              <a:rPr lang="en-US" dirty="0" smtClean="0"/>
              <a:t>GSC will receive an email </a:t>
            </a:r>
            <a:r>
              <a:rPr lang="en-US" dirty="0"/>
              <a:t>m</a:t>
            </a:r>
            <a:r>
              <a:rPr lang="en-US" dirty="0" smtClean="0"/>
              <a:t>essage with a subject starting with “StorNext </a:t>
            </a:r>
            <a:r>
              <a:rPr lang="en-US" dirty="0"/>
              <a:t>Disk Licensing Request </a:t>
            </a:r>
            <a:r>
              <a:rPr lang="en-US" dirty="0" smtClean="0"/>
              <a:t>Form”</a:t>
            </a:r>
          </a:p>
          <a:p>
            <a:pPr lvl="1"/>
            <a:r>
              <a:rPr lang="en-US" dirty="0" smtClean="0"/>
              <a:t>This e-mail will include key customer contact information (one of which is the customer’s e-mail) and the contents of the system’s Disk Usage Report</a:t>
            </a:r>
          </a:p>
          <a:p>
            <a:pPr lvl="2"/>
            <a:r>
              <a:rPr lang="en-US" dirty="0" smtClean="0"/>
              <a:t>The Disk Usage Report has the StorNext S/N, cvfsid(s) and how much Certified and/or Uncertified disk licenses are needed</a:t>
            </a:r>
          </a:p>
          <a:p>
            <a:pPr lvl="1"/>
            <a:r>
              <a:rPr lang="en-US" dirty="0"/>
              <a:t>GSC will generate a new license.dat file including the required number of disk licenses and send to the customer</a:t>
            </a:r>
          </a:p>
          <a:p>
            <a:pPr lvl="2"/>
            <a:r>
              <a:rPr lang="en-US" dirty="0"/>
              <a:t>The cvfsid(s) are in the disk usage report mailed to GSC</a:t>
            </a:r>
          </a:p>
          <a:p>
            <a:pPr lvl="1"/>
            <a:r>
              <a:rPr lang="en-US" dirty="0" smtClean="0"/>
              <a:t>GSC will send the # of licenses generated and the PNs to the CSA team</a:t>
            </a:r>
          </a:p>
          <a:p>
            <a:pPr lvl="1"/>
            <a:r>
              <a:rPr lang="en-US" dirty="0" smtClean="0"/>
              <a:t>CSA team will create a $0 sales order for the disk licenses needed</a:t>
            </a:r>
          </a:p>
          <a:p>
            <a:pPr lvl="2"/>
            <a:r>
              <a:rPr lang="en-US" dirty="0" smtClean="0"/>
              <a:t>PN’s to be ordered will be one (or both) of the following:</a:t>
            </a:r>
          </a:p>
          <a:p>
            <a:pPr lvl="3"/>
            <a:r>
              <a:rPr lang="en-US" dirty="0" smtClean="0"/>
              <a:t>7-01212-01</a:t>
            </a:r>
            <a:r>
              <a:rPr lang="en-US" dirty="0"/>
              <a:t>: </a:t>
            </a:r>
            <a:r>
              <a:rPr lang="en-US" dirty="0" smtClean="0"/>
              <a:t>	STORNEXT </a:t>
            </a:r>
            <a:r>
              <a:rPr lang="en-US" dirty="0"/>
              <a:t>CERTIFIED DISK, 1TB CAPACITY LICENSE</a:t>
            </a:r>
          </a:p>
          <a:p>
            <a:pPr lvl="3"/>
            <a:r>
              <a:rPr lang="en-US" dirty="0" smtClean="0"/>
              <a:t>7-01212-02</a:t>
            </a:r>
            <a:r>
              <a:rPr lang="en-US" dirty="0"/>
              <a:t>: </a:t>
            </a:r>
            <a:r>
              <a:rPr lang="en-US" dirty="0" smtClean="0"/>
              <a:t>	STORNEXT </a:t>
            </a:r>
            <a:r>
              <a:rPr lang="en-US" dirty="0"/>
              <a:t>UNCERTIFIED DISK, 1TB CAPACITY </a:t>
            </a:r>
            <a:r>
              <a:rPr lang="en-US" dirty="0" smtClean="0"/>
              <a:t>LICENSE</a:t>
            </a:r>
          </a:p>
          <a:p>
            <a:pPr lvl="1"/>
            <a:r>
              <a:rPr lang="en-US" dirty="0" smtClean="0"/>
              <a:t>SA team will attach the ordered disk licenses to the IB of the sending StorNext serial number and notify GSC that they can generate the disk licenses</a:t>
            </a:r>
          </a:p>
          <a:p>
            <a:pPr lvl="2"/>
            <a:r>
              <a:rPr lang="en-US" dirty="0" smtClean="0"/>
              <a:t>Any pre-existing disk license info in the IB will be removed so the IB will always reflect the disk licenses the customer has at any time.  Otherwise, the IB will become cluttered with invalid info as disk classifications (and license requirements) change</a:t>
            </a:r>
          </a:p>
        </p:txBody>
      </p:sp>
    </p:spTree>
    <p:extLst>
      <p:ext uri="{BB962C8B-B14F-4D97-AF65-F5344CB8AC3E}">
        <p14:creationId xmlns:p14="http://schemas.microsoft.com/office/powerpoint/2010/main" val="16343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a:t>
            </a:r>
            <a:r>
              <a:rPr lang="en-US" sz="2800" dirty="0"/>
              <a:t>“Up Front” Disk License Ordering &amp; Delivery Process (cont.)</a:t>
            </a:r>
            <a:endParaRPr lang="en-US" sz="3600"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dirty="0" smtClean="0"/>
              <a:t>Short Term Process (CQ1-CQ2 2015) (cont.)</a:t>
            </a:r>
          </a:p>
          <a:p>
            <a:pPr lvl="1"/>
            <a:r>
              <a:rPr lang="en-US" dirty="0" smtClean="0"/>
              <a:t>Example:</a:t>
            </a:r>
          </a:p>
          <a:p>
            <a:pPr lvl="2"/>
            <a:r>
              <a:rPr lang="en-US" dirty="0" smtClean="0"/>
              <a:t>In the Disk Usage Report, refer to the “</a:t>
            </a:r>
            <a:r>
              <a:rPr lang="en-US" b="1" dirty="0" smtClean="0"/>
              <a:t>Disk License Usage</a:t>
            </a:r>
            <a:r>
              <a:rPr lang="en-US" dirty="0" smtClean="0"/>
              <a:t>” section</a:t>
            </a:r>
          </a:p>
          <a:p>
            <a:pPr lvl="2"/>
            <a:r>
              <a:rPr lang="en-US" dirty="0" smtClean="0"/>
              <a:t>Example below shows 1TB of Certified Disk and 0TB of Uncertified Disk in use</a:t>
            </a:r>
          </a:p>
          <a:p>
            <a:pPr marL="0" indent="0">
              <a:buNone/>
            </a:pPr>
            <a:endParaRPr lang="en-US" sz="1600" dirty="0" smtClean="0">
              <a:solidFill>
                <a:srgbClr val="0000FF"/>
              </a:solidFill>
            </a:endParaRPr>
          </a:p>
          <a:p>
            <a:pPr marL="0" indent="0">
              <a:buNone/>
            </a:pPr>
            <a:r>
              <a:rPr lang="en-US" sz="1500" dirty="0">
                <a:solidFill>
                  <a:schemeClr val="tx1"/>
                </a:solidFill>
                <a:latin typeface="Courier New" panose="02070309020205020404" pitchFamily="49" charset="0"/>
                <a:cs typeface="Courier New" panose="02070309020205020404" pitchFamily="49" charset="0"/>
              </a:rPr>
              <a:t>Disk License Usage: </a:t>
            </a:r>
          </a:p>
          <a:p>
            <a:pPr marL="0" indent="0">
              <a:buNone/>
            </a:pPr>
            <a:r>
              <a:rPr lang="en-US" sz="1500" dirty="0">
                <a:solidFill>
                  <a:schemeClr val="tx1"/>
                </a:solidFill>
                <a:latin typeface="Courier New" panose="02070309020205020404" pitchFamily="49" charset="0"/>
                <a:cs typeface="Courier New" panose="02070309020205020404" pitchFamily="49" charset="0"/>
              </a:rPr>
              <a:t>        </a:t>
            </a:r>
            <a:r>
              <a:rPr lang="en-US" sz="1500" dirty="0" err="1">
                <a:solidFill>
                  <a:schemeClr val="tx1"/>
                </a:solidFill>
                <a:latin typeface="Courier New" panose="02070309020205020404" pitchFamily="49" charset="0"/>
                <a:cs typeface="Courier New" panose="02070309020205020404" pitchFamily="49" charset="0"/>
              </a:rPr>
              <a:t>disk_branded</a:t>
            </a:r>
            <a:r>
              <a:rPr lang="en-US" sz="1500" dirty="0">
                <a:solidFill>
                  <a:schemeClr val="tx1"/>
                </a:solidFill>
                <a:latin typeface="Courier New" panose="02070309020205020404" pitchFamily="49" charset="0"/>
                <a:cs typeface="Courier New" panose="02070309020205020404" pitchFamily="49" charset="0"/>
              </a:rPr>
              <a:t>:                 0 TB</a:t>
            </a:r>
          </a:p>
          <a:p>
            <a:pPr marL="0" indent="0">
              <a:buNone/>
            </a:pPr>
            <a:r>
              <a:rPr lang="en-US" sz="1500" dirty="0">
                <a:solidFill>
                  <a:schemeClr val="tx1"/>
                </a:solidFill>
                <a:latin typeface="Courier New" panose="02070309020205020404" pitchFamily="49" charset="0"/>
                <a:cs typeface="Courier New" panose="02070309020205020404" pitchFamily="49" charset="0"/>
              </a:rPr>
              <a:t>      disk_certified:                 1 TB</a:t>
            </a:r>
          </a:p>
          <a:p>
            <a:pPr marL="0" indent="0">
              <a:buNone/>
            </a:pPr>
            <a:r>
              <a:rPr lang="en-US" sz="1500" dirty="0">
                <a:solidFill>
                  <a:schemeClr val="tx1"/>
                </a:solidFill>
                <a:latin typeface="Courier New" panose="02070309020205020404" pitchFamily="49" charset="0"/>
                <a:cs typeface="Courier New" panose="02070309020205020404" pitchFamily="49" charset="0"/>
              </a:rPr>
              <a:t>    disk_uncertified:                 0 TB</a:t>
            </a:r>
          </a:p>
          <a:p>
            <a:pPr marL="0" indent="0">
              <a:buNone/>
            </a:pPr>
            <a:r>
              <a:rPr lang="en-US" sz="1500" dirty="0">
                <a:solidFill>
                  <a:schemeClr val="tx1"/>
                </a:solidFill>
                <a:latin typeface="Courier New" panose="02070309020205020404" pitchFamily="49" charset="0"/>
                <a:cs typeface="Courier New" panose="02070309020205020404" pitchFamily="49" charset="0"/>
              </a:rPr>
              <a:t>  </a:t>
            </a:r>
            <a:r>
              <a:rPr lang="en-US" sz="1500" dirty="0" err="1">
                <a:solidFill>
                  <a:schemeClr val="tx1"/>
                </a:solidFill>
                <a:latin typeface="Courier New" panose="02070309020205020404" pitchFamily="49" charset="0"/>
                <a:cs typeface="Courier New" panose="02070309020205020404" pitchFamily="49" charset="0"/>
              </a:rPr>
              <a:t>disk_uncategorized</a:t>
            </a:r>
            <a:r>
              <a:rPr lang="en-US" sz="1500" dirty="0">
                <a:solidFill>
                  <a:schemeClr val="tx1"/>
                </a:solidFill>
                <a:latin typeface="Courier New" panose="02070309020205020404" pitchFamily="49" charset="0"/>
                <a:cs typeface="Courier New" panose="02070309020205020404" pitchFamily="49" charset="0"/>
              </a:rPr>
              <a:t>:                 0 TB</a:t>
            </a:r>
          </a:p>
          <a:p>
            <a:pPr lvl="2"/>
            <a:endParaRPr lang="en-US" dirty="0" smtClean="0"/>
          </a:p>
          <a:p>
            <a:pPr lvl="2"/>
            <a:r>
              <a:rPr lang="en-US" dirty="0" smtClean="0"/>
              <a:t>For this customer, we would generate 1TB of certified disk license and create a $0 sales order for Qty. 1 of </a:t>
            </a:r>
            <a:r>
              <a:rPr lang="en-US" dirty="0"/>
              <a:t>PN </a:t>
            </a:r>
            <a:r>
              <a:rPr lang="en-US" dirty="0" smtClean="0"/>
              <a:t>7-01212-01, STORNEXT CERTIFIED </a:t>
            </a:r>
            <a:r>
              <a:rPr lang="en-US" dirty="0"/>
              <a:t>DISK, 1TB CAPACITY </a:t>
            </a:r>
            <a:r>
              <a:rPr lang="en-US" dirty="0" smtClean="0"/>
              <a:t>LICENSE</a:t>
            </a:r>
          </a:p>
          <a:p>
            <a:pPr lvl="2"/>
            <a:r>
              <a:rPr lang="en-US" dirty="0" smtClean="0"/>
              <a:t>This would then be linked to the StorNext S/N IB and any previous disk license entries unlinked</a:t>
            </a:r>
          </a:p>
          <a:p>
            <a:r>
              <a:rPr lang="en-US" dirty="0" smtClean="0"/>
              <a:t>Long </a:t>
            </a:r>
            <a:r>
              <a:rPr lang="en-US" dirty="0"/>
              <a:t>Term Process (CQ3 2015 and later)</a:t>
            </a:r>
          </a:p>
          <a:p>
            <a:pPr lvl="1"/>
            <a:r>
              <a:rPr lang="en-US" dirty="0"/>
              <a:t>Disk licenses will be automatically ordered, attached to the IB and disk licenses generated and sent to the customer without human intervention.</a:t>
            </a:r>
          </a:p>
          <a:p>
            <a:endParaRPr lang="en-US" dirty="0"/>
          </a:p>
          <a:p>
            <a:pPr lvl="1"/>
            <a:endParaRPr lang="en-US" dirty="0"/>
          </a:p>
          <a:p>
            <a:pPr marL="0" indent="0">
              <a:buNone/>
            </a:pPr>
            <a:endParaRPr lang="en-US" sz="1600" dirty="0"/>
          </a:p>
        </p:txBody>
      </p:sp>
      <p:sp>
        <p:nvSpPr>
          <p:cNvPr id="6" name="Oval 5"/>
          <p:cNvSpPr/>
          <p:nvPr/>
        </p:nvSpPr>
        <p:spPr>
          <a:xfrm>
            <a:off x="4495800" y="3352800"/>
            <a:ext cx="609600" cy="228600"/>
          </a:xfrm>
          <a:prstGeom prst="ellipse">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02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“Back End” Support Contract Process</a:t>
            </a:r>
            <a:endParaRPr lang="en-US" sz="3600" dirty="0"/>
          </a:p>
        </p:txBody>
      </p:sp>
      <p:sp>
        <p:nvSpPr>
          <p:cNvPr id="3" name="Content Placeholder 2"/>
          <p:cNvSpPr>
            <a:spLocks noGrp="1"/>
          </p:cNvSpPr>
          <p:nvPr>
            <p:ph idx="1"/>
          </p:nvPr>
        </p:nvSpPr>
        <p:spPr>
          <a:xfrm>
            <a:off x="457200" y="1600200"/>
            <a:ext cx="8229600" cy="4800600"/>
          </a:xfrm>
        </p:spPr>
        <p:txBody>
          <a:bodyPr>
            <a:noAutofit/>
          </a:bodyPr>
          <a:lstStyle/>
          <a:p>
            <a:r>
              <a:rPr lang="en-US" sz="1800" dirty="0" smtClean="0"/>
              <a:t>StorNext appliance customers using only Uncertified Disk will incur additional support charges compared to customers using Quantum branded or Certified Disk</a:t>
            </a:r>
          </a:p>
          <a:p>
            <a:pPr lvl="1"/>
            <a:r>
              <a:rPr lang="en-US" sz="1600" dirty="0" smtClean="0"/>
              <a:t>Applies to net new appliance customers after a certain date, upon contract renewal</a:t>
            </a:r>
          </a:p>
          <a:p>
            <a:pPr lvl="1"/>
            <a:r>
              <a:rPr lang="en-US" sz="1600" dirty="0" smtClean="0"/>
              <a:t>Does not apply to RYO installations, or if the customer has also purchased Q-branded or Q-resold Certified Disk</a:t>
            </a:r>
          </a:p>
          <a:p>
            <a:r>
              <a:rPr lang="en-US" sz="1800" dirty="0" smtClean="0"/>
              <a:t>Upon support contract renewal, Service Sales will need a reliable and accurate means to determine whether this StorNext S/N has Uncertified Disk</a:t>
            </a:r>
          </a:p>
          <a:p>
            <a:pPr lvl="1"/>
            <a:r>
              <a:rPr lang="en-US" sz="1600" dirty="0" smtClean="0"/>
              <a:t>Cannot go by the IB, as customer may not have obtained disk licenses</a:t>
            </a:r>
          </a:p>
          <a:p>
            <a:r>
              <a:rPr lang="en-US" sz="1800" dirty="0" smtClean="0"/>
              <a:t>Service Sales will use the Disk Usage Report to make this determination</a:t>
            </a:r>
          </a:p>
          <a:p>
            <a:pPr lvl="1"/>
            <a:r>
              <a:rPr lang="en-US" sz="1600" dirty="0" smtClean="0"/>
              <a:t>StorNext 5.2 will send a disk </a:t>
            </a:r>
            <a:r>
              <a:rPr lang="en-US" sz="1600" dirty="0"/>
              <a:t>u</a:t>
            </a:r>
            <a:r>
              <a:rPr lang="en-US" sz="1600" dirty="0" smtClean="0"/>
              <a:t>sage report to Quantum every 90 days</a:t>
            </a:r>
          </a:p>
          <a:p>
            <a:pPr lvl="1"/>
            <a:r>
              <a:rPr lang="en-US" sz="1600" dirty="0" smtClean="0"/>
              <a:t>The disk usage report will be attached to the Oracle IB of the S/N sending the disk report as a note file attachment, for future reference at contract renewal time</a:t>
            </a:r>
          </a:p>
          <a:p>
            <a:pPr lvl="1"/>
            <a:r>
              <a:rPr lang="en-US" sz="1600" dirty="0" smtClean="0"/>
              <a:t>If the StorNext system is unable or not configured to send e-mail (estimated to be approx. 20% of cases) Service Sales will need to request the disk usage report from the customer (this will likely cause delays, but cannot be avoided)</a:t>
            </a:r>
          </a:p>
        </p:txBody>
      </p:sp>
    </p:spTree>
    <p:extLst>
      <p:ext uri="{BB962C8B-B14F-4D97-AF65-F5344CB8AC3E}">
        <p14:creationId xmlns:p14="http://schemas.microsoft.com/office/powerpoint/2010/main" val="1710599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StorNext Disk Licensing – The “Back End” Support Contract Process (cont.)</a:t>
            </a:r>
            <a:endParaRPr lang="en-US" sz="3600"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Upon retrieval of the disk usage report XML file, Service Sales will input it to a tool provided by Quantum Engineering that will </a:t>
            </a:r>
            <a:r>
              <a:rPr lang="en-US" dirty="0" smtClean="0"/>
              <a:t>re-generate </a:t>
            </a:r>
            <a:r>
              <a:rPr lang="en-US" dirty="0"/>
              <a:t>the </a:t>
            </a:r>
            <a:r>
              <a:rPr lang="en-US" dirty="0" err="1" smtClean="0"/>
              <a:t>the</a:t>
            </a:r>
            <a:r>
              <a:rPr lang="en-US" dirty="0" smtClean="0"/>
              <a:t> disk </a:t>
            </a:r>
            <a:r>
              <a:rPr lang="en-US" dirty="0"/>
              <a:t>usage report </a:t>
            </a:r>
            <a:r>
              <a:rPr lang="en-US" dirty="0" smtClean="0"/>
              <a:t>using the </a:t>
            </a:r>
            <a:r>
              <a:rPr lang="en-US" dirty="0"/>
              <a:t>latest released disk catalog file</a:t>
            </a:r>
          </a:p>
          <a:p>
            <a:pPr lvl="1"/>
            <a:r>
              <a:rPr lang="en-US" sz="2200" dirty="0" smtClean="0"/>
              <a:t>This will insure 100% accuracy, since previously Uncertified Disk may now be Certified Disk</a:t>
            </a:r>
          </a:p>
          <a:p>
            <a:pPr lvl="1"/>
            <a:r>
              <a:rPr lang="en-US" sz="2200" dirty="0" smtClean="0"/>
              <a:t>The </a:t>
            </a:r>
            <a:r>
              <a:rPr lang="en-US" sz="2200" dirty="0"/>
              <a:t>tool will output an </a:t>
            </a:r>
            <a:r>
              <a:rPr lang="en-US" sz="2200" dirty="0" smtClean="0"/>
              <a:t>updated report </a:t>
            </a:r>
            <a:r>
              <a:rPr lang="en-US" sz="2200" dirty="0"/>
              <a:t>of the attached disk and what disk license categories </a:t>
            </a:r>
            <a:r>
              <a:rPr lang="en-US" sz="2200" dirty="0" smtClean="0"/>
              <a:t>each falls into</a:t>
            </a:r>
          </a:p>
          <a:p>
            <a:pPr lvl="1"/>
            <a:r>
              <a:rPr lang="en-US" sz="2200" dirty="0" smtClean="0"/>
              <a:t>This tool can also be made available to support</a:t>
            </a:r>
            <a:endParaRPr lang="en-US" sz="2200" dirty="0"/>
          </a:p>
          <a:p>
            <a:r>
              <a:rPr lang="en-US" dirty="0"/>
              <a:t>If the report shows Uncertified Disk, </a:t>
            </a:r>
            <a:r>
              <a:rPr lang="en-US" u="sng" dirty="0"/>
              <a:t>and</a:t>
            </a:r>
            <a:r>
              <a:rPr lang="en-US" dirty="0"/>
              <a:t> if the customer has not also purchased Q-branded or Q-resold Certified Disk, the customer will incur the support uplift</a:t>
            </a:r>
          </a:p>
        </p:txBody>
      </p:sp>
    </p:spTree>
    <p:extLst>
      <p:ext uri="{BB962C8B-B14F-4D97-AF65-F5344CB8AC3E}">
        <p14:creationId xmlns:p14="http://schemas.microsoft.com/office/powerpoint/2010/main" val="513168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StorNext Disk Licensing – The “Back End” Support Contract </a:t>
            </a:r>
            <a:r>
              <a:rPr lang="en-US" sz="3600" dirty="0" smtClean="0"/>
              <a:t>Process (cont.)</a:t>
            </a:r>
            <a:endParaRPr lang="en-US" sz="3600" dirty="0"/>
          </a:p>
        </p:txBody>
      </p:sp>
      <p:sp>
        <p:nvSpPr>
          <p:cNvPr id="3" name="Content Placeholder 2"/>
          <p:cNvSpPr>
            <a:spLocks noGrp="1"/>
          </p:cNvSpPr>
          <p:nvPr>
            <p:ph idx="1"/>
          </p:nvPr>
        </p:nvSpPr>
        <p:spPr/>
        <p:txBody>
          <a:bodyPr>
            <a:normAutofit fontScale="92500"/>
          </a:bodyPr>
          <a:lstStyle/>
          <a:p>
            <a:r>
              <a:rPr lang="en-US" dirty="0" smtClean="0"/>
              <a:t>Short Term Process (CQ1 – CQ3 2015)</a:t>
            </a:r>
          </a:p>
          <a:p>
            <a:pPr lvl="1"/>
            <a:r>
              <a:rPr lang="en-US" dirty="0" smtClean="0"/>
              <a:t>StorNext 5.2 and later (if configured for e-mail and able to connect to the Internet) will send a disk usage report every 90 days </a:t>
            </a:r>
            <a:r>
              <a:rPr lang="en-US" dirty="0"/>
              <a:t>to </a:t>
            </a:r>
            <a:r>
              <a:rPr lang="en-US" dirty="0" smtClean="0">
                <a:hlinkClick r:id="rId2"/>
              </a:rPr>
              <a:t>support-renewal@quantum.com</a:t>
            </a:r>
            <a:r>
              <a:rPr lang="en-US" dirty="0" smtClean="0"/>
              <a:t> (currently going to Service Sales Admin)</a:t>
            </a:r>
          </a:p>
          <a:p>
            <a:pPr lvl="1"/>
            <a:r>
              <a:rPr lang="en-US" dirty="0" smtClean="0"/>
              <a:t>Service Sales Admin will extract the XML disk usage report from the e-mail and attach it to the Oracle IB of the sending StorNext S/N as a note file attachment</a:t>
            </a:r>
          </a:p>
          <a:p>
            <a:pPr lvl="1"/>
            <a:r>
              <a:rPr lang="en-US" dirty="0" smtClean="0"/>
              <a:t>At contract renewal time, Service Sales can look in the notes for disk </a:t>
            </a:r>
            <a:r>
              <a:rPr lang="en-US" dirty="0"/>
              <a:t>u</a:t>
            </a:r>
            <a:r>
              <a:rPr lang="en-US" dirty="0" smtClean="0"/>
              <a:t>sage </a:t>
            </a:r>
            <a:r>
              <a:rPr lang="en-US" dirty="0"/>
              <a:t>r</a:t>
            </a:r>
            <a:r>
              <a:rPr lang="en-US" dirty="0" smtClean="0"/>
              <a:t>eports sent previously and use them in structuring support renewals</a:t>
            </a:r>
          </a:p>
          <a:p>
            <a:pPr lvl="1"/>
            <a:r>
              <a:rPr lang="en-US" dirty="0" smtClean="0"/>
              <a:t>If Service Sales finds no disk usage reports available, they will need to ask the customer for the disk report (will cause delays, but cannot be avoided)</a:t>
            </a:r>
          </a:p>
          <a:p>
            <a:r>
              <a:rPr lang="en-US" dirty="0" smtClean="0"/>
              <a:t>Long Term Process (CQ4 2015 and later)</a:t>
            </a:r>
          </a:p>
          <a:p>
            <a:pPr lvl="1"/>
            <a:r>
              <a:rPr lang="en-US" dirty="0" smtClean="0"/>
              <a:t>Messages sent to </a:t>
            </a:r>
            <a:r>
              <a:rPr lang="en-US" u="sng" dirty="0" smtClean="0">
                <a:hlinkClick r:id="rId2"/>
              </a:rPr>
              <a:t>support-renewal@quantum.com</a:t>
            </a:r>
            <a:r>
              <a:rPr lang="en-US" dirty="0"/>
              <a:t> </a:t>
            </a:r>
            <a:r>
              <a:rPr lang="en-US" dirty="0" smtClean="0"/>
              <a:t>will be automatically attached to the Oracle IB of the sending system.  Emails will stop being forwarded to Service Sales Admin at that time.</a:t>
            </a:r>
          </a:p>
          <a:p>
            <a:pPr lvl="1"/>
            <a:endParaRPr lang="en-US" dirty="0" smtClean="0"/>
          </a:p>
        </p:txBody>
      </p:sp>
    </p:spTree>
    <p:extLst>
      <p:ext uri="{BB962C8B-B14F-4D97-AF65-F5344CB8AC3E}">
        <p14:creationId xmlns:p14="http://schemas.microsoft.com/office/powerpoint/2010/main" val="3110668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Overview</a:t>
            </a:r>
          </a:p>
          <a:p>
            <a:r>
              <a:rPr lang="en-US" sz="2800" dirty="0" smtClean="0"/>
              <a:t>Disk Certification Program</a:t>
            </a:r>
          </a:p>
          <a:p>
            <a:r>
              <a:rPr lang="en-US" sz="2800" dirty="0" smtClean="0"/>
              <a:t>Disk Usage Report</a:t>
            </a:r>
          </a:p>
          <a:p>
            <a:r>
              <a:rPr lang="en-US" sz="2800" dirty="0" smtClean="0"/>
              <a:t>The Customer Experience</a:t>
            </a:r>
          </a:p>
          <a:p>
            <a:r>
              <a:rPr lang="en-US" sz="2800" dirty="0" smtClean="0"/>
              <a:t>Service Processes to support Disk Licensing</a:t>
            </a:r>
            <a:endParaRPr lang="en-US" sz="1400" dirty="0" smtClean="0"/>
          </a:p>
        </p:txBody>
      </p:sp>
    </p:spTree>
    <p:extLst>
      <p:ext uri="{BB962C8B-B14F-4D97-AF65-F5344CB8AC3E}">
        <p14:creationId xmlns:p14="http://schemas.microsoft.com/office/powerpoint/2010/main" val="3220239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Questions?</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smtClean="0"/>
          </a:p>
          <a:p>
            <a:pPr lvl="1"/>
            <a:endParaRPr lang="en-US" dirty="0" smtClean="0"/>
          </a:p>
        </p:txBody>
      </p:sp>
    </p:spTree>
    <p:extLst>
      <p:ext uri="{BB962C8B-B14F-4D97-AF65-F5344CB8AC3E}">
        <p14:creationId xmlns:p14="http://schemas.microsoft.com/office/powerpoint/2010/main" val="269257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 Disk Licensing Support Flows</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Up Front Disk License Request and Fulfillment Process</a:t>
            </a:r>
          </a:p>
          <a:p>
            <a:endParaRPr lang="en-US" dirty="0"/>
          </a:p>
          <a:p>
            <a:endParaRPr lang="en-US" dirty="0" smtClean="0"/>
          </a:p>
          <a:p>
            <a:endParaRPr lang="en-US" dirty="0"/>
          </a:p>
          <a:p>
            <a:r>
              <a:rPr lang="en-US" dirty="0" smtClean="0"/>
              <a:t>Back End Service Sales Contract Process</a:t>
            </a:r>
          </a:p>
          <a:p>
            <a:endParaRPr lang="en-US" dirty="0" smtClean="0"/>
          </a:p>
          <a:p>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347399834"/>
              </p:ext>
            </p:extLst>
          </p:nvPr>
        </p:nvGraphicFramePr>
        <p:xfrm>
          <a:off x="1447800" y="4419600"/>
          <a:ext cx="914400" cy="771525"/>
        </p:xfrm>
        <a:graphic>
          <a:graphicData uri="http://schemas.openxmlformats.org/presentationml/2006/ole">
            <mc:AlternateContent xmlns:mc="http://schemas.openxmlformats.org/markup-compatibility/2006">
              <mc:Choice xmlns:v="urn:schemas-microsoft-com:vml" Requires="v">
                <p:oleObj spid="_x0000_s105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447800" y="4419600"/>
                        <a:ext cx="914400" cy="771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8218424"/>
              </p:ext>
            </p:extLst>
          </p:nvPr>
        </p:nvGraphicFramePr>
        <p:xfrm>
          <a:off x="1447800" y="2590800"/>
          <a:ext cx="914400" cy="771525"/>
        </p:xfrm>
        <a:graphic>
          <a:graphicData uri="http://schemas.openxmlformats.org/presentationml/2006/ole">
            <mc:AlternateContent xmlns:mc="http://schemas.openxmlformats.org/markup-compatibility/2006">
              <mc:Choice xmlns:v="urn:schemas-microsoft-com:vml" Requires="v">
                <p:oleObj spid="_x0000_s105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14478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5358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Disk Licensing Overview</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The goals of StorNext Disk Licensing are to:</a:t>
            </a:r>
          </a:p>
          <a:p>
            <a:pPr lvl="1"/>
            <a:r>
              <a:rPr lang="en-US" sz="2000" dirty="0" smtClean="0"/>
              <a:t>Get more visibility into the type of disk HW that our StorNext customers are buying</a:t>
            </a:r>
          </a:p>
          <a:p>
            <a:pPr lvl="1"/>
            <a:r>
              <a:rPr lang="en-US" sz="2000" dirty="0" smtClean="0"/>
              <a:t>Influence future disk purchases toward Quantum-branded disk (or at least Certified Disk)</a:t>
            </a:r>
          </a:p>
          <a:p>
            <a:pPr lvl="1"/>
            <a:r>
              <a:rPr lang="en-US" sz="2000" dirty="0" smtClean="0"/>
              <a:t>Recover additional support revenue from StorNext appliance customers that choose to use only Uncertified Disk</a:t>
            </a:r>
          </a:p>
        </p:txBody>
      </p:sp>
    </p:spTree>
    <p:extLst>
      <p:ext uri="{BB962C8B-B14F-4D97-AF65-F5344CB8AC3E}">
        <p14:creationId xmlns:p14="http://schemas.microsoft.com/office/powerpoint/2010/main" val="3047842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StorNext Disk Licensing </a:t>
            </a:r>
            <a:r>
              <a:rPr lang="en-US" dirty="0" smtClean="0"/>
              <a:t>Overview (cont.)</a:t>
            </a:r>
            <a:endParaRPr lang="en-US" dirty="0"/>
          </a:p>
        </p:txBody>
      </p:sp>
      <p:sp>
        <p:nvSpPr>
          <p:cNvPr id="3" name="Content Placeholder 2"/>
          <p:cNvSpPr>
            <a:spLocks noGrp="1"/>
          </p:cNvSpPr>
          <p:nvPr>
            <p:ph idx="1"/>
          </p:nvPr>
        </p:nvSpPr>
        <p:spPr>
          <a:xfrm>
            <a:off x="457200" y="1143000"/>
            <a:ext cx="8229600" cy="5257800"/>
          </a:xfrm>
        </p:spPr>
        <p:txBody>
          <a:bodyPr/>
          <a:lstStyle/>
          <a:p>
            <a:r>
              <a:rPr lang="en-US" sz="2000" dirty="0" smtClean="0"/>
              <a:t>StorNext 5.2 and later installs and upgrades will require Disk Licenses for attached file system disk </a:t>
            </a:r>
          </a:p>
          <a:p>
            <a:pPr lvl="1"/>
            <a:r>
              <a:rPr lang="en-US" sz="1600" dirty="0" smtClean="0">
                <a:solidFill>
                  <a:srgbClr val="0000FF"/>
                </a:solidFill>
              </a:rPr>
              <a:t>QX and QXS disk count as Quantum Branded so no license is required </a:t>
            </a:r>
            <a:r>
              <a:rPr lang="en-US" sz="1600" i="1" dirty="0" smtClean="0">
                <a:solidFill>
                  <a:srgbClr val="0000FF"/>
                </a:solidFill>
              </a:rPr>
              <a:t>for that disk</a:t>
            </a:r>
          </a:p>
          <a:p>
            <a:pPr lvl="1"/>
            <a:r>
              <a:rPr lang="en-US" sz="1600" dirty="0" smtClean="0">
                <a:solidFill>
                  <a:srgbClr val="0000FF"/>
                </a:solidFill>
              </a:rPr>
              <a:t>QD </a:t>
            </a:r>
            <a:r>
              <a:rPr lang="en-US" sz="1600" dirty="0">
                <a:solidFill>
                  <a:srgbClr val="0000FF"/>
                </a:solidFill>
              </a:rPr>
              <a:t>Series disk </a:t>
            </a:r>
            <a:r>
              <a:rPr lang="en-US" sz="1600" dirty="0" smtClean="0">
                <a:solidFill>
                  <a:srgbClr val="0000FF"/>
                </a:solidFill>
              </a:rPr>
              <a:t>counts </a:t>
            </a:r>
            <a:r>
              <a:rPr lang="en-US" sz="1600" dirty="0">
                <a:solidFill>
                  <a:srgbClr val="0000FF"/>
                </a:solidFill>
              </a:rPr>
              <a:t>as Certified Disk</a:t>
            </a:r>
          </a:p>
          <a:p>
            <a:pPr lvl="1"/>
            <a:r>
              <a:rPr lang="en-US" sz="1600" dirty="0" smtClean="0">
                <a:solidFill>
                  <a:srgbClr val="0000FF"/>
                </a:solidFill>
              </a:rPr>
              <a:t>M-Series </a:t>
            </a:r>
            <a:r>
              <a:rPr lang="en-US" sz="1600" dirty="0">
                <a:solidFill>
                  <a:srgbClr val="0000FF"/>
                </a:solidFill>
              </a:rPr>
              <a:t>shared file system </a:t>
            </a:r>
            <a:r>
              <a:rPr lang="en-US" sz="1600" dirty="0" smtClean="0">
                <a:solidFill>
                  <a:srgbClr val="0000FF"/>
                </a:solidFill>
              </a:rPr>
              <a:t>disk counts </a:t>
            </a:r>
            <a:r>
              <a:rPr lang="en-US" sz="1600" dirty="0">
                <a:solidFill>
                  <a:srgbClr val="0000FF"/>
                </a:solidFill>
              </a:rPr>
              <a:t>as Certified Disk</a:t>
            </a:r>
          </a:p>
          <a:p>
            <a:r>
              <a:rPr lang="en-US" sz="2000" dirty="0" smtClean="0"/>
              <a:t>The customer will get disk licenses through a disk license request web page</a:t>
            </a:r>
          </a:p>
          <a:p>
            <a:pPr lvl="1"/>
            <a:r>
              <a:rPr lang="en-US" sz="1600" dirty="0" smtClean="0"/>
              <a:t>There is no hard enforcement if the customer decides not to request disk licenses</a:t>
            </a:r>
          </a:p>
          <a:p>
            <a:pPr lvl="1"/>
            <a:r>
              <a:rPr lang="en-US" sz="1600" dirty="0" smtClean="0"/>
              <a:t>If they choose not to, they will periodically get a “nag ware” message saying they should do so</a:t>
            </a:r>
            <a:endParaRPr lang="en-US" sz="2200" dirty="0" smtClean="0"/>
          </a:p>
          <a:p>
            <a:r>
              <a:rPr lang="en-US" sz="2000" dirty="0" smtClean="0"/>
              <a:t>StorNext Appliance customers that choose to use </a:t>
            </a:r>
            <a:r>
              <a:rPr lang="en-US" sz="2000" u="sng" dirty="0" smtClean="0"/>
              <a:t>only</a:t>
            </a:r>
            <a:r>
              <a:rPr lang="en-US" sz="2000" dirty="0" smtClean="0"/>
              <a:t> Uncertified Disk will pay a higher support contract cost due to the additional support risk of using non-Certified disk</a:t>
            </a:r>
          </a:p>
          <a:p>
            <a:pPr lvl="1"/>
            <a:r>
              <a:rPr lang="en-US" sz="1600" dirty="0" smtClean="0"/>
              <a:t>Applies to net new customers only, after a certain date, upon renewal (will go by IB date)</a:t>
            </a:r>
          </a:p>
          <a:p>
            <a:pPr lvl="1"/>
            <a:r>
              <a:rPr lang="en-US" sz="1600" dirty="0" smtClean="0"/>
              <a:t>Does not apply if customer has also purchased Q-branded or Q-resold Certified Disk</a:t>
            </a:r>
          </a:p>
          <a:p>
            <a:endParaRPr lang="en-US" dirty="0" smtClean="0"/>
          </a:p>
          <a:p>
            <a:endParaRPr lang="en-US" dirty="0" smtClean="0"/>
          </a:p>
        </p:txBody>
      </p:sp>
    </p:spTree>
    <p:extLst>
      <p:ext uri="{BB962C8B-B14F-4D97-AF65-F5344CB8AC3E}">
        <p14:creationId xmlns:p14="http://schemas.microsoft.com/office/powerpoint/2010/main" val="11449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StorNext Disk Licensing Overview (cont.)</a:t>
            </a:r>
          </a:p>
        </p:txBody>
      </p:sp>
      <p:sp>
        <p:nvSpPr>
          <p:cNvPr id="3" name="Content Placeholder 2"/>
          <p:cNvSpPr>
            <a:spLocks noGrp="1"/>
          </p:cNvSpPr>
          <p:nvPr>
            <p:ph idx="1"/>
          </p:nvPr>
        </p:nvSpPr>
        <p:spPr>
          <a:xfrm>
            <a:off x="457200" y="1143000"/>
            <a:ext cx="8229600" cy="5257800"/>
          </a:xfrm>
        </p:spPr>
        <p:txBody>
          <a:bodyPr/>
          <a:lstStyle/>
          <a:p>
            <a:r>
              <a:rPr lang="en-US" dirty="0"/>
              <a:t>A few key things that are unique about Disk Licenses </a:t>
            </a:r>
            <a:r>
              <a:rPr lang="en-US" dirty="0" smtClean="0"/>
              <a:t>as compared </a:t>
            </a:r>
            <a:r>
              <a:rPr lang="en-US" dirty="0"/>
              <a:t>to other StorNext licenses:</a:t>
            </a:r>
          </a:p>
          <a:p>
            <a:pPr lvl="1"/>
            <a:r>
              <a:rPr lang="en-US" dirty="0"/>
              <a:t>The process to get disk licenses will </a:t>
            </a:r>
            <a:r>
              <a:rPr lang="en-US" dirty="0" smtClean="0"/>
              <a:t>ultimately be </a:t>
            </a:r>
            <a:r>
              <a:rPr lang="en-US" dirty="0"/>
              <a:t>100% automated</a:t>
            </a:r>
          </a:p>
          <a:p>
            <a:pPr lvl="1"/>
            <a:r>
              <a:rPr lang="en-US" dirty="0"/>
              <a:t>The disk license “ask” comes from the StorNext software itself</a:t>
            </a:r>
          </a:p>
          <a:p>
            <a:pPr lvl="1"/>
            <a:r>
              <a:rPr lang="en-US" dirty="0"/>
              <a:t>Disk licenses are free of charge</a:t>
            </a:r>
          </a:p>
          <a:p>
            <a:pPr lvl="1"/>
            <a:r>
              <a:rPr lang="en-US" dirty="0"/>
              <a:t>We will always cut licenses for the full amount being asked for by StorNext, instead of a delta from what was already in the IB</a:t>
            </a:r>
          </a:p>
          <a:p>
            <a:pPr lvl="2"/>
            <a:r>
              <a:rPr lang="en-US" dirty="0"/>
              <a:t>Disk license classifications will change over time</a:t>
            </a:r>
          </a:p>
          <a:p>
            <a:pPr lvl="2"/>
            <a:r>
              <a:rPr lang="en-US" dirty="0"/>
              <a:t>This makes it easier to automate</a:t>
            </a:r>
          </a:p>
          <a:p>
            <a:pPr lvl="1"/>
            <a:r>
              <a:rPr lang="en-US" dirty="0"/>
              <a:t>Instead of a complete license.dat, we will provide a </a:t>
            </a:r>
            <a:r>
              <a:rPr lang="en-US" dirty="0" smtClean="0"/>
              <a:t>license string pertaining only to disk licensing</a:t>
            </a:r>
          </a:p>
          <a:p>
            <a:pPr lvl="2"/>
            <a:r>
              <a:rPr lang="en-US" dirty="0" smtClean="0"/>
              <a:t>The IB will be accurate for use when other StorNext licenses need to be generated</a:t>
            </a:r>
            <a:endParaRPr lang="en-US" dirty="0"/>
          </a:p>
          <a:p>
            <a:endParaRPr lang="en-US" dirty="0" smtClean="0"/>
          </a:p>
          <a:p>
            <a:endParaRPr lang="en-US" dirty="0" smtClean="0"/>
          </a:p>
        </p:txBody>
      </p:sp>
    </p:spTree>
    <p:extLst>
      <p:ext uri="{BB962C8B-B14F-4D97-AF65-F5344CB8AC3E}">
        <p14:creationId xmlns:p14="http://schemas.microsoft.com/office/powerpoint/2010/main" val="245984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Disk Certification Program</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000" dirty="0" smtClean="0"/>
              <a:t>Quantum launched the Disk Certification Program to better document interoperability with disk hardware vendors.  To become Certified, the vendor needs to successfully complete the Disk Certification Program.</a:t>
            </a:r>
          </a:p>
          <a:p>
            <a:r>
              <a:rPr lang="en-US" sz="2000" dirty="0" smtClean="0"/>
              <a:t>An output of the Disk Certification Program is the Disk Catalog File, a file that contains identification information for Q Disk and Certified Disk.</a:t>
            </a:r>
          </a:p>
          <a:p>
            <a:r>
              <a:rPr lang="en-US" sz="2000" dirty="0"/>
              <a:t>StorNext 5.2+ SW will use </a:t>
            </a:r>
            <a:r>
              <a:rPr lang="en-US" sz="2000" dirty="0" smtClean="0"/>
              <a:t>a Disk </a:t>
            </a:r>
            <a:r>
              <a:rPr lang="en-US" sz="2000" dirty="0"/>
              <a:t>Catalog File to categorize each attached file system disk array into </a:t>
            </a:r>
            <a:r>
              <a:rPr lang="en-US" sz="2000" dirty="0" smtClean="0"/>
              <a:t>one of the following categories</a:t>
            </a:r>
            <a:r>
              <a:rPr lang="en-US" sz="2000" dirty="0"/>
              <a:t>:</a:t>
            </a:r>
          </a:p>
          <a:p>
            <a:pPr lvl="1"/>
            <a:r>
              <a:rPr lang="en-US" dirty="0"/>
              <a:t>Quantum Branded Disk</a:t>
            </a:r>
          </a:p>
          <a:p>
            <a:pPr lvl="1"/>
            <a:r>
              <a:rPr lang="en-US" dirty="0"/>
              <a:t>Certified </a:t>
            </a:r>
            <a:r>
              <a:rPr lang="en-US" dirty="0" smtClean="0"/>
              <a:t>Disk (also includes some Quantum branded disk)</a:t>
            </a:r>
            <a:endParaRPr lang="en-US" dirty="0"/>
          </a:p>
          <a:p>
            <a:pPr lvl="1"/>
            <a:r>
              <a:rPr lang="en-US" dirty="0"/>
              <a:t>Uncertified Disk (anything that is not identified in the disk catalog file as either Quantum Branded or Certified Disk</a:t>
            </a:r>
            <a:r>
              <a:rPr lang="en-US" dirty="0" smtClean="0"/>
              <a:t>)</a:t>
            </a:r>
            <a:endParaRPr lang="en-US" dirty="0"/>
          </a:p>
        </p:txBody>
      </p:sp>
    </p:spTree>
    <p:extLst>
      <p:ext uri="{BB962C8B-B14F-4D97-AF65-F5344CB8AC3E}">
        <p14:creationId xmlns:p14="http://schemas.microsoft.com/office/powerpoint/2010/main" val="281638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Disk Certification Program (cont.)</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000" dirty="0"/>
              <a:t>The disk catalog file is digitally signed.  If it has been modified in any way, will not be accepted by the StorNext 5.2+ SW.</a:t>
            </a:r>
          </a:p>
          <a:p>
            <a:r>
              <a:rPr lang="en-US" sz="2000" dirty="0"/>
              <a:t>Bill Berkeley will lead the Disk Certification Program.  He will manage the AGILE release of updates to the Disk Catalog File as additional disk vendors are certified over time.</a:t>
            </a:r>
          </a:p>
          <a:p>
            <a:r>
              <a:rPr lang="en-US" sz="2000" dirty="0"/>
              <a:t>The latest disk catalog file will be integrated into </a:t>
            </a:r>
            <a:r>
              <a:rPr lang="en-US" sz="2000" dirty="0" smtClean="0"/>
              <a:t>each StorNext 5.2+ release </a:t>
            </a:r>
            <a:r>
              <a:rPr lang="en-US" sz="2000" dirty="0"/>
              <a:t>and will also be posted at: 	</a:t>
            </a:r>
            <a:r>
              <a:rPr lang="en-US" sz="1600" dirty="0">
                <a:hlinkClick r:id="rId2"/>
              </a:rPr>
              <a:t>http://downloads.quantum.com/StorNext5/quantum_disk_catalog.dat</a:t>
            </a:r>
            <a:r>
              <a:rPr lang="en-US" sz="1600" dirty="0"/>
              <a:t> </a:t>
            </a:r>
            <a:r>
              <a:rPr lang="en-US" sz="1600" dirty="0" smtClean="0"/>
              <a:t>and </a:t>
            </a:r>
            <a:r>
              <a:rPr lang="en-US" sz="1600" dirty="0"/>
              <a:t>on CSweb</a:t>
            </a:r>
          </a:p>
          <a:p>
            <a:r>
              <a:rPr lang="en-US" sz="2000" dirty="0" smtClean="0"/>
              <a:t>Initially, updates to the Disk Catalog File will need to be manually downloaded and updated</a:t>
            </a:r>
          </a:p>
          <a:p>
            <a:r>
              <a:rPr lang="en-US" sz="2000" dirty="0" smtClean="0"/>
              <a:t>Eventually</a:t>
            </a:r>
            <a:r>
              <a:rPr lang="en-US" sz="2000" dirty="0"/>
              <a:t>, the StorNext SW will automatically check for and update (as needed) the disk catalog file, so it is always up to date.</a:t>
            </a:r>
          </a:p>
        </p:txBody>
      </p:sp>
    </p:spTree>
    <p:extLst>
      <p:ext uri="{BB962C8B-B14F-4D97-AF65-F5344CB8AC3E}">
        <p14:creationId xmlns:p14="http://schemas.microsoft.com/office/powerpoint/2010/main" val="2067651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Disk Certification Program (cont.)</a:t>
            </a:r>
            <a:endParaRPr lang="en-US" dirty="0"/>
          </a:p>
        </p:txBody>
      </p:sp>
      <p:sp>
        <p:nvSpPr>
          <p:cNvPr id="3" name="Content Placeholder 2"/>
          <p:cNvSpPr>
            <a:spLocks noGrp="1"/>
          </p:cNvSpPr>
          <p:nvPr>
            <p:ph idx="1"/>
          </p:nvPr>
        </p:nvSpPr>
        <p:spPr>
          <a:xfrm>
            <a:off x="457200" y="1600200"/>
            <a:ext cx="8610600" cy="4525963"/>
          </a:xfrm>
        </p:spPr>
        <p:txBody>
          <a:bodyPr>
            <a:normAutofit fontScale="47500" lnSpcReduction="20000"/>
          </a:bodyPr>
          <a:lstStyle/>
          <a:p>
            <a:r>
              <a:rPr lang="en-US" sz="3800" dirty="0" smtClean="0"/>
              <a:t>Below is the complete Disk Catalog File incorporated into the StorNext 5.2 release:</a:t>
            </a:r>
          </a:p>
          <a:p>
            <a:pPr marL="0" indent="0">
              <a:buNone/>
            </a:pPr>
            <a:endParaRPr lang="en-US" dirty="0">
              <a:latin typeface="Courier New" panose="02070309020205020404" pitchFamily="49" charset="0"/>
            </a:endParaRPr>
          </a:p>
          <a:p>
            <a:pPr marL="0" indent="0">
              <a:buNone/>
            </a:pPr>
            <a:r>
              <a:rPr lang="en-US" dirty="0" smtClean="0">
                <a:latin typeface="Courier New" panose="02070309020205020404" pitchFamily="49" charset="0"/>
              </a:rPr>
              <a:t>#</a:t>
            </a:r>
            <a:endParaRPr lang="en-US" dirty="0">
              <a:latin typeface="Courier New" panose="02070309020205020404" pitchFamily="49" charset="0"/>
            </a:endParaRPr>
          </a:p>
          <a:p>
            <a:pPr marL="0" indent="0">
              <a:buNone/>
            </a:pPr>
            <a:r>
              <a:rPr lang="en-US" dirty="0">
                <a:latin typeface="Courier New" panose="02070309020205020404" pitchFamily="49" charset="0"/>
              </a:rPr>
              <a:t># @File="Quantum Disk Catalog"</a:t>
            </a:r>
          </a:p>
          <a:p>
            <a:pPr marL="0" indent="0">
              <a:buNone/>
            </a:pPr>
            <a:r>
              <a:rPr lang="en-US" dirty="0">
                <a:latin typeface="Courier New" panose="02070309020205020404" pitchFamily="49" charset="0"/>
              </a:rPr>
              <a:t># @Format=0</a:t>
            </a:r>
          </a:p>
          <a:p>
            <a:pPr marL="0" indent="0">
              <a:buNone/>
            </a:pPr>
            <a:r>
              <a:rPr lang="en-US" dirty="0">
                <a:latin typeface="Courier New" panose="02070309020205020404" pitchFamily="49" charset="0"/>
              </a:rPr>
              <a:t># @Date="01/13/2015 22:02:04 </a:t>
            </a:r>
            <a:r>
              <a:rPr lang="en-US" dirty="0" smtClean="0">
                <a:latin typeface="Courier New" panose="02070309020205020404" pitchFamily="49" charset="0"/>
              </a:rPr>
              <a:t>GMT“					</a:t>
            </a:r>
            <a:r>
              <a:rPr lang="en-US" dirty="0" smtClean="0">
                <a:solidFill>
                  <a:srgbClr val="0000FF"/>
                </a:solidFill>
                <a:latin typeface="Courier New" panose="02070309020205020404" pitchFamily="49" charset="0"/>
              </a:rPr>
              <a:t>Date the file was created</a:t>
            </a:r>
            <a:endParaRPr lang="en-US" dirty="0">
              <a:latin typeface="Courier New" panose="02070309020205020404" pitchFamily="49" charset="0"/>
            </a:endParaRPr>
          </a:p>
          <a:p>
            <a:pPr marL="0" indent="0">
              <a:buNone/>
            </a:pPr>
            <a:r>
              <a:rPr lang="en-US" dirty="0">
                <a:latin typeface="Courier New" panose="02070309020205020404" pitchFamily="49" charset="0"/>
              </a:rPr>
              <a:t># @Domain="Any"</a:t>
            </a:r>
          </a:p>
          <a:p>
            <a:pPr marL="0" indent="0">
              <a:buNone/>
            </a:pPr>
            <a:r>
              <a:rPr lang="en-US" dirty="0">
                <a:latin typeface="Courier New" panose="02070309020205020404" pitchFamily="49" charset="0"/>
              </a:rPr>
              <a:t># @Expiration="Never"</a:t>
            </a:r>
          </a:p>
          <a:p>
            <a:pPr marL="0" indent="0">
              <a:buNone/>
            </a:pPr>
            <a:r>
              <a:rPr lang="en-US" dirty="0">
                <a:latin typeface="Courier New" panose="02070309020205020404" pitchFamily="49" charset="0"/>
              </a:rPr>
              <a:t># @Generation=4</a:t>
            </a:r>
          </a:p>
          <a:p>
            <a:pPr marL="0" indent="0">
              <a:buNone/>
            </a:pPr>
            <a:r>
              <a:rPr lang="en-US" dirty="0">
                <a:latin typeface="Courier New" panose="02070309020205020404" pitchFamily="49" charset="0"/>
              </a:rPr>
              <a:t># @</a:t>
            </a:r>
            <a:r>
              <a:rPr lang="en-US" dirty="0" smtClean="0">
                <a:latin typeface="Courier New" panose="02070309020205020404" pitchFamily="49" charset="0"/>
              </a:rPr>
              <a:t>Sig=5edd587a-d49a-03b4-c766-1c4076379937				</a:t>
            </a:r>
            <a:r>
              <a:rPr lang="en-US" dirty="0" smtClean="0">
                <a:solidFill>
                  <a:srgbClr val="0000FF"/>
                </a:solidFill>
                <a:latin typeface="Courier New" panose="02070309020205020404" pitchFamily="49" charset="0"/>
              </a:rPr>
              <a:t>Digital signature</a:t>
            </a:r>
            <a:endParaRPr lang="en-US" dirty="0">
              <a:latin typeface="Courier New" panose="02070309020205020404" pitchFamily="49" charset="0"/>
            </a:endParaRPr>
          </a:p>
          <a:p>
            <a:pPr marL="0" indent="0">
              <a:buNone/>
            </a:pPr>
            <a:r>
              <a:rPr lang="en-US" dirty="0" smtClean="0">
                <a:latin typeface="Courier New" panose="02070309020205020404" pitchFamily="49" charset="0"/>
              </a:rPr>
              <a:t>#</a:t>
            </a:r>
            <a:endParaRPr lang="en-US" dirty="0">
              <a:latin typeface="Courier New" panose="02070309020205020404" pitchFamily="49" charset="0"/>
            </a:endParaRPr>
          </a:p>
          <a:p>
            <a:pPr marL="0" indent="0">
              <a:buNone/>
            </a:pPr>
            <a:r>
              <a:rPr lang="en-US" dirty="0">
                <a:latin typeface="Courier New" panose="02070309020205020404" pitchFamily="49" charset="0"/>
              </a:rPr>
              <a:t># LICENSE        VENDOR ID  PRODUCT ID         </a:t>
            </a:r>
            <a:r>
              <a:rPr lang="en-US" dirty="0" smtClean="0">
                <a:latin typeface="Courier New" panose="02070309020205020404" pitchFamily="49" charset="0"/>
              </a:rPr>
              <a:t>REV		</a:t>
            </a:r>
            <a:r>
              <a:rPr lang="en-US" dirty="0" smtClean="0">
                <a:solidFill>
                  <a:srgbClr val="0000FF"/>
                </a:solidFill>
                <a:latin typeface="Courier New" panose="02070309020205020404" pitchFamily="49" charset="0"/>
              </a:rPr>
              <a:t>Disk HW identification info</a:t>
            </a:r>
            <a:endParaRPr lang="en-US" dirty="0">
              <a:latin typeface="Courier New" panose="02070309020205020404" pitchFamily="49" charset="0"/>
            </a:endParaRPr>
          </a:p>
          <a:p>
            <a:pPr marL="0" indent="0">
              <a:buNone/>
            </a:pPr>
            <a:r>
              <a:rPr lang="en-US" dirty="0">
                <a:latin typeface="Courier New" panose="02070309020205020404" pitchFamily="49" charset="0"/>
              </a:rPr>
              <a:t># ______________ __________ __________________ ______</a:t>
            </a:r>
          </a:p>
          <a:p>
            <a:pPr marL="0" indent="0">
              <a:buNone/>
            </a:pPr>
            <a:r>
              <a:rPr lang="en-US" dirty="0">
                <a:latin typeface="Courier New" panose="02070309020205020404" pitchFamily="49" charset="0"/>
              </a:rPr>
              <a:t>disk_branded     "Quantum " "StorNext QXS    " "</a:t>
            </a:r>
            <a:r>
              <a:rPr lang="en-US" dirty="0" smtClean="0">
                <a:latin typeface="Courier New" panose="02070309020205020404" pitchFamily="49" charset="0"/>
              </a:rPr>
              <a:t>G205“		</a:t>
            </a:r>
            <a:r>
              <a:rPr lang="en-US" dirty="0" smtClean="0">
                <a:solidFill>
                  <a:srgbClr val="0000FF"/>
                </a:solidFill>
                <a:latin typeface="Courier New" panose="02070309020205020404" pitchFamily="49" charset="0"/>
              </a:rPr>
              <a:t>QX or QSX disk</a:t>
            </a:r>
            <a:endParaRPr lang="en-US" dirty="0">
              <a:solidFill>
                <a:srgbClr val="0000FF"/>
              </a:solidFill>
              <a:latin typeface="Courier New" panose="02070309020205020404" pitchFamily="49" charset="0"/>
            </a:endParaRPr>
          </a:p>
          <a:p>
            <a:pPr marL="0" indent="0">
              <a:buNone/>
            </a:pPr>
            <a:r>
              <a:rPr lang="en-US" dirty="0">
                <a:latin typeface="Courier New" panose="02070309020205020404" pitchFamily="49" charset="0"/>
              </a:rPr>
              <a:t>disk_branded     "Quantum " "StorNext QX     " "</a:t>
            </a:r>
            <a:r>
              <a:rPr lang="en-US" dirty="0" smtClean="0">
                <a:latin typeface="Courier New" panose="02070309020205020404" pitchFamily="49" charset="0"/>
              </a:rPr>
              <a:t>G105“		</a:t>
            </a:r>
            <a:r>
              <a:rPr lang="en-US" dirty="0">
                <a:solidFill>
                  <a:srgbClr val="0000FF"/>
                </a:solidFill>
                <a:latin typeface="Courier New" panose="02070309020205020404" pitchFamily="49" charset="0"/>
              </a:rPr>
              <a:t>QX or QSX </a:t>
            </a:r>
            <a:r>
              <a:rPr lang="en-US" dirty="0" smtClean="0">
                <a:solidFill>
                  <a:srgbClr val="0000FF"/>
                </a:solidFill>
                <a:latin typeface="Courier New" panose="02070309020205020404" pitchFamily="49" charset="0"/>
              </a:rPr>
              <a:t>disk</a:t>
            </a:r>
            <a:endParaRPr lang="en-US" dirty="0">
              <a:solidFill>
                <a:srgbClr val="0000FF"/>
              </a:solidFill>
              <a:latin typeface="Courier New" panose="02070309020205020404" pitchFamily="49" charset="0"/>
            </a:endParaRPr>
          </a:p>
          <a:p>
            <a:pPr marL="0" indent="0">
              <a:buNone/>
            </a:pPr>
            <a:r>
              <a:rPr lang="en-US" dirty="0" smtClean="0">
                <a:latin typeface="Courier New" panose="02070309020205020404" pitchFamily="49" charset="0"/>
              </a:rPr>
              <a:t>disk_certified   </a:t>
            </a:r>
            <a:r>
              <a:rPr lang="en-US" dirty="0">
                <a:latin typeface="Courier New" panose="02070309020205020404" pitchFamily="49" charset="0"/>
              </a:rPr>
              <a:t>"LSI     " "INF-01-00       " "ALL </a:t>
            </a:r>
            <a:r>
              <a:rPr lang="en-US" dirty="0" smtClean="0">
                <a:latin typeface="Courier New" panose="02070309020205020404" pitchFamily="49" charset="0"/>
              </a:rPr>
              <a:t>“		</a:t>
            </a:r>
            <a:r>
              <a:rPr lang="en-US" dirty="0" smtClean="0">
                <a:solidFill>
                  <a:srgbClr val="0000FF"/>
                </a:solidFill>
                <a:latin typeface="Courier New" panose="02070309020205020404" pitchFamily="49" charset="0"/>
              </a:rPr>
              <a:t>Certified Disk (may also be Q branded)</a:t>
            </a:r>
            <a:endParaRPr lang="en-US" dirty="0">
              <a:latin typeface="Courier New" panose="02070309020205020404" pitchFamily="49" charset="0"/>
            </a:endParaRPr>
          </a:p>
          <a:p>
            <a:pPr marL="0" indent="0">
              <a:buNone/>
            </a:pPr>
            <a:r>
              <a:rPr lang="en-US" dirty="0" smtClean="0">
                <a:latin typeface="Courier New" panose="02070309020205020404" pitchFamily="49" charset="0"/>
              </a:rPr>
              <a:t>disk_certified   "NETAPP  " "INF-01-00       " "ALL “		</a:t>
            </a:r>
            <a:r>
              <a:rPr lang="en-US" dirty="0" smtClean="0">
                <a:solidFill>
                  <a:srgbClr val="0000FF"/>
                </a:solidFill>
                <a:latin typeface="Courier New" panose="02070309020205020404" pitchFamily="49" charset="0"/>
              </a:rPr>
              <a:t>Certified Disk (may also be Q branded)</a:t>
            </a:r>
            <a:endParaRPr lang="en-US" dirty="0" smtClean="0">
              <a:latin typeface="Courier New" panose="02070309020205020404" pitchFamily="49" charset="0"/>
            </a:endParaRPr>
          </a:p>
          <a:p>
            <a:pPr marL="0" indent="0">
              <a:buNone/>
            </a:pPr>
            <a:r>
              <a:rPr lang="en-US" dirty="0" smtClean="0">
                <a:latin typeface="Courier New" panose="02070309020205020404" pitchFamily="49" charset="0"/>
              </a:rPr>
              <a:t>disk_certified   </a:t>
            </a:r>
            <a:r>
              <a:rPr lang="en-US" dirty="0">
                <a:latin typeface="Courier New" panose="02070309020205020404" pitchFamily="49" charset="0"/>
              </a:rPr>
              <a:t>"</a:t>
            </a:r>
            <a:r>
              <a:rPr lang="en-US" dirty="0" err="1">
                <a:latin typeface="Courier New" panose="02070309020205020404" pitchFamily="49" charset="0"/>
              </a:rPr>
              <a:t>DotHill</a:t>
            </a:r>
            <a:r>
              <a:rPr lang="en-US" dirty="0">
                <a:latin typeface="Courier New" panose="02070309020205020404" pitchFamily="49" charset="0"/>
              </a:rPr>
              <a:t> " "DH4730          " "ALL </a:t>
            </a:r>
            <a:r>
              <a:rPr lang="en-US" dirty="0" smtClean="0">
                <a:latin typeface="Courier New" panose="02070309020205020404" pitchFamily="49" charset="0"/>
              </a:rPr>
              <a:t>“		</a:t>
            </a:r>
            <a:r>
              <a:rPr lang="en-US" dirty="0" smtClean="0">
                <a:solidFill>
                  <a:srgbClr val="0000FF"/>
                </a:solidFill>
                <a:latin typeface="Courier New" panose="02070309020205020404" pitchFamily="49" charset="0"/>
              </a:rPr>
              <a:t>Certified Disk</a:t>
            </a:r>
            <a:endParaRPr lang="en-US" dirty="0">
              <a:latin typeface="Courier New" panose="02070309020205020404" pitchFamily="49" charset="0"/>
            </a:endParaRPr>
          </a:p>
          <a:p>
            <a:pPr marL="0" indent="0">
              <a:buNone/>
            </a:pPr>
            <a:r>
              <a:rPr lang="en-US" dirty="0">
                <a:latin typeface="Courier New" panose="02070309020205020404" pitchFamily="49" charset="0"/>
              </a:rPr>
              <a:t>disk_certified   "</a:t>
            </a:r>
            <a:r>
              <a:rPr lang="en-US" dirty="0" err="1">
                <a:latin typeface="Courier New" panose="02070309020205020404" pitchFamily="49" charset="0"/>
              </a:rPr>
              <a:t>DotHill</a:t>
            </a:r>
            <a:r>
              <a:rPr lang="en-US" dirty="0">
                <a:latin typeface="Courier New" panose="02070309020205020404" pitchFamily="49" charset="0"/>
              </a:rPr>
              <a:t> " "DH3003          " "ALL </a:t>
            </a:r>
            <a:r>
              <a:rPr lang="en-US" dirty="0" smtClean="0">
                <a:latin typeface="Courier New" panose="02070309020205020404" pitchFamily="49" charset="0"/>
              </a:rPr>
              <a:t>“		</a:t>
            </a:r>
            <a:r>
              <a:rPr lang="en-US" dirty="0" smtClean="0">
                <a:solidFill>
                  <a:srgbClr val="0000FF"/>
                </a:solidFill>
                <a:latin typeface="Courier New" panose="02070309020205020404" pitchFamily="49" charset="0"/>
              </a:rPr>
              <a:t>Certified Disk</a:t>
            </a:r>
          </a:p>
          <a:p>
            <a:pPr marL="0" indent="0">
              <a:buNone/>
            </a:pPr>
            <a:endParaRPr lang="en-US" dirty="0">
              <a:solidFill>
                <a:srgbClr val="0000FF"/>
              </a:solidFill>
            </a:endParaRPr>
          </a:p>
          <a:p>
            <a:endParaRPr lang="en-US" sz="3800" dirty="0" smtClean="0"/>
          </a:p>
          <a:p>
            <a:r>
              <a:rPr lang="en-US" sz="3800" dirty="0" smtClean="0"/>
              <a:t>Anything </a:t>
            </a:r>
            <a:r>
              <a:rPr lang="en-US" sz="3800" dirty="0"/>
              <a:t>not matching </a:t>
            </a:r>
            <a:r>
              <a:rPr lang="en-US" sz="3800" dirty="0" smtClean="0"/>
              <a:t>an item in the disk catalog file will </a:t>
            </a:r>
            <a:r>
              <a:rPr lang="en-US" sz="3800" dirty="0"/>
              <a:t>be classified </a:t>
            </a:r>
            <a:r>
              <a:rPr lang="en-US" sz="3800" dirty="0" smtClean="0"/>
              <a:t>by StorNext as </a:t>
            </a:r>
            <a:r>
              <a:rPr lang="en-US" sz="3800" dirty="0"/>
              <a:t>Uncertified Disk</a:t>
            </a:r>
          </a:p>
        </p:txBody>
      </p:sp>
    </p:spTree>
    <p:extLst>
      <p:ext uri="{BB962C8B-B14F-4D97-AF65-F5344CB8AC3E}">
        <p14:creationId xmlns:p14="http://schemas.microsoft.com/office/powerpoint/2010/main" val="115737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Disk Usage Report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StorNext 5.2 and later can output a Disk Usage Report in XML format, based on the information in the Disk Catalog File</a:t>
            </a:r>
          </a:p>
          <a:p>
            <a:r>
              <a:rPr lang="en-US" dirty="0" smtClean="0"/>
              <a:t>The Disk Usage Report will contain information on the StorNext host(s), the disk attached to the system, and the disk license category that each falls into. If also tallies up the total amount of disk in each of the 3 disk license categories.</a:t>
            </a:r>
          </a:p>
          <a:p>
            <a:r>
              <a:rPr lang="en-US" dirty="0" smtClean="0"/>
              <a:t>The Disk </a:t>
            </a:r>
            <a:r>
              <a:rPr lang="en-US" dirty="0"/>
              <a:t>U</a:t>
            </a:r>
            <a:r>
              <a:rPr lang="en-US" dirty="0" smtClean="0"/>
              <a:t>sage </a:t>
            </a:r>
            <a:r>
              <a:rPr lang="en-US" dirty="0"/>
              <a:t>R</a:t>
            </a:r>
            <a:r>
              <a:rPr lang="en-US" dirty="0" smtClean="0"/>
              <a:t>eport will be used by Quantum in several different ways:</a:t>
            </a:r>
          </a:p>
          <a:p>
            <a:pPr lvl="1"/>
            <a:r>
              <a:rPr lang="en-US" dirty="0" smtClean="0"/>
              <a:t>It will be uploaded by the customer to a web form whenever they request disk licenses, so they get the appropriate number of disk licenses</a:t>
            </a:r>
          </a:p>
          <a:p>
            <a:pPr lvl="1"/>
            <a:r>
              <a:rPr lang="en-US" dirty="0" smtClean="0"/>
              <a:t>It will be sent to Quantum every 90 days though a new e-mail home feature, and attached to the StorNext SN IB of the sending StorNext host for future reference by Service Sales (to correctly structure support contract renewals)</a:t>
            </a:r>
          </a:p>
          <a:p>
            <a:pPr lvl="1"/>
            <a:r>
              <a:rPr lang="en-US" dirty="0" smtClean="0"/>
              <a:t>It will be sent to Product Mgmt. for reference purposes and to help generate sales campaigns</a:t>
            </a:r>
          </a:p>
        </p:txBody>
      </p:sp>
    </p:spTree>
    <p:extLst>
      <p:ext uri="{BB962C8B-B14F-4D97-AF65-F5344CB8AC3E}">
        <p14:creationId xmlns:p14="http://schemas.microsoft.com/office/powerpoint/2010/main" val="169009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Certain-NewTemplate-2013-Standard-Condensed-v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eCertain2.0_Corporate_PPT_Template_v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 Slide">
  <a:themeElements>
    <a:clrScheme name="Custom 10">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BeCertain-NewTemplate-2013-Standard-Condensed-v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BeCertain2.0_Corporate_PPT_Template_v4</Template>
  <TotalTime>669</TotalTime>
  <Words>2392</Words>
  <Application>Microsoft Office PowerPoint</Application>
  <PresentationFormat>On-screen Show (4:3)</PresentationFormat>
  <Paragraphs>210</Paragraphs>
  <Slides>21</Slides>
  <Notes>0</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21</vt:i4>
      </vt:variant>
    </vt:vector>
  </HeadingPairs>
  <TitlesOfParts>
    <vt:vector size="27" baseType="lpstr">
      <vt:lpstr>BeCertain-NewTemplate-2013-Standard-Condensed-v2</vt:lpstr>
      <vt:lpstr>BeCertain2.0_Corporate_PPT_Template_v2</vt:lpstr>
      <vt:lpstr>Content Slide</vt:lpstr>
      <vt:lpstr>1_BeCertain-NewTemplate-2013-Standard-Condensed-v2</vt:lpstr>
      <vt:lpstr>Packager Shell Object</vt:lpstr>
      <vt:lpstr>Acrobat Document</vt:lpstr>
      <vt:lpstr>PowerPoint Presentation</vt:lpstr>
      <vt:lpstr>Agenda</vt:lpstr>
      <vt:lpstr>StorNext Disk Licensing Overview</vt:lpstr>
      <vt:lpstr>StorNext Disk Licensing Overview (cont.)</vt:lpstr>
      <vt:lpstr>StorNext Disk Licensing Overview (cont.)</vt:lpstr>
      <vt:lpstr>The Disk Certification Program</vt:lpstr>
      <vt:lpstr>The Disk Certification Program (cont.)</vt:lpstr>
      <vt:lpstr>The Disk Certification Program (cont.)</vt:lpstr>
      <vt:lpstr>The Disk Usage Report</vt:lpstr>
      <vt:lpstr>The Disk Usage Report (cont.)</vt:lpstr>
      <vt:lpstr>The Disk Usage Report (cont.)</vt:lpstr>
      <vt:lpstr>The Customer Experience</vt:lpstr>
      <vt:lpstr>Service Processes for Disk Licensing</vt:lpstr>
      <vt:lpstr>The “Up Front” Disk License Ordering &amp; Delivery Process</vt:lpstr>
      <vt:lpstr>The “Up Front” Disk License Ordering &amp; Delivery Process (cont.)</vt:lpstr>
      <vt:lpstr>The “Up Front” Disk License Ordering &amp; Delivery Process (cont.)</vt:lpstr>
      <vt:lpstr>The “Back End” Support Contract Process</vt:lpstr>
      <vt:lpstr>StorNext Disk Licensing – The “Back End” Support Contract Process (cont.)</vt:lpstr>
      <vt:lpstr>StorNext Disk Licensing – The “Back End” Support Contract Process (cont.)</vt:lpstr>
      <vt:lpstr>Questions?</vt:lpstr>
      <vt:lpstr>Reference Disk Licensing Support Flows</vt:lpstr>
    </vt:vector>
  </TitlesOfParts>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StorNext 5.2+ Disk Licensing Process Overview</dc:title>
  <dc:creator>Bob O'Brien</dc:creator>
  <cp:lastModifiedBy>Bob O'Brien</cp:lastModifiedBy>
  <cp:revision>77</cp:revision>
  <dcterms:created xsi:type="dcterms:W3CDTF">2015-01-28T00:59:11Z</dcterms:created>
  <dcterms:modified xsi:type="dcterms:W3CDTF">2015-02-24T21:32:17Z</dcterms:modified>
</cp:coreProperties>
</file>