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02" r:id="rId1"/>
    <p:sldMasterId id="2147484018" r:id="rId2"/>
    <p:sldMasterId id="2147484158" r:id="rId3"/>
  </p:sldMasterIdLst>
  <p:notesMasterIdLst>
    <p:notesMasterId r:id="rId7"/>
  </p:notesMasterIdLst>
  <p:handoutMasterIdLst>
    <p:handoutMasterId r:id="rId8"/>
  </p:handoutMasterIdLst>
  <p:sldIdLst>
    <p:sldId id="418" r:id="rId4"/>
    <p:sldId id="472" r:id="rId5"/>
    <p:sldId id="471" r:id="rId6"/>
  </p:sldIdLst>
  <p:sldSz cx="9144000" cy="6858000" type="screen4x3"/>
  <p:notesSz cx="6858000" cy="9296400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E2FF"/>
    <a:srgbClr val="00B6F1"/>
    <a:srgbClr val="666666"/>
    <a:srgbClr val="B0B9BF"/>
    <a:srgbClr val="083A64"/>
    <a:srgbClr val="000000"/>
    <a:srgbClr val="0F73C3"/>
    <a:srgbClr val="ABEBFF"/>
    <a:srgbClr val="273517"/>
    <a:srgbClr val="FF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8" autoAdjust="0"/>
    <p:restoredTop sz="98163" autoAdjust="0"/>
  </p:normalViewPr>
  <p:slideViewPr>
    <p:cSldViewPr snapToGrid="0" showGuides="1">
      <p:cViewPr>
        <p:scale>
          <a:sx n="80" d="100"/>
          <a:sy n="80" d="100"/>
        </p:scale>
        <p:origin x="-312" y="-154"/>
      </p:cViewPr>
      <p:guideLst>
        <p:guide orient="horz" pos="186"/>
        <p:guide pos="4709"/>
        <p:guide pos="56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ogo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364"/>
            <a:ext cx="2057400" cy="35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6248401" y="8829967"/>
            <a:ext cx="608013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9F9C8E3-2B65-4B14-AAA2-6F77C02A5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57912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80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" y="4415790"/>
            <a:ext cx="6553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pic>
        <p:nvPicPr>
          <p:cNvPr id="32772" name="Picture 8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364"/>
            <a:ext cx="2057400" cy="35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57912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6248401" y="8829967"/>
            <a:ext cx="608013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462E7E0-0284-4AB1-A318-757D54241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786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2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0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4" b="15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3804696"/>
            <a:ext cx="914399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1950"/>
              </a:lnSpc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Quantum is the </a:t>
            </a: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LARGEST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 Data Protection</a:t>
            </a: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/>
            </a:r>
            <a:b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</a:b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and Big Data management 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specialist in the world.</a:t>
            </a:r>
            <a:endParaRPr lang="en-US" sz="1800" kern="0" dirty="0">
              <a:solidFill>
                <a:schemeClr val="bg1">
                  <a:lumMod val="85000"/>
                </a:schemeClr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2884236"/>
            <a:ext cx="914399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smtClean="0">
                <a:solidFill>
                  <a:srgbClr val="00B6F1"/>
                </a:solidFill>
              </a:rPr>
              <a:t>WELCOME</a:t>
            </a:r>
            <a:endParaRPr lang="en-US" sz="7200" dirty="0">
              <a:solidFill>
                <a:srgbClr val="00B6F1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31408" y="1014219"/>
            <a:ext cx="2343905" cy="590931"/>
            <a:chOff x="320121" y="1309686"/>
            <a:chExt cx="2343905" cy="590931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85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of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the Fortune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b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choose Quantum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913983" y="1709827"/>
            <a:ext cx="2335068" cy="590931"/>
            <a:chOff x="63133" y="1309686"/>
            <a:chExt cx="2335068" cy="590931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63133" y="1309686"/>
              <a:ext cx="75263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676871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r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ecent product of the year awards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4706628" y="4967514"/>
            <a:ext cx="2928685" cy="590931"/>
            <a:chOff x="320119" y="1309686"/>
            <a:chExt cx="2928685" cy="590931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320119" y="1309686"/>
              <a:ext cx="1371601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100K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1527474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lus customer deployments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1253983" y="5558445"/>
            <a:ext cx="2343905" cy="590931"/>
            <a:chOff x="320121" y="1309686"/>
            <a:chExt cx="2343905" cy="590931"/>
          </a:xfrm>
        </p:grpSpPr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33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years specialized expertise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7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4" b="15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8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3" b="159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6" y="1888050"/>
            <a:ext cx="3527425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22850" y="3150229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23225" r="56832" b="40708"/>
          <a:stretch/>
        </p:blipFill>
        <p:spPr>
          <a:xfrm>
            <a:off x="1185152" y="1777289"/>
            <a:ext cx="3436754" cy="301592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22850" y="4076456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1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Photo Title Slide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r="5906"/>
          <a:stretch/>
        </p:blipFill>
        <p:spPr>
          <a:xfrm>
            <a:off x="1354178" y="1781175"/>
            <a:ext cx="3152774" cy="301942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 txBox="1">
            <a:spLocks/>
          </p:cNvSpPr>
          <p:nvPr userDrawn="1"/>
        </p:nvSpPr>
        <p:spPr bwMode="auto">
          <a:xfrm>
            <a:off x="1818935" y="3835729"/>
            <a:ext cx="2257765" cy="74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defRPr lang="en-US" sz="24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1400" b="1" kern="0" spc="0" baseline="0" dirty="0" smtClean="0">
                <a:solidFill>
                  <a:srgbClr val="FF0000"/>
                </a:solidFill>
              </a:rPr>
              <a:t>Replace this image with presenter’s photo using Format&gt;Change Picture</a:t>
            </a:r>
            <a:endParaRPr lang="en-US" sz="1400" b="1" kern="0" spc="0" baseline="0" dirty="0">
              <a:solidFill>
                <a:srgbClr val="FF0000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22850" y="4076456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6" y="1888050"/>
            <a:ext cx="3527425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22850" y="3150229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20070" y="6497620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7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14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r Title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00992"/>
            <a:ext cx="9144000" cy="4857008"/>
          </a:xfrm>
          <a:prstGeom prst="rect">
            <a:avLst/>
          </a:prstGeom>
          <a:gradFill>
            <a:gsLst>
              <a:gs pos="0">
                <a:srgbClr val="B0B9B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5286375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68508" y="5562792"/>
            <a:ext cx="7990487" cy="98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aseline="0">
                <a:solidFill>
                  <a:srgbClr val="00B6F1"/>
                </a:solidFill>
              </a:defRPr>
            </a:lvl1pPr>
          </a:lstStyle>
          <a:p>
            <a:pPr lvl="0"/>
            <a:r>
              <a:rPr lang="en-US" dirty="0" smtClean="0"/>
              <a:t>Subtitle/Tagline</a:t>
            </a:r>
            <a:br>
              <a:rPr lang="en-US" dirty="0" smtClean="0"/>
            </a:br>
            <a:r>
              <a:rPr lang="en-US" dirty="0" smtClean="0"/>
              <a:t>will go here</a:t>
            </a:r>
          </a:p>
        </p:txBody>
      </p:sp>
      <p:sp>
        <p:nvSpPr>
          <p:cNvPr id="3" name="Parallelogram 2"/>
          <p:cNvSpPr/>
          <p:nvPr userDrawn="1"/>
        </p:nvSpPr>
        <p:spPr>
          <a:xfrm>
            <a:off x="2971801" y="0"/>
            <a:ext cx="9925049" cy="4843326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3645425"/>
            <a:ext cx="6992420" cy="135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1" name="Rectangle 10"/>
          <p:cNvSpPr/>
          <p:nvPr userDrawn="1"/>
        </p:nvSpPr>
        <p:spPr>
          <a:xfrm>
            <a:off x="0" y="6822493"/>
            <a:ext cx="9144000" cy="4571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4" descr="QTM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90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79" y="257770"/>
            <a:ext cx="828924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1264035"/>
            <a:ext cx="8216220" cy="47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3192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79" y="257770"/>
            <a:ext cx="828924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81344" y="1264036"/>
            <a:ext cx="38199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481344" y="1804369"/>
            <a:ext cx="3819935" cy="40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1"/>
          </p:nvPr>
        </p:nvSpPr>
        <p:spPr bwMode="auto">
          <a:xfrm>
            <a:off x="4673340" y="1264036"/>
            <a:ext cx="38199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2"/>
          </p:nvPr>
        </p:nvSpPr>
        <p:spPr bwMode="auto">
          <a:xfrm>
            <a:off x="4673340" y="1804369"/>
            <a:ext cx="3819935" cy="40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3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882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 with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22779" y="339388"/>
            <a:ext cx="8289245" cy="97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title style:</a:t>
            </a:r>
            <a:br>
              <a:rPr lang="en-US" dirty="0" smtClean="0"/>
            </a:br>
            <a:r>
              <a:rPr lang="en-US" dirty="0" smtClean="0"/>
              <a:t>2-Line Title Slide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1759334"/>
            <a:ext cx="8216220" cy="429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7805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to-Action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4275138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 userDrawn="1"/>
        </p:nvSpPr>
        <p:spPr>
          <a:xfrm>
            <a:off x="2971801" y="1"/>
            <a:ext cx="9925049" cy="3916842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1" y="2300020"/>
            <a:ext cx="6982724" cy="1609725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62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Learn More Headline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822493"/>
            <a:ext cx="9144000" cy="4571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804" y="4718649"/>
            <a:ext cx="7786495" cy="1949733"/>
          </a:xfrm>
          <a:prstGeom prst="rect">
            <a:avLst/>
          </a:prstGeom>
        </p:spPr>
        <p:txBody>
          <a:bodyPr anchor="t" anchorCtr="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666666"/>
                </a:solidFill>
              </a:rPr>
              <a:t>Contact Info xxx-</a:t>
            </a:r>
            <a:r>
              <a:rPr lang="en-US" dirty="0" err="1" smtClean="0">
                <a:solidFill>
                  <a:srgbClr val="666666"/>
                </a:solidFill>
              </a:rPr>
              <a:t>xxxx</a:t>
            </a:r>
            <a:endParaRPr lang="en-US" dirty="0" smtClean="0">
              <a:solidFill>
                <a:srgbClr val="666666"/>
              </a:solidFill>
            </a:endParaRPr>
          </a:p>
          <a:p>
            <a:r>
              <a:rPr lang="en-US" dirty="0" smtClean="0">
                <a:solidFill>
                  <a:srgbClr val="666666"/>
                </a:solidFill>
              </a:rPr>
              <a:t>URL www.xxx.xxxx</a:t>
            </a:r>
          </a:p>
          <a:p>
            <a:r>
              <a:rPr lang="en-US" dirty="0" smtClean="0">
                <a:solidFill>
                  <a:srgbClr val="666666"/>
                </a:solidFill>
              </a:rPr>
              <a:t>Etc…</a:t>
            </a:r>
            <a:endParaRPr lang="en-US" dirty="0" smtClean="0">
              <a:solidFill>
                <a:srgbClr val="00B6F1"/>
              </a:solidFill>
            </a:endParaRPr>
          </a:p>
        </p:txBody>
      </p:sp>
      <p:pic>
        <p:nvPicPr>
          <p:cNvPr id="12" name="Picture 24" descr="QTM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5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39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1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358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2" r:id="rId2"/>
    <p:sldLayoutId id="2147484161" r:id="rId3"/>
    <p:sldLayoutId id="2147484199" r:id="rId4"/>
    <p:sldLayoutId id="2147484188" r:id="rId5"/>
    <p:sldLayoutId id="2147484184" r:id="rId6"/>
    <p:sldLayoutId id="2147484201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b="1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Feb 2014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STORNEXT A/E/G </a:t>
            </a:r>
            <a:r>
              <a:rPr lang="en-US" dirty="0" smtClean="0"/>
              <a:t>BUILDS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Richard Reitmeyer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20420647">
            <a:off x="5278390" y="5110461"/>
            <a:ext cx="38696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StorNext 5.2 TOI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8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A/E/G Builds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GOALS:</a:t>
            </a:r>
          </a:p>
          <a:p>
            <a:pPr lvl="1"/>
            <a:r>
              <a:rPr lang="en-US" dirty="0" smtClean="0"/>
              <a:t>Distinguish between "appliance" vs "non-Appliance"</a:t>
            </a:r>
          </a:p>
          <a:p>
            <a:pPr lvl="1"/>
            <a:r>
              <a:rPr lang="en-US" dirty="0" smtClean="0"/>
              <a:t>Allow for possibility of future development that was different, appliance vs non-appliance</a:t>
            </a:r>
          </a:p>
          <a:p>
            <a:r>
              <a:rPr lang="en-US" dirty="0" smtClean="0"/>
              <a:t>Usage: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Builds essentially the same today.</a:t>
            </a:r>
          </a:p>
          <a:p>
            <a:r>
              <a:rPr lang="en-US" dirty="0" smtClean="0"/>
              <a:t>Most feature testing done on "G" builds</a:t>
            </a:r>
          </a:p>
          <a:p>
            <a:pPr lvl="1"/>
            <a:r>
              <a:rPr lang="en-US" dirty="0" smtClean="0"/>
              <a:t>At end of release we check other builds OK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136411"/>
              </p:ext>
            </p:extLst>
          </p:nvPr>
        </p:nvGraphicFramePr>
        <p:xfrm>
          <a:off x="457199" y="3111500"/>
          <a:ext cx="8248651" cy="1950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00101"/>
                <a:gridCol w="1247775"/>
                <a:gridCol w="6200775"/>
              </a:tblGrid>
              <a:tr h="123393">
                <a:tc>
                  <a:txBody>
                    <a:bodyPr/>
                    <a:lstStyle/>
                    <a:p>
                      <a:r>
                        <a:rPr lang="en-US" dirty="0" smtClean="0"/>
                        <a:t>Letter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Stood for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 Today for</a:t>
                      </a:r>
                      <a:endParaRPr lang="en-US" dirty="0"/>
                    </a:p>
                  </a:txBody>
                  <a:tcPr/>
                </a:tc>
              </a:tr>
              <a:tr h="181759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Appliance</a:t>
                      </a:r>
                      <a:r>
                        <a:rPr lang="en-US" baseline="0" dirty="0" smtClean="0"/>
                        <a:t> / Pro Solution </a:t>
                      </a:r>
                      <a:r>
                        <a:rPr lang="en-US" dirty="0" smtClean="0"/>
                        <a:t>MDCs</a:t>
                      </a:r>
                      <a:endParaRPr lang="en-US" dirty="0"/>
                    </a:p>
                  </a:txBody>
                  <a:tcPr/>
                </a:tc>
              </a:tr>
              <a:tr h="225035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Embedded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non-Appliance</a:t>
                      </a:r>
                      <a:r>
                        <a:rPr lang="en-US" baseline="0" dirty="0" smtClean="0"/>
                        <a:t> MDCs </a:t>
                      </a:r>
                    </a:p>
                    <a:p>
                      <a:r>
                        <a:rPr lang="en-US" sz="1400" baseline="0" dirty="0" smtClean="0"/>
                        <a:t>(EG, includes Keeper, not just </a:t>
                      </a:r>
                      <a:r>
                        <a:rPr lang="en-US" sz="1400" baseline="0" smtClean="0"/>
                        <a:t>true "embedded")</a:t>
                      </a:r>
                      <a:endParaRPr lang="en-US" dirty="0"/>
                    </a:p>
                  </a:txBody>
                  <a:tcPr/>
                </a:tc>
              </a:tr>
              <a:tr h="215938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used on any MDC, but used for clients</a:t>
                      </a:r>
                      <a:r>
                        <a:rPr lang="en-US" baseline="0" dirty="0" smtClean="0"/>
                        <a:t> with "appliances" OR "embedded"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09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3804696"/>
            <a:ext cx="914399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1950"/>
              </a:lnSpc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For meeting with Quantum, the </a:t>
            </a:r>
            <a:r>
              <a:rPr lang="en-US" b="1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LARGEST</a:t>
            </a: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 Data Protection</a:t>
            </a:r>
            <a:b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</a:b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and Big Data management specialist in the world.</a:t>
            </a:r>
            <a:endParaRPr lang="en-US" kern="0" dirty="0">
              <a:solidFill>
                <a:schemeClr val="bg1">
                  <a:lumMod val="85000"/>
                </a:schemeClr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2884236"/>
            <a:ext cx="914399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smtClean="0">
                <a:solidFill>
                  <a:srgbClr val="00B6F1"/>
                </a:solidFill>
              </a:rPr>
              <a:t>THANK YOU</a:t>
            </a:r>
            <a:endParaRPr lang="en-US" sz="7200" dirty="0">
              <a:solidFill>
                <a:srgbClr val="00B6F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© </a:t>
            </a:r>
            <a:r>
              <a:rPr lang="en-US" sz="800" kern="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2013 </a:t>
            </a: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</a:b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does not necessarily represent the company’s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686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16&quot;/&gt;&lt;property id=&quot;20307&quot; value=&quot;331&quot;/&gt;&lt;/object&gt;&lt;object type=&quot;3&quot; unique_id=&quot;10082&quot;&gt;&lt;property id=&quot;20148&quot; value=&quot;5&quot;/&gt;&lt;property id=&quot;20300&quot; value=&quot;Slide 1&quot;/&gt;&lt;property id=&quot;20307&quot; value=&quot;346&quot;/&gt;&lt;/object&gt;&lt;object type=&quot;3&quot; unique_id=&quot;10183&quot;&gt;&lt;property id=&quot;20148&quot; value=&quot;5&quot;/&gt;&lt;property id=&quot;20300&quot; value=&quot;Slide 2&quot;/&gt;&lt;property id=&quot;20307&quot; value=&quot;352&quot;/&gt;&lt;/object&gt;&lt;object type=&quot;3&quot; unique_id=&quot;10184&quot;&gt;&lt;property id=&quot;20148&quot; value=&quot;5&quot;/&gt;&lt;property id=&quot;20300&quot; value=&quot;Slide 17 - &amp;quot;CHAPTER HEADLINE&amp;#x0D;&amp;#x0A;GOES HERE&amp;quot;&quot;/&gt;&lt;property id=&quot;20307&quot; value=&quot;348&quot;/&gt;&lt;/object&gt;&lt;object type=&quot;3&quot; unique_id=&quot;10185&quot;&gt;&lt;property id=&quot;20148&quot; value=&quot;5&quot;/&gt;&lt;property id=&quot;20300&quot; value=&quot;Slide 18 - &amp;quot;CHAPTER HEADLINE &amp;#x0D;&amp;#x0A;GOES HERE&amp;quot;&quot;/&gt;&lt;property id=&quot;20307&quot; value=&quot;347&quot;/&gt;&lt;/object&gt;&lt;object type=&quot;3&quot; unique_id=&quot;10186&quot;&gt;&lt;property id=&quot;20148&quot; value=&quot;5&quot;/&gt;&lt;property id=&quot;20300&quot; value=&quot;Slide 19 - &amp;quot;CHAPTER HEADLINE &amp;#x0D;&amp;#x0A;GOES HERE&amp;quot;&quot;/&gt;&lt;property id=&quot;20307&quot; value=&quot;349&quot;/&gt;&lt;/object&gt;&lt;object type=&quot;3&quot; unique_id=&quot;10187&quot;&gt;&lt;property id=&quot;20148&quot; value=&quot;5&quot;/&gt;&lt;property id=&quot;20300&quot; value=&quot;Slide 20 - &amp;quot;CHAPTER HEADLINE&amp;#x0D;&amp;#x0A;GOES HERE&amp;quot;&quot;/&gt;&lt;property id=&quot;20307&quot; value=&quot;350&quot;/&gt;&lt;/object&gt;&lt;object type=&quot;3&quot; unique_id=&quot;10348&quot;&gt;&lt;property id=&quot;20148&quot; value=&quot;5&quot;/&gt;&lt;property id=&quot;20300&quot; value=&quot;Slide 4 - &amp;quot;Before you begin…&amp;quot;&quot;/&gt;&lt;property id=&quot;20307&quot; value=&quot;354&quot;/&gt;&lt;/object&gt;&lt;object type=&quot;3&quot; unique_id=&quot;10349&quot;&gt;&lt;property id=&quot;20148&quot; value=&quot;5&quot;/&gt;&lt;property id=&quot;20300&quot; value=&quot;Slide 5 - &amp;quot;Headline goes here&amp;quot;&quot;/&gt;&lt;property id=&quot;20307&quot; value=&quot;353&quot;/&gt;&lt;/object&gt;&lt;object type=&quot;3&quot; unique_id=&quot;10350&quot;&gt;&lt;property id=&quot;20148&quot; value=&quot;5&quot;/&gt;&lt;property id=&quot;20300&quot; value=&quot;Slide 6 - &amp;quot;Converting old presentations to the new format&amp;quot;&quot;/&gt;&lt;property id=&quot;20307&quot; value=&quot;355&quot;/&gt;&lt;/object&gt;&lt;object type=&quot;3&quot; unique_id=&quot;10351&quot;&gt;&lt;property id=&quot;20148&quot; value=&quot;5&quot;/&gt;&lt;property id=&quot;20300&quot; value=&quot;Slide 7 - &amp;quot;Converting old presentations to the new format&amp;quot;&quot;/&gt;&lt;property id=&quot;20307&quot; value=&quot;356&quot;/&gt;&lt;/object&gt;&lt;object type=&quot;3&quot; unique_id=&quot;10352&quot;&gt;&lt;property id=&quot;20148&quot; value=&quot;5&quot;/&gt;&lt;property id=&quot;20300&quot; value=&quot;Slide 8 - &amp;quot;Converting old presentations to the new format&amp;quot;&quot;/&gt;&lt;property id=&quot;20307&quot; value=&quot;357&quot;/&gt;&lt;/object&gt;&lt;object type=&quot;3&quot; unique_id=&quot;10353&quot;&gt;&lt;property id=&quot;20148&quot; value=&quot;5&quot;/&gt;&lt;property id=&quot;20300&quot; value=&quot;Slide 9 - &amp;quot;Converting old presentations to the new format&amp;quot;&quot;/&gt;&lt;property id=&quot;20307&quot; value=&quot;358&quot;/&gt;&lt;/object&gt;&lt;object type=&quot;3&quot; unique_id=&quot;10354&quot;&gt;&lt;property id=&quot;20148&quot; value=&quot;5&quot;/&gt;&lt;property id=&quot;20300&quot; value=&quot;Slide 10 - &amp;quot;Converting old presentations to the new format&amp;quot;&quot;/&gt;&lt;property id=&quot;20307&quot; value=&quot;359&quot;/&gt;&lt;/object&gt;&lt;object type=&quot;3&quot; unique_id=&quot;10355&quot;&gt;&lt;property id=&quot;20148&quot; value=&quot;5&quot;/&gt;&lt;property id=&quot;20300&quot; value=&quot;Slide 11 - &amp;quot;Converting old presentations to the new format&amp;quot;&quot;/&gt;&lt;property id=&quot;20307&quot; value=&quot;360&quot;/&gt;&lt;/object&gt;&lt;object type=&quot;3&quot; unique_id=&quot;10356&quot;&gt;&lt;property id=&quot;20148&quot; value=&quot;5&quot;/&gt;&lt;property id=&quot;20300&quot; value=&quot;Slide 12 - &amp;quot;Converting old presentations to the new format&amp;quot;&quot;/&gt;&lt;property id=&quot;20307&quot; value=&quot;361&quot;/&gt;&lt;/object&gt;&lt;object type=&quot;3&quot; unique_id=&quot;10357&quot;&gt;&lt;property id=&quot;20148&quot; value=&quot;5&quot;/&gt;&lt;property id=&quot;20300&quot; value=&quot;Slide 13 - &amp;quot;Converting old presentations to the new format&amp;quot;&quot;/&gt;&lt;property id=&quot;20307&quot; value=&quot;362&quot;/&gt;&lt;/object&gt;&lt;object type=&quot;3&quot; unique_id=&quot;10358&quot;&gt;&lt;property id=&quot;20148&quot; value=&quot;5&quot;/&gt;&lt;property id=&quot;20300&quot; value=&quot;Slide 14 - &amp;quot;Converting old presentations to the new format&amp;quot;&quot;/&gt;&lt;property id=&quot;20307&quot; value=&quot;363&quot;/&gt;&lt;/object&gt;&lt;object type=&quot;3&quot; unique_id=&quot;10359&quot;&gt;&lt;property id=&quot;20148&quot; value=&quot;5&quot;/&gt;&lt;property id=&quot;20300&quot; value=&quot;Slide 15 - &amp;quot;Converting old presentations to the new format&amp;quot;&quot;/&gt;&lt;property id=&quot;20307&quot; value=&quot;364&quot;/&gt;&lt;/object&gt;&lt;object type=&quot;3&quot; unique_id=&quot;10427&quot;&gt;&lt;property id=&quot;20148&quot; value=&quot;5&quot;/&gt;&lt;property id=&quot;20300&quot; value=&quot;Slide 3 - &amp;quot;Title Goes Here&amp;quot;&quot;/&gt;&lt;property id=&quot;20307&quot; value=&quot;3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AR_Simplified_2014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eCertain-NewTemplate-2013-Standard-Condensed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ontent Slide">
  <a:themeElements>
    <a:clrScheme name="Custom 10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RAR_Simplified_2014</Template>
  <TotalTime>122</TotalTime>
  <Words>208</Words>
  <Application>Microsoft Office PowerPoint</Application>
  <PresentationFormat>On-screen Show (4:3)</PresentationFormat>
  <Paragraphs>37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RAR_Simplified_2014</vt:lpstr>
      <vt:lpstr>BeCertain-NewTemplate-2013-Standard-Condensed-v2</vt:lpstr>
      <vt:lpstr>Content Slide</vt:lpstr>
      <vt:lpstr>PowerPoint Presentation</vt:lpstr>
      <vt:lpstr>StorNext A/E/G Builds</vt:lpstr>
      <vt:lpstr>PowerPoint Presentation</vt:lpstr>
    </vt:vector>
  </TitlesOfParts>
  <Manager>Isaac.Alves@Quantum.Com</Manager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Certainty 2.0 Master Template</dc:subject>
  <dc:creator>Richard Reitmeyer</dc:creator>
  <cp:keywords>Powerpoint, template, Certainty, Certain, Quantum, Be Certain, Be Certain 2.0</cp:keywords>
  <dc:description>Any issues or problems please contact Quantum's creative services at: 
isaac.alves@quantum.com
All feedback or comments are welcome.</dc:description>
  <cp:lastModifiedBy>Richard Reitmeyer</cp:lastModifiedBy>
  <cp:revision>11</cp:revision>
  <cp:lastPrinted>2012-04-03T01:06:05Z</cp:lastPrinted>
  <dcterms:created xsi:type="dcterms:W3CDTF">2015-02-11T04:04:21Z</dcterms:created>
  <dcterms:modified xsi:type="dcterms:W3CDTF">2015-02-12T01:46:06Z</dcterms:modified>
  <cp:category>Template</cp:category>
  <cp:contentStatus>RELEASED</cp:contentStatus>
</cp:coreProperties>
</file>