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notesMasterIdLst>
    <p:notesMasterId r:id="rId30"/>
  </p:notesMasterIdLst>
  <p:handoutMasterIdLst>
    <p:handoutMasterId r:id="rId31"/>
  </p:handoutMasterIdLst>
  <p:sldIdLst>
    <p:sldId id="323" r:id="rId2"/>
    <p:sldId id="365" r:id="rId3"/>
    <p:sldId id="340"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41" r:id="rId19"/>
    <p:sldId id="357" r:id="rId20"/>
    <p:sldId id="356" r:id="rId21"/>
    <p:sldId id="358" r:id="rId22"/>
    <p:sldId id="359" r:id="rId23"/>
    <p:sldId id="360" r:id="rId24"/>
    <p:sldId id="338" r:id="rId25"/>
    <p:sldId id="361" r:id="rId26"/>
    <p:sldId id="362" r:id="rId27"/>
    <p:sldId id="363" r:id="rId28"/>
    <p:sldId id="364"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58087"/>
    <a:srgbClr val="F0F3F7"/>
    <a:srgbClr val="FDFEFF"/>
    <a:srgbClr val="E3E9EF"/>
    <a:srgbClr val="E8EEF1"/>
    <a:srgbClr val="3E4448"/>
    <a:srgbClr val="171A1D"/>
    <a:srgbClr val="454E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8" autoAdjust="0"/>
    <p:restoredTop sz="86201" autoAdjust="0"/>
  </p:normalViewPr>
  <p:slideViewPr>
    <p:cSldViewPr snapToGrid="0">
      <p:cViewPr>
        <p:scale>
          <a:sx n="80" d="100"/>
          <a:sy n="80" d="100"/>
        </p:scale>
        <p:origin x="-678" y="-216"/>
      </p:cViewPr>
      <p:guideLst>
        <p:guide orient="horz" pos="2160"/>
        <p:guide pos="2880"/>
      </p:guideLst>
    </p:cSldViewPr>
  </p:slideViewPr>
  <p:notesTextViewPr>
    <p:cViewPr>
      <p:scale>
        <a:sx n="100" d="100"/>
        <a:sy n="100" d="100"/>
      </p:scale>
      <p:origin x="0" y="0"/>
    </p:cViewPr>
  </p:notesTextViewPr>
  <p:notesViewPr>
    <p:cSldViewPr snapToGrid="0">
      <p:cViewPr varScale="1">
        <p:scale>
          <a:sx n="79" d="100"/>
          <a:sy n="79" d="100"/>
        </p:scale>
        <p:origin x="-324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818" name="Picture 6" descr="logo_blue"/>
          <p:cNvPicPr>
            <a:picLocks noChangeAspect="1" noChangeArrowheads="1"/>
          </p:cNvPicPr>
          <p:nvPr/>
        </p:nvPicPr>
        <p:blipFill>
          <a:blip r:embed="rId2" cstate="print"/>
          <a:srcRect/>
          <a:stretch>
            <a:fillRect/>
          </a:stretch>
        </p:blipFill>
        <p:spPr bwMode="auto">
          <a:xfrm>
            <a:off x="457200" y="109538"/>
            <a:ext cx="2057400" cy="347662"/>
          </a:xfrm>
          <a:prstGeom prst="rect">
            <a:avLst/>
          </a:prstGeom>
          <a:noFill/>
          <a:ln w="9525">
            <a:noFill/>
            <a:miter lim="800000"/>
            <a:headEnd/>
            <a:tailEnd/>
          </a:ln>
        </p:spPr>
      </p:pic>
      <p:sp>
        <p:nvSpPr>
          <p:cNvPr id="28675" name="Rectangle 7"/>
          <p:cNvSpPr>
            <a:spLocks noChangeArrowheads="1"/>
          </p:cNvSpPr>
          <p:nvPr/>
        </p:nvSpPr>
        <p:spPr bwMode="auto">
          <a:xfrm>
            <a:off x="76200" y="8612188"/>
            <a:ext cx="4953000" cy="457200"/>
          </a:xfrm>
          <a:prstGeom prst="rect">
            <a:avLst/>
          </a:prstGeom>
          <a:noFill/>
          <a:ln w="9525">
            <a:noFill/>
            <a:miter lim="800000"/>
            <a:headEnd/>
            <a:tailEnd/>
          </a:ln>
        </p:spPr>
        <p:txBody>
          <a:bodyPr anchor="b"/>
          <a:lstStyle/>
          <a:p>
            <a:pPr>
              <a:defRPr/>
            </a:pPr>
            <a:r>
              <a:rPr lang="en-US" sz="600">
                <a:ea typeface="ＭＳ Ｐゴシック" charset="-128"/>
                <a:cs typeface="+mn-cs"/>
              </a:rPr>
              <a:t>© 2010 Quantum Corporation. Company Confidential. Forward-looking information is based upon multiple assumptions and uncertainties, does not necessarily represent the company</a:t>
            </a:r>
            <a:r>
              <a:rPr lang="ja-JP" altLang="en-US" sz="600">
                <a:ea typeface="ＭＳ Ｐゴシック" charset="-128"/>
                <a:cs typeface="+mn-cs"/>
              </a:rPr>
              <a:t>’</a:t>
            </a:r>
            <a:r>
              <a:rPr lang="en-US" altLang="ja-JP" sz="600">
                <a:ea typeface="ＭＳ Ｐゴシック" charset="-128"/>
                <a:cs typeface="+mn-cs"/>
              </a:rPr>
              <a:t>s outlook and is for planning purposes only.</a:t>
            </a:r>
            <a:endParaRPr lang="en-US" sz="600">
              <a:ea typeface="ＭＳ Ｐゴシック" charset="-128"/>
              <a:cs typeface="+mn-cs"/>
            </a:endParaRPr>
          </a:p>
        </p:txBody>
      </p:sp>
      <p:sp>
        <p:nvSpPr>
          <p:cNvPr id="28676" name="Rectangle 8"/>
          <p:cNvSpPr>
            <a:spLocks noChangeArrowheads="1"/>
          </p:cNvSpPr>
          <p:nvPr/>
        </p:nvSpPr>
        <p:spPr bwMode="auto">
          <a:xfrm>
            <a:off x="5334000" y="8610600"/>
            <a:ext cx="1522413" cy="457200"/>
          </a:xfrm>
          <a:prstGeom prst="rect">
            <a:avLst/>
          </a:prstGeom>
          <a:noFill/>
          <a:ln w="9525">
            <a:noFill/>
            <a:miter lim="800000"/>
            <a:headEnd/>
            <a:tailEnd/>
          </a:ln>
        </p:spPr>
        <p:txBody>
          <a:bodyPr anchor="b"/>
          <a:lstStyle/>
          <a:p>
            <a:pPr algn="r">
              <a:defRPr/>
            </a:pPr>
            <a:fld id="{4B592331-8288-46BE-9EA1-87489E3474B2}" type="slidenum">
              <a:rPr lang="en-US" sz="1200">
                <a:ea typeface="ＭＳ Ｐゴシック" charset="-128"/>
                <a:cs typeface="+mn-cs"/>
              </a:rPr>
              <a:pPr algn="r">
                <a:defRPr/>
              </a:pPr>
              <a:t>‹#›</a:t>
            </a:fld>
            <a:endParaRPr lang="en-US" sz="1200">
              <a:ea typeface="ＭＳ Ｐゴシック" charset="-128"/>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a:ea typeface="ＭＳ Ｐゴシック" charset="-128"/>
                <a:cs typeface="+mn-cs"/>
              </a:defRPr>
            </a:lvl1p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DA3BD94F-28E5-4880-B701-587685D02D5F}" type="slidenum">
              <a:rPr lang="en-US"/>
              <a:pPr>
                <a:defRPr/>
              </a:pPr>
              <a:t>‹#›</a:t>
            </a:fld>
            <a:endParaRPr lang="en-US"/>
          </a:p>
        </p:txBody>
      </p:sp>
      <p:pic>
        <p:nvPicPr>
          <p:cNvPr id="32774" name="Picture 8" descr="logo_blue"/>
          <p:cNvPicPr>
            <a:picLocks noChangeAspect="1" noChangeArrowheads="1"/>
          </p:cNvPicPr>
          <p:nvPr/>
        </p:nvPicPr>
        <p:blipFill>
          <a:blip r:embed="rId2"/>
          <a:srcRect/>
          <a:stretch>
            <a:fillRect/>
          </a:stretch>
        </p:blipFill>
        <p:spPr bwMode="auto">
          <a:xfrm>
            <a:off x="457200" y="109538"/>
            <a:ext cx="20574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ＭＳ Ｐゴシック" charset="0"/>
        <a:cs typeface="ＭＳ Ｐゴシック" charset="-128"/>
      </a:defRPr>
    </a:lvl1pPr>
    <a:lvl2pPr marL="457200" algn="l" rtl="0" eaLnBrk="0" fontAlgn="base" hangingPunct="0">
      <a:spcBef>
        <a:spcPct val="10000"/>
      </a:spcBef>
      <a:spcAft>
        <a:spcPct val="0"/>
      </a:spcAft>
      <a:defRPr sz="1000" kern="1200">
        <a:solidFill>
          <a:schemeClr val="tx1"/>
        </a:solidFill>
        <a:latin typeface="Arial" charset="0"/>
        <a:ea typeface="ＭＳ Ｐゴシック" charset="0"/>
        <a:cs typeface="+mn-cs"/>
      </a:defRPr>
    </a:lvl2pPr>
    <a:lvl3pPr marL="914400" algn="l" rtl="0" eaLnBrk="0" fontAlgn="base" hangingPunct="0">
      <a:spcBef>
        <a:spcPct val="1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10000"/>
      </a:spcBef>
      <a:spcAft>
        <a:spcPct val="0"/>
      </a:spcAft>
      <a:defRPr sz="1000" kern="1200">
        <a:solidFill>
          <a:schemeClr val="tx1"/>
        </a:solidFill>
        <a:latin typeface="Arial" charset="0"/>
        <a:ea typeface="ＭＳ Ｐゴシック" charset="0"/>
        <a:cs typeface="+mn-cs"/>
      </a:defRPr>
    </a:lvl4pPr>
    <a:lvl5pPr marL="1828800" algn="l" rtl="0" eaLnBrk="0" fontAlgn="base" hangingPunct="0">
      <a:spcBef>
        <a:spcPct val="10000"/>
      </a:spcBef>
      <a:spcAft>
        <a:spcPct val="0"/>
      </a:spcAft>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numbers on this page are measured</a:t>
            </a:r>
            <a:r>
              <a:rPr lang="en-US" baseline="0" dirty="0" smtClean="0"/>
              <a:t> numbers; treat them as “up to”.</a:t>
            </a:r>
          </a:p>
          <a:p>
            <a:endParaRPr lang="en-US" baseline="0" dirty="0" smtClean="0"/>
          </a:p>
          <a:p>
            <a:r>
              <a:rPr lang="en-US" dirty="0" err="1" smtClean="0"/>
              <a:t>StorNext</a:t>
            </a:r>
            <a:r>
              <a:rPr lang="en-US" dirty="0" smtClean="0"/>
              <a:t> Storage</a:t>
            </a:r>
            <a:r>
              <a:rPr lang="en-US" baseline="0" dirty="0" smtClean="0"/>
              <a:t> Manager truncation performance is important to prevent a file system from filling up. </a:t>
            </a:r>
          </a:p>
          <a:p>
            <a:endParaRPr lang="en-US" baseline="0" dirty="0" smtClean="0"/>
          </a:p>
          <a:p>
            <a:r>
              <a:rPr lang="en-US" baseline="0" dirty="0" smtClean="0"/>
              <a:t>In prior releases, truncation slowed down as the file system size grew, which meant a customer adding files could “constipate” by adding files faster than they were moved to tape, and this was more likely to happen as the file system grew in size.</a:t>
            </a:r>
          </a:p>
          <a:p>
            <a:endParaRPr lang="en-US" baseline="0" dirty="0" smtClean="0"/>
          </a:p>
          <a:p>
            <a:r>
              <a:rPr lang="en-US" baseline="0" dirty="0" err="1" smtClean="0"/>
              <a:t>StorNext</a:t>
            </a:r>
            <a:r>
              <a:rPr lang="en-US" baseline="0" dirty="0" smtClean="0"/>
              <a:t> 4.3 ran truncation 7000x faster than the prior code in a huge file system. At a smaller size of 1 million files, it performed at least 1.5x faster. This means a customer can have, and add files into, a much, much larger file system and prevent it from filling disk by using Storage Manager’s ability to </a:t>
            </a:r>
            <a:r>
              <a:rPr lang="en-US" baseline="0" dirty="0" err="1" smtClean="0"/>
              <a:t>seemlessly</a:t>
            </a:r>
            <a:r>
              <a:rPr lang="en-US" baseline="0" dirty="0" smtClean="0"/>
              <a:t> write to tape.</a:t>
            </a:r>
          </a:p>
          <a:p>
            <a:endParaRPr lang="en-US" baseline="0" dirty="0" smtClean="0"/>
          </a:p>
          <a:p>
            <a:r>
              <a:rPr lang="en-US" baseline="0" dirty="0" err="1" smtClean="0"/>
              <a:t>StorNext</a:t>
            </a:r>
            <a:r>
              <a:rPr lang="en-US" baseline="0" dirty="0" smtClean="0"/>
              <a:t> was designed for writing large files. But customers with smaller files complained that earlier versions of </a:t>
            </a:r>
            <a:r>
              <a:rPr lang="en-US" baseline="0" dirty="0" err="1" smtClean="0"/>
              <a:t>StorNext</a:t>
            </a:r>
            <a:r>
              <a:rPr lang="en-US" baseline="0" dirty="0" smtClean="0"/>
              <a:t> could not handle small files as rapidly. In </a:t>
            </a:r>
            <a:r>
              <a:rPr lang="en-US" baseline="0" dirty="0" err="1" smtClean="0"/>
              <a:t>StorNext</a:t>
            </a:r>
            <a:r>
              <a:rPr lang="en-US" baseline="0" dirty="0" smtClean="0"/>
              <a:t> 4.3, performance of writing 1 MB files to tape has increased 4.x, meaning happier customers with smaller data files, like 12 MB DPX (2K) files or satellite images.</a:t>
            </a:r>
          </a:p>
          <a:p>
            <a:endParaRPr lang="en-US" baseline="0" dirty="0" smtClean="0"/>
          </a:p>
          <a:p>
            <a:r>
              <a:rPr lang="en-US" baseline="0" dirty="0" smtClean="0"/>
              <a:t>There’s been concern that adding </a:t>
            </a:r>
            <a:r>
              <a:rPr lang="en-US" baseline="0" dirty="0" err="1" smtClean="0"/>
              <a:t>StorNext</a:t>
            </a:r>
            <a:r>
              <a:rPr lang="en-US" baseline="0" dirty="0" smtClean="0"/>
              <a:t> Storage Manager to an environment can slow it down. </a:t>
            </a:r>
            <a:r>
              <a:rPr lang="en-US" baseline="0" dirty="0" err="1" smtClean="0"/>
              <a:t>StorNext</a:t>
            </a:r>
            <a:r>
              <a:rPr lang="en-US" baseline="0" dirty="0" smtClean="0"/>
              <a:t> 4.3 boosts file system’s ability to create files by 20% @ 1 million files --- and the performance gain increases as the file system size grows.</a:t>
            </a:r>
          </a:p>
          <a:p>
            <a:endParaRPr lang="en-US" baseline="0" dirty="0" smtClean="0"/>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10</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11</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12</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13</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14</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15</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16</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17</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19</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dirty="0"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21</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for Richard:</a:t>
            </a:r>
          </a:p>
          <a:p>
            <a:r>
              <a:rPr lang="en-US" dirty="0" smtClean="0"/>
              <a:t>For the M660</a:t>
            </a:r>
          </a:p>
          <a:p>
            <a:pPr>
              <a:buFont typeface="Arial" pitchFamily="34" charset="0"/>
              <a:buChar char="•"/>
            </a:pPr>
            <a:r>
              <a:rPr lang="en-US" dirty="0" smtClean="0"/>
              <a:t>we’re already starting Q2 with some opportunities in July</a:t>
            </a:r>
          </a:p>
          <a:p>
            <a:pPr>
              <a:buFont typeface="Arial" pitchFamily="34" charset="0"/>
              <a:buChar char="•"/>
            </a:pPr>
            <a:r>
              <a:rPr lang="en-US" dirty="0" smtClean="0"/>
              <a:t>Mostly M662</a:t>
            </a:r>
            <a:r>
              <a:rPr lang="en-US" baseline="0" dirty="0" smtClean="0"/>
              <a:t> and only one expansion unit so far</a:t>
            </a:r>
          </a:p>
          <a:p>
            <a:pPr>
              <a:buFont typeface="Arial" pitchFamily="34" charset="0"/>
              <a:buChar char="•"/>
            </a:pPr>
            <a:r>
              <a:rPr lang="en-US" baseline="0" dirty="0" smtClean="0"/>
              <a:t>Usually part of big deals that include Q-Series and AEL</a:t>
            </a:r>
          </a:p>
          <a:p>
            <a:pPr>
              <a:buFont typeface="Arial" pitchFamily="34" charset="0"/>
              <a:buNone/>
            </a:pPr>
            <a:r>
              <a:rPr lang="en-US" baseline="0" dirty="0" smtClean="0"/>
              <a:t>M330: going strong and the most successful appliance in terms of sales vs. AOP, still has a big pipeline</a:t>
            </a:r>
          </a:p>
          <a:p>
            <a:pPr>
              <a:buFont typeface="Arial" pitchFamily="34" charset="0"/>
              <a:buNone/>
            </a:pPr>
            <a:r>
              <a:rPr lang="en-US" baseline="0" dirty="0" smtClean="0"/>
              <a:t>G300: to be honest needs a little more time in the market to really grow – the deal cycles are long (6+ months); M660 benefits from some M330 “switches”</a:t>
            </a:r>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r>
              <a:rPr lang="en-US" baseline="0" dirty="0" smtClean="0"/>
              <a:t> for Richard:</a:t>
            </a:r>
          </a:p>
          <a:p>
            <a:r>
              <a:rPr lang="en-US" baseline="0" dirty="0" smtClean="0"/>
              <a:t>You can say over $1m in Q-Series sales</a:t>
            </a:r>
          </a:p>
          <a:p>
            <a:r>
              <a:rPr lang="en-US" baseline="0" dirty="0" smtClean="0"/>
              <a:t>We have a good growing pipeline in Q2 with some bigger possible repeat deals for resellers/integrators</a:t>
            </a:r>
          </a:p>
          <a:p>
            <a:r>
              <a:rPr lang="en-US" baseline="0" dirty="0" smtClean="0"/>
              <a:t>QD6000 is the most popular model due to the cost-effectiveness</a:t>
            </a:r>
          </a:p>
          <a:p>
            <a:r>
              <a:rPr lang="en-US" baseline="0" dirty="0" smtClean="0"/>
              <a:t>Tell these guys we are running the “Sales Play” to promote the sales</a:t>
            </a:r>
            <a:endParaRPr lang="en-US" dirty="0"/>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 2012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DA3BD94F-28E5-4880-B701-587685D02D5F}"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 Restructuring for Reliability, Scale, Performance:</a:t>
            </a:r>
            <a:r>
              <a:rPr lang="en-US" baseline="0" dirty="0" smtClean="0"/>
              <a:t> </a:t>
            </a:r>
            <a:r>
              <a:rPr lang="en-US" dirty="0" smtClean="0"/>
              <a:t>Replaced Linter database with </a:t>
            </a:r>
            <a:r>
              <a:rPr lang="en-US" dirty="0" err="1" smtClean="0"/>
              <a:t>mySQL</a:t>
            </a:r>
            <a:endParaRPr lang="en-US" dirty="0" smtClean="0"/>
          </a:p>
          <a:p>
            <a:pPr lvl="1"/>
            <a:endParaRPr lang="en-US" dirty="0" smtClean="0"/>
          </a:p>
          <a:p>
            <a:r>
              <a:rPr lang="en-US" dirty="0" smtClean="0"/>
              <a:t>Scalability:</a:t>
            </a:r>
            <a:r>
              <a:rPr lang="en-US" baseline="0" dirty="0" smtClean="0"/>
              <a:t> </a:t>
            </a:r>
            <a:r>
              <a:rPr lang="en-US" dirty="0" smtClean="0"/>
              <a:t>Tested to 1 Billion files and </a:t>
            </a:r>
            <a:r>
              <a:rPr lang="en-US" dirty="0" err="1" smtClean="0"/>
              <a:t>petabytes</a:t>
            </a:r>
            <a:r>
              <a:rPr lang="en-US" dirty="0" smtClean="0"/>
              <a:t> of storage</a:t>
            </a:r>
          </a:p>
          <a:p>
            <a:r>
              <a:rPr lang="en-US" dirty="0" smtClean="0"/>
              <a:t>Performance</a:t>
            </a:r>
          </a:p>
          <a:p>
            <a:pPr lvl="1"/>
            <a:r>
              <a:rPr lang="en-US" dirty="0" smtClean="0"/>
              <a:t>Focus on Storage Manager (</a:t>
            </a:r>
            <a:r>
              <a:rPr lang="en-US" dirty="0" err="1" smtClean="0"/>
              <a:t>tiering</a:t>
            </a:r>
            <a:r>
              <a:rPr lang="en-US" dirty="0" smtClean="0"/>
              <a:t> and archiving)</a:t>
            </a:r>
          </a:p>
          <a:p>
            <a:pPr lvl="1"/>
            <a:r>
              <a:rPr lang="en-US" dirty="0" smtClean="0"/>
              <a:t>Faster truncation :  Up to 1.5 x faster @ 1 million w/ linear performance</a:t>
            </a:r>
          </a:p>
          <a:p>
            <a:pPr lvl="1"/>
            <a:r>
              <a:rPr lang="en-US" dirty="0" smtClean="0"/>
              <a:t>Faster archiving of small files: Up to 40% faster writes for files &lt; 1 MB</a:t>
            </a:r>
          </a:p>
          <a:p>
            <a:pPr lvl="1"/>
            <a:r>
              <a:rPr lang="en-US" dirty="0" smtClean="0">
                <a:latin typeface="Arial" charset="0"/>
                <a:ea typeface="ＭＳ Ｐゴシック" pitchFamily="34" charset="-128"/>
                <a:cs typeface="Arial" charset="0"/>
              </a:rPr>
              <a:t>Faster  file creation: Up to 20% faster @ 1 Million files</a:t>
            </a:r>
            <a:r>
              <a:rPr lang="en-US" dirty="0" smtClean="0"/>
              <a:t> </a:t>
            </a:r>
          </a:p>
          <a:p>
            <a:pPr lvl="1"/>
            <a:r>
              <a:rPr lang="en-US" dirty="0" smtClean="0"/>
              <a:t>Improved high-speed file access via Ethernet</a:t>
            </a:r>
          </a:p>
          <a:p>
            <a:r>
              <a:rPr lang="en-US" dirty="0" smtClean="0"/>
              <a:t>Intelligence</a:t>
            </a:r>
          </a:p>
          <a:p>
            <a:pPr lvl="1"/>
            <a:r>
              <a:rPr lang="en-US" dirty="0" smtClean="0"/>
              <a:t>Active Vault: new tier of tape between library and box on shelf</a:t>
            </a:r>
          </a:p>
          <a:p>
            <a:pPr lvl="1"/>
            <a:r>
              <a:rPr lang="en-US" dirty="0" smtClean="0"/>
              <a:t>Project archiving: managing groups of files intelligently</a:t>
            </a:r>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a:t>
            </a:r>
            <a:r>
              <a:rPr lang="ja-JP" altLang="en-US" smtClean="0"/>
              <a:t>’</a:t>
            </a:r>
            <a:r>
              <a:rPr lang="en-US" altLang="ja-JP" smtClean="0"/>
              <a:t>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1105681A-069E-4206-BB3D-D34DCBD2F14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5</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6</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numbers on this page are measured</a:t>
            </a:r>
            <a:r>
              <a:rPr lang="en-US" baseline="0" dirty="0" smtClean="0"/>
              <a:t> numbers; treat them as “up to” comparisons against </a:t>
            </a:r>
            <a:r>
              <a:rPr lang="en-US" baseline="0" dirty="0" err="1" smtClean="0"/>
              <a:t>StorNext</a:t>
            </a:r>
            <a:r>
              <a:rPr lang="en-US" baseline="0" dirty="0" smtClean="0"/>
              <a:t> 4.2.</a:t>
            </a:r>
          </a:p>
          <a:p>
            <a:endParaRPr lang="en-US" baseline="0" dirty="0" smtClean="0"/>
          </a:p>
          <a:p>
            <a:r>
              <a:rPr lang="en-US" baseline="0" dirty="0" err="1" smtClean="0"/>
              <a:t>StorNext</a:t>
            </a:r>
            <a:r>
              <a:rPr lang="en-US" baseline="0" dirty="0" smtClean="0"/>
              <a:t> is used because it’s a very fast, shared, heterogeneous file system. People purchase it for its speed.</a:t>
            </a:r>
          </a:p>
          <a:p>
            <a:endParaRPr lang="en-US" baseline="0" dirty="0" smtClean="0"/>
          </a:p>
          <a:p>
            <a:r>
              <a:rPr lang="en-US" baseline="0" dirty="0" err="1" smtClean="0"/>
              <a:t>StorNext</a:t>
            </a:r>
            <a:r>
              <a:rPr lang="en-US" baseline="0" dirty="0" smtClean="0"/>
              <a:t> 4.3 lets customers take advantage of larger FSM caches to boost directory operations, like create and delete, the heart of what a file system does.</a:t>
            </a:r>
          </a:p>
          <a:p>
            <a:endParaRPr lang="en-US" baseline="0" dirty="0" smtClean="0"/>
          </a:p>
          <a:p>
            <a:r>
              <a:rPr lang="en-US" baseline="0" dirty="0" smtClean="0"/>
              <a:t>Performance has been measured as 50% faster for creates, and 30% faster for deletes. This means that customers can now do jobs in one file system where they might have wanted to split it into two before. And it means that long tasks, like importing a project with a lot of files, or deleting a huge project, now take significantly less time.</a:t>
            </a:r>
          </a:p>
          <a:p>
            <a:endParaRPr lang="en-US" baseline="0" dirty="0" smtClean="0"/>
          </a:p>
          <a:p>
            <a:r>
              <a:rPr lang="en-US" baseline="0" dirty="0" smtClean="0"/>
              <a:t>Windows is the most popular OS in the world. The </a:t>
            </a:r>
            <a:r>
              <a:rPr lang="en-US" baseline="0" dirty="0" err="1" smtClean="0"/>
              <a:t>StorNext</a:t>
            </a:r>
            <a:r>
              <a:rPr lang="en-US" baseline="0" dirty="0" smtClean="0"/>
              <a:t> field has noticed that windows is slower than other operating systems like Linux. </a:t>
            </a:r>
            <a:r>
              <a:rPr lang="en-US" baseline="0" dirty="0" err="1" smtClean="0"/>
              <a:t>StorNext</a:t>
            </a:r>
            <a:r>
              <a:rPr lang="en-US" baseline="0" dirty="0" smtClean="0"/>
              <a:t> 4.3 helps to address that by dedicated optimizations to boost windows performance: I/O latency in the code has been reduced by a factor of 7x. Small writes (64k) have were measured at 200% faster in single stream, and 70% faster with four streams. Customers (Ball Aerospace) have complained about DLC performance over 10 </a:t>
            </a:r>
            <a:r>
              <a:rPr lang="en-US" baseline="0" dirty="0" err="1" smtClean="0"/>
              <a:t>GbE</a:t>
            </a:r>
            <a:r>
              <a:rPr lang="en-US" baseline="0" dirty="0" smtClean="0"/>
              <a:t> networks, and we predict that </a:t>
            </a:r>
            <a:r>
              <a:rPr lang="en-US" baseline="0" smtClean="0"/>
              <a:t>will jump by </a:t>
            </a:r>
            <a:r>
              <a:rPr lang="en-US" baseline="0" dirty="0" smtClean="0"/>
              <a:t>3.6 times! All this means that customers can get more out of their windows systems than ever before.</a:t>
            </a:r>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7</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numbers on this page are measured</a:t>
            </a:r>
            <a:r>
              <a:rPr lang="en-US" baseline="0" dirty="0" smtClean="0"/>
              <a:t> numbers; treat them as “up to” comparisons against </a:t>
            </a:r>
            <a:r>
              <a:rPr lang="en-US" baseline="0" dirty="0" err="1" smtClean="0"/>
              <a:t>StorNext</a:t>
            </a:r>
            <a:r>
              <a:rPr lang="en-US" baseline="0" dirty="0" smtClean="0"/>
              <a:t> 4.2.</a:t>
            </a:r>
          </a:p>
          <a:p>
            <a:endParaRPr lang="en-US" baseline="0" dirty="0" smtClean="0"/>
          </a:p>
          <a:p>
            <a:r>
              <a:rPr lang="en-US" baseline="0" dirty="0" err="1" smtClean="0"/>
              <a:t>StorNext</a:t>
            </a:r>
            <a:r>
              <a:rPr lang="en-US" baseline="0" dirty="0" smtClean="0"/>
              <a:t> is used because it’s a very fast, shared, heterogeneous file system. People purchase it for its speed.</a:t>
            </a:r>
          </a:p>
          <a:p>
            <a:endParaRPr lang="en-US" baseline="0" dirty="0" smtClean="0"/>
          </a:p>
          <a:p>
            <a:r>
              <a:rPr lang="en-US" baseline="0" dirty="0" err="1" smtClean="0"/>
              <a:t>StorNext</a:t>
            </a:r>
            <a:r>
              <a:rPr lang="en-US" baseline="0" dirty="0" smtClean="0"/>
              <a:t> 4.3 lets customers take advantage of larger FSM caches to boost directory operations, like create and delete, the heart of what a file system does.</a:t>
            </a:r>
          </a:p>
          <a:p>
            <a:endParaRPr lang="en-US" baseline="0" dirty="0" smtClean="0"/>
          </a:p>
          <a:p>
            <a:r>
              <a:rPr lang="en-US" baseline="0" dirty="0" smtClean="0"/>
              <a:t>Performance has been measured as 50% faster for creates, and 30% faster for deletes. This means that customers can now do jobs in one file system where they might have wanted to split it into two before. And it means that long tasks, like importing a project with a lot of files, or deleting a huge project, now take significantly less time.</a:t>
            </a:r>
          </a:p>
          <a:p>
            <a:endParaRPr lang="en-US" baseline="0" dirty="0" smtClean="0"/>
          </a:p>
          <a:p>
            <a:r>
              <a:rPr lang="en-US" baseline="0" dirty="0" smtClean="0"/>
              <a:t>Windows is the most popular OS in the world. The </a:t>
            </a:r>
            <a:r>
              <a:rPr lang="en-US" baseline="0" dirty="0" err="1" smtClean="0"/>
              <a:t>StorNext</a:t>
            </a:r>
            <a:r>
              <a:rPr lang="en-US" baseline="0" dirty="0" smtClean="0"/>
              <a:t> field has noticed that windows is slower than other operating systems like Linux. </a:t>
            </a:r>
            <a:r>
              <a:rPr lang="en-US" baseline="0" dirty="0" err="1" smtClean="0"/>
              <a:t>StorNext</a:t>
            </a:r>
            <a:r>
              <a:rPr lang="en-US" baseline="0" dirty="0" smtClean="0"/>
              <a:t> 4.3 helps to address that by dedicated optimizations to boost windows performance: I/O latency in the code has been reduced by a factor of 7x. Small writes (64k) have were measured at 200% faster in single stream, and 70% faster with four streams. Customers (Ball Aerospace) have complained about DLC performance over 10 </a:t>
            </a:r>
            <a:r>
              <a:rPr lang="en-US" baseline="0" dirty="0" err="1" smtClean="0"/>
              <a:t>GbE</a:t>
            </a:r>
            <a:r>
              <a:rPr lang="en-US" baseline="0" dirty="0" smtClean="0"/>
              <a:t> networks, and we predict that will jump by 3.6 times! All this means that customers can get more out of their windows systems than ever before.</a:t>
            </a:r>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8</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numbers on this page are measured</a:t>
            </a:r>
            <a:r>
              <a:rPr lang="en-US" baseline="0" dirty="0" smtClean="0"/>
              <a:t> numbers; treat them as “up to”.</a:t>
            </a:r>
          </a:p>
          <a:p>
            <a:endParaRPr lang="en-US" baseline="0" dirty="0" smtClean="0"/>
          </a:p>
          <a:p>
            <a:r>
              <a:rPr lang="en-US" dirty="0" err="1" smtClean="0"/>
              <a:t>StorNext</a:t>
            </a:r>
            <a:r>
              <a:rPr lang="en-US" dirty="0" smtClean="0"/>
              <a:t> Storage</a:t>
            </a:r>
            <a:r>
              <a:rPr lang="en-US" baseline="0" dirty="0" smtClean="0"/>
              <a:t> Manager truncation performance is important to prevent a file system from filling up. </a:t>
            </a:r>
          </a:p>
          <a:p>
            <a:endParaRPr lang="en-US" baseline="0" dirty="0" smtClean="0"/>
          </a:p>
          <a:p>
            <a:r>
              <a:rPr lang="en-US" baseline="0" dirty="0" smtClean="0"/>
              <a:t>In prior releases, truncation slowed down as the file system size grew, which meant a customer adding files could “constipate” by adding files faster than they were moved to tape, and this was more likely to happen as the file system grew in size.</a:t>
            </a:r>
          </a:p>
          <a:p>
            <a:endParaRPr lang="en-US" baseline="0" dirty="0" smtClean="0"/>
          </a:p>
          <a:p>
            <a:r>
              <a:rPr lang="en-US" baseline="0" dirty="0" err="1" smtClean="0"/>
              <a:t>StorNext</a:t>
            </a:r>
            <a:r>
              <a:rPr lang="en-US" baseline="0" dirty="0" smtClean="0"/>
              <a:t> 4.3 ran truncation 7000x faster than the prior code in a huge file system. At a smaller size of 1 million files, it performed at least 1.5x faster. This means a customer can have, and add files into, a much, much larger file system and prevent it from filling disk by using Storage Manager’s ability to </a:t>
            </a:r>
            <a:r>
              <a:rPr lang="en-US" baseline="0" dirty="0" err="1" smtClean="0"/>
              <a:t>seemlessly</a:t>
            </a:r>
            <a:r>
              <a:rPr lang="en-US" baseline="0" dirty="0" smtClean="0"/>
              <a:t> write to tape.</a:t>
            </a:r>
          </a:p>
          <a:p>
            <a:endParaRPr lang="en-US" baseline="0" dirty="0" smtClean="0"/>
          </a:p>
          <a:p>
            <a:r>
              <a:rPr lang="en-US" baseline="0" dirty="0" err="1" smtClean="0"/>
              <a:t>StorNext</a:t>
            </a:r>
            <a:r>
              <a:rPr lang="en-US" baseline="0" dirty="0" smtClean="0"/>
              <a:t> was designed for writing large files. But customers with smaller files complained that earlier versions of </a:t>
            </a:r>
            <a:r>
              <a:rPr lang="en-US" baseline="0" dirty="0" err="1" smtClean="0"/>
              <a:t>StorNext</a:t>
            </a:r>
            <a:r>
              <a:rPr lang="en-US" baseline="0" dirty="0" smtClean="0"/>
              <a:t> could not handle small files as rapidly. In </a:t>
            </a:r>
            <a:r>
              <a:rPr lang="en-US" baseline="0" dirty="0" err="1" smtClean="0"/>
              <a:t>StorNext</a:t>
            </a:r>
            <a:r>
              <a:rPr lang="en-US" baseline="0" dirty="0" smtClean="0"/>
              <a:t> 4.3, performance of writing 1 MB files to tape has increased 4.x, meaning happier customers with smaller data files, like 12 MB DPX (2K) files or satellite images.</a:t>
            </a:r>
          </a:p>
          <a:p>
            <a:endParaRPr lang="en-US" baseline="0" dirty="0" smtClean="0"/>
          </a:p>
          <a:p>
            <a:r>
              <a:rPr lang="en-US" baseline="0" dirty="0" smtClean="0"/>
              <a:t>There’s been concern that adding </a:t>
            </a:r>
            <a:r>
              <a:rPr lang="en-US" baseline="0" dirty="0" err="1" smtClean="0"/>
              <a:t>StorNext</a:t>
            </a:r>
            <a:r>
              <a:rPr lang="en-US" baseline="0" dirty="0" smtClean="0"/>
              <a:t> Storage Manager to an environment can slow it down. </a:t>
            </a:r>
            <a:r>
              <a:rPr lang="en-US" baseline="0" dirty="0" err="1" smtClean="0"/>
              <a:t>StorNext</a:t>
            </a:r>
            <a:r>
              <a:rPr lang="en-US" baseline="0" dirty="0" smtClean="0"/>
              <a:t> 4.3 boosts file system’s ability to create files by 20% @ 1 million files --- and the performance gain increases as the file system size grows.</a:t>
            </a:r>
          </a:p>
          <a:p>
            <a:endParaRPr lang="en-US" baseline="0" dirty="0" smtClean="0"/>
          </a:p>
        </p:txBody>
      </p:sp>
      <p:sp>
        <p:nvSpPr>
          <p:cNvPr id="4" name="Slide Number Placeholder 3"/>
          <p:cNvSpPr>
            <a:spLocks noGrp="1"/>
          </p:cNvSpPr>
          <p:nvPr>
            <p:ph type="sldNum" sz="quarter" idx="10"/>
          </p:nvPr>
        </p:nvSpPr>
        <p:spPr/>
        <p:txBody>
          <a:bodyPr/>
          <a:lstStyle/>
          <a:p>
            <a:pPr>
              <a:defRPr/>
            </a:pPr>
            <a:fld id="{857B0BA6-1AAD-4AF6-9E2B-B167E0A67E35}" type="slidenum">
              <a:rPr lang="en-US" smtClean="0"/>
              <a:pPr>
                <a:defRPr/>
              </a:pPr>
              <a:t>9</a:t>
            </a:fld>
            <a:endParaRPr lang="en-US" dirty="0"/>
          </a:p>
        </p:txBody>
      </p:sp>
      <p:sp>
        <p:nvSpPr>
          <p:cNvPr id="5" name="Footer Placeholder 4"/>
          <p:cNvSpPr>
            <a:spLocks noGrp="1"/>
          </p:cNvSpPr>
          <p:nvPr>
            <p:ph type="ftr" sz="quarter" idx="11"/>
          </p:nvPr>
        </p:nvSpPr>
        <p:spPr/>
        <p:txBody>
          <a:bodyPr/>
          <a:lstStyle/>
          <a:p>
            <a:r>
              <a:rPr lang="en-US" sz="700" dirty="0" smtClean="0"/>
              <a:t>© 2012 Quantum Corporation. Company Confidential. Forward-looking information is based upon multiple assumptions and uncertainties, does not necessarily represent the company’s outlook and is for planning purposes only.</a:t>
            </a:r>
            <a:endParaRPr lang="en-US" sz="7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rcRect/>
          <a:stretch>
            <a:fillRect/>
          </a:stretch>
        </p:blipFill>
        <p:spPr bwMode="auto">
          <a:xfrm>
            <a:off x="1271588" y="1820863"/>
            <a:ext cx="3295650" cy="2984500"/>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035050" y="1582738"/>
            <a:ext cx="4789488" cy="3409950"/>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1624" y="1143000"/>
            <a:ext cx="8391113" cy="50292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7A88F08-5AB8-4095-8074-57956897D0F5}" type="slidenum">
              <a:rPr/>
              <a:pPr>
                <a:defRPr/>
              </a:pPr>
              <a:t>‹#›</a:t>
            </a:fld>
            <a:endParaRPr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CD64F695-8DB5-486D-AB19-CA906A33EDF7}" type="slidenum">
              <a:rPr/>
              <a:pPr>
                <a:defRPr/>
              </a:pPr>
              <a:t>‹#›</a:t>
            </a:fld>
            <a:endParaRPr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4"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2" r:id="rId1"/>
    <p:sldLayoutId id="2147484143" r:id="rId2"/>
    <p:sldLayoutId id="2147484141"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 id="2147484152" r:id="rId12"/>
  </p:sldLayoutIdLst>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38375" y="3671888"/>
            <a:ext cx="3343028" cy="947737"/>
          </a:xfrm>
        </p:spPr>
        <p:txBody>
          <a:bodyPr/>
          <a:lstStyle/>
          <a:p>
            <a:pPr>
              <a:buFont typeface="Wingdings" charset="2"/>
              <a:buNone/>
              <a:defRPr/>
            </a:pPr>
            <a:r>
              <a:rPr dirty="0" smtClean="0"/>
              <a:t>Richard Reitmeyer</a:t>
            </a:r>
            <a:endParaRPr dirty="0"/>
          </a:p>
        </p:txBody>
      </p:sp>
      <p:sp>
        <p:nvSpPr>
          <p:cNvPr id="4" name="Text Placeholder 3"/>
          <p:cNvSpPr>
            <a:spLocks noGrp="1"/>
          </p:cNvSpPr>
          <p:nvPr>
            <p:ph type="body" sz="quarter" idx="15"/>
          </p:nvPr>
        </p:nvSpPr>
        <p:spPr>
          <a:xfrm>
            <a:off x="2238375" y="4525963"/>
            <a:ext cx="2505075" cy="338554"/>
          </a:xfrm>
        </p:spPr>
        <p:txBody>
          <a:bodyPr/>
          <a:lstStyle/>
          <a:p>
            <a:pPr>
              <a:buFont typeface="Wingdings" charset="2"/>
              <a:buNone/>
              <a:defRPr/>
            </a:pPr>
            <a:r>
              <a:rPr dirty="0" smtClean="0"/>
              <a:t>July 2012</a:t>
            </a:r>
            <a:endParaRPr dirty="0"/>
          </a:p>
        </p:txBody>
      </p:sp>
      <p:sp>
        <p:nvSpPr>
          <p:cNvPr id="5" name="Text Placeholder 4"/>
          <p:cNvSpPr>
            <a:spLocks noGrp="1"/>
          </p:cNvSpPr>
          <p:nvPr>
            <p:ph type="body" sz="quarter" idx="16"/>
          </p:nvPr>
        </p:nvSpPr>
        <p:spPr>
          <a:xfrm>
            <a:off x="2125663" y="1889125"/>
            <a:ext cx="3573462" cy="1443038"/>
          </a:xfrm>
        </p:spPr>
        <p:txBody>
          <a:bodyPr>
            <a:normAutofit fontScale="85000" lnSpcReduction="20000"/>
          </a:bodyPr>
          <a:lstStyle/>
          <a:p>
            <a:pPr>
              <a:buFont typeface="Wingdings" charset="2"/>
              <a:buNone/>
              <a:defRPr/>
            </a:pPr>
            <a:r>
              <a:rPr dirty="0" smtClean="0"/>
              <a:t>StorNext 4.3: Product management perspective</a:t>
            </a:r>
            <a:endParaRPr dirty="0"/>
          </a:p>
        </p:txBody>
      </p:sp>
      <p:sp>
        <p:nvSpPr>
          <p:cNvPr id="6" name="Text Placeholder 11"/>
          <p:cNvSpPr>
            <a:spLocks noGrp="1"/>
          </p:cNvSpPr>
          <p:nvPr>
            <p:ph type="body" sz="quarter" idx="14"/>
          </p:nvPr>
        </p:nvSpPr>
        <p:spPr>
          <a:xfrm>
            <a:off x="1419225" y="6248400"/>
            <a:ext cx="2044700" cy="215900"/>
          </a:xfrm>
        </p:spPr>
        <p:txBody>
          <a:bodyPr/>
          <a:lstStyle/>
          <a:p>
            <a:pPr>
              <a:buFont typeface="Wingdings" charset="2"/>
              <a:buNone/>
              <a:defRPr/>
            </a:pPr>
            <a:r>
              <a:rPr dirty="0"/>
              <a:t>Filename goes here (e.g., P12345A-v01)</a:t>
            </a:r>
          </a:p>
        </p:txBody>
      </p:sp>
      <p:sp>
        <p:nvSpPr>
          <p:cNvPr id="7" name="Rectangle 6"/>
          <p:cNvSpPr/>
          <p:nvPr/>
        </p:nvSpPr>
        <p:spPr>
          <a:xfrm rot="1616489">
            <a:off x="3636257" y="1163968"/>
            <a:ext cx="5558253" cy="1754326"/>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StorNext 4.3 TOI</a:t>
            </a:r>
          </a:p>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July 2012</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639763"/>
          </a:xfrm>
        </p:spPr>
        <p:txBody>
          <a:bodyPr/>
          <a:lstStyle/>
          <a:p>
            <a:r>
              <a:rPr lang="en-US" dirty="0" err="1" smtClean="0"/>
              <a:t>StorNext</a:t>
            </a:r>
            <a:r>
              <a:rPr lang="en-US" dirty="0" smtClean="0"/>
              <a:t> 4.3: FASTER STORAGE MANAGER</a:t>
            </a:r>
            <a:endParaRPr lang="en-US" dirty="0"/>
          </a:p>
        </p:txBody>
      </p:sp>
      <p:sp>
        <p:nvSpPr>
          <p:cNvPr id="6" name="Content Placeholder 5"/>
          <p:cNvSpPr>
            <a:spLocks noGrp="1"/>
          </p:cNvSpPr>
          <p:nvPr>
            <p:ph idx="1"/>
          </p:nvPr>
        </p:nvSpPr>
        <p:spPr>
          <a:xfrm>
            <a:off x="301625" y="1143000"/>
            <a:ext cx="7543800" cy="990600"/>
          </a:xfrm>
        </p:spPr>
        <p:txBody>
          <a:bodyPr/>
          <a:lstStyle/>
          <a:p>
            <a:r>
              <a:rPr lang="en-US" dirty="0" smtClean="0"/>
              <a:t>Customers already buy </a:t>
            </a:r>
            <a:r>
              <a:rPr lang="en-US" dirty="0" err="1" smtClean="0"/>
              <a:t>StorNext</a:t>
            </a:r>
            <a:r>
              <a:rPr lang="en-US" dirty="0" smtClean="0"/>
              <a:t> because it’s </a:t>
            </a:r>
            <a:r>
              <a:rPr lang="en-US" b="1" dirty="0" smtClean="0"/>
              <a:t>FAST</a:t>
            </a:r>
          </a:p>
          <a:p>
            <a:r>
              <a:rPr lang="en-US" dirty="0" smtClean="0"/>
              <a:t>4.3 has even better </a:t>
            </a:r>
            <a:r>
              <a:rPr lang="en-US" b="1" dirty="0" smtClean="0"/>
              <a:t>PERFORMANCE</a:t>
            </a:r>
          </a:p>
          <a:p>
            <a:endParaRPr lang="en-US" dirty="0"/>
          </a:p>
        </p:txBody>
      </p:sp>
      <p:sp>
        <p:nvSpPr>
          <p:cNvPr id="8" name="Rectangle 7"/>
          <p:cNvSpPr/>
          <p:nvPr/>
        </p:nvSpPr>
        <p:spPr>
          <a:xfrm>
            <a:off x="738983" y="1981200"/>
            <a:ext cx="7620000" cy="954107"/>
          </a:xfrm>
          <a:prstGeom prst="rect">
            <a:avLst/>
          </a:prstGeom>
          <a:noFill/>
        </p:spPr>
        <p:txBody>
          <a:bodyPr wrap="square" lIns="91440" tIns="45720" rIns="91440" bIns="45720">
            <a:spAutoFit/>
          </a:bodyPr>
          <a:lstStyle/>
          <a:p>
            <a:pPr algn="ct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Truncation</a:t>
            </a:r>
            <a:r>
              <a:rPr lang="en-US" sz="28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1000x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 huge FS</a:t>
            </a:r>
          </a:p>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1.5x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1M files</a:t>
            </a:r>
            <a:endParaRPr lang="en-US" sz="6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1028622" y="3505200"/>
            <a:ext cx="7040723" cy="523220"/>
          </a:xfrm>
          <a:prstGeom prst="rect">
            <a:avLst/>
          </a:prstGeom>
          <a:noFill/>
        </p:spPr>
        <p:txBody>
          <a:bodyPr wrap="square" lIns="91440" tIns="45720" rIns="91440" bIns="45720">
            <a:spAutoFit/>
          </a:bodyPr>
          <a:lstStyle/>
          <a:p>
            <a:pPr algn="ct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Writing to tape: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4x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for small files </a:t>
            </a:r>
            <a:endParaRPr lang="en-US" sz="6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1028622" y="4953000"/>
            <a:ext cx="7040723" cy="954107"/>
          </a:xfrm>
          <a:prstGeom prst="rect">
            <a:avLst/>
          </a:prstGeom>
          <a:noFill/>
        </p:spPr>
        <p:txBody>
          <a:bodyPr wrap="square" lIns="91440" tIns="45720" rIns="91440" bIns="45720">
            <a:spAutoFit/>
          </a:bodyPr>
          <a:lstStyle/>
          <a:p>
            <a:pPr algn="ct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Creating files: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20%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1M files</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larger gain as file count increases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a:off x="952486" y="2819400"/>
            <a:ext cx="7192995"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Handle bigger FS without filling up!</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Rectangle 12"/>
          <p:cNvSpPr/>
          <p:nvPr/>
        </p:nvSpPr>
        <p:spPr>
          <a:xfrm>
            <a:off x="414678" y="3886200"/>
            <a:ext cx="8268609"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Save money on tape drives—or save time</a:t>
            </a:r>
          </a:p>
        </p:txBody>
      </p:sp>
      <p:sp>
        <p:nvSpPr>
          <p:cNvPr id="19" name="Rectangle 18"/>
          <p:cNvSpPr/>
          <p:nvPr/>
        </p:nvSpPr>
        <p:spPr>
          <a:xfrm>
            <a:off x="27553" y="5715000"/>
            <a:ext cx="9042860" cy="1077218"/>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Don’t shy away from Storage Manager where </a:t>
            </a: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performance is important!</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Rectangle 9"/>
          <p:cNvSpPr/>
          <p:nvPr/>
        </p:nvSpPr>
        <p:spPr>
          <a:xfrm>
            <a:off x="762000" y="2057400"/>
            <a:ext cx="7467600" cy="914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90600" y="3505200"/>
            <a:ext cx="7467600" cy="533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600" y="4953000"/>
            <a:ext cx="7467600" cy="914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4.3: Intelligence w/ Active Vault</a:t>
            </a:r>
            <a:endParaRPr lang="en-US" dirty="0"/>
          </a:p>
        </p:txBody>
      </p:sp>
      <p:sp>
        <p:nvSpPr>
          <p:cNvPr id="3" name="Content Placeholder 2"/>
          <p:cNvSpPr>
            <a:spLocks noGrp="1"/>
          </p:cNvSpPr>
          <p:nvPr>
            <p:ph idx="1"/>
          </p:nvPr>
        </p:nvSpPr>
        <p:spPr>
          <a:xfrm>
            <a:off x="301625" y="1143000"/>
            <a:ext cx="7543800" cy="838200"/>
          </a:xfrm>
        </p:spPr>
        <p:txBody>
          <a:bodyPr/>
          <a:lstStyle/>
          <a:p>
            <a:r>
              <a:rPr lang="en-US" dirty="0" smtClean="0"/>
              <a:t>Active Vault is new tier of storage</a:t>
            </a:r>
          </a:p>
          <a:p>
            <a:pPr lvl="1"/>
            <a:r>
              <a:rPr lang="en-US" dirty="0" smtClean="0"/>
              <a:t>Exclusive to Scalar i6000 and </a:t>
            </a:r>
            <a:r>
              <a:rPr lang="en-US" dirty="0" err="1" smtClean="0"/>
              <a:t>Stornext</a:t>
            </a:r>
            <a:r>
              <a:rPr lang="en-US" dirty="0" smtClean="0"/>
              <a:t> AEL6000 Archives</a:t>
            </a:r>
          </a:p>
        </p:txBody>
      </p:sp>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11</a:t>
            </a:fld>
            <a:endParaRPr lang="en-US" dirty="0"/>
          </a:p>
        </p:txBody>
      </p:sp>
      <p:sp>
        <p:nvSpPr>
          <p:cNvPr id="7" name="Content Placeholder 2"/>
          <p:cNvSpPr txBox="1">
            <a:spLocks/>
          </p:cNvSpPr>
          <p:nvPr/>
        </p:nvSpPr>
        <p:spPr bwMode="auto">
          <a:xfrm>
            <a:off x="838200" y="2590800"/>
            <a:ext cx="8153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lang="en-US" sz="3200" kern="0" noProof="0" dirty="0" smtClean="0">
                <a:solidFill>
                  <a:srgbClr val="666666"/>
                </a:solidFill>
                <a:latin typeface="Arial" pitchFamily="34" charset="0"/>
                <a:ea typeface="ＭＳ Ｐゴシック" charset="0"/>
                <a:cs typeface="Arial" pitchFamily="34" charset="0"/>
              </a:rPr>
              <a:t>Tape in </a:t>
            </a:r>
            <a:r>
              <a:rPr lang="en-US" sz="3200" b="1" kern="0" noProof="0" dirty="0" smtClean="0">
                <a:solidFill>
                  <a:srgbClr val="666666"/>
                </a:solidFill>
                <a:latin typeface="Arial" pitchFamily="34" charset="0"/>
                <a:ea typeface="ＭＳ Ｐゴシック" charset="0"/>
                <a:cs typeface="Arial" pitchFamily="34" charset="0"/>
              </a:rPr>
              <a:t>host-managed Slots</a:t>
            </a:r>
            <a:r>
              <a:rPr lang="en-US" sz="2800" kern="0" noProof="0" dirty="0" smtClean="0">
                <a:solidFill>
                  <a:srgbClr val="666666"/>
                </a:solidFill>
                <a:latin typeface="Arial" pitchFamily="34" charset="0"/>
                <a:ea typeface="ＭＳ Ｐゴシック" charset="0"/>
                <a:cs typeface="Arial" pitchFamily="34" charset="0"/>
              </a:rPr>
              <a:t>: </a:t>
            </a:r>
          </a:p>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lang="en-US" sz="2400" kern="0" dirty="0" smtClean="0">
                <a:solidFill>
                  <a:srgbClr val="666666"/>
                </a:solidFill>
                <a:latin typeface="Arial" pitchFamily="34" charset="0"/>
                <a:ea typeface="ＭＳ Ｐゴシック" charset="0"/>
                <a:cs typeface="Arial" pitchFamily="34" charset="0"/>
              </a:rPr>
              <a:t>	</a:t>
            </a:r>
            <a:r>
              <a:rPr lang="en-US" sz="2400" kern="0" noProof="0" dirty="0" smtClean="0">
                <a:solidFill>
                  <a:srgbClr val="666666"/>
                </a:solidFill>
                <a:latin typeface="Arial" pitchFamily="34" charset="0"/>
                <a:ea typeface="ＭＳ Ｐゴシック" charset="0"/>
                <a:cs typeface="Arial" pitchFamily="34" charset="0"/>
              </a:rPr>
              <a:t>Fully automated, fully protected, highest value</a:t>
            </a:r>
            <a:endParaRPr kumimoji="0" lang="en-US" sz="2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
        <p:nvSpPr>
          <p:cNvPr id="8" name="Content Placeholder 2"/>
          <p:cNvSpPr txBox="1">
            <a:spLocks/>
          </p:cNvSpPr>
          <p:nvPr/>
        </p:nvSpPr>
        <p:spPr bwMode="auto">
          <a:xfrm>
            <a:off x="838200" y="48006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lang="en-US" sz="3200" kern="0" noProof="0" dirty="0" smtClean="0">
                <a:solidFill>
                  <a:srgbClr val="666666"/>
                </a:solidFill>
                <a:latin typeface="Arial" pitchFamily="34" charset="0"/>
                <a:ea typeface="ＭＳ Ｐゴシック" charset="0"/>
                <a:cs typeface="Arial" pitchFamily="34" charset="0"/>
              </a:rPr>
              <a:t>Tape </a:t>
            </a:r>
            <a:r>
              <a:rPr lang="en-US" sz="3200" b="1" kern="0" noProof="0" dirty="0" smtClean="0">
                <a:solidFill>
                  <a:srgbClr val="666666"/>
                </a:solidFill>
                <a:latin typeface="Arial" pitchFamily="34" charset="0"/>
                <a:ea typeface="ＭＳ Ｐゴシック" charset="0"/>
                <a:cs typeface="Arial" pitchFamily="34" charset="0"/>
              </a:rPr>
              <a:t>vaulted</a:t>
            </a:r>
            <a:r>
              <a:rPr lang="en-US" sz="3200" kern="0" noProof="0" dirty="0" smtClean="0">
                <a:solidFill>
                  <a:srgbClr val="666666"/>
                </a:solidFill>
                <a:latin typeface="Arial" pitchFamily="34" charset="0"/>
                <a:ea typeface="ＭＳ Ｐゴシック" charset="0"/>
                <a:cs typeface="Arial" pitchFamily="34" charset="0"/>
              </a:rPr>
              <a:t> outside the library on a shelf:</a:t>
            </a:r>
          </a:p>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lang="en-US" sz="2800" kern="0" dirty="0" smtClean="0">
                <a:solidFill>
                  <a:srgbClr val="666666"/>
                </a:solidFill>
                <a:latin typeface="Arial" pitchFamily="34" charset="0"/>
                <a:ea typeface="ＭＳ Ｐゴシック" charset="0"/>
                <a:cs typeface="Arial" pitchFamily="34" charset="0"/>
              </a:rPr>
              <a:t>	</a:t>
            </a:r>
            <a:r>
              <a:rPr lang="en-US" sz="2400" kern="0" dirty="0" smtClean="0">
                <a:solidFill>
                  <a:srgbClr val="666666"/>
                </a:solidFill>
                <a:latin typeface="Arial" pitchFamily="34" charset="0"/>
                <a:ea typeface="ＭＳ Ｐゴシック" charset="0"/>
                <a:cs typeface="Arial" pitchFamily="34" charset="0"/>
              </a:rPr>
              <a:t>manual, unprotected, </a:t>
            </a:r>
            <a:r>
              <a:rPr lang="en-US" sz="2400" kern="0" noProof="0" dirty="0" smtClean="0">
                <a:solidFill>
                  <a:srgbClr val="666666"/>
                </a:solidFill>
                <a:latin typeface="Arial" pitchFamily="34" charset="0"/>
                <a:ea typeface="ＭＳ Ｐゴシック" charset="0"/>
                <a:cs typeface="Arial" pitchFamily="34" charset="0"/>
              </a:rPr>
              <a:t>least expensive</a:t>
            </a:r>
            <a:endParaRPr kumimoji="0" lang="en-US" sz="2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
        <p:nvSpPr>
          <p:cNvPr id="9" name="Content Placeholder 2"/>
          <p:cNvSpPr txBox="1">
            <a:spLocks/>
          </p:cNvSpPr>
          <p:nvPr/>
        </p:nvSpPr>
        <p:spPr bwMode="auto">
          <a:xfrm>
            <a:off x="838200" y="3657600"/>
            <a:ext cx="8305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lang="en-US" sz="3200" kern="0" noProof="0" dirty="0" smtClean="0">
                <a:solidFill>
                  <a:srgbClr val="666666"/>
                </a:solidFill>
                <a:latin typeface="Arial" pitchFamily="34" charset="0"/>
                <a:ea typeface="ＭＳ Ｐゴシック" charset="0"/>
                <a:cs typeface="Arial" pitchFamily="34" charset="0"/>
              </a:rPr>
              <a:t>Tape in </a:t>
            </a:r>
            <a:r>
              <a:rPr lang="en-US" sz="3200" b="1" kern="0" noProof="0" dirty="0" smtClean="0">
                <a:solidFill>
                  <a:srgbClr val="666666"/>
                </a:solidFill>
                <a:latin typeface="Arial" pitchFamily="34" charset="0"/>
                <a:ea typeface="ＭＳ Ｐゴシック" charset="0"/>
                <a:cs typeface="Arial" pitchFamily="34" charset="0"/>
              </a:rPr>
              <a:t>ACTIVE VAULT</a:t>
            </a:r>
            <a:r>
              <a:rPr lang="en-US" sz="3200" kern="0" noProof="0" dirty="0" smtClean="0">
                <a:solidFill>
                  <a:srgbClr val="666666"/>
                </a:solidFill>
                <a:latin typeface="Arial" pitchFamily="34" charset="0"/>
                <a:ea typeface="ＭＳ Ｐゴシック" charset="0"/>
                <a:cs typeface="Arial" pitchFamily="34" charset="0"/>
              </a:rPr>
              <a:t>:</a:t>
            </a:r>
          </a:p>
          <a:p>
            <a:pPr marL="342900" marR="0" lvl="0" indent="-342900" algn="l" defTabSz="457200" rtl="0" eaLnBrk="1" fontAlgn="base" latinLnBrk="0" hangingPunct="1">
              <a:lnSpc>
                <a:spcPct val="100000"/>
              </a:lnSpc>
              <a:spcBef>
                <a:spcPct val="20000"/>
              </a:spcBef>
              <a:spcAft>
                <a:spcPct val="0"/>
              </a:spcAft>
              <a:buClr>
                <a:srgbClr val="0DB6EC"/>
              </a:buClr>
              <a:buSzPct val="75000"/>
              <a:tabLst/>
              <a:defRPr/>
            </a:pPr>
            <a:r>
              <a:rPr lang="en-US" sz="2800" kern="0" dirty="0" smtClean="0">
                <a:solidFill>
                  <a:srgbClr val="666666"/>
                </a:solidFill>
                <a:latin typeface="Arial" pitchFamily="34" charset="0"/>
                <a:ea typeface="ＭＳ Ｐゴシック" charset="0"/>
                <a:cs typeface="Arial" pitchFamily="34" charset="0"/>
              </a:rPr>
              <a:t>	</a:t>
            </a:r>
            <a:r>
              <a:rPr lang="en-US" sz="2800" kern="0" noProof="0" dirty="0" smtClean="0">
                <a:solidFill>
                  <a:srgbClr val="666666"/>
                </a:solidFill>
                <a:latin typeface="Arial" pitchFamily="34" charset="0"/>
                <a:ea typeface="ＭＳ Ｐゴシック" charset="0"/>
                <a:cs typeface="Arial" pitchFamily="34" charset="0"/>
              </a:rPr>
              <a:t> </a:t>
            </a:r>
            <a:r>
              <a:rPr lang="en-US" sz="2400" kern="0" dirty="0">
                <a:solidFill>
                  <a:srgbClr val="666666"/>
                </a:solidFill>
                <a:latin typeface="Arial" pitchFamily="34" charset="0"/>
                <a:ea typeface="ＭＳ Ｐゴシック" charset="0"/>
                <a:cs typeface="Arial" pitchFamily="34" charset="0"/>
              </a:rPr>
              <a:t>P</a:t>
            </a:r>
            <a:r>
              <a:rPr lang="en-US" sz="2400" kern="0" noProof="0" dirty="0" err="1" smtClean="0">
                <a:solidFill>
                  <a:srgbClr val="666666"/>
                </a:solidFill>
                <a:latin typeface="Arial" pitchFamily="34" charset="0"/>
                <a:ea typeface="ＭＳ Ｐゴシック" charset="0"/>
                <a:cs typeface="Arial" pitchFamily="34" charset="0"/>
              </a:rPr>
              <a:t>artly</a:t>
            </a:r>
            <a:r>
              <a:rPr lang="en-US" sz="2400" kern="0" noProof="0" dirty="0" smtClean="0">
                <a:solidFill>
                  <a:srgbClr val="666666"/>
                </a:solidFill>
                <a:latin typeface="Arial" pitchFamily="34" charset="0"/>
                <a:ea typeface="ＭＳ Ｐゴシック" charset="0"/>
                <a:cs typeface="Arial" pitchFamily="34" charset="0"/>
              </a:rPr>
              <a:t> automated, fully protected, medium value</a:t>
            </a:r>
            <a:endParaRPr kumimoji="0" lang="en-US" sz="2400" b="0"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
        <p:nvSpPr>
          <p:cNvPr id="10" name="Content Placeholder 2"/>
          <p:cNvSpPr txBox="1">
            <a:spLocks/>
          </p:cNvSpPr>
          <p:nvPr/>
        </p:nvSpPr>
        <p:spPr bwMode="auto">
          <a:xfrm rot="16200000">
            <a:off x="-1104899" y="3695700"/>
            <a:ext cx="3124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457200" rtl="0" eaLnBrk="1" fontAlgn="base" latinLnBrk="0" hangingPunct="1">
              <a:lnSpc>
                <a:spcPct val="100000"/>
              </a:lnSpc>
              <a:spcBef>
                <a:spcPct val="20000"/>
              </a:spcBef>
              <a:spcAft>
                <a:spcPct val="0"/>
              </a:spcAft>
              <a:buClr>
                <a:srgbClr val="0DB6EC"/>
              </a:buClr>
              <a:buSzPct val="75000"/>
              <a:tabLst/>
              <a:defRPr/>
            </a:pPr>
            <a:r>
              <a:rPr lang="en-US" sz="4000" b="1" kern="0" noProof="0" dirty="0" smtClean="0">
                <a:solidFill>
                  <a:srgbClr val="666666"/>
                </a:solidFill>
                <a:latin typeface="Arial" pitchFamily="34" charset="0"/>
                <a:ea typeface="ＭＳ Ｐゴシック" charset="0"/>
                <a:cs typeface="Arial" pitchFamily="34" charset="0"/>
              </a:rPr>
              <a:t>Positioning</a:t>
            </a:r>
            <a:endParaRPr kumimoji="0" lang="en-US" sz="3600" b="1" i="0" u="none" strike="noStrike" kern="0" cap="none" spc="0" normalizeH="0" baseline="0" noProof="0" dirty="0" smtClean="0">
              <a:ln>
                <a:noFill/>
              </a:ln>
              <a:solidFill>
                <a:srgbClr val="666666"/>
              </a:solidFill>
              <a:effectLst/>
              <a:uLnTx/>
              <a:uFillTx/>
              <a:latin typeface="Arial" pitchFamily="34" charset="0"/>
              <a:ea typeface="ＭＳ Ｐゴシック"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4.3: Intelligence w/ Active Vault</a:t>
            </a:r>
            <a:endParaRPr lang="en-US" dirty="0"/>
          </a:p>
        </p:txBody>
      </p:sp>
      <p:sp>
        <p:nvSpPr>
          <p:cNvPr id="3" name="Content Placeholder 2"/>
          <p:cNvSpPr>
            <a:spLocks noGrp="1"/>
          </p:cNvSpPr>
          <p:nvPr>
            <p:ph idx="1"/>
          </p:nvPr>
        </p:nvSpPr>
        <p:spPr>
          <a:xfrm>
            <a:off x="301625" y="1143000"/>
            <a:ext cx="7543800" cy="838200"/>
          </a:xfrm>
        </p:spPr>
        <p:txBody>
          <a:bodyPr/>
          <a:lstStyle/>
          <a:p>
            <a:r>
              <a:rPr lang="en-US" dirty="0" smtClean="0"/>
              <a:t>Active Vault is new tier of storage</a:t>
            </a:r>
          </a:p>
          <a:p>
            <a:pPr lvl="1"/>
            <a:r>
              <a:rPr lang="en-US" dirty="0" smtClean="0"/>
              <a:t>Exclusive to Scalar i6000 and StorNext AEL6000 Archives</a:t>
            </a:r>
          </a:p>
        </p:txBody>
      </p:sp>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12</a:t>
            </a:fld>
            <a:endParaRPr lang="en-US" dirty="0"/>
          </a:p>
        </p:txBody>
      </p:sp>
      <p:sp>
        <p:nvSpPr>
          <p:cNvPr id="11" name="Rectangle 10"/>
          <p:cNvSpPr/>
          <p:nvPr/>
        </p:nvSpPr>
        <p:spPr>
          <a:xfrm>
            <a:off x="1066800" y="2743200"/>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Policy-based selection of tapes to vault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rot="16200000">
            <a:off x="-1269712" y="4165312"/>
            <a:ext cx="388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StorNext 4.3 adds</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a:off x="1066800" y="3225225"/>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Schedule-able kickoff of tape movement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4.3: Intelligence w/ Active Vault</a:t>
            </a:r>
            <a:endParaRPr lang="en-US" dirty="0"/>
          </a:p>
        </p:txBody>
      </p:sp>
      <p:sp>
        <p:nvSpPr>
          <p:cNvPr id="3" name="Content Placeholder 2"/>
          <p:cNvSpPr>
            <a:spLocks noGrp="1"/>
          </p:cNvSpPr>
          <p:nvPr>
            <p:ph idx="1"/>
          </p:nvPr>
        </p:nvSpPr>
        <p:spPr>
          <a:xfrm>
            <a:off x="301625" y="1143000"/>
            <a:ext cx="7543800" cy="838200"/>
          </a:xfrm>
        </p:spPr>
        <p:txBody>
          <a:bodyPr/>
          <a:lstStyle/>
          <a:p>
            <a:r>
              <a:rPr lang="en-US" dirty="0" smtClean="0"/>
              <a:t>Active Vault is new tier of storage</a:t>
            </a:r>
          </a:p>
          <a:p>
            <a:pPr lvl="1"/>
            <a:r>
              <a:rPr lang="en-US" dirty="0" smtClean="0"/>
              <a:t>Exclusive to Scalar i6000 and StorNext AEL6000 Archives</a:t>
            </a:r>
          </a:p>
        </p:txBody>
      </p:sp>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13</a:t>
            </a:fld>
            <a:endParaRPr lang="en-US" dirty="0"/>
          </a:p>
        </p:txBody>
      </p:sp>
      <p:sp>
        <p:nvSpPr>
          <p:cNvPr id="11" name="Rectangle 10"/>
          <p:cNvSpPr/>
          <p:nvPr/>
        </p:nvSpPr>
        <p:spPr>
          <a:xfrm>
            <a:off x="1066800" y="2743200"/>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Policy-based selection of tapes to vault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rot="16200000">
            <a:off x="-1269712" y="4165312"/>
            <a:ext cx="388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StorNext 4.3 adds</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a:off x="1066800" y="3225225"/>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Schedule-able kickoff of tape movement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1352209" y="4038600"/>
            <a:ext cx="6432723" cy="584775"/>
          </a:xfrm>
          <a:prstGeom prst="rect">
            <a:avLst/>
          </a:prstGeom>
          <a:noFill/>
        </p:spPr>
        <p:txBody>
          <a:bodyPr wrap="none" lIns="91440" tIns="45720" rIns="91440" bIns="45720">
            <a:spAutoFit/>
          </a:bodyPr>
          <a:lstStyle/>
          <a:p>
            <a:pPr algn="ct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Active Vault now </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EASIER TO USE</a:t>
            </a:r>
          </a:p>
        </p:txBody>
      </p:sp>
      <p:sp>
        <p:nvSpPr>
          <p:cNvPr id="9" name="Rectangle 8"/>
          <p:cNvSpPr/>
          <p:nvPr/>
        </p:nvSpPr>
        <p:spPr>
          <a:xfrm rot="16200000">
            <a:off x="971272" y="5277128"/>
            <a:ext cx="1233031"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SELL</a:t>
            </a:r>
          </a:p>
        </p:txBody>
      </p:sp>
      <p:sp>
        <p:nvSpPr>
          <p:cNvPr id="10" name="Rectangle 9"/>
          <p:cNvSpPr/>
          <p:nvPr/>
        </p:nvSpPr>
        <p:spPr>
          <a:xfrm>
            <a:off x="1993516" y="4876800"/>
            <a:ext cx="7150484" cy="1569660"/>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LOW COST </a:t>
            </a: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 ACTIVE VAULT TIER</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HUMAN TOUCH</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OF TAPE</a:t>
            </a: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EDLM</a:t>
            </a: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FOR AV PARTITON</a:t>
            </a:r>
          </a:p>
        </p:txBody>
      </p:sp>
      <p:sp>
        <p:nvSpPr>
          <p:cNvPr id="14" name="Rectangle 13"/>
          <p:cNvSpPr/>
          <p:nvPr/>
        </p:nvSpPr>
        <p:spPr>
          <a:xfrm>
            <a:off x="1371600" y="2895600"/>
            <a:ext cx="7467600" cy="9144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16200000">
            <a:off x="-1333500" y="4000500"/>
            <a:ext cx="3810000" cy="1143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dirty="0" smtClean="0"/>
              <a:t>StorNext 4.3: Intelligence w/ Directory Quotas</a:t>
            </a:r>
            <a:endParaRPr lang="en-US" dirty="0"/>
          </a:p>
        </p:txBody>
      </p:sp>
      <p:sp>
        <p:nvSpPr>
          <p:cNvPr id="11" name="Content Placeholder 10"/>
          <p:cNvSpPr>
            <a:spLocks noGrp="1"/>
          </p:cNvSpPr>
          <p:nvPr>
            <p:ph idx="1"/>
          </p:nvPr>
        </p:nvSpPr>
        <p:spPr>
          <a:xfrm>
            <a:off x="301625" y="1143000"/>
            <a:ext cx="7543800" cy="1371600"/>
          </a:xfrm>
        </p:spPr>
        <p:txBody>
          <a:bodyPr/>
          <a:lstStyle/>
          <a:p>
            <a:r>
              <a:rPr lang="en-US" dirty="0" smtClean="0"/>
              <a:t>Customers want </a:t>
            </a:r>
            <a:r>
              <a:rPr lang="en-US" b="1" dirty="0" smtClean="0"/>
              <a:t>quotas</a:t>
            </a:r>
            <a:r>
              <a:rPr lang="en-US" dirty="0" smtClean="0"/>
              <a:t> on </a:t>
            </a:r>
            <a:r>
              <a:rPr lang="en-US" b="1" dirty="0" smtClean="0"/>
              <a:t>projects</a:t>
            </a:r>
          </a:p>
          <a:p>
            <a:pPr lvl="1"/>
            <a:r>
              <a:rPr lang="en-US" dirty="0" smtClean="0"/>
              <a:t>Beyond existing user and group quotas</a:t>
            </a:r>
          </a:p>
          <a:p>
            <a:pPr lvl="1"/>
            <a:r>
              <a:rPr lang="en-US" dirty="0" smtClean="0"/>
              <a:t>Oil &amp; Gas (DASD), Bioinformatics (Baylor), …</a:t>
            </a:r>
            <a:endParaRPr lang="en-US" dirty="0"/>
          </a:p>
        </p:txBody>
      </p:sp>
      <p:sp>
        <p:nvSpPr>
          <p:cNvPr id="12" name="Rectangle 11"/>
          <p:cNvSpPr/>
          <p:nvPr/>
        </p:nvSpPr>
        <p:spPr>
          <a:xfrm>
            <a:off x="1066800" y="3352800"/>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Directory Quotas for TB and file count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a:off x="381000" y="2743200"/>
            <a:ext cx="388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StorNext 4.3 adds</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dirty="0" smtClean="0"/>
              <a:t>StorNext 4.3: Intelligence w/ Directory Quotas</a:t>
            </a:r>
            <a:endParaRPr lang="en-US" dirty="0"/>
          </a:p>
        </p:txBody>
      </p:sp>
      <p:sp>
        <p:nvSpPr>
          <p:cNvPr id="11" name="Content Placeholder 10"/>
          <p:cNvSpPr>
            <a:spLocks noGrp="1"/>
          </p:cNvSpPr>
          <p:nvPr>
            <p:ph idx="1"/>
          </p:nvPr>
        </p:nvSpPr>
        <p:spPr>
          <a:xfrm>
            <a:off x="301625" y="1143000"/>
            <a:ext cx="7543800" cy="1371600"/>
          </a:xfrm>
        </p:spPr>
        <p:txBody>
          <a:bodyPr/>
          <a:lstStyle/>
          <a:p>
            <a:r>
              <a:rPr lang="en-US" dirty="0" smtClean="0"/>
              <a:t>Customers want </a:t>
            </a:r>
            <a:r>
              <a:rPr lang="en-US" b="1" dirty="0" smtClean="0"/>
              <a:t>quotas</a:t>
            </a:r>
            <a:r>
              <a:rPr lang="en-US" dirty="0" smtClean="0"/>
              <a:t> on </a:t>
            </a:r>
            <a:r>
              <a:rPr lang="en-US" b="1" dirty="0" smtClean="0"/>
              <a:t>projects</a:t>
            </a:r>
          </a:p>
          <a:p>
            <a:pPr lvl="1"/>
            <a:r>
              <a:rPr lang="en-US" dirty="0" smtClean="0"/>
              <a:t>Beyond existing user and group quotas</a:t>
            </a:r>
          </a:p>
          <a:p>
            <a:pPr lvl="1"/>
            <a:r>
              <a:rPr lang="en-US" dirty="0" smtClean="0"/>
              <a:t>Oil &amp; Gas (DASD), Bioinformatics (Baylor), …</a:t>
            </a:r>
            <a:endParaRPr lang="en-US" dirty="0"/>
          </a:p>
        </p:txBody>
      </p:sp>
      <p:sp>
        <p:nvSpPr>
          <p:cNvPr id="12" name="Rectangle 11"/>
          <p:cNvSpPr/>
          <p:nvPr/>
        </p:nvSpPr>
        <p:spPr>
          <a:xfrm>
            <a:off x="1066800" y="3352800"/>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Directory Quotas for TB and file count</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a:off x="381000" y="2743200"/>
            <a:ext cx="388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StorNext 4.3 adds</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828181" y="4419600"/>
            <a:ext cx="7584127" cy="1938992"/>
          </a:xfrm>
          <a:prstGeom prst="rect">
            <a:avLst/>
          </a:prstGeom>
          <a:noFill/>
        </p:spPr>
        <p:txBody>
          <a:bodyPr wrap="none" lIns="91440" tIns="45720" rIns="91440" bIns="45720">
            <a:spAutoFit/>
          </a:bodyPr>
          <a:lstStyle/>
          <a:p>
            <a:pPr algn="ctr"/>
            <a:r>
              <a:rPr lang="en-US" sz="3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Manage Space for Projects, not People</a:t>
            </a:r>
          </a:p>
          <a:p>
            <a:pPr algn="ct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Prevent</a:t>
            </a:r>
            <a: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“pig” projects from</a:t>
            </a:r>
            <a:br>
              <a:rPr lang="en-US" sz="44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hogging resources</a:t>
            </a:r>
            <a:endParaRPr lang="en-U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381000" y="2895600"/>
            <a:ext cx="8153400" cy="1143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dirty="0" smtClean="0"/>
              <a:t>StorNext 4.3: Intelligence w/ Directory Quotas</a:t>
            </a:r>
            <a:endParaRPr lang="en-US" dirty="0"/>
          </a:p>
        </p:txBody>
      </p:sp>
      <p:sp>
        <p:nvSpPr>
          <p:cNvPr id="11" name="Content Placeholder 10"/>
          <p:cNvSpPr>
            <a:spLocks noGrp="1"/>
          </p:cNvSpPr>
          <p:nvPr>
            <p:ph idx="1"/>
          </p:nvPr>
        </p:nvSpPr>
        <p:spPr>
          <a:xfrm>
            <a:off x="301625" y="1143000"/>
            <a:ext cx="7543800" cy="1371600"/>
          </a:xfrm>
        </p:spPr>
        <p:txBody>
          <a:bodyPr>
            <a:normAutofit fontScale="85000" lnSpcReduction="20000"/>
          </a:bodyPr>
          <a:lstStyle/>
          <a:p>
            <a:r>
              <a:rPr lang="en-US" dirty="0" smtClean="0"/>
              <a:t>Speed of access across files becoming important</a:t>
            </a:r>
          </a:p>
          <a:p>
            <a:pPr lvl="1"/>
            <a:r>
              <a:rPr lang="en-US" dirty="0" smtClean="0"/>
              <a:t>File-per-frame movies (DPX)</a:t>
            </a:r>
          </a:p>
          <a:p>
            <a:r>
              <a:rPr lang="en-US" dirty="0" smtClean="0"/>
              <a:t>StorNext 4.2 added Allocation Session Reservation</a:t>
            </a:r>
          </a:p>
          <a:p>
            <a:pPr lvl="1"/>
            <a:r>
              <a:rPr lang="en-US" dirty="0" smtClean="0"/>
              <a:t>Intelligent layout once turned on</a:t>
            </a:r>
          </a:p>
          <a:p>
            <a:pPr lvl="1"/>
            <a:r>
              <a:rPr lang="en-US" dirty="0" smtClean="0"/>
              <a:t>Does not fix files written previously, or files </a:t>
            </a:r>
            <a:r>
              <a:rPr lang="en-US" dirty="0" err="1" smtClean="0"/>
              <a:t>retreived</a:t>
            </a:r>
            <a:r>
              <a:rPr lang="en-US" dirty="0" smtClean="0"/>
              <a:t> from SNSM</a:t>
            </a:r>
            <a:endParaRPr lang="en-US" dirty="0"/>
          </a:p>
        </p:txBody>
      </p:sp>
      <p:sp>
        <p:nvSpPr>
          <p:cNvPr id="12" name="Rectangle 11"/>
          <p:cNvSpPr/>
          <p:nvPr/>
        </p:nvSpPr>
        <p:spPr>
          <a:xfrm>
            <a:off x="1066800" y="3758625"/>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Tool to re-order file layout on disk</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a:off x="381000" y="3149025"/>
            <a:ext cx="388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StorNext 4.3 adds</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639763"/>
          </a:xfrm>
        </p:spPr>
        <p:txBody>
          <a:bodyPr/>
          <a:lstStyle/>
          <a:p>
            <a:r>
              <a:rPr lang="en-US" dirty="0" smtClean="0"/>
              <a:t>StorNext 4.3: Intelligence w/ Directory Quotas</a:t>
            </a:r>
            <a:endParaRPr lang="en-US" dirty="0"/>
          </a:p>
        </p:txBody>
      </p:sp>
      <p:sp>
        <p:nvSpPr>
          <p:cNvPr id="11" name="Content Placeholder 10"/>
          <p:cNvSpPr>
            <a:spLocks noGrp="1"/>
          </p:cNvSpPr>
          <p:nvPr>
            <p:ph idx="1"/>
          </p:nvPr>
        </p:nvSpPr>
        <p:spPr>
          <a:xfrm>
            <a:off x="301625" y="1143000"/>
            <a:ext cx="7543800" cy="1371600"/>
          </a:xfrm>
        </p:spPr>
        <p:txBody>
          <a:bodyPr>
            <a:normAutofit fontScale="85000" lnSpcReduction="20000"/>
          </a:bodyPr>
          <a:lstStyle/>
          <a:p>
            <a:r>
              <a:rPr lang="en-US" dirty="0" smtClean="0"/>
              <a:t>Speed of access across files becoming important</a:t>
            </a:r>
          </a:p>
          <a:p>
            <a:pPr lvl="1"/>
            <a:r>
              <a:rPr lang="en-US" dirty="0" smtClean="0"/>
              <a:t>File-per-frame movies (DPX)</a:t>
            </a:r>
          </a:p>
          <a:p>
            <a:r>
              <a:rPr lang="en-US" dirty="0" smtClean="0"/>
              <a:t>StorNext 4.2 added Allocation Session Reservation</a:t>
            </a:r>
          </a:p>
          <a:p>
            <a:pPr lvl="1"/>
            <a:r>
              <a:rPr lang="en-US" dirty="0" smtClean="0"/>
              <a:t>Intelligent layout once turned on</a:t>
            </a:r>
          </a:p>
          <a:p>
            <a:pPr lvl="1"/>
            <a:r>
              <a:rPr lang="en-US" dirty="0" smtClean="0"/>
              <a:t>Does not fix files written previously, or files </a:t>
            </a:r>
            <a:r>
              <a:rPr lang="en-US" dirty="0" err="1" smtClean="0"/>
              <a:t>retreived</a:t>
            </a:r>
            <a:r>
              <a:rPr lang="en-US" dirty="0" smtClean="0"/>
              <a:t> from SNSM</a:t>
            </a:r>
            <a:endParaRPr lang="en-US" dirty="0"/>
          </a:p>
        </p:txBody>
      </p:sp>
      <p:sp>
        <p:nvSpPr>
          <p:cNvPr id="12" name="Rectangle 11"/>
          <p:cNvSpPr/>
          <p:nvPr/>
        </p:nvSpPr>
        <p:spPr>
          <a:xfrm>
            <a:off x="1066800" y="3758625"/>
            <a:ext cx="769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Tool to re-order file layout on disk</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3" name="Rectangle 12"/>
          <p:cNvSpPr/>
          <p:nvPr/>
        </p:nvSpPr>
        <p:spPr>
          <a:xfrm>
            <a:off x="381000" y="3149025"/>
            <a:ext cx="3886200" cy="584775"/>
          </a:xfrm>
          <a:prstGeom prst="rect">
            <a:avLst/>
          </a:prstGeom>
          <a:noFill/>
        </p:spPr>
        <p:txBody>
          <a:bodyPr wrap="square" lIns="91440" tIns="45720" rIns="91440" bIns="45720">
            <a:spAutoFit/>
          </a:bodyPr>
          <a:lstStyle/>
          <a:p>
            <a:pPr algn="ctr"/>
            <a:r>
              <a:rPr lang="en-US" sz="3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StorNext 4.3 adds</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1123152" y="4419600"/>
            <a:ext cx="6994223" cy="1077218"/>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Optimiz</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file layout of old projects to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eliminate dropped frames!</a:t>
            </a:r>
            <a:endPar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457200" y="3200400"/>
            <a:ext cx="8153400" cy="1143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904874" y="1970088"/>
            <a:ext cx="5187167" cy="604837"/>
          </a:xfrm>
        </p:spPr>
        <p:txBody>
          <a:bodyPr/>
          <a:lstStyle/>
          <a:p>
            <a:pPr>
              <a:buFont typeface="Wingdings" charset="2"/>
              <a:buNone/>
              <a:defRPr/>
            </a:pPr>
            <a:r>
              <a:rPr lang="en-US" dirty="0" smtClean="0"/>
              <a:t>Material that does not fit in a short sales deck…</a:t>
            </a:r>
            <a:endParaRPr dirty="0"/>
          </a:p>
        </p:txBody>
      </p:sp>
      <p:sp>
        <p:nvSpPr>
          <p:cNvPr id="29699" name="Title 5"/>
          <p:cNvSpPr>
            <a:spLocks noGrp="1"/>
          </p:cNvSpPr>
          <p:nvPr>
            <p:ph type="title"/>
          </p:nvPr>
        </p:nvSpPr>
        <p:spPr>
          <a:xfrm>
            <a:off x="874713" y="1066800"/>
            <a:ext cx="7772400" cy="639763"/>
          </a:xfrm>
        </p:spPr>
        <p:txBody>
          <a:bodyPr/>
          <a:lstStyle/>
          <a:p>
            <a:r>
              <a:rPr dirty="0" smtClean="0"/>
              <a:t>But wait, there's more!</a:t>
            </a:r>
          </a:p>
        </p:txBody>
      </p:sp>
      <p:pic>
        <p:nvPicPr>
          <p:cNvPr id="29700" name="Picture 34" descr="Z:\images\Software\StorNext\StorNext_monitor.png"/>
          <p:cNvPicPr>
            <a:picLocks noChangeAspect="1" noChangeArrowheads="1"/>
          </p:cNvPicPr>
          <p:nvPr/>
        </p:nvPicPr>
        <p:blipFill>
          <a:blip r:embed="rId3"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 Filtering</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68300" y="1685925"/>
            <a:ext cx="741045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11"/>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AF562927-480A-48E1-B2BC-6B0453E9EEDC}" type="slidenum">
              <a:rPr smtClean="0">
                <a:ea typeface="ＭＳ Ｐゴシック" pitchFamily="34" charset="-128"/>
              </a:rPr>
              <a:pPr/>
              <a:t>2</a:t>
            </a:fld>
            <a:endParaRPr smtClean="0">
              <a:ea typeface="ＭＳ Ｐゴシック" pitchFamily="34" charset="-128"/>
            </a:endParaRPr>
          </a:p>
        </p:txBody>
      </p:sp>
      <p:pic>
        <p:nvPicPr>
          <p:cNvPr id="15370" name="Picture 10" descr="KnowledgeTransfer_MainScreen"/>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StorNext 4.3: Other features</a:t>
            </a:r>
            <a:endParaRPr lang="en-US" dirty="0"/>
          </a:p>
        </p:txBody>
      </p:sp>
      <p:sp>
        <p:nvSpPr>
          <p:cNvPr id="5" name="Content Placeholder 4"/>
          <p:cNvSpPr>
            <a:spLocks noGrp="1"/>
          </p:cNvSpPr>
          <p:nvPr>
            <p:ph idx="1"/>
          </p:nvPr>
        </p:nvSpPr>
        <p:spPr/>
        <p:txBody>
          <a:bodyPr>
            <a:normAutofit lnSpcReduction="10000"/>
          </a:bodyPr>
          <a:lstStyle/>
          <a:p>
            <a:r>
              <a:rPr lang="en-US" dirty="0" smtClean="0"/>
              <a:t>Fixed &gt; </a:t>
            </a:r>
            <a:r>
              <a:rPr lang="en-US" dirty="0" smtClean="0"/>
              <a:t>63</a:t>
            </a:r>
            <a:r>
              <a:rPr lang="en-US" dirty="0" smtClean="0"/>
              <a:t>0 </a:t>
            </a:r>
            <a:r>
              <a:rPr lang="en-US" dirty="0" smtClean="0"/>
              <a:t>bugs &amp; enhancements</a:t>
            </a:r>
          </a:p>
          <a:p>
            <a:pPr lvl="1"/>
            <a:r>
              <a:rPr lang="en-US" smtClean="0"/>
              <a:t>&gt; </a:t>
            </a:r>
            <a:r>
              <a:rPr lang="en-US" smtClean="0"/>
              <a:t>120 </a:t>
            </a:r>
            <a:r>
              <a:rPr lang="en-US" dirty="0" smtClean="0"/>
              <a:t>customer-reported issues (customer name is not NULL)</a:t>
            </a:r>
          </a:p>
          <a:p>
            <a:r>
              <a:rPr lang="en-US" dirty="0" smtClean="0"/>
              <a:t>Improvements to StorNext-optimized copy, </a:t>
            </a:r>
            <a:r>
              <a:rPr lang="en-US" dirty="0" err="1" smtClean="0"/>
              <a:t>cvcp</a:t>
            </a:r>
            <a:r>
              <a:rPr lang="en-US" dirty="0" smtClean="0"/>
              <a:t>: </a:t>
            </a:r>
          </a:p>
          <a:p>
            <a:pPr lvl="1"/>
            <a:r>
              <a:rPr lang="en-US" dirty="0" smtClean="0"/>
              <a:t>Now supports incremental copy (can run –u “updated only” and –z “preserve modification times” flags together)</a:t>
            </a:r>
          </a:p>
          <a:p>
            <a:pPr lvl="1"/>
            <a:r>
              <a:rPr lang="en-US" dirty="0" smtClean="0"/>
              <a:t>Support for long path names with \\?\ prefix</a:t>
            </a:r>
          </a:p>
          <a:p>
            <a:pPr lvl="1"/>
            <a:r>
              <a:rPr lang="en-US" dirty="0" smtClean="0"/>
              <a:t>Problems with very large windows directories have been addressed</a:t>
            </a:r>
          </a:p>
          <a:p>
            <a:r>
              <a:rPr lang="en-US" dirty="0" smtClean="0"/>
              <a:t>Migration to different metadata disk geometry</a:t>
            </a:r>
          </a:p>
          <a:p>
            <a:pPr lvl="1"/>
            <a:r>
              <a:rPr lang="en-US" dirty="0" smtClean="0"/>
              <a:t>Enhanced </a:t>
            </a:r>
            <a:r>
              <a:rPr lang="en-US" dirty="0" err="1" smtClean="0"/>
              <a:t>snmetadump</a:t>
            </a:r>
            <a:r>
              <a:rPr lang="en-US" dirty="0" smtClean="0"/>
              <a:t> lets users move to larger LUN sizes</a:t>
            </a:r>
          </a:p>
          <a:p>
            <a:r>
              <a:rPr lang="en-US" dirty="0" smtClean="0"/>
              <a:t>Improved LDAP integration</a:t>
            </a:r>
          </a:p>
          <a:p>
            <a:pPr lvl="1"/>
            <a:r>
              <a:rPr lang="en-US" dirty="0" smtClean="0"/>
              <a:t>Support for finding user &amp; group info in secondary LDAP server</a:t>
            </a:r>
          </a:p>
          <a:p>
            <a:r>
              <a:rPr lang="en-US" dirty="0" smtClean="0"/>
              <a:t>Control of GUI auto-logout</a:t>
            </a:r>
          </a:p>
          <a:p>
            <a:pPr lvl="1"/>
            <a:r>
              <a:rPr lang="en-US" dirty="0" smtClean="0"/>
              <a:t>Can adjust now from 10 minutes to 12 hours</a:t>
            </a:r>
          </a:p>
          <a:p>
            <a:pPr lvl="1"/>
            <a:r>
              <a:rPr lang="en-US" dirty="0" smtClean="0"/>
              <a:t>Requires “manage users” privilege</a:t>
            </a:r>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Neutral icons for missing licenses</a:t>
            </a:r>
            <a:endParaRPr lang="en-US" dirty="0"/>
          </a:p>
        </p:txBody>
      </p:sp>
      <p:pic>
        <p:nvPicPr>
          <p:cNvPr id="5" name="Content Placeholder 4" descr="licstatus.PNG"/>
          <p:cNvPicPr>
            <a:picLocks noGrp="1" noChangeAspect="1"/>
          </p:cNvPicPr>
          <p:nvPr>
            <p:ph idx="1"/>
          </p:nvPr>
        </p:nvPicPr>
        <p:blipFill>
          <a:blip r:embed="rId3" cstate="print"/>
          <a:stretch>
            <a:fillRect/>
          </a:stretch>
        </p:blipFill>
        <p:spPr>
          <a:xfrm>
            <a:off x="301625" y="1317648"/>
            <a:ext cx="7543800" cy="4679903"/>
          </a:xfrm>
        </p:spPr>
      </p:pic>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StorNext 4.3: Other features</a:t>
            </a:r>
            <a:endParaRPr lang="en-US" dirty="0"/>
          </a:p>
        </p:txBody>
      </p:sp>
      <p:sp>
        <p:nvSpPr>
          <p:cNvPr id="5" name="Content Placeholder 4"/>
          <p:cNvSpPr>
            <a:spLocks noGrp="1"/>
          </p:cNvSpPr>
          <p:nvPr>
            <p:ph idx="1"/>
          </p:nvPr>
        </p:nvSpPr>
        <p:spPr/>
        <p:txBody>
          <a:bodyPr/>
          <a:lstStyle/>
          <a:p>
            <a:r>
              <a:rPr lang="en-US" dirty="0" smtClean="0"/>
              <a:t>Improvements to </a:t>
            </a:r>
            <a:r>
              <a:rPr lang="en-US" dirty="0" err="1" smtClean="0"/>
              <a:t>cvfsck</a:t>
            </a:r>
            <a:endParaRPr lang="en-US" dirty="0" smtClean="0"/>
          </a:p>
          <a:p>
            <a:pPr lvl="1"/>
            <a:r>
              <a:rPr lang="en-US" dirty="0" smtClean="0"/>
              <a:t>Faster directory repair on large directories</a:t>
            </a:r>
          </a:p>
          <a:p>
            <a:pPr lvl="1"/>
            <a:r>
              <a:rPr lang="en-US" dirty="0" smtClean="0"/>
              <a:t>More summary information on the file system after each run</a:t>
            </a:r>
          </a:p>
          <a:p>
            <a:pPr lvl="1"/>
            <a:r>
              <a:rPr lang="en-US" dirty="0" smtClean="0"/>
              <a:t>Performance information on how long </a:t>
            </a:r>
            <a:r>
              <a:rPr lang="en-US" dirty="0" err="1" smtClean="0"/>
              <a:t>cvfsck</a:t>
            </a:r>
            <a:r>
              <a:rPr lang="en-US" dirty="0" smtClean="0"/>
              <a:t> took to run</a:t>
            </a:r>
          </a:p>
          <a:p>
            <a:r>
              <a:rPr lang="en-US" dirty="0" smtClean="0"/>
              <a:t>Improved error reporting and progress messages in replication</a:t>
            </a:r>
          </a:p>
          <a:p>
            <a:r>
              <a:rPr lang="en-US" dirty="0" smtClean="0"/>
              <a:t>Updates to 3</a:t>
            </a:r>
            <a:r>
              <a:rPr lang="en-US" baseline="30000" dirty="0" smtClean="0"/>
              <a:t>rd</a:t>
            </a:r>
            <a:r>
              <a:rPr lang="en-US" dirty="0" smtClean="0"/>
              <a:t> party packages</a:t>
            </a:r>
          </a:p>
          <a:p>
            <a:pPr lvl="1"/>
            <a:r>
              <a:rPr lang="en-US" dirty="0" smtClean="0"/>
              <a:t>Tomcat: 5.5.23 </a:t>
            </a:r>
            <a:r>
              <a:rPr lang="en-US" dirty="0" smtClean="0">
                <a:sym typeface="Wingdings" pitchFamily="2" charset="2"/>
              </a:rPr>
              <a:t> 7.0.23</a:t>
            </a:r>
          </a:p>
          <a:p>
            <a:pPr lvl="1"/>
            <a:r>
              <a:rPr lang="en-US" dirty="0" smtClean="0">
                <a:sym typeface="Wingdings" pitchFamily="2" charset="2"/>
              </a:rPr>
              <a:t>Java: 1.6.0.21  1.6.0.31</a:t>
            </a:r>
          </a:p>
          <a:p>
            <a:r>
              <a:rPr lang="en-US" dirty="0" smtClean="0">
                <a:sym typeface="Wingdings" pitchFamily="2" charset="2"/>
              </a:rPr>
              <a:t>Man pages available as PDF</a:t>
            </a:r>
          </a:p>
          <a:p>
            <a:pPr lvl="1"/>
            <a:r>
              <a:rPr lang="en-US" dirty="0" smtClean="0">
                <a:sym typeface="Wingdings" pitchFamily="2" charset="2"/>
              </a:rPr>
              <a:t>Don’t have to find a Linux prompt</a:t>
            </a:r>
          </a:p>
          <a:p>
            <a:pPr lvl="1"/>
            <a:r>
              <a:rPr lang="en-US" dirty="0" smtClean="0">
                <a:sym typeface="Wingdings" pitchFamily="2" charset="2"/>
              </a:rPr>
              <a:t>Now easy to search body of the man pages</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4.3: Other features</a:t>
            </a:r>
            <a:endParaRPr lang="en-US" dirty="0"/>
          </a:p>
        </p:txBody>
      </p:sp>
      <p:sp>
        <p:nvSpPr>
          <p:cNvPr id="3" name="Content Placeholder 2"/>
          <p:cNvSpPr>
            <a:spLocks noGrp="1"/>
          </p:cNvSpPr>
          <p:nvPr>
            <p:ph idx="1"/>
          </p:nvPr>
        </p:nvSpPr>
        <p:spPr/>
        <p:txBody>
          <a:bodyPr>
            <a:normAutofit lnSpcReduction="10000"/>
          </a:bodyPr>
          <a:lstStyle/>
          <a:p>
            <a:r>
              <a:rPr lang="en-US" dirty="0" smtClean="0"/>
              <a:t>Support for no-downtime upgrade (RPM only)</a:t>
            </a:r>
          </a:p>
          <a:p>
            <a:pPr lvl="1"/>
            <a:r>
              <a:rPr lang="en-US" dirty="0" smtClean="0"/>
              <a:t>Customers who have HA and only use the RPM install can upgrade without downtime</a:t>
            </a:r>
          </a:p>
          <a:p>
            <a:pPr lvl="1"/>
            <a:r>
              <a:rPr lang="en-US" dirty="0" smtClean="0"/>
              <a:t>Install on 2</a:t>
            </a:r>
            <a:r>
              <a:rPr lang="en-US" baseline="30000" dirty="0" smtClean="0"/>
              <a:t>nd</a:t>
            </a:r>
            <a:r>
              <a:rPr lang="en-US" dirty="0" smtClean="0"/>
              <a:t> node, fail over, upgrade 1</a:t>
            </a:r>
            <a:r>
              <a:rPr lang="en-US" baseline="30000" dirty="0" smtClean="0"/>
              <a:t>st</a:t>
            </a:r>
            <a:r>
              <a:rPr lang="en-US" dirty="0" smtClean="0"/>
              <a:t> node</a:t>
            </a:r>
          </a:p>
          <a:p>
            <a:r>
              <a:rPr lang="en-US" dirty="0" err="1" smtClean="0"/>
              <a:t>Admins</a:t>
            </a:r>
            <a:r>
              <a:rPr lang="en-US" dirty="0" smtClean="0"/>
              <a:t> can prevent clients from halting a file system</a:t>
            </a:r>
          </a:p>
          <a:p>
            <a:pPr lvl="1"/>
            <a:r>
              <a:rPr lang="en-US" dirty="0" smtClean="0"/>
              <a:t>Security fix: every client used to be able to halt the file system (</a:t>
            </a:r>
            <a:r>
              <a:rPr lang="en-US" dirty="0" err="1" smtClean="0"/>
              <a:t>DoS</a:t>
            </a:r>
            <a:r>
              <a:rPr lang="en-US" dirty="0" smtClean="0"/>
              <a:t>)</a:t>
            </a:r>
          </a:p>
          <a:p>
            <a:pPr lvl="1"/>
            <a:r>
              <a:rPr lang="en-US" dirty="0" smtClean="0"/>
              <a:t>Now admin can control which clients; see Install Guide &gt; SN Files &gt; Cluster-Wide Central Control</a:t>
            </a:r>
          </a:p>
          <a:p>
            <a:r>
              <a:rPr lang="en-US" dirty="0" smtClean="0"/>
              <a:t>Support for Named Streams in Mac-only FS</a:t>
            </a:r>
          </a:p>
          <a:p>
            <a:pPr lvl="1"/>
            <a:r>
              <a:rPr lang="en-US" dirty="0" smtClean="0"/>
              <a:t>Named streams supported, in FS-only, Mac-only environments</a:t>
            </a:r>
          </a:p>
          <a:p>
            <a:pPr lvl="1"/>
            <a:r>
              <a:rPr lang="en-US" dirty="0" smtClean="0"/>
              <a:t>Names Streams sliced off if Storage Manager, replication, Windows or Linux clients….</a:t>
            </a:r>
          </a:p>
          <a:p>
            <a:r>
              <a:rPr lang="en-US" dirty="0" smtClean="0"/>
              <a:t>Added support for RHEL 5.8</a:t>
            </a:r>
          </a:p>
          <a:p>
            <a:r>
              <a:rPr lang="en-US" dirty="0" smtClean="0"/>
              <a:t>Dropped support for RHEL 5.1-5.3, </a:t>
            </a:r>
            <a:r>
              <a:rPr lang="en-US" dirty="0" err="1" smtClean="0"/>
              <a:t>SuSE</a:t>
            </a:r>
            <a:r>
              <a:rPr lang="en-US" dirty="0" smtClean="0"/>
              <a:t> 10.1-10.2</a:t>
            </a:r>
          </a:p>
          <a:p>
            <a:pPr lvl="1"/>
            <a:r>
              <a:rPr lang="en-US" dirty="0" smtClean="0"/>
              <a:t>Product Alert #20 releases</a:t>
            </a: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Wingdings" charset="2"/>
              <a:buNone/>
              <a:defRPr/>
            </a:pPr>
            <a:r>
              <a:rPr dirty="0" smtClean="0"/>
              <a:t>Important source of revenue</a:t>
            </a:r>
            <a:endParaRPr dirty="0"/>
          </a:p>
        </p:txBody>
      </p:sp>
      <p:sp>
        <p:nvSpPr>
          <p:cNvPr id="29699" name="Title 5"/>
          <p:cNvSpPr>
            <a:spLocks noGrp="1"/>
          </p:cNvSpPr>
          <p:nvPr>
            <p:ph type="title"/>
          </p:nvPr>
        </p:nvSpPr>
        <p:spPr>
          <a:xfrm>
            <a:off x="874713" y="1066800"/>
            <a:ext cx="7772400" cy="639763"/>
          </a:xfrm>
        </p:spPr>
        <p:txBody>
          <a:bodyPr/>
          <a:lstStyle/>
          <a:p>
            <a:r>
              <a:rPr dirty="0" smtClean="0"/>
              <a:t>StorNext Appliances</a:t>
            </a:r>
          </a:p>
        </p:txBody>
      </p:sp>
      <p:pic>
        <p:nvPicPr>
          <p:cNvPr id="29700" name="Picture 34" descr="Z:\images\Software\StorNext\StorNext_monitor.png"/>
          <p:cNvPicPr>
            <a:picLocks noChangeAspect="1" noChangeArrowheads="1"/>
          </p:cNvPicPr>
          <p:nvPr/>
        </p:nvPicPr>
        <p:blipFill>
          <a:blip r:embed="rId3"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228600" y="228600"/>
            <a:ext cx="8420100" cy="639763"/>
          </a:xfrm>
        </p:spPr>
        <p:txBody>
          <a:bodyPr/>
          <a:lstStyle/>
          <a:p>
            <a:r>
              <a:rPr lang="en-US" dirty="0" smtClean="0">
                <a:latin typeface="Arial" charset="0"/>
                <a:ea typeface="ＭＳ Ｐゴシック" pitchFamily="34" charset="-128"/>
                <a:cs typeface="Arial" charset="0"/>
              </a:rPr>
              <a:t>StorNext Appliances building </a:t>
            </a:r>
            <a:r>
              <a:rPr lang="en-US" b="1" cap="all" dirty="0" smtClean="0">
                <a:latin typeface="Arial" charset="0"/>
                <a:ea typeface="ＭＳ Ｐゴシック" pitchFamily="34" charset="-128"/>
                <a:cs typeface="Arial" charset="0"/>
              </a:rPr>
              <a:t>momentum</a:t>
            </a:r>
          </a:p>
        </p:txBody>
      </p:sp>
      <p:sp>
        <p:nvSpPr>
          <p:cNvPr id="15363" name="Content Placeholder 6"/>
          <p:cNvSpPr>
            <a:spLocks noGrp="1"/>
          </p:cNvSpPr>
          <p:nvPr>
            <p:ph idx="1"/>
          </p:nvPr>
        </p:nvSpPr>
        <p:spPr>
          <a:xfrm>
            <a:off x="301625" y="1143000"/>
            <a:ext cx="8364538" cy="5029200"/>
          </a:xfrm>
        </p:spPr>
        <p:txBody>
          <a:bodyPr>
            <a:normAutofit/>
          </a:bodyPr>
          <a:lstStyle/>
          <a:p>
            <a:r>
              <a:rPr lang="en-US" dirty="0" smtClean="0">
                <a:latin typeface="Arial" charset="0"/>
                <a:ea typeface="ＭＳ Ｐゴシック" pitchFamily="34" charset="-128"/>
                <a:cs typeface="Arial" charset="0"/>
              </a:rPr>
              <a:t>StorNext M660:</a:t>
            </a:r>
          </a:p>
          <a:p>
            <a:pPr lvl="1"/>
            <a:r>
              <a:rPr lang="en-US" sz="2000" b="1" dirty="0" smtClean="0">
                <a:solidFill>
                  <a:schemeClr val="accent6">
                    <a:lumMod val="60000"/>
                    <a:lumOff val="40000"/>
                  </a:schemeClr>
                </a:solidFill>
                <a:latin typeface="Arial" charset="0"/>
                <a:ea typeface="ＭＳ Ｐゴシック" pitchFamily="34" charset="-128"/>
                <a:cs typeface="Arial" charset="0"/>
              </a:rPr>
              <a:t>Already 36</a:t>
            </a:r>
            <a:r>
              <a:rPr lang="en-US" sz="2000" dirty="0" smtClean="0">
                <a:latin typeface="Arial" charset="0"/>
                <a:ea typeface="ＭＳ Ｐゴシック" pitchFamily="34" charset="-128"/>
                <a:cs typeface="Arial" charset="0"/>
              </a:rPr>
              <a:t> opportunities in NA and EMEA</a:t>
            </a:r>
          </a:p>
          <a:p>
            <a:pPr lvl="1"/>
            <a:r>
              <a:rPr lang="en-US" sz="2000" b="1" dirty="0" smtClean="0">
                <a:solidFill>
                  <a:schemeClr val="accent6">
                    <a:lumMod val="60000"/>
                    <a:lumOff val="40000"/>
                  </a:schemeClr>
                </a:solidFill>
                <a:latin typeface="Arial" charset="0"/>
                <a:ea typeface="ＭＳ Ｐゴシック" pitchFamily="34" charset="-128"/>
                <a:cs typeface="Arial" charset="0"/>
              </a:rPr>
              <a:t>Sold 6</a:t>
            </a:r>
            <a:r>
              <a:rPr lang="en-US" dirty="0" smtClean="0">
                <a:solidFill>
                  <a:schemeClr val="accent6">
                    <a:lumMod val="60000"/>
                    <a:lumOff val="40000"/>
                  </a:schemeClr>
                </a:solidFill>
                <a:latin typeface="Arial" charset="0"/>
                <a:ea typeface="ＭＳ Ｐゴシック" pitchFamily="34" charset="-128"/>
                <a:cs typeface="Arial" charset="0"/>
              </a:rPr>
              <a:t> </a:t>
            </a:r>
            <a:r>
              <a:rPr lang="en-US" sz="2000" dirty="0" smtClean="0">
                <a:latin typeface="Arial" charset="0"/>
                <a:ea typeface="ＭＳ Ｐゴシック" pitchFamily="34" charset="-128"/>
                <a:cs typeface="Arial" charset="0"/>
              </a:rPr>
              <a:t>units in the last two weeks of FQ1!</a:t>
            </a:r>
            <a:endParaRPr lang="en-US" dirty="0" smtClean="0">
              <a:latin typeface="Arial" charset="0"/>
              <a:ea typeface="ＭＳ Ｐゴシック" pitchFamily="34" charset="-128"/>
              <a:cs typeface="Arial" charset="0"/>
            </a:endParaRPr>
          </a:p>
          <a:p>
            <a:endParaRPr lang="en-US" dirty="0" smtClean="0">
              <a:latin typeface="Arial" charset="0"/>
              <a:ea typeface="ＭＳ Ｐゴシック" pitchFamily="34" charset="-128"/>
              <a:cs typeface="Arial" charset="0"/>
            </a:endParaRPr>
          </a:p>
          <a:p>
            <a:endParaRPr lang="en-US" dirty="0" smtClean="0">
              <a:latin typeface="Arial" charset="0"/>
              <a:ea typeface="ＭＳ Ｐゴシック" pitchFamily="34" charset="-128"/>
              <a:cs typeface="Arial" charset="0"/>
            </a:endParaRPr>
          </a:p>
          <a:p>
            <a:endParaRPr lang="en-US" dirty="0" smtClean="0">
              <a:latin typeface="Arial" charset="0"/>
              <a:ea typeface="ＭＳ Ｐゴシック" pitchFamily="34" charset="-128"/>
              <a:cs typeface="Arial" charset="0"/>
            </a:endParaRPr>
          </a:p>
          <a:p>
            <a:endParaRPr lang="en-US" dirty="0" smtClean="0">
              <a:latin typeface="Arial" charset="0"/>
              <a:ea typeface="ＭＳ Ｐゴシック" pitchFamily="34" charset="-128"/>
              <a:cs typeface="Arial" charset="0"/>
            </a:endParaRPr>
          </a:p>
          <a:p>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StorNext M330: growth every quarter, over </a:t>
            </a:r>
            <a:r>
              <a:rPr lang="en-US" b="1" dirty="0" smtClean="0">
                <a:solidFill>
                  <a:schemeClr val="accent6">
                    <a:lumMod val="60000"/>
                    <a:lumOff val="40000"/>
                  </a:schemeClr>
                </a:solidFill>
                <a:latin typeface="Arial" charset="0"/>
                <a:ea typeface="ＭＳ Ｐゴシック" pitchFamily="34" charset="-128"/>
                <a:cs typeface="Arial" charset="0"/>
              </a:rPr>
              <a:t>50 units</a:t>
            </a:r>
            <a:r>
              <a:rPr lang="en-US" dirty="0" smtClean="0">
                <a:latin typeface="Arial" charset="0"/>
                <a:ea typeface="ＭＳ Ｐゴシック" pitchFamily="34" charset="-128"/>
                <a:cs typeface="Arial" charset="0"/>
              </a:rPr>
              <a:t> sold to date</a:t>
            </a:r>
          </a:p>
          <a:p>
            <a:r>
              <a:rPr lang="en-US" dirty="0" smtClean="0">
                <a:latin typeface="Arial" charset="0"/>
                <a:ea typeface="ＭＳ Ｐゴシック" pitchFamily="34" charset="-128"/>
                <a:cs typeface="Arial" charset="0"/>
              </a:rPr>
              <a:t>StorNext G300: </a:t>
            </a:r>
            <a:r>
              <a:rPr lang="en-US" b="1" dirty="0" smtClean="0">
                <a:solidFill>
                  <a:schemeClr val="accent6">
                    <a:lumMod val="60000"/>
                    <a:lumOff val="40000"/>
                  </a:schemeClr>
                </a:solidFill>
                <a:latin typeface="Arial" charset="0"/>
                <a:ea typeface="ＭＳ Ｐゴシック" pitchFamily="34" charset="-128"/>
                <a:cs typeface="Arial" charset="0"/>
              </a:rPr>
              <a:t>50% </a:t>
            </a:r>
            <a:r>
              <a:rPr lang="en-US" dirty="0" smtClean="0">
                <a:latin typeface="Arial" charset="0"/>
                <a:ea typeface="ＭＳ Ｐゴシック" pitchFamily="34" charset="-128"/>
                <a:cs typeface="Arial" charset="0"/>
              </a:rPr>
              <a:t>growth vs. FQ4</a:t>
            </a:r>
          </a:p>
        </p:txBody>
      </p:sp>
      <p:sp>
        <p:nvSpPr>
          <p:cNvPr id="15364" name="Slide Number Placeholder 11"/>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111FFCCE-0D55-4533-B996-71125410615E}" type="slidenum">
              <a:rPr smtClean="0">
                <a:ea typeface="ＭＳ Ｐゴシック" pitchFamily="34" charset="-128"/>
              </a:rPr>
              <a:pPr/>
              <a:t>25</a:t>
            </a:fld>
            <a:endParaRPr smtClean="0">
              <a:ea typeface="ＭＳ Ｐゴシック" pitchFamily="34" charset="-128"/>
            </a:endParaRPr>
          </a:p>
        </p:txBody>
      </p:sp>
      <p:pic>
        <p:nvPicPr>
          <p:cNvPr id="22530" name="Picture 2" descr="http://kardashianasamediacommodidty.files.wordpress.com/2011/11/e-entertainment-television-logo.jpg"/>
          <p:cNvPicPr>
            <a:picLocks noChangeAspect="1" noChangeArrowheads="1"/>
          </p:cNvPicPr>
          <p:nvPr/>
        </p:nvPicPr>
        <p:blipFill>
          <a:blip r:embed="rId3" cstate="print"/>
          <a:srcRect/>
          <a:stretch>
            <a:fillRect/>
          </a:stretch>
        </p:blipFill>
        <p:spPr bwMode="auto">
          <a:xfrm>
            <a:off x="1024030" y="2518859"/>
            <a:ext cx="1196658" cy="1388123"/>
          </a:xfrm>
          <a:prstGeom prst="rect">
            <a:avLst/>
          </a:prstGeom>
          <a:noFill/>
        </p:spPr>
      </p:pic>
      <p:pic>
        <p:nvPicPr>
          <p:cNvPr id="22532" name="Picture 4" descr="http://cdn4.digitaltrends.com/wp-content/uploads/2011/05/800px-Warner_Music_Group_logo.png"/>
          <p:cNvPicPr>
            <a:picLocks noChangeAspect="1" noChangeArrowheads="1"/>
          </p:cNvPicPr>
          <p:nvPr/>
        </p:nvPicPr>
        <p:blipFill>
          <a:blip r:embed="rId4" cstate="print"/>
          <a:srcRect/>
          <a:stretch>
            <a:fillRect/>
          </a:stretch>
        </p:blipFill>
        <p:spPr bwMode="auto">
          <a:xfrm>
            <a:off x="2443406" y="2470603"/>
            <a:ext cx="2330476" cy="1424503"/>
          </a:xfrm>
          <a:prstGeom prst="rect">
            <a:avLst/>
          </a:prstGeom>
          <a:noFill/>
        </p:spPr>
      </p:pic>
      <p:pic>
        <p:nvPicPr>
          <p:cNvPr id="22534" name="Picture 6" descr="http://upload.wikimedia.org/wikipedia/en/a/a7/Feg_logo.jpg"/>
          <p:cNvPicPr>
            <a:picLocks noChangeAspect="1" noChangeArrowheads="1"/>
          </p:cNvPicPr>
          <p:nvPr/>
        </p:nvPicPr>
        <p:blipFill>
          <a:blip r:embed="rId5" cstate="print"/>
          <a:srcRect/>
          <a:stretch>
            <a:fillRect/>
          </a:stretch>
        </p:blipFill>
        <p:spPr bwMode="auto">
          <a:xfrm>
            <a:off x="6609073" y="2458728"/>
            <a:ext cx="2285545" cy="1329500"/>
          </a:xfrm>
          <a:prstGeom prst="rect">
            <a:avLst/>
          </a:prstGeom>
          <a:noFill/>
        </p:spPr>
      </p:pic>
      <p:pic>
        <p:nvPicPr>
          <p:cNvPr id="22536" name="Picture 8" descr="http://www.physics.unc.edu/~spm/UNC%20logo.jpg"/>
          <p:cNvPicPr>
            <a:picLocks noChangeAspect="1" noChangeArrowheads="1"/>
          </p:cNvPicPr>
          <p:nvPr/>
        </p:nvPicPr>
        <p:blipFill>
          <a:blip r:embed="rId6" cstate="print"/>
          <a:srcRect/>
          <a:stretch>
            <a:fillRect/>
          </a:stretch>
        </p:blipFill>
        <p:spPr bwMode="auto">
          <a:xfrm>
            <a:off x="5095730" y="2458192"/>
            <a:ext cx="1350956" cy="1330036"/>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Q-Series is also doing well</a:t>
            </a:r>
            <a:endParaRPr lang="en-US" dirty="0"/>
          </a:p>
        </p:txBody>
      </p:sp>
      <p:sp>
        <p:nvSpPr>
          <p:cNvPr id="3" name="Content Placeholder 2"/>
          <p:cNvSpPr>
            <a:spLocks noGrp="1"/>
          </p:cNvSpPr>
          <p:nvPr>
            <p:ph idx="1"/>
          </p:nvPr>
        </p:nvSpPr>
        <p:spPr>
          <a:xfrm>
            <a:off x="301624" y="1143000"/>
            <a:ext cx="8842376" cy="5029200"/>
          </a:xfrm>
        </p:spPr>
        <p:txBody>
          <a:bodyPr>
            <a:normAutofit/>
          </a:bodyPr>
          <a:lstStyle/>
          <a:p>
            <a:r>
              <a:rPr lang="en-US" dirty="0" smtClean="0">
                <a:latin typeface="Arial" charset="0"/>
                <a:ea typeface="ＭＳ Ｐゴシック" pitchFamily="34" charset="-128"/>
                <a:cs typeface="Arial" charset="0"/>
              </a:rPr>
              <a:t>Q-Series: </a:t>
            </a:r>
            <a:r>
              <a:rPr lang="en-US" b="1" dirty="0" smtClean="0">
                <a:solidFill>
                  <a:schemeClr val="accent6">
                    <a:lumMod val="60000"/>
                    <a:lumOff val="40000"/>
                  </a:schemeClr>
                </a:solidFill>
                <a:latin typeface="Arial" charset="0"/>
                <a:ea typeface="ＭＳ Ｐゴシック" pitchFamily="34" charset="-128"/>
                <a:cs typeface="Arial" charset="0"/>
              </a:rPr>
              <a:t>166% funnel growth </a:t>
            </a:r>
            <a:r>
              <a:rPr lang="en-US" dirty="0" smtClean="0">
                <a:latin typeface="Arial" charset="0"/>
                <a:ea typeface="ＭＳ Ｐゴシック" pitchFamily="34" charset="-128"/>
                <a:cs typeface="Arial" charset="0"/>
              </a:rPr>
              <a:t>in FQ1</a:t>
            </a:r>
            <a:endParaRPr lang="en-US" b="1" dirty="0" smtClean="0">
              <a:solidFill>
                <a:schemeClr val="accent6">
                  <a:lumMod val="60000"/>
                  <a:lumOff val="40000"/>
                </a:schemeClr>
              </a:solidFill>
            </a:endParaRPr>
          </a:p>
          <a:p>
            <a:pPr lvl="0"/>
            <a:r>
              <a:rPr lang="en-US" b="1" dirty="0" smtClean="0">
                <a:solidFill>
                  <a:schemeClr val="accent6">
                    <a:lumMod val="60000"/>
                    <a:lumOff val="40000"/>
                  </a:schemeClr>
                </a:solidFill>
              </a:rPr>
              <a:t>18 units </a:t>
            </a:r>
            <a:r>
              <a:rPr lang="en-US" dirty="0" smtClean="0"/>
              <a:t>sold in FQ1</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r>
              <a:rPr lang="en-US" dirty="0" smtClean="0"/>
              <a:t>Pitch Q-Series in </a:t>
            </a:r>
            <a:r>
              <a:rPr lang="en-US" b="1" dirty="0" smtClean="0">
                <a:solidFill>
                  <a:schemeClr val="accent6">
                    <a:lumMod val="60000"/>
                    <a:lumOff val="40000"/>
                  </a:schemeClr>
                </a:solidFill>
              </a:rPr>
              <a:t>any new Big Data deal</a:t>
            </a:r>
          </a:p>
          <a:p>
            <a:pPr lvl="0"/>
            <a:r>
              <a:rPr lang="en-US" dirty="0" smtClean="0"/>
              <a:t>Bring it to existing customers when they </a:t>
            </a:r>
            <a:r>
              <a:rPr lang="en-US" b="1" dirty="0" smtClean="0">
                <a:solidFill>
                  <a:schemeClr val="accent6">
                    <a:lumMod val="60000"/>
                    <a:lumOff val="40000"/>
                  </a:schemeClr>
                </a:solidFill>
              </a:rPr>
              <a:t>grow</a:t>
            </a:r>
          </a:p>
          <a:p>
            <a:pPr lvl="0"/>
            <a:r>
              <a:rPr lang="en-US" dirty="0" smtClean="0">
                <a:latin typeface="Arial" charset="0"/>
                <a:ea typeface="ＭＳ Ｐゴシック" pitchFamily="34" charset="-128"/>
                <a:cs typeface="Arial" charset="0"/>
              </a:rPr>
              <a:t>Use your SA and Solutions Engineering to help with sizing</a:t>
            </a:r>
          </a:p>
          <a:p>
            <a:r>
              <a:rPr lang="en-US" dirty="0" smtClean="0"/>
              <a:t>Don’t forget: </a:t>
            </a:r>
            <a:r>
              <a:rPr lang="en-US" b="1" dirty="0" smtClean="0">
                <a:solidFill>
                  <a:schemeClr val="accent6">
                    <a:lumMod val="60000"/>
                    <a:lumOff val="40000"/>
                  </a:schemeClr>
                </a:solidFill>
                <a:latin typeface="Arial" charset="0"/>
                <a:ea typeface="ＭＳ Ｐゴシック" pitchFamily="34" charset="-128"/>
                <a:cs typeface="Arial" charset="0"/>
              </a:rPr>
              <a:t>Q-Series</a:t>
            </a:r>
            <a:r>
              <a:rPr lang="en-US" dirty="0" smtClean="0"/>
              <a:t> is</a:t>
            </a:r>
            <a:r>
              <a:rPr lang="en-US" b="1" dirty="0" smtClean="0">
                <a:solidFill>
                  <a:srgbClr val="FF0000"/>
                </a:solidFill>
                <a:latin typeface="Arial" charset="0"/>
                <a:ea typeface="ＭＳ Ｐゴシック" pitchFamily="34" charset="-128"/>
                <a:cs typeface="Arial" charset="0"/>
              </a:rPr>
              <a:t> ONLY for use with StorNext</a:t>
            </a:r>
            <a:endParaRPr lang="en-US" b="1" dirty="0" smtClean="0">
              <a:solidFill>
                <a:schemeClr val="accent6">
                  <a:lumMod val="60000"/>
                  <a:lumOff val="40000"/>
                </a:schemeClr>
              </a:solidFill>
            </a:endParaRPr>
          </a:p>
          <a:p>
            <a:pPr lvl="0"/>
            <a:endParaRPr lang="en-US" dirty="0" smtClean="0">
              <a:latin typeface="Arial" charset="0"/>
              <a:ea typeface="ＭＳ Ｐゴシック" pitchFamily="34" charset="-128"/>
              <a:cs typeface="Arial" charset="0"/>
            </a:endParaRPr>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26</a:t>
            </a:fld>
            <a:endParaRPr lang="en-US" dirty="0"/>
          </a:p>
        </p:txBody>
      </p:sp>
      <p:pic>
        <p:nvPicPr>
          <p:cNvPr id="5122" name="Picture 2" descr="http://www.thematv.com/logos/channel-1-russia.jpg"/>
          <p:cNvPicPr>
            <a:picLocks noChangeAspect="1" noChangeArrowheads="1"/>
          </p:cNvPicPr>
          <p:nvPr/>
        </p:nvPicPr>
        <p:blipFill>
          <a:blip r:embed="rId3" cstate="print"/>
          <a:srcRect/>
          <a:stretch>
            <a:fillRect/>
          </a:stretch>
        </p:blipFill>
        <p:spPr bwMode="auto">
          <a:xfrm>
            <a:off x="3171824" y="2361010"/>
            <a:ext cx="1082503" cy="1001315"/>
          </a:xfrm>
          <a:prstGeom prst="rect">
            <a:avLst/>
          </a:prstGeom>
          <a:noFill/>
        </p:spPr>
      </p:pic>
      <p:pic>
        <p:nvPicPr>
          <p:cNvPr id="6" name="Picture 2" descr="http://kardashianasamediacommodidty.files.wordpress.com/2011/11/e-entertainment-television-logo.jpg"/>
          <p:cNvPicPr>
            <a:picLocks noChangeAspect="1" noChangeArrowheads="1"/>
          </p:cNvPicPr>
          <p:nvPr/>
        </p:nvPicPr>
        <p:blipFill>
          <a:blip r:embed="rId4" cstate="print"/>
          <a:srcRect/>
          <a:stretch>
            <a:fillRect/>
          </a:stretch>
        </p:blipFill>
        <p:spPr bwMode="auto">
          <a:xfrm>
            <a:off x="4910230" y="2280734"/>
            <a:ext cx="1196658" cy="1388123"/>
          </a:xfrm>
          <a:prstGeom prst="rect">
            <a:avLst/>
          </a:prstGeom>
          <a:noFill/>
        </p:spPr>
      </p:pic>
      <p:pic>
        <p:nvPicPr>
          <p:cNvPr id="7" name="Picture 4" descr="http://cdn4.digitaltrends.com/wp-content/uploads/2011/05/800px-Warner_Music_Group_logo.png"/>
          <p:cNvPicPr>
            <a:picLocks noChangeAspect="1" noChangeArrowheads="1"/>
          </p:cNvPicPr>
          <p:nvPr/>
        </p:nvPicPr>
        <p:blipFill>
          <a:blip r:embed="rId5" cstate="print"/>
          <a:srcRect/>
          <a:stretch>
            <a:fillRect/>
          </a:stretch>
        </p:blipFill>
        <p:spPr bwMode="auto">
          <a:xfrm>
            <a:off x="6377231" y="2261053"/>
            <a:ext cx="2330476" cy="1424503"/>
          </a:xfrm>
          <a:prstGeom prst="rect">
            <a:avLst/>
          </a:prstGeom>
          <a:noFill/>
        </p:spPr>
      </p:pic>
      <p:pic>
        <p:nvPicPr>
          <p:cNvPr id="5126" name="Picture 6" descr="http://www.petrotimes.vn/wp-content/uploads/2011/05/CNPC_1be26.png?fd2eae"/>
          <p:cNvPicPr>
            <a:picLocks noChangeAspect="1" noChangeArrowheads="1"/>
          </p:cNvPicPr>
          <p:nvPr/>
        </p:nvPicPr>
        <p:blipFill>
          <a:blip r:embed="rId6" cstate="print"/>
          <a:srcRect/>
          <a:stretch>
            <a:fillRect/>
          </a:stretch>
        </p:blipFill>
        <p:spPr bwMode="auto">
          <a:xfrm>
            <a:off x="1269238" y="2162175"/>
            <a:ext cx="1400936" cy="151923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M330 </a:t>
            </a:r>
            <a:r>
              <a:rPr lang="en-US" dirty="0" err="1" smtClean="0"/>
              <a:t>vs</a:t>
            </a:r>
            <a:r>
              <a:rPr lang="en-US" dirty="0" smtClean="0"/>
              <a:t> M660: Where to Sell</a:t>
            </a:r>
            <a:endParaRPr lang="en-US" dirty="0"/>
          </a:p>
        </p:txBody>
      </p:sp>
      <p:sp>
        <p:nvSpPr>
          <p:cNvPr id="3" name="Content Placeholder 2"/>
          <p:cNvSpPr>
            <a:spLocks noGrp="1"/>
          </p:cNvSpPr>
          <p:nvPr>
            <p:ph idx="1"/>
          </p:nvPr>
        </p:nvSpPr>
        <p:spPr>
          <a:xfrm>
            <a:off x="301625" y="1142999"/>
            <a:ext cx="8432942" cy="5421573"/>
          </a:xfrm>
        </p:spPr>
        <p:txBody>
          <a:bodyPr/>
          <a:lstStyle/>
          <a:p>
            <a:r>
              <a:rPr lang="en-US" dirty="0" smtClean="0"/>
              <a:t>Customers should buy </a:t>
            </a:r>
            <a:r>
              <a:rPr lang="en-US" dirty="0" err="1" smtClean="0"/>
              <a:t>StorNext</a:t>
            </a:r>
            <a:r>
              <a:rPr lang="en-US" dirty="0" smtClean="0"/>
              <a:t> M660 for:</a:t>
            </a:r>
          </a:p>
          <a:p>
            <a:pPr lvl="1"/>
            <a:r>
              <a:rPr lang="en-US" dirty="0" smtClean="0"/>
              <a:t>Very</a:t>
            </a:r>
            <a:r>
              <a:rPr lang="x-none" dirty="0" smtClean="0"/>
              <a:t> high performance</a:t>
            </a:r>
            <a:endParaRPr lang="en-US" dirty="0" smtClean="0"/>
          </a:p>
          <a:p>
            <a:pPr lvl="1"/>
            <a:r>
              <a:rPr lang="x-none" smtClean="0"/>
              <a:t>Four </a:t>
            </a:r>
            <a:r>
              <a:rPr lang="x-none" dirty="0" smtClean="0"/>
              <a:t>to eight file systems</a:t>
            </a:r>
            <a:endParaRPr lang="en-US" dirty="0" smtClean="0"/>
          </a:p>
          <a:p>
            <a:pPr lvl="1"/>
            <a:r>
              <a:rPr lang="x-none" dirty="0" smtClean="0"/>
              <a:t>Up </a:t>
            </a:r>
            <a:r>
              <a:rPr lang="x-none" smtClean="0"/>
              <a:t>to 1</a:t>
            </a:r>
            <a:r>
              <a:rPr lang="en-US" dirty="0" smtClean="0"/>
              <a:t>25</a:t>
            </a:r>
            <a:r>
              <a:rPr lang="x-none" smtClean="0"/>
              <a:t>M </a:t>
            </a:r>
            <a:r>
              <a:rPr lang="x-none" dirty="0" smtClean="0"/>
              <a:t>files per file system (with StorNext 4.3)</a:t>
            </a:r>
            <a:endParaRPr lang="en-US" dirty="0" smtClean="0"/>
          </a:p>
          <a:p>
            <a:pPr lvl="1"/>
            <a:r>
              <a:rPr lang="x-none" dirty="0" smtClean="0"/>
              <a:t>Fibre Channel redundancy </a:t>
            </a:r>
            <a:r>
              <a:rPr lang="en-US" dirty="0" smtClean="0"/>
              <a:t>for</a:t>
            </a:r>
            <a:r>
              <a:rPr lang="x-none" dirty="0" smtClean="0"/>
              <a:t> disk and tape</a:t>
            </a:r>
            <a:endParaRPr lang="en-US" dirty="0" smtClean="0"/>
          </a:p>
          <a:p>
            <a:pPr lvl="1"/>
            <a:r>
              <a:rPr lang="en-US" dirty="0" smtClean="0"/>
              <a:t>Integrated </a:t>
            </a:r>
            <a:r>
              <a:rPr lang="x-none" dirty="0" smtClean="0"/>
              <a:t>Gateway</a:t>
            </a:r>
            <a:r>
              <a:rPr lang="en-US" dirty="0" smtClean="0"/>
              <a:t> functionality</a:t>
            </a:r>
          </a:p>
          <a:p>
            <a:pPr lvl="1"/>
            <a:r>
              <a:rPr lang="en-US" dirty="0" smtClean="0"/>
              <a:t>Integrated </a:t>
            </a:r>
            <a:r>
              <a:rPr lang="x-none" dirty="0" smtClean="0"/>
              <a:t>DDM functionality</a:t>
            </a:r>
            <a:endParaRPr lang="en-US" dirty="0" smtClean="0"/>
          </a:p>
          <a:p>
            <a:pPr>
              <a:spcBef>
                <a:spcPts val="1200"/>
              </a:spcBef>
            </a:pPr>
            <a:r>
              <a:rPr lang="en-US" dirty="0" smtClean="0"/>
              <a:t>Customers should buy </a:t>
            </a:r>
            <a:r>
              <a:rPr lang="en-US" dirty="0" err="1" smtClean="0"/>
              <a:t>StorNext</a:t>
            </a:r>
            <a:r>
              <a:rPr lang="en-US" dirty="0" smtClean="0"/>
              <a:t> M330 for:</a:t>
            </a:r>
          </a:p>
          <a:p>
            <a:pPr lvl="1"/>
            <a:r>
              <a:rPr lang="x-none" dirty="0" smtClean="0"/>
              <a:t>Mid-range performance</a:t>
            </a:r>
            <a:endParaRPr lang="en-US" dirty="0" smtClean="0"/>
          </a:p>
          <a:p>
            <a:pPr lvl="1"/>
            <a:r>
              <a:rPr lang="x-none" smtClean="0"/>
              <a:t>Two </a:t>
            </a:r>
            <a:r>
              <a:rPr lang="x-none" dirty="0" smtClean="0"/>
              <a:t>to four file systems</a:t>
            </a:r>
            <a:endParaRPr lang="en-US" dirty="0" smtClean="0"/>
          </a:p>
          <a:p>
            <a:pPr lvl="1"/>
            <a:r>
              <a:rPr lang="x-none" dirty="0" smtClean="0"/>
              <a:t>Up to 60M </a:t>
            </a:r>
            <a:r>
              <a:rPr lang="x-none" smtClean="0"/>
              <a:t>files total</a:t>
            </a:r>
            <a:endParaRPr lang="en-US" dirty="0" smtClean="0"/>
          </a:p>
          <a:p>
            <a:pPr>
              <a:spcBef>
                <a:spcPts val="1200"/>
              </a:spcBef>
            </a:pPr>
            <a:r>
              <a:rPr lang="en-US" dirty="0" smtClean="0"/>
              <a:t>Customers should “roll their own” when:</a:t>
            </a:r>
          </a:p>
          <a:p>
            <a:pPr lvl="1"/>
            <a:r>
              <a:rPr lang="en-US" dirty="0" smtClean="0"/>
              <a:t>O</a:t>
            </a:r>
            <a:r>
              <a:rPr lang="x-none" dirty="0" smtClean="0"/>
              <a:t>ptimizations to tailor hardware to their specific workflow</a:t>
            </a:r>
            <a:endParaRPr lang="en-US" dirty="0" smtClean="0"/>
          </a:p>
          <a:p>
            <a:pPr lvl="1"/>
            <a:r>
              <a:rPr lang="x-none" dirty="0" smtClean="0"/>
              <a:t>Custom metadata array configuration</a:t>
            </a:r>
            <a:endParaRPr lang="en-US" dirty="0" smtClean="0"/>
          </a:p>
          <a:p>
            <a:pPr lvl="1"/>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43B15EB-C1D3-4B48-9F26-A787BF617B14}" type="slidenum">
              <a:rPr lang="en-US" smtClean="0"/>
              <a:pPr>
                <a:defRPr/>
              </a:pPr>
              <a:t>27</a:t>
            </a:fld>
            <a:endParaRPr lang="en-US" dirty="0"/>
          </a:p>
        </p:txBody>
      </p:sp>
      <p:grpSp>
        <p:nvGrpSpPr>
          <p:cNvPr id="5" name="Group 4"/>
          <p:cNvGrpSpPr/>
          <p:nvPr/>
        </p:nvGrpSpPr>
        <p:grpSpPr>
          <a:xfrm>
            <a:off x="6875313" y="1724708"/>
            <a:ext cx="1762641" cy="1277799"/>
            <a:chOff x="365330" y="1738356"/>
            <a:chExt cx="3910219" cy="2834652"/>
          </a:xfrm>
        </p:grpSpPr>
        <p:pic>
          <p:nvPicPr>
            <p:cNvPr id="6" name="Picture 2"/>
            <p:cNvPicPr>
              <a:picLocks noChangeAspect="1" noChangeArrowheads="1"/>
            </p:cNvPicPr>
            <p:nvPr/>
          </p:nvPicPr>
          <p:blipFill>
            <a:blip r:embed="rId3" cstate="print"/>
            <a:srcRect/>
            <a:stretch>
              <a:fillRect/>
            </a:stretch>
          </p:blipFill>
          <p:spPr bwMode="auto">
            <a:xfrm>
              <a:off x="989765" y="1738356"/>
              <a:ext cx="3285784" cy="2590799"/>
            </a:xfrm>
            <a:prstGeom prst="rect">
              <a:avLst/>
            </a:prstGeom>
            <a:noFill/>
            <a:ln w="9525">
              <a:noFill/>
              <a:miter lim="800000"/>
              <a:headEnd/>
              <a:tailEnd/>
            </a:ln>
          </p:spPr>
        </p:pic>
        <p:pic>
          <p:nvPicPr>
            <p:cNvPr id="7" name="Picture 2" descr="C:\Users\jlee3\AppData\Local\Microsoft\Windows\Temporary Internet Files\Content.Outlook\I8W2KQLJ\Quantum-StorNext_M330_FRNT_LowRes.jpg"/>
            <p:cNvPicPr>
              <a:picLocks noChangeAspect="1" noChangeArrowheads="1"/>
            </p:cNvPicPr>
            <p:nvPr/>
          </p:nvPicPr>
          <p:blipFill>
            <a:blip r:embed="rId4" cstate="print"/>
            <a:srcRect l="844" t="366" b="1185"/>
            <a:stretch>
              <a:fillRect/>
            </a:stretch>
          </p:blipFill>
          <p:spPr bwMode="auto">
            <a:xfrm>
              <a:off x="365330" y="2735454"/>
              <a:ext cx="3103489" cy="183755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grpSp>
      <p:pic>
        <p:nvPicPr>
          <p:cNvPr id="10" name="Picture 2" descr="C:\Users\jlee3\AppData\Local\Microsoft\Windows\Temporary Internet Files\Content.Outlook\I8W2KQLJ\Quantum-StorNext_M330_FRNT_LowRes.jpg"/>
          <p:cNvPicPr>
            <a:picLocks noChangeAspect="1" noChangeArrowheads="1"/>
          </p:cNvPicPr>
          <p:nvPr/>
        </p:nvPicPr>
        <p:blipFill>
          <a:blip r:embed="rId4" cstate="print"/>
          <a:srcRect l="844" t="366" b="1185"/>
          <a:stretch>
            <a:fillRect/>
          </a:stretch>
        </p:blipFill>
        <p:spPr bwMode="auto">
          <a:xfrm>
            <a:off x="7218780" y="4087139"/>
            <a:ext cx="1398985" cy="82832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pic>
        <p:nvPicPr>
          <p:cNvPr id="23560" name="Picture 8" descr="http://t2.gstatic.com/images?q=tbn:ANd9GcR5xWMAwgAUo2gKoduaJSH6QhtZS45xmW0ZOqJfkfpgLNlolFqpJQ"/>
          <p:cNvPicPr>
            <a:picLocks noChangeAspect="1" noChangeArrowheads="1"/>
          </p:cNvPicPr>
          <p:nvPr/>
        </p:nvPicPr>
        <p:blipFill>
          <a:blip r:embed="rId5" cstate="print"/>
          <a:srcRect/>
          <a:stretch>
            <a:fillRect/>
          </a:stretch>
        </p:blipFill>
        <p:spPr bwMode="auto">
          <a:xfrm>
            <a:off x="6969267" y="5484717"/>
            <a:ext cx="1905000" cy="5715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09000" cy="639763"/>
          </a:xfrm>
        </p:spPr>
        <p:txBody>
          <a:bodyPr/>
          <a:lstStyle/>
          <a:p>
            <a:r>
              <a:rPr lang="en-US" dirty="0" smtClean="0"/>
              <a:t>StorNext Appliances: REMEMBER !!!</a:t>
            </a:r>
            <a:endParaRPr lang="en-US" dirty="0"/>
          </a:p>
        </p:txBody>
      </p:sp>
      <p:sp>
        <p:nvSpPr>
          <p:cNvPr id="3" name="Content Placeholder 2"/>
          <p:cNvSpPr>
            <a:spLocks noGrp="1"/>
          </p:cNvSpPr>
          <p:nvPr>
            <p:ph idx="1"/>
          </p:nvPr>
        </p:nvSpPr>
        <p:spPr>
          <a:xfrm>
            <a:off x="301624" y="1066800"/>
            <a:ext cx="8588376" cy="5105400"/>
          </a:xfrm>
        </p:spPr>
        <p:txBody>
          <a:bodyPr>
            <a:normAutofit/>
          </a:bodyPr>
          <a:lstStyle/>
          <a:p>
            <a:r>
              <a:rPr lang="en-US" b="1" dirty="0" smtClean="0">
                <a:solidFill>
                  <a:schemeClr val="accent6">
                    <a:lumMod val="60000"/>
                    <a:lumOff val="40000"/>
                  </a:schemeClr>
                </a:solidFill>
              </a:rPr>
              <a:t>M660</a:t>
            </a:r>
            <a:r>
              <a:rPr lang="en-US" dirty="0" smtClean="0"/>
              <a:t>: Base System &amp; Expansion Unit </a:t>
            </a:r>
            <a:r>
              <a:rPr lang="en-US" sz="2800" b="1" dirty="0" smtClean="0">
                <a:solidFill>
                  <a:srgbClr val="00B050"/>
                </a:solidFill>
              </a:rPr>
              <a:t>Sold Separately</a:t>
            </a:r>
            <a:r>
              <a:rPr lang="en-US" dirty="0" smtClean="0"/>
              <a:t>!</a:t>
            </a:r>
          </a:p>
          <a:p>
            <a:endParaRPr lang="en-US" dirty="0" smtClean="0"/>
          </a:p>
          <a:p>
            <a:endParaRPr lang="en-US" dirty="0" smtClean="0"/>
          </a:p>
          <a:p>
            <a:endParaRPr lang="en-US" dirty="0" smtClean="0"/>
          </a:p>
          <a:p>
            <a:endParaRPr lang="en-US" b="1" dirty="0" smtClean="0">
              <a:solidFill>
                <a:schemeClr val="accent6">
                  <a:lumMod val="60000"/>
                  <a:lumOff val="40000"/>
                </a:schemeClr>
              </a:solidFill>
            </a:endParaRPr>
          </a:p>
          <a:p>
            <a:endParaRPr lang="en-US" b="1" dirty="0" smtClean="0">
              <a:solidFill>
                <a:schemeClr val="accent6">
                  <a:lumMod val="60000"/>
                  <a:lumOff val="40000"/>
                </a:schemeClr>
              </a:solidFill>
            </a:endParaRPr>
          </a:p>
          <a:p>
            <a:r>
              <a:rPr lang="en-US" b="1" dirty="0" smtClean="0">
                <a:solidFill>
                  <a:schemeClr val="accent6">
                    <a:lumMod val="60000"/>
                    <a:lumOff val="40000"/>
                  </a:schemeClr>
                </a:solidFill>
              </a:rPr>
              <a:t>M660</a:t>
            </a:r>
            <a:r>
              <a:rPr lang="en-US" dirty="0" smtClean="0"/>
              <a:t>: </a:t>
            </a:r>
            <a:r>
              <a:rPr lang="en-US" sz="2800" b="1" dirty="0" smtClean="0">
                <a:solidFill>
                  <a:srgbClr val="00B050"/>
                </a:solidFill>
              </a:rPr>
              <a:t>$20K off list </a:t>
            </a:r>
            <a:r>
              <a:rPr lang="en-US" dirty="0" smtClean="0"/>
              <a:t>through September</a:t>
            </a:r>
          </a:p>
          <a:p>
            <a:r>
              <a:rPr lang="en-US" b="1" dirty="0" smtClean="0">
                <a:solidFill>
                  <a:schemeClr val="accent6">
                    <a:lumMod val="60000"/>
                    <a:lumOff val="40000"/>
                  </a:schemeClr>
                </a:solidFill>
              </a:rPr>
              <a:t>Q-Series and G300</a:t>
            </a:r>
            <a:r>
              <a:rPr lang="en-US" dirty="0" smtClean="0"/>
              <a:t>: </a:t>
            </a:r>
            <a:r>
              <a:rPr lang="en-US" sz="2800" b="1" dirty="0" smtClean="0">
                <a:solidFill>
                  <a:srgbClr val="00B050"/>
                </a:solidFill>
              </a:rPr>
              <a:t>Do you want fries with that?</a:t>
            </a:r>
            <a:br>
              <a:rPr lang="en-US" sz="2800" b="1" dirty="0" smtClean="0">
                <a:solidFill>
                  <a:srgbClr val="00B050"/>
                </a:solidFill>
              </a:rPr>
            </a:br>
            <a:endParaRPr lang="en-US" b="1" dirty="0" smtClean="0">
              <a:solidFill>
                <a:schemeClr val="accent6">
                  <a:lumMod val="60000"/>
                  <a:lumOff val="40000"/>
                </a:schemeClr>
              </a:solidFill>
            </a:endParaRPr>
          </a:p>
          <a:p>
            <a:r>
              <a:rPr lang="en-US" b="1" dirty="0" smtClean="0">
                <a:solidFill>
                  <a:schemeClr val="accent6">
                    <a:lumMod val="60000"/>
                    <a:lumOff val="40000"/>
                  </a:schemeClr>
                </a:solidFill>
              </a:rPr>
              <a:t>M330</a:t>
            </a:r>
            <a:r>
              <a:rPr lang="en-US" dirty="0" smtClean="0"/>
              <a:t>: non-TPM configuration in PB64</a:t>
            </a:r>
          </a:p>
          <a:p>
            <a:r>
              <a:rPr lang="en-US" b="1" dirty="0" smtClean="0">
                <a:solidFill>
                  <a:schemeClr val="accent6">
                    <a:lumMod val="60000"/>
                    <a:lumOff val="40000"/>
                  </a:schemeClr>
                </a:solidFill>
                <a:latin typeface="Arial" charset="0"/>
                <a:ea typeface="ＭＳ Ｐゴシック" pitchFamily="34" charset="-128"/>
                <a:cs typeface="Arial" charset="0"/>
              </a:rPr>
              <a:t>AEL</a:t>
            </a:r>
            <a:r>
              <a:rPr lang="en-US" dirty="0" smtClean="0"/>
              <a:t>:</a:t>
            </a:r>
            <a:r>
              <a:rPr lang="en-US" dirty="0" smtClean="0">
                <a:latin typeface="Arial" charset="0"/>
                <a:ea typeface="ＭＳ Ｐゴシック" pitchFamily="34" charset="-128"/>
                <a:cs typeface="Arial" charset="0"/>
              </a:rPr>
              <a:t> </a:t>
            </a:r>
            <a:r>
              <a:rPr lang="en-US" b="1" dirty="0" smtClean="0">
                <a:solidFill>
                  <a:srgbClr val="FF0000"/>
                </a:solidFill>
                <a:latin typeface="Arial" charset="0"/>
                <a:ea typeface="ＭＳ Ｐゴシック" pitchFamily="34" charset="-128"/>
                <a:cs typeface="Arial" charset="0"/>
              </a:rPr>
              <a:t>don’t forget to add the MDC</a:t>
            </a:r>
          </a:p>
          <a:p>
            <a:pPr>
              <a:buNone/>
            </a:pPr>
            <a:endParaRPr lang="en-US" dirty="0"/>
          </a:p>
        </p:txBody>
      </p:sp>
      <p:sp>
        <p:nvSpPr>
          <p:cNvPr id="4" name="Slide Number Placeholder 3"/>
          <p:cNvSpPr>
            <a:spLocks noGrp="1"/>
          </p:cNvSpPr>
          <p:nvPr>
            <p:ph type="sldNum" sz="quarter" idx="10"/>
          </p:nvPr>
        </p:nvSpPr>
        <p:spPr/>
        <p:txBody>
          <a:bodyPr/>
          <a:lstStyle/>
          <a:p>
            <a:pPr>
              <a:defRPr/>
            </a:pPr>
            <a:fld id="{47A88F08-5AB8-4095-8074-57956897D0F5}" type="slidenum">
              <a:rPr lang="en-US" smtClean="0"/>
              <a:pPr>
                <a:defRPr/>
              </a:pPr>
              <a:t>28</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30635" y="1723262"/>
            <a:ext cx="7914601" cy="1985137"/>
          </a:xfrm>
          <a:prstGeom prst="rect">
            <a:avLst/>
          </a:prstGeom>
          <a:noFill/>
          <a:ln w="9525">
            <a:noFill/>
            <a:miter lim="800000"/>
            <a:headEnd/>
            <a:tailEnd/>
          </a:ln>
        </p:spPr>
      </p:pic>
      <p:sp>
        <p:nvSpPr>
          <p:cNvPr id="6" name="Rectangle 5"/>
          <p:cNvSpPr/>
          <p:nvPr/>
        </p:nvSpPr>
        <p:spPr>
          <a:xfrm>
            <a:off x="6692901" y="2294908"/>
            <a:ext cx="1422400" cy="39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farm4.static.flickr.com/3435/3312482323_ed6c65806e.jpg"/>
          <p:cNvPicPr>
            <a:picLocks noChangeAspect="1" noChangeArrowheads="1"/>
          </p:cNvPicPr>
          <p:nvPr/>
        </p:nvPicPr>
        <p:blipFill>
          <a:blip r:embed="rId4" cstate="print"/>
          <a:srcRect/>
          <a:stretch>
            <a:fillRect/>
          </a:stretch>
        </p:blipFill>
        <p:spPr bwMode="auto">
          <a:xfrm>
            <a:off x="6553199" y="4799404"/>
            <a:ext cx="1722785" cy="13231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lstStyle/>
          <a:p>
            <a:pPr>
              <a:buFont typeface="Wingdings" charset="2"/>
              <a:buNone/>
              <a:defRPr/>
            </a:pPr>
            <a:r>
              <a:rPr dirty="0" smtClean="0"/>
              <a:t>~10 minute overview for sales</a:t>
            </a:r>
            <a:endParaRPr dirty="0"/>
          </a:p>
        </p:txBody>
      </p:sp>
      <p:sp>
        <p:nvSpPr>
          <p:cNvPr id="29699" name="Title 5"/>
          <p:cNvSpPr>
            <a:spLocks noGrp="1"/>
          </p:cNvSpPr>
          <p:nvPr>
            <p:ph type="title"/>
          </p:nvPr>
        </p:nvSpPr>
        <p:spPr>
          <a:xfrm>
            <a:off x="874713" y="1066800"/>
            <a:ext cx="7772400" cy="639763"/>
          </a:xfrm>
        </p:spPr>
        <p:txBody>
          <a:bodyPr/>
          <a:lstStyle/>
          <a:p>
            <a:r>
              <a:rPr dirty="0" smtClean="0"/>
              <a:t>StorNext 4.3: Short Sales Summary</a:t>
            </a:r>
          </a:p>
        </p:txBody>
      </p:sp>
      <p:pic>
        <p:nvPicPr>
          <p:cNvPr id="29700" name="Picture 34" descr="Z:\images\Software\StorNext\StorNext_monitor.png"/>
          <p:cNvPicPr>
            <a:picLocks noChangeAspect="1" noChangeArrowheads="1"/>
          </p:cNvPicPr>
          <p:nvPr/>
        </p:nvPicPr>
        <p:blipFill>
          <a:blip r:embed="rId3" cstate="print"/>
          <a:srcRect/>
          <a:stretch>
            <a:fillRect/>
          </a:stretch>
        </p:blipFill>
        <p:spPr bwMode="auto">
          <a:xfrm>
            <a:off x="2533650" y="2455863"/>
            <a:ext cx="3851275" cy="30432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8915400" cy="639762"/>
          </a:xfrm>
        </p:spPr>
        <p:txBody>
          <a:bodyPr/>
          <a:lstStyle/>
          <a:p>
            <a:r>
              <a:rPr lang="en-US" sz="3100" dirty="0" smtClean="0"/>
              <a:t>Introducing </a:t>
            </a:r>
            <a:r>
              <a:rPr lang="en-US" sz="3100" dirty="0" err="1" smtClean="0"/>
              <a:t>StorNext</a:t>
            </a:r>
            <a:r>
              <a:rPr lang="en-US" sz="3100" dirty="0" smtClean="0"/>
              <a:t> 4.3 File System &amp; Archiving</a:t>
            </a:r>
            <a:endParaRPr lang="en-US" sz="3100" b="1" i="1" dirty="0"/>
          </a:p>
        </p:txBody>
      </p:sp>
      <p:sp>
        <p:nvSpPr>
          <p:cNvPr id="10" name="Rectangle 3"/>
          <p:cNvSpPr txBox="1">
            <a:spLocks noChangeArrowheads="1"/>
          </p:cNvSpPr>
          <p:nvPr/>
        </p:nvSpPr>
        <p:spPr bwMode="auto">
          <a:xfrm>
            <a:off x="3657600" y="2438400"/>
            <a:ext cx="4953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0" fontAlgn="base" latinLnBrk="0" hangingPunct="0">
              <a:lnSpc>
                <a:spcPct val="90000"/>
              </a:lnSpc>
              <a:spcBef>
                <a:spcPts val="1200"/>
              </a:spcBef>
              <a:spcAft>
                <a:spcPct val="0"/>
              </a:spcAft>
              <a:buClrTx/>
              <a:buSzPct val="75000"/>
              <a:buFontTx/>
              <a:buBlip>
                <a:blip r:embed="rId3"/>
              </a:buBlip>
              <a:tabLst/>
              <a:defRPr/>
            </a:pPr>
            <a:r>
              <a:rPr lang="en-US" sz="2000" kern="0" dirty="0" smtClean="0">
                <a:solidFill>
                  <a:schemeClr val="tx1">
                    <a:lumMod val="65000"/>
                    <a:lumOff val="35000"/>
                  </a:schemeClr>
                </a:solidFill>
                <a:latin typeface="Arial" pitchFamily="34" charset="0"/>
                <a:ea typeface="+mn-ea"/>
                <a:cs typeface="Arial" pitchFamily="34" charset="0"/>
              </a:rPr>
              <a:t>Major database restructure (</a:t>
            </a:r>
            <a:r>
              <a:rPr lang="en-US" sz="2000" kern="0" dirty="0" err="1" smtClean="0">
                <a:solidFill>
                  <a:schemeClr val="tx1">
                    <a:lumMod val="65000"/>
                    <a:lumOff val="35000"/>
                  </a:schemeClr>
                </a:solidFill>
                <a:latin typeface="Arial" pitchFamily="34" charset="0"/>
                <a:ea typeface="+mn-ea"/>
                <a:cs typeface="Arial" pitchFamily="34" charset="0"/>
              </a:rPr>
              <a:t>MySQL</a:t>
            </a:r>
            <a:r>
              <a:rPr lang="en-US" sz="2000" kern="0" dirty="0" smtClean="0">
                <a:solidFill>
                  <a:schemeClr val="tx1">
                    <a:lumMod val="65000"/>
                    <a:lumOff val="35000"/>
                  </a:schemeClr>
                </a:solidFill>
                <a:latin typeface="Arial" pitchFamily="34" charset="0"/>
                <a:ea typeface="+mn-ea"/>
                <a:cs typeface="Arial" pitchFamily="34" charset="0"/>
              </a:rPr>
              <a:t>)</a:t>
            </a:r>
          </a:p>
          <a:p>
            <a:pPr marL="342900" marR="0" lvl="0" indent="-342900" algn="l" defTabSz="457200" rtl="0" eaLnBrk="0" fontAlgn="base" latinLnBrk="0" hangingPunct="0">
              <a:lnSpc>
                <a:spcPct val="90000"/>
              </a:lnSpc>
              <a:spcBef>
                <a:spcPts val="1800"/>
              </a:spcBef>
              <a:spcAft>
                <a:spcPct val="0"/>
              </a:spcAft>
              <a:buClrTx/>
              <a:buSzPct val="75000"/>
              <a:buFontTx/>
              <a:buBlip>
                <a:blip r:embed="rId3"/>
              </a:buBlip>
              <a:tabLst/>
              <a:defRPr/>
            </a:pPr>
            <a:r>
              <a:rPr lang="en-US" sz="2000" b="1" kern="0" dirty="0" smtClean="0">
                <a:solidFill>
                  <a:schemeClr val="tx1">
                    <a:lumMod val="65000"/>
                    <a:lumOff val="35000"/>
                  </a:schemeClr>
                </a:solidFill>
                <a:latin typeface="Arial" pitchFamily="34" charset="0"/>
                <a:ea typeface="+mn-ea"/>
                <a:cs typeface="Arial" pitchFamily="34" charset="0"/>
              </a:rPr>
              <a:t>Scalability</a:t>
            </a:r>
            <a:r>
              <a:rPr lang="en-US" sz="2000" kern="0" dirty="0" smtClean="0">
                <a:solidFill>
                  <a:schemeClr val="tx1">
                    <a:lumMod val="65000"/>
                    <a:lumOff val="35000"/>
                  </a:schemeClr>
                </a:solidFill>
                <a:latin typeface="Arial" pitchFamily="34" charset="0"/>
                <a:ea typeface="+mn-ea"/>
                <a:cs typeface="Arial" pitchFamily="34" charset="0"/>
              </a:rPr>
              <a:t>: 1 billion files per MDC</a:t>
            </a:r>
          </a:p>
          <a:p>
            <a:pPr marL="800100" lvl="1" indent="-342900" defTabSz="457200" eaLnBrk="0" hangingPunct="0">
              <a:lnSpc>
                <a:spcPct val="90000"/>
              </a:lnSpc>
              <a:spcBef>
                <a:spcPts val="600"/>
              </a:spcBef>
              <a:buSzPct val="75000"/>
              <a:buFont typeface="Arial" pitchFamily="34" charset="0"/>
              <a:buChar char="•"/>
              <a:defRPr/>
            </a:pPr>
            <a:r>
              <a:rPr lang="en-US" kern="0" dirty="0" smtClean="0">
                <a:solidFill>
                  <a:schemeClr val="tx1">
                    <a:lumMod val="65000"/>
                    <a:lumOff val="35000"/>
                  </a:schemeClr>
                </a:solidFill>
                <a:latin typeface="Arial" pitchFamily="34" charset="0"/>
                <a:ea typeface="+mn-ea"/>
                <a:cs typeface="Arial" pitchFamily="34" charset="0"/>
              </a:rPr>
              <a:t>Total files in 1 to 8 file systems</a:t>
            </a:r>
          </a:p>
          <a:p>
            <a:pPr marL="342900" marR="0" lvl="0" indent="-342900" algn="l" defTabSz="457200" rtl="0" eaLnBrk="0" fontAlgn="base" latinLnBrk="0" hangingPunct="0">
              <a:lnSpc>
                <a:spcPct val="90000"/>
              </a:lnSpc>
              <a:spcBef>
                <a:spcPts val="1200"/>
              </a:spcBef>
              <a:spcAft>
                <a:spcPct val="0"/>
              </a:spcAft>
              <a:buClrTx/>
              <a:buSzPct val="75000"/>
              <a:buFontTx/>
              <a:buBlip>
                <a:blip r:embed="rId3"/>
              </a:buBlip>
              <a:tabLst/>
              <a:defRPr/>
            </a:pPr>
            <a:r>
              <a:rPr lang="en-US" sz="2000" b="1" kern="0" dirty="0" smtClean="0">
                <a:solidFill>
                  <a:schemeClr val="tx1">
                    <a:lumMod val="65000"/>
                    <a:lumOff val="35000"/>
                  </a:schemeClr>
                </a:solidFill>
                <a:latin typeface="Arial" pitchFamily="34" charset="0"/>
                <a:ea typeface="+mn-ea"/>
                <a:cs typeface="Arial" pitchFamily="34" charset="0"/>
              </a:rPr>
              <a:t>Performance </a:t>
            </a:r>
          </a:p>
          <a:p>
            <a:pPr marL="800100" lvl="1" indent="-342900" defTabSz="457200" eaLnBrk="0" hangingPunct="0">
              <a:lnSpc>
                <a:spcPct val="90000"/>
              </a:lnSpc>
              <a:spcBef>
                <a:spcPct val="20000"/>
              </a:spcBef>
              <a:buSzPct val="75000"/>
              <a:buFont typeface="Arial" pitchFamily="34" charset="0"/>
              <a:buChar char="•"/>
              <a:defRPr/>
            </a:pPr>
            <a:r>
              <a:rPr lang="en-US" dirty="0" smtClean="0">
                <a:solidFill>
                  <a:schemeClr val="tx1">
                    <a:lumMod val="65000"/>
                    <a:lumOff val="35000"/>
                  </a:schemeClr>
                </a:solidFill>
              </a:rPr>
              <a:t>Focus on </a:t>
            </a:r>
            <a:r>
              <a:rPr lang="en-US" dirty="0" err="1" smtClean="0">
                <a:solidFill>
                  <a:schemeClr val="tx1">
                    <a:lumMod val="65000"/>
                    <a:lumOff val="35000"/>
                  </a:schemeClr>
                </a:solidFill>
              </a:rPr>
              <a:t>tiering</a:t>
            </a:r>
            <a:r>
              <a:rPr lang="en-US" dirty="0" smtClean="0">
                <a:solidFill>
                  <a:schemeClr val="tx1">
                    <a:lumMod val="65000"/>
                    <a:lumOff val="35000"/>
                  </a:schemeClr>
                </a:solidFill>
              </a:rPr>
              <a:t> and archiving</a:t>
            </a:r>
          </a:p>
          <a:p>
            <a:pPr marL="800100" lvl="1" indent="-342900" defTabSz="457200" eaLnBrk="0" hangingPunct="0">
              <a:lnSpc>
                <a:spcPct val="90000"/>
              </a:lnSpc>
              <a:spcBef>
                <a:spcPct val="20000"/>
              </a:spcBef>
              <a:buSzPct val="75000"/>
              <a:buFont typeface="Arial" pitchFamily="34" charset="0"/>
              <a:buChar char="•"/>
              <a:defRPr/>
            </a:pPr>
            <a:r>
              <a:rPr lang="en-US" kern="0" dirty="0" smtClean="0">
                <a:solidFill>
                  <a:schemeClr val="tx1">
                    <a:lumMod val="65000"/>
                    <a:lumOff val="35000"/>
                  </a:schemeClr>
                </a:solidFill>
                <a:latin typeface="Arial" pitchFamily="34" charset="0"/>
                <a:ea typeface="+mn-ea"/>
                <a:cs typeface="Arial" pitchFamily="34" charset="0"/>
              </a:rPr>
              <a:t>Faster creation, </a:t>
            </a:r>
            <a:r>
              <a:rPr lang="en-US" kern="0" dirty="0" err="1" smtClean="0">
                <a:solidFill>
                  <a:schemeClr val="tx1">
                    <a:lumMod val="65000"/>
                    <a:lumOff val="35000"/>
                  </a:schemeClr>
                </a:solidFill>
                <a:latin typeface="Arial" pitchFamily="34" charset="0"/>
                <a:ea typeface="+mn-ea"/>
                <a:cs typeface="Arial" pitchFamily="34" charset="0"/>
              </a:rPr>
              <a:t>trunction</a:t>
            </a:r>
            <a:r>
              <a:rPr lang="en-US" kern="0" dirty="0" smtClean="0">
                <a:solidFill>
                  <a:schemeClr val="tx1">
                    <a:lumMod val="65000"/>
                    <a:lumOff val="35000"/>
                  </a:schemeClr>
                </a:solidFill>
                <a:latin typeface="Arial" pitchFamily="34" charset="0"/>
                <a:ea typeface="+mn-ea"/>
                <a:cs typeface="Arial" pitchFamily="34" charset="0"/>
              </a:rPr>
              <a:t> at scale</a:t>
            </a:r>
          </a:p>
          <a:p>
            <a:pPr marL="800100" lvl="1" indent="-342900" defTabSz="457200" eaLnBrk="0" hangingPunct="0">
              <a:lnSpc>
                <a:spcPct val="90000"/>
              </a:lnSpc>
              <a:spcBef>
                <a:spcPct val="20000"/>
              </a:spcBef>
              <a:buSzPct val="75000"/>
              <a:buFont typeface="Arial" pitchFamily="34" charset="0"/>
              <a:buChar char="•"/>
              <a:defRPr/>
            </a:pPr>
            <a:r>
              <a:rPr lang="en-US" kern="0" dirty="0" smtClean="0">
                <a:solidFill>
                  <a:schemeClr val="tx1">
                    <a:lumMod val="65000"/>
                    <a:lumOff val="35000"/>
                  </a:schemeClr>
                </a:solidFill>
                <a:latin typeface="Arial" pitchFamily="34" charset="0"/>
                <a:ea typeface="+mn-ea"/>
                <a:cs typeface="Arial" pitchFamily="34" charset="0"/>
              </a:rPr>
              <a:t>Faster archive of small files</a:t>
            </a:r>
          </a:p>
          <a:p>
            <a:pPr marL="800100" lvl="1" indent="-342900" defTabSz="457200" eaLnBrk="0" hangingPunct="0">
              <a:lnSpc>
                <a:spcPct val="90000"/>
              </a:lnSpc>
              <a:spcBef>
                <a:spcPct val="20000"/>
              </a:spcBef>
              <a:buSzPct val="75000"/>
              <a:buFont typeface="Arial" pitchFamily="34" charset="0"/>
              <a:buChar char="•"/>
              <a:defRPr/>
            </a:pPr>
            <a:r>
              <a:rPr lang="en-US" dirty="0" smtClean="0">
                <a:solidFill>
                  <a:schemeClr val="tx1">
                    <a:lumMod val="65000"/>
                    <a:lumOff val="35000"/>
                  </a:schemeClr>
                </a:solidFill>
              </a:rPr>
              <a:t>Faster high-speed LAN access</a:t>
            </a:r>
            <a:endParaRPr lang="en-US" kern="0" dirty="0" smtClean="0">
              <a:solidFill>
                <a:schemeClr val="tx1">
                  <a:lumMod val="65000"/>
                  <a:lumOff val="35000"/>
                </a:schemeClr>
              </a:solidFill>
              <a:latin typeface="Arial" pitchFamily="34" charset="0"/>
              <a:ea typeface="+mn-ea"/>
              <a:cs typeface="Arial" pitchFamily="34" charset="0"/>
            </a:endParaRPr>
          </a:p>
          <a:p>
            <a:pPr marL="342900" marR="0" lvl="0" indent="-342900" algn="l" defTabSz="457200" rtl="0" eaLnBrk="0" fontAlgn="base" latinLnBrk="0" hangingPunct="0">
              <a:lnSpc>
                <a:spcPct val="90000"/>
              </a:lnSpc>
              <a:spcBef>
                <a:spcPts val="1200"/>
              </a:spcBef>
              <a:spcAft>
                <a:spcPct val="0"/>
              </a:spcAft>
              <a:buClrTx/>
              <a:buSzPct val="75000"/>
              <a:buFontTx/>
              <a:buBlip>
                <a:blip r:embed="rId3"/>
              </a:buBlip>
              <a:tabLst/>
              <a:defRPr/>
            </a:pPr>
            <a:r>
              <a:rPr lang="en-US" sz="2000" b="1" kern="0" dirty="0" smtClean="0">
                <a:solidFill>
                  <a:schemeClr val="tx1">
                    <a:lumMod val="65000"/>
                    <a:lumOff val="35000"/>
                  </a:schemeClr>
                </a:solidFill>
                <a:latin typeface="Arial" pitchFamily="34" charset="0"/>
                <a:ea typeface="+mn-ea"/>
                <a:cs typeface="Arial" pitchFamily="34" charset="0"/>
              </a:rPr>
              <a:t>Intelligence</a:t>
            </a:r>
          </a:p>
          <a:p>
            <a:pPr marL="800100" lvl="1" indent="-342900" defTabSz="457200" eaLnBrk="0" hangingPunct="0">
              <a:lnSpc>
                <a:spcPct val="90000"/>
              </a:lnSpc>
              <a:spcBef>
                <a:spcPct val="20000"/>
              </a:spcBef>
              <a:buSzPct val="75000"/>
              <a:buFont typeface="Arial" pitchFamily="34" charset="0"/>
              <a:buChar char="•"/>
              <a:defRPr/>
            </a:pPr>
            <a:r>
              <a:rPr lang="en-US" kern="0" dirty="0" smtClean="0">
                <a:solidFill>
                  <a:schemeClr val="tx1">
                    <a:lumMod val="65000"/>
                    <a:lumOff val="35000"/>
                  </a:schemeClr>
                </a:solidFill>
                <a:latin typeface="Arial" pitchFamily="34" charset="0"/>
                <a:cs typeface="Arial" pitchFamily="34" charset="0"/>
              </a:rPr>
              <a:t>Active Vault: a new tape tier</a:t>
            </a:r>
          </a:p>
          <a:p>
            <a:pPr marL="800100" lvl="1" indent="-342900" defTabSz="457200" eaLnBrk="0" hangingPunct="0">
              <a:lnSpc>
                <a:spcPct val="90000"/>
              </a:lnSpc>
              <a:spcBef>
                <a:spcPct val="20000"/>
              </a:spcBef>
              <a:buSzPct val="75000"/>
              <a:buFont typeface="Arial" pitchFamily="34" charset="0"/>
              <a:buChar char="•"/>
              <a:defRPr/>
            </a:pPr>
            <a:r>
              <a:rPr lang="en-US" kern="0" dirty="0" smtClean="0">
                <a:solidFill>
                  <a:schemeClr val="tx1">
                    <a:lumMod val="65000"/>
                    <a:lumOff val="35000"/>
                  </a:schemeClr>
                </a:solidFill>
                <a:latin typeface="Arial" pitchFamily="34" charset="0"/>
                <a:ea typeface="+mn-ea"/>
                <a:cs typeface="Arial" pitchFamily="34" charset="0"/>
              </a:rPr>
              <a:t>Project-based  management, archiving</a:t>
            </a:r>
          </a:p>
          <a:p>
            <a:pPr marL="342900" marR="0" lvl="0" indent="-342900" algn="l" defTabSz="457200" rtl="0" eaLnBrk="0" fontAlgn="base" latinLnBrk="0" hangingPunct="0">
              <a:lnSpc>
                <a:spcPct val="90000"/>
              </a:lnSpc>
              <a:spcBef>
                <a:spcPct val="20000"/>
              </a:spcBef>
              <a:spcAft>
                <a:spcPct val="0"/>
              </a:spcAft>
              <a:buClrTx/>
              <a:buSzPct val="75000"/>
              <a:buFontTx/>
              <a:buBlip>
                <a:blip r:embed="rId3"/>
              </a:buBlip>
              <a:tabLst/>
              <a:defRPr/>
            </a:pPr>
            <a:endParaRPr kumimoji="0" lang="en-US" sz="2000" b="0" i="0" u="none" strike="noStrike" kern="0" cap="none" spc="0" normalizeH="0" baseline="0" noProof="0" dirty="0" smtClean="0">
              <a:ln>
                <a:noFill/>
              </a:ln>
              <a:solidFill>
                <a:srgbClr val="212121"/>
              </a:solidFill>
              <a:effectLst/>
              <a:uLnTx/>
              <a:uFillTx/>
              <a:latin typeface="Arial" pitchFamily="34" charset="0"/>
              <a:ea typeface="+mn-ea"/>
              <a:cs typeface="Arial" pitchFamily="34" charset="0"/>
            </a:endParaRPr>
          </a:p>
          <a:p>
            <a:pPr marL="342900" marR="0" lvl="0" indent="-342900" algn="l" defTabSz="457200" rtl="0" eaLnBrk="0" fontAlgn="base" latinLnBrk="0" hangingPunct="0">
              <a:lnSpc>
                <a:spcPct val="90000"/>
              </a:lnSpc>
              <a:spcBef>
                <a:spcPct val="20000"/>
              </a:spcBef>
              <a:spcAft>
                <a:spcPct val="0"/>
              </a:spcAft>
              <a:buClrTx/>
              <a:buSzPct val="75000"/>
              <a:buFontTx/>
              <a:buBlip>
                <a:blip r:embed="rId3"/>
              </a:buBlip>
              <a:tabLst/>
              <a:defRPr/>
            </a:pPr>
            <a:endParaRPr kumimoji="0" lang="en-US" sz="2400" b="0" i="0" u="none" strike="noStrike" kern="0" cap="none" spc="0" normalizeH="0" baseline="0" noProof="0" dirty="0" smtClean="0">
              <a:ln>
                <a:noFill/>
              </a:ln>
              <a:solidFill>
                <a:srgbClr val="212121"/>
              </a:solidFill>
              <a:effectLst/>
              <a:uLnTx/>
              <a:uFillTx/>
              <a:latin typeface="Arial" pitchFamily="34" charset="0"/>
              <a:ea typeface="+mn-ea"/>
              <a:cs typeface="Arial" pitchFamily="34" charset="0"/>
            </a:endParaRPr>
          </a:p>
          <a:p>
            <a:pPr marL="342900" marR="0" lvl="0" indent="-342900" algn="l" defTabSz="457200" rtl="0" eaLnBrk="0" fontAlgn="base" latinLnBrk="0" hangingPunct="0">
              <a:lnSpc>
                <a:spcPct val="90000"/>
              </a:lnSpc>
              <a:spcBef>
                <a:spcPct val="20000"/>
              </a:spcBef>
              <a:spcAft>
                <a:spcPct val="0"/>
              </a:spcAft>
              <a:buClrTx/>
              <a:buSzPct val="75000"/>
              <a:buFontTx/>
              <a:buNone/>
              <a:tabLst/>
              <a:defRPr/>
            </a:pPr>
            <a:endParaRPr kumimoji="0" lang="en-US" sz="2400" b="0" i="0" u="none" strike="noStrike" kern="0" cap="none" spc="0" normalizeH="0" baseline="0" noProof="0" dirty="0" smtClean="0">
              <a:ln>
                <a:noFill/>
              </a:ln>
              <a:solidFill>
                <a:srgbClr val="212121"/>
              </a:solidFill>
              <a:effectLst/>
              <a:uLnTx/>
              <a:uFillTx/>
              <a:latin typeface="+mn-lt"/>
              <a:ea typeface="+mn-ea"/>
              <a:cs typeface="+mn-cs"/>
            </a:endParaRPr>
          </a:p>
        </p:txBody>
      </p:sp>
      <p:sp>
        <p:nvSpPr>
          <p:cNvPr id="11" name="Slide Number Placeholder 5"/>
          <p:cNvSpPr>
            <a:spLocks noGrp="1"/>
          </p:cNvSpPr>
          <p:nvPr>
            <p:ph type="sldNum" sz="quarter" idx="4294967295"/>
          </p:nvPr>
        </p:nvSpPr>
        <p:spPr>
          <a:xfrm>
            <a:off x="304800" y="6430963"/>
            <a:ext cx="533400" cy="323850"/>
          </a:xfrm>
          <a:prstGeom prst="rect">
            <a:avLst/>
          </a:prstGeom>
        </p:spPr>
        <p:txBody>
          <a:bodyPr/>
          <a:lstStyle/>
          <a:p>
            <a:pPr>
              <a:defRPr/>
            </a:pPr>
            <a:fld id="{0BA0A91F-BF33-49A2-AE4F-4B45EA4082D1}" type="slidenum">
              <a:rPr lang="en-US" sz="1000" smtClean="0">
                <a:solidFill>
                  <a:srgbClr val="00B0F0"/>
                </a:solidFill>
              </a:rPr>
              <a:pPr>
                <a:defRPr/>
              </a:pPr>
              <a:t>4</a:t>
            </a:fld>
            <a:endParaRPr lang="en-US" sz="1000" dirty="0">
              <a:solidFill>
                <a:srgbClr val="00B0F0"/>
              </a:solidFill>
            </a:endParaRPr>
          </a:p>
        </p:txBody>
      </p:sp>
      <p:grpSp>
        <p:nvGrpSpPr>
          <p:cNvPr id="3" name="Group 7"/>
          <p:cNvGrpSpPr/>
          <p:nvPr/>
        </p:nvGrpSpPr>
        <p:grpSpPr>
          <a:xfrm>
            <a:off x="300079" y="2362200"/>
            <a:ext cx="3157588" cy="2514600"/>
            <a:chOff x="300078" y="2362200"/>
            <a:chExt cx="3662322" cy="2916554"/>
          </a:xfrm>
        </p:grpSpPr>
        <p:pic>
          <p:nvPicPr>
            <p:cNvPr id="7" name="Picture 7" descr="QTM_StorNext_blue.png"/>
            <p:cNvPicPr>
              <a:picLocks noChangeAspect="1"/>
            </p:cNvPicPr>
            <p:nvPr/>
          </p:nvPicPr>
          <p:blipFill>
            <a:blip r:embed="rId4" cstate="print"/>
            <a:srcRect/>
            <a:stretch>
              <a:fillRect/>
            </a:stretch>
          </p:blipFill>
          <p:spPr bwMode="auto">
            <a:xfrm>
              <a:off x="457200" y="4711201"/>
              <a:ext cx="3276600" cy="567553"/>
            </a:xfrm>
            <a:prstGeom prst="rect">
              <a:avLst/>
            </a:prstGeom>
            <a:noFill/>
            <a:ln w="9525">
              <a:noFill/>
              <a:miter lim="800000"/>
              <a:headEnd/>
              <a:tailEnd/>
            </a:ln>
          </p:spPr>
        </p:pic>
        <p:pic>
          <p:nvPicPr>
            <p:cNvPr id="12" name="Picture 2" descr="https://encrypted-tbn2.google.com/images?q=tbn:ANd9GcSf8FUVAwRD3NoBdwkY0R1IgJg4V0iATkvc2uHP_ZYp23ObMuT8"/>
            <p:cNvPicPr>
              <a:picLocks noChangeAspect="1" noChangeArrowheads="1"/>
            </p:cNvPicPr>
            <p:nvPr/>
          </p:nvPicPr>
          <p:blipFill>
            <a:blip r:embed="rId5" cstate="print"/>
            <a:srcRect/>
            <a:stretch>
              <a:fillRect/>
            </a:stretch>
          </p:blipFill>
          <p:spPr bwMode="auto">
            <a:xfrm>
              <a:off x="300078" y="2362200"/>
              <a:ext cx="3662322" cy="2121246"/>
            </a:xfrm>
            <a:prstGeom prst="rect">
              <a:avLst/>
            </a:prstGeom>
            <a:noFill/>
          </p:spPr>
        </p:pic>
      </p:grpSp>
      <p:sp>
        <p:nvSpPr>
          <p:cNvPr id="14" name="TextBox 13"/>
          <p:cNvSpPr txBox="1"/>
          <p:nvPr/>
        </p:nvSpPr>
        <p:spPr>
          <a:xfrm rot="21409400">
            <a:off x="3557247" y="1201232"/>
            <a:ext cx="4878265" cy="954107"/>
          </a:xfrm>
          <a:prstGeom prst="rect">
            <a:avLst/>
          </a:prstGeom>
          <a:noFill/>
          <a:ln w="57150">
            <a:solidFill>
              <a:srgbClr val="FFC000"/>
            </a:solidFill>
          </a:ln>
        </p:spPr>
        <p:txBody>
          <a:bodyPr wrap="square" rtlCol="0">
            <a:spAutoFit/>
          </a:bodyPr>
          <a:lstStyle/>
          <a:p>
            <a:r>
              <a:rPr lang="en-US" sz="2800" b="1" dirty="0" smtClean="0">
                <a:solidFill>
                  <a:srgbClr val="FFC000"/>
                </a:solidFill>
              </a:rPr>
              <a:t>Managing </a:t>
            </a:r>
            <a:r>
              <a:rPr lang="en-US" sz="2800" b="1" dirty="0" smtClean="0">
                <a:solidFill>
                  <a:srgbClr val="758087"/>
                </a:solidFill>
              </a:rPr>
              <a:t>Volume, Velocity &amp; Variety </a:t>
            </a:r>
            <a:r>
              <a:rPr lang="en-US" sz="2800" b="1" dirty="0" smtClean="0">
                <a:solidFill>
                  <a:srgbClr val="FFC000"/>
                </a:solidFill>
              </a:rPr>
              <a:t>to Extract </a:t>
            </a:r>
            <a:r>
              <a:rPr lang="en-US" sz="2800" b="1" dirty="0" smtClean="0">
                <a:solidFill>
                  <a:srgbClr val="758087"/>
                </a:solidFill>
              </a:rPr>
              <a:t>Value</a:t>
            </a:r>
            <a:endParaRPr lang="en-US" sz="2800" b="1" dirty="0">
              <a:solidFill>
                <a:srgbClr val="758087"/>
              </a:solidFill>
            </a:endParaRPr>
          </a:p>
        </p:txBody>
      </p:sp>
    </p:spTree>
    <p:extLst>
      <p:ext uri="{BB962C8B-B14F-4D97-AF65-F5344CB8AC3E}">
        <p14:creationId xmlns="" xmlns:p14="http://schemas.microsoft.com/office/powerpoint/2010/main" val="10283923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4.3: </a:t>
            </a:r>
            <a:r>
              <a:rPr lang="en-US" b="1" dirty="0" smtClean="0"/>
              <a:t>Scalability</a:t>
            </a:r>
            <a:endParaRPr lang="en-US" b="1" dirty="0"/>
          </a:p>
        </p:txBody>
      </p:sp>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5</a:t>
            </a:fld>
            <a:endParaRPr lang="en-US" dirty="0"/>
          </a:p>
        </p:txBody>
      </p:sp>
      <p:sp>
        <p:nvSpPr>
          <p:cNvPr id="5" name="Rectangle 4"/>
          <p:cNvSpPr/>
          <p:nvPr/>
        </p:nvSpPr>
        <p:spPr>
          <a:xfrm>
            <a:off x="796407" y="1295400"/>
            <a:ext cx="7465506" cy="2954655"/>
          </a:xfrm>
          <a:prstGeom prst="rect">
            <a:avLst/>
          </a:prstGeom>
          <a:noFill/>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Billion Files</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per MDC</a:t>
            </a: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Across 1 to 8 File Systems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StorNext 4.3: Scalability</a:t>
            </a:r>
            <a:endParaRPr lang="en-US" dirty="0"/>
          </a:p>
        </p:txBody>
      </p:sp>
      <p:sp>
        <p:nvSpPr>
          <p:cNvPr id="4" name="Slide Number Placeholder 3"/>
          <p:cNvSpPr>
            <a:spLocks noGrp="1"/>
          </p:cNvSpPr>
          <p:nvPr>
            <p:ph type="sldNum" sz="quarter" idx="10"/>
          </p:nvPr>
        </p:nvSpPr>
        <p:spPr/>
        <p:txBody>
          <a:bodyPr/>
          <a:lstStyle/>
          <a:p>
            <a:pPr>
              <a:defRPr/>
            </a:pPr>
            <a:fld id="{19D582D4-F950-4684-937F-8617D8597911}" type="slidenum">
              <a:rPr lang="en-US" smtClean="0"/>
              <a:pPr>
                <a:defRPr/>
              </a:pPr>
              <a:t>6</a:t>
            </a:fld>
            <a:endParaRPr lang="en-US" dirty="0"/>
          </a:p>
        </p:txBody>
      </p:sp>
      <p:sp>
        <p:nvSpPr>
          <p:cNvPr id="6" name="Rectangle 5"/>
          <p:cNvSpPr/>
          <p:nvPr/>
        </p:nvSpPr>
        <p:spPr>
          <a:xfrm>
            <a:off x="1036505" y="4191000"/>
            <a:ext cx="7172156" cy="1569660"/>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Save money and hassle: </a:t>
            </a: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Don’t have to break up file systems </a:t>
            </a: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 add MDCs!</a:t>
            </a:r>
          </a:p>
        </p:txBody>
      </p:sp>
      <p:sp>
        <p:nvSpPr>
          <p:cNvPr id="7" name="Rectangle 6"/>
          <p:cNvSpPr/>
          <p:nvPr/>
        </p:nvSpPr>
        <p:spPr>
          <a:xfrm>
            <a:off x="914400" y="1219200"/>
            <a:ext cx="7848600" cy="29718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6407" y="1295400"/>
            <a:ext cx="7465506" cy="2954655"/>
          </a:xfrm>
          <a:prstGeom prst="rect">
            <a:avLst/>
          </a:prstGeom>
          <a:noFill/>
        </p:spPr>
        <p:txBody>
          <a:bodyPr wrap="none" lIns="91440" tIns="45720" rIns="91440" bIns="45720">
            <a:spAutoFit/>
          </a:bodyPr>
          <a:lstStyle/>
          <a:p>
            <a:pPr algn="ctr"/>
            <a:r>
              <a:rPr lang="en-US" sz="8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 Billion Files</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per MDC</a:t>
            </a:r>
          </a:p>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Across 1 to 8 File Systems</a:t>
            </a:r>
          </a:p>
        </p:txBody>
      </p:sp>
      <p:sp>
        <p:nvSpPr>
          <p:cNvPr id="10" name="Rectangle 9"/>
          <p:cNvSpPr/>
          <p:nvPr/>
        </p:nvSpPr>
        <p:spPr>
          <a:xfrm>
            <a:off x="914400" y="1447800"/>
            <a:ext cx="7467600" cy="2743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639763"/>
          </a:xfrm>
        </p:spPr>
        <p:txBody>
          <a:bodyPr/>
          <a:lstStyle/>
          <a:p>
            <a:r>
              <a:rPr lang="en-US" dirty="0" err="1" smtClean="0"/>
              <a:t>StorNext</a:t>
            </a:r>
            <a:r>
              <a:rPr lang="en-US" dirty="0" smtClean="0"/>
              <a:t> 4.3: FASTER FILE SYSTEM</a:t>
            </a:r>
            <a:endParaRPr lang="en-US" dirty="0"/>
          </a:p>
        </p:txBody>
      </p:sp>
      <p:sp>
        <p:nvSpPr>
          <p:cNvPr id="6" name="Content Placeholder 5"/>
          <p:cNvSpPr>
            <a:spLocks noGrp="1"/>
          </p:cNvSpPr>
          <p:nvPr>
            <p:ph idx="1"/>
          </p:nvPr>
        </p:nvSpPr>
        <p:spPr>
          <a:xfrm>
            <a:off x="301625" y="1143000"/>
            <a:ext cx="7543800" cy="990600"/>
          </a:xfrm>
        </p:spPr>
        <p:txBody>
          <a:bodyPr/>
          <a:lstStyle/>
          <a:p>
            <a:r>
              <a:rPr lang="en-US" dirty="0" smtClean="0"/>
              <a:t>Customers already buy </a:t>
            </a:r>
            <a:r>
              <a:rPr lang="en-US" dirty="0" err="1" smtClean="0"/>
              <a:t>StorNext</a:t>
            </a:r>
            <a:r>
              <a:rPr lang="en-US" dirty="0" smtClean="0"/>
              <a:t> because it’s </a:t>
            </a:r>
            <a:r>
              <a:rPr lang="en-US" b="1" dirty="0" smtClean="0"/>
              <a:t>FAST</a:t>
            </a:r>
          </a:p>
          <a:p>
            <a:r>
              <a:rPr lang="en-US" dirty="0" smtClean="0"/>
              <a:t>4.3 has even better </a:t>
            </a:r>
            <a:r>
              <a:rPr lang="en-US" b="1" dirty="0" smtClean="0"/>
              <a:t>PERFORMANCE</a:t>
            </a:r>
          </a:p>
          <a:p>
            <a:endParaRPr lang="en-US" dirty="0"/>
          </a:p>
        </p:txBody>
      </p:sp>
      <p:sp>
        <p:nvSpPr>
          <p:cNvPr id="8" name="Rectangle 7"/>
          <p:cNvSpPr/>
          <p:nvPr/>
        </p:nvSpPr>
        <p:spPr>
          <a:xfrm>
            <a:off x="916097" y="2057400"/>
            <a:ext cx="7040723" cy="523220"/>
          </a:xfrm>
          <a:prstGeom prst="rect">
            <a:avLst/>
          </a:prstGeom>
          <a:noFill/>
        </p:spPr>
        <p:txBody>
          <a:bodyPr wrap="square" lIns="91440" tIns="45720" rIns="91440" bIns="45720">
            <a:spAutoFit/>
          </a:bodyPr>
          <a:lstStyle/>
          <a:p>
            <a:pPr algn="ct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Creating files: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50% faster</a:t>
            </a:r>
            <a:endPar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916097" y="2438400"/>
            <a:ext cx="7040723" cy="523220"/>
          </a:xfrm>
          <a:prstGeom prst="rect">
            <a:avLst/>
          </a:prstGeom>
          <a:noFill/>
        </p:spPr>
        <p:txBody>
          <a:bodyPr wrap="square" lIns="91440" tIns="45720" rIns="91440" bIns="45720">
            <a:spAutoFit/>
          </a:bodyPr>
          <a:lstStyle/>
          <a:p>
            <a:pPr algn="ct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Deleting files: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30% faster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991449" y="4038600"/>
            <a:ext cx="7040723" cy="1692771"/>
          </a:xfrm>
          <a:prstGeom prst="rect">
            <a:avLst/>
          </a:prstGeom>
          <a:noFill/>
        </p:spPr>
        <p:txBody>
          <a:bodyPr wrap="square" lIns="91440" tIns="45720" rIns="91440" bIns="45720">
            <a:spAutoFit/>
          </a:bodyPr>
          <a:lstStyle/>
          <a:p>
            <a:pPr algn="ctr"/>
            <a:r>
              <a:rPr lang="en-US" sz="3200" cap="all"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Small writes on Windows</a:t>
            </a:r>
          </a:p>
          <a:p>
            <a:pPr algn="ct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SAN clients: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200% faster </a:t>
            </a: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(single stream); </a:t>
            </a:r>
          </a:p>
          <a:p>
            <a:pPr algn="ct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70% faster </a:t>
            </a: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 streams)</a:t>
            </a:r>
          </a:p>
          <a:p>
            <a:pPr algn="ct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 clients: predicting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3.6x as fast </a:t>
            </a: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10 </a:t>
            </a:r>
            <a:r>
              <a:rPr lang="en-US"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GbE</a:t>
            </a: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networks</a:t>
            </a:r>
            <a:endParaRPr lang="en-US" sz="54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2" name="Rectangle 11"/>
          <p:cNvSpPr/>
          <p:nvPr/>
        </p:nvSpPr>
        <p:spPr>
          <a:xfrm>
            <a:off x="991449" y="5593616"/>
            <a:ext cx="7040723" cy="461665"/>
          </a:xfrm>
          <a:prstGeom prst="rect">
            <a:avLst/>
          </a:prstGeom>
          <a:noFill/>
        </p:spPr>
        <p:txBody>
          <a:bodyPr wrap="square" lIns="91440" tIns="45720" rIns="91440" bIns="45720">
            <a:spAutoFit/>
          </a:bodyPr>
          <a:lstStyle/>
          <a:p>
            <a:pPr algn="ct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I/O path latency in Windows code: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7x reduction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639763"/>
          </a:xfrm>
        </p:spPr>
        <p:txBody>
          <a:bodyPr/>
          <a:lstStyle/>
          <a:p>
            <a:r>
              <a:rPr lang="en-US" dirty="0" err="1" smtClean="0"/>
              <a:t>StorNext</a:t>
            </a:r>
            <a:r>
              <a:rPr lang="en-US" dirty="0" smtClean="0"/>
              <a:t> 4.3: FASTER FILE SYSTEM</a:t>
            </a:r>
            <a:endParaRPr lang="en-US" dirty="0"/>
          </a:p>
        </p:txBody>
      </p:sp>
      <p:sp>
        <p:nvSpPr>
          <p:cNvPr id="6" name="Content Placeholder 5"/>
          <p:cNvSpPr>
            <a:spLocks noGrp="1"/>
          </p:cNvSpPr>
          <p:nvPr>
            <p:ph idx="1"/>
          </p:nvPr>
        </p:nvSpPr>
        <p:spPr>
          <a:xfrm>
            <a:off x="301625" y="1143000"/>
            <a:ext cx="7543800" cy="990600"/>
          </a:xfrm>
        </p:spPr>
        <p:txBody>
          <a:bodyPr/>
          <a:lstStyle/>
          <a:p>
            <a:r>
              <a:rPr lang="en-US" dirty="0" smtClean="0"/>
              <a:t>Customers already buy </a:t>
            </a:r>
            <a:r>
              <a:rPr lang="en-US" dirty="0" err="1" smtClean="0"/>
              <a:t>StorNext</a:t>
            </a:r>
            <a:r>
              <a:rPr lang="en-US" dirty="0" smtClean="0"/>
              <a:t> because it’s </a:t>
            </a:r>
            <a:r>
              <a:rPr lang="en-US" b="1" dirty="0" smtClean="0"/>
              <a:t>FAST</a:t>
            </a:r>
          </a:p>
          <a:p>
            <a:r>
              <a:rPr lang="en-US" dirty="0" smtClean="0"/>
              <a:t>4.3 has even better </a:t>
            </a:r>
            <a:r>
              <a:rPr lang="en-US" b="1" dirty="0" smtClean="0"/>
              <a:t>PERFORMANCE</a:t>
            </a:r>
          </a:p>
          <a:p>
            <a:endParaRPr lang="en-US" dirty="0"/>
          </a:p>
        </p:txBody>
      </p:sp>
      <p:sp>
        <p:nvSpPr>
          <p:cNvPr id="13" name="Rectangle 12"/>
          <p:cNvSpPr/>
          <p:nvPr/>
        </p:nvSpPr>
        <p:spPr>
          <a:xfrm>
            <a:off x="1304832" y="2971800"/>
            <a:ext cx="6263253" cy="1077218"/>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Do bigger tasks with </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StorNext</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Save time with </a:t>
            </a:r>
            <a:r>
              <a:rPr lang="en-US" sz="32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StorNext</a:t>
            </a: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Rectangle 13"/>
          <p:cNvSpPr/>
          <p:nvPr/>
        </p:nvSpPr>
        <p:spPr>
          <a:xfrm>
            <a:off x="372878" y="5943600"/>
            <a:ext cx="8127161" cy="584775"/>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Windows Clients perform better with 4.3!</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916097" y="2057400"/>
            <a:ext cx="7040723" cy="523220"/>
          </a:xfrm>
          <a:prstGeom prst="rect">
            <a:avLst/>
          </a:prstGeom>
          <a:noFill/>
        </p:spPr>
        <p:txBody>
          <a:bodyPr wrap="square" lIns="91440" tIns="45720" rIns="91440" bIns="45720">
            <a:spAutoFit/>
          </a:bodyPr>
          <a:lstStyle/>
          <a:p>
            <a:pPr algn="ct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Creating files: </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50% faster</a:t>
            </a:r>
            <a:endParaRPr lang="en-US" sz="6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Rectangle 15"/>
          <p:cNvSpPr/>
          <p:nvPr/>
        </p:nvSpPr>
        <p:spPr>
          <a:xfrm>
            <a:off x="916097" y="2438400"/>
            <a:ext cx="7040723" cy="523220"/>
          </a:xfrm>
          <a:prstGeom prst="rect">
            <a:avLst/>
          </a:prstGeom>
          <a:noFill/>
        </p:spPr>
        <p:txBody>
          <a:bodyPr wrap="square" lIns="91440" tIns="45720" rIns="91440" bIns="45720">
            <a:spAutoFit/>
          </a:bodyPr>
          <a:lstStyle/>
          <a:p>
            <a:pPr algn="ct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Deleting files: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30% faster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a:off x="991449" y="4038600"/>
            <a:ext cx="7040723" cy="1692771"/>
          </a:xfrm>
          <a:prstGeom prst="rect">
            <a:avLst/>
          </a:prstGeom>
          <a:noFill/>
        </p:spPr>
        <p:txBody>
          <a:bodyPr wrap="square" lIns="91440" tIns="45720" rIns="91440" bIns="45720">
            <a:spAutoFit/>
          </a:bodyPr>
          <a:lstStyle/>
          <a:p>
            <a:pPr algn="ctr"/>
            <a:r>
              <a:rPr lang="en-US" sz="3200" cap="all"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Small writes on Windows</a:t>
            </a:r>
          </a:p>
          <a:p>
            <a:pPr algn="ct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SAN clients: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200% faster </a:t>
            </a: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(single stream); </a:t>
            </a:r>
          </a:p>
          <a:p>
            <a:pPr algn="ct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70% faster </a:t>
            </a: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 streams)</a:t>
            </a:r>
          </a:p>
          <a:p>
            <a:pPr algn="ct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 clients: predicting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3.6x as fast </a:t>
            </a: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10 </a:t>
            </a:r>
            <a:r>
              <a:rPr lang="en-US" sz="200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GbE</a:t>
            </a:r>
            <a:r>
              <a:rPr lang="en-US" sz="20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networks</a:t>
            </a:r>
            <a:endParaRPr lang="en-US" sz="54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Rectangle 17"/>
          <p:cNvSpPr/>
          <p:nvPr/>
        </p:nvSpPr>
        <p:spPr>
          <a:xfrm>
            <a:off x="991449" y="5593616"/>
            <a:ext cx="7040723" cy="461665"/>
          </a:xfrm>
          <a:prstGeom prst="rect">
            <a:avLst/>
          </a:prstGeom>
          <a:noFill/>
        </p:spPr>
        <p:txBody>
          <a:bodyPr wrap="square" lIns="91440" tIns="45720" rIns="91440" bIns="45720">
            <a:spAutoFit/>
          </a:bodyPr>
          <a:lstStyle/>
          <a:p>
            <a:pPr algn="ctr"/>
            <a:r>
              <a:rPr lang="en-US" sz="20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I/O path latency in Windows code: </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7x reduction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Rectangle 18"/>
          <p:cNvSpPr/>
          <p:nvPr/>
        </p:nvSpPr>
        <p:spPr>
          <a:xfrm>
            <a:off x="1447800" y="2133600"/>
            <a:ext cx="5562600" cy="8382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19200" y="4114800"/>
            <a:ext cx="6781800" cy="1905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4400" cy="639763"/>
          </a:xfrm>
        </p:spPr>
        <p:txBody>
          <a:bodyPr/>
          <a:lstStyle/>
          <a:p>
            <a:r>
              <a:rPr lang="en-US" dirty="0" err="1" smtClean="0"/>
              <a:t>StorNext</a:t>
            </a:r>
            <a:r>
              <a:rPr lang="en-US" dirty="0" smtClean="0"/>
              <a:t> 4.3: FASTER STORAGE MANAGER</a:t>
            </a:r>
            <a:endParaRPr lang="en-US" dirty="0"/>
          </a:p>
        </p:txBody>
      </p:sp>
      <p:sp>
        <p:nvSpPr>
          <p:cNvPr id="6" name="Content Placeholder 5"/>
          <p:cNvSpPr>
            <a:spLocks noGrp="1"/>
          </p:cNvSpPr>
          <p:nvPr>
            <p:ph idx="1"/>
          </p:nvPr>
        </p:nvSpPr>
        <p:spPr>
          <a:xfrm>
            <a:off x="301625" y="1143000"/>
            <a:ext cx="7543800" cy="990600"/>
          </a:xfrm>
        </p:spPr>
        <p:txBody>
          <a:bodyPr/>
          <a:lstStyle/>
          <a:p>
            <a:r>
              <a:rPr lang="en-US" dirty="0" smtClean="0"/>
              <a:t>Customers already buy </a:t>
            </a:r>
            <a:r>
              <a:rPr lang="en-US" dirty="0" err="1" smtClean="0"/>
              <a:t>StorNext</a:t>
            </a:r>
            <a:r>
              <a:rPr lang="en-US" dirty="0" smtClean="0"/>
              <a:t> because it’s </a:t>
            </a:r>
            <a:r>
              <a:rPr lang="en-US" b="1" dirty="0" smtClean="0"/>
              <a:t>FAST</a:t>
            </a:r>
          </a:p>
          <a:p>
            <a:r>
              <a:rPr lang="en-US" dirty="0" smtClean="0"/>
              <a:t>4.3 has even better </a:t>
            </a:r>
            <a:r>
              <a:rPr lang="en-US" b="1" dirty="0" smtClean="0"/>
              <a:t>PERFORMANCE</a:t>
            </a:r>
          </a:p>
          <a:p>
            <a:endParaRPr lang="en-US" dirty="0"/>
          </a:p>
        </p:txBody>
      </p:sp>
      <p:sp>
        <p:nvSpPr>
          <p:cNvPr id="8" name="Rectangle 7"/>
          <p:cNvSpPr/>
          <p:nvPr/>
        </p:nvSpPr>
        <p:spPr>
          <a:xfrm>
            <a:off x="738983" y="1981200"/>
            <a:ext cx="7620000" cy="954107"/>
          </a:xfrm>
          <a:prstGeom prst="rect">
            <a:avLst/>
          </a:prstGeom>
          <a:noFill/>
        </p:spPr>
        <p:txBody>
          <a:bodyPr wrap="square" lIns="91440" tIns="45720" rIns="91440" bIns="45720">
            <a:spAutoFit/>
          </a:bodyPr>
          <a:lstStyle/>
          <a:p>
            <a:pPr algn="ct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Truncation</a:t>
            </a:r>
            <a:r>
              <a:rPr lang="en-US" sz="28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1000x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in huge FS</a:t>
            </a:r>
          </a:p>
          <a:p>
            <a:pPr algn="ct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1.5x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1M files</a:t>
            </a:r>
            <a:endParaRPr lang="en-US" sz="6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ectangle 8"/>
          <p:cNvSpPr/>
          <p:nvPr/>
        </p:nvSpPr>
        <p:spPr>
          <a:xfrm>
            <a:off x="1028622" y="3505200"/>
            <a:ext cx="7040723" cy="523220"/>
          </a:xfrm>
          <a:prstGeom prst="rect">
            <a:avLst/>
          </a:prstGeom>
          <a:noFill/>
        </p:spPr>
        <p:txBody>
          <a:bodyPr wrap="square" lIns="91440" tIns="45720" rIns="91440" bIns="45720">
            <a:spAutoFit/>
          </a:bodyPr>
          <a:lstStyle/>
          <a:p>
            <a:pPr algn="ct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Writing to tape: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4x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for small files </a:t>
            </a:r>
            <a:endParaRPr lang="en-US" sz="60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1" name="Rectangle 10"/>
          <p:cNvSpPr/>
          <p:nvPr/>
        </p:nvSpPr>
        <p:spPr>
          <a:xfrm>
            <a:off x="1028622" y="4953000"/>
            <a:ext cx="7040723" cy="954107"/>
          </a:xfrm>
          <a:prstGeom prst="rect">
            <a:avLst/>
          </a:prstGeom>
          <a:noFill/>
        </p:spPr>
        <p:txBody>
          <a:bodyPr wrap="square" lIns="91440" tIns="45720" rIns="91440" bIns="45720">
            <a:spAutoFit/>
          </a:bodyPr>
          <a:lstStyle/>
          <a:p>
            <a:pPr algn="ct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Creating files: </a:t>
            </a:r>
            <a:r>
              <a:rPr lang="en-US"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20% faster </a:t>
            </a:r>
            <a:r>
              <a:rPr lang="en-US" sz="2400"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1M files</a:t>
            </a:r>
          </a:p>
          <a:p>
            <a:pPr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larger gain as file count increases</a:t>
            </a:r>
            <a:endParaRPr 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323&quot;/&gt;&lt;/object&gt;&lt;object type=&quot;3&quot; unique_id=&quot;10005&quot;&gt;&lt;property id=&quot;20148&quot; value=&quot;5&quot;/&gt;&lt;property id=&quot;20300&quot; value=&quot;Slide 1&quot;/&gt;&lt;property id=&quot;20307&quot; value=&quot;345&quot;/&gt;&lt;/object&gt;&lt;object type=&quot;3&quot; unique_id=&quot;10006&quot;&gt;&lt;property id=&quot;20148&quot; value=&quot;5&quot;/&gt;&lt;property id=&quot;20300&quot; value=&quot;Slide 3 - &amp;quot;Title Goes Here&amp;quot;&quot;/&gt;&lt;property id=&quot;20307&quot; value=&quot;325&quot;/&gt;&lt;/object&gt;&lt;object type=&quot;3&quot; unique_id=&quot;10007&quot;&gt;&lt;property id=&quot;20148&quot; value=&quot;5&quot;/&gt;&lt;property id=&quot;20300&quot; value=&quot;Slide 16&quot;/&gt;&lt;property id=&quot;20307&quot; value=&quot;331&quot;/&gt;&lt;/object&gt;&lt;object type=&quot;3&quot; unique_id=&quot;10008&quot;&gt;&lt;property id=&quot;20148&quot; value=&quot;5&quot;/&gt;&lt;property id=&quot;20300&quot; value=&quot;Slide 19 - &amp;quot;CHAPTER HEADLINE &amp;#x0D;&amp;#x0A;GOES HERE&amp;quot;&quot;/&gt;&lt;property id=&quot;20307&quot; value=&quot;333&quot;/&gt;&lt;/object&gt;&lt;object type=&quot;3&quot; unique_id=&quot;10009&quot;&gt;&lt;property id=&quot;20148&quot; value=&quot;5&quot;/&gt;&lt;property id=&quot;20300&quot; value=&quot;Slide 17 - &amp;quot;CHAPTER HEADLINE&amp;#x0D;&amp;#x0A;GOES HERE&amp;quot;&quot;/&gt;&lt;property id=&quot;20307&quot; value=&quot;334&quot;/&gt;&lt;/object&gt;&lt;object type=&quot;3&quot; unique_id=&quot;10010&quot;&gt;&lt;property id=&quot;20148&quot; value=&quot;5&quot;/&gt;&lt;property id=&quot;20300&quot; value=&quot;Slide 18 - &amp;quot;CHAPTER HEADLINE &amp;#x0D;&amp;#x0A;GOES HERE&amp;quot;&quot;/&gt;&lt;property id=&quot;20307&quot; value=&quot;338&quot;/&gt;&lt;/object&gt;&lt;object type=&quot;3&quot; unique_id=&quot;10011&quot;&gt;&lt;property id=&quot;20148&quot; value=&quot;5&quot;/&gt;&lt;property id=&quot;20300&quot; value=&quot;Slide 20 - &amp;quot;CHAPTER HEADLINE&amp;#x0D;&amp;#x0A;GOES HERE&amp;quot;&quot;/&gt;&lt;property id=&quot;20307&quot; value=&quot;336&quot;/&gt;&lt;/object&gt;&lt;object type=&quot;3&quot; unique_id=&quot;10625&quot;&gt;&lt;property id=&quot;20148&quot; value=&quot;5&quot;/&gt;&lt;property id=&quot;20300&quot; value=&quot;Slide 4 - &amp;quot;Before you begin…&amp;quot;&quot;/&gt;&lt;property id=&quot;20307&quot; value=&quot;346&quot;/&gt;&lt;/object&gt;&lt;object type=&quot;3&quot; unique_id=&quot;10626&quot;&gt;&lt;property id=&quot;20148&quot; value=&quot;5&quot;/&gt;&lt;property id=&quot;20300&quot; value=&quot;Slide 5 - &amp;quot;Headline goes here&amp;quot;&quot;/&gt;&lt;property id=&quot;20307&quot; value=&quot;347&quot;/&gt;&lt;/object&gt;&lt;object type=&quot;3&quot; unique_id=&quot;10627&quot;&gt;&lt;property id=&quot;20148&quot; value=&quot;5&quot;/&gt;&lt;property id=&quot;20300&quot; value=&quot;Slide 6 - &amp;quot;Converting old presentations to the new format&amp;quot;&quot;/&gt;&lt;property id=&quot;20307&quot; value=&quot;348&quot;/&gt;&lt;/object&gt;&lt;object type=&quot;3&quot; unique_id=&quot;10628&quot;&gt;&lt;property id=&quot;20148&quot; value=&quot;5&quot;/&gt;&lt;property id=&quot;20300&quot; value=&quot;Slide 7 - &amp;quot;Converting old presentations to the new format&amp;quot;&quot;/&gt;&lt;property id=&quot;20307&quot; value=&quot;349&quot;/&gt;&lt;/object&gt;&lt;object type=&quot;3&quot; unique_id=&quot;10629&quot;&gt;&lt;property id=&quot;20148&quot; value=&quot;5&quot;/&gt;&lt;property id=&quot;20300&quot; value=&quot;Slide 8 - &amp;quot;Converting old presentations to the new format&amp;quot;&quot;/&gt;&lt;property id=&quot;20307&quot; value=&quot;350&quot;/&gt;&lt;/object&gt;&lt;object type=&quot;3&quot; unique_id=&quot;10630&quot;&gt;&lt;property id=&quot;20148&quot; value=&quot;5&quot;/&gt;&lt;property id=&quot;20300&quot; value=&quot;Slide 9 - &amp;quot;Converting old presentations to the new format&amp;quot;&quot;/&gt;&lt;property id=&quot;20307&quot; value=&quot;351&quot;/&gt;&lt;/object&gt;&lt;object type=&quot;3&quot; unique_id=&quot;10631&quot;&gt;&lt;property id=&quot;20148&quot; value=&quot;5&quot;/&gt;&lt;property id=&quot;20300&quot; value=&quot;Slide 10 - &amp;quot;Converting old presentations to the new format&amp;quot;&quot;/&gt;&lt;property id=&quot;20307&quot; value=&quot;352&quot;/&gt;&lt;/object&gt;&lt;object type=&quot;3&quot; unique_id=&quot;10632&quot;&gt;&lt;property id=&quot;20148&quot; value=&quot;5&quot;/&gt;&lt;property id=&quot;20300&quot; value=&quot;Slide 11 - &amp;quot;Converting old presentations to the new format&amp;quot;&quot;/&gt;&lt;property id=&quot;20307&quot; value=&quot;353&quot;/&gt;&lt;/object&gt;&lt;object type=&quot;3&quot; unique_id=&quot;10633&quot;&gt;&lt;property id=&quot;20148&quot; value=&quot;5&quot;/&gt;&lt;property id=&quot;20300&quot; value=&quot;Slide 12 - &amp;quot;Converting old presentations to the new format&amp;quot;&quot;/&gt;&lt;property id=&quot;20307&quot; value=&quot;354&quot;/&gt;&lt;/object&gt;&lt;object type=&quot;3&quot; unique_id=&quot;10634&quot;&gt;&lt;property id=&quot;20148&quot; value=&quot;5&quot;/&gt;&lt;property id=&quot;20300&quot; value=&quot;Slide 13 - &amp;quot;Converting old presentations to the new format&amp;quot;&quot;/&gt;&lt;property id=&quot;20307&quot; value=&quot;355&quot;/&gt;&lt;/object&gt;&lt;object type=&quot;3&quot; unique_id=&quot;10635&quot;&gt;&lt;property id=&quot;20148&quot; value=&quot;5&quot;/&gt;&lt;property id=&quot;20300&quot; value=&quot;Slide 14 - &amp;quot;Converting old presentations to the new format&amp;quot;&quot;/&gt;&lt;property id=&quot;20307&quot; value=&quot;356&quot;/&gt;&lt;/object&gt;&lt;object type=&quot;3&quot; unique_id=&quot;10636&quot;&gt;&lt;property id=&quot;20148&quot; value=&quot;5&quot;/&gt;&lt;property id=&quot;20300&quot; value=&quot;Slide 15 - &amp;quot;Converting old presentations to the new format&amp;quot;&quot;/&gt;&lt;property id=&quot;20307&quot; value=&quot;357&quot;/&gt;&lt;/object&gt;&lt;/object&gt;&lt;/object&gt;&lt;/database&gt;"/>
  <p:tag name="SECTOMILLISECCONVERTED" val="1"/>
</p:tagLst>
</file>

<file path=ppt/theme/theme1.xml><?xml version="1.0" encoding="utf-8"?>
<a:theme xmlns:a="http://schemas.openxmlformats.org/drawingml/2006/main" name="Qpresentation">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Qpresentation</Template>
  <TotalTime>196</TotalTime>
  <Words>3580</Words>
  <Application>Microsoft Office PowerPoint</Application>
  <PresentationFormat>On-screen Show (4:3)</PresentationFormat>
  <Paragraphs>361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Qpresentation</vt:lpstr>
      <vt:lpstr>Slide 1</vt:lpstr>
      <vt:lpstr>Slide 2</vt:lpstr>
      <vt:lpstr>StorNext 4.3: Short Sales Summary</vt:lpstr>
      <vt:lpstr>Introducing StorNext 4.3 File System &amp; Archiving</vt:lpstr>
      <vt:lpstr>StorNext 4.3: Scalability</vt:lpstr>
      <vt:lpstr>StorNext 4.3: Scalability</vt:lpstr>
      <vt:lpstr>StorNext 4.3: FASTER FILE SYSTEM</vt:lpstr>
      <vt:lpstr>StorNext 4.3: FASTER FILE SYSTEM</vt:lpstr>
      <vt:lpstr>StorNext 4.3: FASTER STORAGE MANAGER</vt:lpstr>
      <vt:lpstr>StorNext 4.3: FASTER STORAGE MANAGER</vt:lpstr>
      <vt:lpstr>StorNext 4.3: Intelligence w/ Active Vault</vt:lpstr>
      <vt:lpstr>StorNext 4.3: Intelligence w/ Active Vault</vt:lpstr>
      <vt:lpstr>StorNext 4.3: Intelligence w/ Active Vault</vt:lpstr>
      <vt:lpstr>StorNext 4.3: Intelligence w/ Directory Quotas</vt:lpstr>
      <vt:lpstr>StorNext 4.3: Intelligence w/ Directory Quotas</vt:lpstr>
      <vt:lpstr>StorNext 4.3: Intelligence w/ Directory Quotas</vt:lpstr>
      <vt:lpstr>StorNext 4.3: Intelligence w/ Directory Quotas</vt:lpstr>
      <vt:lpstr>But wait, there's more!</vt:lpstr>
      <vt:lpstr>RAS Filtering</vt:lpstr>
      <vt:lpstr>StorNext 4.3: Other features</vt:lpstr>
      <vt:lpstr>Neutral icons for missing licenses</vt:lpstr>
      <vt:lpstr>StorNext 4.3: Other features</vt:lpstr>
      <vt:lpstr>StorNext 4.3: Other features</vt:lpstr>
      <vt:lpstr>StorNext Appliances</vt:lpstr>
      <vt:lpstr>StorNext Appliances building momentum</vt:lpstr>
      <vt:lpstr>StorNext Q-Series is also doing well</vt:lpstr>
      <vt:lpstr>M330 vs M660: Where to Sell</vt:lpstr>
      <vt:lpstr>StorNext Appliances: REMEMBER !!!</vt:lpstr>
    </vt:vector>
  </TitlesOfParts>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Master Template</dc:subject>
  <dc:creator>Richard Reitmeyer</dc:creator>
  <cp:keywords>PowerPoint, template, Certainty, Certain, Quantum</cp:keywords>
  <dc:description>Version 3.1 13MAY12 (Gary Brenkman)
Any issues or problems please contact Quantum's creative services at: 
isaac.alves@quantum.com
All feedback or comments are welcome.
GB changes: In Slide Master, widened text placeholder and made it change text size to fit shape in the first master slide and the sub-item bullet text slide. Added file name placeholder, widened the Firstname Lastname box and changed "April 2012" "Date on second slide. Changed copyright date for handout/notes footers to 2012.</dc:description>
  <cp:lastModifiedBy>Richard Reitmeyer</cp:lastModifiedBy>
  <cp:revision>9</cp:revision>
  <cp:lastPrinted>2012-04-03T01:06:05Z</cp:lastPrinted>
  <dcterms:created xsi:type="dcterms:W3CDTF">2012-07-16T23:31:43Z</dcterms:created>
  <dcterms:modified xsi:type="dcterms:W3CDTF">2012-07-17T17:32:42Z</dcterms:modified>
  <cp:category>Template</cp:category>
  <cp:contentStatus>RELEASED</cp:contentStatus>
</cp:coreProperties>
</file>