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18" r:id="rId1"/>
  </p:sldMasterIdLst>
  <p:notesMasterIdLst>
    <p:notesMasterId r:id="rId22"/>
  </p:notesMasterIdLst>
  <p:handoutMasterIdLst>
    <p:handoutMasterId r:id="rId23"/>
  </p:handoutMasterIdLst>
  <p:sldIdLst>
    <p:sldId id="323" r:id="rId2"/>
    <p:sldId id="501" r:id="rId3"/>
    <p:sldId id="533" r:id="rId4"/>
    <p:sldId id="535" r:id="rId5"/>
    <p:sldId id="540" r:id="rId6"/>
    <p:sldId id="541" r:id="rId7"/>
    <p:sldId id="542" r:id="rId8"/>
    <p:sldId id="543" r:id="rId9"/>
    <p:sldId id="544" r:id="rId10"/>
    <p:sldId id="545" r:id="rId11"/>
    <p:sldId id="546" r:id="rId12"/>
    <p:sldId id="547" r:id="rId13"/>
    <p:sldId id="548" r:id="rId14"/>
    <p:sldId id="549" r:id="rId15"/>
    <p:sldId id="550" r:id="rId16"/>
    <p:sldId id="551" r:id="rId17"/>
    <p:sldId id="552" r:id="rId18"/>
    <p:sldId id="553" r:id="rId19"/>
    <p:sldId id="343" r:id="rId20"/>
    <p:sldId id="331" r:id="rId21"/>
  </p:sldIdLst>
  <p:sldSz cx="9144000" cy="6858000" type="screen4x3"/>
  <p:notesSz cx="6858000" cy="9144000"/>
  <p:custDataLst>
    <p:tags r:id="rId24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666666"/>
    <a:srgbClr val="0076BB"/>
    <a:srgbClr val="758087"/>
    <a:srgbClr val="F0F3F7"/>
    <a:srgbClr val="FDFEFF"/>
    <a:srgbClr val="E3E9EF"/>
    <a:srgbClr val="E8EEF1"/>
    <a:srgbClr val="3E4448"/>
    <a:srgbClr val="171A1D"/>
    <a:srgbClr val="454E52"/>
  </p:clrMru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59" autoAdjust="0"/>
    <p:restoredTop sz="94575" autoAdjust="0"/>
  </p:normalViewPr>
  <p:slideViewPr>
    <p:cSldViewPr>
      <p:cViewPr>
        <p:scale>
          <a:sx n="100" d="100"/>
          <a:sy n="100" d="100"/>
        </p:scale>
        <p:origin x="-414" y="12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25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906"/>
    </p:cViewPr>
  </p:sorterViewPr>
  <p:notesViewPr>
    <p:cSldViewPr>
      <p:cViewPr varScale="1">
        <p:scale>
          <a:sx n="79" d="100"/>
          <a:sy n="79" d="100"/>
        </p:scale>
        <p:origin x="-3246" y="-96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image" Target="../media/image39.emf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6" descr="logo_blu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09538"/>
            <a:ext cx="2057400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Rectangle 7"/>
          <p:cNvSpPr>
            <a:spLocks noChangeArrowheads="1"/>
          </p:cNvSpPr>
          <p:nvPr/>
        </p:nvSpPr>
        <p:spPr bwMode="auto">
          <a:xfrm>
            <a:off x="76200" y="8612188"/>
            <a:ext cx="495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r>
              <a:rPr lang="en-US" sz="600">
                <a:ea typeface="ＭＳ Ｐゴシック" charset="-128"/>
                <a:cs typeface="+mn-cs"/>
              </a:rPr>
              <a:t>© 2010 Quantum Corporation. Company Confidential. Forward-looking information is based upon multiple assumptions and uncertainties, does not necessarily represent the company</a:t>
            </a:r>
            <a:r>
              <a:rPr lang="ja-JP" altLang="en-US" sz="600">
                <a:ea typeface="ＭＳ Ｐゴシック" charset="-128"/>
                <a:cs typeface="+mn-cs"/>
              </a:rPr>
              <a:t>’</a:t>
            </a:r>
            <a:r>
              <a:rPr lang="en-US" altLang="ja-JP" sz="600">
                <a:ea typeface="ＭＳ Ｐゴシック" charset="-128"/>
                <a:cs typeface="+mn-cs"/>
              </a:rPr>
              <a:t>s outlook and is for planning purposes only.</a:t>
            </a:r>
            <a:endParaRPr lang="en-US" sz="600">
              <a:ea typeface="ＭＳ Ｐゴシック" charset="-128"/>
              <a:cs typeface="+mn-cs"/>
            </a:endParaRPr>
          </a:p>
        </p:txBody>
      </p:sp>
      <p:sp>
        <p:nvSpPr>
          <p:cNvPr id="28676" name="Rectangle 8"/>
          <p:cNvSpPr>
            <a:spLocks noChangeArrowheads="1"/>
          </p:cNvSpPr>
          <p:nvPr/>
        </p:nvSpPr>
        <p:spPr bwMode="auto">
          <a:xfrm>
            <a:off x="5334000" y="8610600"/>
            <a:ext cx="1522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4B592331-8288-46BE-9EA1-87489E3474B2}" type="slidenum">
              <a:rPr lang="en-US" sz="1200">
                <a:ea typeface="ＭＳ Ｐゴシック" charset="-128"/>
                <a:cs typeface="+mn-cs"/>
              </a:rPr>
              <a:pPr algn="r">
                <a:defRPr/>
              </a:pPr>
              <a:t>‹#›</a:t>
            </a:fld>
            <a:endParaRPr lang="en-US" sz="1200">
              <a:ea typeface="ＭＳ Ｐゴシック" charset="-128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52400" y="4343400"/>
            <a:ext cx="655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76200" y="8610600"/>
            <a:ext cx="495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60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© 2012 Quantum Corporation. Company Confidential. Forward-looking information is based upon multiple assumptions and uncertainties, does not necessarily represent the company’s outlook and is for planning purposes only.</a:t>
            </a:r>
            <a:endParaRPr lang="en-U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334000" y="8610600"/>
            <a:ext cx="1522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DA3BD94F-28E5-4880-B701-587685D02D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32774" name="Picture 8" descr="logo_blu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09538"/>
            <a:ext cx="2057400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1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ＭＳ Ｐゴシック" charset="0"/>
        <a:cs typeface="ＭＳ Ｐゴシック" charset="-128"/>
      </a:defRPr>
    </a:lvl1pPr>
    <a:lvl2pPr marL="457200" algn="l" rtl="0" eaLnBrk="0" fontAlgn="base" hangingPunct="0">
      <a:spcBef>
        <a:spcPct val="1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1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1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1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2012 Quantum Corporation. Company Confidential. Forward-looking information is based upon multiple assumptions and uncertainties, does not necessarily represent the company’s outlook and is for planning purposes only.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A3BD94F-28E5-4880-B701-587685D02D5F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2012 Quantum Corporation. Company Confidential. Forward-looking information is based upon multiple assumptions and uncertainties, does not necessarily represent the company’s outlook and is for planning purposes only.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A3BD94F-28E5-4880-B701-587685D02D5F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2012 Quantum Corporation. Company Confidential. Forward-looking information is based upon multiple assumptions and uncertainties, does not necessarily represent the company’s outlook and is for planning purposes only.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A3BD94F-28E5-4880-B701-587685D02D5F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None/>
            </a:pPr>
            <a:r>
              <a:rPr lang="en-US" dirty="0" smtClean="0"/>
              <a:t>Media &amp; Entertainment example</a:t>
            </a:r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Optimized Proxy Workflows - </a:t>
            </a:r>
            <a:r>
              <a:rPr lang="en-US" dirty="0" smtClean="0">
                <a:solidFill>
                  <a:schemeClr val="dk1"/>
                </a:solidFill>
                <a:latin typeface="Arial" pitchFamily="34" charset="0"/>
                <a:ea typeface="+mn-ea"/>
                <a:cs typeface="+mn-cs"/>
              </a:rPr>
              <a:t>seamlessly access low resolution proxy copies of big, high resolution source files</a:t>
            </a: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Highly available broadcast news workflows - </a:t>
            </a:r>
            <a:r>
              <a:rPr lang="en-US" dirty="0" smtClean="0">
                <a:solidFill>
                  <a:schemeClr val="dk1"/>
                </a:solidFill>
                <a:latin typeface="Arial" pitchFamily="34" charset="0"/>
                <a:ea typeface="+mn-ea"/>
                <a:cs typeface="+mn-cs"/>
              </a:rPr>
              <a:t>Editors working with news-oriented compressed images benefit with “always available” access to content in order to meet on-air deadlines.</a:t>
            </a: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On demand provisioning - </a:t>
            </a:r>
            <a:r>
              <a:rPr lang="en-US" dirty="0" smtClean="0">
                <a:solidFill>
                  <a:schemeClr val="dk1"/>
                </a:solidFill>
                <a:latin typeface="Arial" pitchFamily="34" charset="0"/>
                <a:ea typeface="+mn-ea"/>
                <a:cs typeface="+mn-cs"/>
              </a:rPr>
              <a:t>Immediate and affordable access to many nodes for transcoding formats to  mobile</a:t>
            </a:r>
            <a:endParaRPr lang="en-US" dirty="0" smtClean="0"/>
          </a:p>
          <a:p>
            <a:endParaRPr lang="en-US" dirty="0" smtClean="0">
              <a:latin typeface="Arial" pitchFamily="34" charset="0"/>
              <a:ea typeface="+mn-ea"/>
              <a:cs typeface="+mn-cs"/>
            </a:endParaRPr>
          </a:p>
          <a:p>
            <a:endParaRPr lang="en-US" dirty="0" smtClean="0">
              <a:latin typeface="Arial" pitchFamily="34" charset="0"/>
              <a:ea typeface="+mn-ea"/>
              <a:cs typeface="+mn-cs"/>
            </a:endParaRPr>
          </a:p>
          <a:p>
            <a:endParaRPr lang="en-US" dirty="0" smtClean="0">
              <a:latin typeface="Arial" pitchFamily="34" charset="0"/>
              <a:ea typeface="+mn-ea"/>
              <a:cs typeface="+mn-cs"/>
            </a:endParaRPr>
          </a:p>
          <a:p>
            <a:endParaRPr lang="en-US" dirty="0" smtClean="0">
              <a:latin typeface="Arial" pitchFamily="34" charset="0"/>
              <a:ea typeface="+mn-ea"/>
              <a:cs typeface="+mn-cs"/>
            </a:endParaRPr>
          </a:p>
          <a:p>
            <a:endParaRPr lang="en-US" dirty="0" smtClean="0">
              <a:latin typeface="Arial" pitchFamily="34" charset="0"/>
              <a:ea typeface="+mn-ea"/>
              <a:cs typeface="+mn-cs"/>
            </a:endParaRPr>
          </a:p>
          <a:p>
            <a:r>
              <a:rPr lang="en-US" dirty="0" smtClean="0">
                <a:latin typeface="Arial" pitchFamily="34" charset="0"/>
                <a:ea typeface="+mn-ea"/>
                <a:cs typeface="+mn-cs"/>
              </a:rPr>
              <a:t>G300 available in two models to support 1GbE and 10GbE infrastructure</a:t>
            </a:r>
          </a:p>
          <a:p>
            <a:r>
              <a:rPr lang="en-US" dirty="0" smtClean="0">
                <a:latin typeface="Arial" pitchFamily="34" charset="0"/>
                <a:ea typeface="+mn-ea"/>
                <a:cs typeface="+mn-cs"/>
              </a:rPr>
              <a:t>            - Conversion kit offers INVESTMENT PROTECTION</a:t>
            </a:r>
          </a:p>
          <a:p>
            <a:r>
              <a:rPr lang="en-US" dirty="0" smtClean="0">
                <a:latin typeface="Arial" pitchFamily="34" charset="0"/>
                <a:ea typeface="+mn-ea"/>
                <a:cs typeface="+mn-cs"/>
              </a:rPr>
              <a:t>            - Built-in Load-Balancing, Failover for resiliency and performance</a:t>
            </a:r>
          </a:p>
          <a:p>
            <a:r>
              <a:rPr lang="en-US" dirty="0" smtClean="0">
                <a:latin typeface="Arial" pitchFamily="34" charset="0"/>
                <a:ea typeface="+mn-ea"/>
                <a:cs typeface="+mn-cs"/>
              </a:rPr>
              <a:t>            - Monitoring and usability advantages</a:t>
            </a:r>
          </a:p>
          <a:p>
            <a:r>
              <a:rPr lang="en-US" dirty="0" smtClean="0">
                <a:latin typeface="Arial" pitchFamily="34" charset="0"/>
                <a:ea typeface="+mn-ea"/>
                <a:cs typeface="+mn-cs"/>
              </a:rPr>
              <a:t>            - Pick your performance with StorNext - by using gateways with LAN clients or SAN clients for even higher performance needs - no need to choose one or the other like with other vendors' solutions</a:t>
            </a:r>
          </a:p>
          <a:p>
            <a:r>
              <a:rPr lang="en-US" dirty="0" smtClean="0">
                <a:latin typeface="Arial" pitchFamily="34" charset="0"/>
                <a:ea typeface="+mn-ea"/>
                <a:cs typeface="+mn-cs"/>
              </a:rPr>
              <a:t>            - Economical sharing of SAN content</a:t>
            </a:r>
          </a:p>
          <a:p>
            <a:r>
              <a:rPr lang="en-US" dirty="0" smtClean="0">
                <a:latin typeface="Arial" pitchFamily="34" charset="0"/>
                <a:ea typeface="+mn-ea"/>
                <a:cs typeface="+mn-cs"/>
              </a:rPr>
              <a:t>            - Easy to buy; one purchase/price</a:t>
            </a:r>
          </a:p>
          <a:p>
            <a:r>
              <a:rPr lang="en-US" dirty="0" smtClean="0">
                <a:latin typeface="Arial" pitchFamily="34" charset="0"/>
                <a:ea typeface="+mn-ea"/>
                <a:cs typeface="+mn-cs"/>
              </a:rPr>
              <a:t>            - Cross-Platform capable (heterogeneous)</a:t>
            </a:r>
          </a:p>
          <a:p>
            <a:r>
              <a:rPr lang="en-US" dirty="0" smtClean="0">
                <a:latin typeface="Arial" pitchFamily="34" charset="0"/>
                <a:ea typeface="+mn-ea"/>
                <a:cs typeface="+mn-cs"/>
              </a:rPr>
              <a:t>            - Application-agnostic</a:t>
            </a:r>
          </a:p>
          <a:p>
            <a:r>
              <a:rPr lang="en-US" dirty="0" smtClean="0">
                <a:latin typeface="Arial" pitchFamily="34" charset="0"/>
                <a:ea typeface="+mn-ea"/>
                <a:cs typeface="+mn-cs"/>
              </a:rPr>
              <a:t>            - Provision new clients "on-demand"</a:t>
            </a:r>
          </a:p>
          <a:p>
            <a:r>
              <a:rPr lang="en-US" dirty="0" smtClean="0">
                <a:latin typeface="Arial" pitchFamily="34" charset="0"/>
                <a:ea typeface="+mn-ea"/>
                <a:cs typeface="+mn-cs"/>
              </a:rPr>
              <a:t>- Ideal for customers who have farms of servers or workstations (rendering, seismic processing, desktop editors, etc.) all needing to access a shared set of files, but not at FC speeds</a:t>
            </a:r>
          </a:p>
          <a:p>
            <a:r>
              <a:rPr lang="en-US" dirty="0" smtClean="0">
                <a:latin typeface="Arial" pitchFamily="34" charset="0"/>
                <a:ea typeface="+mn-ea"/>
                <a:cs typeface="+mn-cs"/>
              </a:rPr>
              <a:t>            Use cases:</a:t>
            </a:r>
          </a:p>
          <a:p>
            <a:r>
              <a:rPr lang="en-US" dirty="0" smtClean="0">
                <a:latin typeface="Arial" pitchFamily="34" charset="0"/>
                <a:ea typeface="+mn-ea"/>
                <a:cs typeface="+mn-cs"/>
              </a:rPr>
              <a:t>            - For customers who want one-stop-shopping and one-stop-service from a single vendor</a:t>
            </a:r>
          </a:p>
          <a:p>
            <a:r>
              <a:rPr lang="en-US" dirty="0" smtClean="0">
                <a:latin typeface="Arial" pitchFamily="34" charset="0"/>
                <a:ea typeface="+mn-ea"/>
                <a:cs typeface="+mn-cs"/>
              </a:rPr>
              <a:t>            - For customers with higher LAN performance requirements than CIFS or NFS can provide.  </a:t>
            </a:r>
          </a:p>
          <a:p>
            <a:r>
              <a:rPr lang="en-US" dirty="0" smtClean="0">
                <a:latin typeface="Arial" pitchFamily="34" charset="0"/>
                <a:ea typeface="+mn-ea"/>
                <a:cs typeface="+mn-cs"/>
              </a:rPr>
              <a:t>                        - These include M&amp;E proxy and SD production workflows, MAM browse clients, large numbers of </a:t>
            </a:r>
            <a:r>
              <a:rPr lang="en-US" dirty="0" err="1" smtClean="0">
                <a:latin typeface="Arial" pitchFamily="34" charset="0"/>
                <a:ea typeface="+mn-ea"/>
                <a:cs typeface="+mn-cs"/>
              </a:rPr>
              <a:t>transcode</a:t>
            </a:r>
            <a:r>
              <a:rPr lang="en-US" dirty="0" smtClean="0">
                <a:latin typeface="Arial" pitchFamily="34" charset="0"/>
                <a:ea typeface="+mn-ea"/>
                <a:cs typeface="+mn-cs"/>
              </a:rPr>
              <a:t>/render                                                           nodes</a:t>
            </a:r>
          </a:p>
          <a:p>
            <a:r>
              <a:rPr lang="en-US" dirty="0" smtClean="0">
                <a:latin typeface="Arial" pitchFamily="34" charset="0"/>
                <a:ea typeface="+mn-ea"/>
                <a:cs typeface="+mn-cs"/>
              </a:rPr>
              <a:t>                        - These include </a:t>
            </a:r>
            <a:r>
              <a:rPr lang="en-US" dirty="0" err="1" smtClean="0">
                <a:latin typeface="Arial" pitchFamily="34" charset="0"/>
                <a:ea typeface="+mn-ea"/>
                <a:cs typeface="+mn-cs"/>
              </a:rPr>
              <a:t>pharma</a:t>
            </a:r>
            <a:r>
              <a:rPr lang="en-US" dirty="0" smtClean="0">
                <a:latin typeface="Arial" pitchFamily="34" charset="0"/>
                <a:ea typeface="+mn-ea"/>
                <a:cs typeface="+mn-cs"/>
              </a:rPr>
              <a:t> customers using DNA sequencers</a:t>
            </a:r>
          </a:p>
          <a:p>
            <a:r>
              <a:rPr lang="en-US" dirty="0" smtClean="0">
                <a:latin typeface="Arial" pitchFamily="34" charset="0"/>
                <a:ea typeface="+mn-ea"/>
                <a:cs typeface="+mn-cs"/>
              </a:rPr>
              <a:t>                        - These include </a:t>
            </a:r>
            <a:r>
              <a:rPr lang="en-US" dirty="0" err="1" smtClean="0">
                <a:latin typeface="Arial" pitchFamily="34" charset="0"/>
                <a:ea typeface="+mn-ea"/>
                <a:cs typeface="+mn-cs"/>
              </a:rPr>
              <a:t>siesmic</a:t>
            </a:r>
            <a:r>
              <a:rPr lang="en-US" dirty="0" smtClean="0">
                <a:latin typeface="Arial" pitchFamily="34" charset="0"/>
                <a:ea typeface="+mn-ea"/>
                <a:cs typeface="+mn-cs"/>
              </a:rPr>
              <a:t> customers using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2010 Quantum Corporation. Company Confidential. Forward-looking information is based upon multiple assumptions and uncertainties, does not necessarily represent the company’s outlook and is for planning purposes only.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56443AA-7025-42E0-AB26-3A981D0C905C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000" b="1" dirty="0" smtClean="0"/>
              <a:t>Affordable Access to Big Data</a:t>
            </a:r>
            <a:endParaRPr lang="en-US" sz="2000" dirty="0" smtClean="0"/>
          </a:p>
          <a:p>
            <a:pPr lvl="1"/>
            <a:r>
              <a:rPr lang="en-US" sz="1600" dirty="0" smtClean="0"/>
              <a:t>The StorNext G300 Gateway appliance offers affordable concurrent access to content managed by StorNext in big data environments.</a:t>
            </a:r>
          </a:p>
          <a:p>
            <a:r>
              <a:rPr lang="en-US" sz="2000" b="1" dirty="0" smtClean="0"/>
              <a:t>Flexible On-Demand Provisioning</a:t>
            </a:r>
            <a:r>
              <a:rPr lang="en-US" sz="2000" dirty="0" smtClean="0"/>
              <a:t> – </a:t>
            </a:r>
          </a:p>
          <a:p>
            <a:pPr lvl="1"/>
            <a:r>
              <a:rPr lang="en-US" sz="1600" dirty="0" smtClean="0"/>
              <a:t>The StorNext G300 Gateway appliance’s virtual access to a shared data pool enables on-demand provisioning of clients over the network.</a:t>
            </a:r>
          </a:p>
          <a:p>
            <a:r>
              <a:rPr lang="en-US" sz="2000" b="1" dirty="0" smtClean="0"/>
              <a:t>Scalable Throughput &amp; Speed</a:t>
            </a:r>
            <a:endParaRPr lang="en-US" sz="2000" dirty="0" smtClean="0"/>
          </a:p>
          <a:p>
            <a:pPr lvl="1"/>
            <a:r>
              <a:rPr lang="en-US" sz="1600" dirty="0" smtClean="0"/>
              <a:t>Quickly scale throughput as needed by combining multiple gateways into a single cluster for faster speed and higher availability.</a:t>
            </a:r>
          </a:p>
          <a:p>
            <a:r>
              <a:rPr lang="en-US" sz="2000" b="1" dirty="0" smtClean="0"/>
              <a:t>High-Performance Workflows</a:t>
            </a:r>
          </a:p>
          <a:p>
            <a:pPr lvl="1"/>
            <a:r>
              <a:rPr lang="en-US" sz="1600" dirty="0" smtClean="0"/>
              <a:t> Collaborate with teams and speed through workflows faster with higher per-stream performance compared to traditional networking technology like CIFS or NFS.</a:t>
            </a:r>
          </a:p>
          <a:p>
            <a:r>
              <a:rPr lang="en-US" sz="2000" b="1" dirty="0" smtClean="0"/>
              <a:t>World-class support </a:t>
            </a:r>
            <a:endParaRPr lang="en-US" sz="2000" dirty="0" smtClean="0"/>
          </a:p>
          <a:p>
            <a:pPr lvl="1"/>
            <a:r>
              <a:rPr lang="en-US" sz="1600" dirty="0" smtClean="0"/>
              <a:t>Customers have a single vendor experience from point of purchase to service and support from StorNext experts at Quantum.</a:t>
            </a:r>
          </a:p>
          <a:p>
            <a:endParaRPr lang="en-US" sz="2000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2010 Quantum Corporation. Company Confidential. Forward-looking information is based upon multiple assumptions and uncertainties, does not necessarily represent the company’s outlook and is for planning purposes only.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56443AA-7025-42E0-AB26-3A981D0C905C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2000" dirty="0" smtClean="0"/>
              <a:t>New Gateway Metrics Monitoring module </a:t>
            </a:r>
          </a:p>
          <a:p>
            <a:pPr lvl="0"/>
            <a:r>
              <a:rPr lang="en-US" sz="2000" dirty="0" smtClean="0"/>
              <a:t>Automated load balancing between Gateways</a:t>
            </a:r>
          </a:p>
          <a:p>
            <a:pPr lvl="0"/>
            <a:r>
              <a:rPr lang="en-US" sz="2000" dirty="0" smtClean="0"/>
              <a:t>Automatic failover for High Availability</a:t>
            </a:r>
          </a:p>
          <a:p>
            <a:pPr lvl="0"/>
            <a:r>
              <a:rPr lang="en-US" sz="2000" dirty="0" smtClean="0"/>
              <a:t>G301 features 1GbE client connectivity for a total bandwidth of 800MB/s</a:t>
            </a:r>
          </a:p>
          <a:p>
            <a:pPr lvl="0"/>
            <a:r>
              <a:rPr lang="en-US" sz="2000" dirty="0" smtClean="0"/>
              <a:t>G302 features 10GbE client connectivity for a total bandwidth of 1.6GB/s</a:t>
            </a:r>
          </a:p>
          <a:p>
            <a:pPr lvl="0"/>
            <a:r>
              <a:rPr lang="en-US" sz="2000" dirty="0" smtClean="0"/>
              <a:t>Gateway LAN Client License</a:t>
            </a:r>
          </a:p>
          <a:p>
            <a:endParaRPr lang="en-US" sz="2000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2010 Quantum Corporation. Company Confidential. Forward-looking information is based upon multiple assumptions and uncertainties, does not necessarily represent the company’s outlook and is for planning purposes only.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56443AA-7025-42E0-AB26-3A981D0C905C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© 2007 Quantum Corporation Confidential</a:t>
            </a:r>
          </a:p>
        </p:txBody>
      </p:sp>
      <p:sp>
        <p:nvSpPr>
          <p:cNvPr id="4915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7267CD-3AA4-46D4-86F6-F6ADE29AED9B}" type="slidenum">
              <a:rPr lang="en-US" smtClean="0">
                <a:latin typeface="Arial" pitchFamily="34" charset="0"/>
              </a:rPr>
              <a:pPr/>
              <a:t>9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491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6977" y="687050"/>
            <a:ext cx="4545599" cy="3427439"/>
          </a:xfrm>
          <a:ln/>
        </p:spPr>
      </p:sp>
      <p:sp>
        <p:nvSpPr>
          <p:cNvPr id="491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711" y="4342464"/>
            <a:ext cx="5028579" cy="4114487"/>
          </a:xfrm>
          <a:noFill/>
          <a:ln/>
        </p:spPr>
        <p:txBody>
          <a:bodyPr/>
          <a:lstStyle/>
          <a:p>
            <a:pPr eaLnBrk="1" hangingPunct="1"/>
            <a:r>
              <a:rPr lang="en-US" sz="900" dirty="0" smtClean="0">
                <a:latin typeface="Arial" pitchFamily="34" charset="0"/>
              </a:rPr>
              <a:t> 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2011 Quantum Corporation. Company Confidential. Forward-looking information is based upon multiple assumptions and uncertainties, does not necessarily represent the company’s outlook and is for planning purposes only.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AAB936-8050-4C89-8056-BDFD15415028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5424" y="685488"/>
            <a:ext cx="4547152" cy="3429000"/>
          </a:xfrm>
          <a:ln/>
        </p:spPr>
      </p:sp>
      <p:sp>
        <p:nvSpPr>
          <p:cNvPr id="378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711" y="4344025"/>
            <a:ext cx="5028579" cy="4114488"/>
          </a:xfrm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5424" y="685488"/>
            <a:ext cx="4547152" cy="3429000"/>
          </a:xfrm>
          <a:ln/>
        </p:spPr>
      </p:sp>
      <p:sp>
        <p:nvSpPr>
          <p:cNvPr id="378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711" y="4344025"/>
            <a:ext cx="5028579" cy="4114488"/>
          </a:xfrm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5424" y="685488"/>
            <a:ext cx="4547152" cy="3429000"/>
          </a:xfrm>
          <a:ln/>
        </p:spPr>
      </p:sp>
      <p:sp>
        <p:nvSpPr>
          <p:cNvPr id="378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711" y="4344025"/>
            <a:ext cx="5028579" cy="4114488"/>
          </a:xfrm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007AC3"/>
              </a:gs>
              <a:gs pos="50000">
                <a:srgbClr val="0095D7"/>
              </a:gs>
              <a:gs pos="50000">
                <a:srgbClr val="00AFEB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57325" y="1211263"/>
            <a:ext cx="6229350" cy="443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4" descr="QTM_Logo_whit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70763" y="288925"/>
            <a:ext cx="14160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1981199" y="3140075"/>
            <a:ext cx="3534937" cy="1073150"/>
          </a:xfr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>
            <a:lvl1pPr marL="0" indent="0">
              <a:buNone/>
              <a:defRPr lang="en-US" sz="1600" b="1" i="0" kern="1200" dirty="0" smtClean="0">
                <a:solidFill>
                  <a:srgbClr val="B9CDE5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4"/>
          </p:nvPr>
        </p:nvSpPr>
        <p:spPr>
          <a:xfrm>
            <a:off x="1981200" y="6248400"/>
            <a:ext cx="3899210" cy="215444"/>
          </a:xfr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buNone/>
              <a:def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B3DAF9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5"/>
          </p:nvPr>
        </p:nvSpPr>
        <p:spPr>
          <a:xfrm>
            <a:off x="1981200" y="4206875"/>
            <a:ext cx="3549805" cy="338554"/>
          </a:xfr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marL="0" indent="0">
              <a:buNone/>
              <a:def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B3DAF9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6"/>
          </p:nvPr>
        </p:nvSpPr>
        <p:spPr>
          <a:xfrm>
            <a:off x="1981200" y="685800"/>
            <a:ext cx="3527502" cy="2530475"/>
          </a:xfrm>
          <a:noFill/>
          <a:ln w="9525">
            <a:noFill/>
            <a:miter lim="800000"/>
            <a:headEnd/>
            <a:tailEnd/>
          </a:ln>
        </p:spPr>
        <p:txBody>
          <a:bodyPr rtlCol="0" anchor="b">
            <a:normAutofit/>
          </a:bodyPr>
          <a:lstStyle>
            <a:lvl1pPr marL="0" indent="0">
              <a:buNone/>
              <a:defRPr kumimoji="0" lang="en-US" sz="3200" b="1" i="0" u="none" strike="noStrike" kern="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Brackets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0" y="0"/>
            <a:ext cx="2667000" cy="6858000"/>
          </a:xfrm>
          <a:custGeom>
            <a:avLst/>
            <a:gdLst>
              <a:gd name="connsiteX0" fmla="*/ 0 w 2543175"/>
              <a:gd name="connsiteY0" fmla="*/ 0 h 6848475"/>
              <a:gd name="connsiteX1" fmla="*/ 2533650 w 2543175"/>
              <a:gd name="connsiteY1" fmla="*/ 0 h 6848475"/>
              <a:gd name="connsiteX2" fmla="*/ 2543175 w 2543175"/>
              <a:gd name="connsiteY2" fmla="*/ 114300 h 6848475"/>
              <a:gd name="connsiteX3" fmla="*/ 2419350 w 2543175"/>
              <a:gd name="connsiteY3" fmla="*/ 371475 h 6848475"/>
              <a:gd name="connsiteX4" fmla="*/ 2076450 w 2543175"/>
              <a:gd name="connsiteY4" fmla="*/ 476250 h 6848475"/>
              <a:gd name="connsiteX5" fmla="*/ 1019175 w 2543175"/>
              <a:gd name="connsiteY5" fmla="*/ 476250 h 6848475"/>
              <a:gd name="connsiteX6" fmla="*/ 561975 w 2543175"/>
              <a:gd name="connsiteY6" fmla="*/ 590550 h 6848475"/>
              <a:gd name="connsiteX7" fmla="*/ 438150 w 2543175"/>
              <a:gd name="connsiteY7" fmla="*/ 1047750 h 6848475"/>
              <a:gd name="connsiteX8" fmla="*/ 438150 w 2543175"/>
              <a:gd name="connsiteY8" fmla="*/ 5810250 h 6848475"/>
              <a:gd name="connsiteX9" fmla="*/ 581025 w 2543175"/>
              <a:gd name="connsiteY9" fmla="*/ 6257925 h 6848475"/>
              <a:gd name="connsiteX10" fmla="*/ 1095375 w 2543175"/>
              <a:gd name="connsiteY10" fmla="*/ 6362700 h 6848475"/>
              <a:gd name="connsiteX11" fmla="*/ 2143125 w 2543175"/>
              <a:gd name="connsiteY11" fmla="*/ 6362700 h 6848475"/>
              <a:gd name="connsiteX12" fmla="*/ 2476500 w 2543175"/>
              <a:gd name="connsiteY12" fmla="*/ 6534150 h 6848475"/>
              <a:gd name="connsiteX13" fmla="*/ 2543175 w 2543175"/>
              <a:gd name="connsiteY13" fmla="*/ 6781800 h 6848475"/>
              <a:gd name="connsiteX14" fmla="*/ 2514600 w 2543175"/>
              <a:gd name="connsiteY14" fmla="*/ 6848475 h 6848475"/>
              <a:gd name="connsiteX15" fmla="*/ 0 w 2543175"/>
              <a:gd name="connsiteY15" fmla="*/ 6848475 h 6848475"/>
              <a:gd name="connsiteX16" fmla="*/ 0 w 2543175"/>
              <a:gd name="connsiteY16" fmla="*/ 0 h 6848475"/>
              <a:gd name="connsiteX0" fmla="*/ 0 w 2638425"/>
              <a:gd name="connsiteY0" fmla="*/ 0 h 6848475"/>
              <a:gd name="connsiteX1" fmla="*/ 2628900 w 2638425"/>
              <a:gd name="connsiteY1" fmla="*/ 0 h 6848475"/>
              <a:gd name="connsiteX2" fmla="*/ 2638425 w 2638425"/>
              <a:gd name="connsiteY2" fmla="*/ 114300 h 6848475"/>
              <a:gd name="connsiteX3" fmla="*/ 2514600 w 2638425"/>
              <a:gd name="connsiteY3" fmla="*/ 371475 h 6848475"/>
              <a:gd name="connsiteX4" fmla="*/ 2171700 w 2638425"/>
              <a:gd name="connsiteY4" fmla="*/ 476250 h 6848475"/>
              <a:gd name="connsiteX5" fmla="*/ 1114425 w 2638425"/>
              <a:gd name="connsiteY5" fmla="*/ 476250 h 6848475"/>
              <a:gd name="connsiteX6" fmla="*/ 657225 w 2638425"/>
              <a:gd name="connsiteY6" fmla="*/ 590550 h 6848475"/>
              <a:gd name="connsiteX7" fmla="*/ 533400 w 2638425"/>
              <a:gd name="connsiteY7" fmla="*/ 1047750 h 6848475"/>
              <a:gd name="connsiteX8" fmla="*/ 533400 w 2638425"/>
              <a:gd name="connsiteY8" fmla="*/ 5810250 h 6848475"/>
              <a:gd name="connsiteX9" fmla="*/ 676275 w 2638425"/>
              <a:gd name="connsiteY9" fmla="*/ 6257925 h 6848475"/>
              <a:gd name="connsiteX10" fmla="*/ 1190625 w 2638425"/>
              <a:gd name="connsiteY10" fmla="*/ 6362700 h 6848475"/>
              <a:gd name="connsiteX11" fmla="*/ 2238375 w 2638425"/>
              <a:gd name="connsiteY11" fmla="*/ 6362700 h 6848475"/>
              <a:gd name="connsiteX12" fmla="*/ 2571750 w 2638425"/>
              <a:gd name="connsiteY12" fmla="*/ 6534150 h 6848475"/>
              <a:gd name="connsiteX13" fmla="*/ 2638425 w 2638425"/>
              <a:gd name="connsiteY13" fmla="*/ 6781800 h 6848475"/>
              <a:gd name="connsiteX14" fmla="*/ 2609850 w 2638425"/>
              <a:gd name="connsiteY14" fmla="*/ 6848475 h 6848475"/>
              <a:gd name="connsiteX15" fmla="*/ 95250 w 2638425"/>
              <a:gd name="connsiteY15" fmla="*/ 6848475 h 6848475"/>
              <a:gd name="connsiteX16" fmla="*/ 0 w 2638425"/>
              <a:gd name="connsiteY16" fmla="*/ 0 h 6848475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09850 w 2638425"/>
              <a:gd name="connsiteY14" fmla="*/ 6848475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13025 w 2638425"/>
              <a:gd name="connsiteY14" fmla="*/ 6857999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44775"/>
              <a:gd name="connsiteY0" fmla="*/ 0 h 6858000"/>
              <a:gd name="connsiteX1" fmla="*/ 2628900 w 2644775"/>
              <a:gd name="connsiteY1" fmla="*/ 0 h 6858000"/>
              <a:gd name="connsiteX2" fmla="*/ 2638425 w 2644775"/>
              <a:gd name="connsiteY2" fmla="*/ 114300 h 6858000"/>
              <a:gd name="connsiteX3" fmla="*/ 2514600 w 2644775"/>
              <a:gd name="connsiteY3" fmla="*/ 371475 h 6858000"/>
              <a:gd name="connsiteX4" fmla="*/ 2171700 w 2644775"/>
              <a:gd name="connsiteY4" fmla="*/ 476250 h 6858000"/>
              <a:gd name="connsiteX5" fmla="*/ 1114425 w 2644775"/>
              <a:gd name="connsiteY5" fmla="*/ 476250 h 6858000"/>
              <a:gd name="connsiteX6" fmla="*/ 657225 w 2644775"/>
              <a:gd name="connsiteY6" fmla="*/ 590550 h 6858000"/>
              <a:gd name="connsiteX7" fmla="*/ 533400 w 2644775"/>
              <a:gd name="connsiteY7" fmla="*/ 1047750 h 6858000"/>
              <a:gd name="connsiteX8" fmla="*/ 533400 w 2644775"/>
              <a:gd name="connsiteY8" fmla="*/ 5810250 h 6858000"/>
              <a:gd name="connsiteX9" fmla="*/ 676275 w 2644775"/>
              <a:gd name="connsiteY9" fmla="*/ 6257925 h 6858000"/>
              <a:gd name="connsiteX10" fmla="*/ 1190625 w 2644775"/>
              <a:gd name="connsiteY10" fmla="*/ 6362700 h 6858000"/>
              <a:gd name="connsiteX11" fmla="*/ 2238375 w 2644775"/>
              <a:gd name="connsiteY11" fmla="*/ 6362700 h 6858000"/>
              <a:gd name="connsiteX12" fmla="*/ 2571750 w 2644775"/>
              <a:gd name="connsiteY12" fmla="*/ 6534150 h 6858000"/>
              <a:gd name="connsiteX13" fmla="*/ 2644775 w 2644775"/>
              <a:gd name="connsiteY13" fmla="*/ 6781800 h 6858000"/>
              <a:gd name="connsiteX14" fmla="*/ 2613025 w 2644775"/>
              <a:gd name="connsiteY14" fmla="*/ 6857999 h 6858000"/>
              <a:gd name="connsiteX15" fmla="*/ 0 w 2644775"/>
              <a:gd name="connsiteY15" fmla="*/ 6858000 h 6858000"/>
              <a:gd name="connsiteX16" fmla="*/ 0 w 2644775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2651654"/>
              <a:gd name="connsiteY0" fmla="*/ 0 h 6858000"/>
              <a:gd name="connsiteX1" fmla="*/ 2628900 w 2651654"/>
              <a:gd name="connsiteY1" fmla="*/ 0 h 6858000"/>
              <a:gd name="connsiteX2" fmla="*/ 2638425 w 2651654"/>
              <a:gd name="connsiteY2" fmla="*/ 114300 h 6858000"/>
              <a:gd name="connsiteX3" fmla="*/ 2514600 w 2651654"/>
              <a:gd name="connsiteY3" fmla="*/ 371475 h 6858000"/>
              <a:gd name="connsiteX4" fmla="*/ 2171700 w 2651654"/>
              <a:gd name="connsiteY4" fmla="*/ 476250 h 6858000"/>
              <a:gd name="connsiteX5" fmla="*/ 1114425 w 2651654"/>
              <a:gd name="connsiteY5" fmla="*/ 476250 h 6858000"/>
              <a:gd name="connsiteX6" fmla="*/ 657225 w 2651654"/>
              <a:gd name="connsiteY6" fmla="*/ 590550 h 6858000"/>
              <a:gd name="connsiteX7" fmla="*/ 533400 w 2651654"/>
              <a:gd name="connsiteY7" fmla="*/ 1047750 h 6858000"/>
              <a:gd name="connsiteX8" fmla="*/ 533400 w 2651654"/>
              <a:gd name="connsiteY8" fmla="*/ 5810250 h 6858000"/>
              <a:gd name="connsiteX9" fmla="*/ 676275 w 2651654"/>
              <a:gd name="connsiteY9" fmla="*/ 6257925 h 6858000"/>
              <a:gd name="connsiteX10" fmla="*/ 1190625 w 2651654"/>
              <a:gd name="connsiteY10" fmla="*/ 6362700 h 6858000"/>
              <a:gd name="connsiteX11" fmla="*/ 2238375 w 2651654"/>
              <a:gd name="connsiteY11" fmla="*/ 6362700 h 6858000"/>
              <a:gd name="connsiteX12" fmla="*/ 2571750 w 2651654"/>
              <a:gd name="connsiteY12" fmla="*/ 6534150 h 6858000"/>
              <a:gd name="connsiteX13" fmla="*/ 2644775 w 2651654"/>
              <a:gd name="connsiteY13" fmla="*/ 6781800 h 6858000"/>
              <a:gd name="connsiteX14" fmla="*/ 2613025 w 2651654"/>
              <a:gd name="connsiteY14" fmla="*/ 6857999 h 6858000"/>
              <a:gd name="connsiteX15" fmla="*/ 0 w 2651654"/>
              <a:gd name="connsiteY15" fmla="*/ 6858000 h 6858000"/>
              <a:gd name="connsiteX16" fmla="*/ 0 w 265165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8479"/>
              <a:gd name="connsiteY0" fmla="*/ 0 h 6858000"/>
              <a:gd name="connsiteX1" fmla="*/ 2628900 w 2648479"/>
              <a:gd name="connsiteY1" fmla="*/ 0 h 6858000"/>
              <a:gd name="connsiteX2" fmla="*/ 2638425 w 2648479"/>
              <a:gd name="connsiteY2" fmla="*/ 114300 h 6858000"/>
              <a:gd name="connsiteX3" fmla="*/ 2514600 w 2648479"/>
              <a:gd name="connsiteY3" fmla="*/ 371475 h 6858000"/>
              <a:gd name="connsiteX4" fmla="*/ 2171700 w 2648479"/>
              <a:gd name="connsiteY4" fmla="*/ 476250 h 6858000"/>
              <a:gd name="connsiteX5" fmla="*/ 1114425 w 2648479"/>
              <a:gd name="connsiteY5" fmla="*/ 476250 h 6858000"/>
              <a:gd name="connsiteX6" fmla="*/ 657225 w 2648479"/>
              <a:gd name="connsiteY6" fmla="*/ 590550 h 6858000"/>
              <a:gd name="connsiteX7" fmla="*/ 533400 w 2648479"/>
              <a:gd name="connsiteY7" fmla="*/ 1047750 h 6858000"/>
              <a:gd name="connsiteX8" fmla="*/ 533400 w 2648479"/>
              <a:gd name="connsiteY8" fmla="*/ 5810250 h 6858000"/>
              <a:gd name="connsiteX9" fmla="*/ 676275 w 2648479"/>
              <a:gd name="connsiteY9" fmla="*/ 6257925 h 6858000"/>
              <a:gd name="connsiteX10" fmla="*/ 1190625 w 2648479"/>
              <a:gd name="connsiteY10" fmla="*/ 6362700 h 6858000"/>
              <a:gd name="connsiteX11" fmla="*/ 2238375 w 2648479"/>
              <a:gd name="connsiteY11" fmla="*/ 6362700 h 6858000"/>
              <a:gd name="connsiteX12" fmla="*/ 2571750 w 2648479"/>
              <a:gd name="connsiteY12" fmla="*/ 6534150 h 6858000"/>
              <a:gd name="connsiteX13" fmla="*/ 2647950 w 2648479"/>
              <a:gd name="connsiteY13" fmla="*/ 6737350 h 6858000"/>
              <a:gd name="connsiteX14" fmla="*/ 2613025 w 2648479"/>
              <a:gd name="connsiteY14" fmla="*/ 6857999 h 6858000"/>
              <a:gd name="connsiteX15" fmla="*/ 0 w 2648479"/>
              <a:gd name="connsiteY15" fmla="*/ 6858000 h 6858000"/>
              <a:gd name="connsiteX16" fmla="*/ 0 w 2648479"/>
              <a:gd name="connsiteY16" fmla="*/ 0 h 6858000"/>
              <a:gd name="connsiteX0" fmla="*/ 0 w 2657475"/>
              <a:gd name="connsiteY0" fmla="*/ 0 h 6858000"/>
              <a:gd name="connsiteX1" fmla="*/ 2628900 w 2657475"/>
              <a:gd name="connsiteY1" fmla="*/ 0 h 6858000"/>
              <a:gd name="connsiteX2" fmla="*/ 2638425 w 2657475"/>
              <a:gd name="connsiteY2" fmla="*/ 114300 h 6858000"/>
              <a:gd name="connsiteX3" fmla="*/ 2514600 w 2657475"/>
              <a:gd name="connsiteY3" fmla="*/ 371475 h 6858000"/>
              <a:gd name="connsiteX4" fmla="*/ 2171700 w 2657475"/>
              <a:gd name="connsiteY4" fmla="*/ 476250 h 6858000"/>
              <a:gd name="connsiteX5" fmla="*/ 1114425 w 2657475"/>
              <a:gd name="connsiteY5" fmla="*/ 476250 h 6858000"/>
              <a:gd name="connsiteX6" fmla="*/ 657225 w 2657475"/>
              <a:gd name="connsiteY6" fmla="*/ 590550 h 6858000"/>
              <a:gd name="connsiteX7" fmla="*/ 533400 w 2657475"/>
              <a:gd name="connsiteY7" fmla="*/ 1047750 h 6858000"/>
              <a:gd name="connsiteX8" fmla="*/ 533400 w 2657475"/>
              <a:gd name="connsiteY8" fmla="*/ 5810250 h 6858000"/>
              <a:gd name="connsiteX9" fmla="*/ 676275 w 2657475"/>
              <a:gd name="connsiteY9" fmla="*/ 6257925 h 6858000"/>
              <a:gd name="connsiteX10" fmla="*/ 1190625 w 2657475"/>
              <a:gd name="connsiteY10" fmla="*/ 6362700 h 6858000"/>
              <a:gd name="connsiteX11" fmla="*/ 2238375 w 2657475"/>
              <a:gd name="connsiteY11" fmla="*/ 6362700 h 6858000"/>
              <a:gd name="connsiteX12" fmla="*/ 2571750 w 2657475"/>
              <a:gd name="connsiteY12" fmla="*/ 6534150 h 6858000"/>
              <a:gd name="connsiteX13" fmla="*/ 2647950 w 2657475"/>
              <a:gd name="connsiteY13" fmla="*/ 6737350 h 6858000"/>
              <a:gd name="connsiteX14" fmla="*/ 2628900 w 2657475"/>
              <a:gd name="connsiteY14" fmla="*/ 6857999 h 6858000"/>
              <a:gd name="connsiteX15" fmla="*/ 0 w 2657475"/>
              <a:gd name="connsiteY15" fmla="*/ 6858000 h 6858000"/>
              <a:gd name="connsiteX16" fmla="*/ 0 w 2657475"/>
              <a:gd name="connsiteY16" fmla="*/ 0 h 6858000"/>
              <a:gd name="connsiteX0" fmla="*/ 0 w 2654829"/>
              <a:gd name="connsiteY0" fmla="*/ 0 h 6858000"/>
              <a:gd name="connsiteX1" fmla="*/ 2628900 w 2654829"/>
              <a:gd name="connsiteY1" fmla="*/ 0 h 6858000"/>
              <a:gd name="connsiteX2" fmla="*/ 2638425 w 2654829"/>
              <a:gd name="connsiteY2" fmla="*/ 114300 h 6858000"/>
              <a:gd name="connsiteX3" fmla="*/ 2514600 w 2654829"/>
              <a:gd name="connsiteY3" fmla="*/ 371475 h 6858000"/>
              <a:gd name="connsiteX4" fmla="*/ 2171700 w 2654829"/>
              <a:gd name="connsiteY4" fmla="*/ 476250 h 6858000"/>
              <a:gd name="connsiteX5" fmla="*/ 1114425 w 2654829"/>
              <a:gd name="connsiteY5" fmla="*/ 476250 h 6858000"/>
              <a:gd name="connsiteX6" fmla="*/ 657225 w 2654829"/>
              <a:gd name="connsiteY6" fmla="*/ 590550 h 6858000"/>
              <a:gd name="connsiteX7" fmla="*/ 533400 w 2654829"/>
              <a:gd name="connsiteY7" fmla="*/ 1047750 h 6858000"/>
              <a:gd name="connsiteX8" fmla="*/ 533400 w 2654829"/>
              <a:gd name="connsiteY8" fmla="*/ 5810250 h 6858000"/>
              <a:gd name="connsiteX9" fmla="*/ 676275 w 2654829"/>
              <a:gd name="connsiteY9" fmla="*/ 6257925 h 6858000"/>
              <a:gd name="connsiteX10" fmla="*/ 1190625 w 2654829"/>
              <a:gd name="connsiteY10" fmla="*/ 6362700 h 6858000"/>
              <a:gd name="connsiteX11" fmla="*/ 2238375 w 2654829"/>
              <a:gd name="connsiteY11" fmla="*/ 6362700 h 6858000"/>
              <a:gd name="connsiteX12" fmla="*/ 2571750 w 2654829"/>
              <a:gd name="connsiteY12" fmla="*/ 6534150 h 6858000"/>
              <a:gd name="connsiteX13" fmla="*/ 2647950 w 2654829"/>
              <a:gd name="connsiteY13" fmla="*/ 6737350 h 6858000"/>
              <a:gd name="connsiteX14" fmla="*/ 2613025 w 2654829"/>
              <a:gd name="connsiteY14" fmla="*/ 6857999 h 6858000"/>
              <a:gd name="connsiteX15" fmla="*/ 0 w 2654829"/>
              <a:gd name="connsiteY15" fmla="*/ 6858000 h 6858000"/>
              <a:gd name="connsiteX16" fmla="*/ 0 w 2654829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3054350"/>
              <a:gd name="connsiteY0" fmla="*/ 0 h 6858000"/>
              <a:gd name="connsiteX1" fmla="*/ 2628900 w 3054350"/>
              <a:gd name="connsiteY1" fmla="*/ 0 h 6858000"/>
              <a:gd name="connsiteX2" fmla="*/ 2638425 w 3054350"/>
              <a:gd name="connsiteY2" fmla="*/ 114300 h 6858000"/>
              <a:gd name="connsiteX3" fmla="*/ 2514600 w 3054350"/>
              <a:gd name="connsiteY3" fmla="*/ 371475 h 6858000"/>
              <a:gd name="connsiteX4" fmla="*/ 2171700 w 3054350"/>
              <a:gd name="connsiteY4" fmla="*/ 476250 h 6858000"/>
              <a:gd name="connsiteX5" fmla="*/ 1114425 w 3054350"/>
              <a:gd name="connsiteY5" fmla="*/ 476250 h 6858000"/>
              <a:gd name="connsiteX6" fmla="*/ 657225 w 3054350"/>
              <a:gd name="connsiteY6" fmla="*/ 590550 h 6858000"/>
              <a:gd name="connsiteX7" fmla="*/ 533400 w 3054350"/>
              <a:gd name="connsiteY7" fmla="*/ 1047750 h 6858000"/>
              <a:gd name="connsiteX8" fmla="*/ 533400 w 3054350"/>
              <a:gd name="connsiteY8" fmla="*/ 5810250 h 6858000"/>
              <a:gd name="connsiteX9" fmla="*/ 676275 w 3054350"/>
              <a:gd name="connsiteY9" fmla="*/ 6257925 h 6858000"/>
              <a:gd name="connsiteX10" fmla="*/ 1190625 w 3054350"/>
              <a:gd name="connsiteY10" fmla="*/ 6362700 h 6858000"/>
              <a:gd name="connsiteX11" fmla="*/ 2238375 w 3054350"/>
              <a:gd name="connsiteY11" fmla="*/ 6362700 h 6858000"/>
              <a:gd name="connsiteX12" fmla="*/ 2571750 w 3054350"/>
              <a:gd name="connsiteY12" fmla="*/ 6534150 h 6858000"/>
              <a:gd name="connsiteX13" fmla="*/ 2625725 w 3054350"/>
              <a:gd name="connsiteY13" fmla="*/ 6857999 h 6858000"/>
              <a:gd name="connsiteX14" fmla="*/ 0 w 3054350"/>
              <a:gd name="connsiteY14" fmla="*/ 6858000 h 6858000"/>
              <a:gd name="connsiteX15" fmla="*/ 0 w 3054350"/>
              <a:gd name="connsiteY15" fmla="*/ 0 h 6858000"/>
              <a:gd name="connsiteX0" fmla="*/ 0 w 2651125"/>
              <a:gd name="connsiteY0" fmla="*/ 0 h 6858000"/>
              <a:gd name="connsiteX1" fmla="*/ 2628900 w 2651125"/>
              <a:gd name="connsiteY1" fmla="*/ 0 h 6858000"/>
              <a:gd name="connsiteX2" fmla="*/ 2638425 w 2651125"/>
              <a:gd name="connsiteY2" fmla="*/ 114300 h 6858000"/>
              <a:gd name="connsiteX3" fmla="*/ 2514600 w 2651125"/>
              <a:gd name="connsiteY3" fmla="*/ 371475 h 6858000"/>
              <a:gd name="connsiteX4" fmla="*/ 2171700 w 2651125"/>
              <a:gd name="connsiteY4" fmla="*/ 476250 h 6858000"/>
              <a:gd name="connsiteX5" fmla="*/ 1114425 w 2651125"/>
              <a:gd name="connsiteY5" fmla="*/ 476250 h 6858000"/>
              <a:gd name="connsiteX6" fmla="*/ 657225 w 2651125"/>
              <a:gd name="connsiteY6" fmla="*/ 590550 h 6858000"/>
              <a:gd name="connsiteX7" fmla="*/ 533400 w 2651125"/>
              <a:gd name="connsiteY7" fmla="*/ 1047750 h 6858000"/>
              <a:gd name="connsiteX8" fmla="*/ 533400 w 2651125"/>
              <a:gd name="connsiteY8" fmla="*/ 5810250 h 6858000"/>
              <a:gd name="connsiteX9" fmla="*/ 676275 w 2651125"/>
              <a:gd name="connsiteY9" fmla="*/ 6257925 h 6858000"/>
              <a:gd name="connsiteX10" fmla="*/ 1190625 w 2651125"/>
              <a:gd name="connsiteY10" fmla="*/ 6362700 h 6858000"/>
              <a:gd name="connsiteX11" fmla="*/ 2238375 w 2651125"/>
              <a:gd name="connsiteY11" fmla="*/ 6362700 h 6858000"/>
              <a:gd name="connsiteX12" fmla="*/ 2571750 w 2651125"/>
              <a:gd name="connsiteY12" fmla="*/ 6534150 h 6858000"/>
              <a:gd name="connsiteX13" fmla="*/ 2625725 w 2651125"/>
              <a:gd name="connsiteY13" fmla="*/ 6857999 h 6858000"/>
              <a:gd name="connsiteX14" fmla="*/ 0 w 2651125"/>
              <a:gd name="connsiteY14" fmla="*/ 6858000 h 6858000"/>
              <a:gd name="connsiteX15" fmla="*/ 0 w 26511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514600 w 2663825"/>
              <a:gd name="connsiteY2" fmla="*/ 371475 h 6858000"/>
              <a:gd name="connsiteX3" fmla="*/ 2171700 w 2663825"/>
              <a:gd name="connsiteY3" fmla="*/ 476250 h 6858000"/>
              <a:gd name="connsiteX4" fmla="*/ 1114425 w 2663825"/>
              <a:gd name="connsiteY4" fmla="*/ 476250 h 6858000"/>
              <a:gd name="connsiteX5" fmla="*/ 663575 w 2663825"/>
              <a:gd name="connsiteY5" fmla="*/ 606425 h 6858000"/>
              <a:gd name="connsiteX6" fmla="*/ 542925 w 2663825"/>
              <a:gd name="connsiteY6" fmla="*/ 1047750 h 6858000"/>
              <a:gd name="connsiteX7" fmla="*/ 542925 w 2663825"/>
              <a:gd name="connsiteY7" fmla="*/ 5797550 h 6858000"/>
              <a:gd name="connsiteX8" fmla="*/ 685800 w 2663825"/>
              <a:gd name="connsiteY8" fmla="*/ 6254750 h 6858000"/>
              <a:gd name="connsiteX9" fmla="*/ 1190625 w 2663825"/>
              <a:gd name="connsiteY9" fmla="*/ 6362700 h 6858000"/>
              <a:gd name="connsiteX10" fmla="*/ 2238375 w 2663825"/>
              <a:gd name="connsiteY10" fmla="*/ 6362700 h 6858000"/>
              <a:gd name="connsiteX11" fmla="*/ 2571750 w 2663825"/>
              <a:gd name="connsiteY11" fmla="*/ 6534150 h 6858000"/>
              <a:gd name="connsiteX12" fmla="*/ 2625725 w 2663825"/>
              <a:gd name="connsiteY12" fmla="*/ 6857999 h 6858000"/>
              <a:gd name="connsiteX13" fmla="*/ 0 w 2663825"/>
              <a:gd name="connsiteY13" fmla="*/ 6858000 h 6858000"/>
              <a:gd name="connsiteX14" fmla="*/ 0 w 2663825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67000" h="6858000">
                <a:moveTo>
                  <a:pt x="0" y="0"/>
                </a:moveTo>
                <a:lnTo>
                  <a:pt x="2628900" y="0"/>
                </a:lnTo>
                <a:cubicBezTo>
                  <a:pt x="2667000" y="127000"/>
                  <a:pt x="2616200" y="263525"/>
                  <a:pt x="2514600" y="371475"/>
                </a:cubicBezTo>
                <a:cubicBezTo>
                  <a:pt x="2422525" y="457200"/>
                  <a:pt x="2308225" y="479425"/>
                  <a:pt x="2171700" y="476250"/>
                </a:cubicBezTo>
                <a:lnTo>
                  <a:pt x="1114425" y="476250"/>
                </a:lnTo>
                <a:cubicBezTo>
                  <a:pt x="884238" y="479425"/>
                  <a:pt x="758825" y="492125"/>
                  <a:pt x="663575" y="606425"/>
                </a:cubicBezTo>
                <a:cubicBezTo>
                  <a:pt x="565150" y="736600"/>
                  <a:pt x="549275" y="873125"/>
                  <a:pt x="542925" y="1047750"/>
                </a:cubicBezTo>
                <a:lnTo>
                  <a:pt x="542925" y="5797550"/>
                </a:lnTo>
                <a:cubicBezTo>
                  <a:pt x="544513" y="5970588"/>
                  <a:pt x="577850" y="6160558"/>
                  <a:pt x="685800" y="6254750"/>
                </a:cubicBezTo>
                <a:cubicBezTo>
                  <a:pt x="793750" y="6348942"/>
                  <a:pt x="993775" y="6359525"/>
                  <a:pt x="1190625" y="6362700"/>
                </a:cubicBezTo>
                <a:lnTo>
                  <a:pt x="2238375" y="6362700"/>
                </a:lnTo>
                <a:cubicBezTo>
                  <a:pt x="2401887" y="6359525"/>
                  <a:pt x="2519892" y="6454775"/>
                  <a:pt x="2571750" y="6534150"/>
                </a:cubicBezTo>
                <a:cubicBezTo>
                  <a:pt x="2636308" y="6616700"/>
                  <a:pt x="2663825" y="6781799"/>
                  <a:pt x="2625725" y="6857999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758087"/>
              </a:gs>
              <a:gs pos="50000">
                <a:srgbClr val="454E52"/>
              </a:gs>
              <a:gs pos="59000">
                <a:srgbClr val="3E4448"/>
              </a:gs>
              <a:gs pos="100000">
                <a:srgbClr val="171A1D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Freeform 5"/>
          <p:cNvSpPr/>
          <p:nvPr/>
        </p:nvSpPr>
        <p:spPr>
          <a:xfrm flipH="1">
            <a:off x="6502400" y="0"/>
            <a:ext cx="2667000" cy="6858000"/>
          </a:xfrm>
          <a:custGeom>
            <a:avLst/>
            <a:gdLst>
              <a:gd name="connsiteX0" fmla="*/ 0 w 2543175"/>
              <a:gd name="connsiteY0" fmla="*/ 0 h 6848475"/>
              <a:gd name="connsiteX1" fmla="*/ 2533650 w 2543175"/>
              <a:gd name="connsiteY1" fmla="*/ 0 h 6848475"/>
              <a:gd name="connsiteX2" fmla="*/ 2543175 w 2543175"/>
              <a:gd name="connsiteY2" fmla="*/ 114300 h 6848475"/>
              <a:gd name="connsiteX3" fmla="*/ 2419350 w 2543175"/>
              <a:gd name="connsiteY3" fmla="*/ 371475 h 6848475"/>
              <a:gd name="connsiteX4" fmla="*/ 2076450 w 2543175"/>
              <a:gd name="connsiteY4" fmla="*/ 476250 h 6848475"/>
              <a:gd name="connsiteX5" fmla="*/ 1019175 w 2543175"/>
              <a:gd name="connsiteY5" fmla="*/ 476250 h 6848475"/>
              <a:gd name="connsiteX6" fmla="*/ 561975 w 2543175"/>
              <a:gd name="connsiteY6" fmla="*/ 590550 h 6848475"/>
              <a:gd name="connsiteX7" fmla="*/ 438150 w 2543175"/>
              <a:gd name="connsiteY7" fmla="*/ 1047750 h 6848475"/>
              <a:gd name="connsiteX8" fmla="*/ 438150 w 2543175"/>
              <a:gd name="connsiteY8" fmla="*/ 5810250 h 6848475"/>
              <a:gd name="connsiteX9" fmla="*/ 581025 w 2543175"/>
              <a:gd name="connsiteY9" fmla="*/ 6257925 h 6848475"/>
              <a:gd name="connsiteX10" fmla="*/ 1095375 w 2543175"/>
              <a:gd name="connsiteY10" fmla="*/ 6362700 h 6848475"/>
              <a:gd name="connsiteX11" fmla="*/ 2143125 w 2543175"/>
              <a:gd name="connsiteY11" fmla="*/ 6362700 h 6848475"/>
              <a:gd name="connsiteX12" fmla="*/ 2476500 w 2543175"/>
              <a:gd name="connsiteY12" fmla="*/ 6534150 h 6848475"/>
              <a:gd name="connsiteX13" fmla="*/ 2543175 w 2543175"/>
              <a:gd name="connsiteY13" fmla="*/ 6781800 h 6848475"/>
              <a:gd name="connsiteX14" fmla="*/ 2514600 w 2543175"/>
              <a:gd name="connsiteY14" fmla="*/ 6848475 h 6848475"/>
              <a:gd name="connsiteX15" fmla="*/ 0 w 2543175"/>
              <a:gd name="connsiteY15" fmla="*/ 6848475 h 6848475"/>
              <a:gd name="connsiteX16" fmla="*/ 0 w 2543175"/>
              <a:gd name="connsiteY16" fmla="*/ 0 h 6848475"/>
              <a:gd name="connsiteX0" fmla="*/ 0 w 2638425"/>
              <a:gd name="connsiteY0" fmla="*/ 0 h 6848475"/>
              <a:gd name="connsiteX1" fmla="*/ 2628900 w 2638425"/>
              <a:gd name="connsiteY1" fmla="*/ 0 h 6848475"/>
              <a:gd name="connsiteX2" fmla="*/ 2638425 w 2638425"/>
              <a:gd name="connsiteY2" fmla="*/ 114300 h 6848475"/>
              <a:gd name="connsiteX3" fmla="*/ 2514600 w 2638425"/>
              <a:gd name="connsiteY3" fmla="*/ 371475 h 6848475"/>
              <a:gd name="connsiteX4" fmla="*/ 2171700 w 2638425"/>
              <a:gd name="connsiteY4" fmla="*/ 476250 h 6848475"/>
              <a:gd name="connsiteX5" fmla="*/ 1114425 w 2638425"/>
              <a:gd name="connsiteY5" fmla="*/ 476250 h 6848475"/>
              <a:gd name="connsiteX6" fmla="*/ 657225 w 2638425"/>
              <a:gd name="connsiteY6" fmla="*/ 590550 h 6848475"/>
              <a:gd name="connsiteX7" fmla="*/ 533400 w 2638425"/>
              <a:gd name="connsiteY7" fmla="*/ 1047750 h 6848475"/>
              <a:gd name="connsiteX8" fmla="*/ 533400 w 2638425"/>
              <a:gd name="connsiteY8" fmla="*/ 5810250 h 6848475"/>
              <a:gd name="connsiteX9" fmla="*/ 676275 w 2638425"/>
              <a:gd name="connsiteY9" fmla="*/ 6257925 h 6848475"/>
              <a:gd name="connsiteX10" fmla="*/ 1190625 w 2638425"/>
              <a:gd name="connsiteY10" fmla="*/ 6362700 h 6848475"/>
              <a:gd name="connsiteX11" fmla="*/ 2238375 w 2638425"/>
              <a:gd name="connsiteY11" fmla="*/ 6362700 h 6848475"/>
              <a:gd name="connsiteX12" fmla="*/ 2571750 w 2638425"/>
              <a:gd name="connsiteY12" fmla="*/ 6534150 h 6848475"/>
              <a:gd name="connsiteX13" fmla="*/ 2638425 w 2638425"/>
              <a:gd name="connsiteY13" fmla="*/ 6781800 h 6848475"/>
              <a:gd name="connsiteX14" fmla="*/ 2609850 w 2638425"/>
              <a:gd name="connsiteY14" fmla="*/ 6848475 h 6848475"/>
              <a:gd name="connsiteX15" fmla="*/ 95250 w 2638425"/>
              <a:gd name="connsiteY15" fmla="*/ 6848475 h 6848475"/>
              <a:gd name="connsiteX16" fmla="*/ 0 w 2638425"/>
              <a:gd name="connsiteY16" fmla="*/ 0 h 6848475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09850 w 2638425"/>
              <a:gd name="connsiteY14" fmla="*/ 6848475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13025 w 2638425"/>
              <a:gd name="connsiteY14" fmla="*/ 6857999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44775"/>
              <a:gd name="connsiteY0" fmla="*/ 0 h 6858000"/>
              <a:gd name="connsiteX1" fmla="*/ 2628900 w 2644775"/>
              <a:gd name="connsiteY1" fmla="*/ 0 h 6858000"/>
              <a:gd name="connsiteX2" fmla="*/ 2638425 w 2644775"/>
              <a:gd name="connsiteY2" fmla="*/ 114300 h 6858000"/>
              <a:gd name="connsiteX3" fmla="*/ 2514600 w 2644775"/>
              <a:gd name="connsiteY3" fmla="*/ 371475 h 6858000"/>
              <a:gd name="connsiteX4" fmla="*/ 2171700 w 2644775"/>
              <a:gd name="connsiteY4" fmla="*/ 476250 h 6858000"/>
              <a:gd name="connsiteX5" fmla="*/ 1114425 w 2644775"/>
              <a:gd name="connsiteY5" fmla="*/ 476250 h 6858000"/>
              <a:gd name="connsiteX6" fmla="*/ 657225 w 2644775"/>
              <a:gd name="connsiteY6" fmla="*/ 590550 h 6858000"/>
              <a:gd name="connsiteX7" fmla="*/ 533400 w 2644775"/>
              <a:gd name="connsiteY7" fmla="*/ 1047750 h 6858000"/>
              <a:gd name="connsiteX8" fmla="*/ 533400 w 2644775"/>
              <a:gd name="connsiteY8" fmla="*/ 5810250 h 6858000"/>
              <a:gd name="connsiteX9" fmla="*/ 676275 w 2644775"/>
              <a:gd name="connsiteY9" fmla="*/ 6257925 h 6858000"/>
              <a:gd name="connsiteX10" fmla="*/ 1190625 w 2644775"/>
              <a:gd name="connsiteY10" fmla="*/ 6362700 h 6858000"/>
              <a:gd name="connsiteX11" fmla="*/ 2238375 w 2644775"/>
              <a:gd name="connsiteY11" fmla="*/ 6362700 h 6858000"/>
              <a:gd name="connsiteX12" fmla="*/ 2571750 w 2644775"/>
              <a:gd name="connsiteY12" fmla="*/ 6534150 h 6858000"/>
              <a:gd name="connsiteX13" fmla="*/ 2644775 w 2644775"/>
              <a:gd name="connsiteY13" fmla="*/ 6781800 h 6858000"/>
              <a:gd name="connsiteX14" fmla="*/ 2613025 w 2644775"/>
              <a:gd name="connsiteY14" fmla="*/ 6857999 h 6858000"/>
              <a:gd name="connsiteX15" fmla="*/ 0 w 2644775"/>
              <a:gd name="connsiteY15" fmla="*/ 6858000 h 6858000"/>
              <a:gd name="connsiteX16" fmla="*/ 0 w 2644775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2651654"/>
              <a:gd name="connsiteY0" fmla="*/ 0 h 6858000"/>
              <a:gd name="connsiteX1" fmla="*/ 2628900 w 2651654"/>
              <a:gd name="connsiteY1" fmla="*/ 0 h 6858000"/>
              <a:gd name="connsiteX2" fmla="*/ 2638425 w 2651654"/>
              <a:gd name="connsiteY2" fmla="*/ 114300 h 6858000"/>
              <a:gd name="connsiteX3" fmla="*/ 2514600 w 2651654"/>
              <a:gd name="connsiteY3" fmla="*/ 371475 h 6858000"/>
              <a:gd name="connsiteX4" fmla="*/ 2171700 w 2651654"/>
              <a:gd name="connsiteY4" fmla="*/ 476250 h 6858000"/>
              <a:gd name="connsiteX5" fmla="*/ 1114425 w 2651654"/>
              <a:gd name="connsiteY5" fmla="*/ 476250 h 6858000"/>
              <a:gd name="connsiteX6" fmla="*/ 657225 w 2651654"/>
              <a:gd name="connsiteY6" fmla="*/ 590550 h 6858000"/>
              <a:gd name="connsiteX7" fmla="*/ 533400 w 2651654"/>
              <a:gd name="connsiteY7" fmla="*/ 1047750 h 6858000"/>
              <a:gd name="connsiteX8" fmla="*/ 533400 w 2651654"/>
              <a:gd name="connsiteY8" fmla="*/ 5810250 h 6858000"/>
              <a:gd name="connsiteX9" fmla="*/ 676275 w 2651654"/>
              <a:gd name="connsiteY9" fmla="*/ 6257925 h 6858000"/>
              <a:gd name="connsiteX10" fmla="*/ 1190625 w 2651654"/>
              <a:gd name="connsiteY10" fmla="*/ 6362700 h 6858000"/>
              <a:gd name="connsiteX11" fmla="*/ 2238375 w 2651654"/>
              <a:gd name="connsiteY11" fmla="*/ 6362700 h 6858000"/>
              <a:gd name="connsiteX12" fmla="*/ 2571750 w 2651654"/>
              <a:gd name="connsiteY12" fmla="*/ 6534150 h 6858000"/>
              <a:gd name="connsiteX13" fmla="*/ 2644775 w 2651654"/>
              <a:gd name="connsiteY13" fmla="*/ 6781800 h 6858000"/>
              <a:gd name="connsiteX14" fmla="*/ 2613025 w 2651654"/>
              <a:gd name="connsiteY14" fmla="*/ 6857999 h 6858000"/>
              <a:gd name="connsiteX15" fmla="*/ 0 w 2651654"/>
              <a:gd name="connsiteY15" fmla="*/ 6858000 h 6858000"/>
              <a:gd name="connsiteX16" fmla="*/ 0 w 265165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8479"/>
              <a:gd name="connsiteY0" fmla="*/ 0 h 6858000"/>
              <a:gd name="connsiteX1" fmla="*/ 2628900 w 2648479"/>
              <a:gd name="connsiteY1" fmla="*/ 0 h 6858000"/>
              <a:gd name="connsiteX2" fmla="*/ 2638425 w 2648479"/>
              <a:gd name="connsiteY2" fmla="*/ 114300 h 6858000"/>
              <a:gd name="connsiteX3" fmla="*/ 2514600 w 2648479"/>
              <a:gd name="connsiteY3" fmla="*/ 371475 h 6858000"/>
              <a:gd name="connsiteX4" fmla="*/ 2171700 w 2648479"/>
              <a:gd name="connsiteY4" fmla="*/ 476250 h 6858000"/>
              <a:gd name="connsiteX5" fmla="*/ 1114425 w 2648479"/>
              <a:gd name="connsiteY5" fmla="*/ 476250 h 6858000"/>
              <a:gd name="connsiteX6" fmla="*/ 657225 w 2648479"/>
              <a:gd name="connsiteY6" fmla="*/ 590550 h 6858000"/>
              <a:gd name="connsiteX7" fmla="*/ 533400 w 2648479"/>
              <a:gd name="connsiteY7" fmla="*/ 1047750 h 6858000"/>
              <a:gd name="connsiteX8" fmla="*/ 533400 w 2648479"/>
              <a:gd name="connsiteY8" fmla="*/ 5810250 h 6858000"/>
              <a:gd name="connsiteX9" fmla="*/ 676275 w 2648479"/>
              <a:gd name="connsiteY9" fmla="*/ 6257925 h 6858000"/>
              <a:gd name="connsiteX10" fmla="*/ 1190625 w 2648479"/>
              <a:gd name="connsiteY10" fmla="*/ 6362700 h 6858000"/>
              <a:gd name="connsiteX11" fmla="*/ 2238375 w 2648479"/>
              <a:gd name="connsiteY11" fmla="*/ 6362700 h 6858000"/>
              <a:gd name="connsiteX12" fmla="*/ 2571750 w 2648479"/>
              <a:gd name="connsiteY12" fmla="*/ 6534150 h 6858000"/>
              <a:gd name="connsiteX13" fmla="*/ 2647950 w 2648479"/>
              <a:gd name="connsiteY13" fmla="*/ 6737350 h 6858000"/>
              <a:gd name="connsiteX14" fmla="*/ 2613025 w 2648479"/>
              <a:gd name="connsiteY14" fmla="*/ 6857999 h 6858000"/>
              <a:gd name="connsiteX15" fmla="*/ 0 w 2648479"/>
              <a:gd name="connsiteY15" fmla="*/ 6858000 h 6858000"/>
              <a:gd name="connsiteX16" fmla="*/ 0 w 2648479"/>
              <a:gd name="connsiteY16" fmla="*/ 0 h 6858000"/>
              <a:gd name="connsiteX0" fmla="*/ 0 w 2657475"/>
              <a:gd name="connsiteY0" fmla="*/ 0 h 6858000"/>
              <a:gd name="connsiteX1" fmla="*/ 2628900 w 2657475"/>
              <a:gd name="connsiteY1" fmla="*/ 0 h 6858000"/>
              <a:gd name="connsiteX2" fmla="*/ 2638425 w 2657475"/>
              <a:gd name="connsiteY2" fmla="*/ 114300 h 6858000"/>
              <a:gd name="connsiteX3" fmla="*/ 2514600 w 2657475"/>
              <a:gd name="connsiteY3" fmla="*/ 371475 h 6858000"/>
              <a:gd name="connsiteX4" fmla="*/ 2171700 w 2657475"/>
              <a:gd name="connsiteY4" fmla="*/ 476250 h 6858000"/>
              <a:gd name="connsiteX5" fmla="*/ 1114425 w 2657475"/>
              <a:gd name="connsiteY5" fmla="*/ 476250 h 6858000"/>
              <a:gd name="connsiteX6" fmla="*/ 657225 w 2657475"/>
              <a:gd name="connsiteY6" fmla="*/ 590550 h 6858000"/>
              <a:gd name="connsiteX7" fmla="*/ 533400 w 2657475"/>
              <a:gd name="connsiteY7" fmla="*/ 1047750 h 6858000"/>
              <a:gd name="connsiteX8" fmla="*/ 533400 w 2657475"/>
              <a:gd name="connsiteY8" fmla="*/ 5810250 h 6858000"/>
              <a:gd name="connsiteX9" fmla="*/ 676275 w 2657475"/>
              <a:gd name="connsiteY9" fmla="*/ 6257925 h 6858000"/>
              <a:gd name="connsiteX10" fmla="*/ 1190625 w 2657475"/>
              <a:gd name="connsiteY10" fmla="*/ 6362700 h 6858000"/>
              <a:gd name="connsiteX11" fmla="*/ 2238375 w 2657475"/>
              <a:gd name="connsiteY11" fmla="*/ 6362700 h 6858000"/>
              <a:gd name="connsiteX12" fmla="*/ 2571750 w 2657475"/>
              <a:gd name="connsiteY12" fmla="*/ 6534150 h 6858000"/>
              <a:gd name="connsiteX13" fmla="*/ 2647950 w 2657475"/>
              <a:gd name="connsiteY13" fmla="*/ 6737350 h 6858000"/>
              <a:gd name="connsiteX14" fmla="*/ 2628900 w 2657475"/>
              <a:gd name="connsiteY14" fmla="*/ 6857999 h 6858000"/>
              <a:gd name="connsiteX15" fmla="*/ 0 w 2657475"/>
              <a:gd name="connsiteY15" fmla="*/ 6858000 h 6858000"/>
              <a:gd name="connsiteX16" fmla="*/ 0 w 2657475"/>
              <a:gd name="connsiteY16" fmla="*/ 0 h 6858000"/>
              <a:gd name="connsiteX0" fmla="*/ 0 w 2654829"/>
              <a:gd name="connsiteY0" fmla="*/ 0 h 6858000"/>
              <a:gd name="connsiteX1" fmla="*/ 2628900 w 2654829"/>
              <a:gd name="connsiteY1" fmla="*/ 0 h 6858000"/>
              <a:gd name="connsiteX2" fmla="*/ 2638425 w 2654829"/>
              <a:gd name="connsiteY2" fmla="*/ 114300 h 6858000"/>
              <a:gd name="connsiteX3" fmla="*/ 2514600 w 2654829"/>
              <a:gd name="connsiteY3" fmla="*/ 371475 h 6858000"/>
              <a:gd name="connsiteX4" fmla="*/ 2171700 w 2654829"/>
              <a:gd name="connsiteY4" fmla="*/ 476250 h 6858000"/>
              <a:gd name="connsiteX5" fmla="*/ 1114425 w 2654829"/>
              <a:gd name="connsiteY5" fmla="*/ 476250 h 6858000"/>
              <a:gd name="connsiteX6" fmla="*/ 657225 w 2654829"/>
              <a:gd name="connsiteY6" fmla="*/ 590550 h 6858000"/>
              <a:gd name="connsiteX7" fmla="*/ 533400 w 2654829"/>
              <a:gd name="connsiteY7" fmla="*/ 1047750 h 6858000"/>
              <a:gd name="connsiteX8" fmla="*/ 533400 w 2654829"/>
              <a:gd name="connsiteY8" fmla="*/ 5810250 h 6858000"/>
              <a:gd name="connsiteX9" fmla="*/ 676275 w 2654829"/>
              <a:gd name="connsiteY9" fmla="*/ 6257925 h 6858000"/>
              <a:gd name="connsiteX10" fmla="*/ 1190625 w 2654829"/>
              <a:gd name="connsiteY10" fmla="*/ 6362700 h 6858000"/>
              <a:gd name="connsiteX11" fmla="*/ 2238375 w 2654829"/>
              <a:gd name="connsiteY11" fmla="*/ 6362700 h 6858000"/>
              <a:gd name="connsiteX12" fmla="*/ 2571750 w 2654829"/>
              <a:gd name="connsiteY12" fmla="*/ 6534150 h 6858000"/>
              <a:gd name="connsiteX13" fmla="*/ 2647950 w 2654829"/>
              <a:gd name="connsiteY13" fmla="*/ 6737350 h 6858000"/>
              <a:gd name="connsiteX14" fmla="*/ 2613025 w 2654829"/>
              <a:gd name="connsiteY14" fmla="*/ 6857999 h 6858000"/>
              <a:gd name="connsiteX15" fmla="*/ 0 w 2654829"/>
              <a:gd name="connsiteY15" fmla="*/ 6858000 h 6858000"/>
              <a:gd name="connsiteX16" fmla="*/ 0 w 2654829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3054350"/>
              <a:gd name="connsiteY0" fmla="*/ 0 h 6858000"/>
              <a:gd name="connsiteX1" fmla="*/ 2628900 w 3054350"/>
              <a:gd name="connsiteY1" fmla="*/ 0 h 6858000"/>
              <a:gd name="connsiteX2" fmla="*/ 2638425 w 3054350"/>
              <a:gd name="connsiteY2" fmla="*/ 114300 h 6858000"/>
              <a:gd name="connsiteX3" fmla="*/ 2514600 w 3054350"/>
              <a:gd name="connsiteY3" fmla="*/ 371475 h 6858000"/>
              <a:gd name="connsiteX4" fmla="*/ 2171700 w 3054350"/>
              <a:gd name="connsiteY4" fmla="*/ 476250 h 6858000"/>
              <a:gd name="connsiteX5" fmla="*/ 1114425 w 3054350"/>
              <a:gd name="connsiteY5" fmla="*/ 476250 h 6858000"/>
              <a:gd name="connsiteX6" fmla="*/ 657225 w 3054350"/>
              <a:gd name="connsiteY6" fmla="*/ 590550 h 6858000"/>
              <a:gd name="connsiteX7" fmla="*/ 533400 w 3054350"/>
              <a:gd name="connsiteY7" fmla="*/ 1047750 h 6858000"/>
              <a:gd name="connsiteX8" fmla="*/ 533400 w 3054350"/>
              <a:gd name="connsiteY8" fmla="*/ 5810250 h 6858000"/>
              <a:gd name="connsiteX9" fmla="*/ 676275 w 3054350"/>
              <a:gd name="connsiteY9" fmla="*/ 6257925 h 6858000"/>
              <a:gd name="connsiteX10" fmla="*/ 1190625 w 3054350"/>
              <a:gd name="connsiteY10" fmla="*/ 6362700 h 6858000"/>
              <a:gd name="connsiteX11" fmla="*/ 2238375 w 3054350"/>
              <a:gd name="connsiteY11" fmla="*/ 6362700 h 6858000"/>
              <a:gd name="connsiteX12" fmla="*/ 2571750 w 3054350"/>
              <a:gd name="connsiteY12" fmla="*/ 6534150 h 6858000"/>
              <a:gd name="connsiteX13" fmla="*/ 2625725 w 3054350"/>
              <a:gd name="connsiteY13" fmla="*/ 6857999 h 6858000"/>
              <a:gd name="connsiteX14" fmla="*/ 0 w 3054350"/>
              <a:gd name="connsiteY14" fmla="*/ 6858000 h 6858000"/>
              <a:gd name="connsiteX15" fmla="*/ 0 w 3054350"/>
              <a:gd name="connsiteY15" fmla="*/ 0 h 6858000"/>
              <a:gd name="connsiteX0" fmla="*/ 0 w 2651125"/>
              <a:gd name="connsiteY0" fmla="*/ 0 h 6858000"/>
              <a:gd name="connsiteX1" fmla="*/ 2628900 w 2651125"/>
              <a:gd name="connsiteY1" fmla="*/ 0 h 6858000"/>
              <a:gd name="connsiteX2" fmla="*/ 2638425 w 2651125"/>
              <a:gd name="connsiteY2" fmla="*/ 114300 h 6858000"/>
              <a:gd name="connsiteX3" fmla="*/ 2514600 w 2651125"/>
              <a:gd name="connsiteY3" fmla="*/ 371475 h 6858000"/>
              <a:gd name="connsiteX4" fmla="*/ 2171700 w 2651125"/>
              <a:gd name="connsiteY4" fmla="*/ 476250 h 6858000"/>
              <a:gd name="connsiteX5" fmla="*/ 1114425 w 2651125"/>
              <a:gd name="connsiteY5" fmla="*/ 476250 h 6858000"/>
              <a:gd name="connsiteX6" fmla="*/ 657225 w 2651125"/>
              <a:gd name="connsiteY6" fmla="*/ 590550 h 6858000"/>
              <a:gd name="connsiteX7" fmla="*/ 533400 w 2651125"/>
              <a:gd name="connsiteY7" fmla="*/ 1047750 h 6858000"/>
              <a:gd name="connsiteX8" fmla="*/ 533400 w 2651125"/>
              <a:gd name="connsiteY8" fmla="*/ 5810250 h 6858000"/>
              <a:gd name="connsiteX9" fmla="*/ 676275 w 2651125"/>
              <a:gd name="connsiteY9" fmla="*/ 6257925 h 6858000"/>
              <a:gd name="connsiteX10" fmla="*/ 1190625 w 2651125"/>
              <a:gd name="connsiteY10" fmla="*/ 6362700 h 6858000"/>
              <a:gd name="connsiteX11" fmla="*/ 2238375 w 2651125"/>
              <a:gd name="connsiteY11" fmla="*/ 6362700 h 6858000"/>
              <a:gd name="connsiteX12" fmla="*/ 2571750 w 2651125"/>
              <a:gd name="connsiteY12" fmla="*/ 6534150 h 6858000"/>
              <a:gd name="connsiteX13" fmla="*/ 2625725 w 2651125"/>
              <a:gd name="connsiteY13" fmla="*/ 6857999 h 6858000"/>
              <a:gd name="connsiteX14" fmla="*/ 0 w 2651125"/>
              <a:gd name="connsiteY14" fmla="*/ 6858000 h 6858000"/>
              <a:gd name="connsiteX15" fmla="*/ 0 w 26511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514600 w 2663825"/>
              <a:gd name="connsiteY2" fmla="*/ 371475 h 6858000"/>
              <a:gd name="connsiteX3" fmla="*/ 2171700 w 2663825"/>
              <a:gd name="connsiteY3" fmla="*/ 476250 h 6858000"/>
              <a:gd name="connsiteX4" fmla="*/ 1114425 w 2663825"/>
              <a:gd name="connsiteY4" fmla="*/ 476250 h 6858000"/>
              <a:gd name="connsiteX5" fmla="*/ 663575 w 2663825"/>
              <a:gd name="connsiteY5" fmla="*/ 606425 h 6858000"/>
              <a:gd name="connsiteX6" fmla="*/ 542925 w 2663825"/>
              <a:gd name="connsiteY6" fmla="*/ 1047750 h 6858000"/>
              <a:gd name="connsiteX7" fmla="*/ 542925 w 2663825"/>
              <a:gd name="connsiteY7" fmla="*/ 5797550 h 6858000"/>
              <a:gd name="connsiteX8" fmla="*/ 685800 w 2663825"/>
              <a:gd name="connsiteY8" fmla="*/ 6254750 h 6858000"/>
              <a:gd name="connsiteX9" fmla="*/ 1190625 w 2663825"/>
              <a:gd name="connsiteY9" fmla="*/ 6362700 h 6858000"/>
              <a:gd name="connsiteX10" fmla="*/ 2238375 w 2663825"/>
              <a:gd name="connsiteY10" fmla="*/ 6362700 h 6858000"/>
              <a:gd name="connsiteX11" fmla="*/ 2571750 w 2663825"/>
              <a:gd name="connsiteY11" fmla="*/ 6534150 h 6858000"/>
              <a:gd name="connsiteX12" fmla="*/ 2625725 w 2663825"/>
              <a:gd name="connsiteY12" fmla="*/ 6857999 h 6858000"/>
              <a:gd name="connsiteX13" fmla="*/ 0 w 2663825"/>
              <a:gd name="connsiteY13" fmla="*/ 6858000 h 6858000"/>
              <a:gd name="connsiteX14" fmla="*/ 0 w 2663825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67000" h="6858000">
                <a:moveTo>
                  <a:pt x="0" y="0"/>
                </a:moveTo>
                <a:lnTo>
                  <a:pt x="2628900" y="0"/>
                </a:lnTo>
                <a:cubicBezTo>
                  <a:pt x="2667000" y="127000"/>
                  <a:pt x="2616200" y="263525"/>
                  <a:pt x="2514600" y="371475"/>
                </a:cubicBezTo>
                <a:cubicBezTo>
                  <a:pt x="2422525" y="457200"/>
                  <a:pt x="2308225" y="479425"/>
                  <a:pt x="2171700" y="476250"/>
                </a:cubicBezTo>
                <a:lnTo>
                  <a:pt x="1114425" y="476250"/>
                </a:lnTo>
                <a:cubicBezTo>
                  <a:pt x="884238" y="479425"/>
                  <a:pt x="758825" y="492125"/>
                  <a:pt x="663575" y="606425"/>
                </a:cubicBezTo>
                <a:cubicBezTo>
                  <a:pt x="565150" y="736600"/>
                  <a:pt x="549275" y="873125"/>
                  <a:pt x="542925" y="1047750"/>
                </a:cubicBezTo>
                <a:lnTo>
                  <a:pt x="542925" y="5797550"/>
                </a:lnTo>
                <a:cubicBezTo>
                  <a:pt x="544513" y="5970588"/>
                  <a:pt x="577850" y="6160558"/>
                  <a:pt x="685800" y="6254750"/>
                </a:cubicBezTo>
                <a:cubicBezTo>
                  <a:pt x="793750" y="6348942"/>
                  <a:pt x="993775" y="6359525"/>
                  <a:pt x="1190625" y="6362700"/>
                </a:cubicBezTo>
                <a:lnTo>
                  <a:pt x="2238375" y="6362700"/>
                </a:lnTo>
                <a:cubicBezTo>
                  <a:pt x="2401887" y="6359525"/>
                  <a:pt x="2519892" y="6454775"/>
                  <a:pt x="2571750" y="6534150"/>
                </a:cubicBezTo>
                <a:cubicBezTo>
                  <a:pt x="2636308" y="6616700"/>
                  <a:pt x="2663825" y="6781799"/>
                  <a:pt x="2625725" y="6857999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758087"/>
              </a:gs>
              <a:gs pos="50000">
                <a:srgbClr val="454E52"/>
              </a:gs>
              <a:gs pos="59000">
                <a:srgbClr val="3E4448"/>
              </a:gs>
              <a:gs pos="100000">
                <a:srgbClr val="171A1D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904875" y="1970088"/>
            <a:ext cx="3560763" cy="604837"/>
          </a:xfrm>
        </p:spPr>
        <p:txBody>
          <a:bodyPr/>
          <a:lstStyle>
            <a:lvl1pPr marL="342900" indent="-342900">
              <a:buNone/>
              <a:defRPr lang="en-US" sz="1600" b="1" kern="1200" dirty="0" smtClean="0">
                <a:solidFill>
                  <a:srgbClr val="727D84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875322" y="1066800"/>
            <a:ext cx="7772400" cy="639763"/>
          </a:xfr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3200" b="1" kern="1200" dirty="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 Certain Closer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007AC3"/>
              </a:gs>
              <a:gs pos="50000">
                <a:srgbClr val="0095D7"/>
              </a:gs>
              <a:gs pos="50000">
                <a:srgbClr val="00AFEB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2684463" y="1589088"/>
            <a:ext cx="4791075" cy="3411537"/>
            <a:chOff x="2647950" y="1589088"/>
            <a:chExt cx="4791075" cy="3411537"/>
          </a:xfrm>
        </p:grpSpPr>
        <p:pic>
          <p:nvPicPr>
            <p:cNvPr id="4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647950" y="1589088"/>
              <a:ext cx="4791075" cy="34115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2" descr="F:\My Box Files\Powerpoint\Quantum Certainty Master\Assets\be_certain-white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60750" y="3095625"/>
              <a:ext cx="2138363" cy="296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" name="TextBox 5"/>
          <p:cNvSpPr txBox="1"/>
          <p:nvPr/>
        </p:nvSpPr>
        <p:spPr>
          <a:xfrm>
            <a:off x="885825" y="6300788"/>
            <a:ext cx="7310438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kern="0" dirty="0">
                <a:solidFill>
                  <a:sysClr val="window" lastClr="FFFFFF"/>
                </a:solidFill>
                <a:ea typeface="ＭＳ Ｐゴシック" charset="-128"/>
                <a:cs typeface="+mn-cs"/>
              </a:rPr>
              <a:t>© 2012 Quantum Corporation. Company Confidential. Forward-looking information is based upon multiple assumptions and uncertainties,</a:t>
            </a:r>
            <a:br>
              <a:rPr lang="en-US" sz="800" kern="0" dirty="0">
                <a:solidFill>
                  <a:sysClr val="window" lastClr="FFFFFF"/>
                </a:solidFill>
                <a:ea typeface="ＭＳ Ｐゴシック" charset="-128"/>
                <a:cs typeface="+mn-cs"/>
              </a:rPr>
            </a:br>
            <a:r>
              <a:rPr lang="en-US" sz="800" kern="0" dirty="0">
                <a:solidFill>
                  <a:sysClr val="window" lastClr="FFFFFF"/>
                </a:solidFill>
                <a:ea typeface="ＭＳ Ｐゴシック" charset="-128"/>
                <a:cs typeface="+mn-cs"/>
              </a:rPr>
              <a:t>does not necessarily represent the company’s outlook and is for planning purposes only.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 Certain Closer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2687638" y="1589088"/>
            <a:ext cx="4792662" cy="3411537"/>
            <a:chOff x="2646363" y="1589088"/>
            <a:chExt cx="4792662" cy="3411537"/>
          </a:xfrm>
        </p:grpSpPr>
        <p:pic>
          <p:nvPicPr>
            <p:cNvPr id="4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646363" y="1589088"/>
              <a:ext cx="4792662" cy="34115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2" descr="F:\My Box Files\Powerpoint\Quantum Certainty Master\Assets\be_certain-ltblue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67100" y="3100388"/>
              <a:ext cx="2143125" cy="290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" name="TextBox 5"/>
          <p:cNvSpPr txBox="1"/>
          <p:nvPr/>
        </p:nvSpPr>
        <p:spPr>
          <a:xfrm>
            <a:off x="885825" y="6300788"/>
            <a:ext cx="7310438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kern="0" dirty="0">
                <a:solidFill>
                  <a:srgbClr val="00B0F0"/>
                </a:solidFill>
                <a:ea typeface="ＭＳ Ｐゴシック" charset="-128"/>
                <a:cs typeface="+mn-cs"/>
              </a:rPr>
              <a:t>© 2012 Quantum Corporation. Company Confidential. Forward-looking information is based upon multiple assumptions and uncertainties,</a:t>
            </a:r>
            <a:br>
              <a:rPr lang="en-US" sz="800" kern="0" dirty="0">
                <a:solidFill>
                  <a:srgbClr val="00B0F0"/>
                </a:solidFill>
                <a:ea typeface="ＭＳ Ｐゴシック" charset="-128"/>
                <a:cs typeface="+mn-cs"/>
              </a:rPr>
            </a:br>
            <a:r>
              <a:rPr lang="en-US" sz="800" kern="0" dirty="0">
                <a:solidFill>
                  <a:srgbClr val="00B0F0"/>
                </a:solidFill>
                <a:ea typeface="ＭＳ Ｐゴシック" charset="-128"/>
                <a:cs typeface="+mn-cs"/>
              </a:rPr>
              <a:t>does not necessarily represent the company’s outlook and is for planning purposes only.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hite title she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838199" y="3581400"/>
            <a:ext cx="7656513" cy="825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838200" y="1219200"/>
            <a:ext cx="7656513" cy="2209800"/>
          </a:xfrm>
          <a:prstGeom prst="rect">
            <a:avLst/>
          </a:prstGeom>
        </p:spPr>
        <p:txBody>
          <a:bodyPr anchor="b"/>
          <a:lstStyle>
            <a:lvl1pPr>
              <a:buNone/>
              <a:defRPr sz="4400" b="1" i="0">
                <a:solidFill>
                  <a:srgbClr val="FF0000"/>
                </a:solidFill>
                <a:latin typeface="Calibri"/>
                <a:cs typeface="Calibri"/>
              </a:defRPr>
            </a:lvl1pPr>
            <a:lvl2pPr>
              <a:buFont typeface="Arial"/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3"/>
          </p:nvPr>
        </p:nvSpPr>
        <p:spPr>
          <a:xfrm>
            <a:off x="3970338" y="6424613"/>
            <a:ext cx="3276600" cy="3968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2011 Enterprise Strategy Group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5CE1A8-8B38-4C38-93AB-B7A14C124D0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914400"/>
            <a:ext cx="42672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2672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970338" y="6424613"/>
            <a:ext cx="3276600" cy="3968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2010 Quantum Corporation. Company Confidential. Forward-looking information is based upon multiple assumptions and uncertainties, does not necessarily represent the company’s outlook and is for planning purposes only.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625F5E-E852-43BB-B0A6-BE145C4955EA}" type="slidenum">
              <a:rPr lang="en-US"/>
              <a:pPr>
                <a:defRPr/>
              </a:pPr>
              <a:t>‹#›</a:t>
            </a:fld>
            <a:r>
              <a:rPr lang="en-US" dirty="0"/>
              <a:t>    </a:t>
            </a:r>
            <a:r>
              <a:rPr lang="en-US" sz="1200" dirty="0" smtClean="0"/>
              <a:t>NDA </a:t>
            </a:r>
            <a:r>
              <a:rPr lang="en-US" sz="1200" dirty="0"/>
              <a:t>Presentation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970338" y="6424613"/>
            <a:ext cx="3276600" cy="3968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2010 Quantum Corporation. Company Confidential. Forward-looking information is based upon multiple assumptions and uncertainties, does not necessarily represent the company’s outlook and is for planning purposes only.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z="1200" dirty="0" smtClean="0"/>
              <a:t>NDA </a:t>
            </a:r>
            <a:r>
              <a:rPr lang="en-US" sz="1200" dirty="0"/>
              <a:t>Presentation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007AC3"/>
              </a:gs>
              <a:gs pos="50000">
                <a:srgbClr val="0095D7"/>
              </a:gs>
              <a:gs pos="50000">
                <a:srgbClr val="00AFEB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7" name="Picture 8" descr="Photo-FP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1588" y="1820863"/>
            <a:ext cx="3295650" cy="298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4" descr="QTM_Logo_whit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70763" y="288925"/>
            <a:ext cx="14160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35050" y="1582738"/>
            <a:ext cx="4789488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 Placeholder 20"/>
          <p:cNvSpPr>
            <a:spLocks noGrp="1"/>
          </p:cNvSpPr>
          <p:nvPr>
            <p:ph type="body" sz="quarter" idx="15"/>
          </p:nvPr>
        </p:nvSpPr>
        <p:spPr>
          <a:xfrm>
            <a:off x="5064125" y="4114800"/>
            <a:ext cx="3138842" cy="338554"/>
          </a:xfr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buNone/>
              <a:def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B3DAF9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6"/>
          </p:nvPr>
        </p:nvSpPr>
        <p:spPr>
          <a:xfrm>
            <a:off x="5029199" y="593725"/>
            <a:ext cx="3539067" cy="2530475"/>
          </a:xfrm>
          <a:noFill/>
          <a:ln w="9525">
            <a:noFill/>
            <a:miter lim="800000"/>
            <a:headEnd/>
            <a:tailEnd/>
          </a:ln>
        </p:spPr>
        <p:txBody>
          <a:bodyPr rtlCol="0" anchor="b">
            <a:normAutofit/>
          </a:bodyPr>
          <a:lstStyle>
            <a:lvl1pPr marL="0" indent="0">
              <a:buNone/>
              <a:defRPr kumimoji="0" lang="en-US" sz="3200" b="1" i="0" u="none" strike="noStrike" kern="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5029200" y="3048000"/>
            <a:ext cx="3403600" cy="914400"/>
          </a:xfrm>
        </p:spPr>
        <p:txBody>
          <a:bodyPr>
            <a:noAutofit/>
          </a:bodyPr>
          <a:lstStyle>
            <a:lvl1pPr marL="0" indent="0">
              <a:buNone/>
              <a:defRPr sz="1600" b="1" i="0">
                <a:solidFill>
                  <a:srgbClr val="B9CDE5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600" b="1" i="0">
                <a:solidFill>
                  <a:srgbClr val="B9CDE5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600" b="1" i="0">
                <a:solidFill>
                  <a:srgbClr val="B9CDE5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600" b="1" i="0">
                <a:solidFill>
                  <a:srgbClr val="B9CDE5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 b="1" i="0">
                <a:solidFill>
                  <a:srgbClr val="B9CDE5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18"/>
          <p:cNvSpPr>
            <a:spLocks noGrp="1"/>
          </p:cNvSpPr>
          <p:nvPr>
            <p:ph type="body" sz="quarter" idx="14"/>
          </p:nvPr>
        </p:nvSpPr>
        <p:spPr>
          <a:xfrm>
            <a:off x="1419494" y="6248400"/>
            <a:ext cx="1582484" cy="215444"/>
          </a:xfr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buNone/>
              <a:def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B3DAF9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624" y="1143000"/>
            <a:ext cx="8391113" cy="50292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A88F08-5AB8-4095-8074-57956897D0F5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Brackets Cy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0" y="0"/>
            <a:ext cx="2667000" cy="6858000"/>
          </a:xfrm>
          <a:custGeom>
            <a:avLst/>
            <a:gdLst>
              <a:gd name="connsiteX0" fmla="*/ 0 w 2543175"/>
              <a:gd name="connsiteY0" fmla="*/ 0 h 6848475"/>
              <a:gd name="connsiteX1" fmla="*/ 2533650 w 2543175"/>
              <a:gd name="connsiteY1" fmla="*/ 0 h 6848475"/>
              <a:gd name="connsiteX2" fmla="*/ 2543175 w 2543175"/>
              <a:gd name="connsiteY2" fmla="*/ 114300 h 6848475"/>
              <a:gd name="connsiteX3" fmla="*/ 2419350 w 2543175"/>
              <a:gd name="connsiteY3" fmla="*/ 371475 h 6848475"/>
              <a:gd name="connsiteX4" fmla="*/ 2076450 w 2543175"/>
              <a:gd name="connsiteY4" fmla="*/ 476250 h 6848475"/>
              <a:gd name="connsiteX5" fmla="*/ 1019175 w 2543175"/>
              <a:gd name="connsiteY5" fmla="*/ 476250 h 6848475"/>
              <a:gd name="connsiteX6" fmla="*/ 561975 w 2543175"/>
              <a:gd name="connsiteY6" fmla="*/ 590550 h 6848475"/>
              <a:gd name="connsiteX7" fmla="*/ 438150 w 2543175"/>
              <a:gd name="connsiteY7" fmla="*/ 1047750 h 6848475"/>
              <a:gd name="connsiteX8" fmla="*/ 438150 w 2543175"/>
              <a:gd name="connsiteY8" fmla="*/ 5810250 h 6848475"/>
              <a:gd name="connsiteX9" fmla="*/ 581025 w 2543175"/>
              <a:gd name="connsiteY9" fmla="*/ 6257925 h 6848475"/>
              <a:gd name="connsiteX10" fmla="*/ 1095375 w 2543175"/>
              <a:gd name="connsiteY10" fmla="*/ 6362700 h 6848475"/>
              <a:gd name="connsiteX11" fmla="*/ 2143125 w 2543175"/>
              <a:gd name="connsiteY11" fmla="*/ 6362700 h 6848475"/>
              <a:gd name="connsiteX12" fmla="*/ 2476500 w 2543175"/>
              <a:gd name="connsiteY12" fmla="*/ 6534150 h 6848475"/>
              <a:gd name="connsiteX13" fmla="*/ 2543175 w 2543175"/>
              <a:gd name="connsiteY13" fmla="*/ 6781800 h 6848475"/>
              <a:gd name="connsiteX14" fmla="*/ 2514600 w 2543175"/>
              <a:gd name="connsiteY14" fmla="*/ 6848475 h 6848475"/>
              <a:gd name="connsiteX15" fmla="*/ 0 w 2543175"/>
              <a:gd name="connsiteY15" fmla="*/ 6848475 h 6848475"/>
              <a:gd name="connsiteX16" fmla="*/ 0 w 2543175"/>
              <a:gd name="connsiteY16" fmla="*/ 0 h 6848475"/>
              <a:gd name="connsiteX0" fmla="*/ 0 w 2638425"/>
              <a:gd name="connsiteY0" fmla="*/ 0 h 6848475"/>
              <a:gd name="connsiteX1" fmla="*/ 2628900 w 2638425"/>
              <a:gd name="connsiteY1" fmla="*/ 0 h 6848475"/>
              <a:gd name="connsiteX2" fmla="*/ 2638425 w 2638425"/>
              <a:gd name="connsiteY2" fmla="*/ 114300 h 6848475"/>
              <a:gd name="connsiteX3" fmla="*/ 2514600 w 2638425"/>
              <a:gd name="connsiteY3" fmla="*/ 371475 h 6848475"/>
              <a:gd name="connsiteX4" fmla="*/ 2171700 w 2638425"/>
              <a:gd name="connsiteY4" fmla="*/ 476250 h 6848475"/>
              <a:gd name="connsiteX5" fmla="*/ 1114425 w 2638425"/>
              <a:gd name="connsiteY5" fmla="*/ 476250 h 6848475"/>
              <a:gd name="connsiteX6" fmla="*/ 657225 w 2638425"/>
              <a:gd name="connsiteY6" fmla="*/ 590550 h 6848475"/>
              <a:gd name="connsiteX7" fmla="*/ 533400 w 2638425"/>
              <a:gd name="connsiteY7" fmla="*/ 1047750 h 6848475"/>
              <a:gd name="connsiteX8" fmla="*/ 533400 w 2638425"/>
              <a:gd name="connsiteY8" fmla="*/ 5810250 h 6848475"/>
              <a:gd name="connsiteX9" fmla="*/ 676275 w 2638425"/>
              <a:gd name="connsiteY9" fmla="*/ 6257925 h 6848475"/>
              <a:gd name="connsiteX10" fmla="*/ 1190625 w 2638425"/>
              <a:gd name="connsiteY10" fmla="*/ 6362700 h 6848475"/>
              <a:gd name="connsiteX11" fmla="*/ 2238375 w 2638425"/>
              <a:gd name="connsiteY11" fmla="*/ 6362700 h 6848475"/>
              <a:gd name="connsiteX12" fmla="*/ 2571750 w 2638425"/>
              <a:gd name="connsiteY12" fmla="*/ 6534150 h 6848475"/>
              <a:gd name="connsiteX13" fmla="*/ 2638425 w 2638425"/>
              <a:gd name="connsiteY13" fmla="*/ 6781800 h 6848475"/>
              <a:gd name="connsiteX14" fmla="*/ 2609850 w 2638425"/>
              <a:gd name="connsiteY14" fmla="*/ 6848475 h 6848475"/>
              <a:gd name="connsiteX15" fmla="*/ 95250 w 2638425"/>
              <a:gd name="connsiteY15" fmla="*/ 6848475 h 6848475"/>
              <a:gd name="connsiteX16" fmla="*/ 0 w 2638425"/>
              <a:gd name="connsiteY16" fmla="*/ 0 h 6848475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09850 w 2638425"/>
              <a:gd name="connsiteY14" fmla="*/ 6848475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13025 w 2638425"/>
              <a:gd name="connsiteY14" fmla="*/ 6857999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44775"/>
              <a:gd name="connsiteY0" fmla="*/ 0 h 6858000"/>
              <a:gd name="connsiteX1" fmla="*/ 2628900 w 2644775"/>
              <a:gd name="connsiteY1" fmla="*/ 0 h 6858000"/>
              <a:gd name="connsiteX2" fmla="*/ 2638425 w 2644775"/>
              <a:gd name="connsiteY2" fmla="*/ 114300 h 6858000"/>
              <a:gd name="connsiteX3" fmla="*/ 2514600 w 2644775"/>
              <a:gd name="connsiteY3" fmla="*/ 371475 h 6858000"/>
              <a:gd name="connsiteX4" fmla="*/ 2171700 w 2644775"/>
              <a:gd name="connsiteY4" fmla="*/ 476250 h 6858000"/>
              <a:gd name="connsiteX5" fmla="*/ 1114425 w 2644775"/>
              <a:gd name="connsiteY5" fmla="*/ 476250 h 6858000"/>
              <a:gd name="connsiteX6" fmla="*/ 657225 w 2644775"/>
              <a:gd name="connsiteY6" fmla="*/ 590550 h 6858000"/>
              <a:gd name="connsiteX7" fmla="*/ 533400 w 2644775"/>
              <a:gd name="connsiteY7" fmla="*/ 1047750 h 6858000"/>
              <a:gd name="connsiteX8" fmla="*/ 533400 w 2644775"/>
              <a:gd name="connsiteY8" fmla="*/ 5810250 h 6858000"/>
              <a:gd name="connsiteX9" fmla="*/ 676275 w 2644775"/>
              <a:gd name="connsiteY9" fmla="*/ 6257925 h 6858000"/>
              <a:gd name="connsiteX10" fmla="*/ 1190625 w 2644775"/>
              <a:gd name="connsiteY10" fmla="*/ 6362700 h 6858000"/>
              <a:gd name="connsiteX11" fmla="*/ 2238375 w 2644775"/>
              <a:gd name="connsiteY11" fmla="*/ 6362700 h 6858000"/>
              <a:gd name="connsiteX12" fmla="*/ 2571750 w 2644775"/>
              <a:gd name="connsiteY12" fmla="*/ 6534150 h 6858000"/>
              <a:gd name="connsiteX13" fmla="*/ 2644775 w 2644775"/>
              <a:gd name="connsiteY13" fmla="*/ 6781800 h 6858000"/>
              <a:gd name="connsiteX14" fmla="*/ 2613025 w 2644775"/>
              <a:gd name="connsiteY14" fmla="*/ 6857999 h 6858000"/>
              <a:gd name="connsiteX15" fmla="*/ 0 w 2644775"/>
              <a:gd name="connsiteY15" fmla="*/ 6858000 h 6858000"/>
              <a:gd name="connsiteX16" fmla="*/ 0 w 2644775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2651654"/>
              <a:gd name="connsiteY0" fmla="*/ 0 h 6858000"/>
              <a:gd name="connsiteX1" fmla="*/ 2628900 w 2651654"/>
              <a:gd name="connsiteY1" fmla="*/ 0 h 6858000"/>
              <a:gd name="connsiteX2" fmla="*/ 2638425 w 2651654"/>
              <a:gd name="connsiteY2" fmla="*/ 114300 h 6858000"/>
              <a:gd name="connsiteX3" fmla="*/ 2514600 w 2651654"/>
              <a:gd name="connsiteY3" fmla="*/ 371475 h 6858000"/>
              <a:gd name="connsiteX4" fmla="*/ 2171700 w 2651654"/>
              <a:gd name="connsiteY4" fmla="*/ 476250 h 6858000"/>
              <a:gd name="connsiteX5" fmla="*/ 1114425 w 2651654"/>
              <a:gd name="connsiteY5" fmla="*/ 476250 h 6858000"/>
              <a:gd name="connsiteX6" fmla="*/ 657225 w 2651654"/>
              <a:gd name="connsiteY6" fmla="*/ 590550 h 6858000"/>
              <a:gd name="connsiteX7" fmla="*/ 533400 w 2651654"/>
              <a:gd name="connsiteY7" fmla="*/ 1047750 h 6858000"/>
              <a:gd name="connsiteX8" fmla="*/ 533400 w 2651654"/>
              <a:gd name="connsiteY8" fmla="*/ 5810250 h 6858000"/>
              <a:gd name="connsiteX9" fmla="*/ 676275 w 2651654"/>
              <a:gd name="connsiteY9" fmla="*/ 6257925 h 6858000"/>
              <a:gd name="connsiteX10" fmla="*/ 1190625 w 2651654"/>
              <a:gd name="connsiteY10" fmla="*/ 6362700 h 6858000"/>
              <a:gd name="connsiteX11" fmla="*/ 2238375 w 2651654"/>
              <a:gd name="connsiteY11" fmla="*/ 6362700 h 6858000"/>
              <a:gd name="connsiteX12" fmla="*/ 2571750 w 2651654"/>
              <a:gd name="connsiteY12" fmla="*/ 6534150 h 6858000"/>
              <a:gd name="connsiteX13" fmla="*/ 2644775 w 2651654"/>
              <a:gd name="connsiteY13" fmla="*/ 6781800 h 6858000"/>
              <a:gd name="connsiteX14" fmla="*/ 2613025 w 2651654"/>
              <a:gd name="connsiteY14" fmla="*/ 6857999 h 6858000"/>
              <a:gd name="connsiteX15" fmla="*/ 0 w 2651654"/>
              <a:gd name="connsiteY15" fmla="*/ 6858000 h 6858000"/>
              <a:gd name="connsiteX16" fmla="*/ 0 w 265165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8479"/>
              <a:gd name="connsiteY0" fmla="*/ 0 h 6858000"/>
              <a:gd name="connsiteX1" fmla="*/ 2628900 w 2648479"/>
              <a:gd name="connsiteY1" fmla="*/ 0 h 6858000"/>
              <a:gd name="connsiteX2" fmla="*/ 2638425 w 2648479"/>
              <a:gd name="connsiteY2" fmla="*/ 114300 h 6858000"/>
              <a:gd name="connsiteX3" fmla="*/ 2514600 w 2648479"/>
              <a:gd name="connsiteY3" fmla="*/ 371475 h 6858000"/>
              <a:gd name="connsiteX4" fmla="*/ 2171700 w 2648479"/>
              <a:gd name="connsiteY4" fmla="*/ 476250 h 6858000"/>
              <a:gd name="connsiteX5" fmla="*/ 1114425 w 2648479"/>
              <a:gd name="connsiteY5" fmla="*/ 476250 h 6858000"/>
              <a:gd name="connsiteX6" fmla="*/ 657225 w 2648479"/>
              <a:gd name="connsiteY6" fmla="*/ 590550 h 6858000"/>
              <a:gd name="connsiteX7" fmla="*/ 533400 w 2648479"/>
              <a:gd name="connsiteY7" fmla="*/ 1047750 h 6858000"/>
              <a:gd name="connsiteX8" fmla="*/ 533400 w 2648479"/>
              <a:gd name="connsiteY8" fmla="*/ 5810250 h 6858000"/>
              <a:gd name="connsiteX9" fmla="*/ 676275 w 2648479"/>
              <a:gd name="connsiteY9" fmla="*/ 6257925 h 6858000"/>
              <a:gd name="connsiteX10" fmla="*/ 1190625 w 2648479"/>
              <a:gd name="connsiteY10" fmla="*/ 6362700 h 6858000"/>
              <a:gd name="connsiteX11" fmla="*/ 2238375 w 2648479"/>
              <a:gd name="connsiteY11" fmla="*/ 6362700 h 6858000"/>
              <a:gd name="connsiteX12" fmla="*/ 2571750 w 2648479"/>
              <a:gd name="connsiteY12" fmla="*/ 6534150 h 6858000"/>
              <a:gd name="connsiteX13" fmla="*/ 2647950 w 2648479"/>
              <a:gd name="connsiteY13" fmla="*/ 6737350 h 6858000"/>
              <a:gd name="connsiteX14" fmla="*/ 2613025 w 2648479"/>
              <a:gd name="connsiteY14" fmla="*/ 6857999 h 6858000"/>
              <a:gd name="connsiteX15" fmla="*/ 0 w 2648479"/>
              <a:gd name="connsiteY15" fmla="*/ 6858000 h 6858000"/>
              <a:gd name="connsiteX16" fmla="*/ 0 w 2648479"/>
              <a:gd name="connsiteY16" fmla="*/ 0 h 6858000"/>
              <a:gd name="connsiteX0" fmla="*/ 0 w 2657475"/>
              <a:gd name="connsiteY0" fmla="*/ 0 h 6858000"/>
              <a:gd name="connsiteX1" fmla="*/ 2628900 w 2657475"/>
              <a:gd name="connsiteY1" fmla="*/ 0 h 6858000"/>
              <a:gd name="connsiteX2" fmla="*/ 2638425 w 2657475"/>
              <a:gd name="connsiteY2" fmla="*/ 114300 h 6858000"/>
              <a:gd name="connsiteX3" fmla="*/ 2514600 w 2657475"/>
              <a:gd name="connsiteY3" fmla="*/ 371475 h 6858000"/>
              <a:gd name="connsiteX4" fmla="*/ 2171700 w 2657475"/>
              <a:gd name="connsiteY4" fmla="*/ 476250 h 6858000"/>
              <a:gd name="connsiteX5" fmla="*/ 1114425 w 2657475"/>
              <a:gd name="connsiteY5" fmla="*/ 476250 h 6858000"/>
              <a:gd name="connsiteX6" fmla="*/ 657225 w 2657475"/>
              <a:gd name="connsiteY6" fmla="*/ 590550 h 6858000"/>
              <a:gd name="connsiteX7" fmla="*/ 533400 w 2657475"/>
              <a:gd name="connsiteY7" fmla="*/ 1047750 h 6858000"/>
              <a:gd name="connsiteX8" fmla="*/ 533400 w 2657475"/>
              <a:gd name="connsiteY8" fmla="*/ 5810250 h 6858000"/>
              <a:gd name="connsiteX9" fmla="*/ 676275 w 2657475"/>
              <a:gd name="connsiteY9" fmla="*/ 6257925 h 6858000"/>
              <a:gd name="connsiteX10" fmla="*/ 1190625 w 2657475"/>
              <a:gd name="connsiteY10" fmla="*/ 6362700 h 6858000"/>
              <a:gd name="connsiteX11" fmla="*/ 2238375 w 2657475"/>
              <a:gd name="connsiteY11" fmla="*/ 6362700 h 6858000"/>
              <a:gd name="connsiteX12" fmla="*/ 2571750 w 2657475"/>
              <a:gd name="connsiteY12" fmla="*/ 6534150 h 6858000"/>
              <a:gd name="connsiteX13" fmla="*/ 2647950 w 2657475"/>
              <a:gd name="connsiteY13" fmla="*/ 6737350 h 6858000"/>
              <a:gd name="connsiteX14" fmla="*/ 2628900 w 2657475"/>
              <a:gd name="connsiteY14" fmla="*/ 6857999 h 6858000"/>
              <a:gd name="connsiteX15" fmla="*/ 0 w 2657475"/>
              <a:gd name="connsiteY15" fmla="*/ 6858000 h 6858000"/>
              <a:gd name="connsiteX16" fmla="*/ 0 w 2657475"/>
              <a:gd name="connsiteY16" fmla="*/ 0 h 6858000"/>
              <a:gd name="connsiteX0" fmla="*/ 0 w 2654829"/>
              <a:gd name="connsiteY0" fmla="*/ 0 h 6858000"/>
              <a:gd name="connsiteX1" fmla="*/ 2628900 w 2654829"/>
              <a:gd name="connsiteY1" fmla="*/ 0 h 6858000"/>
              <a:gd name="connsiteX2" fmla="*/ 2638425 w 2654829"/>
              <a:gd name="connsiteY2" fmla="*/ 114300 h 6858000"/>
              <a:gd name="connsiteX3" fmla="*/ 2514600 w 2654829"/>
              <a:gd name="connsiteY3" fmla="*/ 371475 h 6858000"/>
              <a:gd name="connsiteX4" fmla="*/ 2171700 w 2654829"/>
              <a:gd name="connsiteY4" fmla="*/ 476250 h 6858000"/>
              <a:gd name="connsiteX5" fmla="*/ 1114425 w 2654829"/>
              <a:gd name="connsiteY5" fmla="*/ 476250 h 6858000"/>
              <a:gd name="connsiteX6" fmla="*/ 657225 w 2654829"/>
              <a:gd name="connsiteY6" fmla="*/ 590550 h 6858000"/>
              <a:gd name="connsiteX7" fmla="*/ 533400 w 2654829"/>
              <a:gd name="connsiteY7" fmla="*/ 1047750 h 6858000"/>
              <a:gd name="connsiteX8" fmla="*/ 533400 w 2654829"/>
              <a:gd name="connsiteY8" fmla="*/ 5810250 h 6858000"/>
              <a:gd name="connsiteX9" fmla="*/ 676275 w 2654829"/>
              <a:gd name="connsiteY9" fmla="*/ 6257925 h 6858000"/>
              <a:gd name="connsiteX10" fmla="*/ 1190625 w 2654829"/>
              <a:gd name="connsiteY10" fmla="*/ 6362700 h 6858000"/>
              <a:gd name="connsiteX11" fmla="*/ 2238375 w 2654829"/>
              <a:gd name="connsiteY11" fmla="*/ 6362700 h 6858000"/>
              <a:gd name="connsiteX12" fmla="*/ 2571750 w 2654829"/>
              <a:gd name="connsiteY12" fmla="*/ 6534150 h 6858000"/>
              <a:gd name="connsiteX13" fmla="*/ 2647950 w 2654829"/>
              <a:gd name="connsiteY13" fmla="*/ 6737350 h 6858000"/>
              <a:gd name="connsiteX14" fmla="*/ 2613025 w 2654829"/>
              <a:gd name="connsiteY14" fmla="*/ 6857999 h 6858000"/>
              <a:gd name="connsiteX15" fmla="*/ 0 w 2654829"/>
              <a:gd name="connsiteY15" fmla="*/ 6858000 h 6858000"/>
              <a:gd name="connsiteX16" fmla="*/ 0 w 2654829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3054350"/>
              <a:gd name="connsiteY0" fmla="*/ 0 h 6858000"/>
              <a:gd name="connsiteX1" fmla="*/ 2628900 w 3054350"/>
              <a:gd name="connsiteY1" fmla="*/ 0 h 6858000"/>
              <a:gd name="connsiteX2" fmla="*/ 2638425 w 3054350"/>
              <a:gd name="connsiteY2" fmla="*/ 114300 h 6858000"/>
              <a:gd name="connsiteX3" fmla="*/ 2514600 w 3054350"/>
              <a:gd name="connsiteY3" fmla="*/ 371475 h 6858000"/>
              <a:gd name="connsiteX4" fmla="*/ 2171700 w 3054350"/>
              <a:gd name="connsiteY4" fmla="*/ 476250 h 6858000"/>
              <a:gd name="connsiteX5" fmla="*/ 1114425 w 3054350"/>
              <a:gd name="connsiteY5" fmla="*/ 476250 h 6858000"/>
              <a:gd name="connsiteX6" fmla="*/ 657225 w 3054350"/>
              <a:gd name="connsiteY6" fmla="*/ 590550 h 6858000"/>
              <a:gd name="connsiteX7" fmla="*/ 533400 w 3054350"/>
              <a:gd name="connsiteY7" fmla="*/ 1047750 h 6858000"/>
              <a:gd name="connsiteX8" fmla="*/ 533400 w 3054350"/>
              <a:gd name="connsiteY8" fmla="*/ 5810250 h 6858000"/>
              <a:gd name="connsiteX9" fmla="*/ 676275 w 3054350"/>
              <a:gd name="connsiteY9" fmla="*/ 6257925 h 6858000"/>
              <a:gd name="connsiteX10" fmla="*/ 1190625 w 3054350"/>
              <a:gd name="connsiteY10" fmla="*/ 6362700 h 6858000"/>
              <a:gd name="connsiteX11" fmla="*/ 2238375 w 3054350"/>
              <a:gd name="connsiteY11" fmla="*/ 6362700 h 6858000"/>
              <a:gd name="connsiteX12" fmla="*/ 2571750 w 3054350"/>
              <a:gd name="connsiteY12" fmla="*/ 6534150 h 6858000"/>
              <a:gd name="connsiteX13" fmla="*/ 2625725 w 3054350"/>
              <a:gd name="connsiteY13" fmla="*/ 6857999 h 6858000"/>
              <a:gd name="connsiteX14" fmla="*/ 0 w 3054350"/>
              <a:gd name="connsiteY14" fmla="*/ 6858000 h 6858000"/>
              <a:gd name="connsiteX15" fmla="*/ 0 w 3054350"/>
              <a:gd name="connsiteY15" fmla="*/ 0 h 6858000"/>
              <a:gd name="connsiteX0" fmla="*/ 0 w 2651125"/>
              <a:gd name="connsiteY0" fmla="*/ 0 h 6858000"/>
              <a:gd name="connsiteX1" fmla="*/ 2628900 w 2651125"/>
              <a:gd name="connsiteY1" fmla="*/ 0 h 6858000"/>
              <a:gd name="connsiteX2" fmla="*/ 2638425 w 2651125"/>
              <a:gd name="connsiteY2" fmla="*/ 114300 h 6858000"/>
              <a:gd name="connsiteX3" fmla="*/ 2514600 w 2651125"/>
              <a:gd name="connsiteY3" fmla="*/ 371475 h 6858000"/>
              <a:gd name="connsiteX4" fmla="*/ 2171700 w 2651125"/>
              <a:gd name="connsiteY4" fmla="*/ 476250 h 6858000"/>
              <a:gd name="connsiteX5" fmla="*/ 1114425 w 2651125"/>
              <a:gd name="connsiteY5" fmla="*/ 476250 h 6858000"/>
              <a:gd name="connsiteX6" fmla="*/ 657225 w 2651125"/>
              <a:gd name="connsiteY6" fmla="*/ 590550 h 6858000"/>
              <a:gd name="connsiteX7" fmla="*/ 533400 w 2651125"/>
              <a:gd name="connsiteY7" fmla="*/ 1047750 h 6858000"/>
              <a:gd name="connsiteX8" fmla="*/ 533400 w 2651125"/>
              <a:gd name="connsiteY8" fmla="*/ 5810250 h 6858000"/>
              <a:gd name="connsiteX9" fmla="*/ 676275 w 2651125"/>
              <a:gd name="connsiteY9" fmla="*/ 6257925 h 6858000"/>
              <a:gd name="connsiteX10" fmla="*/ 1190625 w 2651125"/>
              <a:gd name="connsiteY10" fmla="*/ 6362700 h 6858000"/>
              <a:gd name="connsiteX11" fmla="*/ 2238375 w 2651125"/>
              <a:gd name="connsiteY11" fmla="*/ 6362700 h 6858000"/>
              <a:gd name="connsiteX12" fmla="*/ 2571750 w 2651125"/>
              <a:gd name="connsiteY12" fmla="*/ 6534150 h 6858000"/>
              <a:gd name="connsiteX13" fmla="*/ 2625725 w 2651125"/>
              <a:gd name="connsiteY13" fmla="*/ 6857999 h 6858000"/>
              <a:gd name="connsiteX14" fmla="*/ 0 w 2651125"/>
              <a:gd name="connsiteY14" fmla="*/ 6858000 h 6858000"/>
              <a:gd name="connsiteX15" fmla="*/ 0 w 26511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514600 w 2663825"/>
              <a:gd name="connsiteY2" fmla="*/ 371475 h 6858000"/>
              <a:gd name="connsiteX3" fmla="*/ 2171700 w 2663825"/>
              <a:gd name="connsiteY3" fmla="*/ 476250 h 6858000"/>
              <a:gd name="connsiteX4" fmla="*/ 1114425 w 2663825"/>
              <a:gd name="connsiteY4" fmla="*/ 476250 h 6858000"/>
              <a:gd name="connsiteX5" fmla="*/ 663575 w 2663825"/>
              <a:gd name="connsiteY5" fmla="*/ 606425 h 6858000"/>
              <a:gd name="connsiteX6" fmla="*/ 542925 w 2663825"/>
              <a:gd name="connsiteY6" fmla="*/ 1047750 h 6858000"/>
              <a:gd name="connsiteX7" fmla="*/ 542925 w 2663825"/>
              <a:gd name="connsiteY7" fmla="*/ 5797550 h 6858000"/>
              <a:gd name="connsiteX8" fmla="*/ 685800 w 2663825"/>
              <a:gd name="connsiteY8" fmla="*/ 6254750 h 6858000"/>
              <a:gd name="connsiteX9" fmla="*/ 1190625 w 2663825"/>
              <a:gd name="connsiteY9" fmla="*/ 6362700 h 6858000"/>
              <a:gd name="connsiteX10" fmla="*/ 2238375 w 2663825"/>
              <a:gd name="connsiteY10" fmla="*/ 6362700 h 6858000"/>
              <a:gd name="connsiteX11" fmla="*/ 2571750 w 2663825"/>
              <a:gd name="connsiteY11" fmla="*/ 6534150 h 6858000"/>
              <a:gd name="connsiteX12" fmla="*/ 2625725 w 2663825"/>
              <a:gd name="connsiteY12" fmla="*/ 6857999 h 6858000"/>
              <a:gd name="connsiteX13" fmla="*/ 0 w 2663825"/>
              <a:gd name="connsiteY13" fmla="*/ 6858000 h 6858000"/>
              <a:gd name="connsiteX14" fmla="*/ 0 w 2663825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67000" h="6858000">
                <a:moveTo>
                  <a:pt x="0" y="0"/>
                </a:moveTo>
                <a:lnTo>
                  <a:pt x="2628900" y="0"/>
                </a:lnTo>
                <a:cubicBezTo>
                  <a:pt x="2667000" y="127000"/>
                  <a:pt x="2616200" y="263525"/>
                  <a:pt x="2514600" y="371475"/>
                </a:cubicBezTo>
                <a:cubicBezTo>
                  <a:pt x="2422525" y="457200"/>
                  <a:pt x="2308225" y="479425"/>
                  <a:pt x="2171700" y="476250"/>
                </a:cubicBezTo>
                <a:lnTo>
                  <a:pt x="1114425" y="476250"/>
                </a:lnTo>
                <a:cubicBezTo>
                  <a:pt x="884238" y="479425"/>
                  <a:pt x="758825" y="492125"/>
                  <a:pt x="663575" y="606425"/>
                </a:cubicBezTo>
                <a:cubicBezTo>
                  <a:pt x="565150" y="736600"/>
                  <a:pt x="549275" y="873125"/>
                  <a:pt x="542925" y="1047750"/>
                </a:cubicBezTo>
                <a:lnTo>
                  <a:pt x="542925" y="5797550"/>
                </a:lnTo>
                <a:cubicBezTo>
                  <a:pt x="544513" y="5970588"/>
                  <a:pt x="577850" y="6160558"/>
                  <a:pt x="685800" y="6254750"/>
                </a:cubicBezTo>
                <a:cubicBezTo>
                  <a:pt x="793750" y="6348942"/>
                  <a:pt x="993775" y="6359525"/>
                  <a:pt x="1190625" y="6362700"/>
                </a:cubicBezTo>
                <a:lnTo>
                  <a:pt x="2238375" y="6362700"/>
                </a:lnTo>
                <a:cubicBezTo>
                  <a:pt x="2401887" y="6359525"/>
                  <a:pt x="2519892" y="6454775"/>
                  <a:pt x="2571750" y="6534150"/>
                </a:cubicBezTo>
                <a:cubicBezTo>
                  <a:pt x="2636308" y="6616700"/>
                  <a:pt x="2663825" y="6781799"/>
                  <a:pt x="2625725" y="6857999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7FD9F6"/>
              </a:gs>
              <a:gs pos="50000">
                <a:srgbClr val="3CBBE4"/>
              </a:gs>
              <a:gs pos="50000">
                <a:srgbClr val="00A1D4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Freeform 5"/>
          <p:cNvSpPr/>
          <p:nvPr/>
        </p:nvSpPr>
        <p:spPr>
          <a:xfrm flipH="1">
            <a:off x="6502400" y="0"/>
            <a:ext cx="2667000" cy="6858000"/>
          </a:xfrm>
          <a:custGeom>
            <a:avLst/>
            <a:gdLst>
              <a:gd name="connsiteX0" fmla="*/ 0 w 2543175"/>
              <a:gd name="connsiteY0" fmla="*/ 0 h 6848475"/>
              <a:gd name="connsiteX1" fmla="*/ 2533650 w 2543175"/>
              <a:gd name="connsiteY1" fmla="*/ 0 h 6848475"/>
              <a:gd name="connsiteX2" fmla="*/ 2543175 w 2543175"/>
              <a:gd name="connsiteY2" fmla="*/ 114300 h 6848475"/>
              <a:gd name="connsiteX3" fmla="*/ 2419350 w 2543175"/>
              <a:gd name="connsiteY3" fmla="*/ 371475 h 6848475"/>
              <a:gd name="connsiteX4" fmla="*/ 2076450 w 2543175"/>
              <a:gd name="connsiteY4" fmla="*/ 476250 h 6848475"/>
              <a:gd name="connsiteX5" fmla="*/ 1019175 w 2543175"/>
              <a:gd name="connsiteY5" fmla="*/ 476250 h 6848475"/>
              <a:gd name="connsiteX6" fmla="*/ 561975 w 2543175"/>
              <a:gd name="connsiteY6" fmla="*/ 590550 h 6848475"/>
              <a:gd name="connsiteX7" fmla="*/ 438150 w 2543175"/>
              <a:gd name="connsiteY7" fmla="*/ 1047750 h 6848475"/>
              <a:gd name="connsiteX8" fmla="*/ 438150 w 2543175"/>
              <a:gd name="connsiteY8" fmla="*/ 5810250 h 6848475"/>
              <a:gd name="connsiteX9" fmla="*/ 581025 w 2543175"/>
              <a:gd name="connsiteY9" fmla="*/ 6257925 h 6848475"/>
              <a:gd name="connsiteX10" fmla="*/ 1095375 w 2543175"/>
              <a:gd name="connsiteY10" fmla="*/ 6362700 h 6848475"/>
              <a:gd name="connsiteX11" fmla="*/ 2143125 w 2543175"/>
              <a:gd name="connsiteY11" fmla="*/ 6362700 h 6848475"/>
              <a:gd name="connsiteX12" fmla="*/ 2476500 w 2543175"/>
              <a:gd name="connsiteY12" fmla="*/ 6534150 h 6848475"/>
              <a:gd name="connsiteX13" fmla="*/ 2543175 w 2543175"/>
              <a:gd name="connsiteY13" fmla="*/ 6781800 h 6848475"/>
              <a:gd name="connsiteX14" fmla="*/ 2514600 w 2543175"/>
              <a:gd name="connsiteY14" fmla="*/ 6848475 h 6848475"/>
              <a:gd name="connsiteX15" fmla="*/ 0 w 2543175"/>
              <a:gd name="connsiteY15" fmla="*/ 6848475 h 6848475"/>
              <a:gd name="connsiteX16" fmla="*/ 0 w 2543175"/>
              <a:gd name="connsiteY16" fmla="*/ 0 h 6848475"/>
              <a:gd name="connsiteX0" fmla="*/ 0 w 2638425"/>
              <a:gd name="connsiteY0" fmla="*/ 0 h 6848475"/>
              <a:gd name="connsiteX1" fmla="*/ 2628900 w 2638425"/>
              <a:gd name="connsiteY1" fmla="*/ 0 h 6848475"/>
              <a:gd name="connsiteX2" fmla="*/ 2638425 w 2638425"/>
              <a:gd name="connsiteY2" fmla="*/ 114300 h 6848475"/>
              <a:gd name="connsiteX3" fmla="*/ 2514600 w 2638425"/>
              <a:gd name="connsiteY3" fmla="*/ 371475 h 6848475"/>
              <a:gd name="connsiteX4" fmla="*/ 2171700 w 2638425"/>
              <a:gd name="connsiteY4" fmla="*/ 476250 h 6848475"/>
              <a:gd name="connsiteX5" fmla="*/ 1114425 w 2638425"/>
              <a:gd name="connsiteY5" fmla="*/ 476250 h 6848475"/>
              <a:gd name="connsiteX6" fmla="*/ 657225 w 2638425"/>
              <a:gd name="connsiteY6" fmla="*/ 590550 h 6848475"/>
              <a:gd name="connsiteX7" fmla="*/ 533400 w 2638425"/>
              <a:gd name="connsiteY7" fmla="*/ 1047750 h 6848475"/>
              <a:gd name="connsiteX8" fmla="*/ 533400 w 2638425"/>
              <a:gd name="connsiteY8" fmla="*/ 5810250 h 6848475"/>
              <a:gd name="connsiteX9" fmla="*/ 676275 w 2638425"/>
              <a:gd name="connsiteY9" fmla="*/ 6257925 h 6848475"/>
              <a:gd name="connsiteX10" fmla="*/ 1190625 w 2638425"/>
              <a:gd name="connsiteY10" fmla="*/ 6362700 h 6848475"/>
              <a:gd name="connsiteX11" fmla="*/ 2238375 w 2638425"/>
              <a:gd name="connsiteY11" fmla="*/ 6362700 h 6848475"/>
              <a:gd name="connsiteX12" fmla="*/ 2571750 w 2638425"/>
              <a:gd name="connsiteY12" fmla="*/ 6534150 h 6848475"/>
              <a:gd name="connsiteX13" fmla="*/ 2638425 w 2638425"/>
              <a:gd name="connsiteY13" fmla="*/ 6781800 h 6848475"/>
              <a:gd name="connsiteX14" fmla="*/ 2609850 w 2638425"/>
              <a:gd name="connsiteY14" fmla="*/ 6848475 h 6848475"/>
              <a:gd name="connsiteX15" fmla="*/ 95250 w 2638425"/>
              <a:gd name="connsiteY15" fmla="*/ 6848475 h 6848475"/>
              <a:gd name="connsiteX16" fmla="*/ 0 w 2638425"/>
              <a:gd name="connsiteY16" fmla="*/ 0 h 6848475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09850 w 2638425"/>
              <a:gd name="connsiteY14" fmla="*/ 6848475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13025 w 2638425"/>
              <a:gd name="connsiteY14" fmla="*/ 6857999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44775"/>
              <a:gd name="connsiteY0" fmla="*/ 0 h 6858000"/>
              <a:gd name="connsiteX1" fmla="*/ 2628900 w 2644775"/>
              <a:gd name="connsiteY1" fmla="*/ 0 h 6858000"/>
              <a:gd name="connsiteX2" fmla="*/ 2638425 w 2644775"/>
              <a:gd name="connsiteY2" fmla="*/ 114300 h 6858000"/>
              <a:gd name="connsiteX3" fmla="*/ 2514600 w 2644775"/>
              <a:gd name="connsiteY3" fmla="*/ 371475 h 6858000"/>
              <a:gd name="connsiteX4" fmla="*/ 2171700 w 2644775"/>
              <a:gd name="connsiteY4" fmla="*/ 476250 h 6858000"/>
              <a:gd name="connsiteX5" fmla="*/ 1114425 w 2644775"/>
              <a:gd name="connsiteY5" fmla="*/ 476250 h 6858000"/>
              <a:gd name="connsiteX6" fmla="*/ 657225 w 2644775"/>
              <a:gd name="connsiteY6" fmla="*/ 590550 h 6858000"/>
              <a:gd name="connsiteX7" fmla="*/ 533400 w 2644775"/>
              <a:gd name="connsiteY7" fmla="*/ 1047750 h 6858000"/>
              <a:gd name="connsiteX8" fmla="*/ 533400 w 2644775"/>
              <a:gd name="connsiteY8" fmla="*/ 5810250 h 6858000"/>
              <a:gd name="connsiteX9" fmla="*/ 676275 w 2644775"/>
              <a:gd name="connsiteY9" fmla="*/ 6257925 h 6858000"/>
              <a:gd name="connsiteX10" fmla="*/ 1190625 w 2644775"/>
              <a:gd name="connsiteY10" fmla="*/ 6362700 h 6858000"/>
              <a:gd name="connsiteX11" fmla="*/ 2238375 w 2644775"/>
              <a:gd name="connsiteY11" fmla="*/ 6362700 h 6858000"/>
              <a:gd name="connsiteX12" fmla="*/ 2571750 w 2644775"/>
              <a:gd name="connsiteY12" fmla="*/ 6534150 h 6858000"/>
              <a:gd name="connsiteX13" fmla="*/ 2644775 w 2644775"/>
              <a:gd name="connsiteY13" fmla="*/ 6781800 h 6858000"/>
              <a:gd name="connsiteX14" fmla="*/ 2613025 w 2644775"/>
              <a:gd name="connsiteY14" fmla="*/ 6857999 h 6858000"/>
              <a:gd name="connsiteX15" fmla="*/ 0 w 2644775"/>
              <a:gd name="connsiteY15" fmla="*/ 6858000 h 6858000"/>
              <a:gd name="connsiteX16" fmla="*/ 0 w 2644775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2651654"/>
              <a:gd name="connsiteY0" fmla="*/ 0 h 6858000"/>
              <a:gd name="connsiteX1" fmla="*/ 2628900 w 2651654"/>
              <a:gd name="connsiteY1" fmla="*/ 0 h 6858000"/>
              <a:gd name="connsiteX2" fmla="*/ 2638425 w 2651654"/>
              <a:gd name="connsiteY2" fmla="*/ 114300 h 6858000"/>
              <a:gd name="connsiteX3" fmla="*/ 2514600 w 2651654"/>
              <a:gd name="connsiteY3" fmla="*/ 371475 h 6858000"/>
              <a:gd name="connsiteX4" fmla="*/ 2171700 w 2651654"/>
              <a:gd name="connsiteY4" fmla="*/ 476250 h 6858000"/>
              <a:gd name="connsiteX5" fmla="*/ 1114425 w 2651654"/>
              <a:gd name="connsiteY5" fmla="*/ 476250 h 6858000"/>
              <a:gd name="connsiteX6" fmla="*/ 657225 w 2651654"/>
              <a:gd name="connsiteY6" fmla="*/ 590550 h 6858000"/>
              <a:gd name="connsiteX7" fmla="*/ 533400 w 2651654"/>
              <a:gd name="connsiteY7" fmla="*/ 1047750 h 6858000"/>
              <a:gd name="connsiteX8" fmla="*/ 533400 w 2651654"/>
              <a:gd name="connsiteY8" fmla="*/ 5810250 h 6858000"/>
              <a:gd name="connsiteX9" fmla="*/ 676275 w 2651654"/>
              <a:gd name="connsiteY9" fmla="*/ 6257925 h 6858000"/>
              <a:gd name="connsiteX10" fmla="*/ 1190625 w 2651654"/>
              <a:gd name="connsiteY10" fmla="*/ 6362700 h 6858000"/>
              <a:gd name="connsiteX11" fmla="*/ 2238375 w 2651654"/>
              <a:gd name="connsiteY11" fmla="*/ 6362700 h 6858000"/>
              <a:gd name="connsiteX12" fmla="*/ 2571750 w 2651654"/>
              <a:gd name="connsiteY12" fmla="*/ 6534150 h 6858000"/>
              <a:gd name="connsiteX13" fmla="*/ 2644775 w 2651654"/>
              <a:gd name="connsiteY13" fmla="*/ 6781800 h 6858000"/>
              <a:gd name="connsiteX14" fmla="*/ 2613025 w 2651654"/>
              <a:gd name="connsiteY14" fmla="*/ 6857999 h 6858000"/>
              <a:gd name="connsiteX15" fmla="*/ 0 w 2651654"/>
              <a:gd name="connsiteY15" fmla="*/ 6858000 h 6858000"/>
              <a:gd name="connsiteX16" fmla="*/ 0 w 265165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8479"/>
              <a:gd name="connsiteY0" fmla="*/ 0 h 6858000"/>
              <a:gd name="connsiteX1" fmla="*/ 2628900 w 2648479"/>
              <a:gd name="connsiteY1" fmla="*/ 0 h 6858000"/>
              <a:gd name="connsiteX2" fmla="*/ 2638425 w 2648479"/>
              <a:gd name="connsiteY2" fmla="*/ 114300 h 6858000"/>
              <a:gd name="connsiteX3" fmla="*/ 2514600 w 2648479"/>
              <a:gd name="connsiteY3" fmla="*/ 371475 h 6858000"/>
              <a:gd name="connsiteX4" fmla="*/ 2171700 w 2648479"/>
              <a:gd name="connsiteY4" fmla="*/ 476250 h 6858000"/>
              <a:gd name="connsiteX5" fmla="*/ 1114425 w 2648479"/>
              <a:gd name="connsiteY5" fmla="*/ 476250 h 6858000"/>
              <a:gd name="connsiteX6" fmla="*/ 657225 w 2648479"/>
              <a:gd name="connsiteY6" fmla="*/ 590550 h 6858000"/>
              <a:gd name="connsiteX7" fmla="*/ 533400 w 2648479"/>
              <a:gd name="connsiteY7" fmla="*/ 1047750 h 6858000"/>
              <a:gd name="connsiteX8" fmla="*/ 533400 w 2648479"/>
              <a:gd name="connsiteY8" fmla="*/ 5810250 h 6858000"/>
              <a:gd name="connsiteX9" fmla="*/ 676275 w 2648479"/>
              <a:gd name="connsiteY9" fmla="*/ 6257925 h 6858000"/>
              <a:gd name="connsiteX10" fmla="*/ 1190625 w 2648479"/>
              <a:gd name="connsiteY10" fmla="*/ 6362700 h 6858000"/>
              <a:gd name="connsiteX11" fmla="*/ 2238375 w 2648479"/>
              <a:gd name="connsiteY11" fmla="*/ 6362700 h 6858000"/>
              <a:gd name="connsiteX12" fmla="*/ 2571750 w 2648479"/>
              <a:gd name="connsiteY12" fmla="*/ 6534150 h 6858000"/>
              <a:gd name="connsiteX13" fmla="*/ 2647950 w 2648479"/>
              <a:gd name="connsiteY13" fmla="*/ 6737350 h 6858000"/>
              <a:gd name="connsiteX14" fmla="*/ 2613025 w 2648479"/>
              <a:gd name="connsiteY14" fmla="*/ 6857999 h 6858000"/>
              <a:gd name="connsiteX15" fmla="*/ 0 w 2648479"/>
              <a:gd name="connsiteY15" fmla="*/ 6858000 h 6858000"/>
              <a:gd name="connsiteX16" fmla="*/ 0 w 2648479"/>
              <a:gd name="connsiteY16" fmla="*/ 0 h 6858000"/>
              <a:gd name="connsiteX0" fmla="*/ 0 w 2657475"/>
              <a:gd name="connsiteY0" fmla="*/ 0 h 6858000"/>
              <a:gd name="connsiteX1" fmla="*/ 2628900 w 2657475"/>
              <a:gd name="connsiteY1" fmla="*/ 0 h 6858000"/>
              <a:gd name="connsiteX2" fmla="*/ 2638425 w 2657475"/>
              <a:gd name="connsiteY2" fmla="*/ 114300 h 6858000"/>
              <a:gd name="connsiteX3" fmla="*/ 2514600 w 2657475"/>
              <a:gd name="connsiteY3" fmla="*/ 371475 h 6858000"/>
              <a:gd name="connsiteX4" fmla="*/ 2171700 w 2657475"/>
              <a:gd name="connsiteY4" fmla="*/ 476250 h 6858000"/>
              <a:gd name="connsiteX5" fmla="*/ 1114425 w 2657475"/>
              <a:gd name="connsiteY5" fmla="*/ 476250 h 6858000"/>
              <a:gd name="connsiteX6" fmla="*/ 657225 w 2657475"/>
              <a:gd name="connsiteY6" fmla="*/ 590550 h 6858000"/>
              <a:gd name="connsiteX7" fmla="*/ 533400 w 2657475"/>
              <a:gd name="connsiteY7" fmla="*/ 1047750 h 6858000"/>
              <a:gd name="connsiteX8" fmla="*/ 533400 w 2657475"/>
              <a:gd name="connsiteY8" fmla="*/ 5810250 h 6858000"/>
              <a:gd name="connsiteX9" fmla="*/ 676275 w 2657475"/>
              <a:gd name="connsiteY9" fmla="*/ 6257925 h 6858000"/>
              <a:gd name="connsiteX10" fmla="*/ 1190625 w 2657475"/>
              <a:gd name="connsiteY10" fmla="*/ 6362700 h 6858000"/>
              <a:gd name="connsiteX11" fmla="*/ 2238375 w 2657475"/>
              <a:gd name="connsiteY11" fmla="*/ 6362700 h 6858000"/>
              <a:gd name="connsiteX12" fmla="*/ 2571750 w 2657475"/>
              <a:gd name="connsiteY12" fmla="*/ 6534150 h 6858000"/>
              <a:gd name="connsiteX13" fmla="*/ 2647950 w 2657475"/>
              <a:gd name="connsiteY13" fmla="*/ 6737350 h 6858000"/>
              <a:gd name="connsiteX14" fmla="*/ 2628900 w 2657475"/>
              <a:gd name="connsiteY14" fmla="*/ 6857999 h 6858000"/>
              <a:gd name="connsiteX15" fmla="*/ 0 w 2657475"/>
              <a:gd name="connsiteY15" fmla="*/ 6858000 h 6858000"/>
              <a:gd name="connsiteX16" fmla="*/ 0 w 2657475"/>
              <a:gd name="connsiteY16" fmla="*/ 0 h 6858000"/>
              <a:gd name="connsiteX0" fmla="*/ 0 w 2654829"/>
              <a:gd name="connsiteY0" fmla="*/ 0 h 6858000"/>
              <a:gd name="connsiteX1" fmla="*/ 2628900 w 2654829"/>
              <a:gd name="connsiteY1" fmla="*/ 0 h 6858000"/>
              <a:gd name="connsiteX2" fmla="*/ 2638425 w 2654829"/>
              <a:gd name="connsiteY2" fmla="*/ 114300 h 6858000"/>
              <a:gd name="connsiteX3" fmla="*/ 2514600 w 2654829"/>
              <a:gd name="connsiteY3" fmla="*/ 371475 h 6858000"/>
              <a:gd name="connsiteX4" fmla="*/ 2171700 w 2654829"/>
              <a:gd name="connsiteY4" fmla="*/ 476250 h 6858000"/>
              <a:gd name="connsiteX5" fmla="*/ 1114425 w 2654829"/>
              <a:gd name="connsiteY5" fmla="*/ 476250 h 6858000"/>
              <a:gd name="connsiteX6" fmla="*/ 657225 w 2654829"/>
              <a:gd name="connsiteY6" fmla="*/ 590550 h 6858000"/>
              <a:gd name="connsiteX7" fmla="*/ 533400 w 2654829"/>
              <a:gd name="connsiteY7" fmla="*/ 1047750 h 6858000"/>
              <a:gd name="connsiteX8" fmla="*/ 533400 w 2654829"/>
              <a:gd name="connsiteY8" fmla="*/ 5810250 h 6858000"/>
              <a:gd name="connsiteX9" fmla="*/ 676275 w 2654829"/>
              <a:gd name="connsiteY9" fmla="*/ 6257925 h 6858000"/>
              <a:gd name="connsiteX10" fmla="*/ 1190625 w 2654829"/>
              <a:gd name="connsiteY10" fmla="*/ 6362700 h 6858000"/>
              <a:gd name="connsiteX11" fmla="*/ 2238375 w 2654829"/>
              <a:gd name="connsiteY11" fmla="*/ 6362700 h 6858000"/>
              <a:gd name="connsiteX12" fmla="*/ 2571750 w 2654829"/>
              <a:gd name="connsiteY12" fmla="*/ 6534150 h 6858000"/>
              <a:gd name="connsiteX13" fmla="*/ 2647950 w 2654829"/>
              <a:gd name="connsiteY13" fmla="*/ 6737350 h 6858000"/>
              <a:gd name="connsiteX14" fmla="*/ 2613025 w 2654829"/>
              <a:gd name="connsiteY14" fmla="*/ 6857999 h 6858000"/>
              <a:gd name="connsiteX15" fmla="*/ 0 w 2654829"/>
              <a:gd name="connsiteY15" fmla="*/ 6858000 h 6858000"/>
              <a:gd name="connsiteX16" fmla="*/ 0 w 2654829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3054350"/>
              <a:gd name="connsiteY0" fmla="*/ 0 h 6858000"/>
              <a:gd name="connsiteX1" fmla="*/ 2628900 w 3054350"/>
              <a:gd name="connsiteY1" fmla="*/ 0 h 6858000"/>
              <a:gd name="connsiteX2" fmla="*/ 2638425 w 3054350"/>
              <a:gd name="connsiteY2" fmla="*/ 114300 h 6858000"/>
              <a:gd name="connsiteX3" fmla="*/ 2514600 w 3054350"/>
              <a:gd name="connsiteY3" fmla="*/ 371475 h 6858000"/>
              <a:gd name="connsiteX4" fmla="*/ 2171700 w 3054350"/>
              <a:gd name="connsiteY4" fmla="*/ 476250 h 6858000"/>
              <a:gd name="connsiteX5" fmla="*/ 1114425 w 3054350"/>
              <a:gd name="connsiteY5" fmla="*/ 476250 h 6858000"/>
              <a:gd name="connsiteX6" fmla="*/ 657225 w 3054350"/>
              <a:gd name="connsiteY6" fmla="*/ 590550 h 6858000"/>
              <a:gd name="connsiteX7" fmla="*/ 533400 w 3054350"/>
              <a:gd name="connsiteY7" fmla="*/ 1047750 h 6858000"/>
              <a:gd name="connsiteX8" fmla="*/ 533400 w 3054350"/>
              <a:gd name="connsiteY8" fmla="*/ 5810250 h 6858000"/>
              <a:gd name="connsiteX9" fmla="*/ 676275 w 3054350"/>
              <a:gd name="connsiteY9" fmla="*/ 6257925 h 6858000"/>
              <a:gd name="connsiteX10" fmla="*/ 1190625 w 3054350"/>
              <a:gd name="connsiteY10" fmla="*/ 6362700 h 6858000"/>
              <a:gd name="connsiteX11" fmla="*/ 2238375 w 3054350"/>
              <a:gd name="connsiteY11" fmla="*/ 6362700 h 6858000"/>
              <a:gd name="connsiteX12" fmla="*/ 2571750 w 3054350"/>
              <a:gd name="connsiteY12" fmla="*/ 6534150 h 6858000"/>
              <a:gd name="connsiteX13" fmla="*/ 2625725 w 3054350"/>
              <a:gd name="connsiteY13" fmla="*/ 6857999 h 6858000"/>
              <a:gd name="connsiteX14" fmla="*/ 0 w 3054350"/>
              <a:gd name="connsiteY14" fmla="*/ 6858000 h 6858000"/>
              <a:gd name="connsiteX15" fmla="*/ 0 w 3054350"/>
              <a:gd name="connsiteY15" fmla="*/ 0 h 6858000"/>
              <a:gd name="connsiteX0" fmla="*/ 0 w 2651125"/>
              <a:gd name="connsiteY0" fmla="*/ 0 h 6858000"/>
              <a:gd name="connsiteX1" fmla="*/ 2628900 w 2651125"/>
              <a:gd name="connsiteY1" fmla="*/ 0 h 6858000"/>
              <a:gd name="connsiteX2" fmla="*/ 2638425 w 2651125"/>
              <a:gd name="connsiteY2" fmla="*/ 114300 h 6858000"/>
              <a:gd name="connsiteX3" fmla="*/ 2514600 w 2651125"/>
              <a:gd name="connsiteY3" fmla="*/ 371475 h 6858000"/>
              <a:gd name="connsiteX4" fmla="*/ 2171700 w 2651125"/>
              <a:gd name="connsiteY4" fmla="*/ 476250 h 6858000"/>
              <a:gd name="connsiteX5" fmla="*/ 1114425 w 2651125"/>
              <a:gd name="connsiteY5" fmla="*/ 476250 h 6858000"/>
              <a:gd name="connsiteX6" fmla="*/ 657225 w 2651125"/>
              <a:gd name="connsiteY6" fmla="*/ 590550 h 6858000"/>
              <a:gd name="connsiteX7" fmla="*/ 533400 w 2651125"/>
              <a:gd name="connsiteY7" fmla="*/ 1047750 h 6858000"/>
              <a:gd name="connsiteX8" fmla="*/ 533400 w 2651125"/>
              <a:gd name="connsiteY8" fmla="*/ 5810250 h 6858000"/>
              <a:gd name="connsiteX9" fmla="*/ 676275 w 2651125"/>
              <a:gd name="connsiteY9" fmla="*/ 6257925 h 6858000"/>
              <a:gd name="connsiteX10" fmla="*/ 1190625 w 2651125"/>
              <a:gd name="connsiteY10" fmla="*/ 6362700 h 6858000"/>
              <a:gd name="connsiteX11" fmla="*/ 2238375 w 2651125"/>
              <a:gd name="connsiteY11" fmla="*/ 6362700 h 6858000"/>
              <a:gd name="connsiteX12" fmla="*/ 2571750 w 2651125"/>
              <a:gd name="connsiteY12" fmla="*/ 6534150 h 6858000"/>
              <a:gd name="connsiteX13" fmla="*/ 2625725 w 2651125"/>
              <a:gd name="connsiteY13" fmla="*/ 6857999 h 6858000"/>
              <a:gd name="connsiteX14" fmla="*/ 0 w 2651125"/>
              <a:gd name="connsiteY14" fmla="*/ 6858000 h 6858000"/>
              <a:gd name="connsiteX15" fmla="*/ 0 w 26511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514600 w 2663825"/>
              <a:gd name="connsiteY2" fmla="*/ 371475 h 6858000"/>
              <a:gd name="connsiteX3" fmla="*/ 2171700 w 2663825"/>
              <a:gd name="connsiteY3" fmla="*/ 476250 h 6858000"/>
              <a:gd name="connsiteX4" fmla="*/ 1114425 w 2663825"/>
              <a:gd name="connsiteY4" fmla="*/ 476250 h 6858000"/>
              <a:gd name="connsiteX5" fmla="*/ 663575 w 2663825"/>
              <a:gd name="connsiteY5" fmla="*/ 606425 h 6858000"/>
              <a:gd name="connsiteX6" fmla="*/ 542925 w 2663825"/>
              <a:gd name="connsiteY6" fmla="*/ 1047750 h 6858000"/>
              <a:gd name="connsiteX7" fmla="*/ 542925 w 2663825"/>
              <a:gd name="connsiteY7" fmla="*/ 5797550 h 6858000"/>
              <a:gd name="connsiteX8" fmla="*/ 685800 w 2663825"/>
              <a:gd name="connsiteY8" fmla="*/ 6254750 h 6858000"/>
              <a:gd name="connsiteX9" fmla="*/ 1190625 w 2663825"/>
              <a:gd name="connsiteY9" fmla="*/ 6362700 h 6858000"/>
              <a:gd name="connsiteX10" fmla="*/ 2238375 w 2663825"/>
              <a:gd name="connsiteY10" fmla="*/ 6362700 h 6858000"/>
              <a:gd name="connsiteX11" fmla="*/ 2571750 w 2663825"/>
              <a:gd name="connsiteY11" fmla="*/ 6534150 h 6858000"/>
              <a:gd name="connsiteX12" fmla="*/ 2625725 w 2663825"/>
              <a:gd name="connsiteY12" fmla="*/ 6857999 h 6858000"/>
              <a:gd name="connsiteX13" fmla="*/ 0 w 2663825"/>
              <a:gd name="connsiteY13" fmla="*/ 6858000 h 6858000"/>
              <a:gd name="connsiteX14" fmla="*/ 0 w 2663825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67000" h="6858000">
                <a:moveTo>
                  <a:pt x="0" y="0"/>
                </a:moveTo>
                <a:lnTo>
                  <a:pt x="2628900" y="0"/>
                </a:lnTo>
                <a:cubicBezTo>
                  <a:pt x="2667000" y="127000"/>
                  <a:pt x="2616200" y="263525"/>
                  <a:pt x="2514600" y="371475"/>
                </a:cubicBezTo>
                <a:cubicBezTo>
                  <a:pt x="2422525" y="457200"/>
                  <a:pt x="2308225" y="479425"/>
                  <a:pt x="2171700" y="476250"/>
                </a:cubicBezTo>
                <a:lnTo>
                  <a:pt x="1114425" y="476250"/>
                </a:lnTo>
                <a:cubicBezTo>
                  <a:pt x="884238" y="479425"/>
                  <a:pt x="758825" y="492125"/>
                  <a:pt x="663575" y="606425"/>
                </a:cubicBezTo>
                <a:cubicBezTo>
                  <a:pt x="565150" y="736600"/>
                  <a:pt x="549275" y="873125"/>
                  <a:pt x="542925" y="1047750"/>
                </a:cubicBezTo>
                <a:lnTo>
                  <a:pt x="542925" y="5797550"/>
                </a:lnTo>
                <a:cubicBezTo>
                  <a:pt x="544513" y="5970588"/>
                  <a:pt x="577850" y="6160558"/>
                  <a:pt x="685800" y="6254750"/>
                </a:cubicBezTo>
                <a:cubicBezTo>
                  <a:pt x="793750" y="6348942"/>
                  <a:pt x="993775" y="6359525"/>
                  <a:pt x="1190625" y="6362700"/>
                </a:cubicBezTo>
                <a:lnTo>
                  <a:pt x="2238375" y="6362700"/>
                </a:lnTo>
                <a:cubicBezTo>
                  <a:pt x="2401887" y="6359525"/>
                  <a:pt x="2519892" y="6454775"/>
                  <a:pt x="2571750" y="6534150"/>
                </a:cubicBezTo>
                <a:cubicBezTo>
                  <a:pt x="2636308" y="6616700"/>
                  <a:pt x="2663825" y="6781799"/>
                  <a:pt x="2625725" y="6857999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7FD9F6"/>
              </a:gs>
              <a:gs pos="50000">
                <a:srgbClr val="3CBBE4"/>
              </a:gs>
              <a:gs pos="50000">
                <a:srgbClr val="00A1D4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904875" y="1970088"/>
            <a:ext cx="3560763" cy="604837"/>
          </a:xfr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None/>
              <a:defRPr lang="en-US" sz="1600" b="1" kern="1200" dirty="0" smtClean="0">
                <a:solidFill>
                  <a:srgbClr val="7DD8F4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6"/>
          <p:cNvSpPr>
            <a:spLocks noGrp="1"/>
          </p:cNvSpPr>
          <p:nvPr>
            <p:ph type="title"/>
          </p:nvPr>
        </p:nvSpPr>
        <p:spPr>
          <a:xfrm>
            <a:off x="875322" y="1066800"/>
            <a:ext cx="7772400" cy="639763"/>
          </a:xfr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3200" b="1" kern="1200" dirty="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Brackets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0" y="0"/>
            <a:ext cx="2667000" cy="6858000"/>
          </a:xfrm>
          <a:custGeom>
            <a:avLst/>
            <a:gdLst>
              <a:gd name="connsiteX0" fmla="*/ 0 w 2543175"/>
              <a:gd name="connsiteY0" fmla="*/ 0 h 6848475"/>
              <a:gd name="connsiteX1" fmla="*/ 2533650 w 2543175"/>
              <a:gd name="connsiteY1" fmla="*/ 0 h 6848475"/>
              <a:gd name="connsiteX2" fmla="*/ 2543175 w 2543175"/>
              <a:gd name="connsiteY2" fmla="*/ 114300 h 6848475"/>
              <a:gd name="connsiteX3" fmla="*/ 2419350 w 2543175"/>
              <a:gd name="connsiteY3" fmla="*/ 371475 h 6848475"/>
              <a:gd name="connsiteX4" fmla="*/ 2076450 w 2543175"/>
              <a:gd name="connsiteY4" fmla="*/ 476250 h 6848475"/>
              <a:gd name="connsiteX5" fmla="*/ 1019175 w 2543175"/>
              <a:gd name="connsiteY5" fmla="*/ 476250 h 6848475"/>
              <a:gd name="connsiteX6" fmla="*/ 561975 w 2543175"/>
              <a:gd name="connsiteY6" fmla="*/ 590550 h 6848475"/>
              <a:gd name="connsiteX7" fmla="*/ 438150 w 2543175"/>
              <a:gd name="connsiteY7" fmla="*/ 1047750 h 6848475"/>
              <a:gd name="connsiteX8" fmla="*/ 438150 w 2543175"/>
              <a:gd name="connsiteY8" fmla="*/ 5810250 h 6848475"/>
              <a:gd name="connsiteX9" fmla="*/ 581025 w 2543175"/>
              <a:gd name="connsiteY9" fmla="*/ 6257925 h 6848475"/>
              <a:gd name="connsiteX10" fmla="*/ 1095375 w 2543175"/>
              <a:gd name="connsiteY10" fmla="*/ 6362700 h 6848475"/>
              <a:gd name="connsiteX11" fmla="*/ 2143125 w 2543175"/>
              <a:gd name="connsiteY11" fmla="*/ 6362700 h 6848475"/>
              <a:gd name="connsiteX12" fmla="*/ 2476500 w 2543175"/>
              <a:gd name="connsiteY12" fmla="*/ 6534150 h 6848475"/>
              <a:gd name="connsiteX13" fmla="*/ 2543175 w 2543175"/>
              <a:gd name="connsiteY13" fmla="*/ 6781800 h 6848475"/>
              <a:gd name="connsiteX14" fmla="*/ 2514600 w 2543175"/>
              <a:gd name="connsiteY14" fmla="*/ 6848475 h 6848475"/>
              <a:gd name="connsiteX15" fmla="*/ 0 w 2543175"/>
              <a:gd name="connsiteY15" fmla="*/ 6848475 h 6848475"/>
              <a:gd name="connsiteX16" fmla="*/ 0 w 2543175"/>
              <a:gd name="connsiteY16" fmla="*/ 0 h 6848475"/>
              <a:gd name="connsiteX0" fmla="*/ 0 w 2638425"/>
              <a:gd name="connsiteY0" fmla="*/ 0 h 6848475"/>
              <a:gd name="connsiteX1" fmla="*/ 2628900 w 2638425"/>
              <a:gd name="connsiteY1" fmla="*/ 0 h 6848475"/>
              <a:gd name="connsiteX2" fmla="*/ 2638425 w 2638425"/>
              <a:gd name="connsiteY2" fmla="*/ 114300 h 6848475"/>
              <a:gd name="connsiteX3" fmla="*/ 2514600 w 2638425"/>
              <a:gd name="connsiteY3" fmla="*/ 371475 h 6848475"/>
              <a:gd name="connsiteX4" fmla="*/ 2171700 w 2638425"/>
              <a:gd name="connsiteY4" fmla="*/ 476250 h 6848475"/>
              <a:gd name="connsiteX5" fmla="*/ 1114425 w 2638425"/>
              <a:gd name="connsiteY5" fmla="*/ 476250 h 6848475"/>
              <a:gd name="connsiteX6" fmla="*/ 657225 w 2638425"/>
              <a:gd name="connsiteY6" fmla="*/ 590550 h 6848475"/>
              <a:gd name="connsiteX7" fmla="*/ 533400 w 2638425"/>
              <a:gd name="connsiteY7" fmla="*/ 1047750 h 6848475"/>
              <a:gd name="connsiteX8" fmla="*/ 533400 w 2638425"/>
              <a:gd name="connsiteY8" fmla="*/ 5810250 h 6848475"/>
              <a:gd name="connsiteX9" fmla="*/ 676275 w 2638425"/>
              <a:gd name="connsiteY9" fmla="*/ 6257925 h 6848475"/>
              <a:gd name="connsiteX10" fmla="*/ 1190625 w 2638425"/>
              <a:gd name="connsiteY10" fmla="*/ 6362700 h 6848475"/>
              <a:gd name="connsiteX11" fmla="*/ 2238375 w 2638425"/>
              <a:gd name="connsiteY11" fmla="*/ 6362700 h 6848475"/>
              <a:gd name="connsiteX12" fmla="*/ 2571750 w 2638425"/>
              <a:gd name="connsiteY12" fmla="*/ 6534150 h 6848475"/>
              <a:gd name="connsiteX13" fmla="*/ 2638425 w 2638425"/>
              <a:gd name="connsiteY13" fmla="*/ 6781800 h 6848475"/>
              <a:gd name="connsiteX14" fmla="*/ 2609850 w 2638425"/>
              <a:gd name="connsiteY14" fmla="*/ 6848475 h 6848475"/>
              <a:gd name="connsiteX15" fmla="*/ 95250 w 2638425"/>
              <a:gd name="connsiteY15" fmla="*/ 6848475 h 6848475"/>
              <a:gd name="connsiteX16" fmla="*/ 0 w 2638425"/>
              <a:gd name="connsiteY16" fmla="*/ 0 h 6848475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09850 w 2638425"/>
              <a:gd name="connsiteY14" fmla="*/ 6848475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13025 w 2638425"/>
              <a:gd name="connsiteY14" fmla="*/ 6857999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44775"/>
              <a:gd name="connsiteY0" fmla="*/ 0 h 6858000"/>
              <a:gd name="connsiteX1" fmla="*/ 2628900 w 2644775"/>
              <a:gd name="connsiteY1" fmla="*/ 0 h 6858000"/>
              <a:gd name="connsiteX2" fmla="*/ 2638425 w 2644775"/>
              <a:gd name="connsiteY2" fmla="*/ 114300 h 6858000"/>
              <a:gd name="connsiteX3" fmla="*/ 2514600 w 2644775"/>
              <a:gd name="connsiteY3" fmla="*/ 371475 h 6858000"/>
              <a:gd name="connsiteX4" fmla="*/ 2171700 w 2644775"/>
              <a:gd name="connsiteY4" fmla="*/ 476250 h 6858000"/>
              <a:gd name="connsiteX5" fmla="*/ 1114425 w 2644775"/>
              <a:gd name="connsiteY5" fmla="*/ 476250 h 6858000"/>
              <a:gd name="connsiteX6" fmla="*/ 657225 w 2644775"/>
              <a:gd name="connsiteY6" fmla="*/ 590550 h 6858000"/>
              <a:gd name="connsiteX7" fmla="*/ 533400 w 2644775"/>
              <a:gd name="connsiteY7" fmla="*/ 1047750 h 6858000"/>
              <a:gd name="connsiteX8" fmla="*/ 533400 w 2644775"/>
              <a:gd name="connsiteY8" fmla="*/ 5810250 h 6858000"/>
              <a:gd name="connsiteX9" fmla="*/ 676275 w 2644775"/>
              <a:gd name="connsiteY9" fmla="*/ 6257925 h 6858000"/>
              <a:gd name="connsiteX10" fmla="*/ 1190625 w 2644775"/>
              <a:gd name="connsiteY10" fmla="*/ 6362700 h 6858000"/>
              <a:gd name="connsiteX11" fmla="*/ 2238375 w 2644775"/>
              <a:gd name="connsiteY11" fmla="*/ 6362700 h 6858000"/>
              <a:gd name="connsiteX12" fmla="*/ 2571750 w 2644775"/>
              <a:gd name="connsiteY12" fmla="*/ 6534150 h 6858000"/>
              <a:gd name="connsiteX13" fmla="*/ 2644775 w 2644775"/>
              <a:gd name="connsiteY13" fmla="*/ 6781800 h 6858000"/>
              <a:gd name="connsiteX14" fmla="*/ 2613025 w 2644775"/>
              <a:gd name="connsiteY14" fmla="*/ 6857999 h 6858000"/>
              <a:gd name="connsiteX15" fmla="*/ 0 w 2644775"/>
              <a:gd name="connsiteY15" fmla="*/ 6858000 h 6858000"/>
              <a:gd name="connsiteX16" fmla="*/ 0 w 2644775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2651654"/>
              <a:gd name="connsiteY0" fmla="*/ 0 h 6858000"/>
              <a:gd name="connsiteX1" fmla="*/ 2628900 w 2651654"/>
              <a:gd name="connsiteY1" fmla="*/ 0 h 6858000"/>
              <a:gd name="connsiteX2" fmla="*/ 2638425 w 2651654"/>
              <a:gd name="connsiteY2" fmla="*/ 114300 h 6858000"/>
              <a:gd name="connsiteX3" fmla="*/ 2514600 w 2651654"/>
              <a:gd name="connsiteY3" fmla="*/ 371475 h 6858000"/>
              <a:gd name="connsiteX4" fmla="*/ 2171700 w 2651654"/>
              <a:gd name="connsiteY4" fmla="*/ 476250 h 6858000"/>
              <a:gd name="connsiteX5" fmla="*/ 1114425 w 2651654"/>
              <a:gd name="connsiteY5" fmla="*/ 476250 h 6858000"/>
              <a:gd name="connsiteX6" fmla="*/ 657225 w 2651654"/>
              <a:gd name="connsiteY6" fmla="*/ 590550 h 6858000"/>
              <a:gd name="connsiteX7" fmla="*/ 533400 w 2651654"/>
              <a:gd name="connsiteY7" fmla="*/ 1047750 h 6858000"/>
              <a:gd name="connsiteX8" fmla="*/ 533400 w 2651654"/>
              <a:gd name="connsiteY8" fmla="*/ 5810250 h 6858000"/>
              <a:gd name="connsiteX9" fmla="*/ 676275 w 2651654"/>
              <a:gd name="connsiteY9" fmla="*/ 6257925 h 6858000"/>
              <a:gd name="connsiteX10" fmla="*/ 1190625 w 2651654"/>
              <a:gd name="connsiteY10" fmla="*/ 6362700 h 6858000"/>
              <a:gd name="connsiteX11" fmla="*/ 2238375 w 2651654"/>
              <a:gd name="connsiteY11" fmla="*/ 6362700 h 6858000"/>
              <a:gd name="connsiteX12" fmla="*/ 2571750 w 2651654"/>
              <a:gd name="connsiteY12" fmla="*/ 6534150 h 6858000"/>
              <a:gd name="connsiteX13" fmla="*/ 2644775 w 2651654"/>
              <a:gd name="connsiteY13" fmla="*/ 6781800 h 6858000"/>
              <a:gd name="connsiteX14" fmla="*/ 2613025 w 2651654"/>
              <a:gd name="connsiteY14" fmla="*/ 6857999 h 6858000"/>
              <a:gd name="connsiteX15" fmla="*/ 0 w 2651654"/>
              <a:gd name="connsiteY15" fmla="*/ 6858000 h 6858000"/>
              <a:gd name="connsiteX16" fmla="*/ 0 w 265165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8479"/>
              <a:gd name="connsiteY0" fmla="*/ 0 h 6858000"/>
              <a:gd name="connsiteX1" fmla="*/ 2628900 w 2648479"/>
              <a:gd name="connsiteY1" fmla="*/ 0 h 6858000"/>
              <a:gd name="connsiteX2" fmla="*/ 2638425 w 2648479"/>
              <a:gd name="connsiteY2" fmla="*/ 114300 h 6858000"/>
              <a:gd name="connsiteX3" fmla="*/ 2514600 w 2648479"/>
              <a:gd name="connsiteY3" fmla="*/ 371475 h 6858000"/>
              <a:gd name="connsiteX4" fmla="*/ 2171700 w 2648479"/>
              <a:gd name="connsiteY4" fmla="*/ 476250 h 6858000"/>
              <a:gd name="connsiteX5" fmla="*/ 1114425 w 2648479"/>
              <a:gd name="connsiteY5" fmla="*/ 476250 h 6858000"/>
              <a:gd name="connsiteX6" fmla="*/ 657225 w 2648479"/>
              <a:gd name="connsiteY6" fmla="*/ 590550 h 6858000"/>
              <a:gd name="connsiteX7" fmla="*/ 533400 w 2648479"/>
              <a:gd name="connsiteY7" fmla="*/ 1047750 h 6858000"/>
              <a:gd name="connsiteX8" fmla="*/ 533400 w 2648479"/>
              <a:gd name="connsiteY8" fmla="*/ 5810250 h 6858000"/>
              <a:gd name="connsiteX9" fmla="*/ 676275 w 2648479"/>
              <a:gd name="connsiteY9" fmla="*/ 6257925 h 6858000"/>
              <a:gd name="connsiteX10" fmla="*/ 1190625 w 2648479"/>
              <a:gd name="connsiteY10" fmla="*/ 6362700 h 6858000"/>
              <a:gd name="connsiteX11" fmla="*/ 2238375 w 2648479"/>
              <a:gd name="connsiteY11" fmla="*/ 6362700 h 6858000"/>
              <a:gd name="connsiteX12" fmla="*/ 2571750 w 2648479"/>
              <a:gd name="connsiteY12" fmla="*/ 6534150 h 6858000"/>
              <a:gd name="connsiteX13" fmla="*/ 2647950 w 2648479"/>
              <a:gd name="connsiteY13" fmla="*/ 6737350 h 6858000"/>
              <a:gd name="connsiteX14" fmla="*/ 2613025 w 2648479"/>
              <a:gd name="connsiteY14" fmla="*/ 6857999 h 6858000"/>
              <a:gd name="connsiteX15" fmla="*/ 0 w 2648479"/>
              <a:gd name="connsiteY15" fmla="*/ 6858000 h 6858000"/>
              <a:gd name="connsiteX16" fmla="*/ 0 w 2648479"/>
              <a:gd name="connsiteY16" fmla="*/ 0 h 6858000"/>
              <a:gd name="connsiteX0" fmla="*/ 0 w 2657475"/>
              <a:gd name="connsiteY0" fmla="*/ 0 h 6858000"/>
              <a:gd name="connsiteX1" fmla="*/ 2628900 w 2657475"/>
              <a:gd name="connsiteY1" fmla="*/ 0 h 6858000"/>
              <a:gd name="connsiteX2" fmla="*/ 2638425 w 2657475"/>
              <a:gd name="connsiteY2" fmla="*/ 114300 h 6858000"/>
              <a:gd name="connsiteX3" fmla="*/ 2514600 w 2657475"/>
              <a:gd name="connsiteY3" fmla="*/ 371475 h 6858000"/>
              <a:gd name="connsiteX4" fmla="*/ 2171700 w 2657475"/>
              <a:gd name="connsiteY4" fmla="*/ 476250 h 6858000"/>
              <a:gd name="connsiteX5" fmla="*/ 1114425 w 2657475"/>
              <a:gd name="connsiteY5" fmla="*/ 476250 h 6858000"/>
              <a:gd name="connsiteX6" fmla="*/ 657225 w 2657475"/>
              <a:gd name="connsiteY6" fmla="*/ 590550 h 6858000"/>
              <a:gd name="connsiteX7" fmla="*/ 533400 w 2657475"/>
              <a:gd name="connsiteY7" fmla="*/ 1047750 h 6858000"/>
              <a:gd name="connsiteX8" fmla="*/ 533400 w 2657475"/>
              <a:gd name="connsiteY8" fmla="*/ 5810250 h 6858000"/>
              <a:gd name="connsiteX9" fmla="*/ 676275 w 2657475"/>
              <a:gd name="connsiteY9" fmla="*/ 6257925 h 6858000"/>
              <a:gd name="connsiteX10" fmla="*/ 1190625 w 2657475"/>
              <a:gd name="connsiteY10" fmla="*/ 6362700 h 6858000"/>
              <a:gd name="connsiteX11" fmla="*/ 2238375 w 2657475"/>
              <a:gd name="connsiteY11" fmla="*/ 6362700 h 6858000"/>
              <a:gd name="connsiteX12" fmla="*/ 2571750 w 2657475"/>
              <a:gd name="connsiteY12" fmla="*/ 6534150 h 6858000"/>
              <a:gd name="connsiteX13" fmla="*/ 2647950 w 2657475"/>
              <a:gd name="connsiteY13" fmla="*/ 6737350 h 6858000"/>
              <a:gd name="connsiteX14" fmla="*/ 2628900 w 2657475"/>
              <a:gd name="connsiteY14" fmla="*/ 6857999 h 6858000"/>
              <a:gd name="connsiteX15" fmla="*/ 0 w 2657475"/>
              <a:gd name="connsiteY15" fmla="*/ 6858000 h 6858000"/>
              <a:gd name="connsiteX16" fmla="*/ 0 w 2657475"/>
              <a:gd name="connsiteY16" fmla="*/ 0 h 6858000"/>
              <a:gd name="connsiteX0" fmla="*/ 0 w 2654829"/>
              <a:gd name="connsiteY0" fmla="*/ 0 h 6858000"/>
              <a:gd name="connsiteX1" fmla="*/ 2628900 w 2654829"/>
              <a:gd name="connsiteY1" fmla="*/ 0 h 6858000"/>
              <a:gd name="connsiteX2" fmla="*/ 2638425 w 2654829"/>
              <a:gd name="connsiteY2" fmla="*/ 114300 h 6858000"/>
              <a:gd name="connsiteX3" fmla="*/ 2514600 w 2654829"/>
              <a:gd name="connsiteY3" fmla="*/ 371475 h 6858000"/>
              <a:gd name="connsiteX4" fmla="*/ 2171700 w 2654829"/>
              <a:gd name="connsiteY4" fmla="*/ 476250 h 6858000"/>
              <a:gd name="connsiteX5" fmla="*/ 1114425 w 2654829"/>
              <a:gd name="connsiteY5" fmla="*/ 476250 h 6858000"/>
              <a:gd name="connsiteX6" fmla="*/ 657225 w 2654829"/>
              <a:gd name="connsiteY6" fmla="*/ 590550 h 6858000"/>
              <a:gd name="connsiteX7" fmla="*/ 533400 w 2654829"/>
              <a:gd name="connsiteY7" fmla="*/ 1047750 h 6858000"/>
              <a:gd name="connsiteX8" fmla="*/ 533400 w 2654829"/>
              <a:gd name="connsiteY8" fmla="*/ 5810250 h 6858000"/>
              <a:gd name="connsiteX9" fmla="*/ 676275 w 2654829"/>
              <a:gd name="connsiteY9" fmla="*/ 6257925 h 6858000"/>
              <a:gd name="connsiteX10" fmla="*/ 1190625 w 2654829"/>
              <a:gd name="connsiteY10" fmla="*/ 6362700 h 6858000"/>
              <a:gd name="connsiteX11" fmla="*/ 2238375 w 2654829"/>
              <a:gd name="connsiteY11" fmla="*/ 6362700 h 6858000"/>
              <a:gd name="connsiteX12" fmla="*/ 2571750 w 2654829"/>
              <a:gd name="connsiteY12" fmla="*/ 6534150 h 6858000"/>
              <a:gd name="connsiteX13" fmla="*/ 2647950 w 2654829"/>
              <a:gd name="connsiteY13" fmla="*/ 6737350 h 6858000"/>
              <a:gd name="connsiteX14" fmla="*/ 2613025 w 2654829"/>
              <a:gd name="connsiteY14" fmla="*/ 6857999 h 6858000"/>
              <a:gd name="connsiteX15" fmla="*/ 0 w 2654829"/>
              <a:gd name="connsiteY15" fmla="*/ 6858000 h 6858000"/>
              <a:gd name="connsiteX16" fmla="*/ 0 w 2654829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3054350"/>
              <a:gd name="connsiteY0" fmla="*/ 0 h 6858000"/>
              <a:gd name="connsiteX1" fmla="*/ 2628900 w 3054350"/>
              <a:gd name="connsiteY1" fmla="*/ 0 h 6858000"/>
              <a:gd name="connsiteX2" fmla="*/ 2638425 w 3054350"/>
              <a:gd name="connsiteY2" fmla="*/ 114300 h 6858000"/>
              <a:gd name="connsiteX3" fmla="*/ 2514600 w 3054350"/>
              <a:gd name="connsiteY3" fmla="*/ 371475 h 6858000"/>
              <a:gd name="connsiteX4" fmla="*/ 2171700 w 3054350"/>
              <a:gd name="connsiteY4" fmla="*/ 476250 h 6858000"/>
              <a:gd name="connsiteX5" fmla="*/ 1114425 w 3054350"/>
              <a:gd name="connsiteY5" fmla="*/ 476250 h 6858000"/>
              <a:gd name="connsiteX6" fmla="*/ 657225 w 3054350"/>
              <a:gd name="connsiteY6" fmla="*/ 590550 h 6858000"/>
              <a:gd name="connsiteX7" fmla="*/ 533400 w 3054350"/>
              <a:gd name="connsiteY7" fmla="*/ 1047750 h 6858000"/>
              <a:gd name="connsiteX8" fmla="*/ 533400 w 3054350"/>
              <a:gd name="connsiteY8" fmla="*/ 5810250 h 6858000"/>
              <a:gd name="connsiteX9" fmla="*/ 676275 w 3054350"/>
              <a:gd name="connsiteY9" fmla="*/ 6257925 h 6858000"/>
              <a:gd name="connsiteX10" fmla="*/ 1190625 w 3054350"/>
              <a:gd name="connsiteY10" fmla="*/ 6362700 h 6858000"/>
              <a:gd name="connsiteX11" fmla="*/ 2238375 w 3054350"/>
              <a:gd name="connsiteY11" fmla="*/ 6362700 h 6858000"/>
              <a:gd name="connsiteX12" fmla="*/ 2571750 w 3054350"/>
              <a:gd name="connsiteY12" fmla="*/ 6534150 h 6858000"/>
              <a:gd name="connsiteX13" fmla="*/ 2625725 w 3054350"/>
              <a:gd name="connsiteY13" fmla="*/ 6857999 h 6858000"/>
              <a:gd name="connsiteX14" fmla="*/ 0 w 3054350"/>
              <a:gd name="connsiteY14" fmla="*/ 6858000 h 6858000"/>
              <a:gd name="connsiteX15" fmla="*/ 0 w 3054350"/>
              <a:gd name="connsiteY15" fmla="*/ 0 h 6858000"/>
              <a:gd name="connsiteX0" fmla="*/ 0 w 2651125"/>
              <a:gd name="connsiteY0" fmla="*/ 0 h 6858000"/>
              <a:gd name="connsiteX1" fmla="*/ 2628900 w 2651125"/>
              <a:gd name="connsiteY1" fmla="*/ 0 h 6858000"/>
              <a:gd name="connsiteX2" fmla="*/ 2638425 w 2651125"/>
              <a:gd name="connsiteY2" fmla="*/ 114300 h 6858000"/>
              <a:gd name="connsiteX3" fmla="*/ 2514600 w 2651125"/>
              <a:gd name="connsiteY3" fmla="*/ 371475 h 6858000"/>
              <a:gd name="connsiteX4" fmla="*/ 2171700 w 2651125"/>
              <a:gd name="connsiteY4" fmla="*/ 476250 h 6858000"/>
              <a:gd name="connsiteX5" fmla="*/ 1114425 w 2651125"/>
              <a:gd name="connsiteY5" fmla="*/ 476250 h 6858000"/>
              <a:gd name="connsiteX6" fmla="*/ 657225 w 2651125"/>
              <a:gd name="connsiteY6" fmla="*/ 590550 h 6858000"/>
              <a:gd name="connsiteX7" fmla="*/ 533400 w 2651125"/>
              <a:gd name="connsiteY7" fmla="*/ 1047750 h 6858000"/>
              <a:gd name="connsiteX8" fmla="*/ 533400 w 2651125"/>
              <a:gd name="connsiteY8" fmla="*/ 5810250 h 6858000"/>
              <a:gd name="connsiteX9" fmla="*/ 676275 w 2651125"/>
              <a:gd name="connsiteY9" fmla="*/ 6257925 h 6858000"/>
              <a:gd name="connsiteX10" fmla="*/ 1190625 w 2651125"/>
              <a:gd name="connsiteY10" fmla="*/ 6362700 h 6858000"/>
              <a:gd name="connsiteX11" fmla="*/ 2238375 w 2651125"/>
              <a:gd name="connsiteY11" fmla="*/ 6362700 h 6858000"/>
              <a:gd name="connsiteX12" fmla="*/ 2571750 w 2651125"/>
              <a:gd name="connsiteY12" fmla="*/ 6534150 h 6858000"/>
              <a:gd name="connsiteX13" fmla="*/ 2625725 w 2651125"/>
              <a:gd name="connsiteY13" fmla="*/ 6857999 h 6858000"/>
              <a:gd name="connsiteX14" fmla="*/ 0 w 2651125"/>
              <a:gd name="connsiteY14" fmla="*/ 6858000 h 6858000"/>
              <a:gd name="connsiteX15" fmla="*/ 0 w 26511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514600 w 2663825"/>
              <a:gd name="connsiteY2" fmla="*/ 371475 h 6858000"/>
              <a:gd name="connsiteX3" fmla="*/ 2171700 w 2663825"/>
              <a:gd name="connsiteY3" fmla="*/ 476250 h 6858000"/>
              <a:gd name="connsiteX4" fmla="*/ 1114425 w 2663825"/>
              <a:gd name="connsiteY4" fmla="*/ 476250 h 6858000"/>
              <a:gd name="connsiteX5" fmla="*/ 663575 w 2663825"/>
              <a:gd name="connsiteY5" fmla="*/ 606425 h 6858000"/>
              <a:gd name="connsiteX6" fmla="*/ 542925 w 2663825"/>
              <a:gd name="connsiteY6" fmla="*/ 1047750 h 6858000"/>
              <a:gd name="connsiteX7" fmla="*/ 542925 w 2663825"/>
              <a:gd name="connsiteY7" fmla="*/ 5797550 h 6858000"/>
              <a:gd name="connsiteX8" fmla="*/ 685800 w 2663825"/>
              <a:gd name="connsiteY8" fmla="*/ 6254750 h 6858000"/>
              <a:gd name="connsiteX9" fmla="*/ 1190625 w 2663825"/>
              <a:gd name="connsiteY9" fmla="*/ 6362700 h 6858000"/>
              <a:gd name="connsiteX10" fmla="*/ 2238375 w 2663825"/>
              <a:gd name="connsiteY10" fmla="*/ 6362700 h 6858000"/>
              <a:gd name="connsiteX11" fmla="*/ 2571750 w 2663825"/>
              <a:gd name="connsiteY11" fmla="*/ 6534150 h 6858000"/>
              <a:gd name="connsiteX12" fmla="*/ 2625725 w 2663825"/>
              <a:gd name="connsiteY12" fmla="*/ 6857999 h 6858000"/>
              <a:gd name="connsiteX13" fmla="*/ 0 w 2663825"/>
              <a:gd name="connsiteY13" fmla="*/ 6858000 h 6858000"/>
              <a:gd name="connsiteX14" fmla="*/ 0 w 2663825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67000" h="6858000">
                <a:moveTo>
                  <a:pt x="0" y="0"/>
                </a:moveTo>
                <a:lnTo>
                  <a:pt x="2628900" y="0"/>
                </a:lnTo>
                <a:cubicBezTo>
                  <a:pt x="2667000" y="127000"/>
                  <a:pt x="2616200" y="263525"/>
                  <a:pt x="2514600" y="371475"/>
                </a:cubicBezTo>
                <a:cubicBezTo>
                  <a:pt x="2422525" y="457200"/>
                  <a:pt x="2308225" y="479425"/>
                  <a:pt x="2171700" y="476250"/>
                </a:cubicBezTo>
                <a:lnTo>
                  <a:pt x="1114425" y="476250"/>
                </a:lnTo>
                <a:cubicBezTo>
                  <a:pt x="884238" y="479425"/>
                  <a:pt x="758825" y="492125"/>
                  <a:pt x="663575" y="606425"/>
                </a:cubicBezTo>
                <a:cubicBezTo>
                  <a:pt x="565150" y="736600"/>
                  <a:pt x="549275" y="873125"/>
                  <a:pt x="542925" y="1047750"/>
                </a:cubicBezTo>
                <a:lnTo>
                  <a:pt x="542925" y="5797550"/>
                </a:lnTo>
                <a:cubicBezTo>
                  <a:pt x="544513" y="5970588"/>
                  <a:pt x="577850" y="6160558"/>
                  <a:pt x="685800" y="6254750"/>
                </a:cubicBezTo>
                <a:cubicBezTo>
                  <a:pt x="793750" y="6348942"/>
                  <a:pt x="993775" y="6359525"/>
                  <a:pt x="1190625" y="6362700"/>
                </a:cubicBezTo>
                <a:lnTo>
                  <a:pt x="2238375" y="6362700"/>
                </a:lnTo>
                <a:cubicBezTo>
                  <a:pt x="2401887" y="6359525"/>
                  <a:pt x="2519892" y="6454775"/>
                  <a:pt x="2571750" y="6534150"/>
                </a:cubicBezTo>
                <a:cubicBezTo>
                  <a:pt x="2636308" y="6616700"/>
                  <a:pt x="2663825" y="6781799"/>
                  <a:pt x="2625725" y="6857999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BFDB9C"/>
              </a:gs>
              <a:gs pos="50000">
                <a:srgbClr val="9CC26D"/>
              </a:gs>
              <a:gs pos="50000">
                <a:srgbClr val="79A83E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Freeform 5"/>
          <p:cNvSpPr/>
          <p:nvPr/>
        </p:nvSpPr>
        <p:spPr>
          <a:xfrm flipH="1">
            <a:off x="6502400" y="0"/>
            <a:ext cx="2667000" cy="6858000"/>
          </a:xfrm>
          <a:custGeom>
            <a:avLst/>
            <a:gdLst>
              <a:gd name="connsiteX0" fmla="*/ 0 w 2543175"/>
              <a:gd name="connsiteY0" fmla="*/ 0 h 6848475"/>
              <a:gd name="connsiteX1" fmla="*/ 2533650 w 2543175"/>
              <a:gd name="connsiteY1" fmla="*/ 0 h 6848475"/>
              <a:gd name="connsiteX2" fmla="*/ 2543175 w 2543175"/>
              <a:gd name="connsiteY2" fmla="*/ 114300 h 6848475"/>
              <a:gd name="connsiteX3" fmla="*/ 2419350 w 2543175"/>
              <a:gd name="connsiteY3" fmla="*/ 371475 h 6848475"/>
              <a:gd name="connsiteX4" fmla="*/ 2076450 w 2543175"/>
              <a:gd name="connsiteY4" fmla="*/ 476250 h 6848475"/>
              <a:gd name="connsiteX5" fmla="*/ 1019175 w 2543175"/>
              <a:gd name="connsiteY5" fmla="*/ 476250 h 6848475"/>
              <a:gd name="connsiteX6" fmla="*/ 561975 w 2543175"/>
              <a:gd name="connsiteY6" fmla="*/ 590550 h 6848475"/>
              <a:gd name="connsiteX7" fmla="*/ 438150 w 2543175"/>
              <a:gd name="connsiteY7" fmla="*/ 1047750 h 6848475"/>
              <a:gd name="connsiteX8" fmla="*/ 438150 w 2543175"/>
              <a:gd name="connsiteY8" fmla="*/ 5810250 h 6848475"/>
              <a:gd name="connsiteX9" fmla="*/ 581025 w 2543175"/>
              <a:gd name="connsiteY9" fmla="*/ 6257925 h 6848475"/>
              <a:gd name="connsiteX10" fmla="*/ 1095375 w 2543175"/>
              <a:gd name="connsiteY10" fmla="*/ 6362700 h 6848475"/>
              <a:gd name="connsiteX11" fmla="*/ 2143125 w 2543175"/>
              <a:gd name="connsiteY11" fmla="*/ 6362700 h 6848475"/>
              <a:gd name="connsiteX12" fmla="*/ 2476500 w 2543175"/>
              <a:gd name="connsiteY12" fmla="*/ 6534150 h 6848475"/>
              <a:gd name="connsiteX13" fmla="*/ 2543175 w 2543175"/>
              <a:gd name="connsiteY13" fmla="*/ 6781800 h 6848475"/>
              <a:gd name="connsiteX14" fmla="*/ 2514600 w 2543175"/>
              <a:gd name="connsiteY14" fmla="*/ 6848475 h 6848475"/>
              <a:gd name="connsiteX15" fmla="*/ 0 w 2543175"/>
              <a:gd name="connsiteY15" fmla="*/ 6848475 h 6848475"/>
              <a:gd name="connsiteX16" fmla="*/ 0 w 2543175"/>
              <a:gd name="connsiteY16" fmla="*/ 0 h 6848475"/>
              <a:gd name="connsiteX0" fmla="*/ 0 w 2638425"/>
              <a:gd name="connsiteY0" fmla="*/ 0 h 6848475"/>
              <a:gd name="connsiteX1" fmla="*/ 2628900 w 2638425"/>
              <a:gd name="connsiteY1" fmla="*/ 0 h 6848475"/>
              <a:gd name="connsiteX2" fmla="*/ 2638425 w 2638425"/>
              <a:gd name="connsiteY2" fmla="*/ 114300 h 6848475"/>
              <a:gd name="connsiteX3" fmla="*/ 2514600 w 2638425"/>
              <a:gd name="connsiteY3" fmla="*/ 371475 h 6848475"/>
              <a:gd name="connsiteX4" fmla="*/ 2171700 w 2638425"/>
              <a:gd name="connsiteY4" fmla="*/ 476250 h 6848475"/>
              <a:gd name="connsiteX5" fmla="*/ 1114425 w 2638425"/>
              <a:gd name="connsiteY5" fmla="*/ 476250 h 6848475"/>
              <a:gd name="connsiteX6" fmla="*/ 657225 w 2638425"/>
              <a:gd name="connsiteY6" fmla="*/ 590550 h 6848475"/>
              <a:gd name="connsiteX7" fmla="*/ 533400 w 2638425"/>
              <a:gd name="connsiteY7" fmla="*/ 1047750 h 6848475"/>
              <a:gd name="connsiteX8" fmla="*/ 533400 w 2638425"/>
              <a:gd name="connsiteY8" fmla="*/ 5810250 h 6848475"/>
              <a:gd name="connsiteX9" fmla="*/ 676275 w 2638425"/>
              <a:gd name="connsiteY9" fmla="*/ 6257925 h 6848475"/>
              <a:gd name="connsiteX10" fmla="*/ 1190625 w 2638425"/>
              <a:gd name="connsiteY10" fmla="*/ 6362700 h 6848475"/>
              <a:gd name="connsiteX11" fmla="*/ 2238375 w 2638425"/>
              <a:gd name="connsiteY11" fmla="*/ 6362700 h 6848475"/>
              <a:gd name="connsiteX12" fmla="*/ 2571750 w 2638425"/>
              <a:gd name="connsiteY12" fmla="*/ 6534150 h 6848475"/>
              <a:gd name="connsiteX13" fmla="*/ 2638425 w 2638425"/>
              <a:gd name="connsiteY13" fmla="*/ 6781800 h 6848475"/>
              <a:gd name="connsiteX14" fmla="*/ 2609850 w 2638425"/>
              <a:gd name="connsiteY14" fmla="*/ 6848475 h 6848475"/>
              <a:gd name="connsiteX15" fmla="*/ 95250 w 2638425"/>
              <a:gd name="connsiteY15" fmla="*/ 6848475 h 6848475"/>
              <a:gd name="connsiteX16" fmla="*/ 0 w 2638425"/>
              <a:gd name="connsiteY16" fmla="*/ 0 h 6848475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09850 w 2638425"/>
              <a:gd name="connsiteY14" fmla="*/ 6848475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13025 w 2638425"/>
              <a:gd name="connsiteY14" fmla="*/ 6857999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44775"/>
              <a:gd name="connsiteY0" fmla="*/ 0 h 6858000"/>
              <a:gd name="connsiteX1" fmla="*/ 2628900 w 2644775"/>
              <a:gd name="connsiteY1" fmla="*/ 0 h 6858000"/>
              <a:gd name="connsiteX2" fmla="*/ 2638425 w 2644775"/>
              <a:gd name="connsiteY2" fmla="*/ 114300 h 6858000"/>
              <a:gd name="connsiteX3" fmla="*/ 2514600 w 2644775"/>
              <a:gd name="connsiteY3" fmla="*/ 371475 h 6858000"/>
              <a:gd name="connsiteX4" fmla="*/ 2171700 w 2644775"/>
              <a:gd name="connsiteY4" fmla="*/ 476250 h 6858000"/>
              <a:gd name="connsiteX5" fmla="*/ 1114425 w 2644775"/>
              <a:gd name="connsiteY5" fmla="*/ 476250 h 6858000"/>
              <a:gd name="connsiteX6" fmla="*/ 657225 w 2644775"/>
              <a:gd name="connsiteY6" fmla="*/ 590550 h 6858000"/>
              <a:gd name="connsiteX7" fmla="*/ 533400 w 2644775"/>
              <a:gd name="connsiteY7" fmla="*/ 1047750 h 6858000"/>
              <a:gd name="connsiteX8" fmla="*/ 533400 w 2644775"/>
              <a:gd name="connsiteY8" fmla="*/ 5810250 h 6858000"/>
              <a:gd name="connsiteX9" fmla="*/ 676275 w 2644775"/>
              <a:gd name="connsiteY9" fmla="*/ 6257925 h 6858000"/>
              <a:gd name="connsiteX10" fmla="*/ 1190625 w 2644775"/>
              <a:gd name="connsiteY10" fmla="*/ 6362700 h 6858000"/>
              <a:gd name="connsiteX11" fmla="*/ 2238375 w 2644775"/>
              <a:gd name="connsiteY11" fmla="*/ 6362700 h 6858000"/>
              <a:gd name="connsiteX12" fmla="*/ 2571750 w 2644775"/>
              <a:gd name="connsiteY12" fmla="*/ 6534150 h 6858000"/>
              <a:gd name="connsiteX13" fmla="*/ 2644775 w 2644775"/>
              <a:gd name="connsiteY13" fmla="*/ 6781800 h 6858000"/>
              <a:gd name="connsiteX14" fmla="*/ 2613025 w 2644775"/>
              <a:gd name="connsiteY14" fmla="*/ 6857999 h 6858000"/>
              <a:gd name="connsiteX15" fmla="*/ 0 w 2644775"/>
              <a:gd name="connsiteY15" fmla="*/ 6858000 h 6858000"/>
              <a:gd name="connsiteX16" fmla="*/ 0 w 2644775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2651654"/>
              <a:gd name="connsiteY0" fmla="*/ 0 h 6858000"/>
              <a:gd name="connsiteX1" fmla="*/ 2628900 w 2651654"/>
              <a:gd name="connsiteY1" fmla="*/ 0 h 6858000"/>
              <a:gd name="connsiteX2" fmla="*/ 2638425 w 2651654"/>
              <a:gd name="connsiteY2" fmla="*/ 114300 h 6858000"/>
              <a:gd name="connsiteX3" fmla="*/ 2514600 w 2651654"/>
              <a:gd name="connsiteY3" fmla="*/ 371475 h 6858000"/>
              <a:gd name="connsiteX4" fmla="*/ 2171700 w 2651654"/>
              <a:gd name="connsiteY4" fmla="*/ 476250 h 6858000"/>
              <a:gd name="connsiteX5" fmla="*/ 1114425 w 2651654"/>
              <a:gd name="connsiteY5" fmla="*/ 476250 h 6858000"/>
              <a:gd name="connsiteX6" fmla="*/ 657225 w 2651654"/>
              <a:gd name="connsiteY6" fmla="*/ 590550 h 6858000"/>
              <a:gd name="connsiteX7" fmla="*/ 533400 w 2651654"/>
              <a:gd name="connsiteY7" fmla="*/ 1047750 h 6858000"/>
              <a:gd name="connsiteX8" fmla="*/ 533400 w 2651654"/>
              <a:gd name="connsiteY8" fmla="*/ 5810250 h 6858000"/>
              <a:gd name="connsiteX9" fmla="*/ 676275 w 2651654"/>
              <a:gd name="connsiteY9" fmla="*/ 6257925 h 6858000"/>
              <a:gd name="connsiteX10" fmla="*/ 1190625 w 2651654"/>
              <a:gd name="connsiteY10" fmla="*/ 6362700 h 6858000"/>
              <a:gd name="connsiteX11" fmla="*/ 2238375 w 2651654"/>
              <a:gd name="connsiteY11" fmla="*/ 6362700 h 6858000"/>
              <a:gd name="connsiteX12" fmla="*/ 2571750 w 2651654"/>
              <a:gd name="connsiteY12" fmla="*/ 6534150 h 6858000"/>
              <a:gd name="connsiteX13" fmla="*/ 2644775 w 2651654"/>
              <a:gd name="connsiteY13" fmla="*/ 6781800 h 6858000"/>
              <a:gd name="connsiteX14" fmla="*/ 2613025 w 2651654"/>
              <a:gd name="connsiteY14" fmla="*/ 6857999 h 6858000"/>
              <a:gd name="connsiteX15" fmla="*/ 0 w 2651654"/>
              <a:gd name="connsiteY15" fmla="*/ 6858000 h 6858000"/>
              <a:gd name="connsiteX16" fmla="*/ 0 w 265165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8479"/>
              <a:gd name="connsiteY0" fmla="*/ 0 h 6858000"/>
              <a:gd name="connsiteX1" fmla="*/ 2628900 w 2648479"/>
              <a:gd name="connsiteY1" fmla="*/ 0 h 6858000"/>
              <a:gd name="connsiteX2" fmla="*/ 2638425 w 2648479"/>
              <a:gd name="connsiteY2" fmla="*/ 114300 h 6858000"/>
              <a:gd name="connsiteX3" fmla="*/ 2514600 w 2648479"/>
              <a:gd name="connsiteY3" fmla="*/ 371475 h 6858000"/>
              <a:gd name="connsiteX4" fmla="*/ 2171700 w 2648479"/>
              <a:gd name="connsiteY4" fmla="*/ 476250 h 6858000"/>
              <a:gd name="connsiteX5" fmla="*/ 1114425 w 2648479"/>
              <a:gd name="connsiteY5" fmla="*/ 476250 h 6858000"/>
              <a:gd name="connsiteX6" fmla="*/ 657225 w 2648479"/>
              <a:gd name="connsiteY6" fmla="*/ 590550 h 6858000"/>
              <a:gd name="connsiteX7" fmla="*/ 533400 w 2648479"/>
              <a:gd name="connsiteY7" fmla="*/ 1047750 h 6858000"/>
              <a:gd name="connsiteX8" fmla="*/ 533400 w 2648479"/>
              <a:gd name="connsiteY8" fmla="*/ 5810250 h 6858000"/>
              <a:gd name="connsiteX9" fmla="*/ 676275 w 2648479"/>
              <a:gd name="connsiteY9" fmla="*/ 6257925 h 6858000"/>
              <a:gd name="connsiteX10" fmla="*/ 1190625 w 2648479"/>
              <a:gd name="connsiteY10" fmla="*/ 6362700 h 6858000"/>
              <a:gd name="connsiteX11" fmla="*/ 2238375 w 2648479"/>
              <a:gd name="connsiteY11" fmla="*/ 6362700 h 6858000"/>
              <a:gd name="connsiteX12" fmla="*/ 2571750 w 2648479"/>
              <a:gd name="connsiteY12" fmla="*/ 6534150 h 6858000"/>
              <a:gd name="connsiteX13" fmla="*/ 2647950 w 2648479"/>
              <a:gd name="connsiteY13" fmla="*/ 6737350 h 6858000"/>
              <a:gd name="connsiteX14" fmla="*/ 2613025 w 2648479"/>
              <a:gd name="connsiteY14" fmla="*/ 6857999 h 6858000"/>
              <a:gd name="connsiteX15" fmla="*/ 0 w 2648479"/>
              <a:gd name="connsiteY15" fmla="*/ 6858000 h 6858000"/>
              <a:gd name="connsiteX16" fmla="*/ 0 w 2648479"/>
              <a:gd name="connsiteY16" fmla="*/ 0 h 6858000"/>
              <a:gd name="connsiteX0" fmla="*/ 0 w 2657475"/>
              <a:gd name="connsiteY0" fmla="*/ 0 h 6858000"/>
              <a:gd name="connsiteX1" fmla="*/ 2628900 w 2657475"/>
              <a:gd name="connsiteY1" fmla="*/ 0 h 6858000"/>
              <a:gd name="connsiteX2" fmla="*/ 2638425 w 2657475"/>
              <a:gd name="connsiteY2" fmla="*/ 114300 h 6858000"/>
              <a:gd name="connsiteX3" fmla="*/ 2514600 w 2657475"/>
              <a:gd name="connsiteY3" fmla="*/ 371475 h 6858000"/>
              <a:gd name="connsiteX4" fmla="*/ 2171700 w 2657475"/>
              <a:gd name="connsiteY4" fmla="*/ 476250 h 6858000"/>
              <a:gd name="connsiteX5" fmla="*/ 1114425 w 2657475"/>
              <a:gd name="connsiteY5" fmla="*/ 476250 h 6858000"/>
              <a:gd name="connsiteX6" fmla="*/ 657225 w 2657475"/>
              <a:gd name="connsiteY6" fmla="*/ 590550 h 6858000"/>
              <a:gd name="connsiteX7" fmla="*/ 533400 w 2657475"/>
              <a:gd name="connsiteY7" fmla="*/ 1047750 h 6858000"/>
              <a:gd name="connsiteX8" fmla="*/ 533400 w 2657475"/>
              <a:gd name="connsiteY8" fmla="*/ 5810250 h 6858000"/>
              <a:gd name="connsiteX9" fmla="*/ 676275 w 2657475"/>
              <a:gd name="connsiteY9" fmla="*/ 6257925 h 6858000"/>
              <a:gd name="connsiteX10" fmla="*/ 1190625 w 2657475"/>
              <a:gd name="connsiteY10" fmla="*/ 6362700 h 6858000"/>
              <a:gd name="connsiteX11" fmla="*/ 2238375 w 2657475"/>
              <a:gd name="connsiteY11" fmla="*/ 6362700 h 6858000"/>
              <a:gd name="connsiteX12" fmla="*/ 2571750 w 2657475"/>
              <a:gd name="connsiteY12" fmla="*/ 6534150 h 6858000"/>
              <a:gd name="connsiteX13" fmla="*/ 2647950 w 2657475"/>
              <a:gd name="connsiteY13" fmla="*/ 6737350 h 6858000"/>
              <a:gd name="connsiteX14" fmla="*/ 2628900 w 2657475"/>
              <a:gd name="connsiteY14" fmla="*/ 6857999 h 6858000"/>
              <a:gd name="connsiteX15" fmla="*/ 0 w 2657475"/>
              <a:gd name="connsiteY15" fmla="*/ 6858000 h 6858000"/>
              <a:gd name="connsiteX16" fmla="*/ 0 w 2657475"/>
              <a:gd name="connsiteY16" fmla="*/ 0 h 6858000"/>
              <a:gd name="connsiteX0" fmla="*/ 0 w 2654829"/>
              <a:gd name="connsiteY0" fmla="*/ 0 h 6858000"/>
              <a:gd name="connsiteX1" fmla="*/ 2628900 w 2654829"/>
              <a:gd name="connsiteY1" fmla="*/ 0 h 6858000"/>
              <a:gd name="connsiteX2" fmla="*/ 2638425 w 2654829"/>
              <a:gd name="connsiteY2" fmla="*/ 114300 h 6858000"/>
              <a:gd name="connsiteX3" fmla="*/ 2514600 w 2654829"/>
              <a:gd name="connsiteY3" fmla="*/ 371475 h 6858000"/>
              <a:gd name="connsiteX4" fmla="*/ 2171700 w 2654829"/>
              <a:gd name="connsiteY4" fmla="*/ 476250 h 6858000"/>
              <a:gd name="connsiteX5" fmla="*/ 1114425 w 2654829"/>
              <a:gd name="connsiteY5" fmla="*/ 476250 h 6858000"/>
              <a:gd name="connsiteX6" fmla="*/ 657225 w 2654829"/>
              <a:gd name="connsiteY6" fmla="*/ 590550 h 6858000"/>
              <a:gd name="connsiteX7" fmla="*/ 533400 w 2654829"/>
              <a:gd name="connsiteY7" fmla="*/ 1047750 h 6858000"/>
              <a:gd name="connsiteX8" fmla="*/ 533400 w 2654829"/>
              <a:gd name="connsiteY8" fmla="*/ 5810250 h 6858000"/>
              <a:gd name="connsiteX9" fmla="*/ 676275 w 2654829"/>
              <a:gd name="connsiteY9" fmla="*/ 6257925 h 6858000"/>
              <a:gd name="connsiteX10" fmla="*/ 1190625 w 2654829"/>
              <a:gd name="connsiteY10" fmla="*/ 6362700 h 6858000"/>
              <a:gd name="connsiteX11" fmla="*/ 2238375 w 2654829"/>
              <a:gd name="connsiteY11" fmla="*/ 6362700 h 6858000"/>
              <a:gd name="connsiteX12" fmla="*/ 2571750 w 2654829"/>
              <a:gd name="connsiteY12" fmla="*/ 6534150 h 6858000"/>
              <a:gd name="connsiteX13" fmla="*/ 2647950 w 2654829"/>
              <a:gd name="connsiteY13" fmla="*/ 6737350 h 6858000"/>
              <a:gd name="connsiteX14" fmla="*/ 2613025 w 2654829"/>
              <a:gd name="connsiteY14" fmla="*/ 6857999 h 6858000"/>
              <a:gd name="connsiteX15" fmla="*/ 0 w 2654829"/>
              <a:gd name="connsiteY15" fmla="*/ 6858000 h 6858000"/>
              <a:gd name="connsiteX16" fmla="*/ 0 w 2654829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3054350"/>
              <a:gd name="connsiteY0" fmla="*/ 0 h 6858000"/>
              <a:gd name="connsiteX1" fmla="*/ 2628900 w 3054350"/>
              <a:gd name="connsiteY1" fmla="*/ 0 h 6858000"/>
              <a:gd name="connsiteX2" fmla="*/ 2638425 w 3054350"/>
              <a:gd name="connsiteY2" fmla="*/ 114300 h 6858000"/>
              <a:gd name="connsiteX3" fmla="*/ 2514600 w 3054350"/>
              <a:gd name="connsiteY3" fmla="*/ 371475 h 6858000"/>
              <a:gd name="connsiteX4" fmla="*/ 2171700 w 3054350"/>
              <a:gd name="connsiteY4" fmla="*/ 476250 h 6858000"/>
              <a:gd name="connsiteX5" fmla="*/ 1114425 w 3054350"/>
              <a:gd name="connsiteY5" fmla="*/ 476250 h 6858000"/>
              <a:gd name="connsiteX6" fmla="*/ 657225 w 3054350"/>
              <a:gd name="connsiteY6" fmla="*/ 590550 h 6858000"/>
              <a:gd name="connsiteX7" fmla="*/ 533400 w 3054350"/>
              <a:gd name="connsiteY7" fmla="*/ 1047750 h 6858000"/>
              <a:gd name="connsiteX8" fmla="*/ 533400 w 3054350"/>
              <a:gd name="connsiteY8" fmla="*/ 5810250 h 6858000"/>
              <a:gd name="connsiteX9" fmla="*/ 676275 w 3054350"/>
              <a:gd name="connsiteY9" fmla="*/ 6257925 h 6858000"/>
              <a:gd name="connsiteX10" fmla="*/ 1190625 w 3054350"/>
              <a:gd name="connsiteY10" fmla="*/ 6362700 h 6858000"/>
              <a:gd name="connsiteX11" fmla="*/ 2238375 w 3054350"/>
              <a:gd name="connsiteY11" fmla="*/ 6362700 h 6858000"/>
              <a:gd name="connsiteX12" fmla="*/ 2571750 w 3054350"/>
              <a:gd name="connsiteY12" fmla="*/ 6534150 h 6858000"/>
              <a:gd name="connsiteX13" fmla="*/ 2625725 w 3054350"/>
              <a:gd name="connsiteY13" fmla="*/ 6857999 h 6858000"/>
              <a:gd name="connsiteX14" fmla="*/ 0 w 3054350"/>
              <a:gd name="connsiteY14" fmla="*/ 6858000 h 6858000"/>
              <a:gd name="connsiteX15" fmla="*/ 0 w 3054350"/>
              <a:gd name="connsiteY15" fmla="*/ 0 h 6858000"/>
              <a:gd name="connsiteX0" fmla="*/ 0 w 2651125"/>
              <a:gd name="connsiteY0" fmla="*/ 0 h 6858000"/>
              <a:gd name="connsiteX1" fmla="*/ 2628900 w 2651125"/>
              <a:gd name="connsiteY1" fmla="*/ 0 h 6858000"/>
              <a:gd name="connsiteX2" fmla="*/ 2638425 w 2651125"/>
              <a:gd name="connsiteY2" fmla="*/ 114300 h 6858000"/>
              <a:gd name="connsiteX3" fmla="*/ 2514600 w 2651125"/>
              <a:gd name="connsiteY3" fmla="*/ 371475 h 6858000"/>
              <a:gd name="connsiteX4" fmla="*/ 2171700 w 2651125"/>
              <a:gd name="connsiteY4" fmla="*/ 476250 h 6858000"/>
              <a:gd name="connsiteX5" fmla="*/ 1114425 w 2651125"/>
              <a:gd name="connsiteY5" fmla="*/ 476250 h 6858000"/>
              <a:gd name="connsiteX6" fmla="*/ 657225 w 2651125"/>
              <a:gd name="connsiteY6" fmla="*/ 590550 h 6858000"/>
              <a:gd name="connsiteX7" fmla="*/ 533400 w 2651125"/>
              <a:gd name="connsiteY7" fmla="*/ 1047750 h 6858000"/>
              <a:gd name="connsiteX8" fmla="*/ 533400 w 2651125"/>
              <a:gd name="connsiteY8" fmla="*/ 5810250 h 6858000"/>
              <a:gd name="connsiteX9" fmla="*/ 676275 w 2651125"/>
              <a:gd name="connsiteY9" fmla="*/ 6257925 h 6858000"/>
              <a:gd name="connsiteX10" fmla="*/ 1190625 w 2651125"/>
              <a:gd name="connsiteY10" fmla="*/ 6362700 h 6858000"/>
              <a:gd name="connsiteX11" fmla="*/ 2238375 w 2651125"/>
              <a:gd name="connsiteY11" fmla="*/ 6362700 h 6858000"/>
              <a:gd name="connsiteX12" fmla="*/ 2571750 w 2651125"/>
              <a:gd name="connsiteY12" fmla="*/ 6534150 h 6858000"/>
              <a:gd name="connsiteX13" fmla="*/ 2625725 w 2651125"/>
              <a:gd name="connsiteY13" fmla="*/ 6857999 h 6858000"/>
              <a:gd name="connsiteX14" fmla="*/ 0 w 2651125"/>
              <a:gd name="connsiteY14" fmla="*/ 6858000 h 6858000"/>
              <a:gd name="connsiteX15" fmla="*/ 0 w 26511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514600 w 2663825"/>
              <a:gd name="connsiteY2" fmla="*/ 371475 h 6858000"/>
              <a:gd name="connsiteX3" fmla="*/ 2171700 w 2663825"/>
              <a:gd name="connsiteY3" fmla="*/ 476250 h 6858000"/>
              <a:gd name="connsiteX4" fmla="*/ 1114425 w 2663825"/>
              <a:gd name="connsiteY4" fmla="*/ 476250 h 6858000"/>
              <a:gd name="connsiteX5" fmla="*/ 663575 w 2663825"/>
              <a:gd name="connsiteY5" fmla="*/ 606425 h 6858000"/>
              <a:gd name="connsiteX6" fmla="*/ 542925 w 2663825"/>
              <a:gd name="connsiteY6" fmla="*/ 1047750 h 6858000"/>
              <a:gd name="connsiteX7" fmla="*/ 542925 w 2663825"/>
              <a:gd name="connsiteY7" fmla="*/ 5797550 h 6858000"/>
              <a:gd name="connsiteX8" fmla="*/ 685800 w 2663825"/>
              <a:gd name="connsiteY8" fmla="*/ 6254750 h 6858000"/>
              <a:gd name="connsiteX9" fmla="*/ 1190625 w 2663825"/>
              <a:gd name="connsiteY9" fmla="*/ 6362700 h 6858000"/>
              <a:gd name="connsiteX10" fmla="*/ 2238375 w 2663825"/>
              <a:gd name="connsiteY10" fmla="*/ 6362700 h 6858000"/>
              <a:gd name="connsiteX11" fmla="*/ 2571750 w 2663825"/>
              <a:gd name="connsiteY11" fmla="*/ 6534150 h 6858000"/>
              <a:gd name="connsiteX12" fmla="*/ 2625725 w 2663825"/>
              <a:gd name="connsiteY12" fmla="*/ 6857999 h 6858000"/>
              <a:gd name="connsiteX13" fmla="*/ 0 w 2663825"/>
              <a:gd name="connsiteY13" fmla="*/ 6858000 h 6858000"/>
              <a:gd name="connsiteX14" fmla="*/ 0 w 2663825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67000" h="6858000">
                <a:moveTo>
                  <a:pt x="0" y="0"/>
                </a:moveTo>
                <a:lnTo>
                  <a:pt x="2628900" y="0"/>
                </a:lnTo>
                <a:cubicBezTo>
                  <a:pt x="2667000" y="127000"/>
                  <a:pt x="2616200" y="263525"/>
                  <a:pt x="2514600" y="371475"/>
                </a:cubicBezTo>
                <a:cubicBezTo>
                  <a:pt x="2422525" y="457200"/>
                  <a:pt x="2308225" y="479425"/>
                  <a:pt x="2171700" y="476250"/>
                </a:cubicBezTo>
                <a:lnTo>
                  <a:pt x="1114425" y="476250"/>
                </a:lnTo>
                <a:cubicBezTo>
                  <a:pt x="884238" y="479425"/>
                  <a:pt x="758825" y="492125"/>
                  <a:pt x="663575" y="606425"/>
                </a:cubicBezTo>
                <a:cubicBezTo>
                  <a:pt x="565150" y="736600"/>
                  <a:pt x="549275" y="873125"/>
                  <a:pt x="542925" y="1047750"/>
                </a:cubicBezTo>
                <a:lnTo>
                  <a:pt x="542925" y="5797550"/>
                </a:lnTo>
                <a:cubicBezTo>
                  <a:pt x="544513" y="5970588"/>
                  <a:pt x="577850" y="6160558"/>
                  <a:pt x="685800" y="6254750"/>
                </a:cubicBezTo>
                <a:cubicBezTo>
                  <a:pt x="793750" y="6348942"/>
                  <a:pt x="993775" y="6359525"/>
                  <a:pt x="1190625" y="6362700"/>
                </a:cubicBezTo>
                <a:lnTo>
                  <a:pt x="2238375" y="6362700"/>
                </a:lnTo>
                <a:cubicBezTo>
                  <a:pt x="2401887" y="6359525"/>
                  <a:pt x="2519892" y="6454775"/>
                  <a:pt x="2571750" y="6534150"/>
                </a:cubicBezTo>
                <a:cubicBezTo>
                  <a:pt x="2636308" y="6616700"/>
                  <a:pt x="2663825" y="6781799"/>
                  <a:pt x="2625725" y="6857999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BFDB9C"/>
              </a:gs>
              <a:gs pos="50000">
                <a:srgbClr val="9CC26D"/>
              </a:gs>
              <a:gs pos="50000">
                <a:srgbClr val="79A83E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904875" y="1970088"/>
            <a:ext cx="3560763" cy="604837"/>
          </a:xfrm>
        </p:spPr>
        <p:txBody>
          <a:bodyPr/>
          <a:lstStyle>
            <a:lvl1pPr marL="342900" indent="-342900">
              <a:buNone/>
              <a:defRPr lang="en-US" sz="1600" b="1" kern="1200" dirty="0" smtClean="0">
                <a:solidFill>
                  <a:srgbClr val="BED99B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itle 16"/>
          <p:cNvSpPr>
            <a:spLocks noGrp="1"/>
          </p:cNvSpPr>
          <p:nvPr>
            <p:ph type="title"/>
          </p:nvPr>
        </p:nvSpPr>
        <p:spPr>
          <a:xfrm>
            <a:off x="875322" y="1066800"/>
            <a:ext cx="7772400" cy="639763"/>
          </a:xfr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3200" b="1" kern="1200" dirty="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Brackets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0" y="0"/>
            <a:ext cx="2667000" cy="6858000"/>
          </a:xfrm>
          <a:custGeom>
            <a:avLst/>
            <a:gdLst>
              <a:gd name="connsiteX0" fmla="*/ 0 w 2543175"/>
              <a:gd name="connsiteY0" fmla="*/ 0 h 6848475"/>
              <a:gd name="connsiteX1" fmla="*/ 2533650 w 2543175"/>
              <a:gd name="connsiteY1" fmla="*/ 0 h 6848475"/>
              <a:gd name="connsiteX2" fmla="*/ 2543175 w 2543175"/>
              <a:gd name="connsiteY2" fmla="*/ 114300 h 6848475"/>
              <a:gd name="connsiteX3" fmla="*/ 2419350 w 2543175"/>
              <a:gd name="connsiteY3" fmla="*/ 371475 h 6848475"/>
              <a:gd name="connsiteX4" fmla="*/ 2076450 w 2543175"/>
              <a:gd name="connsiteY4" fmla="*/ 476250 h 6848475"/>
              <a:gd name="connsiteX5" fmla="*/ 1019175 w 2543175"/>
              <a:gd name="connsiteY5" fmla="*/ 476250 h 6848475"/>
              <a:gd name="connsiteX6" fmla="*/ 561975 w 2543175"/>
              <a:gd name="connsiteY6" fmla="*/ 590550 h 6848475"/>
              <a:gd name="connsiteX7" fmla="*/ 438150 w 2543175"/>
              <a:gd name="connsiteY7" fmla="*/ 1047750 h 6848475"/>
              <a:gd name="connsiteX8" fmla="*/ 438150 w 2543175"/>
              <a:gd name="connsiteY8" fmla="*/ 5810250 h 6848475"/>
              <a:gd name="connsiteX9" fmla="*/ 581025 w 2543175"/>
              <a:gd name="connsiteY9" fmla="*/ 6257925 h 6848475"/>
              <a:gd name="connsiteX10" fmla="*/ 1095375 w 2543175"/>
              <a:gd name="connsiteY10" fmla="*/ 6362700 h 6848475"/>
              <a:gd name="connsiteX11" fmla="*/ 2143125 w 2543175"/>
              <a:gd name="connsiteY11" fmla="*/ 6362700 h 6848475"/>
              <a:gd name="connsiteX12" fmla="*/ 2476500 w 2543175"/>
              <a:gd name="connsiteY12" fmla="*/ 6534150 h 6848475"/>
              <a:gd name="connsiteX13" fmla="*/ 2543175 w 2543175"/>
              <a:gd name="connsiteY13" fmla="*/ 6781800 h 6848475"/>
              <a:gd name="connsiteX14" fmla="*/ 2514600 w 2543175"/>
              <a:gd name="connsiteY14" fmla="*/ 6848475 h 6848475"/>
              <a:gd name="connsiteX15" fmla="*/ 0 w 2543175"/>
              <a:gd name="connsiteY15" fmla="*/ 6848475 h 6848475"/>
              <a:gd name="connsiteX16" fmla="*/ 0 w 2543175"/>
              <a:gd name="connsiteY16" fmla="*/ 0 h 6848475"/>
              <a:gd name="connsiteX0" fmla="*/ 0 w 2638425"/>
              <a:gd name="connsiteY0" fmla="*/ 0 h 6848475"/>
              <a:gd name="connsiteX1" fmla="*/ 2628900 w 2638425"/>
              <a:gd name="connsiteY1" fmla="*/ 0 h 6848475"/>
              <a:gd name="connsiteX2" fmla="*/ 2638425 w 2638425"/>
              <a:gd name="connsiteY2" fmla="*/ 114300 h 6848475"/>
              <a:gd name="connsiteX3" fmla="*/ 2514600 w 2638425"/>
              <a:gd name="connsiteY3" fmla="*/ 371475 h 6848475"/>
              <a:gd name="connsiteX4" fmla="*/ 2171700 w 2638425"/>
              <a:gd name="connsiteY4" fmla="*/ 476250 h 6848475"/>
              <a:gd name="connsiteX5" fmla="*/ 1114425 w 2638425"/>
              <a:gd name="connsiteY5" fmla="*/ 476250 h 6848475"/>
              <a:gd name="connsiteX6" fmla="*/ 657225 w 2638425"/>
              <a:gd name="connsiteY6" fmla="*/ 590550 h 6848475"/>
              <a:gd name="connsiteX7" fmla="*/ 533400 w 2638425"/>
              <a:gd name="connsiteY7" fmla="*/ 1047750 h 6848475"/>
              <a:gd name="connsiteX8" fmla="*/ 533400 w 2638425"/>
              <a:gd name="connsiteY8" fmla="*/ 5810250 h 6848475"/>
              <a:gd name="connsiteX9" fmla="*/ 676275 w 2638425"/>
              <a:gd name="connsiteY9" fmla="*/ 6257925 h 6848475"/>
              <a:gd name="connsiteX10" fmla="*/ 1190625 w 2638425"/>
              <a:gd name="connsiteY10" fmla="*/ 6362700 h 6848475"/>
              <a:gd name="connsiteX11" fmla="*/ 2238375 w 2638425"/>
              <a:gd name="connsiteY11" fmla="*/ 6362700 h 6848475"/>
              <a:gd name="connsiteX12" fmla="*/ 2571750 w 2638425"/>
              <a:gd name="connsiteY12" fmla="*/ 6534150 h 6848475"/>
              <a:gd name="connsiteX13" fmla="*/ 2638425 w 2638425"/>
              <a:gd name="connsiteY13" fmla="*/ 6781800 h 6848475"/>
              <a:gd name="connsiteX14" fmla="*/ 2609850 w 2638425"/>
              <a:gd name="connsiteY14" fmla="*/ 6848475 h 6848475"/>
              <a:gd name="connsiteX15" fmla="*/ 95250 w 2638425"/>
              <a:gd name="connsiteY15" fmla="*/ 6848475 h 6848475"/>
              <a:gd name="connsiteX16" fmla="*/ 0 w 2638425"/>
              <a:gd name="connsiteY16" fmla="*/ 0 h 6848475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09850 w 2638425"/>
              <a:gd name="connsiteY14" fmla="*/ 6848475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13025 w 2638425"/>
              <a:gd name="connsiteY14" fmla="*/ 6857999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44775"/>
              <a:gd name="connsiteY0" fmla="*/ 0 h 6858000"/>
              <a:gd name="connsiteX1" fmla="*/ 2628900 w 2644775"/>
              <a:gd name="connsiteY1" fmla="*/ 0 h 6858000"/>
              <a:gd name="connsiteX2" fmla="*/ 2638425 w 2644775"/>
              <a:gd name="connsiteY2" fmla="*/ 114300 h 6858000"/>
              <a:gd name="connsiteX3" fmla="*/ 2514600 w 2644775"/>
              <a:gd name="connsiteY3" fmla="*/ 371475 h 6858000"/>
              <a:gd name="connsiteX4" fmla="*/ 2171700 w 2644775"/>
              <a:gd name="connsiteY4" fmla="*/ 476250 h 6858000"/>
              <a:gd name="connsiteX5" fmla="*/ 1114425 w 2644775"/>
              <a:gd name="connsiteY5" fmla="*/ 476250 h 6858000"/>
              <a:gd name="connsiteX6" fmla="*/ 657225 w 2644775"/>
              <a:gd name="connsiteY6" fmla="*/ 590550 h 6858000"/>
              <a:gd name="connsiteX7" fmla="*/ 533400 w 2644775"/>
              <a:gd name="connsiteY7" fmla="*/ 1047750 h 6858000"/>
              <a:gd name="connsiteX8" fmla="*/ 533400 w 2644775"/>
              <a:gd name="connsiteY8" fmla="*/ 5810250 h 6858000"/>
              <a:gd name="connsiteX9" fmla="*/ 676275 w 2644775"/>
              <a:gd name="connsiteY9" fmla="*/ 6257925 h 6858000"/>
              <a:gd name="connsiteX10" fmla="*/ 1190625 w 2644775"/>
              <a:gd name="connsiteY10" fmla="*/ 6362700 h 6858000"/>
              <a:gd name="connsiteX11" fmla="*/ 2238375 w 2644775"/>
              <a:gd name="connsiteY11" fmla="*/ 6362700 h 6858000"/>
              <a:gd name="connsiteX12" fmla="*/ 2571750 w 2644775"/>
              <a:gd name="connsiteY12" fmla="*/ 6534150 h 6858000"/>
              <a:gd name="connsiteX13" fmla="*/ 2644775 w 2644775"/>
              <a:gd name="connsiteY13" fmla="*/ 6781800 h 6858000"/>
              <a:gd name="connsiteX14" fmla="*/ 2613025 w 2644775"/>
              <a:gd name="connsiteY14" fmla="*/ 6857999 h 6858000"/>
              <a:gd name="connsiteX15" fmla="*/ 0 w 2644775"/>
              <a:gd name="connsiteY15" fmla="*/ 6858000 h 6858000"/>
              <a:gd name="connsiteX16" fmla="*/ 0 w 2644775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2651654"/>
              <a:gd name="connsiteY0" fmla="*/ 0 h 6858000"/>
              <a:gd name="connsiteX1" fmla="*/ 2628900 w 2651654"/>
              <a:gd name="connsiteY1" fmla="*/ 0 h 6858000"/>
              <a:gd name="connsiteX2" fmla="*/ 2638425 w 2651654"/>
              <a:gd name="connsiteY2" fmla="*/ 114300 h 6858000"/>
              <a:gd name="connsiteX3" fmla="*/ 2514600 w 2651654"/>
              <a:gd name="connsiteY3" fmla="*/ 371475 h 6858000"/>
              <a:gd name="connsiteX4" fmla="*/ 2171700 w 2651654"/>
              <a:gd name="connsiteY4" fmla="*/ 476250 h 6858000"/>
              <a:gd name="connsiteX5" fmla="*/ 1114425 w 2651654"/>
              <a:gd name="connsiteY5" fmla="*/ 476250 h 6858000"/>
              <a:gd name="connsiteX6" fmla="*/ 657225 w 2651654"/>
              <a:gd name="connsiteY6" fmla="*/ 590550 h 6858000"/>
              <a:gd name="connsiteX7" fmla="*/ 533400 w 2651654"/>
              <a:gd name="connsiteY7" fmla="*/ 1047750 h 6858000"/>
              <a:gd name="connsiteX8" fmla="*/ 533400 w 2651654"/>
              <a:gd name="connsiteY8" fmla="*/ 5810250 h 6858000"/>
              <a:gd name="connsiteX9" fmla="*/ 676275 w 2651654"/>
              <a:gd name="connsiteY9" fmla="*/ 6257925 h 6858000"/>
              <a:gd name="connsiteX10" fmla="*/ 1190625 w 2651654"/>
              <a:gd name="connsiteY10" fmla="*/ 6362700 h 6858000"/>
              <a:gd name="connsiteX11" fmla="*/ 2238375 w 2651654"/>
              <a:gd name="connsiteY11" fmla="*/ 6362700 h 6858000"/>
              <a:gd name="connsiteX12" fmla="*/ 2571750 w 2651654"/>
              <a:gd name="connsiteY12" fmla="*/ 6534150 h 6858000"/>
              <a:gd name="connsiteX13" fmla="*/ 2644775 w 2651654"/>
              <a:gd name="connsiteY13" fmla="*/ 6781800 h 6858000"/>
              <a:gd name="connsiteX14" fmla="*/ 2613025 w 2651654"/>
              <a:gd name="connsiteY14" fmla="*/ 6857999 h 6858000"/>
              <a:gd name="connsiteX15" fmla="*/ 0 w 2651654"/>
              <a:gd name="connsiteY15" fmla="*/ 6858000 h 6858000"/>
              <a:gd name="connsiteX16" fmla="*/ 0 w 265165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8479"/>
              <a:gd name="connsiteY0" fmla="*/ 0 h 6858000"/>
              <a:gd name="connsiteX1" fmla="*/ 2628900 w 2648479"/>
              <a:gd name="connsiteY1" fmla="*/ 0 h 6858000"/>
              <a:gd name="connsiteX2" fmla="*/ 2638425 w 2648479"/>
              <a:gd name="connsiteY2" fmla="*/ 114300 h 6858000"/>
              <a:gd name="connsiteX3" fmla="*/ 2514600 w 2648479"/>
              <a:gd name="connsiteY3" fmla="*/ 371475 h 6858000"/>
              <a:gd name="connsiteX4" fmla="*/ 2171700 w 2648479"/>
              <a:gd name="connsiteY4" fmla="*/ 476250 h 6858000"/>
              <a:gd name="connsiteX5" fmla="*/ 1114425 w 2648479"/>
              <a:gd name="connsiteY5" fmla="*/ 476250 h 6858000"/>
              <a:gd name="connsiteX6" fmla="*/ 657225 w 2648479"/>
              <a:gd name="connsiteY6" fmla="*/ 590550 h 6858000"/>
              <a:gd name="connsiteX7" fmla="*/ 533400 w 2648479"/>
              <a:gd name="connsiteY7" fmla="*/ 1047750 h 6858000"/>
              <a:gd name="connsiteX8" fmla="*/ 533400 w 2648479"/>
              <a:gd name="connsiteY8" fmla="*/ 5810250 h 6858000"/>
              <a:gd name="connsiteX9" fmla="*/ 676275 w 2648479"/>
              <a:gd name="connsiteY9" fmla="*/ 6257925 h 6858000"/>
              <a:gd name="connsiteX10" fmla="*/ 1190625 w 2648479"/>
              <a:gd name="connsiteY10" fmla="*/ 6362700 h 6858000"/>
              <a:gd name="connsiteX11" fmla="*/ 2238375 w 2648479"/>
              <a:gd name="connsiteY11" fmla="*/ 6362700 h 6858000"/>
              <a:gd name="connsiteX12" fmla="*/ 2571750 w 2648479"/>
              <a:gd name="connsiteY12" fmla="*/ 6534150 h 6858000"/>
              <a:gd name="connsiteX13" fmla="*/ 2647950 w 2648479"/>
              <a:gd name="connsiteY13" fmla="*/ 6737350 h 6858000"/>
              <a:gd name="connsiteX14" fmla="*/ 2613025 w 2648479"/>
              <a:gd name="connsiteY14" fmla="*/ 6857999 h 6858000"/>
              <a:gd name="connsiteX15" fmla="*/ 0 w 2648479"/>
              <a:gd name="connsiteY15" fmla="*/ 6858000 h 6858000"/>
              <a:gd name="connsiteX16" fmla="*/ 0 w 2648479"/>
              <a:gd name="connsiteY16" fmla="*/ 0 h 6858000"/>
              <a:gd name="connsiteX0" fmla="*/ 0 w 2657475"/>
              <a:gd name="connsiteY0" fmla="*/ 0 h 6858000"/>
              <a:gd name="connsiteX1" fmla="*/ 2628900 w 2657475"/>
              <a:gd name="connsiteY1" fmla="*/ 0 h 6858000"/>
              <a:gd name="connsiteX2" fmla="*/ 2638425 w 2657475"/>
              <a:gd name="connsiteY2" fmla="*/ 114300 h 6858000"/>
              <a:gd name="connsiteX3" fmla="*/ 2514600 w 2657475"/>
              <a:gd name="connsiteY3" fmla="*/ 371475 h 6858000"/>
              <a:gd name="connsiteX4" fmla="*/ 2171700 w 2657475"/>
              <a:gd name="connsiteY4" fmla="*/ 476250 h 6858000"/>
              <a:gd name="connsiteX5" fmla="*/ 1114425 w 2657475"/>
              <a:gd name="connsiteY5" fmla="*/ 476250 h 6858000"/>
              <a:gd name="connsiteX6" fmla="*/ 657225 w 2657475"/>
              <a:gd name="connsiteY6" fmla="*/ 590550 h 6858000"/>
              <a:gd name="connsiteX7" fmla="*/ 533400 w 2657475"/>
              <a:gd name="connsiteY7" fmla="*/ 1047750 h 6858000"/>
              <a:gd name="connsiteX8" fmla="*/ 533400 w 2657475"/>
              <a:gd name="connsiteY8" fmla="*/ 5810250 h 6858000"/>
              <a:gd name="connsiteX9" fmla="*/ 676275 w 2657475"/>
              <a:gd name="connsiteY9" fmla="*/ 6257925 h 6858000"/>
              <a:gd name="connsiteX10" fmla="*/ 1190625 w 2657475"/>
              <a:gd name="connsiteY10" fmla="*/ 6362700 h 6858000"/>
              <a:gd name="connsiteX11" fmla="*/ 2238375 w 2657475"/>
              <a:gd name="connsiteY11" fmla="*/ 6362700 h 6858000"/>
              <a:gd name="connsiteX12" fmla="*/ 2571750 w 2657475"/>
              <a:gd name="connsiteY12" fmla="*/ 6534150 h 6858000"/>
              <a:gd name="connsiteX13" fmla="*/ 2647950 w 2657475"/>
              <a:gd name="connsiteY13" fmla="*/ 6737350 h 6858000"/>
              <a:gd name="connsiteX14" fmla="*/ 2628900 w 2657475"/>
              <a:gd name="connsiteY14" fmla="*/ 6857999 h 6858000"/>
              <a:gd name="connsiteX15" fmla="*/ 0 w 2657475"/>
              <a:gd name="connsiteY15" fmla="*/ 6858000 h 6858000"/>
              <a:gd name="connsiteX16" fmla="*/ 0 w 2657475"/>
              <a:gd name="connsiteY16" fmla="*/ 0 h 6858000"/>
              <a:gd name="connsiteX0" fmla="*/ 0 w 2654829"/>
              <a:gd name="connsiteY0" fmla="*/ 0 h 6858000"/>
              <a:gd name="connsiteX1" fmla="*/ 2628900 w 2654829"/>
              <a:gd name="connsiteY1" fmla="*/ 0 h 6858000"/>
              <a:gd name="connsiteX2" fmla="*/ 2638425 w 2654829"/>
              <a:gd name="connsiteY2" fmla="*/ 114300 h 6858000"/>
              <a:gd name="connsiteX3" fmla="*/ 2514600 w 2654829"/>
              <a:gd name="connsiteY3" fmla="*/ 371475 h 6858000"/>
              <a:gd name="connsiteX4" fmla="*/ 2171700 w 2654829"/>
              <a:gd name="connsiteY4" fmla="*/ 476250 h 6858000"/>
              <a:gd name="connsiteX5" fmla="*/ 1114425 w 2654829"/>
              <a:gd name="connsiteY5" fmla="*/ 476250 h 6858000"/>
              <a:gd name="connsiteX6" fmla="*/ 657225 w 2654829"/>
              <a:gd name="connsiteY6" fmla="*/ 590550 h 6858000"/>
              <a:gd name="connsiteX7" fmla="*/ 533400 w 2654829"/>
              <a:gd name="connsiteY7" fmla="*/ 1047750 h 6858000"/>
              <a:gd name="connsiteX8" fmla="*/ 533400 w 2654829"/>
              <a:gd name="connsiteY8" fmla="*/ 5810250 h 6858000"/>
              <a:gd name="connsiteX9" fmla="*/ 676275 w 2654829"/>
              <a:gd name="connsiteY9" fmla="*/ 6257925 h 6858000"/>
              <a:gd name="connsiteX10" fmla="*/ 1190625 w 2654829"/>
              <a:gd name="connsiteY10" fmla="*/ 6362700 h 6858000"/>
              <a:gd name="connsiteX11" fmla="*/ 2238375 w 2654829"/>
              <a:gd name="connsiteY11" fmla="*/ 6362700 h 6858000"/>
              <a:gd name="connsiteX12" fmla="*/ 2571750 w 2654829"/>
              <a:gd name="connsiteY12" fmla="*/ 6534150 h 6858000"/>
              <a:gd name="connsiteX13" fmla="*/ 2647950 w 2654829"/>
              <a:gd name="connsiteY13" fmla="*/ 6737350 h 6858000"/>
              <a:gd name="connsiteX14" fmla="*/ 2613025 w 2654829"/>
              <a:gd name="connsiteY14" fmla="*/ 6857999 h 6858000"/>
              <a:gd name="connsiteX15" fmla="*/ 0 w 2654829"/>
              <a:gd name="connsiteY15" fmla="*/ 6858000 h 6858000"/>
              <a:gd name="connsiteX16" fmla="*/ 0 w 2654829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3054350"/>
              <a:gd name="connsiteY0" fmla="*/ 0 h 6858000"/>
              <a:gd name="connsiteX1" fmla="*/ 2628900 w 3054350"/>
              <a:gd name="connsiteY1" fmla="*/ 0 h 6858000"/>
              <a:gd name="connsiteX2" fmla="*/ 2638425 w 3054350"/>
              <a:gd name="connsiteY2" fmla="*/ 114300 h 6858000"/>
              <a:gd name="connsiteX3" fmla="*/ 2514600 w 3054350"/>
              <a:gd name="connsiteY3" fmla="*/ 371475 h 6858000"/>
              <a:gd name="connsiteX4" fmla="*/ 2171700 w 3054350"/>
              <a:gd name="connsiteY4" fmla="*/ 476250 h 6858000"/>
              <a:gd name="connsiteX5" fmla="*/ 1114425 w 3054350"/>
              <a:gd name="connsiteY5" fmla="*/ 476250 h 6858000"/>
              <a:gd name="connsiteX6" fmla="*/ 657225 w 3054350"/>
              <a:gd name="connsiteY6" fmla="*/ 590550 h 6858000"/>
              <a:gd name="connsiteX7" fmla="*/ 533400 w 3054350"/>
              <a:gd name="connsiteY7" fmla="*/ 1047750 h 6858000"/>
              <a:gd name="connsiteX8" fmla="*/ 533400 w 3054350"/>
              <a:gd name="connsiteY8" fmla="*/ 5810250 h 6858000"/>
              <a:gd name="connsiteX9" fmla="*/ 676275 w 3054350"/>
              <a:gd name="connsiteY9" fmla="*/ 6257925 h 6858000"/>
              <a:gd name="connsiteX10" fmla="*/ 1190625 w 3054350"/>
              <a:gd name="connsiteY10" fmla="*/ 6362700 h 6858000"/>
              <a:gd name="connsiteX11" fmla="*/ 2238375 w 3054350"/>
              <a:gd name="connsiteY11" fmla="*/ 6362700 h 6858000"/>
              <a:gd name="connsiteX12" fmla="*/ 2571750 w 3054350"/>
              <a:gd name="connsiteY12" fmla="*/ 6534150 h 6858000"/>
              <a:gd name="connsiteX13" fmla="*/ 2625725 w 3054350"/>
              <a:gd name="connsiteY13" fmla="*/ 6857999 h 6858000"/>
              <a:gd name="connsiteX14" fmla="*/ 0 w 3054350"/>
              <a:gd name="connsiteY14" fmla="*/ 6858000 h 6858000"/>
              <a:gd name="connsiteX15" fmla="*/ 0 w 3054350"/>
              <a:gd name="connsiteY15" fmla="*/ 0 h 6858000"/>
              <a:gd name="connsiteX0" fmla="*/ 0 w 2651125"/>
              <a:gd name="connsiteY0" fmla="*/ 0 h 6858000"/>
              <a:gd name="connsiteX1" fmla="*/ 2628900 w 2651125"/>
              <a:gd name="connsiteY1" fmla="*/ 0 h 6858000"/>
              <a:gd name="connsiteX2" fmla="*/ 2638425 w 2651125"/>
              <a:gd name="connsiteY2" fmla="*/ 114300 h 6858000"/>
              <a:gd name="connsiteX3" fmla="*/ 2514600 w 2651125"/>
              <a:gd name="connsiteY3" fmla="*/ 371475 h 6858000"/>
              <a:gd name="connsiteX4" fmla="*/ 2171700 w 2651125"/>
              <a:gd name="connsiteY4" fmla="*/ 476250 h 6858000"/>
              <a:gd name="connsiteX5" fmla="*/ 1114425 w 2651125"/>
              <a:gd name="connsiteY5" fmla="*/ 476250 h 6858000"/>
              <a:gd name="connsiteX6" fmla="*/ 657225 w 2651125"/>
              <a:gd name="connsiteY6" fmla="*/ 590550 h 6858000"/>
              <a:gd name="connsiteX7" fmla="*/ 533400 w 2651125"/>
              <a:gd name="connsiteY7" fmla="*/ 1047750 h 6858000"/>
              <a:gd name="connsiteX8" fmla="*/ 533400 w 2651125"/>
              <a:gd name="connsiteY8" fmla="*/ 5810250 h 6858000"/>
              <a:gd name="connsiteX9" fmla="*/ 676275 w 2651125"/>
              <a:gd name="connsiteY9" fmla="*/ 6257925 h 6858000"/>
              <a:gd name="connsiteX10" fmla="*/ 1190625 w 2651125"/>
              <a:gd name="connsiteY10" fmla="*/ 6362700 h 6858000"/>
              <a:gd name="connsiteX11" fmla="*/ 2238375 w 2651125"/>
              <a:gd name="connsiteY11" fmla="*/ 6362700 h 6858000"/>
              <a:gd name="connsiteX12" fmla="*/ 2571750 w 2651125"/>
              <a:gd name="connsiteY12" fmla="*/ 6534150 h 6858000"/>
              <a:gd name="connsiteX13" fmla="*/ 2625725 w 2651125"/>
              <a:gd name="connsiteY13" fmla="*/ 6857999 h 6858000"/>
              <a:gd name="connsiteX14" fmla="*/ 0 w 2651125"/>
              <a:gd name="connsiteY14" fmla="*/ 6858000 h 6858000"/>
              <a:gd name="connsiteX15" fmla="*/ 0 w 26511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514600 w 2663825"/>
              <a:gd name="connsiteY2" fmla="*/ 371475 h 6858000"/>
              <a:gd name="connsiteX3" fmla="*/ 2171700 w 2663825"/>
              <a:gd name="connsiteY3" fmla="*/ 476250 h 6858000"/>
              <a:gd name="connsiteX4" fmla="*/ 1114425 w 2663825"/>
              <a:gd name="connsiteY4" fmla="*/ 476250 h 6858000"/>
              <a:gd name="connsiteX5" fmla="*/ 663575 w 2663825"/>
              <a:gd name="connsiteY5" fmla="*/ 606425 h 6858000"/>
              <a:gd name="connsiteX6" fmla="*/ 542925 w 2663825"/>
              <a:gd name="connsiteY6" fmla="*/ 1047750 h 6858000"/>
              <a:gd name="connsiteX7" fmla="*/ 542925 w 2663825"/>
              <a:gd name="connsiteY7" fmla="*/ 5797550 h 6858000"/>
              <a:gd name="connsiteX8" fmla="*/ 685800 w 2663825"/>
              <a:gd name="connsiteY8" fmla="*/ 6254750 h 6858000"/>
              <a:gd name="connsiteX9" fmla="*/ 1190625 w 2663825"/>
              <a:gd name="connsiteY9" fmla="*/ 6362700 h 6858000"/>
              <a:gd name="connsiteX10" fmla="*/ 2238375 w 2663825"/>
              <a:gd name="connsiteY10" fmla="*/ 6362700 h 6858000"/>
              <a:gd name="connsiteX11" fmla="*/ 2571750 w 2663825"/>
              <a:gd name="connsiteY11" fmla="*/ 6534150 h 6858000"/>
              <a:gd name="connsiteX12" fmla="*/ 2625725 w 2663825"/>
              <a:gd name="connsiteY12" fmla="*/ 6857999 h 6858000"/>
              <a:gd name="connsiteX13" fmla="*/ 0 w 2663825"/>
              <a:gd name="connsiteY13" fmla="*/ 6858000 h 6858000"/>
              <a:gd name="connsiteX14" fmla="*/ 0 w 2663825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67000" h="6858000">
                <a:moveTo>
                  <a:pt x="0" y="0"/>
                </a:moveTo>
                <a:lnTo>
                  <a:pt x="2628900" y="0"/>
                </a:lnTo>
                <a:cubicBezTo>
                  <a:pt x="2667000" y="127000"/>
                  <a:pt x="2616200" y="263525"/>
                  <a:pt x="2514600" y="371475"/>
                </a:cubicBezTo>
                <a:cubicBezTo>
                  <a:pt x="2422525" y="457200"/>
                  <a:pt x="2308225" y="479425"/>
                  <a:pt x="2171700" y="476250"/>
                </a:cubicBezTo>
                <a:lnTo>
                  <a:pt x="1114425" y="476250"/>
                </a:lnTo>
                <a:cubicBezTo>
                  <a:pt x="884238" y="479425"/>
                  <a:pt x="758825" y="492125"/>
                  <a:pt x="663575" y="606425"/>
                </a:cubicBezTo>
                <a:cubicBezTo>
                  <a:pt x="565150" y="736600"/>
                  <a:pt x="549275" y="873125"/>
                  <a:pt x="542925" y="1047750"/>
                </a:cubicBezTo>
                <a:lnTo>
                  <a:pt x="542925" y="5797550"/>
                </a:lnTo>
                <a:cubicBezTo>
                  <a:pt x="544513" y="5970588"/>
                  <a:pt x="577850" y="6160558"/>
                  <a:pt x="685800" y="6254750"/>
                </a:cubicBezTo>
                <a:cubicBezTo>
                  <a:pt x="793750" y="6348942"/>
                  <a:pt x="993775" y="6359525"/>
                  <a:pt x="1190625" y="6362700"/>
                </a:cubicBezTo>
                <a:lnTo>
                  <a:pt x="2238375" y="6362700"/>
                </a:lnTo>
                <a:cubicBezTo>
                  <a:pt x="2401887" y="6359525"/>
                  <a:pt x="2519892" y="6454775"/>
                  <a:pt x="2571750" y="6534150"/>
                </a:cubicBezTo>
                <a:cubicBezTo>
                  <a:pt x="2636308" y="6616700"/>
                  <a:pt x="2663825" y="6781799"/>
                  <a:pt x="2625725" y="6857999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FFDF92"/>
              </a:gs>
              <a:gs pos="50000">
                <a:srgbClr val="FFC948"/>
              </a:gs>
              <a:gs pos="50000">
                <a:srgbClr val="FFB709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Freeform 5"/>
          <p:cNvSpPr/>
          <p:nvPr/>
        </p:nvSpPr>
        <p:spPr>
          <a:xfrm flipH="1">
            <a:off x="6502400" y="0"/>
            <a:ext cx="2667000" cy="6858000"/>
          </a:xfrm>
          <a:custGeom>
            <a:avLst/>
            <a:gdLst>
              <a:gd name="connsiteX0" fmla="*/ 0 w 2543175"/>
              <a:gd name="connsiteY0" fmla="*/ 0 h 6848475"/>
              <a:gd name="connsiteX1" fmla="*/ 2533650 w 2543175"/>
              <a:gd name="connsiteY1" fmla="*/ 0 h 6848475"/>
              <a:gd name="connsiteX2" fmla="*/ 2543175 w 2543175"/>
              <a:gd name="connsiteY2" fmla="*/ 114300 h 6848475"/>
              <a:gd name="connsiteX3" fmla="*/ 2419350 w 2543175"/>
              <a:gd name="connsiteY3" fmla="*/ 371475 h 6848475"/>
              <a:gd name="connsiteX4" fmla="*/ 2076450 w 2543175"/>
              <a:gd name="connsiteY4" fmla="*/ 476250 h 6848475"/>
              <a:gd name="connsiteX5" fmla="*/ 1019175 w 2543175"/>
              <a:gd name="connsiteY5" fmla="*/ 476250 h 6848475"/>
              <a:gd name="connsiteX6" fmla="*/ 561975 w 2543175"/>
              <a:gd name="connsiteY6" fmla="*/ 590550 h 6848475"/>
              <a:gd name="connsiteX7" fmla="*/ 438150 w 2543175"/>
              <a:gd name="connsiteY7" fmla="*/ 1047750 h 6848475"/>
              <a:gd name="connsiteX8" fmla="*/ 438150 w 2543175"/>
              <a:gd name="connsiteY8" fmla="*/ 5810250 h 6848475"/>
              <a:gd name="connsiteX9" fmla="*/ 581025 w 2543175"/>
              <a:gd name="connsiteY9" fmla="*/ 6257925 h 6848475"/>
              <a:gd name="connsiteX10" fmla="*/ 1095375 w 2543175"/>
              <a:gd name="connsiteY10" fmla="*/ 6362700 h 6848475"/>
              <a:gd name="connsiteX11" fmla="*/ 2143125 w 2543175"/>
              <a:gd name="connsiteY11" fmla="*/ 6362700 h 6848475"/>
              <a:gd name="connsiteX12" fmla="*/ 2476500 w 2543175"/>
              <a:gd name="connsiteY12" fmla="*/ 6534150 h 6848475"/>
              <a:gd name="connsiteX13" fmla="*/ 2543175 w 2543175"/>
              <a:gd name="connsiteY13" fmla="*/ 6781800 h 6848475"/>
              <a:gd name="connsiteX14" fmla="*/ 2514600 w 2543175"/>
              <a:gd name="connsiteY14" fmla="*/ 6848475 h 6848475"/>
              <a:gd name="connsiteX15" fmla="*/ 0 w 2543175"/>
              <a:gd name="connsiteY15" fmla="*/ 6848475 h 6848475"/>
              <a:gd name="connsiteX16" fmla="*/ 0 w 2543175"/>
              <a:gd name="connsiteY16" fmla="*/ 0 h 6848475"/>
              <a:gd name="connsiteX0" fmla="*/ 0 w 2638425"/>
              <a:gd name="connsiteY0" fmla="*/ 0 h 6848475"/>
              <a:gd name="connsiteX1" fmla="*/ 2628900 w 2638425"/>
              <a:gd name="connsiteY1" fmla="*/ 0 h 6848475"/>
              <a:gd name="connsiteX2" fmla="*/ 2638425 w 2638425"/>
              <a:gd name="connsiteY2" fmla="*/ 114300 h 6848475"/>
              <a:gd name="connsiteX3" fmla="*/ 2514600 w 2638425"/>
              <a:gd name="connsiteY3" fmla="*/ 371475 h 6848475"/>
              <a:gd name="connsiteX4" fmla="*/ 2171700 w 2638425"/>
              <a:gd name="connsiteY4" fmla="*/ 476250 h 6848475"/>
              <a:gd name="connsiteX5" fmla="*/ 1114425 w 2638425"/>
              <a:gd name="connsiteY5" fmla="*/ 476250 h 6848475"/>
              <a:gd name="connsiteX6" fmla="*/ 657225 w 2638425"/>
              <a:gd name="connsiteY6" fmla="*/ 590550 h 6848475"/>
              <a:gd name="connsiteX7" fmla="*/ 533400 w 2638425"/>
              <a:gd name="connsiteY7" fmla="*/ 1047750 h 6848475"/>
              <a:gd name="connsiteX8" fmla="*/ 533400 w 2638425"/>
              <a:gd name="connsiteY8" fmla="*/ 5810250 h 6848475"/>
              <a:gd name="connsiteX9" fmla="*/ 676275 w 2638425"/>
              <a:gd name="connsiteY9" fmla="*/ 6257925 h 6848475"/>
              <a:gd name="connsiteX10" fmla="*/ 1190625 w 2638425"/>
              <a:gd name="connsiteY10" fmla="*/ 6362700 h 6848475"/>
              <a:gd name="connsiteX11" fmla="*/ 2238375 w 2638425"/>
              <a:gd name="connsiteY11" fmla="*/ 6362700 h 6848475"/>
              <a:gd name="connsiteX12" fmla="*/ 2571750 w 2638425"/>
              <a:gd name="connsiteY12" fmla="*/ 6534150 h 6848475"/>
              <a:gd name="connsiteX13" fmla="*/ 2638425 w 2638425"/>
              <a:gd name="connsiteY13" fmla="*/ 6781800 h 6848475"/>
              <a:gd name="connsiteX14" fmla="*/ 2609850 w 2638425"/>
              <a:gd name="connsiteY14" fmla="*/ 6848475 h 6848475"/>
              <a:gd name="connsiteX15" fmla="*/ 95250 w 2638425"/>
              <a:gd name="connsiteY15" fmla="*/ 6848475 h 6848475"/>
              <a:gd name="connsiteX16" fmla="*/ 0 w 2638425"/>
              <a:gd name="connsiteY16" fmla="*/ 0 h 6848475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09850 w 2638425"/>
              <a:gd name="connsiteY14" fmla="*/ 6848475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13025 w 2638425"/>
              <a:gd name="connsiteY14" fmla="*/ 6857999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44775"/>
              <a:gd name="connsiteY0" fmla="*/ 0 h 6858000"/>
              <a:gd name="connsiteX1" fmla="*/ 2628900 w 2644775"/>
              <a:gd name="connsiteY1" fmla="*/ 0 h 6858000"/>
              <a:gd name="connsiteX2" fmla="*/ 2638425 w 2644775"/>
              <a:gd name="connsiteY2" fmla="*/ 114300 h 6858000"/>
              <a:gd name="connsiteX3" fmla="*/ 2514600 w 2644775"/>
              <a:gd name="connsiteY3" fmla="*/ 371475 h 6858000"/>
              <a:gd name="connsiteX4" fmla="*/ 2171700 w 2644775"/>
              <a:gd name="connsiteY4" fmla="*/ 476250 h 6858000"/>
              <a:gd name="connsiteX5" fmla="*/ 1114425 w 2644775"/>
              <a:gd name="connsiteY5" fmla="*/ 476250 h 6858000"/>
              <a:gd name="connsiteX6" fmla="*/ 657225 w 2644775"/>
              <a:gd name="connsiteY6" fmla="*/ 590550 h 6858000"/>
              <a:gd name="connsiteX7" fmla="*/ 533400 w 2644775"/>
              <a:gd name="connsiteY7" fmla="*/ 1047750 h 6858000"/>
              <a:gd name="connsiteX8" fmla="*/ 533400 w 2644775"/>
              <a:gd name="connsiteY8" fmla="*/ 5810250 h 6858000"/>
              <a:gd name="connsiteX9" fmla="*/ 676275 w 2644775"/>
              <a:gd name="connsiteY9" fmla="*/ 6257925 h 6858000"/>
              <a:gd name="connsiteX10" fmla="*/ 1190625 w 2644775"/>
              <a:gd name="connsiteY10" fmla="*/ 6362700 h 6858000"/>
              <a:gd name="connsiteX11" fmla="*/ 2238375 w 2644775"/>
              <a:gd name="connsiteY11" fmla="*/ 6362700 h 6858000"/>
              <a:gd name="connsiteX12" fmla="*/ 2571750 w 2644775"/>
              <a:gd name="connsiteY12" fmla="*/ 6534150 h 6858000"/>
              <a:gd name="connsiteX13" fmla="*/ 2644775 w 2644775"/>
              <a:gd name="connsiteY13" fmla="*/ 6781800 h 6858000"/>
              <a:gd name="connsiteX14" fmla="*/ 2613025 w 2644775"/>
              <a:gd name="connsiteY14" fmla="*/ 6857999 h 6858000"/>
              <a:gd name="connsiteX15" fmla="*/ 0 w 2644775"/>
              <a:gd name="connsiteY15" fmla="*/ 6858000 h 6858000"/>
              <a:gd name="connsiteX16" fmla="*/ 0 w 2644775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2651654"/>
              <a:gd name="connsiteY0" fmla="*/ 0 h 6858000"/>
              <a:gd name="connsiteX1" fmla="*/ 2628900 w 2651654"/>
              <a:gd name="connsiteY1" fmla="*/ 0 h 6858000"/>
              <a:gd name="connsiteX2" fmla="*/ 2638425 w 2651654"/>
              <a:gd name="connsiteY2" fmla="*/ 114300 h 6858000"/>
              <a:gd name="connsiteX3" fmla="*/ 2514600 w 2651654"/>
              <a:gd name="connsiteY3" fmla="*/ 371475 h 6858000"/>
              <a:gd name="connsiteX4" fmla="*/ 2171700 w 2651654"/>
              <a:gd name="connsiteY4" fmla="*/ 476250 h 6858000"/>
              <a:gd name="connsiteX5" fmla="*/ 1114425 w 2651654"/>
              <a:gd name="connsiteY5" fmla="*/ 476250 h 6858000"/>
              <a:gd name="connsiteX6" fmla="*/ 657225 w 2651654"/>
              <a:gd name="connsiteY6" fmla="*/ 590550 h 6858000"/>
              <a:gd name="connsiteX7" fmla="*/ 533400 w 2651654"/>
              <a:gd name="connsiteY7" fmla="*/ 1047750 h 6858000"/>
              <a:gd name="connsiteX8" fmla="*/ 533400 w 2651654"/>
              <a:gd name="connsiteY8" fmla="*/ 5810250 h 6858000"/>
              <a:gd name="connsiteX9" fmla="*/ 676275 w 2651654"/>
              <a:gd name="connsiteY9" fmla="*/ 6257925 h 6858000"/>
              <a:gd name="connsiteX10" fmla="*/ 1190625 w 2651654"/>
              <a:gd name="connsiteY10" fmla="*/ 6362700 h 6858000"/>
              <a:gd name="connsiteX11" fmla="*/ 2238375 w 2651654"/>
              <a:gd name="connsiteY11" fmla="*/ 6362700 h 6858000"/>
              <a:gd name="connsiteX12" fmla="*/ 2571750 w 2651654"/>
              <a:gd name="connsiteY12" fmla="*/ 6534150 h 6858000"/>
              <a:gd name="connsiteX13" fmla="*/ 2644775 w 2651654"/>
              <a:gd name="connsiteY13" fmla="*/ 6781800 h 6858000"/>
              <a:gd name="connsiteX14" fmla="*/ 2613025 w 2651654"/>
              <a:gd name="connsiteY14" fmla="*/ 6857999 h 6858000"/>
              <a:gd name="connsiteX15" fmla="*/ 0 w 2651654"/>
              <a:gd name="connsiteY15" fmla="*/ 6858000 h 6858000"/>
              <a:gd name="connsiteX16" fmla="*/ 0 w 265165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8479"/>
              <a:gd name="connsiteY0" fmla="*/ 0 h 6858000"/>
              <a:gd name="connsiteX1" fmla="*/ 2628900 w 2648479"/>
              <a:gd name="connsiteY1" fmla="*/ 0 h 6858000"/>
              <a:gd name="connsiteX2" fmla="*/ 2638425 w 2648479"/>
              <a:gd name="connsiteY2" fmla="*/ 114300 h 6858000"/>
              <a:gd name="connsiteX3" fmla="*/ 2514600 w 2648479"/>
              <a:gd name="connsiteY3" fmla="*/ 371475 h 6858000"/>
              <a:gd name="connsiteX4" fmla="*/ 2171700 w 2648479"/>
              <a:gd name="connsiteY4" fmla="*/ 476250 h 6858000"/>
              <a:gd name="connsiteX5" fmla="*/ 1114425 w 2648479"/>
              <a:gd name="connsiteY5" fmla="*/ 476250 h 6858000"/>
              <a:gd name="connsiteX6" fmla="*/ 657225 w 2648479"/>
              <a:gd name="connsiteY6" fmla="*/ 590550 h 6858000"/>
              <a:gd name="connsiteX7" fmla="*/ 533400 w 2648479"/>
              <a:gd name="connsiteY7" fmla="*/ 1047750 h 6858000"/>
              <a:gd name="connsiteX8" fmla="*/ 533400 w 2648479"/>
              <a:gd name="connsiteY8" fmla="*/ 5810250 h 6858000"/>
              <a:gd name="connsiteX9" fmla="*/ 676275 w 2648479"/>
              <a:gd name="connsiteY9" fmla="*/ 6257925 h 6858000"/>
              <a:gd name="connsiteX10" fmla="*/ 1190625 w 2648479"/>
              <a:gd name="connsiteY10" fmla="*/ 6362700 h 6858000"/>
              <a:gd name="connsiteX11" fmla="*/ 2238375 w 2648479"/>
              <a:gd name="connsiteY11" fmla="*/ 6362700 h 6858000"/>
              <a:gd name="connsiteX12" fmla="*/ 2571750 w 2648479"/>
              <a:gd name="connsiteY12" fmla="*/ 6534150 h 6858000"/>
              <a:gd name="connsiteX13" fmla="*/ 2647950 w 2648479"/>
              <a:gd name="connsiteY13" fmla="*/ 6737350 h 6858000"/>
              <a:gd name="connsiteX14" fmla="*/ 2613025 w 2648479"/>
              <a:gd name="connsiteY14" fmla="*/ 6857999 h 6858000"/>
              <a:gd name="connsiteX15" fmla="*/ 0 w 2648479"/>
              <a:gd name="connsiteY15" fmla="*/ 6858000 h 6858000"/>
              <a:gd name="connsiteX16" fmla="*/ 0 w 2648479"/>
              <a:gd name="connsiteY16" fmla="*/ 0 h 6858000"/>
              <a:gd name="connsiteX0" fmla="*/ 0 w 2657475"/>
              <a:gd name="connsiteY0" fmla="*/ 0 h 6858000"/>
              <a:gd name="connsiteX1" fmla="*/ 2628900 w 2657475"/>
              <a:gd name="connsiteY1" fmla="*/ 0 h 6858000"/>
              <a:gd name="connsiteX2" fmla="*/ 2638425 w 2657475"/>
              <a:gd name="connsiteY2" fmla="*/ 114300 h 6858000"/>
              <a:gd name="connsiteX3" fmla="*/ 2514600 w 2657475"/>
              <a:gd name="connsiteY3" fmla="*/ 371475 h 6858000"/>
              <a:gd name="connsiteX4" fmla="*/ 2171700 w 2657475"/>
              <a:gd name="connsiteY4" fmla="*/ 476250 h 6858000"/>
              <a:gd name="connsiteX5" fmla="*/ 1114425 w 2657475"/>
              <a:gd name="connsiteY5" fmla="*/ 476250 h 6858000"/>
              <a:gd name="connsiteX6" fmla="*/ 657225 w 2657475"/>
              <a:gd name="connsiteY6" fmla="*/ 590550 h 6858000"/>
              <a:gd name="connsiteX7" fmla="*/ 533400 w 2657475"/>
              <a:gd name="connsiteY7" fmla="*/ 1047750 h 6858000"/>
              <a:gd name="connsiteX8" fmla="*/ 533400 w 2657475"/>
              <a:gd name="connsiteY8" fmla="*/ 5810250 h 6858000"/>
              <a:gd name="connsiteX9" fmla="*/ 676275 w 2657475"/>
              <a:gd name="connsiteY9" fmla="*/ 6257925 h 6858000"/>
              <a:gd name="connsiteX10" fmla="*/ 1190625 w 2657475"/>
              <a:gd name="connsiteY10" fmla="*/ 6362700 h 6858000"/>
              <a:gd name="connsiteX11" fmla="*/ 2238375 w 2657475"/>
              <a:gd name="connsiteY11" fmla="*/ 6362700 h 6858000"/>
              <a:gd name="connsiteX12" fmla="*/ 2571750 w 2657475"/>
              <a:gd name="connsiteY12" fmla="*/ 6534150 h 6858000"/>
              <a:gd name="connsiteX13" fmla="*/ 2647950 w 2657475"/>
              <a:gd name="connsiteY13" fmla="*/ 6737350 h 6858000"/>
              <a:gd name="connsiteX14" fmla="*/ 2628900 w 2657475"/>
              <a:gd name="connsiteY14" fmla="*/ 6857999 h 6858000"/>
              <a:gd name="connsiteX15" fmla="*/ 0 w 2657475"/>
              <a:gd name="connsiteY15" fmla="*/ 6858000 h 6858000"/>
              <a:gd name="connsiteX16" fmla="*/ 0 w 2657475"/>
              <a:gd name="connsiteY16" fmla="*/ 0 h 6858000"/>
              <a:gd name="connsiteX0" fmla="*/ 0 w 2654829"/>
              <a:gd name="connsiteY0" fmla="*/ 0 h 6858000"/>
              <a:gd name="connsiteX1" fmla="*/ 2628900 w 2654829"/>
              <a:gd name="connsiteY1" fmla="*/ 0 h 6858000"/>
              <a:gd name="connsiteX2" fmla="*/ 2638425 w 2654829"/>
              <a:gd name="connsiteY2" fmla="*/ 114300 h 6858000"/>
              <a:gd name="connsiteX3" fmla="*/ 2514600 w 2654829"/>
              <a:gd name="connsiteY3" fmla="*/ 371475 h 6858000"/>
              <a:gd name="connsiteX4" fmla="*/ 2171700 w 2654829"/>
              <a:gd name="connsiteY4" fmla="*/ 476250 h 6858000"/>
              <a:gd name="connsiteX5" fmla="*/ 1114425 w 2654829"/>
              <a:gd name="connsiteY5" fmla="*/ 476250 h 6858000"/>
              <a:gd name="connsiteX6" fmla="*/ 657225 w 2654829"/>
              <a:gd name="connsiteY6" fmla="*/ 590550 h 6858000"/>
              <a:gd name="connsiteX7" fmla="*/ 533400 w 2654829"/>
              <a:gd name="connsiteY7" fmla="*/ 1047750 h 6858000"/>
              <a:gd name="connsiteX8" fmla="*/ 533400 w 2654829"/>
              <a:gd name="connsiteY8" fmla="*/ 5810250 h 6858000"/>
              <a:gd name="connsiteX9" fmla="*/ 676275 w 2654829"/>
              <a:gd name="connsiteY9" fmla="*/ 6257925 h 6858000"/>
              <a:gd name="connsiteX10" fmla="*/ 1190625 w 2654829"/>
              <a:gd name="connsiteY10" fmla="*/ 6362700 h 6858000"/>
              <a:gd name="connsiteX11" fmla="*/ 2238375 w 2654829"/>
              <a:gd name="connsiteY11" fmla="*/ 6362700 h 6858000"/>
              <a:gd name="connsiteX12" fmla="*/ 2571750 w 2654829"/>
              <a:gd name="connsiteY12" fmla="*/ 6534150 h 6858000"/>
              <a:gd name="connsiteX13" fmla="*/ 2647950 w 2654829"/>
              <a:gd name="connsiteY13" fmla="*/ 6737350 h 6858000"/>
              <a:gd name="connsiteX14" fmla="*/ 2613025 w 2654829"/>
              <a:gd name="connsiteY14" fmla="*/ 6857999 h 6858000"/>
              <a:gd name="connsiteX15" fmla="*/ 0 w 2654829"/>
              <a:gd name="connsiteY15" fmla="*/ 6858000 h 6858000"/>
              <a:gd name="connsiteX16" fmla="*/ 0 w 2654829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3054350"/>
              <a:gd name="connsiteY0" fmla="*/ 0 h 6858000"/>
              <a:gd name="connsiteX1" fmla="*/ 2628900 w 3054350"/>
              <a:gd name="connsiteY1" fmla="*/ 0 h 6858000"/>
              <a:gd name="connsiteX2" fmla="*/ 2638425 w 3054350"/>
              <a:gd name="connsiteY2" fmla="*/ 114300 h 6858000"/>
              <a:gd name="connsiteX3" fmla="*/ 2514600 w 3054350"/>
              <a:gd name="connsiteY3" fmla="*/ 371475 h 6858000"/>
              <a:gd name="connsiteX4" fmla="*/ 2171700 w 3054350"/>
              <a:gd name="connsiteY4" fmla="*/ 476250 h 6858000"/>
              <a:gd name="connsiteX5" fmla="*/ 1114425 w 3054350"/>
              <a:gd name="connsiteY5" fmla="*/ 476250 h 6858000"/>
              <a:gd name="connsiteX6" fmla="*/ 657225 w 3054350"/>
              <a:gd name="connsiteY6" fmla="*/ 590550 h 6858000"/>
              <a:gd name="connsiteX7" fmla="*/ 533400 w 3054350"/>
              <a:gd name="connsiteY7" fmla="*/ 1047750 h 6858000"/>
              <a:gd name="connsiteX8" fmla="*/ 533400 w 3054350"/>
              <a:gd name="connsiteY8" fmla="*/ 5810250 h 6858000"/>
              <a:gd name="connsiteX9" fmla="*/ 676275 w 3054350"/>
              <a:gd name="connsiteY9" fmla="*/ 6257925 h 6858000"/>
              <a:gd name="connsiteX10" fmla="*/ 1190625 w 3054350"/>
              <a:gd name="connsiteY10" fmla="*/ 6362700 h 6858000"/>
              <a:gd name="connsiteX11" fmla="*/ 2238375 w 3054350"/>
              <a:gd name="connsiteY11" fmla="*/ 6362700 h 6858000"/>
              <a:gd name="connsiteX12" fmla="*/ 2571750 w 3054350"/>
              <a:gd name="connsiteY12" fmla="*/ 6534150 h 6858000"/>
              <a:gd name="connsiteX13" fmla="*/ 2625725 w 3054350"/>
              <a:gd name="connsiteY13" fmla="*/ 6857999 h 6858000"/>
              <a:gd name="connsiteX14" fmla="*/ 0 w 3054350"/>
              <a:gd name="connsiteY14" fmla="*/ 6858000 h 6858000"/>
              <a:gd name="connsiteX15" fmla="*/ 0 w 3054350"/>
              <a:gd name="connsiteY15" fmla="*/ 0 h 6858000"/>
              <a:gd name="connsiteX0" fmla="*/ 0 w 2651125"/>
              <a:gd name="connsiteY0" fmla="*/ 0 h 6858000"/>
              <a:gd name="connsiteX1" fmla="*/ 2628900 w 2651125"/>
              <a:gd name="connsiteY1" fmla="*/ 0 h 6858000"/>
              <a:gd name="connsiteX2" fmla="*/ 2638425 w 2651125"/>
              <a:gd name="connsiteY2" fmla="*/ 114300 h 6858000"/>
              <a:gd name="connsiteX3" fmla="*/ 2514600 w 2651125"/>
              <a:gd name="connsiteY3" fmla="*/ 371475 h 6858000"/>
              <a:gd name="connsiteX4" fmla="*/ 2171700 w 2651125"/>
              <a:gd name="connsiteY4" fmla="*/ 476250 h 6858000"/>
              <a:gd name="connsiteX5" fmla="*/ 1114425 w 2651125"/>
              <a:gd name="connsiteY5" fmla="*/ 476250 h 6858000"/>
              <a:gd name="connsiteX6" fmla="*/ 657225 w 2651125"/>
              <a:gd name="connsiteY6" fmla="*/ 590550 h 6858000"/>
              <a:gd name="connsiteX7" fmla="*/ 533400 w 2651125"/>
              <a:gd name="connsiteY7" fmla="*/ 1047750 h 6858000"/>
              <a:gd name="connsiteX8" fmla="*/ 533400 w 2651125"/>
              <a:gd name="connsiteY8" fmla="*/ 5810250 h 6858000"/>
              <a:gd name="connsiteX9" fmla="*/ 676275 w 2651125"/>
              <a:gd name="connsiteY9" fmla="*/ 6257925 h 6858000"/>
              <a:gd name="connsiteX10" fmla="*/ 1190625 w 2651125"/>
              <a:gd name="connsiteY10" fmla="*/ 6362700 h 6858000"/>
              <a:gd name="connsiteX11" fmla="*/ 2238375 w 2651125"/>
              <a:gd name="connsiteY11" fmla="*/ 6362700 h 6858000"/>
              <a:gd name="connsiteX12" fmla="*/ 2571750 w 2651125"/>
              <a:gd name="connsiteY12" fmla="*/ 6534150 h 6858000"/>
              <a:gd name="connsiteX13" fmla="*/ 2625725 w 2651125"/>
              <a:gd name="connsiteY13" fmla="*/ 6857999 h 6858000"/>
              <a:gd name="connsiteX14" fmla="*/ 0 w 2651125"/>
              <a:gd name="connsiteY14" fmla="*/ 6858000 h 6858000"/>
              <a:gd name="connsiteX15" fmla="*/ 0 w 26511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514600 w 2663825"/>
              <a:gd name="connsiteY2" fmla="*/ 371475 h 6858000"/>
              <a:gd name="connsiteX3" fmla="*/ 2171700 w 2663825"/>
              <a:gd name="connsiteY3" fmla="*/ 476250 h 6858000"/>
              <a:gd name="connsiteX4" fmla="*/ 1114425 w 2663825"/>
              <a:gd name="connsiteY4" fmla="*/ 476250 h 6858000"/>
              <a:gd name="connsiteX5" fmla="*/ 663575 w 2663825"/>
              <a:gd name="connsiteY5" fmla="*/ 606425 h 6858000"/>
              <a:gd name="connsiteX6" fmla="*/ 542925 w 2663825"/>
              <a:gd name="connsiteY6" fmla="*/ 1047750 h 6858000"/>
              <a:gd name="connsiteX7" fmla="*/ 542925 w 2663825"/>
              <a:gd name="connsiteY7" fmla="*/ 5797550 h 6858000"/>
              <a:gd name="connsiteX8" fmla="*/ 685800 w 2663825"/>
              <a:gd name="connsiteY8" fmla="*/ 6254750 h 6858000"/>
              <a:gd name="connsiteX9" fmla="*/ 1190625 w 2663825"/>
              <a:gd name="connsiteY9" fmla="*/ 6362700 h 6858000"/>
              <a:gd name="connsiteX10" fmla="*/ 2238375 w 2663825"/>
              <a:gd name="connsiteY10" fmla="*/ 6362700 h 6858000"/>
              <a:gd name="connsiteX11" fmla="*/ 2571750 w 2663825"/>
              <a:gd name="connsiteY11" fmla="*/ 6534150 h 6858000"/>
              <a:gd name="connsiteX12" fmla="*/ 2625725 w 2663825"/>
              <a:gd name="connsiteY12" fmla="*/ 6857999 h 6858000"/>
              <a:gd name="connsiteX13" fmla="*/ 0 w 2663825"/>
              <a:gd name="connsiteY13" fmla="*/ 6858000 h 6858000"/>
              <a:gd name="connsiteX14" fmla="*/ 0 w 2663825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67000" h="6858000">
                <a:moveTo>
                  <a:pt x="0" y="0"/>
                </a:moveTo>
                <a:lnTo>
                  <a:pt x="2628900" y="0"/>
                </a:lnTo>
                <a:cubicBezTo>
                  <a:pt x="2667000" y="127000"/>
                  <a:pt x="2616200" y="263525"/>
                  <a:pt x="2514600" y="371475"/>
                </a:cubicBezTo>
                <a:cubicBezTo>
                  <a:pt x="2422525" y="457200"/>
                  <a:pt x="2308225" y="479425"/>
                  <a:pt x="2171700" y="476250"/>
                </a:cubicBezTo>
                <a:lnTo>
                  <a:pt x="1114425" y="476250"/>
                </a:lnTo>
                <a:cubicBezTo>
                  <a:pt x="884238" y="479425"/>
                  <a:pt x="758825" y="492125"/>
                  <a:pt x="663575" y="606425"/>
                </a:cubicBezTo>
                <a:cubicBezTo>
                  <a:pt x="565150" y="736600"/>
                  <a:pt x="549275" y="873125"/>
                  <a:pt x="542925" y="1047750"/>
                </a:cubicBezTo>
                <a:lnTo>
                  <a:pt x="542925" y="5797550"/>
                </a:lnTo>
                <a:cubicBezTo>
                  <a:pt x="544513" y="5970588"/>
                  <a:pt x="577850" y="6160558"/>
                  <a:pt x="685800" y="6254750"/>
                </a:cubicBezTo>
                <a:cubicBezTo>
                  <a:pt x="793750" y="6348942"/>
                  <a:pt x="993775" y="6359525"/>
                  <a:pt x="1190625" y="6362700"/>
                </a:cubicBezTo>
                <a:lnTo>
                  <a:pt x="2238375" y="6362700"/>
                </a:lnTo>
                <a:cubicBezTo>
                  <a:pt x="2401887" y="6359525"/>
                  <a:pt x="2519892" y="6454775"/>
                  <a:pt x="2571750" y="6534150"/>
                </a:cubicBezTo>
                <a:cubicBezTo>
                  <a:pt x="2636308" y="6616700"/>
                  <a:pt x="2663825" y="6781799"/>
                  <a:pt x="2625725" y="6857999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FFDF92"/>
              </a:gs>
              <a:gs pos="50000">
                <a:srgbClr val="FFC948"/>
              </a:gs>
              <a:gs pos="50000">
                <a:srgbClr val="FFB709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904875" y="1970088"/>
            <a:ext cx="3560763" cy="604837"/>
          </a:xfr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None/>
              <a:defRPr lang="en-US" sz="1600" b="1" kern="1200" dirty="0" smtClean="0">
                <a:solidFill>
                  <a:srgbClr val="FFDC9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6"/>
          <p:cNvSpPr>
            <a:spLocks noGrp="1"/>
          </p:cNvSpPr>
          <p:nvPr>
            <p:ph type="title"/>
          </p:nvPr>
        </p:nvSpPr>
        <p:spPr>
          <a:xfrm>
            <a:off x="875322" y="1066800"/>
            <a:ext cx="7772400" cy="639763"/>
          </a:xfr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3200" b="1" kern="1200" dirty="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Brackets G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0" y="0"/>
            <a:ext cx="2667000" cy="6858000"/>
          </a:xfrm>
          <a:custGeom>
            <a:avLst/>
            <a:gdLst>
              <a:gd name="connsiteX0" fmla="*/ 0 w 2543175"/>
              <a:gd name="connsiteY0" fmla="*/ 0 h 6848475"/>
              <a:gd name="connsiteX1" fmla="*/ 2533650 w 2543175"/>
              <a:gd name="connsiteY1" fmla="*/ 0 h 6848475"/>
              <a:gd name="connsiteX2" fmla="*/ 2543175 w 2543175"/>
              <a:gd name="connsiteY2" fmla="*/ 114300 h 6848475"/>
              <a:gd name="connsiteX3" fmla="*/ 2419350 w 2543175"/>
              <a:gd name="connsiteY3" fmla="*/ 371475 h 6848475"/>
              <a:gd name="connsiteX4" fmla="*/ 2076450 w 2543175"/>
              <a:gd name="connsiteY4" fmla="*/ 476250 h 6848475"/>
              <a:gd name="connsiteX5" fmla="*/ 1019175 w 2543175"/>
              <a:gd name="connsiteY5" fmla="*/ 476250 h 6848475"/>
              <a:gd name="connsiteX6" fmla="*/ 561975 w 2543175"/>
              <a:gd name="connsiteY6" fmla="*/ 590550 h 6848475"/>
              <a:gd name="connsiteX7" fmla="*/ 438150 w 2543175"/>
              <a:gd name="connsiteY7" fmla="*/ 1047750 h 6848475"/>
              <a:gd name="connsiteX8" fmla="*/ 438150 w 2543175"/>
              <a:gd name="connsiteY8" fmla="*/ 5810250 h 6848475"/>
              <a:gd name="connsiteX9" fmla="*/ 581025 w 2543175"/>
              <a:gd name="connsiteY9" fmla="*/ 6257925 h 6848475"/>
              <a:gd name="connsiteX10" fmla="*/ 1095375 w 2543175"/>
              <a:gd name="connsiteY10" fmla="*/ 6362700 h 6848475"/>
              <a:gd name="connsiteX11" fmla="*/ 2143125 w 2543175"/>
              <a:gd name="connsiteY11" fmla="*/ 6362700 h 6848475"/>
              <a:gd name="connsiteX12" fmla="*/ 2476500 w 2543175"/>
              <a:gd name="connsiteY12" fmla="*/ 6534150 h 6848475"/>
              <a:gd name="connsiteX13" fmla="*/ 2543175 w 2543175"/>
              <a:gd name="connsiteY13" fmla="*/ 6781800 h 6848475"/>
              <a:gd name="connsiteX14" fmla="*/ 2514600 w 2543175"/>
              <a:gd name="connsiteY14" fmla="*/ 6848475 h 6848475"/>
              <a:gd name="connsiteX15" fmla="*/ 0 w 2543175"/>
              <a:gd name="connsiteY15" fmla="*/ 6848475 h 6848475"/>
              <a:gd name="connsiteX16" fmla="*/ 0 w 2543175"/>
              <a:gd name="connsiteY16" fmla="*/ 0 h 6848475"/>
              <a:gd name="connsiteX0" fmla="*/ 0 w 2638425"/>
              <a:gd name="connsiteY0" fmla="*/ 0 h 6848475"/>
              <a:gd name="connsiteX1" fmla="*/ 2628900 w 2638425"/>
              <a:gd name="connsiteY1" fmla="*/ 0 h 6848475"/>
              <a:gd name="connsiteX2" fmla="*/ 2638425 w 2638425"/>
              <a:gd name="connsiteY2" fmla="*/ 114300 h 6848475"/>
              <a:gd name="connsiteX3" fmla="*/ 2514600 w 2638425"/>
              <a:gd name="connsiteY3" fmla="*/ 371475 h 6848475"/>
              <a:gd name="connsiteX4" fmla="*/ 2171700 w 2638425"/>
              <a:gd name="connsiteY4" fmla="*/ 476250 h 6848475"/>
              <a:gd name="connsiteX5" fmla="*/ 1114425 w 2638425"/>
              <a:gd name="connsiteY5" fmla="*/ 476250 h 6848475"/>
              <a:gd name="connsiteX6" fmla="*/ 657225 w 2638425"/>
              <a:gd name="connsiteY6" fmla="*/ 590550 h 6848475"/>
              <a:gd name="connsiteX7" fmla="*/ 533400 w 2638425"/>
              <a:gd name="connsiteY7" fmla="*/ 1047750 h 6848475"/>
              <a:gd name="connsiteX8" fmla="*/ 533400 w 2638425"/>
              <a:gd name="connsiteY8" fmla="*/ 5810250 h 6848475"/>
              <a:gd name="connsiteX9" fmla="*/ 676275 w 2638425"/>
              <a:gd name="connsiteY9" fmla="*/ 6257925 h 6848475"/>
              <a:gd name="connsiteX10" fmla="*/ 1190625 w 2638425"/>
              <a:gd name="connsiteY10" fmla="*/ 6362700 h 6848475"/>
              <a:gd name="connsiteX11" fmla="*/ 2238375 w 2638425"/>
              <a:gd name="connsiteY11" fmla="*/ 6362700 h 6848475"/>
              <a:gd name="connsiteX12" fmla="*/ 2571750 w 2638425"/>
              <a:gd name="connsiteY12" fmla="*/ 6534150 h 6848475"/>
              <a:gd name="connsiteX13" fmla="*/ 2638425 w 2638425"/>
              <a:gd name="connsiteY13" fmla="*/ 6781800 h 6848475"/>
              <a:gd name="connsiteX14" fmla="*/ 2609850 w 2638425"/>
              <a:gd name="connsiteY14" fmla="*/ 6848475 h 6848475"/>
              <a:gd name="connsiteX15" fmla="*/ 95250 w 2638425"/>
              <a:gd name="connsiteY15" fmla="*/ 6848475 h 6848475"/>
              <a:gd name="connsiteX16" fmla="*/ 0 w 2638425"/>
              <a:gd name="connsiteY16" fmla="*/ 0 h 6848475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09850 w 2638425"/>
              <a:gd name="connsiteY14" fmla="*/ 6848475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13025 w 2638425"/>
              <a:gd name="connsiteY14" fmla="*/ 6857999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44775"/>
              <a:gd name="connsiteY0" fmla="*/ 0 h 6858000"/>
              <a:gd name="connsiteX1" fmla="*/ 2628900 w 2644775"/>
              <a:gd name="connsiteY1" fmla="*/ 0 h 6858000"/>
              <a:gd name="connsiteX2" fmla="*/ 2638425 w 2644775"/>
              <a:gd name="connsiteY2" fmla="*/ 114300 h 6858000"/>
              <a:gd name="connsiteX3" fmla="*/ 2514600 w 2644775"/>
              <a:gd name="connsiteY3" fmla="*/ 371475 h 6858000"/>
              <a:gd name="connsiteX4" fmla="*/ 2171700 w 2644775"/>
              <a:gd name="connsiteY4" fmla="*/ 476250 h 6858000"/>
              <a:gd name="connsiteX5" fmla="*/ 1114425 w 2644775"/>
              <a:gd name="connsiteY5" fmla="*/ 476250 h 6858000"/>
              <a:gd name="connsiteX6" fmla="*/ 657225 w 2644775"/>
              <a:gd name="connsiteY6" fmla="*/ 590550 h 6858000"/>
              <a:gd name="connsiteX7" fmla="*/ 533400 w 2644775"/>
              <a:gd name="connsiteY7" fmla="*/ 1047750 h 6858000"/>
              <a:gd name="connsiteX8" fmla="*/ 533400 w 2644775"/>
              <a:gd name="connsiteY8" fmla="*/ 5810250 h 6858000"/>
              <a:gd name="connsiteX9" fmla="*/ 676275 w 2644775"/>
              <a:gd name="connsiteY9" fmla="*/ 6257925 h 6858000"/>
              <a:gd name="connsiteX10" fmla="*/ 1190625 w 2644775"/>
              <a:gd name="connsiteY10" fmla="*/ 6362700 h 6858000"/>
              <a:gd name="connsiteX11" fmla="*/ 2238375 w 2644775"/>
              <a:gd name="connsiteY11" fmla="*/ 6362700 h 6858000"/>
              <a:gd name="connsiteX12" fmla="*/ 2571750 w 2644775"/>
              <a:gd name="connsiteY12" fmla="*/ 6534150 h 6858000"/>
              <a:gd name="connsiteX13" fmla="*/ 2644775 w 2644775"/>
              <a:gd name="connsiteY13" fmla="*/ 6781800 h 6858000"/>
              <a:gd name="connsiteX14" fmla="*/ 2613025 w 2644775"/>
              <a:gd name="connsiteY14" fmla="*/ 6857999 h 6858000"/>
              <a:gd name="connsiteX15" fmla="*/ 0 w 2644775"/>
              <a:gd name="connsiteY15" fmla="*/ 6858000 h 6858000"/>
              <a:gd name="connsiteX16" fmla="*/ 0 w 2644775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2651654"/>
              <a:gd name="connsiteY0" fmla="*/ 0 h 6858000"/>
              <a:gd name="connsiteX1" fmla="*/ 2628900 w 2651654"/>
              <a:gd name="connsiteY1" fmla="*/ 0 h 6858000"/>
              <a:gd name="connsiteX2" fmla="*/ 2638425 w 2651654"/>
              <a:gd name="connsiteY2" fmla="*/ 114300 h 6858000"/>
              <a:gd name="connsiteX3" fmla="*/ 2514600 w 2651654"/>
              <a:gd name="connsiteY3" fmla="*/ 371475 h 6858000"/>
              <a:gd name="connsiteX4" fmla="*/ 2171700 w 2651654"/>
              <a:gd name="connsiteY4" fmla="*/ 476250 h 6858000"/>
              <a:gd name="connsiteX5" fmla="*/ 1114425 w 2651654"/>
              <a:gd name="connsiteY5" fmla="*/ 476250 h 6858000"/>
              <a:gd name="connsiteX6" fmla="*/ 657225 w 2651654"/>
              <a:gd name="connsiteY6" fmla="*/ 590550 h 6858000"/>
              <a:gd name="connsiteX7" fmla="*/ 533400 w 2651654"/>
              <a:gd name="connsiteY7" fmla="*/ 1047750 h 6858000"/>
              <a:gd name="connsiteX8" fmla="*/ 533400 w 2651654"/>
              <a:gd name="connsiteY8" fmla="*/ 5810250 h 6858000"/>
              <a:gd name="connsiteX9" fmla="*/ 676275 w 2651654"/>
              <a:gd name="connsiteY9" fmla="*/ 6257925 h 6858000"/>
              <a:gd name="connsiteX10" fmla="*/ 1190625 w 2651654"/>
              <a:gd name="connsiteY10" fmla="*/ 6362700 h 6858000"/>
              <a:gd name="connsiteX11" fmla="*/ 2238375 w 2651654"/>
              <a:gd name="connsiteY11" fmla="*/ 6362700 h 6858000"/>
              <a:gd name="connsiteX12" fmla="*/ 2571750 w 2651654"/>
              <a:gd name="connsiteY12" fmla="*/ 6534150 h 6858000"/>
              <a:gd name="connsiteX13" fmla="*/ 2644775 w 2651654"/>
              <a:gd name="connsiteY13" fmla="*/ 6781800 h 6858000"/>
              <a:gd name="connsiteX14" fmla="*/ 2613025 w 2651654"/>
              <a:gd name="connsiteY14" fmla="*/ 6857999 h 6858000"/>
              <a:gd name="connsiteX15" fmla="*/ 0 w 2651654"/>
              <a:gd name="connsiteY15" fmla="*/ 6858000 h 6858000"/>
              <a:gd name="connsiteX16" fmla="*/ 0 w 265165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8479"/>
              <a:gd name="connsiteY0" fmla="*/ 0 h 6858000"/>
              <a:gd name="connsiteX1" fmla="*/ 2628900 w 2648479"/>
              <a:gd name="connsiteY1" fmla="*/ 0 h 6858000"/>
              <a:gd name="connsiteX2" fmla="*/ 2638425 w 2648479"/>
              <a:gd name="connsiteY2" fmla="*/ 114300 h 6858000"/>
              <a:gd name="connsiteX3" fmla="*/ 2514600 w 2648479"/>
              <a:gd name="connsiteY3" fmla="*/ 371475 h 6858000"/>
              <a:gd name="connsiteX4" fmla="*/ 2171700 w 2648479"/>
              <a:gd name="connsiteY4" fmla="*/ 476250 h 6858000"/>
              <a:gd name="connsiteX5" fmla="*/ 1114425 w 2648479"/>
              <a:gd name="connsiteY5" fmla="*/ 476250 h 6858000"/>
              <a:gd name="connsiteX6" fmla="*/ 657225 w 2648479"/>
              <a:gd name="connsiteY6" fmla="*/ 590550 h 6858000"/>
              <a:gd name="connsiteX7" fmla="*/ 533400 w 2648479"/>
              <a:gd name="connsiteY7" fmla="*/ 1047750 h 6858000"/>
              <a:gd name="connsiteX8" fmla="*/ 533400 w 2648479"/>
              <a:gd name="connsiteY8" fmla="*/ 5810250 h 6858000"/>
              <a:gd name="connsiteX9" fmla="*/ 676275 w 2648479"/>
              <a:gd name="connsiteY9" fmla="*/ 6257925 h 6858000"/>
              <a:gd name="connsiteX10" fmla="*/ 1190625 w 2648479"/>
              <a:gd name="connsiteY10" fmla="*/ 6362700 h 6858000"/>
              <a:gd name="connsiteX11" fmla="*/ 2238375 w 2648479"/>
              <a:gd name="connsiteY11" fmla="*/ 6362700 h 6858000"/>
              <a:gd name="connsiteX12" fmla="*/ 2571750 w 2648479"/>
              <a:gd name="connsiteY12" fmla="*/ 6534150 h 6858000"/>
              <a:gd name="connsiteX13" fmla="*/ 2647950 w 2648479"/>
              <a:gd name="connsiteY13" fmla="*/ 6737350 h 6858000"/>
              <a:gd name="connsiteX14" fmla="*/ 2613025 w 2648479"/>
              <a:gd name="connsiteY14" fmla="*/ 6857999 h 6858000"/>
              <a:gd name="connsiteX15" fmla="*/ 0 w 2648479"/>
              <a:gd name="connsiteY15" fmla="*/ 6858000 h 6858000"/>
              <a:gd name="connsiteX16" fmla="*/ 0 w 2648479"/>
              <a:gd name="connsiteY16" fmla="*/ 0 h 6858000"/>
              <a:gd name="connsiteX0" fmla="*/ 0 w 2657475"/>
              <a:gd name="connsiteY0" fmla="*/ 0 h 6858000"/>
              <a:gd name="connsiteX1" fmla="*/ 2628900 w 2657475"/>
              <a:gd name="connsiteY1" fmla="*/ 0 h 6858000"/>
              <a:gd name="connsiteX2" fmla="*/ 2638425 w 2657475"/>
              <a:gd name="connsiteY2" fmla="*/ 114300 h 6858000"/>
              <a:gd name="connsiteX3" fmla="*/ 2514600 w 2657475"/>
              <a:gd name="connsiteY3" fmla="*/ 371475 h 6858000"/>
              <a:gd name="connsiteX4" fmla="*/ 2171700 w 2657475"/>
              <a:gd name="connsiteY4" fmla="*/ 476250 h 6858000"/>
              <a:gd name="connsiteX5" fmla="*/ 1114425 w 2657475"/>
              <a:gd name="connsiteY5" fmla="*/ 476250 h 6858000"/>
              <a:gd name="connsiteX6" fmla="*/ 657225 w 2657475"/>
              <a:gd name="connsiteY6" fmla="*/ 590550 h 6858000"/>
              <a:gd name="connsiteX7" fmla="*/ 533400 w 2657475"/>
              <a:gd name="connsiteY7" fmla="*/ 1047750 h 6858000"/>
              <a:gd name="connsiteX8" fmla="*/ 533400 w 2657475"/>
              <a:gd name="connsiteY8" fmla="*/ 5810250 h 6858000"/>
              <a:gd name="connsiteX9" fmla="*/ 676275 w 2657475"/>
              <a:gd name="connsiteY9" fmla="*/ 6257925 h 6858000"/>
              <a:gd name="connsiteX10" fmla="*/ 1190625 w 2657475"/>
              <a:gd name="connsiteY10" fmla="*/ 6362700 h 6858000"/>
              <a:gd name="connsiteX11" fmla="*/ 2238375 w 2657475"/>
              <a:gd name="connsiteY11" fmla="*/ 6362700 h 6858000"/>
              <a:gd name="connsiteX12" fmla="*/ 2571750 w 2657475"/>
              <a:gd name="connsiteY12" fmla="*/ 6534150 h 6858000"/>
              <a:gd name="connsiteX13" fmla="*/ 2647950 w 2657475"/>
              <a:gd name="connsiteY13" fmla="*/ 6737350 h 6858000"/>
              <a:gd name="connsiteX14" fmla="*/ 2628900 w 2657475"/>
              <a:gd name="connsiteY14" fmla="*/ 6857999 h 6858000"/>
              <a:gd name="connsiteX15" fmla="*/ 0 w 2657475"/>
              <a:gd name="connsiteY15" fmla="*/ 6858000 h 6858000"/>
              <a:gd name="connsiteX16" fmla="*/ 0 w 2657475"/>
              <a:gd name="connsiteY16" fmla="*/ 0 h 6858000"/>
              <a:gd name="connsiteX0" fmla="*/ 0 w 2654829"/>
              <a:gd name="connsiteY0" fmla="*/ 0 h 6858000"/>
              <a:gd name="connsiteX1" fmla="*/ 2628900 w 2654829"/>
              <a:gd name="connsiteY1" fmla="*/ 0 h 6858000"/>
              <a:gd name="connsiteX2" fmla="*/ 2638425 w 2654829"/>
              <a:gd name="connsiteY2" fmla="*/ 114300 h 6858000"/>
              <a:gd name="connsiteX3" fmla="*/ 2514600 w 2654829"/>
              <a:gd name="connsiteY3" fmla="*/ 371475 h 6858000"/>
              <a:gd name="connsiteX4" fmla="*/ 2171700 w 2654829"/>
              <a:gd name="connsiteY4" fmla="*/ 476250 h 6858000"/>
              <a:gd name="connsiteX5" fmla="*/ 1114425 w 2654829"/>
              <a:gd name="connsiteY5" fmla="*/ 476250 h 6858000"/>
              <a:gd name="connsiteX6" fmla="*/ 657225 w 2654829"/>
              <a:gd name="connsiteY6" fmla="*/ 590550 h 6858000"/>
              <a:gd name="connsiteX7" fmla="*/ 533400 w 2654829"/>
              <a:gd name="connsiteY7" fmla="*/ 1047750 h 6858000"/>
              <a:gd name="connsiteX8" fmla="*/ 533400 w 2654829"/>
              <a:gd name="connsiteY8" fmla="*/ 5810250 h 6858000"/>
              <a:gd name="connsiteX9" fmla="*/ 676275 w 2654829"/>
              <a:gd name="connsiteY9" fmla="*/ 6257925 h 6858000"/>
              <a:gd name="connsiteX10" fmla="*/ 1190625 w 2654829"/>
              <a:gd name="connsiteY10" fmla="*/ 6362700 h 6858000"/>
              <a:gd name="connsiteX11" fmla="*/ 2238375 w 2654829"/>
              <a:gd name="connsiteY11" fmla="*/ 6362700 h 6858000"/>
              <a:gd name="connsiteX12" fmla="*/ 2571750 w 2654829"/>
              <a:gd name="connsiteY12" fmla="*/ 6534150 h 6858000"/>
              <a:gd name="connsiteX13" fmla="*/ 2647950 w 2654829"/>
              <a:gd name="connsiteY13" fmla="*/ 6737350 h 6858000"/>
              <a:gd name="connsiteX14" fmla="*/ 2613025 w 2654829"/>
              <a:gd name="connsiteY14" fmla="*/ 6857999 h 6858000"/>
              <a:gd name="connsiteX15" fmla="*/ 0 w 2654829"/>
              <a:gd name="connsiteY15" fmla="*/ 6858000 h 6858000"/>
              <a:gd name="connsiteX16" fmla="*/ 0 w 2654829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3054350"/>
              <a:gd name="connsiteY0" fmla="*/ 0 h 6858000"/>
              <a:gd name="connsiteX1" fmla="*/ 2628900 w 3054350"/>
              <a:gd name="connsiteY1" fmla="*/ 0 h 6858000"/>
              <a:gd name="connsiteX2" fmla="*/ 2638425 w 3054350"/>
              <a:gd name="connsiteY2" fmla="*/ 114300 h 6858000"/>
              <a:gd name="connsiteX3" fmla="*/ 2514600 w 3054350"/>
              <a:gd name="connsiteY3" fmla="*/ 371475 h 6858000"/>
              <a:gd name="connsiteX4" fmla="*/ 2171700 w 3054350"/>
              <a:gd name="connsiteY4" fmla="*/ 476250 h 6858000"/>
              <a:gd name="connsiteX5" fmla="*/ 1114425 w 3054350"/>
              <a:gd name="connsiteY5" fmla="*/ 476250 h 6858000"/>
              <a:gd name="connsiteX6" fmla="*/ 657225 w 3054350"/>
              <a:gd name="connsiteY6" fmla="*/ 590550 h 6858000"/>
              <a:gd name="connsiteX7" fmla="*/ 533400 w 3054350"/>
              <a:gd name="connsiteY7" fmla="*/ 1047750 h 6858000"/>
              <a:gd name="connsiteX8" fmla="*/ 533400 w 3054350"/>
              <a:gd name="connsiteY8" fmla="*/ 5810250 h 6858000"/>
              <a:gd name="connsiteX9" fmla="*/ 676275 w 3054350"/>
              <a:gd name="connsiteY9" fmla="*/ 6257925 h 6858000"/>
              <a:gd name="connsiteX10" fmla="*/ 1190625 w 3054350"/>
              <a:gd name="connsiteY10" fmla="*/ 6362700 h 6858000"/>
              <a:gd name="connsiteX11" fmla="*/ 2238375 w 3054350"/>
              <a:gd name="connsiteY11" fmla="*/ 6362700 h 6858000"/>
              <a:gd name="connsiteX12" fmla="*/ 2571750 w 3054350"/>
              <a:gd name="connsiteY12" fmla="*/ 6534150 h 6858000"/>
              <a:gd name="connsiteX13" fmla="*/ 2625725 w 3054350"/>
              <a:gd name="connsiteY13" fmla="*/ 6857999 h 6858000"/>
              <a:gd name="connsiteX14" fmla="*/ 0 w 3054350"/>
              <a:gd name="connsiteY14" fmla="*/ 6858000 h 6858000"/>
              <a:gd name="connsiteX15" fmla="*/ 0 w 3054350"/>
              <a:gd name="connsiteY15" fmla="*/ 0 h 6858000"/>
              <a:gd name="connsiteX0" fmla="*/ 0 w 2651125"/>
              <a:gd name="connsiteY0" fmla="*/ 0 h 6858000"/>
              <a:gd name="connsiteX1" fmla="*/ 2628900 w 2651125"/>
              <a:gd name="connsiteY1" fmla="*/ 0 h 6858000"/>
              <a:gd name="connsiteX2" fmla="*/ 2638425 w 2651125"/>
              <a:gd name="connsiteY2" fmla="*/ 114300 h 6858000"/>
              <a:gd name="connsiteX3" fmla="*/ 2514600 w 2651125"/>
              <a:gd name="connsiteY3" fmla="*/ 371475 h 6858000"/>
              <a:gd name="connsiteX4" fmla="*/ 2171700 w 2651125"/>
              <a:gd name="connsiteY4" fmla="*/ 476250 h 6858000"/>
              <a:gd name="connsiteX5" fmla="*/ 1114425 w 2651125"/>
              <a:gd name="connsiteY5" fmla="*/ 476250 h 6858000"/>
              <a:gd name="connsiteX6" fmla="*/ 657225 w 2651125"/>
              <a:gd name="connsiteY6" fmla="*/ 590550 h 6858000"/>
              <a:gd name="connsiteX7" fmla="*/ 533400 w 2651125"/>
              <a:gd name="connsiteY7" fmla="*/ 1047750 h 6858000"/>
              <a:gd name="connsiteX8" fmla="*/ 533400 w 2651125"/>
              <a:gd name="connsiteY8" fmla="*/ 5810250 h 6858000"/>
              <a:gd name="connsiteX9" fmla="*/ 676275 w 2651125"/>
              <a:gd name="connsiteY9" fmla="*/ 6257925 h 6858000"/>
              <a:gd name="connsiteX10" fmla="*/ 1190625 w 2651125"/>
              <a:gd name="connsiteY10" fmla="*/ 6362700 h 6858000"/>
              <a:gd name="connsiteX11" fmla="*/ 2238375 w 2651125"/>
              <a:gd name="connsiteY11" fmla="*/ 6362700 h 6858000"/>
              <a:gd name="connsiteX12" fmla="*/ 2571750 w 2651125"/>
              <a:gd name="connsiteY12" fmla="*/ 6534150 h 6858000"/>
              <a:gd name="connsiteX13" fmla="*/ 2625725 w 2651125"/>
              <a:gd name="connsiteY13" fmla="*/ 6857999 h 6858000"/>
              <a:gd name="connsiteX14" fmla="*/ 0 w 2651125"/>
              <a:gd name="connsiteY14" fmla="*/ 6858000 h 6858000"/>
              <a:gd name="connsiteX15" fmla="*/ 0 w 26511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514600 w 2663825"/>
              <a:gd name="connsiteY2" fmla="*/ 371475 h 6858000"/>
              <a:gd name="connsiteX3" fmla="*/ 2171700 w 2663825"/>
              <a:gd name="connsiteY3" fmla="*/ 476250 h 6858000"/>
              <a:gd name="connsiteX4" fmla="*/ 1114425 w 2663825"/>
              <a:gd name="connsiteY4" fmla="*/ 476250 h 6858000"/>
              <a:gd name="connsiteX5" fmla="*/ 663575 w 2663825"/>
              <a:gd name="connsiteY5" fmla="*/ 606425 h 6858000"/>
              <a:gd name="connsiteX6" fmla="*/ 542925 w 2663825"/>
              <a:gd name="connsiteY6" fmla="*/ 1047750 h 6858000"/>
              <a:gd name="connsiteX7" fmla="*/ 542925 w 2663825"/>
              <a:gd name="connsiteY7" fmla="*/ 5797550 h 6858000"/>
              <a:gd name="connsiteX8" fmla="*/ 685800 w 2663825"/>
              <a:gd name="connsiteY8" fmla="*/ 6254750 h 6858000"/>
              <a:gd name="connsiteX9" fmla="*/ 1190625 w 2663825"/>
              <a:gd name="connsiteY9" fmla="*/ 6362700 h 6858000"/>
              <a:gd name="connsiteX10" fmla="*/ 2238375 w 2663825"/>
              <a:gd name="connsiteY10" fmla="*/ 6362700 h 6858000"/>
              <a:gd name="connsiteX11" fmla="*/ 2571750 w 2663825"/>
              <a:gd name="connsiteY11" fmla="*/ 6534150 h 6858000"/>
              <a:gd name="connsiteX12" fmla="*/ 2625725 w 2663825"/>
              <a:gd name="connsiteY12" fmla="*/ 6857999 h 6858000"/>
              <a:gd name="connsiteX13" fmla="*/ 0 w 2663825"/>
              <a:gd name="connsiteY13" fmla="*/ 6858000 h 6858000"/>
              <a:gd name="connsiteX14" fmla="*/ 0 w 2663825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67000" h="6858000">
                <a:moveTo>
                  <a:pt x="0" y="0"/>
                </a:moveTo>
                <a:lnTo>
                  <a:pt x="2628900" y="0"/>
                </a:lnTo>
                <a:cubicBezTo>
                  <a:pt x="2667000" y="127000"/>
                  <a:pt x="2616200" y="263525"/>
                  <a:pt x="2514600" y="371475"/>
                </a:cubicBezTo>
                <a:cubicBezTo>
                  <a:pt x="2422525" y="457200"/>
                  <a:pt x="2308225" y="479425"/>
                  <a:pt x="2171700" y="476250"/>
                </a:cubicBezTo>
                <a:lnTo>
                  <a:pt x="1114425" y="476250"/>
                </a:lnTo>
                <a:cubicBezTo>
                  <a:pt x="884238" y="479425"/>
                  <a:pt x="758825" y="492125"/>
                  <a:pt x="663575" y="606425"/>
                </a:cubicBezTo>
                <a:cubicBezTo>
                  <a:pt x="565150" y="736600"/>
                  <a:pt x="549275" y="873125"/>
                  <a:pt x="542925" y="1047750"/>
                </a:cubicBezTo>
                <a:lnTo>
                  <a:pt x="542925" y="5797550"/>
                </a:lnTo>
                <a:cubicBezTo>
                  <a:pt x="544513" y="5970588"/>
                  <a:pt x="577850" y="6160558"/>
                  <a:pt x="685800" y="6254750"/>
                </a:cubicBezTo>
                <a:cubicBezTo>
                  <a:pt x="793750" y="6348942"/>
                  <a:pt x="993775" y="6359525"/>
                  <a:pt x="1190625" y="6362700"/>
                </a:cubicBezTo>
                <a:lnTo>
                  <a:pt x="2238375" y="6362700"/>
                </a:lnTo>
                <a:cubicBezTo>
                  <a:pt x="2401887" y="6359525"/>
                  <a:pt x="2519892" y="6454775"/>
                  <a:pt x="2571750" y="6534150"/>
                </a:cubicBezTo>
                <a:cubicBezTo>
                  <a:pt x="2636308" y="6616700"/>
                  <a:pt x="2663825" y="6781799"/>
                  <a:pt x="2625725" y="6857999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F1C894"/>
              </a:gs>
              <a:gs pos="50000">
                <a:srgbClr val="E9AE64"/>
              </a:gs>
              <a:gs pos="50000">
                <a:srgbClr val="E29534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Freeform 5"/>
          <p:cNvSpPr/>
          <p:nvPr/>
        </p:nvSpPr>
        <p:spPr>
          <a:xfrm flipH="1">
            <a:off x="6502400" y="0"/>
            <a:ext cx="2667000" cy="6858000"/>
          </a:xfrm>
          <a:custGeom>
            <a:avLst/>
            <a:gdLst>
              <a:gd name="connsiteX0" fmla="*/ 0 w 2543175"/>
              <a:gd name="connsiteY0" fmla="*/ 0 h 6848475"/>
              <a:gd name="connsiteX1" fmla="*/ 2533650 w 2543175"/>
              <a:gd name="connsiteY1" fmla="*/ 0 h 6848475"/>
              <a:gd name="connsiteX2" fmla="*/ 2543175 w 2543175"/>
              <a:gd name="connsiteY2" fmla="*/ 114300 h 6848475"/>
              <a:gd name="connsiteX3" fmla="*/ 2419350 w 2543175"/>
              <a:gd name="connsiteY3" fmla="*/ 371475 h 6848475"/>
              <a:gd name="connsiteX4" fmla="*/ 2076450 w 2543175"/>
              <a:gd name="connsiteY4" fmla="*/ 476250 h 6848475"/>
              <a:gd name="connsiteX5" fmla="*/ 1019175 w 2543175"/>
              <a:gd name="connsiteY5" fmla="*/ 476250 h 6848475"/>
              <a:gd name="connsiteX6" fmla="*/ 561975 w 2543175"/>
              <a:gd name="connsiteY6" fmla="*/ 590550 h 6848475"/>
              <a:gd name="connsiteX7" fmla="*/ 438150 w 2543175"/>
              <a:gd name="connsiteY7" fmla="*/ 1047750 h 6848475"/>
              <a:gd name="connsiteX8" fmla="*/ 438150 w 2543175"/>
              <a:gd name="connsiteY8" fmla="*/ 5810250 h 6848475"/>
              <a:gd name="connsiteX9" fmla="*/ 581025 w 2543175"/>
              <a:gd name="connsiteY9" fmla="*/ 6257925 h 6848475"/>
              <a:gd name="connsiteX10" fmla="*/ 1095375 w 2543175"/>
              <a:gd name="connsiteY10" fmla="*/ 6362700 h 6848475"/>
              <a:gd name="connsiteX11" fmla="*/ 2143125 w 2543175"/>
              <a:gd name="connsiteY11" fmla="*/ 6362700 h 6848475"/>
              <a:gd name="connsiteX12" fmla="*/ 2476500 w 2543175"/>
              <a:gd name="connsiteY12" fmla="*/ 6534150 h 6848475"/>
              <a:gd name="connsiteX13" fmla="*/ 2543175 w 2543175"/>
              <a:gd name="connsiteY13" fmla="*/ 6781800 h 6848475"/>
              <a:gd name="connsiteX14" fmla="*/ 2514600 w 2543175"/>
              <a:gd name="connsiteY14" fmla="*/ 6848475 h 6848475"/>
              <a:gd name="connsiteX15" fmla="*/ 0 w 2543175"/>
              <a:gd name="connsiteY15" fmla="*/ 6848475 h 6848475"/>
              <a:gd name="connsiteX16" fmla="*/ 0 w 2543175"/>
              <a:gd name="connsiteY16" fmla="*/ 0 h 6848475"/>
              <a:gd name="connsiteX0" fmla="*/ 0 w 2638425"/>
              <a:gd name="connsiteY0" fmla="*/ 0 h 6848475"/>
              <a:gd name="connsiteX1" fmla="*/ 2628900 w 2638425"/>
              <a:gd name="connsiteY1" fmla="*/ 0 h 6848475"/>
              <a:gd name="connsiteX2" fmla="*/ 2638425 w 2638425"/>
              <a:gd name="connsiteY2" fmla="*/ 114300 h 6848475"/>
              <a:gd name="connsiteX3" fmla="*/ 2514600 w 2638425"/>
              <a:gd name="connsiteY3" fmla="*/ 371475 h 6848475"/>
              <a:gd name="connsiteX4" fmla="*/ 2171700 w 2638425"/>
              <a:gd name="connsiteY4" fmla="*/ 476250 h 6848475"/>
              <a:gd name="connsiteX5" fmla="*/ 1114425 w 2638425"/>
              <a:gd name="connsiteY5" fmla="*/ 476250 h 6848475"/>
              <a:gd name="connsiteX6" fmla="*/ 657225 w 2638425"/>
              <a:gd name="connsiteY6" fmla="*/ 590550 h 6848475"/>
              <a:gd name="connsiteX7" fmla="*/ 533400 w 2638425"/>
              <a:gd name="connsiteY7" fmla="*/ 1047750 h 6848475"/>
              <a:gd name="connsiteX8" fmla="*/ 533400 w 2638425"/>
              <a:gd name="connsiteY8" fmla="*/ 5810250 h 6848475"/>
              <a:gd name="connsiteX9" fmla="*/ 676275 w 2638425"/>
              <a:gd name="connsiteY9" fmla="*/ 6257925 h 6848475"/>
              <a:gd name="connsiteX10" fmla="*/ 1190625 w 2638425"/>
              <a:gd name="connsiteY10" fmla="*/ 6362700 h 6848475"/>
              <a:gd name="connsiteX11" fmla="*/ 2238375 w 2638425"/>
              <a:gd name="connsiteY11" fmla="*/ 6362700 h 6848475"/>
              <a:gd name="connsiteX12" fmla="*/ 2571750 w 2638425"/>
              <a:gd name="connsiteY12" fmla="*/ 6534150 h 6848475"/>
              <a:gd name="connsiteX13" fmla="*/ 2638425 w 2638425"/>
              <a:gd name="connsiteY13" fmla="*/ 6781800 h 6848475"/>
              <a:gd name="connsiteX14" fmla="*/ 2609850 w 2638425"/>
              <a:gd name="connsiteY14" fmla="*/ 6848475 h 6848475"/>
              <a:gd name="connsiteX15" fmla="*/ 95250 w 2638425"/>
              <a:gd name="connsiteY15" fmla="*/ 6848475 h 6848475"/>
              <a:gd name="connsiteX16" fmla="*/ 0 w 2638425"/>
              <a:gd name="connsiteY16" fmla="*/ 0 h 6848475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09850 w 2638425"/>
              <a:gd name="connsiteY14" fmla="*/ 6848475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13025 w 2638425"/>
              <a:gd name="connsiteY14" fmla="*/ 6857999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44775"/>
              <a:gd name="connsiteY0" fmla="*/ 0 h 6858000"/>
              <a:gd name="connsiteX1" fmla="*/ 2628900 w 2644775"/>
              <a:gd name="connsiteY1" fmla="*/ 0 h 6858000"/>
              <a:gd name="connsiteX2" fmla="*/ 2638425 w 2644775"/>
              <a:gd name="connsiteY2" fmla="*/ 114300 h 6858000"/>
              <a:gd name="connsiteX3" fmla="*/ 2514600 w 2644775"/>
              <a:gd name="connsiteY3" fmla="*/ 371475 h 6858000"/>
              <a:gd name="connsiteX4" fmla="*/ 2171700 w 2644775"/>
              <a:gd name="connsiteY4" fmla="*/ 476250 h 6858000"/>
              <a:gd name="connsiteX5" fmla="*/ 1114425 w 2644775"/>
              <a:gd name="connsiteY5" fmla="*/ 476250 h 6858000"/>
              <a:gd name="connsiteX6" fmla="*/ 657225 w 2644775"/>
              <a:gd name="connsiteY6" fmla="*/ 590550 h 6858000"/>
              <a:gd name="connsiteX7" fmla="*/ 533400 w 2644775"/>
              <a:gd name="connsiteY7" fmla="*/ 1047750 h 6858000"/>
              <a:gd name="connsiteX8" fmla="*/ 533400 w 2644775"/>
              <a:gd name="connsiteY8" fmla="*/ 5810250 h 6858000"/>
              <a:gd name="connsiteX9" fmla="*/ 676275 w 2644775"/>
              <a:gd name="connsiteY9" fmla="*/ 6257925 h 6858000"/>
              <a:gd name="connsiteX10" fmla="*/ 1190625 w 2644775"/>
              <a:gd name="connsiteY10" fmla="*/ 6362700 h 6858000"/>
              <a:gd name="connsiteX11" fmla="*/ 2238375 w 2644775"/>
              <a:gd name="connsiteY11" fmla="*/ 6362700 h 6858000"/>
              <a:gd name="connsiteX12" fmla="*/ 2571750 w 2644775"/>
              <a:gd name="connsiteY12" fmla="*/ 6534150 h 6858000"/>
              <a:gd name="connsiteX13" fmla="*/ 2644775 w 2644775"/>
              <a:gd name="connsiteY13" fmla="*/ 6781800 h 6858000"/>
              <a:gd name="connsiteX14" fmla="*/ 2613025 w 2644775"/>
              <a:gd name="connsiteY14" fmla="*/ 6857999 h 6858000"/>
              <a:gd name="connsiteX15" fmla="*/ 0 w 2644775"/>
              <a:gd name="connsiteY15" fmla="*/ 6858000 h 6858000"/>
              <a:gd name="connsiteX16" fmla="*/ 0 w 2644775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2651654"/>
              <a:gd name="connsiteY0" fmla="*/ 0 h 6858000"/>
              <a:gd name="connsiteX1" fmla="*/ 2628900 w 2651654"/>
              <a:gd name="connsiteY1" fmla="*/ 0 h 6858000"/>
              <a:gd name="connsiteX2" fmla="*/ 2638425 w 2651654"/>
              <a:gd name="connsiteY2" fmla="*/ 114300 h 6858000"/>
              <a:gd name="connsiteX3" fmla="*/ 2514600 w 2651654"/>
              <a:gd name="connsiteY3" fmla="*/ 371475 h 6858000"/>
              <a:gd name="connsiteX4" fmla="*/ 2171700 w 2651654"/>
              <a:gd name="connsiteY4" fmla="*/ 476250 h 6858000"/>
              <a:gd name="connsiteX5" fmla="*/ 1114425 w 2651654"/>
              <a:gd name="connsiteY5" fmla="*/ 476250 h 6858000"/>
              <a:gd name="connsiteX6" fmla="*/ 657225 w 2651654"/>
              <a:gd name="connsiteY6" fmla="*/ 590550 h 6858000"/>
              <a:gd name="connsiteX7" fmla="*/ 533400 w 2651654"/>
              <a:gd name="connsiteY7" fmla="*/ 1047750 h 6858000"/>
              <a:gd name="connsiteX8" fmla="*/ 533400 w 2651654"/>
              <a:gd name="connsiteY8" fmla="*/ 5810250 h 6858000"/>
              <a:gd name="connsiteX9" fmla="*/ 676275 w 2651654"/>
              <a:gd name="connsiteY9" fmla="*/ 6257925 h 6858000"/>
              <a:gd name="connsiteX10" fmla="*/ 1190625 w 2651654"/>
              <a:gd name="connsiteY10" fmla="*/ 6362700 h 6858000"/>
              <a:gd name="connsiteX11" fmla="*/ 2238375 w 2651654"/>
              <a:gd name="connsiteY11" fmla="*/ 6362700 h 6858000"/>
              <a:gd name="connsiteX12" fmla="*/ 2571750 w 2651654"/>
              <a:gd name="connsiteY12" fmla="*/ 6534150 h 6858000"/>
              <a:gd name="connsiteX13" fmla="*/ 2644775 w 2651654"/>
              <a:gd name="connsiteY13" fmla="*/ 6781800 h 6858000"/>
              <a:gd name="connsiteX14" fmla="*/ 2613025 w 2651654"/>
              <a:gd name="connsiteY14" fmla="*/ 6857999 h 6858000"/>
              <a:gd name="connsiteX15" fmla="*/ 0 w 2651654"/>
              <a:gd name="connsiteY15" fmla="*/ 6858000 h 6858000"/>
              <a:gd name="connsiteX16" fmla="*/ 0 w 265165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8479"/>
              <a:gd name="connsiteY0" fmla="*/ 0 h 6858000"/>
              <a:gd name="connsiteX1" fmla="*/ 2628900 w 2648479"/>
              <a:gd name="connsiteY1" fmla="*/ 0 h 6858000"/>
              <a:gd name="connsiteX2" fmla="*/ 2638425 w 2648479"/>
              <a:gd name="connsiteY2" fmla="*/ 114300 h 6858000"/>
              <a:gd name="connsiteX3" fmla="*/ 2514600 w 2648479"/>
              <a:gd name="connsiteY3" fmla="*/ 371475 h 6858000"/>
              <a:gd name="connsiteX4" fmla="*/ 2171700 w 2648479"/>
              <a:gd name="connsiteY4" fmla="*/ 476250 h 6858000"/>
              <a:gd name="connsiteX5" fmla="*/ 1114425 w 2648479"/>
              <a:gd name="connsiteY5" fmla="*/ 476250 h 6858000"/>
              <a:gd name="connsiteX6" fmla="*/ 657225 w 2648479"/>
              <a:gd name="connsiteY6" fmla="*/ 590550 h 6858000"/>
              <a:gd name="connsiteX7" fmla="*/ 533400 w 2648479"/>
              <a:gd name="connsiteY7" fmla="*/ 1047750 h 6858000"/>
              <a:gd name="connsiteX8" fmla="*/ 533400 w 2648479"/>
              <a:gd name="connsiteY8" fmla="*/ 5810250 h 6858000"/>
              <a:gd name="connsiteX9" fmla="*/ 676275 w 2648479"/>
              <a:gd name="connsiteY9" fmla="*/ 6257925 h 6858000"/>
              <a:gd name="connsiteX10" fmla="*/ 1190625 w 2648479"/>
              <a:gd name="connsiteY10" fmla="*/ 6362700 h 6858000"/>
              <a:gd name="connsiteX11" fmla="*/ 2238375 w 2648479"/>
              <a:gd name="connsiteY11" fmla="*/ 6362700 h 6858000"/>
              <a:gd name="connsiteX12" fmla="*/ 2571750 w 2648479"/>
              <a:gd name="connsiteY12" fmla="*/ 6534150 h 6858000"/>
              <a:gd name="connsiteX13" fmla="*/ 2647950 w 2648479"/>
              <a:gd name="connsiteY13" fmla="*/ 6737350 h 6858000"/>
              <a:gd name="connsiteX14" fmla="*/ 2613025 w 2648479"/>
              <a:gd name="connsiteY14" fmla="*/ 6857999 h 6858000"/>
              <a:gd name="connsiteX15" fmla="*/ 0 w 2648479"/>
              <a:gd name="connsiteY15" fmla="*/ 6858000 h 6858000"/>
              <a:gd name="connsiteX16" fmla="*/ 0 w 2648479"/>
              <a:gd name="connsiteY16" fmla="*/ 0 h 6858000"/>
              <a:gd name="connsiteX0" fmla="*/ 0 w 2657475"/>
              <a:gd name="connsiteY0" fmla="*/ 0 h 6858000"/>
              <a:gd name="connsiteX1" fmla="*/ 2628900 w 2657475"/>
              <a:gd name="connsiteY1" fmla="*/ 0 h 6858000"/>
              <a:gd name="connsiteX2" fmla="*/ 2638425 w 2657475"/>
              <a:gd name="connsiteY2" fmla="*/ 114300 h 6858000"/>
              <a:gd name="connsiteX3" fmla="*/ 2514600 w 2657475"/>
              <a:gd name="connsiteY3" fmla="*/ 371475 h 6858000"/>
              <a:gd name="connsiteX4" fmla="*/ 2171700 w 2657475"/>
              <a:gd name="connsiteY4" fmla="*/ 476250 h 6858000"/>
              <a:gd name="connsiteX5" fmla="*/ 1114425 w 2657475"/>
              <a:gd name="connsiteY5" fmla="*/ 476250 h 6858000"/>
              <a:gd name="connsiteX6" fmla="*/ 657225 w 2657475"/>
              <a:gd name="connsiteY6" fmla="*/ 590550 h 6858000"/>
              <a:gd name="connsiteX7" fmla="*/ 533400 w 2657475"/>
              <a:gd name="connsiteY7" fmla="*/ 1047750 h 6858000"/>
              <a:gd name="connsiteX8" fmla="*/ 533400 w 2657475"/>
              <a:gd name="connsiteY8" fmla="*/ 5810250 h 6858000"/>
              <a:gd name="connsiteX9" fmla="*/ 676275 w 2657475"/>
              <a:gd name="connsiteY9" fmla="*/ 6257925 h 6858000"/>
              <a:gd name="connsiteX10" fmla="*/ 1190625 w 2657475"/>
              <a:gd name="connsiteY10" fmla="*/ 6362700 h 6858000"/>
              <a:gd name="connsiteX11" fmla="*/ 2238375 w 2657475"/>
              <a:gd name="connsiteY11" fmla="*/ 6362700 h 6858000"/>
              <a:gd name="connsiteX12" fmla="*/ 2571750 w 2657475"/>
              <a:gd name="connsiteY12" fmla="*/ 6534150 h 6858000"/>
              <a:gd name="connsiteX13" fmla="*/ 2647950 w 2657475"/>
              <a:gd name="connsiteY13" fmla="*/ 6737350 h 6858000"/>
              <a:gd name="connsiteX14" fmla="*/ 2628900 w 2657475"/>
              <a:gd name="connsiteY14" fmla="*/ 6857999 h 6858000"/>
              <a:gd name="connsiteX15" fmla="*/ 0 w 2657475"/>
              <a:gd name="connsiteY15" fmla="*/ 6858000 h 6858000"/>
              <a:gd name="connsiteX16" fmla="*/ 0 w 2657475"/>
              <a:gd name="connsiteY16" fmla="*/ 0 h 6858000"/>
              <a:gd name="connsiteX0" fmla="*/ 0 w 2654829"/>
              <a:gd name="connsiteY0" fmla="*/ 0 h 6858000"/>
              <a:gd name="connsiteX1" fmla="*/ 2628900 w 2654829"/>
              <a:gd name="connsiteY1" fmla="*/ 0 h 6858000"/>
              <a:gd name="connsiteX2" fmla="*/ 2638425 w 2654829"/>
              <a:gd name="connsiteY2" fmla="*/ 114300 h 6858000"/>
              <a:gd name="connsiteX3" fmla="*/ 2514600 w 2654829"/>
              <a:gd name="connsiteY3" fmla="*/ 371475 h 6858000"/>
              <a:gd name="connsiteX4" fmla="*/ 2171700 w 2654829"/>
              <a:gd name="connsiteY4" fmla="*/ 476250 h 6858000"/>
              <a:gd name="connsiteX5" fmla="*/ 1114425 w 2654829"/>
              <a:gd name="connsiteY5" fmla="*/ 476250 h 6858000"/>
              <a:gd name="connsiteX6" fmla="*/ 657225 w 2654829"/>
              <a:gd name="connsiteY6" fmla="*/ 590550 h 6858000"/>
              <a:gd name="connsiteX7" fmla="*/ 533400 w 2654829"/>
              <a:gd name="connsiteY7" fmla="*/ 1047750 h 6858000"/>
              <a:gd name="connsiteX8" fmla="*/ 533400 w 2654829"/>
              <a:gd name="connsiteY8" fmla="*/ 5810250 h 6858000"/>
              <a:gd name="connsiteX9" fmla="*/ 676275 w 2654829"/>
              <a:gd name="connsiteY9" fmla="*/ 6257925 h 6858000"/>
              <a:gd name="connsiteX10" fmla="*/ 1190625 w 2654829"/>
              <a:gd name="connsiteY10" fmla="*/ 6362700 h 6858000"/>
              <a:gd name="connsiteX11" fmla="*/ 2238375 w 2654829"/>
              <a:gd name="connsiteY11" fmla="*/ 6362700 h 6858000"/>
              <a:gd name="connsiteX12" fmla="*/ 2571750 w 2654829"/>
              <a:gd name="connsiteY12" fmla="*/ 6534150 h 6858000"/>
              <a:gd name="connsiteX13" fmla="*/ 2647950 w 2654829"/>
              <a:gd name="connsiteY13" fmla="*/ 6737350 h 6858000"/>
              <a:gd name="connsiteX14" fmla="*/ 2613025 w 2654829"/>
              <a:gd name="connsiteY14" fmla="*/ 6857999 h 6858000"/>
              <a:gd name="connsiteX15" fmla="*/ 0 w 2654829"/>
              <a:gd name="connsiteY15" fmla="*/ 6858000 h 6858000"/>
              <a:gd name="connsiteX16" fmla="*/ 0 w 2654829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3054350"/>
              <a:gd name="connsiteY0" fmla="*/ 0 h 6858000"/>
              <a:gd name="connsiteX1" fmla="*/ 2628900 w 3054350"/>
              <a:gd name="connsiteY1" fmla="*/ 0 h 6858000"/>
              <a:gd name="connsiteX2" fmla="*/ 2638425 w 3054350"/>
              <a:gd name="connsiteY2" fmla="*/ 114300 h 6858000"/>
              <a:gd name="connsiteX3" fmla="*/ 2514600 w 3054350"/>
              <a:gd name="connsiteY3" fmla="*/ 371475 h 6858000"/>
              <a:gd name="connsiteX4" fmla="*/ 2171700 w 3054350"/>
              <a:gd name="connsiteY4" fmla="*/ 476250 h 6858000"/>
              <a:gd name="connsiteX5" fmla="*/ 1114425 w 3054350"/>
              <a:gd name="connsiteY5" fmla="*/ 476250 h 6858000"/>
              <a:gd name="connsiteX6" fmla="*/ 657225 w 3054350"/>
              <a:gd name="connsiteY6" fmla="*/ 590550 h 6858000"/>
              <a:gd name="connsiteX7" fmla="*/ 533400 w 3054350"/>
              <a:gd name="connsiteY7" fmla="*/ 1047750 h 6858000"/>
              <a:gd name="connsiteX8" fmla="*/ 533400 w 3054350"/>
              <a:gd name="connsiteY8" fmla="*/ 5810250 h 6858000"/>
              <a:gd name="connsiteX9" fmla="*/ 676275 w 3054350"/>
              <a:gd name="connsiteY9" fmla="*/ 6257925 h 6858000"/>
              <a:gd name="connsiteX10" fmla="*/ 1190625 w 3054350"/>
              <a:gd name="connsiteY10" fmla="*/ 6362700 h 6858000"/>
              <a:gd name="connsiteX11" fmla="*/ 2238375 w 3054350"/>
              <a:gd name="connsiteY11" fmla="*/ 6362700 h 6858000"/>
              <a:gd name="connsiteX12" fmla="*/ 2571750 w 3054350"/>
              <a:gd name="connsiteY12" fmla="*/ 6534150 h 6858000"/>
              <a:gd name="connsiteX13" fmla="*/ 2625725 w 3054350"/>
              <a:gd name="connsiteY13" fmla="*/ 6857999 h 6858000"/>
              <a:gd name="connsiteX14" fmla="*/ 0 w 3054350"/>
              <a:gd name="connsiteY14" fmla="*/ 6858000 h 6858000"/>
              <a:gd name="connsiteX15" fmla="*/ 0 w 3054350"/>
              <a:gd name="connsiteY15" fmla="*/ 0 h 6858000"/>
              <a:gd name="connsiteX0" fmla="*/ 0 w 2651125"/>
              <a:gd name="connsiteY0" fmla="*/ 0 h 6858000"/>
              <a:gd name="connsiteX1" fmla="*/ 2628900 w 2651125"/>
              <a:gd name="connsiteY1" fmla="*/ 0 h 6858000"/>
              <a:gd name="connsiteX2" fmla="*/ 2638425 w 2651125"/>
              <a:gd name="connsiteY2" fmla="*/ 114300 h 6858000"/>
              <a:gd name="connsiteX3" fmla="*/ 2514600 w 2651125"/>
              <a:gd name="connsiteY3" fmla="*/ 371475 h 6858000"/>
              <a:gd name="connsiteX4" fmla="*/ 2171700 w 2651125"/>
              <a:gd name="connsiteY4" fmla="*/ 476250 h 6858000"/>
              <a:gd name="connsiteX5" fmla="*/ 1114425 w 2651125"/>
              <a:gd name="connsiteY5" fmla="*/ 476250 h 6858000"/>
              <a:gd name="connsiteX6" fmla="*/ 657225 w 2651125"/>
              <a:gd name="connsiteY6" fmla="*/ 590550 h 6858000"/>
              <a:gd name="connsiteX7" fmla="*/ 533400 w 2651125"/>
              <a:gd name="connsiteY7" fmla="*/ 1047750 h 6858000"/>
              <a:gd name="connsiteX8" fmla="*/ 533400 w 2651125"/>
              <a:gd name="connsiteY8" fmla="*/ 5810250 h 6858000"/>
              <a:gd name="connsiteX9" fmla="*/ 676275 w 2651125"/>
              <a:gd name="connsiteY9" fmla="*/ 6257925 h 6858000"/>
              <a:gd name="connsiteX10" fmla="*/ 1190625 w 2651125"/>
              <a:gd name="connsiteY10" fmla="*/ 6362700 h 6858000"/>
              <a:gd name="connsiteX11" fmla="*/ 2238375 w 2651125"/>
              <a:gd name="connsiteY11" fmla="*/ 6362700 h 6858000"/>
              <a:gd name="connsiteX12" fmla="*/ 2571750 w 2651125"/>
              <a:gd name="connsiteY12" fmla="*/ 6534150 h 6858000"/>
              <a:gd name="connsiteX13" fmla="*/ 2625725 w 2651125"/>
              <a:gd name="connsiteY13" fmla="*/ 6857999 h 6858000"/>
              <a:gd name="connsiteX14" fmla="*/ 0 w 2651125"/>
              <a:gd name="connsiteY14" fmla="*/ 6858000 h 6858000"/>
              <a:gd name="connsiteX15" fmla="*/ 0 w 26511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514600 w 2663825"/>
              <a:gd name="connsiteY2" fmla="*/ 371475 h 6858000"/>
              <a:gd name="connsiteX3" fmla="*/ 2171700 w 2663825"/>
              <a:gd name="connsiteY3" fmla="*/ 476250 h 6858000"/>
              <a:gd name="connsiteX4" fmla="*/ 1114425 w 2663825"/>
              <a:gd name="connsiteY4" fmla="*/ 476250 h 6858000"/>
              <a:gd name="connsiteX5" fmla="*/ 663575 w 2663825"/>
              <a:gd name="connsiteY5" fmla="*/ 606425 h 6858000"/>
              <a:gd name="connsiteX6" fmla="*/ 542925 w 2663825"/>
              <a:gd name="connsiteY6" fmla="*/ 1047750 h 6858000"/>
              <a:gd name="connsiteX7" fmla="*/ 542925 w 2663825"/>
              <a:gd name="connsiteY7" fmla="*/ 5797550 h 6858000"/>
              <a:gd name="connsiteX8" fmla="*/ 685800 w 2663825"/>
              <a:gd name="connsiteY8" fmla="*/ 6254750 h 6858000"/>
              <a:gd name="connsiteX9" fmla="*/ 1190625 w 2663825"/>
              <a:gd name="connsiteY9" fmla="*/ 6362700 h 6858000"/>
              <a:gd name="connsiteX10" fmla="*/ 2238375 w 2663825"/>
              <a:gd name="connsiteY10" fmla="*/ 6362700 h 6858000"/>
              <a:gd name="connsiteX11" fmla="*/ 2571750 w 2663825"/>
              <a:gd name="connsiteY11" fmla="*/ 6534150 h 6858000"/>
              <a:gd name="connsiteX12" fmla="*/ 2625725 w 2663825"/>
              <a:gd name="connsiteY12" fmla="*/ 6857999 h 6858000"/>
              <a:gd name="connsiteX13" fmla="*/ 0 w 2663825"/>
              <a:gd name="connsiteY13" fmla="*/ 6858000 h 6858000"/>
              <a:gd name="connsiteX14" fmla="*/ 0 w 2663825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67000" h="6858000">
                <a:moveTo>
                  <a:pt x="0" y="0"/>
                </a:moveTo>
                <a:lnTo>
                  <a:pt x="2628900" y="0"/>
                </a:lnTo>
                <a:cubicBezTo>
                  <a:pt x="2667000" y="127000"/>
                  <a:pt x="2616200" y="263525"/>
                  <a:pt x="2514600" y="371475"/>
                </a:cubicBezTo>
                <a:cubicBezTo>
                  <a:pt x="2422525" y="457200"/>
                  <a:pt x="2308225" y="479425"/>
                  <a:pt x="2171700" y="476250"/>
                </a:cubicBezTo>
                <a:lnTo>
                  <a:pt x="1114425" y="476250"/>
                </a:lnTo>
                <a:cubicBezTo>
                  <a:pt x="884238" y="479425"/>
                  <a:pt x="758825" y="492125"/>
                  <a:pt x="663575" y="606425"/>
                </a:cubicBezTo>
                <a:cubicBezTo>
                  <a:pt x="565150" y="736600"/>
                  <a:pt x="549275" y="873125"/>
                  <a:pt x="542925" y="1047750"/>
                </a:cubicBezTo>
                <a:lnTo>
                  <a:pt x="542925" y="5797550"/>
                </a:lnTo>
                <a:cubicBezTo>
                  <a:pt x="544513" y="5970588"/>
                  <a:pt x="577850" y="6160558"/>
                  <a:pt x="685800" y="6254750"/>
                </a:cubicBezTo>
                <a:cubicBezTo>
                  <a:pt x="793750" y="6348942"/>
                  <a:pt x="993775" y="6359525"/>
                  <a:pt x="1190625" y="6362700"/>
                </a:cubicBezTo>
                <a:lnTo>
                  <a:pt x="2238375" y="6362700"/>
                </a:lnTo>
                <a:cubicBezTo>
                  <a:pt x="2401887" y="6359525"/>
                  <a:pt x="2519892" y="6454775"/>
                  <a:pt x="2571750" y="6534150"/>
                </a:cubicBezTo>
                <a:cubicBezTo>
                  <a:pt x="2636308" y="6616700"/>
                  <a:pt x="2663825" y="6781799"/>
                  <a:pt x="2625725" y="6857999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F1C894"/>
              </a:gs>
              <a:gs pos="50000">
                <a:srgbClr val="E9AE64"/>
              </a:gs>
              <a:gs pos="50000">
                <a:srgbClr val="E29534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904875" y="1970088"/>
            <a:ext cx="3560763" cy="604837"/>
          </a:xfrm>
        </p:spPr>
        <p:txBody>
          <a:bodyPr/>
          <a:lstStyle>
            <a:lvl1pPr marL="342900" indent="-342900">
              <a:buNone/>
              <a:defRPr lang="en-US" sz="1600" b="1" kern="1200" dirty="0" smtClean="0">
                <a:solidFill>
                  <a:srgbClr val="F0C593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875322" y="1066800"/>
            <a:ext cx="7772400" cy="639763"/>
          </a:xfr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3200" b="1" kern="1200" dirty="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Brackets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0" y="0"/>
            <a:ext cx="2667000" cy="6858000"/>
          </a:xfrm>
          <a:custGeom>
            <a:avLst/>
            <a:gdLst>
              <a:gd name="connsiteX0" fmla="*/ 0 w 2543175"/>
              <a:gd name="connsiteY0" fmla="*/ 0 h 6848475"/>
              <a:gd name="connsiteX1" fmla="*/ 2533650 w 2543175"/>
              <a:gd name="connsiteY1" fmla="*/ 0 h 6848475"/>
              <a:gd name="connsiteX2" fmla="*/ 2543175 w 2543175"/>
              <a:gd name="connsiteY2" fmla="*/ 114300 h 6848475"/>
              <a:gd name="connsiteX3" fmla="*/ 2419350 w 2543175"/>
              <a:gd name="connsiteY3" fmla="*/ 371475 h 6848475"/>
              <a:gd name="connsiteX4" fmla="*/ 2076450 w 2543175"/>
              <a:gd name="connsiteY4" fmla="*/ 476250 h 6848475"/>
              <a:gd name="connsiteX5" fmla="*/ 1019175 w 2543175"/>
              <a:gd name="connsiteY5" fmla="*/ 476250 h 6848475"/>
              <a:gd name="connsiteX6" fmla="*/ 561975 w 2543175"/>
              <a:gd name="connsiteY6" fmla="*/ 590550 h 6848475"/>
              <a:gd name="connsiteX7" fmla="*/ 438150 w 2543175"/>
              <a:gd name="connsiteY7" fmla="*/ 1047750 h 6848475"/>
              <a:gd name="connsiteX8" fmla="*/ 438150 w 2543175"/>
              <a:gd name="connsiteY8" fmla="*/ 5810250 h 6848475"/>
              <a:gd name="connsiteX9" fmla="*/ 581025 w 2543175"/>
              <a:gd name="connsiteY9" fmla="*/ 6257925 h 6848475"/>
              <a:gd name="connsiteX10" fmla="*/ 1095375 w 2543175"/>
              <a:gd name="connsiteY10" fmla="*/ 6362700 h 6848475"/>
              <a:gd name="connsiteX11" fmla="*/ 2143125 w 2543175"/>
              <a:gd name="connsiteY11" fmla="*/ 6362700 h 6848475"/>
              <a:gd name="connsiteX12" fmla="*/ 2476500 w 2543175"/>
              <a:gd name="connsiteY12" fmla="*/ 6534150 h 6848475"/>
              <a:gd name="connsiteX13" fmla="*/ 2543175 w 2543175"/>
              <a:gd name="connsiteY13" fmla="*/ 6781800 h 6848475"/>
              <a:gd name="connsiteX14" fmla="*/ 2514600 w 2543175"/>
              <a:gd name="connsiteY14" fmla="*/ 6848475 h 6848475"/>
              <a:gd name="connsiteX15" fmla="*/ 0 w 2543175"/>
              <a:gd name="connsiteY15" fmla="*/ 6848475 h 6848475"/>
              <a:gd name="connsiteX16" fmla="*/ 0 w 2543175"/>
              <a:gd name="connsiteY16" fmla="*/ 0 h 6848475"/>
              <a:gd name="connsiteX0" fmla="*/ 0 w 2638425"/>
              <a:gd name="connsiteY0" fmla="*/ 0 h 6848475"/>
              <a:gd name="connsiteX1" fmla="*/ 2628900 w 2638425"/>
              <a:gd name="connsiteY1" fmla="*/ 0 h 6848475"/>
              <a:gd name="connsiteX2" fmla="*/ 2638425 w 2638425"/>
              <a:gd name="connsiteY2" fmla="*/ 114300 h 6848475"/>
              <a:gd name="connsiteX3" fmla="*/ 2514600 w 2638425"/>
              <a:gd name="connsiteY3" fmla="*/ 371475 h 6848475"/>
              <a:gd name="connsiteX4" fmla="*/ 2171700 w 2638425"/>
              <a:gd name="connsiteY4" fmla="*/ 476250 h 6848475"/>
              <a:gd name="connsiteX5" fmla="*/ 1114425 w 2638425"/>
              <a:gd name="connsiteY5" fmla="*/ 476250 h 6848475"/>
              <a:gd name="connsiteX6" fmla="*/ 657225 w 2638425"/>
              <a:gd name="connsiteY6" fmla="*/ 590550 h 6848475"/>
              <a:gd name="connsiteX7" fmla="*/ 533400 w 2638425"/>
              <a:gd name="connsiteY7" fmla="*/ 1047750 h 6848475"/>
              <a:gd name="connsiteX8" fmla="*/ 533400 w 2638425"/>
              <a:gd name="connsiteY8" fmla="*/ 5810250 h 6848475"/>
              <a:gd name="connsiteX9" fmla="*/ 676275 w 2638425"/>
              <a:gd name="connsiteY9" fmla="*/ 6257925 h 6848475"/>
              <a:gd name="connsiteX10" fmla="*/ 1190625 w 2638425"/>
              <a:gd name="connsiteY10" fmla="*/ 6362700 h 6848475"/>
              <a:gd name="connsiteX11" fmla="*/ 2238375 w 2638425"/>
              <a:gd name="connsiteY11" fmla="*/ 6362700 h 6848475"/>
              <a:gd name="connsiteX12" fmla="*/ 2571750 w 2638425"/>
              <a:gd name="connsiteY12" fmla="*/ 6534150 h 6848475"/>
              <a:gd name="connsiteX13" fmla="*/ 2638425 w 2638425"/>
              <a:gd name="connsiteY13" fmla="*/ 6781800 h 6848475"/>
              <a:gd name="connsiteX14" fmla="*/ 2609850 w 2638425"/>
              <a:gd name="connsiteY14" fmla="*/ 6848475 h 6848475"/>
              <a:gd name="connsiteX15" fmla="*/ 95250 w 2638425"/>
              <a:gd name="connsiteY15" fmla="*/ 6848475 h 6848475"/>
              <a:gd name="connsiteX16" fmla="*/ 0 w 2638425"/>
              <a:gd name="connsiteY16" fmla="*/ 0 h 6848475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09850 w 2638425"/>
              <a:gd name="connsiteY14" fmla="*/ 6848475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13025 w 2638425"/>
              <a:gd name="connsiteY14" fmla="*/ 6857999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44775"/>
              <a:gd name="connsiteY0" fmla="*/ 0 h 6858000"/>
              <a:gd name="connsiteX1" fmla="*/ 2628900 w 2644775"/>
              <a:gd name="connsiteY1" fmla="*/ 0 h 6858000"/>
              <a:gd name="connsiteX2" fmla="*/ 2638425 w 2644775"/>
              <a:gd name="connsiteY2" fmla="*/ 114300 h 6858000"/>
              <a:gd name="connsiteX3" fmla="*/ 2514600 w 2644775"/>
              <a:gd name="connsiteY3" fmla="*/ 371475 h 6858000"/>
              <a:gd name="connsiteX4" fmla="*/ 2171700 w 2644775"/>
              <a:gd name="connsiteY4" fmla="*/ 476250 h 6858000"/>
              <a:gd name="connsiteX5" fmla="*/ 1114425 w 2644775"/>
              <a:gd name="connsiteY5" fmla="*/ 476250 h 6858000"/>
              <a:gd name="connsiteX6" fmla="*/ 657225 w 2644775"/>
              <a:gd name="connsiteY6" fmla="*/ 590550 h 6858000"/>
              <a:gd name="connsiteX7" fmla="*/ 533400 w 2644775"/>
              <a:gd name="connsiteY7" fmla="*/ 1047750 h 6858000"/>
              <a:gd name="connsiteX8" fmla="*/ 533400 w 2644775"/>
              <a:gd name="connsiteY8" fmla="*/ 5810250 h 6858000"/>
              <a:gd name="connsiteX9" fmla="*/ 676275 w 2644775"/>
              <a:gd name="connsiteY9" fmla="*/ 6257925 h 6858000"/>
              <a:gd name="connsiteX10" fmla="*/ 1190625 w 2644775"/>
              <a:gd name="connsiteY10" fmla="*/ 6362700 h 6858000"/>
              <a:gd name="connsiteX11" fmla="*/ 2238375 w 2644775"/>
              <a:gd name="connsiteY11" fmla="*/ 6362700 h 6858000"/>
              <a:gd name="connsiteX12" fmla="*/ 2571750 w 2644775"/>
              <a:gd name="connsiteY12" fmla="*/ 6534150 h 6858000"/>
              <a:gd name="connsiteX13" fmla="*/ 2644775 w 2644775"/>
              <a:gd name="connsiteY13" fmla="*/ 6781800 h 6858000"/>
              <a:gd name="connsiteX14" fmla="*/ 2613025 w 2644775"/>
              <a:gd name="connsiteY14" fmla="*/ 6857999 h 6858000"/>
              <a:gd name="connsiteX15" fmla="*/ 0 w 2644775"/>
              <a:gd name="connsiteY15" fmla="*/ 6858000 h 6858000"/>
              <a:gd name="connsiteX16" fmla="*/ 0 w 2644775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2651654"/>
              <a:gd name="connsiteY0" fmla="*/ 0 h 6858000"/>
              <a:gd name="connsiteX1" fmla="*/ 2628900 w 2651654"/>
              <a:gd name="connsiteY1" fmla="*/ 0 h 6858000"/>
              <a:gd name="connsiteX2" fmla="*/ 2638425 w 2651654"/>
              <a:gd name="connsiteY2" fmla="*/ 114300 h 6858000"/>
              <a:gd name="connsiteX3" fmla="*/ 2514600 w 2651654"/>
              <a:gd name="connsiteY3" fmla="*/ 371475 h 6858000"/>
              <a:gd name="connsiteX4" fmla="*/ 2171700 w 2651654"/>
              <a:gd name="connsiteY4" fmla="*/ 476250 h 6858000"/>
              <a:gd name="connsiteX5" fmla="*/ 1114425 w 2651654"/>
              <a:gd name="connsiteY5" fmla="*/ 476250 h 6858000"/>
              <a:gd name="connsiteX6" fmla="*/ 657225 w 2651654"/>
              <a:gd name="connsiteY6" fmla="*/ 590550 h 6858000"/>
              <a:gd name="connsiteX7" fmla="*/ 533400 w 2651654"/>
              <a:gd name="connsiteY7" fmla="*/ 1047750 h 6858000"/>
              <a:gd name="connsiteX8" fmla="*/ 533400 w 2651654"/>
              <a:gd name="connsiteY8" fmla="*/ 5810250 h 6858000"/>
              <a:gd name="connsiteX9" fmla="*/ 676275 w 2651654"/>
              <a:gd name="connsiteY9" fmla="*/ 6257925 h 6858000"/>
              <a:gd name="connsiteX10" fmla="*/ 1190625 w 2651654"/>
              <a:gd name="connsiteY10" fmla="*/ 6362700 h 6858000"/>
              <a:gd name="connsiteX11" fmla="*/ 2238375 w 2651654"/>
              <a:gd name="connsiteY11" fmla="*/ 6362700 h 6858000"/>
              <a:gd name="connsiteX12" fmla="*/ 2571750 w 2651654"/>
              <a:gd name="connsiteY12" fmla="*/ 6534150 h 6858000"/>
              <a:gd name="connsiteX13" fmla="*/ 2644775 w 2651654"/>
              <a:gd name="connsiteY13" fmla="*/ 6781800 h 6858000"/>
              <a:gd name="connsiteX14" fmla="*/ 2613025 w 2651654"/>
              <a:gd name="connsiteY14" fmla="*/ 6857999 h 6858000"/>
              <a:gd name="connsiteX15" fmla="*/ 0 w 2651654"/>
              <a:gd name="connsiteY15" fmla="*/ 6858000 h 6858000"/>
              <a:gd name="connsiteX16" fmla="*/ 0 w 265165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8479"/>
              <a:gd name="connsiteY0" fmla="*/ 0 h 6858000"/>
              <a:gd name="connsiteX1" fmla="*/ 2628900 w 2648479"/>
              <a:gd name="connsiteY1" fmla="*/ 0 h 6858000"/>
              <a:gd name="connsiteX2" fmla="*/ 2638425 w 2648479"/>
              <a:gd name="connsiteY2" fmla="*/ 114300 h 6858000"/>
              <a:gd name="connsiteX3" fmla="*/ 2514600 w 2648479"/>
              <a:gd name="connsiteY3" fmla="*/ 371475 h 6858000"/>
              <a:gd name="connsiteX4" fmla="*/ 2171700 w 2648479"/>
              <a:gd name="connsiteY4" fmla="*/ 476250 h 6858000"/>
              <a:gd name="connsiteX5" fmla="*/ 1114425 w 2648479"/>
              <a:gd name="connsiteY5" fmla="*/ 476250 h 6858000"/>
              <a:gd name="connsiteX6" fmla="*/ 657225 w 2648479"/>
              <a:gd name="connsiteY6" fmla="*/ 590550 h 6858000"/>
              <a:gd name="connsiteX7" fmla="*/ 533400 w 2648479"/>
              <a:gd name="connsiteY7" fmla="*/ 1047750 h 6858000"/>
              <a:gd name="connsiteX8" fmla="*/ 533400 w 2648479"/>
              <a:gd name="connsiteY8" fmla="*/ 5810250 h 6858000"/>
              <a:gd name="connsiteX9" fmla="*/ 676275 w 2648479"/>
              <a:gd name="connsiteY9" fmla="*/ 6257925 h 6858000"/>
              <a:gd name="connsiteX10" fmla="*/ 1190625 w 2648479"/>
              <a:gd name="connsiteY10" fmla="*/ 6362700 h 6858000"/>
              <a:gd name="connsiteX11" fmla="*/ 2238375 w 2648479"/>
              <a:gd name="connsiteY11" fmla="*/ 6362700 h 6858000"/>
              <a:gd name="connsiteX12" fmla="*/ 2571750 w 2648479"/>
              <a:gd name="connsiteY12" fmla="*/ 6534150 h 6858000"/>
              <a:gd name="connsiteX13" fmla="*/ 2647950 w 2648479"/>
              <a:gd name="connsiteY13" fmla="*/ 6737350 h 6858000"/>
              <a:gd name="connsiteX14" fmla="*/ 2613025 w 2648479"/>
              <a:gd name="connsiteY14" fmla="*/ 6857999 h 6858000"/>
              <a:gd name="connsiteX15" fmla="*/ 0 w 2648479"/>
              <a:gd name="connsiteY15" fmla="*/ 6858000 h 6858000"/>
              <a:gd name="connsiteX16" fmla="*/ 0 w 2648479"/>
              <a:gd name="connsiteY16" fmla="*/ 0 h 6858000"/>
              <a:gd name="connsiteX0" fmla="*/ 0 w 2657475"/>
              <a:gd name="connsiteY0" fmla="*/ 0 h 6858000"/>
              <a:gd name="connsiteX1" fmla="*/ 2628900 w 2657475"/>
              <a:gd name="connsiteY1" fmla="*/ 0 h 6858000"/>
              <a:gd name="connsiteX2" fmla="*/ 2638425 w 2657475"/>
              <a:gd name="connsiteY2" fmla="*/ 114300 h 6858000"/>
              <a:gd name="connsiteX3" fmla="*/ 2514600 w 2657475"/>
              <a:gd name="connsiteY3" fmla="*/ 371475 h 6858000"/>
              <a:gd name="connsiteX4" fmla="*/ 2171700 w 2657475"/>
              <a:gd name="connsiteY4" fmla="*/ 476250 h 6858000"/>
              <a:gd name="connsiteX5" fmla="*/ 1114425 w 2657475"/>
              <a:gd name="connsiteY5" fmla="*/ 476250 h 6858000"/>
              <a:gd name="connsiteX6" fmla="*/ 657225 w 2657475"/>
              <a:gd name="connsiteY6" fmla="*/ 590550 h 6858000"/>
              <a:gd name="connsiteX7" fmla="*/ 533400 w 2657475"/>
              <a:gd name="connsiteY7" fmla="*/ 1047750 h 6858000"/>
              <a:gd name="connsiteX8" fmla="*/ 533400 w 2657475"/>
              <a:gd name="connsiteY8" fmla="*/ 5810250 h 6858000"/>
              <a:gd name="connsiteX9" fmla="*/ 676275 w 2657475"/>
              <a:gd name="connsiteY9" fmla="*/ 6257925 h 6858000"/>
              <a:gd name="connsiteX10" fmla="*/ 1190625 w 2657475"/>
              <a:gd name="connsiteY10" fmla="*/ 6362700 h 6858000"/>
              <a:gd name="connsiteX11" fmla="*/ 2238375 w 2657475"/>
              <a:gd name="connsiteY11" fmla="*/ 6362700 h 6858000"/>
              <a:gd name="connsiteX12" fmla="*/ 2571750 w 2657475"/>
              <a:gd name="connsiteY12" fmla="*/ 6534150 h 6858000"/>
              <a:gd name="connsiteX13" fmla="*/ 2647950 w 2657475"/>
              <a:gd name="connsiteY13" fmla="*/ 6737350 h 6858000"/>
              <a:gd name="connsiteX14" fmla="*/ 2628900 w 2657475"/>
              <a:gd name="connsiteY14" fmla="*/ 6857999 h 6858000"/>
              <a:gd name="connsiteX15" fmla="*/ 0 w 2657475"/>
              <a:gd name="connsiteY15" fmla="*/ 6858000 h 6858000"/>
              <a:gd name="connsiteX16" fmla="*/ 0 w 2657475"/>
              <a:gd name="connsiteY16" fmla="*/ 0 h 6858000"/>
              <a:gd name="connsiteX0" fmla="*/ 0 w 2654829"/>
              <a:gd name="connsiteY0" fmla="*/ 0 h 6858000"/>
              <a:gd name="connsiteX1" fmla="*/ 2628900 w 2654829"/>
              <a:gd name="connsiteY1" fmla="*/ 0 h 6858000"/>
              <a:gd name="connsiteX2" fmla="*/ 2638425 w 2654829"/>
              <a:gd name="connsiteY2" fmla="*/ 114300 h 6858000"/>
              <a:gd name="connsiteX3" fmla="*/ 2514600 w 2654829"/>
              <a:gd name="connsiteY3" fmla="*/ 371475 h 6858000"/>
              <a:gd name="connsiteX4" fmla="*/ 2171700 w 2654829"/>
              <a:gd name="connsiteY4" fmla="*/ 476250 h 6858000"/>
              <a:gd name="connsiteX5" fmla="*/ 1114425 w 2654829"/>
              <a:gd name="connsiteY5" fmla="*/ 476250 h 6858000"/>
              <a:gd name="connsiteX6" fmla="*/ 657225 w 2654829"/>
              <a:gd name="connsiteY6" fmla="*/ 590550 h 6858000"/>
              <a:gd name="connsiteX7" fmla="*/ 533400 w 2654829"/>
              <a:gd name="connsiteY7" fmla="*/ 1047750 h 6858000"/>
              <a:gd name="connsiteX8" fmla="*/ 533400 w 2654829"/>
              <a:gd name="connsiteY8" fmla="*/ 5810250 h 6858000"/>
              <a:gd name="connsiteX9" fmla="*/ 676275 w 2654829"/>
              <a:gd name="connsiteY9" fmla="*/ 6257925 h 6858000"/>
              <a:gd name="connsiteX10" fmla="*/ 1190625 w 2654829"/>
              <a:gd name="connsiteY10" fmla="*/ 6362700 h 6858000"/>
              <a:gd name="connsiteX11" fmla="*/ 2238375 w 2654829"/>
              <a:gd name="connsiteY11" fmla="*/ 6362700 h 6858000"/>
              <a:gd name="connsiteX12" fmla="*/ 2571750 w 2654829"/>
              <a:gd name="connsiteY12" fmla="*/ 6534150 h 6858000"/>
              <a:gd name="connsiteX13" fmla="*/ 2647950 w 2654829"/>
              <a:gd name="connsiteY13" fmla="*/ 6737350 h 6858000"/>
              <a:gd name="connsiteX14" fmla="*/ 2613025 w 2654829"/>
              <a:gd name="connsiteY14" fmla="*/ 6857999 h 6858000"/>
              <a:gd name="connsiteX15" fmla="*/ 0 w 2654829"/>
              <a:gd name="connsiteY15" fmla="*/ 6858000 h 6858000"/>
              <a:gd name="connsiteX16" fmla="*/ 0 w 2654829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3054350"/>
              <a:gd name="connsiteY0" fmla="*/ 0 h 6858000"/>
              <a:gd name="connsiteX1" fmla="*/ 2628900 w 3054350"/>
              <a:gd name="connsiteY1" fmla="*/ 0 h 6858000"/>
              <a:gd name="connsiteX2" fmla="*/ 2638425 w 3054350"/>
              <a:gd name="connsiteY2" fmla="*/ 114300 h 6858000"/>
              <a:gd name="connsiteX3" fmla="*/ 2514600 w 3054350"/>
              <a:gd name="connsiteY3" fmla="*/ 371475 h 6858000"/>
              <a:gd name="connsiteX4" fmla="*/ 2171700 w 3054350"/>
              <a:gd name="connsiteY4" fmla="*/ 476250 h 6858000"/>
              <a:gd name="connsiteX5" fmla="*/ 1114425 w 3054350"/>
              <a:gd name="connsiteY5" fmla="*/ 476250 h 6858000"/>
              <a:gd name="connsiteX6" fmla="*/ 657225 w 3054350"/>
              <a:gd name="connsiteY6" fmla="*/ 590550 h 6858000"/>
              <a:gd name="connsiteX7" fmla="*/ 533400 w 3054350"/>
              <a:gd name="connsiteY7" fmla="*/ 1047750 h 6858000"/>
              <a:gd name="connsiteX8" fmla="*/ 533400 w 3054350"/>
              <a:gd name="connsiteY8" fmla="*/ 5810250 h 6858000"/>
              <a:gd name="connsiteX9" fmla="*/ 676275 w 3054350"/>
              <a:gd name="connsiteY9" fmla="*/ 6257925 h 6858000"/>
              <a:gd name="connsiteX10" fmla="*/ 1190625 w 3054350"/>
              <a:gd name="connsiteY10" fmla="*/ 6362700 h 6858000"/>
              <a:gd name="connsiteX11" fmla="*/ 2238375 w 3054350"/>
              <a:gd name="connsiteY11" fmla="*/ 6362700 h 6858000"/>
              <a:gd name="connsiteX12" fmla="*/ 2571750 w 3054350"/>
              <a:gd name="connsiteY12" fmla="*/ 6534150 h 6858000"/>
              <a:gd name="connsiteX13" fmla="*/ 2625725 w 3054350"/>
              <a:gd name="connsiteY13" fmla="*/ 6857999 h 6858000"/>
              <a:gd name="connsiteX14" fmla="*/ 0 w 3054350"/>
              <a:gd name="connsiteY14" fmla="*/ 6858000 h 6858000"/>
              <a:gd name="connsiteX15" fmla="*/ 0 w 3054350"/>
              <a:gd name="connsiteY15" fmla="*/ 0 h 6858000"/>
              <a:gd name="connsiteX0" fmla="*/ 0 w 2651125"/>
              <a:gd name="connsiteY0" fmla="*/ 0 h 6858000"/>
              <a:gd name="connsiteX1" fmla="*/ 2628900 w 2651125"/>
              <a:gd name="connsiteY1" fmla="*/ 0 h 6858000"/>
              <a:gd name="connsiteX2" fmla="*/ 2638425 w 2651125"/>
              <a:gd name="connsiteY2" fmla="*/ 114300 h 6858000"/>
              <a:gd name="connsiteX3" fmla="*/ 2514600 w 2651125"/>
              <a:gd name="connsiteY3" fmla="*/ 371475 h 6858000"/>
              <a:gd name="connsiteX4" fmla="*/ 2171700 w 2651125"/>
              <a:gd name="connsiteY4" fmla="*/ 476250 h 6858000"/>
              <a:gd name="connsiteX5" fmla="*/ 1114425 w 2651125"/>
              <a:gd name="connsiteY5" fmla="*/ 476250 h 6858000"/>
              <a:gd name="connsiteX6" fmla="*/ 657225 w 2651125"/>
              <a:gd name="connsiteY6" fmla="*/ 590550 h 6858000"/>
              <a:gd name="connsiteX7" fmla="*/ 533400 w 2651125"/>
              <a:gd name="connsiteY7" fmla="*/ 1047750 h 6858000"/>
              <a:gd name="connsiteX8" fmla="*/ 533400 w 2651125"/>
              <a:gd name="connsiteY8" fmla="*/ 5810250 h 6858000"/>
              <a:gd name="connsiteX9" fmla="*/ 676275 w 2651125"/>
              <a:gd name="connsiteY9" fmla="*/ 6257925 h 6858000"/>
              <a:gd name="connsiteX10" fmla="*/ 1190625 w 2651125"/>
              <a:gd name="connsiteY10" fmla="*/ 6362700 h 6858000"/>
              <a:gd name="connsiteX11" fmla="*/ 2238375 w 2651125"/>
              <a:gd name="connsiteY11" fmla="*/ 6362700 h 6858000"/>
              <a:gd name="connsiteX12" fmla="*/ 2571750 w 2651125"/>
              <a:gd name="connsiteY12" fmla="*/ 6534150 h 6858000"/>
              <a:gd name="connsiteX13" fmla="*/ 2625725 w 2651125"/>
              <a:gd name="connsiteY13" fmla="*/ 6857999 h 6858000"/>
              <a:gd name="connsiteX14" fmla="*/ 0 w 2651125"/>
              <a:gd name="connsiteY14" fmla="*/ 6858000 h 6858000"/>
              <a:gd name="connsiteX15" fmla="*/ 0 w 26511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514600 w 2663825"/>
              <a:gd name="connsiteY2" fmla="*/ 371475 h 6858000"/>
              <a:gd name="connsiteX3" fmla="*/ 2171700 w 2663825"/>
              <a:gd name="connsiteY3" fmla="*/ 476250 h 6858000"/>
              <a:gd name="connsiteX4" fmla="*/ 1114425 w 2663825"/>
              <a:gd name="connsiteY4" fmla="*/ 476250 h 6858000"/>
              <a:gd name="connsiteX5" fmla="*/ 663575 w 2663825"/>
              <a:gd name="connsiteY5" fmla="*/ 606425 h 6858000"/>
              <a:gd name="connsiteX6" fmla="*/ 542925 w 2663825"/>
              <a:gd name="connsiteY6" fmla="*/ 1047750 h 6858000"/>
              <a:gd name="connsiteX7" fmla="*/ 542925 w 2663825"/>
              <a:gd name="connsiteY7" fmla="*/ 5797550 h 6858000"/>
              <a:gd name="connsiteX8" fmla="*/ 685800 w 2663825"/>
              <a:gd name="connsiteY8" fmla="*/ 6254750 h 6858000"/>
              <a:gd name="connsiteX9" fmla="*/ 1190625 w 2663825"/>
              <a:gd name="connsiteY9" fmla="*/ 6362700 h 6858000"/>
              <a:gd name="connsiteX10" fmla="*/ 2238375 w 2663825"/>
              <a:gd name="connsiteY10" fmla="*/ 6362700 h 6858000"/>
              <a:gd name="connsiteX11" fmla="*/ 2571750 w 2663825"/>
              <a:gd name="connsiteY11" fmla="*/ 6534150 h 6858000"/>
              <a:gd name="connsiteX12" fmla="*/ 2625725 w 2663825"/>
              <a:gd name="connsiteY12" fmla="*/ 6857999 h 6858000"/>
              <a:gd name="connsiteX13" fmla="*/ 0 w 2663825"/>
              <a:gd name="connsiteY13" fmla="*/ 6858000 h 6858000"/>
              <a:gd name="connsiteX14" fmla="*/ 0 w 2663825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67000" h="6858000">
                <a:moveTo>
                  <a:pt x="0" y="0"/>
                </a:moveTo>
                <a:lnTo>
                  <a:pt x="2628900" y="0"/>
                </a:lnTo>
                <a:cubicBezTo>
                  <a:pt x="2667000" y="127000"/>
                  <a:pt x="2616200" y="263525"/>
                  <a:pt x="2514600" y="371475"/>
                </a:cubicBezTo>
                <a:cubicBezTo>
                  <a:pt x="2422525" y="457200"/>
                  <a:pt x="2308225" y="479425"/>
                  <a:pt x="2171700" y="476250"/>
                </a:cubicBezTo>
                <a:lnTo>
                  <a:pt x="1114425" y="476250"/>
                </a:lnTo>
                <a:cubicBezTo>
                  <a:pt x="884238" y="479425"/>
                  <a:pt x="758825" y="492125"/>
                  <a:pt x="663575" y="606425"/>
                </a:cubicBezTo>
                <a:cubicBezTo>
                  <a:pt x="565150" y="736600"/>
                  <a:pt x="549275" y="873125"/>
                  <a:pt x="542925" y="1047750"/>
                </a:cubicBezTo>
                <a:lnTo>
                  <a:pt x="542925" y="5797550"/>
                </a:lnTo>
                <a:cubicBezTo>
                  <a:pt x="544513" y="5970588"/>
                  <a:pt x="577850" y="6160558"/>
                  <a:pt x="685800" y="6254750"/>
                </a:cubicBezTo>
                <a:cubicBezTo>
                  <a:pt x="793750" y="6348942"/>
                  <a:pt x="993775" y="6359525"/>
                  <a:pt x="1190625" y="6362700"/>
                </a:cubicBezTo>
                <a:lnTo>
                  <a:pt x="2238375" y="6362700"/>
                </a:lnTo>
                <a:cubicBezTo>
                  <a:pt x="2401887" y="6359525"/>
                  <a:pt x="2519892" y="6454775"/>
                  <a:pt x="2571750" y="6534150"/>
                </a:cubicBezTo>
                <a:cubicBezTo>
                  <a:pt x="2636308" y="6616700"/>
                  <a:pt x="2663825" y="6781799"/>
                  <a:pt x="2625725" y="6857999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F9B4D3"/>
              </a:gs>
              <a:gs pos="50000">
                <a:srgbClr val="F378B3"/>
              </a:gs>
              <a:gs pos="50000">
                <a:srgbClr val="EF3C9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Freeform 5"/>
          <p:cNvSpPr/>
          <p:nvPr/>
        </p:nvSpPr>
        <p:spPr>
          <a:xfrm flipH="1">
            <a:off x="6502400" y="0"/>
            <a:ext cx="2667000" cy="6858000"/>
          </a:xfrm>
          <a:custGeom>
            <a:avLst/>
            <a:gdLst>
              <a:gd name="connsiteX0" fmla="*/ 0 w 2543175"/>
              <a:gd name="connsiteY0" fmla="*/ 0 h 6848475"/>
              <a:gd name="connsiteX1" fmla="*/ 2533650 w 2543175"/>
              <a:gd name="connsiteY1" fmla="*/ 0 h 6848475"/>
              <a:gd name="connsiteX2" fmla="*/ 2543175 w 2543175"/>
              <a:gd name="connsiteY2" fmla="*/ 114300 h 6848475"/>
              <a:gd name="connsiteX3" fmla="*/ 2419350 w 2543175"/>
              <a:gd name="connsiteY3" fmla="*/ 371475 h 6848475"/>
              <a:gd name="connsiteX4" fmla="*/ 2076450 w 2543175"/>
              <a:gd name="connsiteY4" fmla="*/ 476250 h 6848475"/>
              <a:gd name="connsiteX5" fmla="*/ 1019175 w 2543175"/>
              <a:gd name="connsiteY5" fmla="*/ 476250 h 6848475"/>
              <a:gd name="connsiteX6" fmla="*/ 561975 w 2543175"/>
              <a:gd name="connsiteY6" fmla="*/ 590550 h 6848475"/>
              <a:gd name="connsiteX7" fmla="*/ 438150 w 2543175"/>
              <a:gd name="connsiteY7" fmla="*/ 1047750 h 6848475"/>
              <a:gd name="connsiteX8" fmla="*/ 438150 w 2543175"/>
              <a:gd name="connsiteY8" fmla="*/ 5810250 h 6848475"/>
              <a:gd name="connsiteX9" fmla="*/ 581025 w 2543175"/>
              <a:gd name="connsiteY9" fmla="*/ 6257925 h 6848475"/>
              <a:gd name="connsiteX10" fmla="*/ 1095375 w 2543175"/>
              <a:gd name="connsiteY10" fmla="*/ 6362700 h 6848475"/>
              <a:gd name="connsiteX11" fmla="*/ 2143125 w 2543175"/>
              <a:gd name="connsiteY11" fmla="*/ 6362700 h 6848475"/>
              <a:gd name="connsiteX12" fmla="*/ 2476500 w 2543175"/>
              <a:gd name="connsiteY12" fmla="*/ 6534150 h 6848475"/>
              <a:gd name="connsiteX13" fmla="*/ 2543175 w 2543175"/>
              <a:gd name="connsiteY13" fmla="*/ 6781800 h 6848475"/>
              <a:gd name="connsiteX14" fmla="*/ 2514600 w 2543175"/>
              <a:gd name="connsiteY14" fmla="*/ 6848475 h 6848475"/>
              <a:gd name="connsiteX15" fmla="*/ 0 w 2543175"/>
              <a:gd name="connsiteY15" fmla="*/ 6848475 h 6848475"/>
              <a:gd name="connsiteX16" fmla="*/ 0 w 2543175"/>
              <a:gd name="connsiteY16" fmla="*/ 0 h 6848475"/>
              <a:gd name="connsiteX0" fmla="*/ 0 w 2638425"/>
              <a:gd name="connsiteY0" fmla="*/ 0 h 6848475"/>
              <a:gd name="connsiteX1" fmla="*/ 2628900 w 2638425"/>
              <a:gd name="connsiteY1" fmla="*/ 0 h 6848475"/>
              <a:gd name="connsiteX2" fmla="*/ 2638425 w 2638425"/>
              <a:gd name="connsiteY2" fmla="*/ 114300 h 6848475"/>
              <a:gd name="connsiteX3" fmla="*/ 2514600 w 2638425"/>
              <a:gd name="connsiteY3" fmla="*/ 371475 h 6848475"/>
              <a:gd name="connsiteX4" fmla="*/ 2171700 w 2638425"/>
              <a:gd name="connsiteY4" fmla="*/ 476250 h 6848475"/>
              <a:gd name="connsiteX5" fmla="*/ 1114425 w 2638425"/>
              <a:gd name="connsiteY5" fmla="*/ 476250 h 6848475"/>
              <a:gd name="connsiteX6" fmla="*/ 657225 w 2638425"/>
              <a:gd name="connsiteY6" fmla="*/ 590550 h 6848475"/>
              <a:gd name="connsiteX7" fmla="*/ 533400 w 2638425"/>
              <a:gd name="connsiteY7" fmla="*/ 1047750 h 6848475"/>
              <a:gd name="connsiteX8" fmla="*/ 533400 w 2638425"/>
              <a:gd name="connsiteY8" fmla="*/ 5810250 h 6848475"/>
              <a:gd name="connsiteX9" fmla="*/ 676275 w 2638425"/>
              <a:gd name="connsiteY9" fmla="*/ 6257925 h 6848475"/>
              <a:gd name="connsiteX10" fmla="*/ 1190625 w 2638425"/>
              <a:gd name="connsiteY10" fmla="*/ 6362700 h 6848475"/>
              <a:gd name="connsiteX11" fmla="*/ 2238375 w 2638425"/>
              <a:gd name="connsiteY11" fmla="*/ 6362700 h 6848475"/>
              <a:gd name="connsiteX12" fmla="*/ 2571750 w 2638425"/>
              <a:gd name="connsiteY12" fmla="*/ 6534150 h 6848475"/>
              <a:gd name="connsiteX13" fmla="*/ 2638425 w 2638425"/>
              <a:gd name="connsiteY13" fmla="*/ 6781800 h 6848475"/>
              <a:gd name="connsiteX14" fmla="*/ 2609850 w 2638425"/>
              <a:gd name="connsiteY14" fmla="*/ 6848475 h 6848475"/>
              <a:gd name="connsiteX15" fmla="*/ 95250 w 2638425"/>
              <a:gd name="connsiteY15" fmla="*/ 6848475 h 6848475"/>
              <a:gd name="connsiteX16" fmla="*/ 0 w 2638425"/>
              <a:gd name="connsiteY16" fmla="*/ 0 h 6848475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09850 w 2638425"/>
              <a:gd name="connsiteY14" fmla="*/ 6848475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13025 w 2638425"/>
              <a:gd name="connsiteY14" fmla="*/ 6857999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44775"/>
              <a:gd name="connsiteY0" fmla="*/ 0 h 6858000"/>
              <a:gd name="connsiteX1" fmla="*/ 2628900 w 2644775"/>
              <a:gd name="connsiteY1" fmla="*/ 0 h 6858000"/>
              <a:gd name="connsiteX2" fmla="*/ 2638425 w 2644775"/>
              <a:gd name="connsiteY2" fmla="*/ 114300 h 6858000"/>
              <a:gd name="connsiteX3" fmla="*/ 2514600 w 2644775"/>
              <a:gd name="connsiteY3" fmla="*/ 371475 h 6858000"/>
              <a:gd name="connsiteX4" fmla="*/ 2171700 w 2644775"/>
              <a:gd name="connsiteY4" fmla="*/ 476250 h 6858000"/>
              <a:gd name="connsiteX5" fmla="*/ 1114425 w 2644775"/>
              <a:gd name="connsiteY5" fmla="*/ 476250 h 6858000"/>
              <a:gd name="connsiteX6" fmla="*/ 657225 w 2644775"/>
              <a:gd name="connsiteY6" fmla="*/ 590550 h 6858000"/>
              <a:gd name="connsiteX7" fmla="*/ 533400 w 2644775"/>
              <a:gd name="connsiteY7" fmla="*/ 1047750 h 6858000"/>
              <a:gd name="connsiteX8" fmla="*/ 533400 w 2644775"/>
              <a:gd name="connsiteY8" fmla="*/ 5810250 h 6858000"/>
              <a:gd name="connsiteX9" fmla="*/ 676275 w 2644775"/>
              <a:gd name="connsiteY9" fmla="*/ 6257925 h 6858000"/>
              <a:gd name="connsiteX10" fmla="*/ 1190625 w 2644775"/>
              <a:gd name="connsiteY10" fmla="*/ 6362700 h 6858000"/>
              <a:gd name="connsiteX11" fmla="*/ 2238375 w 2644775"/>
              <a:gd name="connsiteY11" fmla="*/ 6362700 h 6858000"/>
              <a:gd name="connsiteX12" fmla="*/ 2571750 w 2644775"/>
              <a:gd name="connsiteY12" fmla="*/ 6534150 h 6858000"/>
              <a:gd name="connsiteX13" fmla="*/ 2644775 w 2644775"/>
              <a:gd name="connsiteY13" fmla="*/ 6781800 h 6858000"/>
              <a:gd name="connsiteX14" fmla="*/ 2613025 w 2644775"/>
              <a:gd name="connsiteY14" fmla="*/ 6857999 h 6858000"/>
              <a:gd name="connsiteX15" fmla="*/ 0 w 2644775"/>
              <a:gd name="connsiteY15" fmla="*/ 6858000 h 6858000"/>
              <a:gd name="connsiteX16" fmla="*/ 0 w 2644775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2651654"/>
              <a:gd name="connsiteY0" fmla="*/ 0 h 6858000"/>
              <a:gd name="connsiteX1" fmla="*/ 2628900 w 2651654"/>
              <a:gd name="connsiteY1" fmla="*/ 0 h 6858000"/>
              <a:gd name="connsiteX2" fmla="*/ 2638425 w 2651654"/>
              <a:gd name="connsiteY2" fmla="*/ 114300 h 6858000"/>
              <a:gd name="connsiteX3" fmla="*/ 2514600 w 2651654"/>
              <a:gd name="connsiteY3" fmla="*/ 371475 h 6858000"/>
              <a:gd name="connsiteX4" fmla="*/ 2171700 w 2651654"/>
              <a:gd name="connsiteY4" fmla="*/ 476250 h 6858000"/>
              <a:gd name="connsiteX5" fmla="*/ 1114425 w 2651654"/>
              <a:gd name="connsiteY5" fmla="*/ 476250 h 6858000"/>
              <a:gd name="connsiteX6" fmla="*/ 657225 w 2651654"/>
              <a:gd name="connsiteY6" fmla="*/ 590550 h 6858000"/>
              <a:gd name="connsiteX7" fmla="*/ 533400 w 2651654"/>
              <a:gd name="connsiteY7" fmla="*/ 1047750 h 6858000"/>
              <a:gd name="connsiteX8" fmla="*/ 533400 w 2651654"/>
              <a:gd name="connsiteY8" fmla="*/ 5810250 h 6858000"/>
              <a:gd name="connsiteX9" fmla="*/ 676275 w 2651654"/>
              <a:gd name="connsiteY9" fmla="*/ 6257925 h 6858000"/>
              <a:gd name="connsiteX10" fmla="*/ 1190625 w 2651654"/>
              <a:gd name="connsiteY10" fmla="*/ 6362700 h 6858000"/>
              <a:gd name="connsiteX11" fmla="*/ 2238375 w 2651654"/>
              <a:gd name="connsiteY11" fmla="*/ 6362700 h 6858000"/>
              <a:gd name="connsiteX12" fmla="*/ 2571750 w 2651654"/>
              <a:gd name="connsiteY12" fmla="*/ 6534150 h 6858000"/>
              <a:gd name="connsiteX13" fmla="*/ 2644775 w 2651654"/>
              <a:gd name="connsiteY13" fmla="*/ 6781800 h 6858000"/>
              <a:gd name="connsiteX14" fmla="*/ 2613025 w 2651654"/>
              <a:gd name="connsiteY14" fmla="*/ 6857999 h 6858000"/>
              <a:gd name="connsiteX15" fmla="*/ 0 w 2651654"/>
              <a:gd name="connsiteY15" fmla="*/ 6858000 h 6858000"/>
              <a:gd name="connsiteX16" fmla="*/ 0 w 265165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8479"/>
              <a:gd name="connsiteY0" fmla="*/ 0 h 6858000"/>
              <a:gd name="connsiteX1" fmla="*/ 2628900 w 2648479"/>
              <a:gd name="connsiteY1" fmla="*/ 0 h 6858000"/>
              <a:gd name="connsiteX2" fmla="*/ 2638425 w 2648479"/>
              <a:gd name="connsiteY2" fmla="*/ 114300 h 6858000"/>
              <a:gd name="connsiteX3" fmla="*/ 2514600 w 2648479"/>
              <a:gd name="connsiteY3" fmla="*/ 371475 h 6858000"/>
              <a:gd name="connsiteX4" fmla="*/ 2171700 w 2648479"/>
              <a:gd name="connsiteY4" fmla="*/ 476250 h 6858000"/>
              <a:gd name="connsiteX5" fmla="*/ 1114425 w 2648479"/>
              <a:gd name="connsiteY5" fmla="*/ 476250 h 6858000"/>
              <a:gd name="connsiteX6" fmla="*/ 657225 w 2648479"/>
              <a:gd name="connsiteY6" fmla="*/ 590550 h 6858000"/>
              <a:gd name="connsiteX7" fmla="*/ 533400 w 2648479"/>
              <a:gd name="connsiteY7" fmla="*/ 1047750 h 6858000"/>
              <a:gd name="connsiteX8" fmla="*/ 533400 w 2648479"/>
              <a:gd name="connsiteY8" fmla="*/ 5810250 h 6858000"/>
              <a:gd name="connsiteX9" fmla="*/ 676275 w 2648479"/>
              <a:gd name="connsiteY9" fmla="*/ 6257925 h 6858000"/>
              <a:gd name="connsiteX10" fmla="*/ 1190625 w 2648479"/>
              <a:gd name="connsiteY10" fmla="*/ 6362700 h 6858000"/>
              <a:gd name="connsiteX11" fmla="*/ 2238375 w 2648479"/>
              <a:gd name="connsiteY11" fmla="*/ 6362700 h 6858000"/>
              <a:gd name="connsiteX12" fmla="*/ 2571750 w 2648479"/>
              <a:gd name="connsiteY12" fmla="*/ 6534150 h 6858000"/>
              <a:gd name="connsiteX13" fmla="*/ 2647950 w 2648479"/>
              <a:gd name="connsiteY13" fmla="*/ 6737350 h 6858000"/>
              <a:gd name="connsiteX14" fmla="*/ 2613025 w 2648479"/>
              <a:gd name="connsiteY14" fmla="*/ 6857999 h 6858000"/>
              <a:gd name="connsiteX15" fmla="*/ 0 w 2648479"/>
              <a:gd name="connsiteY15" fmla="*/ 6858000 h 6858000"/>
              <a:gd name="connsiteX16" fmla="*/ 0 w 2648479"/>
              <a:gd name="connsiteY16" fmla="*/ 0 h 6858000"/>
              <a:gd name="connsiteX0" fmla="*/ 0 w 2657475"/>
              <a:gd name="connsiteY0" fmla="*/ 0 h 6858000"/>
              <a:gd name="connsiteX1" fmla="*/ 2628900 w 2657475"/>
              <a:gd name="connsiteY1" fmla="*/ 0 h 6858000"/>
              <a:gd name="connsiteX2" fmla="*/ 2638425 w 2657475"/>
              <a:gd name="connsiteY2" fmla="*/ 114300 h 6858000"/>
              <a:gd name="connsiteX3" fmla="*/ 2514600 w 2657475"/>
              <a:gd name="connsiteY3" fmla="*/ 371475 h 6858000"/>
              <a:gd name="connsiteX4" fmla="*/ 2171700 w 2657475"/>
              <a:gd name="connsiteY4" fmla="*/ 476250 h 6858000"/>
              <a:gd name="connsiteX5" fmla="*/ 1114425 w 2657475"/>
              <a:gd name="connsiteY5" fmla="*/ 476250 h 6858000"/>
              <a:gd name="connsiteX6" fmla="*/ 657225 w 2657475"/>
              <a:gd name="connsiteY6" fmla="*/ 590550 h 6858000"/>
              <a:gd name="connsiteX7" fmla="*/ 533400 w 2657475"/>
              <a:gd name="connsiteY7" fmla="*/ 1047750 h 6858000"/>
              <a:gd name="connsiteX8" fmla="*/ 533400 w 2657475"/>
              <a:gd name="connsiteY8" fmla="*/ 5810250 h 6858000"/>
              <a:gd name="connsiteX9" fmla="*/ 676275 w 2657475"/>
              <a:gd name="connsiteY9" fmla="*/ 6257925 h 6858000"/>
              <a:gd name="connsiteX10" fmla="*/ 1190625 w 2657475"/>
              <a:gd name="connsiteY10" fmla="*/ 6362700 h 6858000"/>
              <a:gd name="connsiteX11" fmla="*/ 2238375 w 2657475"/>
              <a:gd name="connsiteY11" fmla="*/ 6362700 h 6858000"/>
              <a:gd name="connsiteX12" fmla="*/ 2571750 w 2657475"/>
              <a:gd name="connsiteY12" fmla="*/ 6534150 h 6858000"/>
              <a:gd name="connsiteX13" fmla="*/ 2647950 w 2657475"/>
              <a:gd name="connsiteY13" fmla="*/ 6737350 h 6858000"/>
              <a:gd name="connsiteX14" fmla="*/ 2628900 w 2657475"/>
              <a:gd name="connsiteY14" fmla="*/ 6857999 h 6858000"/>
              <a:gd name="connsiteX15" fmla="*/ 0 w 2657475"/>
              <a:gd name="connsiteY15" fmla="*/ 6858000 h 6858000"/>
              <a:gd name="connsiteX16" fmla="*/ 0 w 2657475"/>
              <a:gd name="connsiteY16" fmla="*/ 0 h 6858000"/>
              <a:gd name="connsiteX0" fmla="*/ 0 w 2654829"/>
              <a:gd name="connsiteY0" fmla="*/ 0 h 6858000"/>
              <a:gd name="connsiteX1" fmla="*/ 2628900 w 2654829"/>
              <a:gd name="connsiteY1" fmla="*/ 0 h 6858000"/>
              <a:gd name="connsiteX2" fmla="*/ 2638425 w 2654829"/>
              <a:gd name="connsiteY2" fmla="*/ 114300 h 6858000"/>
              <a:gd name="connsiteX3" fmla="*/ 2514600 w 2654829"/>
              <a:gd name="connsiteY3" fmla="*/ 371475 h 6858000"/>
              <a:gd name="connsiteX4" fmla="*/ 2171700 w 2654829"/>
              <a:gd name="connsiteY4" fmla="*/ 476250 h 6858000"/>
              <a:gd name="connsiteX5" fmla="*/ 1114425 w 2654829"/>
              <a:gd name="connsiteY5" fmla="*/ 476250 h 6858000"/>
              <a:gd name="connsiteX6" fmla="*/ 657225 w 2654829"/>
              <a:gd name="connsiteY6" fmla="*/ 590550 h 6858000"/>
              <a:gd name="connsiteX7" fmla="*/ 533400 w 2654829"/>
              <a:gd name="connsiteY7" fmla="*/ 1047750 h 6858000"/>
              <a:gd name="connsiteX8" fmla="*/ 533400 w 2654829"/>
              <a:gd name="connsiteY8" fmla="*/ 5810250 h 6858000"/>
              <a:gd name="connsiteX9" fmla="*/ 676275 w 2654829"/>
              <a:gd name="connsiteY9" fmla="*/ 6257925 h 6858000"/>
              <a:gd name="connsiteX10" fmla="*/ 1190625 w 2654829"/>
              <a:gd name="connsiteY10" fmla="*/ 6362700 h 6858000"/>
              <a:gd name="connsiteX11" fmla="*/ 2238375 w 2654829"/>
              <a:gd name="connsiteY11" fmla="*/ 6362700 h 6858000"/>
              <a:gd name="connsiteX12" fmla="*/ 2571750 w 2654829"/>
              <a:gd name="connsiteY12" fmla="*/ 6534150 h 6858000"/>
              <a:gd name="connsiteX13" fmla="*/ 2647950 w 2654829"/>
              <a:gd name="connsiteY13" fmla="*/ 6737350 h 6858000"/>
              <a:gd name="connsiteX14" fmla="*/ 2613025 w 2654829"/>
              <a:gd name="connsiteY14" fmla="*/ 6857999 h 6858000"/>
              <a:gd name="connsiteX15" fmla="*/ 0 w 2654829"/>
              <a:gd name="connsiteY15" fmla="*/ 6858000 h 6858000"/>
              <a:gd name="connsiteX16" fmla="*/ 0 w 2654829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3054350"/>
              <a:gd name="connsiteY0" fmla="*/ 0 h 6858000"/>
              <a:gd name="connsiteX1" fmla="*/ 2628900 w 3054350"/>
              <a:gd name="connsiteY1" fmla="*/ 0 h 6858000"/>
              <a:gd name="connsiteX2" fmla="*/ 2638425 w 3054350"/>
              <a:gd name="connsiteY2" fmla="*/ 114300 h 6858000"/>
              <a:gd name="connsiteX3" fmla="*/ 2514600 w 3054350"/>
              <a:gd name="connsiteY3" fmla="*/ 371475 h 6858000"/>
              <a:gd name="connsiteX4" fmla="*/ 2171700 w 3054350"/>
              <a:gd name="connsiteY4" fmla="*/ 476250 h 6858000"/>
              <a:gd name="connsiteX5" fmla="*/ 1114425 w 3054350"/>
              <a:gd name="connsiteY5" fmla="*/ 476250 h 6858000"/>
              <a:gd name="connsiteX6" fmla="*/ 657225 w 3054350"/>
              <a:gd name="connsiteY6" fmla="*/ 590550 h 6858000"/>
              <a:gd name="connsiteX7" fmla="*/ 533400 w 3054350"/>
              <a:gd name="connsiteY7" fmla="*/ 1047750 h 6858000"/>
              <a:gd name="connsiteX8" fmla="*/ 533400 w 3054350"/>
              <a:gd name="connsiteY8" fmla="*/ 5810250 h 6858000"/>
              <a:gd name="connsiteX9" fmla="*/ 676275 w 3054350"/>
              <a:gd name="connsiteY9" fmla="*/ 6257925 h 6858000"/>
              <a:gd name="connsiteX10" fmla="*/ 1190625 w 3054350"/>
              <a:gd name="connsiteY10" fmla="*/ 6362700 h 6858000"/>
              <a:gd name="connsiteX11" fmla="*/ 2238375 w 3054350"/>
              <a:gd name="connsiteY11" fmla="*/ 6362700 h 6858000"/>
              <a:gd name="connsiteX12" fmla="*/ 2571750 w 3054350"/>
              <a:gd name="connsiteY12" fmla="*/ 6534150 h 6858000"/>
              <a:gd name="connsiteX13" fmla="*/ 2625725 w 3054350"/>
              <a:gd name="connsiteY13" fmla="*/ 6857999 h 6858000"/>
              <a:gd name="connsiteX14" fmla="*/ 0 w 3054350"/>
              <a:gd name="connsiteY14" fmla="*/ 6858000 h 6858000"/>
              <a:gd name="connsiteX15" fmla="*/ 0 w 3054350"/>
              <a:gd name="connsiteY15" fmla="*/ 0 h 6858000"/>
              <a:gd name="connsiteX0" fmla="*/ 0 w 2651125"/>
              <a:gd name="connsiteY0" fmla="*/ 0 h 6858000"/>
              <a:gd name="connsiteX1" fmla="*/ 2628900 w 2651125"/>
              <a:gd name="connsiteY1" fmla="*/ 0 h 6858000"/>
              <a:gd name="connsiteX2" fmla="*/ 2638425 w 2651125"/>
              <a:gd name="connsiteY2" fmla="*/ 114300 h 6858000"/>
              <a:gd name="connsiteX3" fmla="*/ 2514600 w 2651125"/>
              <a:gd name="connsiteY3" fmla="*/ 371475 h 6858000"/>
              <a:gd name="connsiteX4" fmla="*/ 2171700 w 2651125"/>
              <a:gd name="connsiteY4" fmla="*/ 476250 h 6858000"/>
              <a:gd name="connsiteX5" fmla="*/ 1114425 w 2651125"/>
              <a:gd name="connsiteY5" fmla="*/ 476250 h 6858000"/>
              <a:gd name="connsiteX6" fmla="*/ 657225 w 2651125"/>
              <a:gd name="connsiteY6" fmla="*/ 590550 h 6858000"/>
              <a:gd name="connsiteX7" fmla="*/ 533400 w 2651125"/>
              <a:gd name="connsiteY7" fmla="*/ 1047750 h 6858000"/>
              <a:gd name="connsiteX8" fmla="*/ 533400 w 2651125"/>
              <a:gd name="connsiteY8" fmla="*/ 5810250 h 6858000"/>
              <a:gd name="connsiteX9" fmla="*/ 676275 w 2651125"/>
              <a:gd name="connsiteY9" fmla="*/ 6257925 h 6858000"/>
              <a:gd name="connsiteX10" fmla="*/ 1190625 w 2651125"/>
              <a:gd name="connsiteY10" fmla="*/ 6362700 h 6858000"/>
              <a:gd name="connsiteX11" fmla="*/ 2238375 w 2651125"/>
              <a:gd name="connsiteY11" fmla="*/ 6362700 h 6858000"/>
              <a:gd name="connsiteX12" fmla="*/ 2571750 w 2651125"/>
              <a:gd name="connsiteY12" fmla="*/ 6534150 h 6858000"/>
              <a:gd name="connsiteX13" fmla="*/ 2625725 w 2651125"/>
              <a:gd name="connsiteY13" fmla="*/ 6857999 h 6858000"/>
              <a:gd name="connsiteX14" fmla="*/ 0 w 2651125"/>
              <a:gd name="connsiteY14" fmla="*/ 6858000 h 6858000"/>
              <a:gd name="connsiteX15" fmla="*/ 0 w 26511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514600 w 2663825"/>
              <a:gd name="connsiteY2" fmla="*/ 371475 h 6858000"/>
              <a:gd name="connsiteX3" fmla="*/ 2171700 w 2663825"/>
              <a:gd name="connsiteY3" fmla="*/ 476250 h 6858000"/>
              <a:gd name="connsiteX4" fmla="*/ 1114425 w 2663825"/>
              <a:gd name="connsiteY4" fmla="*/ 476250 h 6858000"/>
              <a:gd name="connsiteX5" fmla="*/ 663575 w 2663825"/>
              <a:gd name="connsiteY5" fmla="*/ 606425 h 6858000"/>
              <a:gd name="connsiteX6" fmla="*/ 542925 w 2663825"/>
              <a:gd name="connsiteY6" fmla="*/ 1047750 h 6858000"/>
              <a:gd name="connsiteX7" fmla="*/ 542925 w 2663825"/>
              <a:gd name="connsiteY7" fmla="*/ 5797550 h 6858000"/>
              <a:gd name="connsiteX8" fmla="*/ 685800 w 2663825"/>
              <a:gd name="connsiteY8" fmla="*/ 6254750 h 6858000"/>
              <a:gd name="connsiteX9" fmla="*/ 1190625 w 2663825"/>
              <a:gd name="connsiteY9" fmla="*/ 6362700 h 6858000"/>
              <a:gd name="connsiteX10" fmla="*/ 2238375 w 2663825"/>
              <a:gd name="connsiteY10" fmla="*/ 6362700 h 6858000"/>
              <a:gd name="connsiteX11" fmla="*/ 2571750 w 2663825"/>
              <a:gd name="connsiteY11" fmla="*/ 6534150 h 6858000"/>
              <a:gd name="connsiteX12" fmla="*/ 2625725 w 2663825"/>
              <a:gd name="connsiteY12" fmla="*/ 6857999 h 6858000"/>
              <a:gd name="connsiteX13" fmla="*/ 0 w 2663825"/>
              <a:gd name="connsiteY13" fmla="*/ 6858000 h 6858000"/>
              <a:gd name="connsiteX14" fmla="*/ 0 w 2663825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67000" h="6858000">
                <a:moveTo>
                  <a:pt x="0" y="0"/>
                </a:moveTo>
                <a:lnTo>
                  <a:pt x="2628900" y="0"/>
                </a:lnTo>
                <a:cubicBezTo>
                  <a:pt x="2667000" y="127000"/>
                  <a:pt x="2616200" y="263525"/>
                  <a:pt x="2514600" y="371475"/>
                </a:cubicBezTo>
                <a:cubicBezTo>
                  <a:pt x="2422525" y="457200"/>
                  <a:pt x="2308225" y="479425"/>
                  <a:pt x="2171700" y="476250"/>
                </a:cubicBezTo>
                <a:lnTo>
                  <a:pt x="1114425" y="476250"/>
                </a:lnTo>
                <a:cubicBezTo>
                  <a:pt x="884238" y="479425"/>
                  <a:pt x="758825" y="492125"/>
                  <a:pt x="663575" y="606425"/>
                </a:cubicBezTo>
                <a:cubicBezTo>
                  <a:pt x="565150" y="736600"/>
                  <a:pt x="549275" y="873125"/>
                  <a:pt x="542925" y="1047750"/>
                </a:cubicBezTo>
                <a:lnTo>
                  <a:pt x="542925" y="5797550"/>
                </a:lnTo>
                <a:cubicBezTo>
                  <a:pt x="544513" y="5970588"/>
                  <a:pt x="577850" y="6160558"/>
                  <a:pt x="685800" y="6254750"/>
                </a:cubicBezTo>
                <a:cubicBezTo>
                  <a:pt x="793750" y="6348942"/>
                  <a:pt x="993775" y="6359525"/>
                  <a:pt x="1190625" y="6362700"/>
                </a:cubicBezTo>
                <a:lnTo>
                  <a:pt x="2238375" y="6362700"/>
                </a:lnTo>
                <a:cubicBezTo>
                  <a:pt x="2401887" y="6359525"/>
                  <a:pt x="2519892" y="6454775"/>
                  <a:pt x="2571750" y="6534150"/>
                </a:cubicBezTo>
                <a:cubicBezTo>
                  <a:pt x="2636308" y="6616700"/>
                  <a:pt x="2663825" y="6781799"/>
                  <a:pt x="2625725" y="6857999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F9B4D3"/>
              </a:gs>
              <a:gs pos="50000">
                <a:srgbClr val="F378B3"/>
              </a:gs>
              <a:gs pos="50000">
                <a:srgbClr val="EF3C9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904875" y="1970088"/>
            <a:ext cx="3560763" cy="604837"/>
          </a:xfrm>
        </p:spPr>
        <p:txBody>
          <a:bodyPr/>
          <a:lstStyle>
            <a:lvl1pPr marL="342900" indent="-342900">
              <a:buNone/>
              <a:defRPr lang="en-US" sz="1600" b="1" kern="1200" dirty="0" smtClean="0">
                <a:solidFill>
                  <a:srgbClr val="F6B2D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875322" y="1066800"/>
            <a:ext cx="7772400" cy="639763"/>
          </a:xfr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3200" b="1" kern="1200" dirty="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Brackets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0" y="0"/>
            <a:ext cx="2667000" cy="6858000"/>
          </a:xfrm>
          <a:custGeom>
            <a:avLst/>
            <a:gdLst>
              <a:gd name="connsiteX0" fmla="*/ 0 w 2543175"/>
              <a:gd name="connsiteY0" fmla="*/ 0 h 6848475"/>
              <a:gd name="connsiteX1" fmla="*/ 2533650 w 2543175"/>
              <a:gd name="connsiteY1" fmla="*/ 0 h 6848475"/>
              <a:gd name="connsiteX2" fmla="*/ 2543175 w 2543175"/>
              <a:gd name="connsiteY2" fmla="*/ 114300 h 6848475"/>
              <a:gd name="connsiteX3" fmla="*/ 2419350 w 2543175"/>
              <a:gd name="connsiteY3" fmla="*/ 371475 h 6848475"/>
              <a:gd name="connsiteX4" fmla="*/ 2076450 w 2543175"/>
              <a:gd name="connsiteY4" fmla="*/ 476250 h 6848475"/>
              <a:gd name="connsiteX5" fmla="*/ 1019175 w 2543175"/>
              <a:gd name="connsiteY5" fmla="*/ 476250 h 6848475"/>
              <a:gd name="connsiteX6" fmla="*/ 561975 w 2543175"/>
              <a:gd name="connsiteY6" fmla="*/ 590550 h 6848475"/>
              <a:gd name="connsiteX7" fmla="*/ 438150 w 2543175"/>
              <a:gd name="connsiteY7" fmla="*/ 1047750 h 6848475"/>
              <a:gd name="connsiteX8" fmla="*/ 438150 w 2543175"/>
              <a:gd name="connsiteY8" fmla="*/ 5810250 h 6848475"/>
              <a:gd name="connsiteX9" fmla="*/ 581025 w 2543175"/>
              <a:gd name="connsiteY9" fmla="*/ 6257925 h 6848475"/>
              <a:gd name="connsiteX10" fmla="*/ 1095375 w 2543175"/>
              <a:gd name="connsiteY10" fmla="*/ 6362700 h 6848475"/>
              <a:gd name="connsiteX11" fmla="*/ 2143125 w 2543175"/>
              <a:gd name="connsiteY11" fmla="*/ 6362700 h 6848475"/>
              <a:gd name="connsiteX12" fmla="*/ 2476500 w 2543175"/>
              <a:gd name="connsiteY12" fmla="*/ 6534150 h 6848475"/>
              <a:gd name="connsiteX13" fmla="*/ 2543175 w 2543175"/>
              <a:gd name="connsiteY13" fmla="*/ 6781800 h 6848475"/>
              <a:gd name="connsiteX14" fmla="*/ 2514600 w 2543175"/>
              <a:gd name="connsiteY14" fmla="*/ 6848475 h 6848475"/>
              <a:gd name="connsiteX15" fmla="*/ 0 w 2543175"/>
              <a:gd name="connsiteY15" fmla="*/ 6848475 h 6848475"/>
              <a:gd name="connsiteX16" fmla="*/ 0 w 2543175"/>
              <a:gd name="connsiteY16" fmla="*/ 0 h 6848475"/>
              <a:gd name="connsiteX0" fmla="*/ 0 w 2638425"/>
              <a:gd name="connsiteY0" fmla="*/ 0 h 6848475"/>
              <a:gd name="connsiteX1" fmla="*/ 2628900 w 2638425"/>
              <a:gd name="connsiteY1" fmla="*/ 0 h 6848475"/>
              <a:gd name="connsiteX2" fmla="*/ 2638425 w 2638425"/>
              <a:gd name="connsiteY2" fmla="*/ 114300 h 6848475"/>
              <a:gd name="connsiteX3" fmla="*/ 2514600 w 2638425"/>
              <a:gd name="connsiteY3" fmla="*/ 371475 h 6848475"/>
              <a:gd name="connsiteX4" fmla="*/ 2171700 w 2638425"/>
              <a:gd name="connsiteY4" fmla="*/ 476250 h 6848475"/>
              <a:gd name="connsiteX5" fmla="*/ 1114425 w 2638425"/>
              <a:gd name="connsiteY5" fmla="*/ 476250 h 6848475"/>
              <a:gd name="connsiteX6" fmla="*/ 657225 w 2638425"/>
              <a:gd name="connsiteY6" fmla="*/ 590550 h 6848475"/>
              <a:gd name="connsiteX7" fmla="*/ 533400 w 2638425"/>
              <a:gd name="connsiteY7" fmla="*/ 1047750 h 6848475"/>
              <a:gd name="connsiteX8" fmla="*/ 533400 w 2638425"/>
              <a:gd name="connsiteY8" fmla="*/ 5810250 h 6848475"/>
              <a:gd name="connsiteX9" fmla="*/ 676275 w 2638425"/>
              <a:gd name="connsiteY9" fmla="*/ 6257925 h 6848475"/>
              <a:gd name="connsiteX10" fmla="*/ 1190625 w 2638425"/>
              <a:gd name="connsiteY10" fmla="*/ 6362700 h 6848475"/>
              <a:gd name="connsiteX11" fmla="*/ 2238375 w 2638425"/>
              <a:gd name="connsiteY11" fmla="*/ 6362700 h 6848475"/>
              <a:gd name="connsiteX12" fmla="*/ 2571750 w 2638425"/>
              <a:gd name="connsiteY12" fmla="*/ 6534150 h 6848475"/>
              <a:gd name="connsiteX13" fmla="*/ 2638425 w 2638425"/>
              <a:gd name="connsiteY13" fmla="*/ 6781800 h 6848475"/>
              <a:gd name="connsiteX14" fmla="*/ 2609850 w 2638425"/>
              <a:gd name="connsiteY14" fmla="*/ 6848475 h 6848475"/>
              <a:gd name="connsiteX15" fmla="*/ 95250 w 2638425"/>
              <a:gd name="connsiteY15" fmla="*/ 6848475 h 6848475"/>
              <a:gd name="connsiteX16" fmla="*/ 0 w 2638425"/>
              <a:gd name="connsiteY16" fmla="*/ 0 h 6848475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09850 w 2638425"/>
              <a:gd name="connsiteY14" fmla="*/ 6848475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13025 w 2638425"/>
              <a:gd name="connsiteY14" fmla="*/ 6857999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44775"/>
              <a:gd name="connsiteY0" fmla="*/ 0 h 6858000"/>
              <a:gd name="connsiteX1" fmla="*/ 2628900 w 2644775"/>
              <a:gd name="connsiteY1" fmla="*/ 0 h 6858000"/>
              <a:gd name="connsiteX2" fmla="*/ 2638425 w 2644775"/>
              <a:gd name="connsiteY2" fmla="*/ 114300 h 6858000"/>
              <a:gd name="connsiteX3" fmla="*/ 2514600 w 2644775"/>
              <a:gd name="connsiteY3" fmla="*/ 371475 h 6858000"/>
              <a:gd name="connsiteX4" fmla="*/ 2171700 w 2644775"/>
              <a:gd name="connsiteY4" fmla="*/ 476250 h 6858000"/>
              <a:gd name="connsiteX5" fmla="*/ 1114425 w 2644775"/>
              <a:gd name="connsiteY5" fmla="*/ 476250 h 6858000"/>
              <a:gd name="connsiteX6" fmla="*/ 657225 w 2644775"/>
              <a:gd name="connsiteY6" fmla="*/ 590550 h 6858000"/>
              <a:gd name="connsiteX7" fmla="*/ 533400 w 2644775"/>
              <a:gd name="connsiteY7" fmla="*/ 1047750 h 6858000"/>
              <a:gd name="connsiteX8" fmla="*/ 533400 w 2644775"/>
              <a:gd name="connsiteY8" fmla="*/ 5810250 h 6858000"/>
              <a:gd name="connsiteX9" fmla="*/ 676275 w 2644775"/>
              <a:gd name="connsiteY9" fmla="*/ 6257925 h 6858000"/>
              <a:gd name="connsiteX10" fmla="*/ 1190625 w 2644775"/>
              <a:gd name="connsiteY10" fmla="*/ 6362700 h 6858000"/>
              <a:gd name="connsiteX11" fmla="*/ 2238375 w 2644775"/>
              <a:gd name="connsiteY11" fmla="*/ 6362700 h 6858000"/>
              <a:gd name="connsiteX12" fmla="*/ 2571750 w 2644775"/>
              <a:gd name="connsiteY12" fmla="*/ 6534150 h 6858000"/>
              <a:gd name="connsiteX13" fmla="*/ 2644775 w 2644775"/>
              <a:gd name="connsiteY13" fmla="*/ 6781800 h 6858000"/>
              <a:gd name="connsiteX14" fmla="*/ 2613025 w 2644775"/>
              <a:gd name="connsiteY14" fmla="*/ 6857999 h 6858000"/>
              <a:gd name="connsiteX15" fmla="*/ 0 w 2644775"/>
              <a:gd name="connsiteY15" fmla="*/ 6858000 h 6858000"/>
              <a:gd name="connsiteX16" fmla="*/ 0 w 2644775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2651654"/>
              <a:gd name="connsiteY0" fmla="*/ 0 h 6858000"/>
              <a:gd name="connsiteX1" fmla="*/ 2628900 w 2651654"/>
              <a:gd name="connsiteY1" fmla="*/ 0 h 6858000"/>
              <a:gd name="connsiteX2" fmla="*/ 2638425 w 2651654"/>
              <a:gd name="connsiteY2" fmla="*/ 114300 h 6858000"/>
              <a:gd name="connsiteX3" fmla="*/ 2514600 w 2651654"/>
              <a:gd name="connsiteY3" fmla="*/ 371475 h 6858000"/>
              <a:gd name="connsiteX4" fmla="*/ 2171700 w 2651654"/>
              <a:gd name="connsiteY4" fmla="*/ 476250 h 6858000"/>
              <a:gd name="connsiteX5" fmla="*/ 1114425 w 2651654"/>
              <a:gd name="connsiteY5" fmla="*/ 476250 h 6858000"/>
              <a:gd name="connsiteX6" fmla="*/ 657225 w 2651654"/>
              <a:gd name="connsiteY6" fmla="*/ 590550 h 6858000"/>
              <a:gd name="connsiteX7" fmla="*/ 533400 w 2651654"/>
              <a:gd name="connsiteY7" fmla="*/ 1047750 h 6858000"/>
              <a:gd name="connsiteX8" fmla="*/ 533400 w 2651654"/>
              <a:gd name="connsiteY8" fmla="*/ 5810250 h 6858000"/>
              <a:gd name="connsiteX9" fmla="*/ 676275 w 2651654"/>
              <a:gd name="connsiteY9" fmla="*/ 6257925 h 6858000"/>
              <a:gd name="connsiteX10" fmla="*/ 1190625 w 2651654"/>
              <a:gd name="connsiteY10" fmla="*/ 6362700 h 6858000"/>
              <a:gd name="connsiteX11" fmla="*/ 2238375 w 2651654"/>
              <a:gd name="connsiteY11" fmla="*/ 6362700 h 6858000"/>
              <a:gd name="connsiteX12" fmla="*/ 2571750 w 2651654"/>
              <a:gd name="connsiteY12" fmla="*/ 6534150 h 6858000"/>
              <a:gd name="connsiteX13" fmla="*/ 2644775 w 2651654"/>
              <a:gd name="connsiteY13" fmla="*/ 6781800 h 6858000"/>
              <a:gd name="connsiteX14" fmla="*/ 2613025 w 2651654"/>
              <a:gd name="connsiteY14" fmla="*/ 6857999 h 6858000"/>
              <a:gd name="connsiteX15" fmla="*/ 0 w 2651654"/>
              <a:gd name="connsiteY15" fmla="*/ 6858000 h 6858000"/>
              <a:gd name="connsiteX16" fmla="*/ 0 w 265165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8479"/>
              <a:gd name="connsiteY0" fmla="*/ 0 h 6858000"/>
              <a:gd name="connsiteX1" fmla="*/ 2628900 w 2648479"/>
              <a:gd name="connsiteY1" fmla="*/ 0 h 6858000"/>
              <a:gd name="connsiteX2" fmla="*/ 2638425 w 2648479"/>
              <a:gd name="connsiteY2" fmla="*/ 114300 h 6858000"/>
              <a:gd name="connsiteX3" fmla="*/ 2514600 w 2648479"/>
              <a:gd name="connsiteY3" fmla="*/ 371475 h 6858000"/>
              <a:gd name="connsiteX4" fmla="*/ 2171700 w 2648479"/>
              <a:gd name="connsiteY4" fmla="*/ 476250 h 6858000"/>
              <a:gd name="connsiteX5" fmla="*/ 1114425 w 2648479"/>
              <a:gd name="connsiteY5" fmla="*/ 476250 h 6858000"/>
              <a:gd name="connsiteX6" fmla="*/ 657225 w 2648479"/>
              <a:gd name="connsiteY6" fmla="*/ 590550 h 6858000"/>
              <a:gd name="connsiteX7" fmla="*/ 533400 w 2648479"/>
              <a:gd name="connsiteY7" fmla="*/ 1047750 h 6858000"/>
              <a:gd name="connsiteX8" fmla="*/ 533400 w 2648479"/>
              <a:gd name="connsiteY8" fmla="*/ 5810250 h 6858000"/>
              <a:gd name="connsiteX9" fmla="*/ 676275 w 2648479"/>
              <a:gd name="connsiteY9" fmla="*/ 6257925 h 6858000"/>
              <a:gd name="connsiteX10" fmla="*/ 1190625 w 2648479"/>
              <a:gd name="connsiteY10" fmla="*/ 6362700 h 6858000"/>
              <a:gd name="connsiteX11" fmla="*/ 2238375 w 2648479"/>
              <a:gd name="connsiteY11" fmla="*/ 6362700 h 6858000"/>
              <a:gd name="connsiteX12" fmla="*/ 2571750 w 2648479"/>
              <a:gd name="connsiteY12" fmla="*/ 6534150 h 6858000"/>
              <a:gd name="connsiteX13" fmla="*/ 2647950 w 2648479"/>
              <a:gd name="connsiteY13" fmla="*/ 6737350 h 6858000"/>
              <a:gd name="connsiteX14" fmla="*/ 2613025 w 2648479"/>
              <a:gd name="connsiteY14" fmla="*/ 6857999 h 6858000"/>
              <a:gd name="connsiteX15" fmla="*/ 0 w 2648479"/>
              <a:gd name="connsiteY15" fmla="*/ 6858000 h 6858000"/>
              <a:gd name="connsiteX16" fmla="*/ 0 w 2648479"/>
              <a:gd name="connsiteY16" fmla="*/ 0 h 6858000"/>
              <a:gd name="connsiteX0" fmla="*/ 0 w 2657475"/>
              <a:gd name="connsiteY0" fmla="*/ 0 h 6858000"/>
              <a:gd name="connsiteX1" fmla="*/ 2628900 w 2657475"/>
              <a:gd name="connsiteY1" fmla="*/ 0 h 6858000"/>
              <a:gd name="connsiteX2" fmla="*/ 2638425 w 2657475"/>
              <a:gd name="connsiteY2" fmla="*/ 114300 h 6858000"/>
              <a:gd name="connsiteX3" fmla="*/ 2514600 w 2657475"/>
              <a:gd name="connsiteY3" fmla="*/ 371475 h 6858000"/>
              <a:gd name="connsiteX4" fmla="*/ 2171700 w 2657475"/>
              <a:gd name="connsiteY4" fmla="*/ 476250 h 6858000"/>
              <a:gd name="connsiteX5" fmla="*/ 1114425 w 2657475"/>
              <a:gd name="connsiteY5" fmla="*/ 476250 h 6858000"/>
              <a:gd name="connsiteX6" fmla="*/ 657225 w 2657475"/>
              <a:gd name="connsiteY6" fmla="*/ 590550 h 6858000"/>
              <a:gd name="connsiteX7" fmla="*/ 533400 w 2657475"/>
              <a:gd name="connsiteY7" fmla="*/ 1047750 h 6858000"/>
              <a:gd name="connsiteX8" fmla="*/ 533400 w 2657475"/>
              <a:gd name="connsiteY8" fmla="*/ 5810250 h 6858000"/>
              <a:gd name="connsiteX9" fmla="*/ 676275 w 2657475"/>
              <a:gd name="connsiteY9" fmla="*/ 6257925 h 6858000"/>
              <a:gd name="connsiteX10" fmla="*/ 1190625 w 2657475"/>
              <a:gd name="connsiteY10" fmla="*/ 6362700 h 6858000"/>
              <a:gd name="connsiteX11" fmla="*/ 2238375 w 2657475"/>
              <a:gd name="connsiteY11" fmla="*/ 6362700 h 6858000"/>
              <a:gd name="connsiteX12" fmla="*/ 2571750 w 2657475"/>
              <a:gd name="connsiteY12" fmla="*/ 6534150 h 6858000"/>
              <a:gd name="connsiteX13" fmla="*/ 2647950 w 2657475"/>
              <a:gd name="connsiteY13" fmla="*/ 6737350 h 6858000"/>
              <a:gd name="connsiteX14" fmla="*/ 2628900 w 2657475"/>
              <a:gd name="connsiteY14" fmla="*/ 6857999 h 6858000"/>
              <a:gd name="connsiteX15" fmla="*/ 0 w 2657475"/>
              <a:gd name="connsiteY15" fmla="*/ 6858000 h 6858000"/>
              <a:gd name="connsiteX16" fmla="*/ 0 w 2657475"/>
              <a:gd name="connsiteY16" fmla="*/ 0 h 6858000"/>
              <a:gd name="connsiteX0" fmla="*/ 0 w 2654829"/>
              <a:gd name="connsiteY0" fmla="*/ 0 h 6858000"/>
              <a:gd name="connsiteX1" fmla="*/ 2628900 w 2654829"/>
              <a:gd name="connsiteY1" fmla="*/ 0 h 6858000"/>
              <a:gd name="connsiteX2" fmla="*/ 2638425 w 2654829"/>
              <a:gd name="connsiteY2" fmla="*/ 114300 h 6858000"/>
              <a:gd name="connsiteX3" fmla="*/ 2514600 w 2654829"/>
              <a:gd name="connsiteY3" fmla="*/ 371475 h 6858000"/>
              <a:gd name="connsiteX4" fmla="*/ 2171700 w 2654829"/>
              <a:gd name="connsiteY4" fmla="*/ 476250 h 6858000"/>
              <a:gd name="connsiteX5" fmla="*/ 1114425 w 2654829"/>
              <a:gd name="connsiteY5" fmla="*/ 476250 h 6858000"/>
              <a:gd name="connsiteX6" fmla="*/ 657225 w 2654829"/>
              <a:gd name="connsiteY6" fmla="*/ 590550 h 6858000"/>
              <a:gd name="connsiteX7" fmla="*/ 533400 w 2654829"/>
              <a:gd name="connsiteY7" fmla="*/ 1047750 h 6858000"/>
              <a:gd name="connsiteX8" fmla="*/ 533400 w 2654829"/>
              <a:gd name="connsiteY8" fmla="*/ 5810250 h 6858000"/>
              <a:gd name="connsiteX9" fmla="*/ 676275 w 2654829"/>
              <a:gd name="connsiteY9" fmla="*/ 6257925 h 6858000"/>
              <a:gd name="connsiteX10" fmla="*/ 1190625 w 2654829"/>
              <a:gd name="connsiteY10" fmla="*/ 6362700 h 6858000"/>
              <a:gd name="connsiteX11" fmla="*/ 2238375 w 2654829"/>
              <a:gd name="connsiteY11" fmla="*/ 6362700 h 6858000"/>
              <a:gd name="connsiteX12" fmla="*/ 2571750 w 2654829"/>
              <a:gd name="connsiteY12" fmla="*/ 6534150 h 6858000"/>
              <a:gd name="connsiteX13" fmla="*/ 2647950 w 2654829"/>
              <a:gd name="connsiteY13" fmla="*/ 6737350 h 6858000"/>
              <a:gd name="connsiteX14" fmla="*/ 2613025 w 2654829"/>
              <a:gd name="connsiteY14" fmla="*/ 6857999 h 6858000"/>
              <a:gd name="connsiteX15" fmla="*/ 0 w 2654829"/>
              <a:gd name="connsiteY15" fmla="*/ 6858000 h 6858000"/>
              <a:gd name="connsiteX16" fmla="*/ 0 w 2654829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3054350"/>
              <a:gd name="connsiteY0" fmla="*/ 0 h 6858000"/>
              <a:gd name="connsiteX1" fmla="*/ 2628900 w 3054350"/>
              <a:gd name="connsiteY1" fmla="*/ 0 h 6858000"/>
              <a:gd name="connsiteX2" fmla="*/ 2638425 w 3054350"/>
              <a:gd name="connsiteY2" fmla="*/ 114300 h 6858000"/>
              <a:gd name="connsiteX3" fmla="*/ 2514600 w 3054350"/>
              <a:gd name="connsiteY3" fmla="*/ 371475 h 6858000"/>
              <a:gd name="connsiteX4" fmla="*/ 2171700 w 3054350"/>
              <a:gd name="connsiteY4" fmla="*/ 476250 h 6858000"/>
              <a:gd name="connsiteX5" fmla="*/ 1114425 w 3054350"/>
              <a:gd name="connsiteY5" fmla="*/ 476250 h 6858000"/>
              <a:gd name="connsiteX6" fmla="*/ 657225 w 3054350"/>
              <a:gd name="connsiteY6" fmla="*/ 590550 h 6858000"/>
              <a:gd name="connsiteX7" fmla="*/ 533400 w 3054350"/>
              <a:gd name="connsiteY7" fmla="*/ 1047750 h 6858000"/>
              <a:gd name="connsiteX8" fmla="*/ 533400 w 3054350"/>
              <a:gd name="connsiteY8" fmla="*/ 5810250 h 6858000"/>
              <a:gd name="connsiteX9" fmla="*/ 676275 w 3054350"/>
              <a:gd name="connsiteY9" fmla="*/ 6257925 h 6858000"/>
              <a:gd name="connsiteX10" fmla="*/ 1190625 w 3054350"/>
              <a:gd name="connsiteY10" fmla="*/ 6362700 h 6858000"/>
              <a:gd name="connsiteX11" fmla="*/ 2238375 w 3054350"/>
              <a:gd name="connsiteY11" fmla="*/ 6362700 h 6858000"/>
              <a:gd name="connsiteX12" fmla="*/ 2571750 w 3054350"/>
              <a:gd name="connsiteY12" fmla="*/ 6534150 h 6858000"/>
              <a:gd name="connsiteX13" fmla="*/ 2625725 w 3054350"/>
              <a:gd name="connsiteY13" fmla="*/ 6857999 h 6858000"/>
              <a:gd name="connsiteX14" fmla="*/ 0 w 3054350"/>
              <a:gd name="connsiteY14" fmla="*/ 6858000 h 6858000"/>
              <a:gd name="connsiteX15" fmla="*/ 0 w 3054350"/>
              <a:gd name="connsiteY15" fmla="*/ 0 h 6858000"/>
              <a:gd name="connsiteX0" fmla="*/ 0 w 2651125"/>
              <a:gd name="connsiteY0" fmla="*/ 0 h 6858000"/>
              <a:gd name="connsiteX1" fmla="*/ 2628900 w 2651125"/>
              <a:gd name="connsiteY1" fmla="*/ 0 h 6858000"/>
              <a:gd name="connsiteX2" fmla="*/ 2638425 w 2651125"/>
              <a:gd name="connsiteY2" fmla="*/ 114300 h 6858000"/>
              <a:gd name="connsiteX3" fmla="*/ 2514600 w 2651125"/>
              <a:gd name="connsiteY3" fmla="*/ 371475 h 6858000"/>
              <a:gd name="connsiteX4" fmla="*/ 2171700 w 2651125"/>
              <a:gd name="connsiteY4" fmla="*/ 476250 h 6858000"/>
              <a:gd name="connsiteX5" fmla="*/ 1114425 w 2651125"/>
              <a:gd name="connsiteY5" fmla="*/ 476250 h 6858000"/>
              <a:gd name="connsiteX6" fmla="*/ 657225 w 2651125"/>
              <a:gd name="connsiteY6" fmla="*/ 590550 h 6858000"/>
              <a:gd name="connsiteX7" fmla="*/ 533400 w 2651125"/>
              <a:gd name="connsiteY7" fmla="*/ 1047750 h 6858000"/>
              <a:gd name="connsiteX8" fmla="*/ 533400 w 2651125"/>
              <a:gd name="connsiteY8" fmla="*/ 5810250 h 6858000"/>
              <a:gd name="connsiteX9" fmla="*/ 676275 w 2651125"/>
              <a:gd name="connsiteY9" fmla="*/ 6257925 h 6858000"/>
              <a:gd name="connsiteX10" fmla="*/ 1190625 w 2651125"/>
              <a:gd name="connsiteY10" fmla="*/ 6362700 h 6858000"/>
              <a:gd name="connsiteX11" fmla="*/ 2238375 w 2651125"/>
              <a:gd name="connsiteY11" fmla="*/ 6362700 h 6858000"/>
              <a:gd name="connsiteX12" fmla="*/ 2571750 w 2651125"/>
              <a:gd name="connsiteY12" fmla="*/ 6534150 h 6858000"/>
              <a:gd name="connsiteX13" fmla="*/ 2625725 w 2651125"/>
              <a:gd name="connsiteY13" fmla="*/ 6857999 h 6858000"/>
              <a:gd name="connsiteX14" fmla="*/ 0 w 2651125"/>
              <a:gd name="connsiteY14" fmla="*/ 6858000 h 6858000"/>
              <a:gd name="connsiteX15" fmla="*/ 0 w 26511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514600 w 2663825"/>
              <a:gd name="connsiteY2" fmla="*/ 371475 h 6858000"/>
              <a:gd name="connsiteX3" fmla="*/ 2171700 w 2663825"/>
              <a:gd name="connsiteY3" fmla="*/ 476250 h 6858000"/>
              <a:gd name="connsiteX4" fmla="*/ 1114425 w 2663825"/>
              <a:gd name="connsiteY4" fmla="*/ 476250 h 6858000"/>
              <a:gd name="connsiteX5" fmla="*/ 663575 w 2663825"/>
              <a:gd name="connsiteY5" fmla="*/ 606425 h 6858000"/>
              <a:gd name="connsiteX6" fmla="*/ 542925 w 2663825"/>
              <a:gd name="connsiteY6" fmla="*/ 1047750 h 6858000"/>
              <a:gd name="connsiteX7" fmla="*/ 542925 w 2663825"/>
              <a:gd name="connsiteY7" fmla="*/ 5797550 h 6858000"/>
              <a:gd name="connsiteX8" fmla="*/ 685800 w 2663825"/>
              <a:gd name="connsiteY8" fmla="*/ 6254750 h 6858000"/>
              <a:gd name="connsiteX9" fmla="*/ 1190625 w 2663825"/>
              <a:gd name="connsiteY9" fmla="*/ 6362700 h 6858000"/>
              <a:gd name="connsiteX10" fmla="*/ 2238375 w 2663825"/>
              <a:gd name="connsiteY10" fmla="*/ 6362700 h 6858000"/>
              <a:gd name="connsiteX11" fmla="*/ 2571750 w 2663825"/>
              <a:gd name="connsiteY11" fmla="*/ 6534150 h 6858000"/>
              <a:gd name="connsiteX12" fmla="*/ 2625725 w 2663825"/>
              <a:gd name="connsiteY12" fmla="*/ 6857999 h 6858000"/>
              <a:gd name="connsiteX13" fmla="*/ 0 w 2663825"/>
              <a:gd name="connsiteY13" fmla="*/ 6858000 h 6858000"/>
              <a:gd name="connsiteX14" fmla="*/ 0 w 2663825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67000" h="6858000">
                <a:moveTo>
                  <a:pt x="0" y="0"/>
                </a:moveTo>
                <a:lnTo>
                  <a:pt x="2628900" y="0"/>
                </a:lnTo>
                <a:cubicBezTo>
                  <a:pt x="2667000" y="127000"/>
                  <a:pt x="2616200" y="263525"/>
                  <a:pt x="2514600" y="371475"/>
                </a:cubicBezTo>
                <a:cubicBezTo>
                  <a:pt x="2422525" y="457200"/>
                  <a:pt x="2308225" y="479425"/>
                  <a:pt x="2171700" y="476250"/>
                </a:cubicBezTo>
                <a:lnTo>
                  <a:pt x="1114425" y="476250"/>
                </a:lnTo>
                <a:cubicBezTo>
                  <a:pt x="884238" y="479425"/>
                  <a:pt x="758825" y="492125"/>
                  <a:pt x="663575" y="606425"/>
                </a:cubicBezTo>
                <a:cubicBezTo>
                  <a:pt x="565150" y="736600"/>
                  <a:pt x="549275" y="873125"/>
                  <a:pt x="542925" y="1047750"/>
                </a:cubicBezTo>
                <a:lnTo>
                  <a:pt x="542925" y="5797550"/>
                </a:lnTo>
                <a:cubicBezTo>
                  <a:pt x="544513" y="5970588"/>
                  <a:pt x="577850" y="6160558"/>
                  <a:pt x="685800" y="6254750"/>
                </a:cubicBezTo>
                <a:cubicBezTo>
                  <a:pt x="793750" y="6348942"/>
                  <a:pt x="993775" y="6359525"/>
                  <a:pt x="1190625" y="6362700"/>
                </a:cubicBezTo>
                <a:lnTo>
                  <a:pt x="2238375" y="6362700"/>
                </a:lnTo>
                <a:cubicBezTo>
                  <a:pt x="2401887" y="6359525"/>
                  <a:pt x="2519892" y="6454775"/>
                  <a:pt x="2571750" y="6534150"/>
                </a:cubicBezTo>
                <a:cubicBezTo>
                  <a:pt x="2636308" y="6616700"/>
                  <a:pt x="2663825" y="6781799"/>
                  <a:pt x="2625725" y="6857999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B88ABD"/>
              </a:gs>
              <a:gs pos="50000">
                <a:srgbClr val="9163A8"/>
              </a:gs>
              <a:gs pos="50000">
                <a:srgbClr val="6B3C9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Freeform 5"/>
          <p:cNvSpPr/>
          <p:nvPr/>
        </p:nvSpPr>
        <p:spPr>
          <a:xfrm flipH="1">
            <a:off x="6502400" y="0"/>
            <a:ext cx="2667000" cy="6858000"/>
          </a:xfrm>
          <a:custGeom>
            <a:avLst/>
            <a:gdLst>
              <a:gd name="connsiteX0" fmla="*/ 0 w 2543175"/>
              <a:gd name="connsiteY0" fmla="*/ 0 h 6848475"/>
              <a:gd name="connsiteX1" fmla="*/ 2533650 w 2543175"/>
              <a:gd name="connsiteY1" fmla="*/ 0 h 6848475"/>
              <a:gd name="connsiteX2" fmla="*/ 2543175 w 2543175"/>
              <a:gd name="connsiteY2" fmla="*/ 114300 h 6848475"/>
              <a:gd name="connsiteX3" fmla="*/ 2419350 w 2543175"/>
              <a:gd name="connsiteY3" fmla="*/ 371475 h 6848475"/>
              <a:gd name="connsiteX4" fmla="*/ 2076450 w 2543175"/>
              <a:gd name="connsiteY4" fmla="*/ 476250 h 6848475"/>
              <a:gd name="connsiteX5" fmla="*/ 1019175 w 2543175"/>
              <a:gd name="connsiteY5" fmla="*/ 476250 h 6848475"/>
              <a:gd name="connsiteX6" fmla="*/ 561975 w 2543175"/>
              <a:gd name="connsiteY6" fmla="*/ 590550 h 6848475"/>
              <a:gd name="connsiteX7" fmla="*/ 438150 w 2543175"/>
              <a:gd name="connsiteY7" fmla="*/ 1047750 h 6848475"/>
              <a:gd name="connsiteX8" fmla="*/ 438150 w 2543175"/>
              <a:gd name="connsiteY8" fmla="*/ 5810250 h 6848475"/>
              <a:gd name="connsiteX9" fmla="*/ 581025 w 2543175"/>
              <a:gd name="connsiteY9" fmla="*/ 6257925 h 6848475"/>
              <a:gd name="connsiteX10" fmla="*/ 1095375 w 2543175"/>
              <a:gd name="connsiteY10" fmla="*/ 6362700 h 6848475"/>
              <a:gd name="connsiteX11" fmla="*/ 2143125 w 2543175"/>
              <a:gd name="connsiteY11" fmla="*/ 6362700 h 6848475"/>
              <a:gd name="connsiteX12" fmla="*/ 2476500 w 2543175"/>
              <a:gd name="connsiteY12" fmla="*/ 6534150 h 6848475"/>
              <a:gd name="connsiteX13" fmla="*/ 2543175 w 2543175"/>
              <a:gd name="connsiteY13" fmla="*/ 6781800 h 6848475"/>
              <a:gd name="connsiteX14" fmla="*/ 2514600 w 2543175"/>
              <a:gd name="connsiteY14" fmla="*/ 6848475 h 6848475"/>
              <a:gd name="connsiteX15" fmla="*/ 0 w 2543175"/>
              <a:gd name="connsiteY15" fmla="*/ 6848475 h 6848475"/>
              <a:gd name="connsiteX16" fmla="*/ 0 w 2543175"/>
              <a:gd name="connsiteY16" fmla="*/ 0 h 6848475"/>
              <a:gd name="connsiteX0" fmla="*/ 0 w 2638425"/>
              <a:gd name="connsiteY0" fmla="*/ 0 h 6848475"/>
              <a:gd name="connsiteX1" fmla="*/ 2628900 w 2638425"/>
              <a:gd name="connsiteY1" fmla="*/ 0 h 6848475"/>
              <a:gd name="connsiteX2" fmla="*/ 2638425 w 2638425"/>
              <a:gd name="connsiteY2" fmla="*/ 114300 h 6848475"/>
              <a:gd name="connsiteX3" fmla="*/ 2514600 w 2638425"/>
              <a:gd name="connsiteY3" fmla="*/ 371475 h 6848475"/>
              <a:gd name="connsiteX4" fmla="*/ 2171700 w 2638425"/>
              <a:gd name="connsiteY4" fmla="*/ 476250 h 6848475"/>
              <a:gd name="connsiteX5" fmla="*/ 1114425 w 2638425"/>
              <a:gd name="connsiteY5" fmla="*/ 476250 h 6848475"/>
              <a:gd name="connsiteX6" fmla="*/ 657225 w 2638425"/>
              <a:gd name="connsiteY6" fmla="*/ 590550 h 6848475"/>
              <a:gd name="connsiteX7" fmla="*/ 533400 w 2638425"/>
              <a:gd name="connsiteY7" fmla="*/ 1047750 h 6848475"/>
              <a:gd name="connsiteX8" fmla="*/ 533400 w 2638425"/>
              <a:gd name="connsiteY8" fmla="*/ 5810250 h 6848475"/>
              <a:gd name="connsiteX9" fmla="*/ 676275 w 2638425"/>
              <a:gd name="connsiteY9" fmla="*/ 6257925 h 6848475"/>
              <a:gd name="connsiteX10" fmla="*/ 1190625 w 2638425"/>
              <a:gd name="connsiteY10" fmla="*/ 6362700 h 6848475"/>
              <a:gd name="connsiteX11" fmla="*/ 2238375 w 2638425"/>
              <a:gd name="connsiteY11" fmla="*/ 6362700 h 6848475"/>
              <a:gd name="connsiteX12" fmla="*/ 2571750 w 2638425"/>
              <a:gd name="connsiteY12" fmla="*/ 6534150 h 6848475"/>
              <a:gd name="connsiteX13" fmla="*/ 2638425 w 2638425"/>
              <a:gd name="connsiteY13" fmla="*/ 6781800 h 6848475"/>
              <a:gd name="connsiteX14" fmla="*/ 2609850 w 2638425"/>
              <a:gd name="connsiteY14" fmla="*/ 6848475 h 6848475"/>
              <a:gd name="connsiteX15" fmla="*/ 95250 w 2638425"/>
              <a:gd name="connsiteY15" fmla="*/ 6848475 h 6848475"/>
              <a:gd name="connsiteX16" fmla="*/ 0 w 2638425"/>
              <a:gd name="connsiteY16" fmla="*/ 0 h 6848475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09850 w 2638425"/>
              <a:gd name="connsiteY14" fmla="*/ 6848475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13025 w 2638425"/>
              <a:gd name="connsiteY14" fmla="*/ 6857999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44775"/>
              <a:gd name="connsiteY0" fmla="*/ 0 h 6858000"/>
              <a:gd name="connsiteX1" fmla="*/ 2628900 w 2644775"/>
              <a:gd name="connsiteY1" fmla="*/ 0 h 6858000"/>
              <a:gd name="connsiteX2" fmla="*/ 2638425 w 2644775"/>
              <a:gd name="connsiteY2" fmla="*/ 114300 h 6858000"/>
              <a:gd name="connsiteX3" fmla="*/ 2514600 w 2644775"/>
              <a:gd name="connsiteY3" fmla="*/ 371475 h 6858000"/>
              <a:gd name="connsiteX4" fmla="*/ 2171700 w 2644775"/>
              <a:gd name="connsiteY4" fmla="*/ 476250 h 6858000"/>
              <a:gd name="connsiteX5" fmla="*/ 1114425 w 2644775"/>
              <a:gd name="connsiteY5" fmla="*/ 476250 h 6858000"/>
              <a:gd name="connsiteX6" fmla="*/ 657225 w 2644775"/>
              <a:gd name="connsiteY6" fmla="*/ 590550 h 6858000"/>
              <a:gd name="connsiteX7" fmla="*/ 533400 w 2644775"/>
              <a:gd name="connsiteY7" fmla="*/ 1047750 h 6858000"/>
              <a:gd name="connsiteX8" fmla="*/ 533400 w 2644775"/>
              <a:gd name="connsiteY8" fmla="*/ 5810250 h 6858000"/>
              <a:gd name="connsiteX9" fmla="*/ 676275 w 2644775"/>
              <a:gd name="connsiteY9" fmla="*/ 6257925 h 6858000"/>
              <a:gd name="connsiteX10" fmla="*/ 1190625 w 2644775"/>
              <a:gd name="connsiteY10" fmla="*/ 6362700 h 6858000"/>
              <a:gd name="connsiteX11" fmla="*/ 2238375 w 2644775"/>
              <a:gd name="connsiteY11" fmla="*/ 6362700 h 6858000"/>
              <a:gd name="connsiteX12" fmla="*/ 2571750 w 2644775"/>
              <a:gd name="connsiteY12" fmla="*/ 6534150 h 6858000"/>
              <a:gd name="connsiteX13" fmla="*/ 2644775 w 2644775"/>
              <a:gd name="connsiteY13" fmla="*/ 6781800 h 6858000"/>
              <a:gd name="connsiteX14" fmla="*/ 2613025 w 2644775"/>
              <a:gd name="connsiteY14" fmla="*/ 6857999 h 6858000"/>
              <a:gd name="connsiteX15" fmla="*/ 0 w 2644775"/>
              <a:gd name="connsiteY15" fmla="*/ 6858000 h 6858000"/>
              <a:gd name="connsiteX16" fmla="*/ 0 w 2644775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2651654"/>
              <a:gd name="connsiteY0" fmla="*/ 0 h 6858000"/>
              <a:gd name="connsiteX1" fmla="*/ 2628900 w 2651654"/>
              <a:gd name="connsiteY1" fmla="*/ 0 h 6858000"/>
              <a:gd name="connsiteX2" fmla="*/ 2638425 w 2651654"/>
              <a:gd name="connsiteY2" fmla="*/ 114300 h 6858000"/>
              <a:gd name="connsiteX3" fmla="*/ 2514600 w 2651654"/>
              <a:gd name="connsiteY3" fmla="*/ 371475 h 6858000"/>
              <a:gd name="connsiteX4" fmla="*/ 2171700 w 2651654"/>
              <a:gd name="connsiteY4" fmla="*/ 476250 h 6858000"/>
              <a:gd name="connsiteX5" fmla="*/ 1114425 w 2651654"/>
              <a:gd name="connsiteY5" fmla="*/ 476250 h 6858000"/>
              <a:gd name="connsiteX6" fmla="*/ 657225 w 2651654"/>
              <a:gd name="connsiteY6" fmla="*/ 590550 h 6858000"/>
              <a:gd name="connsiteX7" fmla="*/ 533400 w 2651654"/>
              <a:gd name="connsiteY7" fmla="*/ 1047750 h 6858000"/>
              <a:gd name="connsiteX8" fmla="*/ 533400 w 2651654"/>
              <a:gd name="connsiteY8" fmla="*/ 5810250 h 6858000"/>
              <a:gd name="connsiteX9" fmla="*/ 676275 w 2651654"/>
              <a:gd name="connsiteY9" fmla="*/ 6257925 h 6858000"/>
              <a:gd name="connsiteX10" fmla="*/ 1190625 w 2651654"/>
              <a:gd name="connsiteY10" fmla="*/ 6362700 h 6858000"/>
              <a:gd name="connsiteX11" fmla="*/ 2238375 w 2651654"/>
              <a:gd name="connsiteY11" fmla="*/ 6362700 h 6858000"/>
              <a:gd name="connsiteX12" fmla="*/ 2571750 w 2651654"/>
              <a:gd name="connsiteY12" fmla="*/ 6534150 h 6858000"/>
              <a:gd name="connsiteX13" fmla="*/ 2644775 w 2651654"/>
              <a:gd name="connsiteY13" fmla="*/ 6781800 h 6858000"/>
              <a:gd name="connsiteX14" fmla="*/ 2613025 w 2651654"/>
              <a:gd name="connsiteY14" fmla="*/ 6857999 h 6858000"/>
              <a:gd name="connsiteX15" fmla="*/ 0 w 2651654"/>
              <a:gd name="connsiteY15" fmla="*/ 6858000 h 6858000"/>
              <a:gd name="connsiteX16" fmla="*/ 0 w 265165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8479"/>
              <a:gd name="connsiteY0" fmla="*/ 0 h 6858000"/>
              <a:gd name="connsiteX1" fmla="*/ 2628900 w 2648479"/>
              <a:gd name="connsiteY1" fmla="*/ 0 h 6858000"/>
              <a:gd name="connsiteX2" fmla="*/ 2638425 w 2648479"/>
              <a:gd name="connsiteY2" fmla="*/ 114300 h 6858000"/>
              <a:gd name="connsiteX3" fmla="*/ 2514600 w 2648479"/>
              <a:gd name="connsiteY3" fmla="*/ 371475 h 6858000"/>
              <a:gd name="connsiteX4" fmla="*/ 2171700 w 2648479"/>
              <a:gd name="connsiteY4" fmla="*/ 476250 h 6858000"/>
              <a:gd name="connsiteX5" fmla="*/ 1114425 w 2648479"/>
              <a:gd name="connsiteY5" fmla="*/ 476250 h 6858000"/>
              <a:gd name="connsiteX6" fmla="*/ 657225 w 2648479"/>
              <a:gd name="connsiteY6" fmla="*/ 590550 h 6858000"/>
              <a:gd name="connsiteX7" fmla="*/ 533400 w 2648479"/>
              <a:gd name="connsiteY7" fmla="*/ 1047750 h 6858000"/>
              <a:gd name="connsiteX8" fmla="*/ 533400 w 2648479"/>
              <a:gd name="connsiteY8" fmla="*/ 5810250 h 6858000"/>
              <a:gd name="connsiteX9" fmla="*/ 676275 w 2648479"/>
              <a:gd name="connsiteY9" fmla="*/ 6257925 h 6858000"/>
              <a:gd name="connsiteX10" fmla="*/ 1190625 w 2648479"/>
              <a:gd name="connsiteY10" fmla="*/ 6362700 h 6858000"/>
              <a:gd name="connsiteX11" fmla="*/ 2238375 w 2648479"/>
              <a:gd name="connsiteY11" fmla="*/ 6362700 h 6858000"/>
              <a:gd name="connsiteX12" fmla="*/ 2571750 w 2648479"/>
              <a:gd name="connsiteY12" fmla="*/ 6534150 h 6858000"/>
              <a:gd name="connsiteX13" fmla="*/ 2647950 w 2648479"/>
              <a:gd name="connsiteY13" fmla="*/ 6737350 h 6858000"/>
              <a:gd name="connsiteX14" fmla="*/ 2613025 w 2648479"/>
              <a:gd name="connsiteY14" fmla="*/ 6857999 h 6858000"/>
              <a:gd name="connsiteX15" fmla="*/ 0 w 2648479"/>
              <a:gd name="connsiteY15" fmla="*/ 6858000 h 6858000"/>
              <a:gd name="connsiteX16" fmla="*/ 0 w 2648479"/>
              <a:gd name="connsiteY16" fmla="*/ 0 h 6858000"/>
              <a:gd name="connsiteX0" fmla="*/ 0 w 2657475"/>
              <a:gd name="connsiteY0" fmla="*/ 0 h 6858000"/>
              <a:gd name="connsiteX1" fmla="*/ 2628900 w 2657475"/>
              <a:gd name="connsiteY1" fmla="*/ 0 h 6858000"/>
              <a:gd name="connsiteX2" fmla="*/ 2638425 w 2657475"/>
              <a:gd name="connsiteY2" fmla="*/ 114300 h 6858000"/>
              <a:gd name="connsiteX3" fmla="*/ 2514600 w 2657475"/>
              <a:gd name="connsiteY3" fmla="*/ 371475 h 6858000"/>
              <a:gd name="connsiteX4" fmla="*/ 2171700 w 2657475"/>
              <a:gd name="connsiteY4" fmla="*/ 476250 h 6858000"/>
              <a:gd name="connsiteX5" fmla="*/ 1114425 w 2657475"/>
              <a:gd name="connsiteY5" fmla="*/ 476250 h 6858000"/>
              <a:gd name="connsiteX6" fmla="*/ 657225 w 2657475"/>
              <a:gd name="connsiteY6" fmla="*/ 590550 h 6858000"/>
              <a:gd name="connsiteX7" fmla="*/ 533400 w 2657475"/>
              <a:gd name="connsiteY7" fmla="*/ 1047750 h 6858000"/>
              <a:gd name="connsiteX8" fmla="*/ 533400 w 2657475"/>
              <a:gd name="connsiteY8" fmla="*/ 5810250 h 6858000"/>
              <a:gd name="connsiteX9" fmla="*/ 676275 w 2657475"/>
              <a:gd name="connsiteY9" fmla="*/ 6257925 h 6858000"/>
              <a:gd name="connsiteX10" fmla="*/ 1190625 w 2657475"/>
              <a:gd name="connsiteY10" fmla="*/ 6362700 h 6858000"/>
              <a:gd name="connsiteX11" fmla="*/ 2238375 w 2657475"/>
              <a:gd name="connsiteY11" fmla="*/ 6362700 h 6858000"/>
              <a:gd name="connsiteX12" fmla="*/ 2571750 w 2657475"/>
              <a:gd name="connsiteY12" fmla="*/ 6534150 h 6858000"/>
              <a:gd name="connsiteX13" fmla="*/ 2647950 w 2657475"/>
              <a:gd name="connsiteY13" fmla="*/ 6737350 h 6858000"/>
              <a:gd name="connsiteX14" fmla="*/ 2628900 w 2657475"/>
              <a:gd name="connsiteY14" fmla="*/ 6857999 h 6858000"/>
              <a:gd name="connsiteX15" fmla="*/ 0 w 2657475"/>
              <a:gd name="connsiteY15" fmla="*/ 6858000 h 6858000"/>
              <a:gd name="connsiteX16" fmla="*/ 0 w 2657475"/>
              <a:gd name="connsiteY16" fmla="*/ 0 h 6858000"/>
              <a:gd name="connsiteX0" fmla="*/ 0 w 2654829"/>
              <a:gd name="connsiteY0" fmla="*/ 0 h 6858000"/>
              <a:gd name="connsiteX1" fmla="*/ 2628900 w 2654829"/>
              <a:gd name="connsiteY1" fmla="*/ 0 h 6858000"/>
              <a:gd name="connsiteX2" fmla="*/ 2638425 w 2654829"/>
              <a:gd name="connsiteY2" fmla="*/ 114300 h 6858000"/>
              <a:gd name="connsiteX3" fmla="*/ 2514600 w 2654829"/>
              <a:gd name="connsiteY3" fmla="*/ 371475 h 6858000"/>
              <a:gd name="connsiteX4" fmla="*/ 2171700 w 2654829"/>
              <a:gd name="connsiteY4" fmla="*/ 476250 h 6858000"/>
              <a:gd name="connsiteX5" fmla="*/ 1114425 w 2654829"/>
              <a:gd name="connsiteY5" fmla="*/ 476250 h 6858000"/>
              <a:gd name="connsiteX6" fmla="*/ 657225 w 2654829"/>
              <a:gd name="connsiteY6" fmla="*/ 590550 h 6858000"/>
              <a:gd name="connsiteX7" fmla="*/ 533400 w 2654829"/>
              <a:gd name="connsiteY7" fmla="*/ 1047750 h 6858000"/>
              <a:gd name="connsiteX8" fmla="*/ 533400 w 2654829"/>
              <a:gd name="connsiteY8" fmla="*/ 5810250 h 6858000"/>
              <a:gd name="connsiteX9" fmla="*/ 676275 w 2654829"/>
              <a:gd name="connsiteY9" fmla="*/ 6257925 h 6858000"/>
              <a:gd name="connsiteX10" fmla="*/ 1190625 w 2654829"/>
              <a:gd name="connsiteY10" fmla="*/ 6362700 h 6858000"/>
              <a:gd name="connsiteX11" fmla="*/ 2238375 w 2654829"/>
              <a:gd name="connsiteY11" fmla="*/ 6362700 h 6858000"/>
              <a:gd name="connsiteX12" fmla="*/ 2571750 w 2654829"/>
              <a:gd name="connsiteY12" fmla="*/ 6534150 h 6858000"/>
              <a:gd name="connsiteX13" fmla="*/ 2647950 w 2654829"/>
              <a:gd name="connsiteY13" fmla="*/ 6737350 h 6858000"/>
              <a:gd name="connsiteX14" fmla="*/ 2613025 w 2654829"/>
              <a:gd name="connsiteY14" fmla="*/ 6857999 h 6858000"/>
              <a:gd name="connsiteX15" fmla="*/ 0 w 2654829"/>
              <a:gd name="connsiteY15" fmla="*/ 6858000 h 6858000"/>
              <a:gd name="connsiteX16" fmla="*/ 0 w 2654829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3054350"/>
              <a:gd name="connsiteY0" fmla="*/ 0 h 6858000"/>
              <a:gd name="connsiteX1" fmla="*/ 2628900 w 3054350"/>
              <a:gd name="connsiteY1" fmla="*/ 0 h 6858000"/>
              <a:gd name="connsiteX2" fmla="*/ 2638425 w 3054350"/>
              <a:gd name="connsiteY2" fmla="*/ 114300 h 6858000"/>
              <a:gd name="connsiteX3" fmla="*/ 2514600 w 3054350"/>
              <a:gd name="connsiteY3" fmla="*/ 371475 h 6858000"/>
              <a:gd name="connsiteX4" fmla="*/ 2171700 w 3054350"/>
              <a:gd name="connsiteY4" fmla="*/ 476250 h 6858000"/>
              <a:gd name="connsiteX5" fmla="*/ 1114425 w 3054350"/>
              <a:gd name="connsiteY5" fmla="*/ 476250 h 6858000"/>
              <a:gd name="connsiteX6" fmla="*/ 657225 w 3054350"/>
              <a:gd name="connsiteY6" fmla="*/ 590550 h 6858000"/>
              <a:gd name="connsiteX7" fmla="*/ 533400 w 3054350"/>
              <a:gd name="connsiteY7" fmla="*/ 1047750 h 6858000"/>
              <a:gd name="connsiteX8" fmla="*/ 533400 w 3054350"/>
              <a:gd name="connsiteY8" fmla="*/ 5810250 h 6858000"/>
              <a:gd name="connsiteX9" fmla="*/ 676275 w 3054350"/>
              <a:gd name="connsiteY9" fmla="*/ 6257925 h 6858000"/>
              <a:gd name="connsiteX10" fmla="*/ 1190625 w 3054350"/>
              <a:gd name="connsiteY10" fmla="*/ 6362700 h 6858000"/>
              <a:gd name="connsiteX11" fmla="*/ 2238375 w 3054350"/>
              <a:gd name="connsiteY11" fmla="*/ 6362700 h 6858000"/>
              <a:gd name="connsiteX12" fmla="*/ 2571750 w 3054350"/>
              <a:gd name="connsiteY12" fmla="*/ 6534150 h 6858000"/>
              <a:gd name="connsiteX13" fmla="*/ 2625725 w 3054350"/>
              <a:gd name="connsiteY13" fmla="*/ 6857999 h 6858000"/>
              <a:gd name="connsiteX14" fmla="*/ 0 w 3054350"/>
              <a:gd name="connsiteY14" fmla="*/ 6858000 h 6858000"/>
              <a:gd name="connsiteX15" fmla="*/ 0 w 3054350"/>
              <a:gd name="connsiteY15" fmla="*/ 0 h 6858000"/>
              <a:gd name="connsiteX0" fmla="*/ 0 w 2651125"/>
              <a:gd name="connsiteY0" fmla="*/ 0 h 6858000"/>
              <a:gd name="connsiteX1" fmla="*/ 2628900 w 2651125"/>
              <a:gd name="connsiteY1" fmla="*/ 0 h 6858000"/>
              <a:gd name="connsiteX2" fmla="*/ 2638425 w 2651125"/>
              <a:gd name="connsiteY2" fmla="*/ 114300 h 6858000"/>
              <a:gd name="connsiteX3" fmla="*/ 2514600 w 2651125"/>
              <a:gd name="connsiteY3" fmla="*/ 371475 h 6858000"/>
              <a:gd name="connsiteX4" fmla="*/ 2171700 w 2651125"/>
              <a:gd name="connsiteY4" fmla="*/ 476250 h 6858000"/>
              <a:gd name="connsiteX5" fmla="*/ 1114425 w 2651125"/>
              <a:gd name="connsiteY5" fmla="*/ 476250 h 6858000"/>
              <a:gd name="connsiteX6" fmla="*/ 657225 w 2651125"/>
              <a:gd name="connsiteY6" fmla="*/ 590550 h 6858000"/>
              <a:gd name="connsiteX7" fmla="*/ 533400 w 2651125"/>
              <a:gd name="connsiteY7" fmla="*/ 1047750 h 6858000"/>
              <a:gd name="connsiteX8" fmla="*/ 533400 w 2651125"/>
              <a:gd name="connsiteY8" fmla="*/ 5810250 h 6858000"/>
              <a:gd name="connsiteX9" fmla="*/ 676275 w 2651125"/>
              <a:gd name="connsiteY9" fmla="*/ 6257925 h 6858000"/>
              <a:gd name="connsiteX10" fmla="*/ 1190625 w 2651125"/>
              <a:gd name="connsiteY10" fmla="*/ 6362700 h 6858000"/>
              <a:gd name="connsiteX11" fmla="*/ 2238375 w 2651125"/>
              <a:gd name="connsiteY11" fmla="*/ 6362700 h 6858000"/>
              <a:gd name="connsiteX12" fmla="*/ 2571750 w 2651125"/>
              <a:gd name="connsiteY12" fmla="*/ 6534150 h 6858000"/>
              <a:gd name="connsiteX13" fmla="*/ 2625725 w 2651125"/>
              <a:gd name="connsiteY13" fmla="*/ 6857999 h 6858000"/>
              <a:gd name="connsiteX14" fmla="*/ 0 w 2651125"/>
              <a:gd name="connsiteY14" fmla="*/ 6858000 h 6858000"/>
              <a:gd name="connsiteX15" fmla="*/ 0 w 26511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514600 w 2663825"/>
              <a:gd name="connsiteY2" fmla="*/ 371475 h 6858000"/>
              <a:gd name="connsiteX3" fmla="*/ 2171700 w 2663825"/>
              <a:gd name="connsiteY3" fmla="*/ 476250 h 6858000"/>
              <a:gd name="connsiteX4" fmla="*/ 1114425 w 2663825"/>
              <a:gd name="connsiteY4" fmla="*/ 476250 h 6858000"/>
              <a:gd name="connsiteX5" fmla="*/ 663575 w 2663825"/>
              <a:gd name="connsiteY5" fmla="*/ 606425 h 6858000"/>
              <a:gd name="connsiteX6" fmla="*/ 542925 w 2663825"/>
              <a:gd name="connsiteY6" fmla="*/ 1047750 h 6858000"/>
              <a:gd name="connsiteX7" fmla="*/ 542925 w 2663825"/>
              <a:gd name="connsiteY7" fmla="*/ 5797550 h 6858000"/>
              <a:gd name="connsiteX8" fmla="*/ 685800 w 2663825"/>
              <a:gd name="connsiteY8" fmla="*/ 6254750 h 6858000"/>
              <a:gd name="connsiteX9" fmla="*/ 1190625 w 2663825"/>
              <a:gd name="connsiteY9" fmla="*/ 6362700 h 6858000"/>
              <a:gd name="connsiteX10" fmla="*/ 2238375 w 2663825"/>
              <a:gd name="connsiteY10" fmla="*/ 6362700 h 6858000"/>
              <a:gd name="connsiteX11" fmla="*/ 2571750 w 2663825"/>
              <a:gd name="connsiteY11" fmla="*/ 6534150 h 6858000"/>
              <a:gd name="connsiteX12" fmla="*/ 2625725 w 2663825"/>
              <a:gd name="connsiteY12" fmla="*/ 6857999 h 6858000"/>
              <a:gd name="connsiteX13" fmla="*/ 0 w 2663825"/>
              <a:gd name="connsiteY13" fmla="*/ 6858000 h 6858000"/>
              <a:gd name="connsiteX14" fmla="*/ 0 w 2663825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67000" h="6858000">
                <a:moveTo>
                  <a:pt x="0" y="0"/>
                </a:moveTo>
                <a:lnTo>
                  <a:pt x="2628900" y="0"/>
                </a:lnTo>
                <a:cubicBezTo>
                  <a:pt x="2667000" y="127000"/>
                  <a:pt x="2616200" y="263525"/>
                  <a:pt x="2514600" y="371475"/>
                </a:cubicBezTo>
                <a:cubicBezTo>
                  <a:pt x="2422525" y="457200"/>
                  <a:pt x="2308225" y="479425"/>
                  <a:pt x="2171700" y="476250"/>
                </a:cubicBezTo>
                <a:lnTo>
                  <a:pt x="1114425" y="476250"/>
                </a:lnTo>
                <a:cubicBezTo>
                  <a:pt x="884238" y="479425"/>
                  <a:pt x="758825" y="492125"/>
                  <a:pt x="663575" y="606425"/>
                </a:cubicBezTo>
                <a:cubicBezTo>
                  <a:pt x="565150" y="736600"/>
                  <a:pt x="549275" y="873125"/>
                  <a:pt x="542925" y="1047750"/>
                </a:cubicBezTo>
                <a:lnTo>
                  <a:pt x="542925" y="5797550"/>
                </a:lnTo>
                <a:cubicBezTo>
                  <a:pt x="544513" y="5970588"/>
                  <a:pt x="577850" y="6160558"/>
                  <a:pt x="685800" y="6254750"/>
                </a:cubicBezTo>
                <a:cubicBezTo>
                  <a:pt x="793750" y="6348942"/>
                  <a:pt x="993775" y="6359525"/>
                  <a:pt x="1190625" y="6362700"/>
                </a:cubicBezTo>
                <a:lnTo>
                  <a:pt x="2238375" y="6362700"/>
                </a:lnTo>
                <a:cubicBezTo>
                  <a:pt x="2401887" y="6359525"/>
                  <a:pt x="2519892" y="6454775"/>
                  <a:pt x="2571750" y="6534150"/>
                </a:cubicBezTo>
                <a:cubicBezTo>
                  <a:pt x="2636308" y="6616700"/>
                  <a:pt x="2663825" y="6781799"/>
                  <a:pt x="2625725" y="6857999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B88ABD"/>
              </a:gs>
              <a:gs pos="50000">
                <a:srgbClr val="9163A8"/>
              </a:gs>
              <a:gs pos="50000">
                <a:srgbClr val="6B3C9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904875" y="1970088"/>
            <a:ext cx="3560763" cy="604837"/>
          </a:xfrm>
        </p:spPr>
        <p:txBody>
          <a:bodyPr/>
          <a:lstStyle>
            <a:lvl1pPr marL="342900" indent="-342900">
              <a:buNone/>
              <a:defRPr lang="en-US" sz="1600" b="1" kern="1200" dirty="0" smtClean="0">
                <a:solidFill>
                  <a:srgbClr val="B589BB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875322" y="1066800"/>
            <a:ext cx="7772400" cy="639763"/>
          </a:xfr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3200" b="1" kern="1200" dirty="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E8EEF1"/>
              </a:gs>
              <a:gs pos="25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gradFill>
            <a:gsLst>
              <a:gs pos="0">
                <a:srgbClr val="E3E9EF"/>
              </a:gs>
              <a:gs pos="50000">
                <a:srgbClr val="F0F3F7"/>
              </a:gs>
              <a:gs pos="100000">
                <a:srgbClr val="FDFEF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228600" y="228600"/>
            <a:ext cx="77724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01625" y="1143000"/>
            <a:ext cx="75438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618288"/>
            <a:ext cx="4635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000" kern="1200">
                <a:solidFill>
                  <a:srgbClr val="0DB6EC"/>
                </a:solidFill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CD64F695-8DB5-486D-AB19-CA906A33EDF7}" type="slidenum">
              <a:rPr/>
              <a:pPr>
                <a:defRPr/>
              </a:pPr>
              <a:t>‹#›</a:t>
            </a:fld>
            <a:endParaRPr dirty="0"/>
          </a:p>
        </p:txBody>
      </p:sp>
      <p:sp>
        <p:nvSpPr>
          <p:cNvPr id="10" name="Slide Number Placeholder 4"/>
          <p:cNvSpPr txBox="1">
            <a:spLocks/>
          </p:cNvSpPr>
          <p:nvPr/>
        </p:nvSpPr>
        <p:spPr bwMode="auto">
          <a:xfrm>
            <a:off x="576263" y="6616700"/>
            <a:ext cx="45720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1000" dirty="0">
                <a:solidFill>
                  <a:srgbClr val="A3A3A3"/>
                </a:solidFill>
                <a:ea typeface="ＭＳ Ｐゴシック" charset="-128"/>
                <a:cs typeface="+mn-cs"/>
              </a:rPr>
              <a:t>Quantum Confidential</a:t>
            </a:r>
          </a:p>
        </p:txBody>
      </p:sp>
      <p:sp>
        <p:nvSpPr>
          <p:cNvPr id="11" name="Rectangle 7"/>
          <p:cNvSpPr>
            <a:spLocks noGrp="1" noChangeArrowheads="1"/>
          </p:cNvSpPr>
          <p:nvPr/>
        </p:nvSpPr>
        <p:spPr bwMode="auto">
          <a:xfrm>
            <a:off x="455613" y="6605588"/>
            <a:ext cx="1714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1100" dirty="0">
                <a:solidFill>
                  <a:srgbClr val="A3A3A3"/>
                </a:solidFill>
                <a:ea typeface="ＭＳ Ｐゴシック" charset="-128"/>
                <a:cs typeface="+mn-cs"/>
              </a:rPr>
              <a:t>|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381000" y="914400"/>
            <a:ext cx="83820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1034" name="Picture 12" descr="Logo_lockup_042012.png"/>
          <p:cNvPicPr>
            <a:picLocks noChangeAspect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561263" y="6173788"/>
            <a:ext cx="1354137" cy="68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42" r:id="rId1"/>
    <p:sldLayoutId id="2147484143" r:id="rId2"/>
    <p:sldLayoutId id="2147484141" r:id="rId3"/>
    <p:sldLayoutId id="2147484144" r:id="rId4"/>
    <p:sldLayoutId id="2147484145" r:id="rId5"/>
    <p:sldLayoutId id="2147484146" r:id="rId6"/>
    <p:sldLayoutId id="2147484147" r:id="rId7"/>
    <p:sldLayoutId id="2147484148" r:id="rId8"/>
    <p:sldLayoutId id="2147484149" r:id="rId9"/>
    <p:sldLayoutId id="2147484150" r:id="rId10"/>
    <p:sldLayoutId id="2147484151" r:id="rId11"/>
    <p:sldLayoutId id="2147484152" r:id="rId12"/>
    <p:sldLayoutId id="2147484153" r:id="rId13"/>
    <p:sldLayoutId id="2147484154" r:id="rId14"/>
    <p:sldLayoutId id="2147484155" r:id="rId15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US" sz="3200" kern="1200" dirty="0">
          <a:solidFill>
            <a:srgbClr val="0076BB"/>
          </a:solidFill>
          <a:latin typeface="Arial" pitchFamily="34" charset="0"/>
          <a:ea typeface="ＭＳ Ｐゴシック" charset="-128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0DB6EC"/>
        </a:buClr>
        <a:buSzPct val="75000"/>
        <a:buFont typeface="Wingdings" pitchFamily="2" charset="2"/>
        <a:buChar char="§"/>
        <a:defRPr lang="en-US" sz="2400" dirty="0">
          <a:solidFill>
            <a:srgbClr val="666666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>
          <a:srgbClr val="0DB6EC"/>
        </a:buClr>
        <a:buFont typeface="Arial" charset="0"/>
        <a:buChar char="–"/>
        <a:defRPr lang="en-US" dirty="0">
          <a:solidFill>
            <a:srgbClr val="666666"/>
          </a:solidFill>
          <a:latin typeface="Arial" pitchFamily="34" charset="0"/>
          <a:ea typeface="ＭＳ Ｐゴシック" charset="0"/>
          <a:cs typeface="Arial" pitchFamily="34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DB6EC"/>
        </a:buClr>
        <a:buFont typeface="Wingdings" pitchFamily="2" charset="2"/>
        <a:buChar char="§"/>
        <a:defRPr lang="en-US" sz="1600" dirty="0">
          <a:solidFill>
            <a:srgbClr val="666666"/>
          </a:solidFill>
          <a:latin typeface="Arial" pitchFamily="34" charset="0"/>
          <a:ea typeface="ＭＳ Ｐゴシック" charset="0"/>
          <a:cs typeface="Arial" pitchFamily="34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DB6EC"/>
        </a:buClr>
        <a:buFont typeface="Arial" charset="0"/>
        <a:buChar char="–"/>
        <a:defRPr lang="en-US" sz="1600" dirty="0">
          <a:solidFill>
            <a:srgbClr val="666666"/>
          </a:solidFill>
          <a:latin typeface="Arial" pitchFamily="34" charset="0"/>
          <a:ea typeface="ＭＳ Ｐゴシック" charset="0"/>
          <a:cs typeface="Arial" pitchFamily="34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DB6EC"/>
        </a:buClr>
        <a:buFont typeface="Wingdings" pitchFamily="2" charset="2"/>
        <a:buChar char="§"/>
        <a:defRPr lang="en-US" sz="1600" dirty="0">
          <a:solidFill>
            <a:srgbClr val="666666"/>
          </a:solidFill>
          <a:latin typeface="Arial" pitchFamily="34" charset="0"/>
          <a:ea typeface="ＭＳ Ｐゴシック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29.png"/><Relationship Id="rId7" Type="http://schemas.openxmlformats.org/officeDocument/2006/relationships/image" Target="../media/image3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10" Type="http://schemas.openxmlformats.org/officeDocument/2006/relationships/image" Target="../media/image38.png"/><Relationship Id="rId4" Type="http://schemas.openxmlformats.org/officeDocument/2006/relationships/image" Target="../media/image34.png"/><Relationship Id="rId9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13" Type="http://schemas.openxmlformats.org/officeDocument/2006/relationships/oleObject" Target="../embeddings/oleObject11.bin"/><Relationship Id="rId18" Type="http://schemas.openxmlformats.org/officeDocument/2006/relationships/image" Target="../media/image10.jpeg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5.bin"/><Relationship Id="rId12" Type="http://schemas.openxmlformats.org/officeDocument/2006/relationships/oleObject" Target="../embeddings/oleObject10.bin"/><Relationship Id="rId17" Type="http://schemas.openxmlformats.org/officeDocument/2006/relationships/image" Target="../media/image43.jpeg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42.png"/><Relationship Id="rId20" Type="http://schemas.openxmlformats.org/officeDocument/2006/relationships/image" Target="../media/image45.png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3.bin"/><Relationship Id="rId15" Type="http://schemas.openxmlformats.org/officeDocument/2006/relationships/image" Target="../media/image41.png"/><Relationship Id="rId10" Type="http://schemas.openxmlformats.org/officeDocument/2006/relationships/oleObject" Target="../embeddings/oleObject8.bin"/><Relationship Id="rId19" Type="http://schemas.openxmlformats.org/officeDocument/2006/relationships/image" Target="../media/image44.png"/><Relationship Id="rId4" Type="http://schemas.openxmlformats.org/officeDocument/2006/relationships/oleObject" Target="../embeddings/oleObject2.bin"/><Relationship Id="rId9" Type="http://schemas.openxmlformats.org/officeDocument/2006/relationships/oleObject" Target="../embeddings/oleObject7.bin"/><Relationship Id="rId14" Type="http://schemas.openxmlformats.org/officeDocument/2006/relationships/oleObject" Target="../embeddings/oleObject12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10" Type="http://schemas.openxmlformats.org/officeDocument/2006/relationships/image" Target="../media/image53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9.png"/><Relationship Id="rId11" Type="http://schemas.openxmlformats.org/officeDocument/2006/relationships/image" Target="../media/image10.jpeg"/><Relationship Id="rId5" Type="http://schemas.openxmlformats.org/officeDocument/2006/relationships/image" Target="../media/image48.png"/><Relationship Id="rId10" Type="http://schemas.openxmlformats.org/officeDocument/2006/relationships/image" Target="../media/image53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9.png"/><Relationship Id="rId11" Type="http://schemas.openxmlformats.org/officeDocument/2006/relationships/image" Target="../media/image10.jpeg"/><Relationship Id="rId5" Type="http://schemas.openxmlformats.org/officeDocument/2006/relationships/image" Target="../media/image48.png"/><Relationship Id="rId10" Type="http://schemas.openxmlformats.org/officeDocument/2006/relationships/image" Target="../media/image53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238375" y="4525963"/>
            <a:ext cx="2505075" cy="338554"/>
          </a:xfrm>
        </p:spPr>
        <p:txBody>
          <a:bodyPr/>
          <a:lstStyle/>
          <a:p>
            <a:pPr>
              <a:buFont typeface="Wingdings" charset="2"/>
              <a:buNone/>
              <a:defRPr/>
            </a:pPr>
            <a:r>
              <a:rPr dirty="0" smtClean="0"/>
              <a:t>July 18</a:t>
            </a:r>
            <a:r>
              <a:rPr baseline="30000" dirty="0" smtClean="0"/>
              <a:t>th</a:t>
            </a:r>
            <a:r>
              <a:rPr dirty="0" smtClean="0"/>
              <a:t>, </a:t>
            </a:r>
            <a:r>
              <a:rPr dirty="0" smtClean="0"/>
              <a:t>2012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2125663" y="1889125"/>
            <a:ext cx="3573462" cy="1443038"/>
          </a:xfrm>
        </p:spPr>
        <p:txBody>
          <a:bodyPr>
            <a:normAutofit fontScale="92500" lnSpcReduction="20000"/>
          </a:bodyPr>
          <a:lstStyle/>
          <a:p>
            <a:pPr>
              <a:buFont typeface="Wingdings" charset="2"/>
              <a:buNone/>
              <a:defRPr/>
            </a:pPr>
            <a:r>
              <a:rPr dirty="0" err="1" smtClean="0"/>
              <a:t>StorNext</a:t>
            </a:r>
            <a:endParaRPr dirty="0" smtClean="0"/>
          </a:p>
          <a:p>
            <a:pPr>
              <a:buFont typeface="Wingdings" charset="2"/>
              <a:buNone/>
              <a:defRPr/>
            </a:pPr>
            <a:r>
              <a:rPr dirty="0" smtClean="0"/>
              <a:t>G300 Gateway</a:t>
            </a:r>
          </a:p>
          <a:p>
            <a:pPr>
              <a:buFont typeface="Wingdings" charset="2"/>
              <a:buNone/>
              <a:defRPr/>
            </a:pPr>
            <a:r>
              <a:rPr lang="en-US" dirty="0" smtClean="0"/>
              <a:t>Appliance</a:t>
            </a:r>
            <a:endParaRPr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StorNext</a:t>
            </a:r>
            <a:r>
              <a:rPr lang="en-US" dirty="0" smtClean="0"/>
              <a:t> G300 Appliance INCLUDES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6858000" cy="5410200"/>
          </a:xfrm>
        </p:spPr>
        <p:txBody>
          <a:bodyPr/>
          <a:lstStyle/>
          <a:p>
            <a:r>
              <a:rPr lang="en-US" dirty="0" smtClean="0"/>
              <a:t>A single StorNext </a:t>
            </a:r>
            <a:r>
              <a:rPr lang="en-US" i="1" dirty="0" smtClean="0"/>
              <a:t>Per</a:t>
            </a:r>
            <a:r>
              <a:rPr lang="en-US" dirty="0" smtClean="0"/>
              <a:t> </a:t>
            </a:r>
            <a:r>
              <a:rPr lang="en-US" i="1" dirty="0" smtClean="0"/>
              <a:t>Gateway</a:t>
            </a:r>
            <a:r>
              <a:rPr lang="en-US" dirty="0" smtClean="0"/>
              <a:t> License</a:t>
            </a:r>
          </a:p>
          <a:p>
            <a:pPr lvl="1"/>
            <a:r>
              <a:rPr lang="en-US" dirty="0" smtClean="0"/>
              <a:t>StorNext DLC LAN Client Connectivity Licenses are included in base price</a:t>
            </a:r>
          </a:p>
          <a:p>
            <a:pPr lvl="1"/>
            <a:r>
              <a:rPr lang="en-US" dirty="0" smtClean="0"/>
              <a:t>Will work in existing traditional DLC environments</a:t>
            </a:r>
          </a:p>
          <a:p>
            <a:pPr lvl="1"/>
            <a:r>
              <a:rPr lang="en-US" dirty="0" smtClean="0"/>
              <a:t>Highly recommend replacing these gateways in order to take </a:t>
            </a:r>
            <a:r>
              <a:rPr lang="en-US" i="1" dirty="0" smtClean="0"/>
              <a:t>full advantage </a:t>
            </a:r>
            <a:r>
              <a:rPr lang="en-US" dirty="0" smtClean="0"/>
              <a:t>of the new Gateway license model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Enhanced StorNext Gateway Metrics Monitoring</a:t>
            </a:r>
          </a:p>
          <a:p>
            <a:pPr lvl="1"/>
            <a:r>
              <a:rPr lang="en-US" dirty="0" smtClean="0"/>
              <a:t>For improved usability and reduced cost of administration</a:t>
            </a:r>
          </a:p>
          <a:p>
            <a:pPr lvl="1"/>
            <a:r>
              <a:rPr lang="en-US" dirty="0" smtClean="0"/>
              <a:t>Provides graphical and table views of performance metrics for all connected StorNext Gateways, Clients and File Systems</a:t>
            </a:r>
          </a:p>
          <a:p>
            <a:pPr lvl="1"/>
            <a:r>
              <a:rPr lang="en-US" dirty="0" smtClean="0"/>
              <a:t>Comprehensive tool for identifying and resolving anomalies in the LAN environment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2011 Quantum Corporation. Company Confidential. Forward-looking information is based upon multiple assumptions and uncertainties, does not necessarily represent the company’s outlook and is for planning purposes only.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304800" y="6430963"/>
            <a:ext cx="2895600" cy="323850"/>
          </a:xfrm>
          <a:prstGeom prst="rect">
            <a:avLst/>
          </a:prstGeom>
        </p:spPr>
        <p:txBody>
          <a:bodyPr/>
          <a:lstStyle/>
          <a:p>
            <a:fld id="{C9A8B9E3-9D93-4F7B-B82D-8F4CBB18E0C5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6" name="Picture 0" descr="gwscreensho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3429000"/>
            <a:ext cx="2057400" cy="1371600"/>
          </a:xfrm>
          <a:prstGeom prst="rect">
            <a:avLst/>
          </a:prstGeom>
          <a:ln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perspectiveContrastingLeftFacing"/>
            <a:lightRig rig="threePt" dir="t"/>
          </a:scene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G300 Gateway Positioning	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G300 Gateway Appliances should not be targeted at direct enterprise NAS applications</a:t>
            </a:r>
          </a:p>
          <a:p>
            <a:pPr lvl="1"/>
            <a:r>
              <a:rPr lang="en-US" sz="1600" dirty="0" smtClean="0"/>
              <a:t>High IOPS are an issue</a:t>
            </a:r>
          </a:p>
          <a:p>
            <a:pPr lvl="1"/>
            <a:endParaRPr lang="en-US" sz="1600" dirty="0" smtClean="0"/>
          </a:p>
          <a:p>
            <a:r>
              <a:rPr lang="en-US" sz="2000" dirty="0" smtClean="0"/>
              <a:t>G300 Gateway Appliances should be positioned at the “Gray” area where NAS is performance challenged, but SAN is too expensive</a:t>
            </a:r>
          </a:p>
          <a:p>
            <a:endParaRPr lang="en-US" sz="2000" dirty="0" smtClean="0"/>
          </a:p>
          <a:p>
            <a:r>
              <a:rPr lang="en-US" sz="2000" dirty="0" smtClean="0"/>
              <a:t>Clustered NAS or accelerated NAS Products like Isilon, BlueArc, </a:t>
            </a:r>
            <a:r>
              <a:rPr lang="en-US" sz="2000" dirty="0" err="1" smtClean="0"/>
              <a:t>Polyserv</a:t>
            </a:r>
            <a:r>
              <a:rPr lang="en-US" sz="2000" dirty="0" smtClean="0"/>
              <a:t> attempt to hit this space</a:t>
            </a:r>
          </a:p>
          <a:p>
            <a:pPr lvl="1"/>
            <a:r>
              <a:rPr lang="en-US" sz="1600" dirty="0" smtClean="0"/>
              <a:t>Target these guys!</a:t>
            </a:r>
          </a:p>
          <a:p>
            <a:endParaRPr lang="en-US" sz="2000" dirty="0" smtClean="0"/>
          </a:p>
          <a:p>
            <a:r>
              <a:rPr lang="en-US" sz="2000" dirty="0" smtClean="0"/>
              <a:t>Large files, Steaming high resolution data, Big I/O are optimal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pPr algn="ctr">
              <a:buFontTx/>
              <a:buNone/>
            </a:pPr>
            <a:endParaRPr lang="en-US" sz="2000" b="1" dirty="0" smtClean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09600" y="2514600"/>
            <a:ext cx="7656513" cy="838200"/>
          </a:xfrm>
        </p:spPr>
        <p:txBody>
          <a:bodyPr/>
          <a:lstStyle/>
          <a:p>
            <a:pPr marL="0" indent="0">
              <a:spcBef>
                <a:spcPts val="600"/>
              </a:spcBef>
            </a:pPr>
            <a:r>
              <a:rPr lang="en-US" dirty="0" smtClean="0">
                <a:solidFill>
                  <a:srgbClr val="0167D5"/>
                </a:solidFill>
                <a:latin typeface="Calibri" pitchFamily="34" charset="0"/>
                <a:cs typeface="Arial" pitchFamily="34" charset="0"/>
              </a:rPr>
              <a:t>StorNext Gateway </a:t>
            </a:r>
            <a:br>
              <a:rPr lang="en-US" dirty="0" smtClean="0">
                <a:solidFill>
                  <a:srgbClr val="0167D5"/>
                </a:solidFill>
                <a:latin typeface="Calibri" pitchFamily="34" charset="0"/>
                <a:cs typeface="Arial" pitchFamily="34" charset="0"/>
              </a:rPr>
            </a:br>
            <a:r>
              <a:rPr lang="en-US" dirty="0" smtClean="0">
                <a:solidFill>
                  <a:srgbClr val="0167D5"/>
                </a:solidFill>
                <a:latin typeface="Calibri" pitchFamily="34" charset="0"/>
                <a:cs typeface="Arial" pitchFamily="34" charset="0"/>
              </a:rPr>
              <a:t>G300 Use Cases</a:t>
            </a:r>
          </a:p>
        </p:txBody>
      </p:sp>
      <p:pic>
        <p:nvPicPr>
          <p:cNvPr id="12292" name="Picture 5" descr="StorNext_monitor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914400"/>
            <a:ext cx="2819400" cy="222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4"/>
          <p:cNvSpPr txBox="1">
            <a:spLocks/>
          </p:cNvSpPr>
          <p:nvPr/>
        </p:nvSpPr>
        <p:spPr bwMode="auto">
          <a:xfrm>
            <a:off x="381001" y="6459539"/>
            <a:ext cx="1143000" cy="39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fld id="{D51C74B0-66D0-4E42-9295-869C8F451DCE}" type="slidenum">
              <a:rPr lang="en-US" sz="1200">
                <a:solidFill>
                  <a:srgbClr val="FFBA00"/>
                </a:solidFill>
                <a:cs typeface="+mn-cs"/>
              </a:rPr>
              <a:pPr>
                <a:defRPr/>
              </a:pPr>
              <a:t>12</a:t>
            </a:fld>
            <a:r>
              <a:rPr lang="en-US" sz="1200" dirty="0">
                <a:solidFill>
                  <a:srgbClr val="FFBA00"/>
                </a:solidFill>
                <a:cs typeface="+mn-cs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12"/>
          <p:cNvSpPr>
            <a:spLocks noChangeArrowheads="1"/>
          </p:cNvSpPr>
          <p:nvPr/>
        </p:nvSpPr>
        <p:spPr bwMode="auto">
          <a:xfrm>
            <a:off x="7134225" y="4922838"/>
            <a:ext cx="2162175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400" dirty="0"/>
              <a:t>3D Animators</a:t>
            </a:r>
            <a:endParaRPr lang="en-US" sz="1400" b="1" dirty="0"/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6881813" y="2324100"/>
            <a:ext cx="230187" cy="457200"/>
            <a:chOff x="4272" y="1680"/>
            <a:chExt cx="145" cy="288"/>
          </a:xfrm>
        </p:grpSpPr>
        <p:sp>
          <p:nvSpPr>
            <p:cNvPr id="16467" name="Line 14"/>
            <p:cNvSpPr>
              <a:spLocks noChangeShapeType="1"/>
            </p:cNvSpPr>
            <p:nvPr/>
          </p:nvSpPr>
          <p:spPr bwMode="auto">
            <a:xfrm rot="5400000">
              <a:off x="4273" y="1823"/>
              <a:ext cx="288" cy="1"/>
            </a:xfrm>
            <a:prstGeom prst="line">
              <a:avLst/>
            </a:prstGeom>
            <a:noFill/>
            <a:ln w="38100">
              <a:solidFill>
                <a:srgbClr val="6699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68" name="Line 15"/>
            <p:cNvSpPr>
              <a:spLocks noChangeShapeType="1"/>
            </p:cNvSpPr>
            <p:nvPr/>
          </p:nvSpPr>
          <p:spPr bwMode="auto">
            <a:xfrm rot="5400000">
              <a:off x="4129" y="1823"/>
              <a:ext cx="288" cy="1"/>
            </a:xfrm>
            <a:prstGeom prst="line">
              <a:avLst/>
            </a:prstGeom>
            <a:noFill/>
            <a:ln w="38100">
              <a:solidFill>
                <a:srgbClr val="6699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5638800" y="1638300"/>
            <a:ext cx="457200" cy="228600"/>
            <a:chOff x="3456" y="1248"/>
            <a:chExt cx="288" cy="144"/>
          </a:xfrm>
        </p:grpSpPr>
        <p:sp>
          <p:nvSpPr>
            <p:cNvPr id="16465" name="Line 17"/>
            <p:cNvSpPr>
              <a:spLocks noChangeShapeType="1"/>
            </p:cNvSpPr>
            <p:nvPr/>
          </p:nvSpPr>
          <p:spPr bwMode="auto">
            <a:xfrm>
              <a:off x="3456" y="1248"/>
              <a:ext cx="288" cy="0"/>
            </a:xfrm>
            <a:prstGeom prst="line">
              <a:avLst/>
            </a:prstGeom>
            <a:noFill/>
            <a:ln w="38100">
              <a:solidFill>
                <a:srgbClr val="6699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66" name="Line 18"/>
            <p:cNvSpPr>
              <a:spLocks noChangeShapeType="1"/>
            </p:cNvSpPr>
            <p:nvPr/>
          </p:nvSpPr>
          <p:spPr bwMode="auto">
            <a:xfrm>
              <a:off x="3456" y="1392"/>
              <a:ext cx="288" cy="0"/>
            </a:xfrm>
            <a:prstGeom prst="line">
              <a:avLst/>
            </a:prstGeom>
            <a:noFill/>
            <a:ln w="38100">
              <a:solidFill>
                <a:srgbClr val="6699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6463" name="Picture 37" descr="Serv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12000" y="2857500"/>
            <a:ext cx="35560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64" name="Picture 38" descr="Serv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53213" y="2857500"/>
            <a:ext cx="35560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45"/>
          <p:cNvGrpSpPr>
            <a:grpSpLocks/>
          </p:cNvGrpSpPr>
          <p:nvPr/>
        </p:nvGrpSpPr>
        <p:grpSpPr bwMode="auto">
          <a:xfrm>
            <a:off x="7543800" y="1714500"/>
            <a:ext cx="457200" cy="228600"/>
            <a:chOff x="4416" y="1296"/>
            <a:chExt cx="288" cy="144"/>
          </a:xfrm>
        </p:grpSpPr>
        <p:sp>
          <p:nvSpPr>
            <p:cNvPr id="16460" name="Line 46"/>
            <p:cNvSpPr>
              <a:spLocks noChangeShapeType="1"/>
            </p:cNvSpPr>
            <p:nvPr/>
          </p:nvSpPr>
          <p:spPr bwMode="auto">
            <a:xfrm>
              <a:off x="4416" y="1296"/>
              <a:ext cx="288" cy="0"/>
            </a:xfrm>
            <a:prstGeom prst="line">
              <a:avLst/>
            </a:prstGeom>
            <a:noFill/>
            <a:ln w="38100">
              <a:solidFill>
                <a:srgbClr val="6699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61" name="Line 47"/>
            <p:cNvSpPr>
              <a:spLocks noChangeShapeType="1"/>
            </p:cNvSpPr>
            <p:nvPr/>
          </p:nvSpPr>
          <p:spPr bwMode="auto">
            <a:xfrm>
              <a:off x="4416" y="1440"/>
              <a:ext cx="288" cy="0"/>
            </a:xfrm>
            <a:prstGeom prst="line">
              <a:avLst/>
            </a:prstGeom>
            <a:noFill/>
            <a:ln w="38100">
              <a:solidFill>
                <a:srgbClr val="6699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6392" name="Picture 54" descr="DXi75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47050" y="1104900"/>
            <a:ext cx="804863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3" name="Rectangle 58"/>
          <p:cNvSpPr>
            <a:spLocks noGrp="1" noChangeArrowheads="1"/>
          </p:cNvSpPr>
          <p:nvPr>
            <p:ph type="title"/>
          </p:nvPr>
        </p:nvSpPr>
        <p:spPr>
          <a:xfrm>
            <a:off x="203200" y="149225"/>
            <a:ext cx="8534400" cy="838200"/>
          </a:xfrm>
          <a:noFill/>
        </p:spPr>
        <p:txBody>
          <a:bodyPr/>
          <a:lstStyle/>
          <a:p>
            <a:r>
              <a:rPr lang="en-US" sz="2800" dirty="0" smtClean="0"/>
              <a:t>Animation: Creation of Games, Video, and Film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800" dirty="0" smtClean="0">
                <a:solidFill>
                  <a:srgbClr val="4D89C3"/>
                </a:solidFill>
              </a:rPr>
              <a:t>Using G300 Gateways to speed animation project to be Created/Rendered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1600" dirty="0" smtClean="0">
              <a:solidFill>
                <a:schemeClr val="bg1"/>
              </a:solidFill>
            </a:endParaRPr>
          </a:p>
        </p:txBody>
      </p:sp>
      <p:sp>
        <p:nvSpPr>
          <p:cNvPr id="16394" name="Rectangle 11"/>
          <p:cNvSpPr>
            <a:spLocks noChangeArrowheads="1"/>
          </p:cNvSpPr>
          <p:nvPr/>
        </p:nvSpPr>
        <p:spPr bwMode="auto">
          <a:xfrm>
            <a:off x="222251" y="2760665"/>
            <a:ext cx="3082925" cy="1384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1400" dirty="0"/>
              <a:t>Shared access at up to </a:t>
            </a:r>
            <a:br>
              <a:rPr lang="en-US" sz="1400" dirty="0"/>
            </a:br>
            <a:r>
              <a:rPr lang="en-US" sz="1400" dirty="0"/>
              <a:t>4x NAS performance</a:t>
            </a:r>
          </a:p>
          <a:p>
            <a:pPr algn="ctr" eaLnBrk="1" hangingPunct="1"/>
            <a:r>
              <a:rPr lang="en-US" sz="1400" dirty="0"/>
              <a:t>Protocol adjustable payload 64K to 1MB</a:t>
            </a:r>
          </a:p>
          <a:p>
            <a:pPr algn="ctr" eaLnBrk="1" hangingPunct="1"/>
            <a:endParaRPr lang="en-US" sz="1400" dirty="0"/>
          </a:p>
          <a:p>
            <a:pPr algn="ctr" eaLnBrk="1" hangingPunct="1"/>
            <a:endParaRPr lang="en-US" sz="1400" b="1" dirty="0"/>
          </a:p>
        </p:txBody>
      </p:sp>
      <p:sp>
        <p:nvSpPr>
          <p:cNvPr id="16395" name="AutoShape 10"/>
          <p:cNvSpPr>
            <a:spLocks noChangeArrowheads="1"/>
          </p:cNvSpPr>
          <p:nvPr/>
        </p:nvSpPr>
        <p:spPr bwMode="auto">
          <a:xfrm>
            <a:off x="357188" y="2298700"/>
            <a:ext cx="1938337" cy="358775"/>
          </a:xfrm>
          <a:prstGeom prst="roundRect">
            <a:avLst>
              <a:gd name="adj" fmla="val 16667"/>
            </a:avLst>
          </a:prstGeom>
          <a:solidFill>
            <a:srgbClr val="134695"/>
          </a:solidFill>
          <a:ln w="25400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1200" b="1" dirty="0" smtClean="0">
                <a:solidFill>
                  <a:schemeClr val="bg1"/>
                </a:solidFill>
              </a:rPr>
              <a:t>Render Farm Clients</a:t>
            </a:r>
            <a:endParaRPr lang="en-US" sz="1200" b="1" dirty="0">
              <a:solidFill>
                <a:schemeClr val="bg1"/>
              </a:solidFill>
            </a:endParaRPr>
          </a:p>
        </p:txBody>
      </p:sp>
      <p:pic>
        <p:nvPicPr>
          <p:cNvPr id="16396" name="Picture 31" descr="Cllien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60438" y="1044575"/>
            <a:ext cx="50006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7" name="Picture 32" descr="Cllien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82738" y="1068388"/>
            <a:ext cx="50006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8" name="Picture 33" descr="Cllien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8" y="1050925"/>
            <a:ext cx="500062" cy="58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39"/>
          <p:cNvGrpSpPr>
            <a:grpSpLocks/>
          </p:cNvGrpSpPr>
          <p:nvPr/>
        </p:nvGrpSpPr>
        <p:grpSpPr bwMode="auto">
          <a:xfrm>
            <a:off x="2128838" y="1563688"/>
            <a:ext cx="457200" cy="238125"/>
            <a:chOff x="1344" y="1296"/>
            <a:chExt cx="288" cy="144"/>
          </a:xfrm>
        </p:grpSpPr>
        <p:sp>
          <p:nvSpPr>
            <p:cNvPr id="16458" name="Line 40"/>
            <p:cNvSpPr>
              <a:spLocks noChangeShapeType="1"/>
            </p:cNvSpPr>
            <p:nvPr/>
          </p:nvSpPr>
          <p:spPr bwMode="auto">
            <a:xfrm>
              <a:off x="1344" y="1296"/>
              <a:ext cx="288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59" name="Line 41"/>
            <p:cNvSpPr>
              <a:spLocks noChangeShapeType="1"/>
            </p:cNvSpPr>
            <p:nvPr/>
          </p:nvSpPr>
          <p:spPr bwMode="auto">
            <a:xfrm>
              <a:off x="1344" y="1440"/>
              <a:ext cx="288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6400" name="Picture 59" descr="Cllien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68413" y="1500188"/>
            <a:ext cx="50006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1" name="Picture 60" descr="Cllien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3413" y="1516063"/>
            <a:ext cx="500062" cy="58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02" name="Rectangle 19"/>
          <p:cNvSpPr>
            <a:spLocks noChangeArrowheads="1"/>
          </p:cNvSpPr>
          <p:nvPr/>
        </p:nvSpPr>
        <p:spPr bwMode="auto">
          <a:xfrm>
            <a:off x="3762375" y="2703513"/>
            <a:ext cx="2255746" cy="7386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1400" dirty="0" smtClean="0"/>
              <a:t>Provides </a:t>
            </a:r>
            <a:r>
              <a:rPr lang="en-US" sz="1400" dirty="0"/>
              <a:t>highly available, </a:t>
            </a:r>
          </a:p>
          <a:p>
            <a:pPr algn="ctr" eaLnBrk="1" hangingPunct="1"/>
            <a:r>
              <a:rPr lang="en-US" sz="1400" dirty="0"/>
              <a:t>high performance access </a:t>
            </a:r>
          </a:p>
          <a:p>
            <a:pPr algn="ctr" eaLnBrk="1" hangingPunct="1"/>
            <a:r>
              <a:rPr lang="en-US" sz="1400" dirty="0"/>
              <a:t>for LAN </a:t>
            </a:r>
            <a:r>
              <a:rPr lang="en-US" sz="1400" dirty="0" smtClean="0"/>
              <a:t>users</a:t>
            </a:r>
            <a:endParaRPr lang="en-US" sz="1400" dirty="0"/>
          </a:p>
        </p:txBody>
      </p:sp>
      <p:sp>
        <p:nvSpPr>
          <p:cNvPr id="16403" name="AutoShape 8"/>
          <p:cNvSpPr>
            <a:spLocks noChangeArrowheads="1"/>
          </p:cNvSpPr>
          <p:nvPr/>
        </p:nvSpPr>
        <p:spPr bwMode="auto">
          <a:xfrm>
            <a:off x="3840163" y="2370138"/>
            <a:ext cx="1955800" cy="230187"/>
          </a:xfrm>
          <a:prstGeom prst="roundRect">
            <a:avLst>
              <a:gd name="adj" fmla="val 16667"/>
            </a:avLst>
          </a:prstGeom>
          <a:solidFill>
            <a:srgbClr val="134695"/>
          </a:solidFill>
          <a:ln w="25400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1200" b="1" dirty="0" smtClean="0">
                <a:solidFill>
                  <a:schemeClr val="bg1"/>
                </a:solidFill>
              </a:rPr>
              <a:t>G300 Gateway Cluster</a:t>
            </a:r>
            <a:endParaRPr lang="en-US" sz="1200" b="1" dirty="0">
              <a:solidFill>
                <a:schemeClr val="bg1"/>
              </a:solidFill>
            </a:endParaRPr>
          </a:p>
        </p:txBody>
      </p:sp>
      <p:pic>
        <p:nvPicPr>
          <p:cNvPr id="16456" name="Picture 25" descr="Serv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78400" y="1409700"/>
            <a:ext cx="35560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57" name="Picture 26" descr="Serv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21200" y="1409700"/>
            <a:ext cx="35560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42"/>
          <p:cNvGrpSpPr>
            <a:grpSpLocks/>
          </p:cNvGrpSpPr>
          <p:nvPr/>
        </p:nvGrpSpPr>
        <p:grpSpPr bwMode="auto">
          <a:xfrm>
            <a:off x="3824288" y="1654175"/>
            <a:ext cx="457200" cy="228600"/>
            <a:chOff x="2352" y="1728"/>
            <a:chExt cx="288" cy="144"/>
          </a:xfrm>
        </p:grpSpPr>
        <p:sp>
          <p:nvSpPr>
            <p:cNvPr id="16453" name="Line 43"/>
            <p:cNvSpPr>
              <a:spLocks noChangeShapeType="1"/>
            </p:cNvSpPr>
            <p:nvPr/>
          </p:nvSpPr>
          <p:spPr bwMode="auto">
            <a:xfrm>
              <a:off x="2352" y="1728"/>
              <a:ext cx="288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54" name="Line 44"/>
            <p:cNvSpPr>
              <a:spLocks noChangeShapeType="1"/>
            </p:cNvSpPr>
            <p:nvPr/>
          </p:nvSpPr>
          <p:spPr bwMode="auto">
            <a:xfrm>
              <a:off x="2352" y="1872"/>
              <a:ext cx="288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101"/>
          <p:cNvGrpSpPr>
            <a:grpSpLocks/>
          </p:cNvGrpSpPr>
          <p:nvPr/>
        </p:nvGrpSpPr>
        <p:grpSpPr bwMode="auto">
          <a:xfrm>
            <a:off x="2674938" y="1295400"/>
            <a:ext cx="1136650" cy="1004888"/>
            <a:chOff x="1500" y="1963"/>
            <a:chExt cx="716" cy="633"/>
          </a:xfrm>
        </p:grpSpPr>
        <p:pic>
          <p:nvPicPr>
            <p:cNvPr id="16451" name="Picture 102" descr="Cloud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500" y="1963"/>
              <a:ext cx="716" cy="6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452" name="Text Box 103"/>
            <p:cNvSpPr txBox="1">
              <a:spLocks noChangeArrowheads="1"/>
            </p:cNvSpPr>
            <p:nvPr/>
          </p:nvSpPr>
          <p:spPr bwMode="auto">
            <a:xfrm>
              <a:off x="1532" y="2136"/>
              <a:ext cx="65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sz="2000" b="1">
                  <a:solidFill>
                    <a:srgbClr val="4D83C3"/>
                  </a:solidFill>
                </a:rPr>
                <a:t>LAN</a:t>
              </a:r>
            </a:p>
          </p:txBody>
        </p:sp>
      </p:grpSp>
      <p:grpSp>
        <p:nvGrpSpPr>
          <p:cNvPr id="8" name="Group 111"/>
          <p:cNvGrpSpPr>
            <a:grpSpLocks/>
          </p:cNvGrpSpPr>
          <p:nvPr/>
        </p:nvGrpSpPr>
        <p:grpSpPr bwMode="auto">
          <a:xfrm>
            <a:off x="6294438" y="1247775"/>
            <a:ext cx="1165225" cy="1025525"/>
            <a:chOff x="3471" y="2715"/>
            <a:chExt cx="1070" cy="646"/>
          </a:xfrm>
        </p:grpSpPr>
        <p:pic>
          <p:nvPicPr>
            <p:cNvPr id="16449" name="Picture 112" descr="Cloud_SAN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471" y="2715"/>
              <a:ext cx="1070" cy="6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450" name="Text Box 113"/>
            <p:cNvSpPr txBox="1">
              <a:spLocks noChangeArrowheads="1"/>
            </p:cNvSpPr>
            <p:nvPr/>
          </p:nvSpPr>
          <p:spPr bwMode="auto">
            <a:xfrm>
              <a:off x="3522" y="2927"/>
              <a:ext cx="100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sz="2000" b="1">
                  <a:solidFill>
                    <a:srgbClr val="669900"/>
                  </a:solidFill>
                </a:rPr>
                <a:t>SAN</a:t>
              </a:r>
            </a:p>
          </p:txBody>
        </p:sp>
      </p:grpSp>
      <p:pic>
        <p:nvPicPr>
          <p:cNvPr id="16408" name="Picture 114" descr="Cllien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18313" y="5216525"/>
            <a:ext cx="50006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9" name="Picture 115" descr="Cllien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40613" y="5240338"/>
            <a:ext cx="50006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10" name="Picture 116" descr="Cllien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63" y="5222875"/>
            <a:ext cx="500062" cy="58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11" name="Picture 120" descr="Cllien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26288" y="5672138"/>
            <a:ext cx="50006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12" name="Picture 121" descr="Cllien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91288" y="5688013"/>
            <a:ext cx="500062" cy="58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up 122"/>
          <p:cNvGrpSpPr>
            <a:grpSpLocks/>
          </p:cNvGrpSpPr>
          <p:nvPr/>
        </p:nvGrpSpPr>
        <p:grpSpPr bwMode="auto">
          <a:xfrm>
            <a:off x="6397625" y="4395783"/>
            <a:ext cx="1444625" cy="633417"/>
            <a:chOff x="1500" y="1963"/>
            <a:chExt cx="716" cy="633"/>
          </a:xfrm>
        </p:grpSpPr>
        <p:pic>
          <p:nvPicPr>
            <p:cNvPr id="16447" name="Picture 123" descr="Cloud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500" y="1963"/>
              <a:ext cx="716" cy="6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448" name="Text Box 124"/>
            <p:cNvSpPr txBox="1">
              <a:spLocks noChangeArrowheads="1"/>
            </p:cNvSpPr>
            <p:nvPr/>
          </p:nvSpPr>
          <p:spPr bwMode="auto">
            <a:xfrm>
              <a:off x="1532" y="2108"/>
              <a:ext cx="652" cy="3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sz="2000" b="1" dirty="0">
                  <a:solidFill>
                    <a:srgbClr val="4D83C3"/>
                  </a:solidFill>
                </a:rPr>
                <a:t>LAN</a:t>
              </a:r>
            </a:p>
          </p:txBody>
        </p:sp>
      </p:grpSp>
      <p:grpSp>
        <p:nvGrpSpPr>
          <p:cNvPr id="10" name="Group 117"/>
          <p:cNvGrpSpPr>
            <a:grpSpLocks/>
          </p:cNvGrpSpPr>
          <p:nvPr/>
        </p:nvGrpSpPr>
        <p:grpSpPr bwMode="auto">
          <a:xfrm rot="-5400000">
            <a:off x="6996906" y="4977609"/>
            <a:ext cx="314325" cy="246062"/>
            <a:chOff x="1344" y="1296"/>
            <a:chExt cx="288" cy="144"/>
          </a:xfrm>
        </p:grpSpPr>
        <p:sp>
          <p:nvSpPr>
            <p:cNvPr id="16445" name="Line 118"/>
            <p:cNvSpPr>
              <a:spLocks noChangeShapeType="1"/>
            </p:cNvSpPr>
            <p:nvPr/>
          </p:nvSpPr>
          <p:spPr bwMode="auto">
            <a:xfrm>
              <a:off x="1344" y="1296"/>
              <a:ext cx="288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6" name="Line 119"/>
            <p:cNvSpPr>
              <a:spLocks noChangeShapeType="1"/>
            </p:cNvSpPr>
            <p:nvPr/>
          </p:nvSpPr>
          <p:spPr bwMode="auto">
            <a:xfrm>
              <a:off x="1344" y="1440"/>
              <a:ext cx="288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131"/>
          <p:cNvGrpSpPr>
            <a:grpSpLocks/>
          </p:cNvGrpSpPr>
          <p:nvPr/>
        </p:nvGrpSpPr>
        <p:grpSpPr bwMode="auto">
          <a:xfrm rot="-5400000">
            <a:off x="7018338" y="4151314"/>
            <a:ext cx="314325" cy="174625"/>
            <a:chOff x="1344" y="1296"/>
            <a:chExt cx="288" cy="144"/>
          </a:xfrm>
        </p:grpSpPr>
        <p:sp>
          <p:nvSpPr>
            <p:cNvPr id="16443" name="Line 132"/>
            <p:cNvSpPr>
              <a:spLocks noChangeShapeType="1"/>
            </p:cNvSpPr>
            <p:nvPr/>
          </p:nvSpPr>
          <p:spPr bwMode="auto">
            <a:xfrm>
              <a:off x="1344" y="1296"/>
              <a:ext cx="288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4" name="Line 133"/>
            <p:cNvSpPr>
              <a:spLocks noChangeShapeType="1"/>
            </p:cNvSpPr>
            <p:nvPr/>
          </p:nvSpPr>
          <p:spPr bwMode="auto">
            <a:xfrm>
              <a:off x="1344" y="1440"/>
              <a:ext cx="288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134"/>
          <p:cNvGrpSpPr>
            <a:grpSpLocks/>
          </p:cNvGrpSpPr>
          <p:nvPr/>
        </p:nvGrpSpPr>
        <p:grpSpPr bwMode="auto">
          <a:xfrm rot="1820390">
            <a:off x="5635625" y="1900238"/>
            <a:ext cx="284163" cy="3355975"/>
            <a:chOff x="4272" y="1680"/>
            <a:chExt cx="145" cy="288"/>
          </a:xfrm>
        </p:grpSpPr>
        <p:sp>
          <p:nvSpPr>
            <p:cNvPr id="16441" name="Line 135"/>
            <p:cNvSpPr>
              <a:spLocks noChangeShapeType="1"/>
            </p:cNvSpPr>
            <p:nvPr/>
          </p:nvSpPr>
          <p:spPr bwMode="auto">
            <a:xfrm rot="5400000">
              <a:off x="4273" y="1823"/>
              <a:ext cx="288" cy="1"/>
            </a:xfrm>
            <a:prstGeom prst="line">
              <a:avLst/>
            </a:prstGeom>
            <a:noFill/>
            <a:ln w="38100">
              <a:solidFill>
                <a:srgbClr val="6699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2" name="Line 136"/>
            <p:cNvSpPr>
              <a:spLocks noChangeShapeType="1"/>
            </p:cNvSpPr>
            <p:nvPr/>
          </p:nvSpPr>
          <p:spPr bwMode="auto">
            <a:xfrm rot="5400000">
              <a:off x="4129" y="1823"/>
              <a:ext cx="288" cy="1"/>
            </a:xfrm>
            <a:prstGeom prst="line">
              <a:avLst/>
            </a:prstGeom>
            <a:noFill/>
            <a:ln w="38100">
              <a:solidFill>
                <a:srgbClr val="6699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" name="Group 137"/>
          <p:cNvGrpSpPr>
            <a:grpSpLocks/>
          </p:cNvGrpSpPr>
          <p:nvPr/>
        </p:nvGrpSpPr>
        <p:grpSpPr bwMode="auto">
          <a:xfrm>
            <a:off x="3819100" y="4397840"/>
            <a:ext cx="689881" cy="603821"/>
            <a:chOff x="2640" y="1104"/>
            <a:chExt cx="582" cy="512"/>
          </a:xfrm>
        </p:grpSpPr>
        <p:pic>
          <p:nvPicPr>
            <p:cNvPr id="16438" name="Picture 138" descr="Server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998" y="1104"/>
              <a:ext cx="224" cy="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439" name="Picture 139" descr="Server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832" y="1104"/>
              <a:ext cx="224" cy="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440" name="Picture 140" descr="Server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640" y="1104"/>
              <a:ext cx="224" cy="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419" name="AutoShape 141"/>
          <p:cNvSpPr>
            <a:spLocks noChangeArrowheads="1"/>
          </p:cNvSpPr>
          <p:nvPr/>
        </p:nvSpPr>
        <p:spPr bwMode="auto">
          <a:xfrm>
            <a:off x="3061653" y="5035861"/>
            <a:ext cx="1494741" cy="171004"/>
          </a:xfrm>
          <a:prstGeom prst="roundRect">
            <a:avLst>
              <a:gd name="adj" fmla="val 16667"/>
            </a:avLst>
          </a:prstGeom>
          <a:solidFill>
            <a:srgbClr val="134695"/>
          </a:solidFill>
          <a:ln w="25400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1200" b="1">
                <a:solidFill>
                  <a:schemeClr val="bg1"/>
                </a:solidFill>
              </a:rPr>
              <a:t>SAN Clients</a:t>
            </a:r>
          </a:p>
        </p:txBody>
      </p:sp>
      <p:sp>
        <p:nvSpPr>
          <p:cNvPr id="16420" name="Rectangle 142"/>
          <p:cNvSpPr>
            <a:spLocks noChangeArrowheads="1"/>
          </p:cNvSpPr>
          <p:nvPr/>
        </p:nvSpPr>
        <p:spPr bwMode="auto">
          <a:xfrm>
            <a:off x="1692560" y="4229194"/>
            <a:ext cx="1910804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1400" b="1"/>
              <a:t>DI Environment</a:t>
            </a:r>
          </a:p>
        </p:txBody>
      </p:sp>
      <p:pic>
        <p:nvPicPr>
          <p:cNvPr id="16436" name="Picture 144" descr="Cloud_SAN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44530" y="4495800"/>
            <a:ext cx="870056" cy="761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37" name="Text Box 145"/>
          <p:cNvSpPr txBox="1">
            <a:spLocks noChangeArrowheads="1"/>
          </p:cNvSpPr>
          <p:nvPr/>
        </p:nvSpPr>
        <p:spPr bwMode="auto">
          <a:xfrm>
            <a:off x="2286000" y="4572000"/>
            <a:ext cx="818828" cy="646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b="1" dirty="0">
                <a:solidFill>
                  <a:srgbClr val="669900"/>
                </a:solidFill>
              </a:rPr>
              <a:t>DI SAN</a:t>
            </a:r>
          </a:p>
        </p:txBody>
      </p:sp>
      <p:grpSp>
        <p:nvGrpSpPr>
          <p:cNvPr id="14" name="Group 146"/>
          <p:cNvGrpSpPr>
            <a:grpSpLocks/>
          </p:cNvGrpSpPr>
          <p:nvPr/>
        </p:nvGrpSpPr>
        <p:grpSpPr bwMode="auto">
          <a:xfrm>
            <a:off x="3145814" y="4696212"/>
            <a:ext cx="605720" cy="169825"/>
            <a:chOff x="3456" y="1248"/>
            <a:chExt cx="288" cy="144"/>
          </a:xfrm>
        </p:grpSpPr>
        <p:sp>
          <p:nvSpPr>
            <p:cNvPr id="16434" name="Line 147"/>
            <p:cNvSpPr>
              <a:spLocks noChangeShapeType="1"/>
            </p:cNvSpPr>
            <p:nvPr/>
          </p:nvSpPr>
          <p:spPr bwMode="auto">
            <a:xfrm>
              <a:off x="3456" y="1248"/>
              <a:ext cx="288" cy="0"/>
            </a:xfrm>
            <a:prstGeom prst="line">
              <a:avLst/>
            </a:prstGeom>
            <a:noFill/>
            <a:ln w="38100">
              <a:solidFill>
                <a:srgbClr val="6699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16435" name="Line 148"/>
            <p:cNvSpPr>
              <a:spLocks noChangeShapeType="1"/>
            </p:cNvSpPr>
            <p:nvPr/>
          </p:nvSpPr>
          <p:spPr bwMode="auto">
            <a:xfrm>
              <a:off x="3456" y="1392"/>
              <a:ext cx="288" cy="0"/>
            </a:xfrm>
            <a:prstGeom prst="line">
              <a:avLst/>
            </a:prstGeom>
            <a:noFill/>
            <a:ln w="38100">
              <a:solidFill>
                <a:srgbClr val="6699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pPr algn="ctr"/>
              <a:endParaRPr lang="en-US"/>
            </a:p>
          </p:txBody>
        </p:sp>
      </p:grpSp>
      <p:pic>
        <p:nvPicPr>
          <p:cNvPr id="16423" name="Picture 149" descr="Cllient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70675" y="4577099"/>
            <a:ext cx="373389" cy="43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24" name="Picture 150" descr="Cllient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435337" y="4594789"/>
            <a:ext cx="373389" cy="43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25" name="Picture 151" descr="Cllient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20237" y="4581816"/>
            <a:ext cx="373389" cy="432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26" name="Picture 152" descr="Cllient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200635" y="4915569"/>
            <a:ext cx="373389" cy="43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27" name="Picture 153" descr="Cllient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26490" y="4927362"/>
            <a:ext cx="373389" cy="432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" name="Group 154"/>
          <p:cNvGrpSpPr>
            <a:grpSpLocks/>
          </p:cNvGrpSpPr>
          <p:nvPr/>
        </p:nvGrpSpPr>
        <p:grpSpPr bwMode="auto">
          <a:xfrm>
            <a:off x="1826506" y="4789380"/>
            <a:ext cx="341384" cy="169825"/>
            <a:chOff x="3456" y="1248"/>
            <a:chExt cx="288" cy="144"/>
          </a:xfrm>
        </p:grpSpPr>
        <p:sp>
          <p:nvSpPr>
            <p:cNvPr id="16432" name="Line 155"/>
            <p:cNvSpPr>
              <a:spLocks noChangeShapeType="1"/>
            </p:cNvSpPr>
            <p:nvPr/>
          </p:nvSpPr>
          <p:spPr bwMode="auto">
            <a:xfrm>
              <a:off x="3456" y="1248"/>
              <a:ext cx="288" cy="0"/>
            </a:xfrm>
            <a:prstGeom prst="line">
              <a:avLst/>
            </a:prstGeom>
            <a:noFill/>
            <a:ln w="38100">
              <a:solidFill>
                <a:srgbClr val="6699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16433" name="Line 156"/>
            <p:cNvSpPr>
              <a:spLocks noChangeShapeType="1"/>
            </p:cNvSpPr>
            <p:nvPr/>
          </p:nvSpPr>
          <p:spPr bwMode="auto">
            <a:xfrm>
              <a:off x="3456" y="1392"/>
              <a:ext cx="288" cy="0"/>
            </a:xfrm>
            <a:prstGeom prst="line">
              <a:avLst/>
            </a:prstGeom>
            <a:noFill/>
            <a:ln w="38100">
              <a:solidFill>
                <a:srgbClr val="6699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pPr algn="ctr"/>
              <a:endParaRPr lang="en-US"/>
            </a:p>
          </p:txBody>
        </p:sp>
      </p:grpSp>
      <p:sp>
        <p:nvSpPr>
          <p:cNvPr id="16429" name="AutoShape 157"/>
          <p:cNvSpPr>
            <a:spLocks noChangeArrowheads="1"/>
          </p:cNvSpPr>
          <p:nvPr/>
        </p:nvSpPr>
        <p:spPr bwMode="auto">
          <a:xfrm>
            <a:off x="592544" y="5395560"/>
            <a:ext cx="1494742" cy="171004"/>
          </a:xfrm>
          <a:prstGeom prst="roundRect">
            <a:avLst>
              <a:gd name="adj" fmla="val 16667"/>
            </a:avLst>
          </a:prstGeom>
          <a:solidFill>
            <a:srgbClr val="134695"/>
          </a:solidFill>
          <a:ln w="25400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1200" b="1">
                <a:solidFill>
                  <a:schemeClr val="bg1"/>
                </a:solidFill>
              </a:rPr>
              <a:t>SAN Clients</a:t>
            </a:r>
          </a:p>
        </p:txBody>
      </p:sp>
      <p:sp>
        <p:nvSpPr>
          <p:cNvPr id="16430" name="Rectangle 158"/>
          <p:cNvSpPr>
            <a:spLocks noChangeArrowheads="1"/>
          </p:cNvSpPr>
          <p:nvPr/>
        </p:nvSpPr>
        <p:spPr bwMode="auto">
          <a:xfrm>
            <a:off x="1672409" y="5486400"/>
            <a:ext cx="2301973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1400" dirty="0"/>
              <a:t>Color Correction, NLE, Film Shooter or Scanner</a:t>
            </a:r>
            <a:endParaRPr lang="en-US" sz="1400" b="1" dirty="0"/>
          </a:p>
        </p:txBody>
      </p:sp>
      <p:sp>
        <p:nvSpPr>
          <p:cNvPr id="16431" name="Oval 159"/>
          <p:cNvSpPr>
            <a:spLocks noChangeArrowheads="1"/>
          </p:cNvSpPr>
          <p:nvPr/>
        </p:nvSpPr>
        <p:spPr bwMode="auto">
          <a:xfrm>
            <a:off x="914400" y="4114800"/>
            <a:ext cx="3505200" cy="1981200"/>
          </a:xfrm>
          <a:prstGeom prst="ellipse">
            <a:avLst/>
          </a:prstGeom>
          <a:solidFill>
            <a:srgbClr val="4D83C3">
              <a:alpha val="18823"/>
            </a:srgbClr>
          </a:solidFill>
          <a:ln w="38100" algn="ctr">
            <a:solidFill>
              <a:srgbClr val="4D83C3"/>
            </a:solidFill>
            <a:round/>
            <a:headEnd/>
            <a:tailEnd/>
          </a:ln>
        </p:spPr>
        <p:txBody>
          <a:bodyPr wrap="none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5" name="Rectangle 12"/>
          <p:cNvSpPr>
            <a:spLocks noChangeArrowheads="1"/>
          </p:cNvSpPr>
          <p:nvPr/>
        </p:nvSpPr>
        <p:spPr bwMode="auto">
          <a:xfrm>
            <a:off x="8124825" y="3429001"/>
            <a:ext cx="1095375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400" dirty="0" smtClean="0"/>
              <a:t>StorNext AEL6000</a:t>
            </a:r>
            <a:endParaRPr lang="en-US" sz="1400" b="1" dirty="0"/>
          </a:p>
        </p:txBody>
      </p:sp>
      <p:sp>
        <p:nvSpPr>
          <p:cNvPr id="86" name="AutoShape 8"/>
          <p:cNvSpPr>
            <a:spLocks noChangeArrowheads="1"/>
          </p:cNvSpPr>
          <p:nvPr/>
        </p:nvSpPr>
        <p:spPr bwMode="auto">
          <a:xfrm>
            <a:off x="6172200" y="3808413"/>
            <a:ext cx="1955800" cy="230187"/>
          </a:xfrm>
          <a:prstGeom prst="roundRect">
            <a:avLst>
              <a:gd name="adj" fmla="val 16667"/>
            </a:avLst>
          </a:prstGeom>
          <a:solidFill>
            <a:srgbClr val="134695"/>
          </a:solidFill>
          <a:ln w="25400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1200" b="1" dirty="0" smtClean="0">
                <a:solidFill>
                  <a:schemeClr val="bg1"/>
                </a:solidFill>
              </a:rPr>
              <a:t>G300 Gateway Cluster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BIO-IT: Genomics Research</a:t>
            </a:r>
            <a:br>
              <a:rPr lang="en-US" dirty="0" smtClean="0"/>
            </a:br>
            <a:r>
              <a:rPr lang="en-US" sz="1800" dirty="0" smtClean="0">
                <a:solidFill>
                  <a:srgbClr val="4D89C3"/>
                </a:solidFill>
              </a:rPr>
              <a:t>Using StorNext G300 Gateways to move DNA sequences to archive</a:t>
            </a:r>
            <a:endParaRPr lang="en-US" dirty="0" smtClean="0">
              <a:solidFill>
                <a:srgbClr val="4D89C3"/>
              </a:solidFill>
            </a:endParaRPr>
          </a:p>
        </p:txBody>
      </p:sp>
      <p:sp>
        <p:nvSpPr>
          <p:cNvPr id="1039" name="Line 2"/>
          <p:cNvSpPr>
            <a:spLocks noChangeShapeType="1"/>
          </p:cNvSpPr>
          <p:nvPr/>
        </p:nvSpPr>
        <p:spPr bwMode="auto">
          <a:xfrm flipH="1">
            <a:off x="1516062" y="2362200"/>
            <a:ext cx="2522537" cy="133350"/>
          </a:xfrm>
          <a:prstGeom prst="line">
            <a:avLst/>
          </a:prstGeom>
          <a:noFill/>
          <a:ln w="28575">
            <a:solidFill>
              <a:srgbClr val="00A4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40" name="Line 3"/>
          <p:cNvSpPr>
            <a:spLocks noChangeShapeType="1"/>
          </p:cNvSpPr>
          <p:nvPr/>
        </p:nvSpPr>
        <p:spPr bwMode="auto">
          <a:xfrm flipH="1" flipV="1">
            <a:off x="620713" y="1997075"/>
            <a:ext cx="895350" cy="498475"/>
          </a:xfrm>
          <a:prstGeom prst="line">
            <a:avLst/>
          </a:prstGeom>
          <a:noFill/>
          <a:ln w="28575">
            <a:solidFill>
              <a:srgbClr val="00A4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41" name="Line 5"/>
          <p:cNvSpPr>
            <a:spLocks noChangeShapeType="1"/>
          </p:cNvSpPr>
          <p:nvPr/>
        </p:nvSpPr>
        <p:spPr bwMode="auto">
          <a:xfrm flipH="1">
            <a:off x="5651500" y="2330450"/>
            <a:ext cx="1419225" cy="1050925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graphicFrame>
        <p:nvGraphicFramePr>
          <p:cNvPr id="1026" name="Object 7"/>
          <p:cNvGraphicFramePr>
            <a:graphicFrameLocks noChangeAspect="1"/>
          </p:cNvGraphicFramePr>
          <p:nvPr/>
        </p:nvGraphicFramePr>
        <p:xfrm>
          <a:off x="441325" y="1389063"/>
          <a:ext cx="782638" cy="598487"/>
        </p:xfrm>
        <a:graphic>
          <a:graphicData uri="http://schemas.openxmlformats.org/presentationml/2006/ole">
            <p:oleObj spid="_x0000_s1026" name="Visio" r:id="rId3" imgW="397764" imgH="328270" progId="">
              <p:embed/>
            </p:oleObj>
          </a:graphicData>
        </a:graphic>
      </p:graphicFrame>
      <p:graphicFrame>
        <p:nvGraphicFramePr>
          <p:cNvPr id="1027" name="Object 10"/>
          <p:cNvGraphicFramePr>
            <a:graphicFrameLocks noChangeAspect="1"/>
          </p:cNvGraphicFramePr>
          <p:nvPr/>
        </p:nvGraphicFramePr>
        <p:xfrm>
          <a:off x="1336675" y="1389063"/>
          <a:ext cx="784225" cy="598487"/>
        </p:xfrm>
        <a:graphic>
          <a:graphicData uri="http://schemas.openxmlformats.org/presentationml/2006/ole">
            <p:oleObj spid="_x0000_s1027" name="Visio" r:id="rId4" imgW="397764" imgH="328270" progId="">
              <p:embed/>
            </p:oleObj>
          </a:graphicData>
        </a:graphic>
      </p:graphicFrame>
      <p:graphicFrame>
        <p:nvGraphicFramePr>
          <p:cNvPr id="1028" name="Object 11"/>
          <p:cNvGraphicFramePr>
            <a:graphicFrameLocks noChangeAspect="1"/>
          </p:cNvGraphicFramePr>
          <p:nvPr/>
        </p:nvGraphicFramePr>
        <p:xfrm>
          <a:off x="2173288" y="1389063"/>
          <a:ext cx="784225" cy="598487"/>
        </p:xfrm>
        <a:graphic>
          <a:graphicData uri="http://schemas.openxmlformats.org/presentationml/2006/ole">
            <p:oleObj spid="_x0000_s1028" name="Visio" r:id="rId5" imgW="397764" imgH="328270" progId="">
              <p:embed/>
            </p:oleObj>
          </a:graphicData>
        </a:graphic>
      </p:graphicFrame>
      <p:graphicFrame>
        <p:nvGraphicFramePr>
          <p:cNvPr id="1029" name="Object 14"/>
          <p:cNvGraphicFramePr>
            <a:graphicFrameLocks noChangeAspect="1"/>
          </p:cNvGraphicFramePr>
          <p:nvPr/>
        </p:nvGraphicFramePr>
        <p:xfrm>
          <a:off x="3070225" y="1389063"/>
          <a:ext cx="782638" cy="598487"/>
        </p:xfrm>
        <a:graphic>
          <a:graphicData uri="http://schemas.openxmlformats.org/presentationml/2006/ole">
            <p:oleObj spid="_x0000_s1029" name="Visio" r:id="rId6" imgW="397764" imgH="328270" progId="">
              <p:embed/>
            </p:oleObj>
          </a:graphicData>
        </a:graphic>
      </p:graphicFrame>
      <p:sp>
        <p:nvSpPr>
          <p:cNvPr id="1043" name="Line 15"/>
          <p:cNvSpPr>
            <a:spLocks noChangeShapeType="1"/>
          </p:cNvSpPr>
          <p:nvPr/>
        </p:nvSpPr>
        <p:spPr bwMode="auto">
          <a:xfrm flipV="1">
            <a:off x="5708650" y="3505200"/>
            <a:ext cx="463549" cy="1493838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44" name="Line 17"/>
          <p:cNvSpPr>
            <a:spLocks noChangeShapeType="1"/>
          </p:cNvSpPr>
          <p:nvPr/>
        </p:nvSpPr>
        <p:spPr bwMode="auto">
          <a:xfrm flipV="1">
            <a:off x="4500563" y="3581400"/>
            <a:ext cx="1290637" cy="1738313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45" name="Line 18"/>
          <p:cNvSpPr>
            <a:spLocks noChangeShapeType="1"/>
          </p:cNvSpPr>
          <p:nvPr/>
        </p:nvSpPr>
        <p:spPr bwMode="auto">
          <a:xfrm>
            <a:off x="4503738" y="2598738"/>
            <a:ext cx="1204912" cy="446087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46" name="Line 20"/>
          <p:cNvSpPr>
            <a:spLocks noChangeShapeType="1"/>
          </p:cNvSpPr>
          <p:nvPr/>
        </p:nvSpPr>
        <p:spPr bwMode="auto">
          <a:xfrm flipV="1">
            <a:off x="4500563" y="3548063"/>
            <a:ext cx="904875" cy="719137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48" name="Text Box 39"/>
          <p:cNvSpPr txBox="1">
            <a:spLocks noChangeArrowheads="1"/>
          </p:cNvSpPr>
          <p:nvPr/>
        </p:nvSpPr>
        <p:spPr bwMode="auto">
          <a:xfrm>
            <a:off x="5029200" y="5486400"/>
            <a:ext cx="159543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100" dirty="0" smtClean="0">
                <a:ea typeface="宋体"/>
                <a:cs typeface="宋体"/>
              </a:rPr>
              <a:t>StorNext M330 Metadata Appliance</a:t>
            </a:r>
            <a:endParaRPr lang="en-US" altLang="zh-CN" sz="1100" dirty="0">
              <a:ea typeface="宋体"/>
              <a:cs typeface="宋体"/>
            </a:endParaRPr>
          </a:p>
        </p:txBody>
      </p:sp>
      <p:sp>
        <p:nvSpPr>
          <p:cNvPr id="1049" name="Text Box 42"/>
          <p:cNvSpPr txBox="1">
            <a:spLocks noChangeArrowheads="1"/>
          </p:cNvSpPr>
          <p:nvPr/>
        </p:nvSpPr>
        <p:spPr bwMode="auto">
          <a:xfrm>
            <a:off x="7010400" y="2667000"/>
            <a:ext cx="1371600" cy="854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100" dirty="0" smtClean="0">
                <a:ea typeface="宋体"/>
                <a:cs typeface="宋体"/>
              </a:rPr>
              <a:t>StorNext Q-Series DS6000</a:t>
            </a:r>
            <a:endParaRPr lang="en-US" altLang="zh-CN" sz="1100" dirty="0">
              <a:ea typeface="宋体"/>
              <a:cs typeface="宋体"/>
            </a:endParaRPr>
          </a:p>
          <a:p>
            <a:pPr algn="ctr">
              <a:spcBef>
                <a:spcPct val="50000"/>
              </a:spcBef>
            </a:pPr>
            <a:r>
              <a:rPr lang="en-US" altLang="zh-CN" sz="1100" dirty="0" smtClean="0">
                <a:ea typeface="宋体"/>
                <a:cs typeface="宋体"/>
              </a:rPr>
              <a:t>180TB </a:t>
            </a:r>
            <a:r>
              <a:rPr lang="en-US" altLang="zh-CN" sz="1100" dirty="0">
                <a:ea typeface="宋体"/>
                <a:cs typeface="宋体"/>
              </a:rPr>
              <a:t>growing to </a:t>
            </a:r>
            <a:r>
              <a:rPr lang="en-US" altLang="zh-CN" sz="1100" dirty="0" smtClean="0">
                <a:ea typeface="宋体"/>
                <a:cs typeface="宋体"/>
              </a:rPr>
              <a:t>360TB</a:t>
            </a:r>
            <a:endParaRPr lang="en-US" altLang="zh-CN" sz="1100" dirty="0">
              <a:ea typeface="宋体"/>
              <a:cs typeface="宋体"/>
            </a:endParaRPr>
          </a:p>
        </p:txBody>
      </p:sp>
      <p:sp>
        <p:nvSpPr>
          <p:cNvPr id="1051" name="Line 49"/>
          <p:cNvSpPr>
            <a:spLocks noChangeShapeType="1"/>
          </p:cNvSpPr>
          <p:nvPr/>
        </p:nvSpPr>
        <p:spPr bwMode="auto">
          <a:xfrm flipV="1">
            <a:off x="4527550" y="2330450"/>
            <a:ext cx="0" cy="3003550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52" name="Line 52"/>
          <p:cNvSpPr>
            <a:spLocks noChangeShapeType="1"/>
          </p:cNvSpPr>
          <p:nvPr/>
        </p:nvSpPr>
        <p:spPr bwMode="auto">
          <a:xfrm>
            <a:off x="4495800" y="5334000"/>
            <a:ext cx="1452563" cy="0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54" name="TextBox 44"/>
          <p:cNvSpPr txBox="1">
            <a:spLocks noChangeArrowheads="1"/>
          </p:cNvSpPr>
          <p:nvPr/>
        </p:nvSpPr>
        <p:spPr bwMode="auto">
          <a:xfrm>
            <a:off x="544513" y="1176338"/>
            <a:ext cx="400367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/>
              <a:t>Genome SOLiD Sequencing machines</a:t>
            </a:r>
          </a:p>
        </p:txBody>
      </p:sp>
      <p:sp>
        <p:nvSpPr>
          <p:cNvPr id="1055" name="Line 3"/>
          <p:cNvSpPr>
            <a:spLocks noChangeShapeType="1"/>
          </p:cNvSpPr>
          <p:nvPr/>
        </p:nvSpPr>
        <p:spPr bwMode="auto">
          <a:xfrm flipH="1">
            <a:off x="1516063" y="1943100"/>
            <a:ext cx="60325" cy="552450"/>
          </a:xfrm>
          <a:prstGeom prst="line">
            <a:avLst/>
          </a:prstGeom>
          <a:noFill/>
          <a:ln w="28575">
            <a:solidFill>
              <a:srgbClr val="00A4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56" name="Line 3"/>
          <p:cNvSpPr>
            <a:spLocks noChangeShapeType="1"/>
          </p:cNvSpPr>
          <p:nvPr/>
        </p:nvSpPr>
        <p:spPr bwMode="auto">
          <a:xfrm flipH="1">
            <a:off x="1516063" y="1943100"/>
            <a:ext cx="717550" cy="552450"/>
          </a:xfrm>
          <a:prstGeom prst="line">
            <a:avLst/>
          </a:prstGeom>
          <a:noFill/>
          <a:ln w="28575">
            <a:solidFill>
              <a:srgbClr val="00A4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57" name="Line 3"/>
          <p:cNvSpPr>
            <a:spLocks noChangeShapeType="1"/>
          </p:cNvSpPr>
          <p:nvPr/>
        </p:nvSpPr>
        <p:spPr bwMode="auto">
          <a:xfrm flipH="1">
            <a:off x="1576388" y="1887538"/>
            <a:ext cx="1554162" cy="552450"/>
          </a:xfrm>
          <a:prstGeom prst="line">
            <a:avLst/>
          </a:prstGeom>
          <a:noFill/>
          <a:ln w="28575">
            <a:solidFill>
              <a:srgbClr val="00A4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59" name="Line 2"/>
          <p:cNvSpPr>
            <a:spLocks noChangeShapeType="1"/>
          </p:cNvSpPr>
          <p:nvPr/>
        </p:nvSpPr>
        <p:spPr bwMode="auto">
          <a:xfrm flipH="1">
            <a:off x="1576387" y="2438400"/>
            <a:ext cx="2462212" cy="57150"/>
          </a:xfrm>
          <a:prstGeom prst="line">
            <a:avLst/>
          </a:prstGeom>
          <a:noFill/>
          <a:ln w="28575">
            <a:solidFill>
              <a:srgbClr val="00A4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60" name="Line 2"/>
          <p:cNvSpPr>
            <a:spLocks noChangeShapeType="1"/>
          </p:cNvSpPr>
          <p:nvPr/>
        </p:nvSpPr>
        <p:spPr bwMode="auto">
          <a:xfrm flipH="1" flipV="1">
            <a:off x="1516062" y="2495550"/>
            <a:ext cx="2598737" cy="95250"/>
          </a:xfrm>
          <a:prstGeom prst="line">
            <a:avLst/>
          </a:prstGeom>
          <a:noFill/>
          <a:ln w="28575">
            <a:solidFill>
              <a:srgbClr val="00A4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61" name="Line 2"/>
          <p:cNvSpPr>
            <a:spLocks noChangeShapeType="1"/>
          </p:cNvSpPr>
          <p:nvPr/>
        </p:nvSpPr>
        <p:spPr bwMode="auto">
          <a:xfrm flipH="1" flipV="1">
            <a:off x="1516062" y="2439988"/>
            <a:ext cx="2522537" cy="303212"/>
          </a:xfrm>
          <a:prstGeom prst="line">
            <a:avLst/>
          </a:prstGeom>
          <a:noFill/>
          <a:ln w="28575">
            <a:solidFill>
              <a:srgbClr val="00A4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63" name="Line 2"/>
          <p:cNvSpPr>
            <a:spLocks noChangeShapeType="1"/>
          </p:cNvSpPr>
          <p:nvPr/>
        </p:nvSpPr>
        <p:spPr bwMode="auto">
          <a:xfrm flipH="1">
            <a:off x="1336674" y="4114800"/>
            <a:ext cx="2701925" cy="152400"/>
          </a:xfrm>
          <a:prstGeom prst="line">
            <a:avLst/>
          </a:prstGeom>
          <a:noFill/>
          <a:ln w="28575">
            <a:solidFill>
              <a:srgbClr val="00A4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64" name="Line 3"/>
          <p:cNvSpPr>
            <a:spLocks noChangeShapeType="1"/>
          </p:cNvSpPr>
          <p:nvPr/>
        </p:nvSpPr>
        <p:spPr bwMode="auto">
          <a:xfrm flipH="1" flipV="1">
            <a:off x="322263" y="3659188"/>
            <a:ext cx="1014412" cy="608012"/>
          </a:xfrm>
          <a:prstGeom prst="line">
            <a:avLst/>
          </a:prstGeom>
          <a:noFill/>
          <a:ln w="28575">
            <a:solidFill>
              <a:srgbClr val="00A4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graphicFrame>
        <p:nvGraphicFramePr>
          <p:cNvPr id="1030" name="Object 56"/>
          <p:cNvGraphicFramePr>
            <a:graphicFrameLocks noChangeAspect="1"/>
          </p:cNvGraphicFramePr>
          <p:nvPr/>
        </p:nvGraphicFramePr>
        <p:xfrm>
          <a:off x="1397000" y="3271838"/>
          <a:ext cx="565150" cy="431800"/>
        </p:xfrm>
        <a:graphic>
          <a:graphicData uri="http://schemas.openxmlformats.org/presentationml/2006/ole">
            <p:oleObj spid="_x0000_s1030" name="Visio" r:id="rId7" imgW="397764" imgH="328270" progId="">
              <p:embed/>
            </p:oleObj>
          </a:graphicData>
        </a:graphic>
      </p:graphicFrame>
      <p:graphicFrame>
        <p:nvGraphicFramePr>
          <p:cNvPr id="1031" name="Object 57"/>
          <p:cNvGraphicFramePr>
            <a:graphicFrameLocks noChangeAspect="1"/>
          </p:cNvGraphicFramePr>
          <p:nvPr/>
        </p:nvGraphicFramePr>
        <p:xfrm>
          <a:off x="1993900" y="3271838"/>
          <a:ext cx="566738" cy="431800"/>
        </p:xfrm>
        <a:graphic>
          <a:graphicData uri="http://schemas.openxmlformats.org/presentationml/2006/ole">
            <p:oleObj spid="_x0000_s1031" name="Visio" r:id="rId8" imgW="416128" imgH="346413" progId="">
              <p:embed/>
            </p:oleObj>
          </a:graphicData>
        </a:graphic>
      </p:graphicFrame>
      <p:graphicFrame>
        <p:nvGraphicFramePr>
          <p:cNvPr id="1032" name="Object 58"/>
          <p:cNvGraphicFramePr>
            <a:graphicFrameLocks noChangeAspect="1"/>
          </p:cNvGraphicFramePr>
          <p:nvPr/>
        </p:nvGraphicFramePr>
        <p:xfrm>
          <a:off x="2592388" y="3271838"/>
          <a:ext cx="565150" cy="431800"/>
        </p:xfrm>
        <a:graphic>
          <a:graphicData uri="http://schemas.openxmlformats.org/presentationml/2006/ole">
            <p:oleObj spid="_x0000_s1032" name="Visio" r:id="rId9" imgW="397764" imgH="328270" progId="">
              <p:embed/>
            </p:oleObj>
          </a:graphicData>
        </a:graphic>
      </p:graphicFrame>
      <p:graphicFrame>
        <p:nvGraphicFramePr>
          <p:cNvPr id="1033" name="Object 59"/>
          <p:cNvGraphicFramePr>
            <a:graphicFrameLocks noChangeAspect="1"/>
          </p:cNvGraphicFramePr>
          <p:nvPr/>
        </p:nvGraphicFramePr>
        <p:xfrm>
          <a:off x="3189288" y="3271838"/>
          <a:ext cx="565150" cy="431800"/>
        </p:xfrm>
        <a:graphic>
          <a:graphicData uri="http://schemas.openxmlformats.org/presentationml/2006/ole">
            <p:oleObj spid="_x0000_s1033" name="Visio" r:id="rId10" imgW="397764" imgH="328270" progId="">
              <p:embed/>
            </p:oleObj>
          </a:graphicData>
        </a:graphic>
      </p:graphicFrame>
      <p:sp>
        <p:nvSpPr>
          <p:cNvPr id="1065" name="Line 3"/>
          <p:cNvSpPr>
            <a:spLocks noChangeShapeType="1"/>
          </p:cNvSpPr>
          <p:nvPr/>
        </p:nvSpPr>
        <p:spPr bwMode="auto">
          <a:xfrm flipH="1">
            <a:off x="1336675" y="3714750"/>
            <a:ext cx="179388" cy="552450"/>
          </a:xfrm>
          <a:prstGeom prst="line">
            <a:avLst/>
          </a:prstGeom>
          <a:noFill/>
          <a:ln w="28575">
            <a:solidFill>
              <a:srgbClr val="00A4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66" name="Line 3"/>
          <p:cNvSpPr>
            <a:spLocks noChangeShapeType="1"/>
          </p:cNvSpPr>
          <p:nvPr/>
        </p:nvSpPr>
        <p:spPr bwMode="auto">
          <a:xfrm flipH="1">
            <a:off x="1336675" y="3714750"/>
            <a:ext cx="717550" cy="552450"/>
          </a:xfrm>
          <a:prstGeom prst="line">
            <a:avLst/>
          </a:prstGeom>
          <a:noFill/>
          <a:ln w="28575">
            <a:solidFill>
              <a:srgbClr val="00A4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67" name="Line 3"/>
          <p:cNvSpPr>
            <a:spLocks noChangeShapeType="1"/>
          </p:cNvSpPr>
          <p:nvPr/>
        </p:nvSpPr>
        <p:spPr bwMode="auto">
          <a:xfrm flipH="1">
            <a:off x="1397000" y="3659188"/>
            <a:ext cx="1554163" cy="554037"/>
          </a:xfrm>
          <a:prstGeom prst="line">
            <a:avLst/>
          </a:prstGeom>
          <a:noFill/>
          <a:ln w="28575">
            <a:solidFill>
              <a:srgbClr val="00A4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68" name="Line 2"/>
          <p:cNvSpPr>
            <a:spLocks noChangeShapeType="1"/>
          </p:cNvSpPr>
          <p:nvPr/>
        </p:nvSpPr>
        <p:spPr bwMode="auto">
          <a:xfrm flipH="1" flipV="1">
            <a:off x="1397000" y="4267200"/>
            <a:ext cx="2565400" cy="152400"/>
          </a:xfrm>
          <a:prstGeom prst="line">
            <a:avLst/>
          </a:prstGeom>
          <a:noFill/>
          <a:ln w="28575">
            <a:solidFill>
              <a:srgbClr val="00A4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69" name="Line 2"/>
          <p:cNvSpPr>
            <a:spLocks noChangeShapeType="1"/>
          </p:cNvSpPr>
          <p:nvPr/>
        </p:nvSpPr>
        <p:spPr bwMode="auto">
          <a:xfrm flipH="1">
            <a:off x="1336673" y="4191000"/>
            <a:ext cx="2625727" cy="76201"/>
          </a:xfrm>
          <a:prstGeom prst="line">
            <a:avLst/>
          </a:prstGeom>
          <a:noFill/>
          <a:ln w="28575">
            <a:solidFill>
              <a:srgbClr val="00A4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70" name="Line 2"/>
          <p:cNvSpPr>
            <a:spLocks noChangeShapeType="1"/>
          </p:cNvSpPr>
          <p:nvPr/>
        </p:nvSpPr>
        <p:spPr bwMode="auto">
          <a:xfrm flipH="1" flipV="1">
            <a:off x="1336674" y="4213225"/>
            <a:ext cx="2701925" cy="130175"/>
          </a:xfrm>
          <a:prstGeom prst="line">
            <a:avLst/>
          </a:prstGeom>
          <a:noFill/>
          <a:ln w="28575">
            <a:solidFill>
              <a:srgbClr val="00A4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72" name="TextBox 68"/>
          <p:cNvSpPr txBox="1">
            <a:spLocks noChangeArrowheads="1"/>
          </p:cNvSpPr>
          <p:nvPr/>
        </p:nvSpPr>
        <p:spPr bwMode="auto">
          <a:xfrm>
            <a:off x="350838" y="3865563"/>
            <a:ext cx="3046412" cy="27781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dirty="0">
                <a:latin typeface="Arial" charset="0"/>
              </a:rPr>
              <a:t>Gig-e links to GW DLC SNFS Linux server</a:t>
            </a:r>
          </a:p>
        </p:txBody>
      </p:sp>
      <p:sp>
        <p:nvSpPr>
          <p:cNvPr id="2" name="TextBox 82"/>
          <p:cNvSpPr txBox="1">
            <a:spLocks noChangeArrowheads="1"/>
          </p:cNvSpPr>
          <p:nvPr/>
        </p:nvSpPr>
        <p:spPr bwMode="auto">
          <a:xfrm>
            <a:off x="371475" y="3016250"/>
            <a:ext cx="28670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/>
              <a:t>Genome Solexa Sequencing machines</a:t>
            </a:r>
          </a:p>
        </p:txBody>
      </p:sp>
      <p:graphicFrame>
        <p:nvGraphicFramePr>
          <p:cNvPr id="1034" name="Object 64"/>
          <p:cNvGraphicFramePr>
            <a:graphicFrameLocks noChangeAspect="1"/>
          </p:cNvGraphicFramePr>
          <p:nvPr/>
        </p:nvGraphicFramePr>
        <p:xfrm>
          <a:off x="800100" y="3271838"/>
          <a:ext cx="565150" cy="431800"/>
        </p:xfrm>
        <a:graphic>
          <a:graphicData uri="http://schemas.openxmlformats.org/presentationml/2006/ole">
            <p:oleObj spid="_x0000_s1034" name="Visio" r:id="rId11" imgW="397764" imgH="328270" progId="">
              <p:embed/>
            </p:oleObj>
          </a:graphicData>
        </a:graphic>
      </p:graphicFrame>
      <p:graphicFrame>
        <p:nvGraphicFramePr>
          <p:cNvPr id="1035" name="Object 65"/>
          <p:cNvGraphicFramePr>
            <a:graphicFrameLocks noChangeAspect="1"/>
          </p:cNvGraphicFramePr>
          <p:nvPr/>
        </p:nvGraphicFramePr>
        <p:xfrm>
          <a:off x="142875" y="3271838"/>
          <a:ext cx="565150" cy="431800"/>
        </p:xfrm>
        <a:graphic>
          <a:graphicData uri="http://schemas.openxmlformats.org/presentationml/2006/ole">
            <p:oleObj spid="_x0000_s1035" name="Visio" r:id="rId12" imgW="397764" imgH="328270" progId="">
              <p:embed/>
            </p:oleObj>
          </a:graphicData>
        </a:graphic>
      </p:graphicFrame>
      <p:sp>
        <p:nvSpPr>
          <p:cNvPr id="1073" name="Line 2"/>
          <p:cNvSpPr>
            <a:spLocks noChangeShapeType="1"/>
          </p:cNvSpPr>
          <p:nvPr/>
        </p:nvSpPr>
        <p:spPr bwMode="auto">
          <a:xfrm flipH="1">
            <a:off x="1523999" y="5257801"/>
            <a:ext cx="2514600" cy="128588"/>
          </a:xfrm>
          <a:prstGeom prst="line">
            <a:avLst/>
          </a:prstGeom>
          <a:noFill/>
          <a:ln w="28575">
            <a:solidFill>
              <a:srgbClr val="00A4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graphicFrame>
        <p:nvGraphicFramePr>
          <p:cNvPr id="1036" name="Object 68"/>
          <p:cNvGraphicFramePr>
            <a:graphicFrameLocks noChangeAspect="1"/>
          </p:cNvGraphicFramePr>
          <p:nvPr/>
        </p:nvGraphicFramePr>
        <p:xfrm>
          <a:off x="800100" y="4489450"/>
          <a:ext cx="782638" cy="598488"/>
        </p:xfrm>
        <a:graphic>
          <a:graphicData uri="http://schemas.openxmlformats.org/presentationml/2006/ole">
            <p:oleObj spid="_x0000_s1036" name="Visio" r:id="rId13" imgW="397764" imgH="328270" progId="">
              <p:embed/>
            </p:oleObj>
          </a:graphicData>
        </a:graphic>
      </p:graphicFrame>
      <p:graphicFrame>
        <p:nvGraphicFramePr>
          <p:cNvPr id="1037" name="Object 69"/>
          <p:cNvGraphicFramePr>
            <a:graphicFrameLocks noChangeAspect="1"/>
          </p:cNvGraphicFramePr>
          <p:nvPr/>
        </p:nvGraphicFramePr>
        <p:xfrm>
          <a:off x="1636713" y="4545013"/>
          <a:ext cx="782637" cy="598487"/>
        </p:xfrm>
        <a:graphic>
          <a:graphicData uri="http://schemas.openxmlformats.org/presentationml/2006/ole">
            <p:oleObj spid="_x0000_s1037" name="Visio" r:id="rId14" imgW="397764" imgH="328270" progId="">
              <p:embed/>
            </p:oleObj>
          </a:graphicData>
        </a:graphic>
      </p:graphicFrame>
      <p:sp>
        <p:nvSpPr>
          <p:cNvPr id="1074" name="TextBox 91"/>
          <p:cNvSpPr txBox="1">
            <a:spLocks noChangeArrowheads="1"/>
          </p:cNvSpPr>
          <p:nvPr/>
        </p:nvSpPr>
        <p:spPr bwMode="auto">
          <a:xfrm>
            <a:off x="76200" y="4270375"/>
            <a:ext cx="3382963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/>
              <a:t>Titanium Sequencing machines</a:t>
            </a:r>
          </a:p>
          <a:p>
            <a:pPr algn="ctr"/>
            <a:endParaRPr lang="en-US" sz="1100"/>
          </a:p>
        </p:txBody>
      </p:sp>
      <p:sp>
        <p:nvSpPr>
          <p:cNvPr id="1076" name="Line 2"/>
          <p:cNvSpPr>
            <a:spLocks noChangeShapeType="1"/>
          </p:cNvSpPr>
          <p:nvPr/>
        </p:nvSpPr>
        <p:spPr bwMode="auto">
          <a:xfrm flipH="1">
            <a:off x="1576387" y="5333999"/>
            <a:ext cx="2538412" cy="22225"/>
          </a:xfrm>
          <a:prstGeom prst="line">
            <a:avLst/>
          </a:prstGeom>
          <a:noFill/>
          <a:ln w="28575">
            <a:solidFill>
              <a:srgbClr val="00A4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77" name="Line 2"/>
          <p:cNvSpPr>
            <a:spLocks noChangeShapeType="1"/>
          </p:cNvSpPr>
          <p:nvPr/>
        </p:nvSpPr>
        <p:spPr bwMode="auto">
          <a:xfrm flipH="1" flipV="1">
            <a:off x="1516062" y="5375274"/>
            <a:ext cx="2446337" cy="111125"/>
          </a:xfrm>
          <a:prstGeom prst="line">
            <a:avLst/>
          </a:prstGeom>
          <a:noFill/>
          <a:ln w="28575">
            <a:solidFill>
              <a:srgbClr val="00A4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78" name="Line 2"/>
          <p:cNvSpPr>
            <a:spLocks noChangeShapeType="1"/>
          </p:cNvSpPr>
          <p:nvPr/>
        </p:nvSpPr>
        <p:spPr bwMode="auto">
          <a:xfrm flipH="1" flipV="1">
            <a:off x="1516062" y="5319712"/>
            <a:ext cx="2522537" cy="242887"/>
          </a:xfrm>
          <a:prstGeom prst="line">
            <a:avLst/>
          </a:prstGeom>
          <a:noFill/>
          <a:ln w="28575">
            <a:solidFill>
              <a:srgbClr val="00A4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79" name="Line 3"/>
          <p:cNvSpPr>
            <a:spLocks noChangeShapeType="1"/>
          </p:cNvSpPr>
          <p:nvPr/>
        </p:nvSpPr>
        <p:spPr bwMode="auto">
          <a:xfrm>
            <a:off x="858838" y="3659188"/>
            <a:ext cx="538162" cy="608012"/>
          </a:xfrm>
          <a:prstGeom prst="line">
            <a:avLst/>
          </a:prstGeom>
          <a:noFill/>
          <a:ln w="28575">
            <a:solidFill>
              <a:srgbClr val="00A4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80" name="Line 3"/>
          <p:cNvSpPr>
            <a:spLocks noChangeShapeType="1"/>
          </p:cNvSpPr>
          <p:nvPr/>
        </p:nvSpPr>
        <p:spPr bwMode="auto">
          <a:xfrm flipH="1" flipV="1">
            <a:off x="979488" y="5043488"/>
            <a:ext cx="596900" cy="331787"/>
          </a:xfrm>
          <a:prstGeom prst="line">
            <a:avLst/>
          </a:prstGeom>
          <a:noFill/>
          <a:ln w="28575">
            <a:solidFill>
              <a:srgbClr val="00A4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81" name="Line 3"/>
          <p:cNvSpPr>
            <a:spLocks noChangeShapeType="1"/>
          </p:cNvSpPr>
          <p:nvPr/>
        </p:nvSpPr>
        <p:spPr bwMode="auto">
          <a:xfrm flipH="1">
            <a:off x="1576388" y="5099050"/>
            <a:ext cx="179387" cy="276225"/>
          </a:xfrm>
          <a:prstGeom prst="line">
            <a:avLst/>
          </a:prstGeom>
          <a:noFill/>
          <a:ln w="28575">
            <a:solidFill>
              <a:srgbClr val="00A4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83" name="Line 5"/>
          <p:cNvSpPr>
            <a:spLocks noChangeShapeType="1"/>
          </p:cNvSpPr>
          <p:nvPr/>
        </p:nvSpPr>
        <p:spPr bwMode="auto">
          <a:xfrm flipH="1" flipV="1">
            <a:off x="6248400" y="3428999"/>
            <a:ext cx="1066800" cy="1142999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84" name="Text Box 39"/>
          <p:cNvSpPr txBox="1">
            <a:spLocks noChangeArrowheads="1"/>
          </p:cNvSpPr>
          <p:nvPr/>
        </p:nvSpPr>
        <p:spPr bwMode="auto">
          <a:xfrm>
            <a:off x="6705600" y="5105400"/>
            <a:ext cx="1595437" cy="854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100" dirty="0" smtClean="0">
                <a:ea typeface="宋体"/>
                <a:cs typeface="宋体"/>
              </a:rPr>
              <a:t>160TB AEL500</a:t>
            </a:r>
          </a:p>
          <a:p>
            <a:pPr algn="ctr">
              <a:spcBef>
                <a:spcPct val="50000"/>
              </a:spcBef>
            </a:pPr>
            <a:r>
              <a:rPr lang="en-US" altLang="zh-CN" sz="1100" dirty="0" smtClean="0">
                <a:ea typeface="宋体"/>
                <a:cs typeface="宋体"/>
              </a:rPr>
              <a:t>All </a:t>
            </a:r>
            <a:r>
              <a:rPr lang="en-US" altLang="zh-CN" sz="1100" dirty="0">
                <a:ea typeface="宋体"/>
                <a:cs typeface="宋体"/>
              </a:rPr>
              <a:t>data </a:t>
            </a:r>
            <a:r>
              <a:rPr lang="en-US" altLang="zh-CN" sz="1100" dirty="0" smtClean="0">
                <a:ea typeface="宋体"/>
                <a:cs typeface="宋体"/>
              </a:rPr>
              <a:t>archived.  </a:t>
            </a:r>
            <a:r>
              <a:rPr lang="en-US" altLang="zh-CN" sz="1100" dirty="0">
                <a:ea typeface="宋体"/>
                <a:cs typeface="宋体"/>
              </a:rPr>
              <a:t>Second copy vaulted offsite for critical data</a:t>
            </a:r>
          </a:p>
        </p:txBody>
      </p:sp>
      <p:sp>
        <p:nvSpPr>
          <p:cNvPr id="1085" name="TextBox 106"/>
          <p:cNvSpPr txBox="1">
            <a:spLocks noChangeArrowheads="1"/>
          </p:cNvSpPr>
          <p:nvPr/>
        </p:nvSpPr>
        <p:spPr bwMode="auto">
          <a:xfrm>
            <a:off x="152400" y="5489830"/>
            <a:ext cx="3465512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900" dirty="0"/>
              <a:t>Workflow:</a:t>
            </a:r>
          </a:p>
          <a:p>
            <a:pPr algn="ctr"/>
            <a:r>
              <a:rPr lang="en-US" sz="900" dirty="0"/>
              <a:t>Sequencing machine run analysis to create items like DNA information.  It takes 24 hours to run one experiment.  Each experiment/run creates 1TB of result files.  Results are moved to the archive for long term retention.</a:t>
            </a:r>
          </a:p>
        </p:txBody>
      </p:sp>
      <p:sp>
        <p:nvSpPr>
          <p:cNvPr id="1087" name="TextBox 68"/>
          <p:cNvSpPr txBox="1">
            <a:spLocks noChangeArrowheads="1"/>
          </p:cNvSpPr>
          <p:nvPr/>
        </p:nvSpPr>
        <p:spPr bwMode="auto">
          <a:xfrm>
            <a:off x="390525" y="5208588"/>
            <a:ext cx="3048000" cy="27622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dirty="0">
                <a:latin typeface="Arial" charset="0"/>
              </a:rPr>
              <a:t>Gig-e links to GW NAS server</a:t>
            </a:r>
          </a:p>
        </p:txBody>
      </p:sp>
      <p:sp>
        <p:nvSpPr>
          <p:cNvPr id="66" name="TextBox 68"/>
          <p:cNvSpPr txBox="1">
            <a:spLocks noChangeArrowheads="1"/>
          </p:cNvSpPr>
          <p:nvPr/>
        </p:nvSpPr>
        <p:spPr bwMode="auto">
          <a:xfrm>
            <a:off x="387350" y="2197100"/>
            <a:ext cx="3046413" cy="277813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dirty="0">
                <a:latin typeface="Arial" charset="0"/>
              </a:rPr>
              <a:t>Gig-e links to GW DLC SNFS Linux server</a:t>
            </a:r>
          </a:p>
        </p:txBody>
      </p:sp>
      <p:grpSp>
        <p:nvGrpSpPr>
          <p:cNvPr id="3" name="Group 43"/>
          <p:cNvGrpSpPr>
            <a:grpSpLocks/>
          </p:cNvGrpSpPr>
          <p:nvPr/>
        </p:nvGrpSpPr>
        <p:grpSpPr bwMode="auto">
          <a:xfrm>
            <a:off x="5189538" y="3044825"/>
            <a:ext cx="1420812" cy="768350"/>
            <a:chOff x="2810" y="1920"/>
            <a:chExt cx="1071" cy="624"/>
          </a:xfrm>
        </p:grpSpPr>
        <p:pic>
          <p:nvPicPr>
            <p:cNvPr id="1088" name="Picture 44" descr="cloud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2810" y="1920"/>
              <a:ext cx="1071" cy="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89" name="Text Box 45"/>
            <p:cNvSpPr txBox="1">
              <a:spLocks noChangeArrowheads="1"/>
            </p:cNvSpPr>
            <p:nvPr/>
          </p:nvSpPr>
          <p:spPr bwMode="auto">
            <a:xfrm>
              <a:off x="2865" y="1987"/>
              <a:ext cx="951" cy="5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altLang="zh-CN" sz="1400" b="1" dirty="0">
                  <a:ea typeface="宋体"/>
                  <a:cs typeface="宋体"/>
                </a:rPr>
                <a:t>Storage Area Network</a:t>
              </a:r>
            </a:p>
          </p:txBody>
        </p:sp>
      </p:grpSp>
      <p:pic>
        <p:nvPicPr>
          <p:cNvPr id="1053" name="Picture 16" descr="web_server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150137" y="5105400"/>
            <a:ext cx="36195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5" name="Picture 16" descr="web_server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886200" y="5099050"/>
            <a:ext cx="360363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" name="Picture 16" descr="web_server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150137" y="3968750"/>
            <a:ext cx="36195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" name="Picture 16" descr="web_server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886200" y="3962400"/>
            <a:ext cx="360363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" name="Picture 16" descr="web_server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150137" y="2216150"/>
            <a:ext cx="36195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" name="Picture 16" descr="web_server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886200" y="2209800"/>
            <a:ext cx="360363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" name="Picture 14" descr="Wembley DE6600 Front Bezel_png.jpg"/>
          <p:cNvPicPr>
            <a:picLocks noChangeAspect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934201" y="1902714"/>
            <a:ext cx="1371600" cy="688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" name="Picture 2"/>
          <p:cNvPicPr>
            <a:picLocks noChangeAspect="1" noChangeArrowheads="1"/>
          </p:cNvPicPr>
          <p:nvPr/>
        </p:nvPicPr>
        <p:blipFill>
          <a:blip r:embed="rId18" cstate="print"/>
          <a:srcRect r="3699" b="52837"/>
          <a:stretch>
            <a:fillRect/>
          </a:stretch>
        </p:blipFill>
        <p:spPr bwMode="auto">
          <a:xfrm>
            <a:off x="5181600" y="4800600"/>
            <a:ext cx="1219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" name="Picture 13" descr="Scalari500_5U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6705600" y="4495800"/>
            <a:ext cx="1349271" cy="74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" name="Picture 34" descr="Z:\images\Software\StorNext\StorNext_monitor.pn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7620000" y="4267200"/>
            <a:ext cx="815624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" name="AutoShape 8"/>
          <p:cNvSpPr>
            <a:spLocks noChangeArrowheads="1"/>
          </p:cNvSpPr>
          <p:nvPr/>
        </p:nvSpPr>
        <p:spPr bwMode="auto">
          <a:xfrm>
            <a:off x="3657600" y="5867400"/>
            <a:ext cx="1371600" cy="449262"/>
          </a:xfrm>
          <a:prstGeom prst="roundRect">
            <a:avLst>
              <a:gd name="adj" fmla="val 16667"/>
            </a:avLst>
          </a:prstGeom>
          <a:solidFill>
            <a:srgbClr val="134695"/>
          </a:solidFill>
          <a:ln w="25400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1200" b="1" dirty="0" smtClean="0">
                <a:solidFill>
                  <a:schemeClr val="bg1"/>
                </a:solidFill>
              </a:rPr>
              <a:t>G300 </a:t>
            </a:r>
          </a:p>
          <a:p>
            <a:pPr algn="ctr" eaLnBrk="1" hangingPunct="1"/>
            <a:r>
              <a:rPr lang="en-US" sz="1200" b="1" dirty="0" smtClean="0">
                <a:solidFill>
                  <a:schemeClr val="bg1"/>
                </a:solidFill>
              </a:rPr>
              <a:t>Gateway Clusters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09600" y="2514600"/>
            <a:ext cx="7656513" cy="2209800"/>
          </a:xfrm>
        </p:spPr>
        <p:txBody>
          <a:bodyPr/>
          <a:lstStyle/>
          <a:p>
            <a:pPr marL="0" indent="0">
              <a:spcBef>
                <a:spcPts val="600"/>
              </a:spcBef>
            </a:pPr>
            <a:r>
              <a:rPr lang="en-US" dirty="0" smtClean="0">
                <a:solidFill>
                  <a:srgbClr val="0167D5"/>
                </a:solidFill>
                <a:latin typeface="Calibri" pitchFamily="34" charset="0"/>
                <a:cs typeface="Arial" pitchFamily="34" charset="0"/>
              </a:rPr>
              <a:t>Adding or Replacing G300 in a StorNext Environment with an Existing Traditional Gateway</a:t>
            </a:r>
          </a:p>
        </p:txBody>
      </p:sp>
      <p:pic>
        <p:nvPicPr>
          <p:cNvPr id="12292" name="Picture 5" descr="StorNext_monitor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914400"/>
            <a:ext cx="2819400" cy="222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4"/>
          <p:cNvSpPr txBox="1">
            <a:spLocks/>
          </p:cNvSpPr>
          <p:nvPr/>
        </p:nvSpPr>
        <p:spPr bwMode="auto">
          <a:xfrm>
            <a:off x="381001" y="6459539"/>
            <a:ext cx="1143000" cy="39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fld id="{D51C74B0-66D0-4E42-9295-869C8F451DCE}" type="slidenum">
              <a:rPr lang="en-US" sz="1200">
                <a:solidFill>
                  <a:srgbClr val="FFBA00"/>
                </a:solidFill>
                <a:cs typeface="+mn-cs"/>
              </a:rPr>
              <a:pPr>
                <a:defRPr/>
              </a:pPr>
              <a:t>15</a:t>
            </a:fld>
            <a:r>
              <a:rPr lang="en-US" sz="1200" dirty="0">
                <a:solidFill>
                  <a:srgbClr val="FFBA00"/>
                </a:solidFill>
                <a:cs typeface="+mn-cs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905" name="Rectangle 49"/>
          <p:cNvSpPr>
            <a:spLocks noGrp="1" noChangeArrowheads="1"/>
          </p:cNvSpPr>
          <p:nvPr>
            <p:ph type="title"/>
          </p:nvPr>
        </p:nvSpPr>
        <p:spPr>
          <a:xfrm>
            <a:off x="203200" y="149225"/>
            <a:ext cx="8940800" cy="838200"/>
          </a:xfrm>
          <a:noFill/>
          <a:ln/>
        </p:spPr>
        <p:txBody>
          <a:bodyPr/>
          <a:lstStyle/>
          <a:p>
            <a:r>
              <a:rPr lang="en-US" sz="3200" dirty="0" smtClean="0"/>
              <a:t>Traditional RYO Gateway</a:t>
            </a:r>
          </a:p>
        </p:txBody>
      </p:sp>
      <p:sp>
        <p:nvSpPr>
          <p:cNvPr id="377907" name="Freeform 85"/>
          <p:cNvSpPr>
            <a:spLocks/>
          </p:cNvSpPr>
          <p:nvPr/>
        </p:nvSpPr>
        <p:spPr bwMode="auto">
          <a:xfrm>
            <a:off x="4572000" y="2019299"/>
            <a:ext cx="3225800" cy="2994025"/>
          </a:xfrm>
          <a:custGeom>
            <a:avLst/>
            <a:gdLst>
              <a:gd name="T0" fmla="*/ 1271522 w 3225165"/>
              <a:gd name="T1" fmla="*/ 327591 h 2994660"/>
              <a:gd name="T2" fmla="*/ 2292802 w 3225165"/>
              <a:gd name="T3" fmla="*/ 144749 h 2994660"/>
              <a:gd name="T4" fmla="*/ 2826307 w 3225165"/>
              <a:gd name="T5" fmla="*/ 967535 h 2994660"/>
              <a:gd name="T6" fmla="*/ 3154032 w 3225165"/>
              <a:gd name="T7" fmla="*/ 1569387 h 2994660"/>
              <a:gd name="T8" fmla="*/ 2757714 w 3225165"/>
              <a:gd name="T9" fmla="*/ 2079819 h 2994660"/>
              <a:gd name="T10" fmla="*/ 2389341 w 3225165"/>
              <a:gd name="T11" fmla="*/ 2547080 h 2994660"/>
              <a:gd name="T12" fmla="*/ 1774541 w 3225165"/>
              <a:gd name="T13" fmla="*/ 2605488 h 2994660"/>
              <a:gd name="T14" fmla="*/ 768502 w 3225165"/>
              <a:gd name="T15" fmla="*/ 2856894 h 2994660"/>
              <a:gd name="T16" fmla="*/ 341697 w 3225165"/>
              <a:gd name="T17" fmla="*/ 2156003 h 2994660"/>
              <a:gd name="T18" fmla="*/ 90188 w 3225165"/>
              <a:gd name="T19" fmla="*/ 1782702 h 2994660"/>
              <a:gd name="T20" fmla="*/ 250239 w 3225165"/>
              <a:gd name="T21" fmla="*/ 1371309 h 2994660"/>
              <a:gd name="T22" fmla="*/ 326454 w 3225165"/>
              <a:gd name="T23" fmla="*/ 472340 h 2994660"/>
              <a:gd name="T24" fmla="*/ 1271522 w 3225165"/>
              <a:gd name="T25" fmla="*/ 327591 h 299466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225165"/>
              <a:gd name="T40" fmla="*/ 0 h 2994660"/>
              <a:gd name="T41" fmla="*/ 3225165 w 3225165"/>
              <a:gd name="T42" fmla="*/ 2994660 h 299466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225165" h="2994660">
                <a:moveTo>
                  <a:pt x="1271270" y="327660"/>
                </a:moveTo>
                <a:cubicBezTo>
                  <a:pt x="1484630" y="204470"/>
                  <a:pt x="1827530" y="0"/>
                  <a:pt x="2292350" y="144780"/>
                </a:cubicBezTo>
                <a:cubicBezTo>
                  <a:pt x="2841625" y="353060"/>
                  <a:pt x="2865120" y="715010"/>
                  <a:pt x="2825750" y="967740"/>
                </a:cubicBezTo>
                <a:cubicBezTo>
                  <a:pt x="3003550" y="1069340"/>
                  <a:pt x="3225165" y="1263015"/>
                  <a:pt x="3153410" y="1569720"/>
                </a:cubicBezTo>
                <a:cubicBezTo>
                  <a:pt x="3097530" y="1809750"/>
                  <a:pt x="3026410" y="1932940"/>
                  <a:pt x="2757170" y="2080260"/>
                </a:cubicBezTo>
                <a:cubicBezTo>
                  <a:pt x="2712085" y="2228850"/>
                  <a:pt x="2574290" y="2469515"/>
                  <a:pt x="2388870" y="2547620"/>
                </a:cubicBezTo>
                <a:cubicBezTo>
                  <a:pt x="2228850" y="2616200"/>
                  <a:pt x="2089150" y="2659380"/>
                  <a:pt x="1774190" y="2606040"/>
                </a:cubicBezTo>
                <a:cubicBezTo>
                  <a:pt x="1530350" y="2804160"/>
                  <a:pt x="1233170" y="2994660"/>
                  <a:pt x="768350" y="2857500"/>
                </a:cubicBezTo>
                <a:cubicBezTo>
                  <a:pt x="473710" y="2738120"/>
                  <a:pt x="308610" y="2496820"/>
                  <a:pt x="341630" y="2156460"/>
                </a:cubicBezTo>
                <a:cubicBezTo>
                  <a:pt x="252095" y="2106295"/>
                  <a:pt x="82550" y="1946910"/>
                  <a:pt x="90170" y="1783080"/>
                </a:cubicBezTo>
                <a:cubicBezTo>
                  <a:pt x="97790" y="1597819"/>
                  <a:pt x="125095" y="1548130"/>
                  <a:pt x="250190" y="1371600"/>
                </a:cubicBezTo>
                <a:cubicBezTo>
                  <a:pt x="0" y="1145540"/>
                  <a:pt x="26670" y="753110"/>
                  <a:pt x="326390" y="472440"/>
                </a:cubicBezTo>
                <a:cubicBezTo>
                  <a:pt x="493395" y="323850"/>
                  <a:pt x="943610" y="222250"/>
                  <a:pt x="1271270" y="327660"/>
                </a:cubicBezTo>
                <a:close/>
              </a:path>
            </a:pathLst>
          </a:custGeom>
          <a:solidFill>
            <a:srgbClr val="E8E8E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sz="2400"/>
          </a:p>
        </p:txBody>
      </p:sp>
      <p:sp>
        <p:nvSpPr>
          <p:cNvPr id="377908" name="Freeform 92"/>
          <p:cNvSpPr>
            <a:spLocks/>
          </p:cNvSpPr>
          <p:nvPr/>
        </p:nvSpPr>
        <p:spPr bwMode="auto">
          <a:xfrm flipV="1">
            <a:off x="3414713" y="2819399"/>
            <a:ext cx="1778000" cy="841375"/>
          </a:xfrm>
          <a:custGeom>
            <a:avLst/>
            <a:gdLst>
              <a:gd name="T0" fmla="*/ 0 w 1778000"/>
              <a:gd name="T1" fmla="*/ 835688 h 841507"/>
              <a:gd name="T2" fmla="*/ 312738 w 1778000"/>
              <a:gd name="T3" fmla="*/ 680955 h 841507"/>
              <a:gd name="T4" fmla="*/ 488156 w 1778000"/>
              <a:gd name="T5" fmla="*/ 145342 h 841507"/>
              <a:gd name="T6" fmla="*/ 791369 w 1778000"/>
              <a:gd name="T7" fmla="*/ 925 h 841507"/>
              <a:gd name="T8" fmla="*/ 1778000 w 1778000"/>
              <a:gd name="T9" fmla="*/ 925 h 84150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78000"/>
              <a:gd name="T16" fmla="*/ 0 h 841507"/>
              <a:gd name="T17" fmla="*/ 1778000 w 1778000"/>
              <a:gd name="T18" fmla="*/ 841507 h 84150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78000" h="841507">
                <a:moveTo>
                  <a:pt x="0" y="835950"/>
                </a:moveTo>
                <a:cubicBezTo>
                  <a:pt x="132292" y="841507"/>
                  <a:pt x="243285" y="812932"/>
                  <a:pt x="312738" y="681169"/>
                </a:cubicBezTo>
                <a:cubicBezTo>
                  <a:pt x="382191" y="549406"/>
                  <a:pt x="429815" y="261143"/>
                  <a:pt x="488156" y="145388"/>
                </a:cubicBezTo>
                <a:cubicBezTo>
                  <a:pt x="546497" y="29633"/>
                  <a:pt x="635133" y="0"/>
                  <a:pt x="791369" y="925"/>
                </a:cubicBezTo>
                <a:lnTo>
                  <a:pt x="1778000" y="925"/>
                </a:lnTo>
              </a:path>
            </a:pathLst>
          </a:custGeom>
          <a:noFill/>
          <a:ln w="158750" cap="flat" cmpd="sng" algn="ctr">
            <a:solidFill>
              <a:srgbClr val="E8E8E8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sz="2400"/>
          </a:p>
        </p:txBody>
      </p:sp>
      <p:cxnSp>
        <p:nvCxnSpPr>
          <p:cNvPr id="377909" name="Straight Connector 96"/>
          <p:cNvCxnSpPr>
            <a:cxnSpLocks noChangeShapeType="1"/>
          </p:cNvCxnSpPr>
          <p:nvPr/>
        </p:nvCxnSpPr>
        <p:spPr bwMode="auto">
          <a:xfrm>
            <a:off x="2967038" y="4597399"/>
            <a:ext cx="457200" cy="0"/>
          </a:xfrm>
          <a:prstGeom prst="line">
            <a:avLst/>
          </a:prstGeom>
          <a:noFill/>
          <a:ln w="158750" algn="ctr">
            <a:solidFill>
              <a:srgbClr val="E8E8E8"/>
            </a:solidFill>
            <a:round/>
            <a:headEnd/>
            <a:tailEnd/>
          </a:ln>
        </p:spPr>
      </p:cxnSp>
      <p:cxnSp>
        <p:nvCxnSpPr>
          <p:cNvPr id="377910" name="Straight Connector 96"/>
          <p:cNvCxnSpPr>
            <a:cxnSpLocks noChangeShapeType="1"/>
          </p:cNvCxnSpPr>
          <p:nvPr/>
        </p:nvCxnSpPr>
        <p:spPr bwMode="auto">
          <a:xfrm>
            <a:off x="2967038" y="2813049"/>
            <a:ext cx="457200" cy="0"/>
          </a:xfrm>
          <a:prstGeom prst="line">
            <a:avLst/>
          </a:prstGeom>
          <a:noFill/>
          <a:ln w="158750" algn="ctr">
            <a:solidFill>
              <a:srgbClr val="E8E8E8"/>
            </a:solidFill>
            <a:round/>
            <a:headEnd/>
            <a:tailEnd/>
          </a:ln>
        </p:spPr>
      </p:cxnSp>
      <p:sp>
        <p:nvSpPr>
          <p:cNvPr id="377913" name="Rounded Rectangle 86"/>
          <p:cNvSpPr>
            <a:spLocks noChangeArrowheads="1"/>
          </p:cNvSpPr>
          <p:nvPr/>
        </p:nvSpPr>
        <p:spPr bwMode="auto">
          <a:xfrm>
            <a:off x="8004175" y="2688838"/>
            <a:ext cx="987425" cy="1003300"/>
          </a:xfrm>
          <a:prstGeom prst="roundRect">
            <a:avLst>
              <a:gd name="adj" fmla="val 6056"/>
            </a:avLst>
          </a:prstGeom>
          <a:solidFill>
            <a:srgbClr val="E8E8E8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30000"/>
              </a:spcBef>
              <a:buClrTx/>
            </a:pPr>
            <a:endParaRPr lang="en-US" sz="2400">
              <a:solidFill>
                <a:schemeClr val="tx1"/>
              </a:solidFill>
            </a:endParaRPr>
          </a:p>
        </p:txBody>
      </p:sp>
      <p:pic>
        <p:nvPicPr>
          <p:cNvPr id="377915" name="Picture 3" descr="G:\Sales&amp;Marketing\Isaac-BACKUPDrive_DoNotMoveOrDelete\FullBackups\Powerpoint\StorNext 4.0 diagrams\pngs\client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36888" y="2266949"/>
            <a:ext cx="7112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7916" name="Picture 3" descr="G:\Sales&amp;Marketing\Isaac-BACKUPDrive_DoNotMoveOrDelete\FullBackups\Powerpoint\StorNext 4.0 diagrams\pngs\client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36888" y="4051299"/>
            <a:ext cx="7112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7920" name="Freeform 91"/>
          <p:cNvSpPr>
            <a:spLocks/>
          </p:cNvSpPr>
          <p:nvPr/>
        </p:nvSpPr>
        <p:spPr bwMode="auto">
          <a:xfrm>
            <a:off x="3414713" y="3767137"/>
            <a:ext cx="1778000" cy="841375"/>
          </a:xfrm>
          <a:custGeom>
            <a:avLst/>
            <a:gdLst>
              <a:gd name="T0" fmla="*/ 0 w 1778000"/>
              <a:gd name="T1" fmla="*/ 835688 h 841507"/>
              <a:gd name="T2" fmla="*/ 312738 w 1778000"/>
              <a:gd name="T3" fmla="*/ 680955 h 841507"/>
              <a:gd name="T4" fmla="*/ 488156 w 1778000"/>
              <a:gd name="T5" fmla="*/ 145342 h 841507"/>
              <a:gd name="T6" fmla="*/ 791369 w 1778000"/>
              <a:gd name="T7" fmla="*/ 925 h 841507"/>
              <a:gd name="T8" fmla="*/ 1778000 w 1778000"/>
              <a:gd name="T9" fmla="*/ 925 h 84150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78000"/>
              <a:gd name="T16" fmla="*/ 0 h 841507"/>
              <a:gd name="T17" fmla="*/ 1778000 w 1778000"/>
              <a:gd name="T18" fmla="*/ 841507 h 84150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78000" h="841507">
                <a:moveTo>
                  <a:pt x="0" y="835950"/>
                </a:moveTo>
                <a:cubicBezTo>
                  <a:pt x="132292" y="841507"/>
                  <a:pt x="243285" y="812932"/>
                  <a:pt x="312738" y="681169"/>
                </a:cubicBezTo>
                <a:cubicBezTo>
                  <a:pt x="382191" y="549406"/>
                  <a:pt x="429815" y="261143"/>
                  <a:pt x="488156" y="145388"/>
                </a:cubicBezTo>
                <a:cubicBezTo>
                  <a:pt x="546497" y="29633"/>
                  <a:pt x="635133" y="0"/>
                  <a:pt x="791369" y="925"/>
                </a:cubicBezTo>
                <a:lnTo>
                  <a:pt x="1778000" y="925"/>
                </a:lnTo>
              </a:path>
            </a:pathLst>
          </a:custGeom>
          <a:noFill/>
          <a:ln w="158750" cap="flat" cmpd="sng" algn="ctr">
            <a:solidFill>
              <a:srgbClr val="E8E8E8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sz="2400"/>
          </a:p>
        </p:txBody>
      </p:sp>
      <p:pic>
        <p:nvPicPr>
          <p:cNvPr id="377921" name="Picture 9" descr="G:\Sales&amp;Marketing\Isaac-BACKUPDrive_DoNotMoveOrDelete\FullBackups\Powerpoint\StorNext 4.0 diagrams\pngs\rin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5088" y="2824162"/>
            <a:ext cx="2108200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7922" name="Picture 17" descr="G:\Sales&amp;Marketing\Isaac-BACKUPDrive_DoNotMoveOrDelete\FullBackups\Powerpoint\StorNext 4.0 diagrams\pngs\storage_disk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08975" y="2936488"/>
            <a:ext cx="358775" cy="60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7924" name="Freeform 28"/>
          <p:cNvSpPr>
            <a:spLocks/>
          </p:cNvSpPr>
          <p:nvPr/>
        </p:nvSpPr>
        <p:spPr bwMode="auto">
          <a:xfrm>
            <a:off x="3414713" y="3763962"/>
            <a:ext cx="1778000" cy="841375"/>
          </a:xfrm>
          <a:custGeom>
            <a:avLst/>
            <a:gdLst>
              <a:gd name="T0" fmla="*/ 0 w 1778000"/>
              <a:gd name="T1" fmla="*/ 835688 h 841507"/>
              <a:gd name="T2" fmla="*/ 312738 w 1778000"/>
              <a:gd name="T3" fmla="*/ 680955 h 841507"/>
              <a:gd name="T4" fmla="*/ 488156 w 1778000"/>
              <a:gd name="T5" fmla="*/ 145342 h 841507"/>
              <a:gd name="T6" fmla="*/ 791369 w 1778000"/>
              <a:gd name="T7" fmla="*/ 925 h 841507"/>
              <a:gd name="T8" fmla="*/ 1778000 w 1778000"/>
              <a:gd name="T9" fmla="*/ 925 h 84150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78000"/>
              <a:gd name="T16" fmla="*/ 0 h 841507"/>
              <a:gd name="T17" fmla="*/ 1778000 w 1778000"/>
              <a:gd name="T18" fmla="*/ 841507 h 84150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78000" h="841507">
                <a:moveTo>
                  <a:pt x="0" y="835950"/>
                </a:moveTo>
                <a:cubicBezTo>
                  <a:pt x="132292" y="841507"/>
                  <a:pt x="243285" y="812932"/>
                  <a:pt x="312738" y="681169"/>
                </a:cubicBezTo>
                <a:cubicBezTo>
                  <a:pt x="382191" y="549406"/>
                  <a:pt x="429815" y="261143"/>
                  <a:pt x="488156" y="145388"/>
                </a:cubicBezTo>
                <a:cubicBezTo>
                  <a:pt x="546497" y="29633"/>
                  <a:pt x="635133" y="0"/>
                  <a:pt x="791369" y="925"/>
                </a:cubicBezTo>
                <a:lnTo>
                  <a:pt x="1778000" y="925"/>
                </a:lnTo>
              </a:path>
            </a:pathLst>
          </a:custGeom>
          <a:noFill/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sz="2400"/>
          </a:p>
        </p:txBody>
      </p:sp>
      <p:sp>
        <p:nvSpPr>
          <p:cNvPr id="377925" name="Freeform 29"/>
          <p:cNvSpPr>
            <a:spLocks/>
          </p:cNvSpPr>
          <p:nvPr/>
        </p:nvSpPr>
        <p:spPr bwMode="auto">
          <a:xfrm flipV="1">
            <a:off x="3414713" y="2816224"/>
            <a:ext cx="1778000" cy="841375"/>
          </a:xfrm>
          <a:custGeom>
            <a:avLst/>
            <a:gdLst>
              <a:gd name="T0" fmla="*/ 0 w 1778000"/>
              <a:gd name="T1" fmla="*/ 835688 h 841507"/>
              <a:gd name="T2" fmla="*/ 312738 w 1778000"/>
              <a:gd name="T3" fmla="*/ 680955 h 841507"/>
              <a:gd name="T4" fmla="*/ 488156 w 1778000"/>
              <a:gd name="T5" fmla="*/ 145342 h 841507"/>
              <a:gd name="T6" fmla="*/ 791369 w 1778000"/>
              <a:gd name="T7" fmla="*/ 925 h 841507"/>
              <a:gd name="T8" fmla="*/ 1778000 w 1778000"/>
              <a:gd name="T9" fmla="*/ 925 h 84150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78000"/>
              <a:gd name="T16" fmla="*/ 0 h 841507"/>
              <a:gd name="T17" fmla="*/ 1778000 w 1778000"/>
              <a:gd name="T18" fmla="*/ 841507 h 84150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78000" h="841507">
                <a:moveTo>
                  <a:pt x="0" y="835950"/>
                </a:moveTo>
                <a:cubicBezTo>
                  <a:pt x="132292" y="841507"/>
                  <a:pt x="243285" y="812932"/>
                  <a:pt x="312738" y="681169"/>
                </a:cubicBezTo>
                <a:cubicBezTo>
                  <a:pt x="382191" y="549406"/>
                  <a:pt x="429815" y="261143"/>
                  <a:pt x="488156" y="145388"/>
                </a:cubicBezTo>
                <a:cubicBezTo>
                  <a:pt x="546497" y="29633"/>
                  <a:pt x="635133" y="0"/>
                  <a:pt x="791369" y="925"/>
                </a:cubicBezTo>
                <a:lnTo>
                  <a:pt x="1778000" y="925"/>
                </a:lnTo>
              </a:path>
            </a:pathLst>
          </a:custGeom>
          <a:noFill/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sz="2400"/>
          </a:p>
        </p:txBody>
      </p:sp>
      <p:sp>
        <p:nvSpPr>
          <p:cNvPr id="377926" name="TextBox 31"/>
          <p:cNvSpPr txBox="1">
            <a:spLocks noChangeArrowheads="1"/>
          </p:cNvSpPr>
          <p:nvPr/>
        </p:nvSpPr>
        <p:spPr bwMode="auto">
          <a:xfrm>
            <a:off x="4038600" y="3921124"/>
            <a:ext cx="792163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ts val="613"/>
              </a:lnSpc>
              <a:spcBef>
                <a:spcPct val="30000"/>
              </a:spcBef>
              <a:buClrTx/>
            </a:pPr>
            <a:r>
              <a:rPr lang="en-US" sz="1000" b="1" dirty="0" err="1">
                <a:solidFill>
                  <a:schemeClr val="tx1"/>
                </a:solidFill>
              </a:rPr>
              <a:t>GigE</a:t>
            </a:r>
            <a:r>
              <a:rPr lang="en-US" sz="1000" b="1" dirty="0">
                <a:solidFill>
                  <a:schemeClr val="tx1"/>
                </a:solidFill>
              </a:rPr>
              <a:t> TCP/IP</a:t>
            </a:r>
          </a:p>
          <a:p>
            <a:pPr algn="ctr">
              <a:lnSpc>
                <a:spcPts val="613"/>
              </a:lnSpc>
              <a:spcBef>
                <a:spcPct val="30000"/>
              </a:spcBef>
              <a:buClrTx/>
            </a:pPr>
            <a:endParaRPr lang="en-US" sz="1000" b="1" dirty="0">
              <a:solidFill>
                <a:schemeClr val="tx1"/>
              </a:solidFill>
            </a:endParaRPr>
          </a:p>
        </p:txBody>
      </p:sp>
      <p:pic>
        <p:nvPicPr>
          <p:cNvPr id="377929" name="Picture 8" descr="G:\Sales&amp;Marketing\Isaac-BACKUPDrive_DoNotMoveOrDelete\FullBackups\Powerpoint\StorNext 4.0 diagrams\pngs\stornext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53200" y="3235324"/>
            <a:ext cx="351598" cy="360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7931" name="TextBox 34"/>
          <p:cNvSpPr txBox="1">
            <a:spLocks noChangeArrowheads="1"/>
          </p:cNvSpPr>
          <p:nvPr/>
        </p:nvSpPr>
        <p:spPr bwMode="auto">
          <a:xfrm>
            <a:off x="8001000" y="2747575"/>
            <a:ext cx="99060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30000"/>
              </a:spcBef>
              <a:buClrTx/>
            </a:pPr>
            <a:r>
              <a:rPr lang="en-US" sz="900" b="1">
                <a:solidFill>
                  <a:srgbClr val="074D80"/>
                </a:solidFill>
                <a:latin typeface="Arial Narrow" pitchFamily="34" charset="0"/>
              </a:rPr>
              <a:t>PRIMARY TIER</a:t>
            </a:r>
          </a:p>
        </p:txBody>
      </p:sp>
      <p:sp>
        <p:nvSpPr>
          <p:cNvPr id="377942" name="TextBox 63"/>
          <p:cNvSpPr txBox="1">
            <a:spLocks noChangeArrowheads="1"/>
          </p:cNvSpPr>
          <p:nvPr/>
        </p:nvSpPr>
        <p:spPr bwMode="auto">
          <a:xfrm rot="-5400000">
            <a:off x="1203325" y="3616213"/>
            <a:ext cx="3394075" cy="193899"/>
          </a:xfrm>
          <a:prstGeom prst="rect">
            <a:avLst/>
          </a:prstGeom>
          <a:solidFill>
            <a:srgbClr val="E8E8E8"/>
          </a:solidFill>
          <a:ln w="9525">
            <a:noFill/>
            <a:miter lim="800000"/>
            <a:headEnd/>
            <a:tailEnd/>
          </a:ln>
        </p:spPr>
        <p:txBody>
          <a:bodyPr lIns="0" tIns="27432" rIns="0" bIns="27432">
            <a:spAutoFit/>
          </a:bodyPr>
          <a:lstStyle/>
          <a:p>
            <a:pPr algn="ctr">
              <a:spcBef>
                <a:spcPct val="30000"/>
              </a:spcBef>
              <a:buClrTx/>
            </a:pPr>
            <a:r>
              <a:rPr lang="en-US" sz="900" b="1">
                <a:solidFill>
                  <a:srgbClr val="074D80"/>
                </a:solidFill>
                <a:latin typeface="Arial Narrow" pitchFamily="34" charset="0"/>
              </a:rPr>
              <a:t>DISTRIBUTED LAN CLIENTS</a:t>
            </a:r>
          </a:p>
        </p:txBody>
      </p:sp>
      <p:grpSp>
        <p:nvGrpSpPr>
          <p:cNvPr id="2" name="Group 75"/>
          <p:cNvGrpSpPr>
            <a:grpSpLocks/>
          </p:cNvGrpSpPr>
          <p:nvPr/>
        </p:nvGrpSpPr>
        <p:grpSpPr bwMode="auto">
          <a:xfrm>
            <a:off x="3043238" y="4394199"/>
            <a:ext cx="531812" cy="484188"/>
            <a:chOff x="533400" y="4318000"/>
            <a:chExt cx="531813" cy="484188"/>
          </a:xfrm>
        </p:grpSpPr>
        <p:pic>
          <p:nvPicPr>
            <p:cNvPr id="377947" name="Picture 12" descr="G:\Sales&amp;Marketing\Isaac-BACKUPDrive_DoNotMoveOrDelete\FullBackups\Powerpoint\StorNext 4.0 diagrams\pngs\client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19176" y="4318000"/>
              <a:ext cx="446037" cy="3426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7948" name="Picture 14" descr="G:\Sales&amp;Marketing\Isaac-BACKUPDrive_DoNotMoveOrDelete\FullBackups\Powerpoint\StorNext 4.0 diagrams\pngs\linux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33400" y="4476675"/>
              <a:ext cx="325950" cy="325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377955" name="Straight Connector 80"/>
          <p:cNvCxnSpPr>
            <a:cxnSpLocks noChangeShapeType="1"/>
          </p:cNvCxnSpPr>
          <p:nvPr/>
        </p:nvCxnSpPr>
        <p:spPr bwMode="auto">
          <a:xfrm>
            <a:off x="5100528" y="2452688"/>
            <a:ext cx="0" cy="1295400"/>
          </a:xfrm>
          <a:prstGeom prst="line">
            <a:avLst/>
          </a:prstGeom>
          <a:noFill/>
          <a:ln w="38100" algn="ctr">
            <a:solidFill>
              <a:schemeClr val="tx2"/>
            </a:solidFill>
            <a:round/>
            <a:headEnd/>
            <a:tailEnd/>
          </a:ln>
        </p:spPr>
      </p:cxnSp>
      <p:pic>
        <p:nvPicPr>
          <p:cNvPr id="377957" name="Picture 21" descr="G:\Sales&amp;Marketing\Isaac-BACKUPDrive_DoNotMoveOrDelete\FullBackups\Powerpoint\StorNext 4.0 diagrams\pngs\MDC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952888" y="2667000"/>
            <a:ext cx="342900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4190888" y="2062163"/>
            <a:ext cx="838200" cy="374650"/>
            <a:chOff x="1926431" y="4636294"/>
            <a:chExt cx="838200" cy="376237"/>
          </a:xfrm>
        </p:grpSpPr>
        <p:sp>
          <p:nvSpPr>
            <p:cNvPr id="377959" name="Rounded Rectangle 23"/>
            <p:cNvSpPr>
              <a:spLocks noChangeArrowheads="1"/>
            </p:cNvSpPr>
            <p:nvPr/>
          </p:nvSpPr>
          <p:spPr bwMode="auto">
            <a:xfrm>
              <a:off x="1926431" y="4636294"/>
              <a:ext cx="838200" cy="376237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50" algn="ctr">
              <a:solidFill>
                <a:srgbClr val="4E84C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30000"/>
                </a:spcBef>
                <a:buClrTx/>
              </a:pPr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377960" name="TextBox 24"/>
            <p:cNvSpPr txBox="1">
              <a:spLocks noChangeArrowheads="1"/>
            </p:cNvSpPr>
            <p:nvPr/>
          </p:nvSpPr>
          <p:spPr bwMode="auto">
            <a:xfrm>
              <a:off x="2016918" y="4717256"/>
              <a:ext cx="609600" cy="205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lnSpc>
                  <a:spcPts val="800"/>
                </a:lnSpc>
                <a:spcBef>
                  <a:spcPct val="0"/>
                </a:spcBef>
                <a:buClrTx/>
              </a:pPr>
              <a:r>
                <a:rPr lang="en-US" sz="900" b="1" dirty="0">
                  <a:solidFill>
                    <a:srgbClr val="4E84C4"/>
                  </a:solidFill>
                </a:rPr>
                <a:t>Metadata</a:t>
              </a:r>
            </a:p>
            <a:p>
              <a:pPr>
                <a:lnSpc>
                  <a:spcPts val="800"/>
                </a:lnSpc>
                <a:spcBef>
                  <a:spcPct val="0"/>
                </a:spcBef>
                <a:buClrTx/>
              </a:pPr>
              <a:r>
                <a:rPr lang="en-US" sz="900" b="1" dirty="0">
                  <a:solidFill>
                    <a:srgbClr val="4E84C4"/>
                  </a:solidFill>
                </a:rPr>
                <a:t>Controller</a:t>
              </a:r>
            </a:p>
          </p:txBody>
        </p:sp>
      </p:grpSp>
      <p:pic>
        <p:nvPicPr>
          <p:cNvPr id="377961" name="Picture 16" descr="G:\Sales&amp;Marketing\Isaac-BACKUPDrive_DoNotMoveOrDelete\FullBackups\Powerpoint\StorNext 4.0 diagrams\pngs\server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837001" y="1935163"/>
            <a:ext cx="2921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75"/>
          <p:cNvGrpSpPr>
            <a:grpSpLocks/>
          </p:cNvGrpSpPr>
          <p:nvPr/>
        </p:nvGrpSpPr>
        <p:grpSpPr bwMode="auto">
          <a:xfrm>
            <a:off x="2971800" y="2549524"/>
            <a:ext cx="531813" cy="484188"/>
            <a:chOff x="533400" y="4318000"/>
            <a:chExt cx="531813" cy="484188"/>
          </a:xfrm>
        </p:grpSpPr>
        <p:pic>
          <p:nvPicPr>
            <p:cNvPr id="378023" name="Picture 12" descr="G:\Sales&amp;Marketing\Isaac-BACKUPDrive_DoNotMoveOrDelete\FullBackups\Powerpoint\StorNext 4.0 diagrams\pngs\client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19176" y="4318000"/>
              <a:ext cx="446037" cy="3426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8024" name="Picture 14" descr="G:\Sales&amp;Marketing\Isaac-BACKUPDrive_DoNotMoveOrDelete\FullBackups\Powerpoint\StorNext 4.0 diagrams\pngs\linux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33400" y="4476675"/>
              <a:ext cx="325950" cy="325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oup 77"/>
          <p:cNvGrpSpPr>
            <a:grpSpLocks/>
          </p:cNvGrpSpPr>
          <p:nvPr/>
        </p:nvGrpSpPr>
        <p:grpSpPr bwMode="auto">
          <a:xfrm>
            <a:off x="5410200" y="3844924"/>
            <a:ext cx="422275" cy="669925"/>
            <a:chOff x="4176713" y="2551718"/>
            <a:chExt cx="422275" cy="669637"/>
          </a:xfrm>
        </p:grpSpPr>
        <p:pic>
          <p:nvPicPr>
            <p:cNvPr id="378027" name="Picture 16" descr="G:\Sales&amp;Marketing\Isaac-BACKUPDrive_DoNotMoveOrDelete\FullBackups\Powerpoint\StorNext 4.0 diagrams\pngs\server.pn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4320381" y="2551718"/>
              <a:ext cx="278607" cy="606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8028" name="Picture 14" descr="G:\Sales&amp;Marketing\Isaac-BACKUPDrive_DoNotMoveOrDelete\FullBackups\Powerpoint\StorNext 4.0 diagrams\pngs\linux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176713" y="2895600"/>
              <a:ext cx="325755" cy="3257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Group 25"/>
          <p:cNvGrpSpPr>
            <a:grpSpLocks/>
          </p:cNvGrpSpPr>
          <p:nvPr/>
        </p:nvGrpSpPr>
        <p:grpSpPr bwMode="auto">
          <a:xfrm>
            <a:off x="5318013" y="2108200"/>
            <a:ext cx="838200" cy="374650"/>
            <a:chOff x="1926431" y="4636294"/>
            <a:chExt cx="838200" cy="376237"/>
          </a:xfrm>
        </p:grpSpPr>
        <p:sp>
          <p:nvSpPr>
            <p:cNvPr id="378030" name="Rounded Rectangle 23"/>
            <p:cNvSpPr>
              <a:spLocks noChangeArrowheads="1"/>
            </p:cNvSpPr>
            <p:nvPr/>
          </p:nvSpPr>
          <p:spPr bwMode="auto">
            <a:xfrm>
              <a:off x="1926431" y="4636294"/>
              <a:ext cx="838200" cy="376237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50" algn="ctr">
              <a:solidFill>
                <a:srgbClr val="4E84C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30000"/>
                </a:spcBef>
                <a:buClrTx/>
              </a:pPr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378031" name="TextBox 24"/>
            <p:cNvSpPr txBox="1">
              <a:spLocks noChangeArrowheads="1"/>
            </p:cNvSpPr>
            <p:nvPr/>
          </p:nvSpPr>
          <p:spPr bwMode="auto">
            <a:xfrm>
              <a:off x="2016919" y="4717599"/>
              <a:ext cx="609600" cy="1036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>
                <a:lnSpc>
                  <a:spcPts val="800"/>
                </a:lnSpc>
                <a:spcBef>
                  <a:spcPct val="0"/>
                </a:spcBef>
                <a:buClrTx/>
              </a:pPr>
              <a:r>
                <a:rPr lang="en-US" sz="900" b="1">
                  <a:solidFill>
                    <a:srgbClr val="4E84C4"/>
                  </a:solidFill>
                </a:rPr>
                <a:t>HA MDC</a:t>
              </a:r>
            </a:p>
          </p:txBody>
        </p:sp>
      </p:grpSp>
      <p:pic>
        <p:nvPicPr>
          <p:cNvPr id="378025" name="Picture 16" descr="G:\Sales&amp;Marketing\Isaac-BACKUPDrive_DoNotMoveOrDelete\FullBackups\Powerpoint\StorNext 4.0 diagrams\pngs\server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178313" y="1955800"/>
            <a:ext cx="2921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78034" name="Straight Connector 100"/>
          <p:cNvCxnSpPr>
            <a:cxnSpLocks noChangeShapeType="1"/>
          </p:cNvCxnSpPr>
          <p:nvPr/>
        </p:nvCxnSpPr>
        <p:spPr bwMode="auto">
          <a:xfrm>
            <a:off x="7383780" y="3235336"/>
            <a:ext cx="769620" cy="0"/>
          </a:xfrm>
          <a:prstGeom prst="line">
            <a:avLst/>
          </a:prstGeom>
          <a:noFill/>
          <a:ln w="158750" algn="ctr">
            <a:solidFill>
              <a:srgbClr val="E8E8E8"/>
            </a:solidFill>
            <a:round/>
            <a:headEnd/>
            <a:tailEnd/>
          </a:ln>
        </p:spPr>
      </p:cxnSp>
      <p:cxnSp>
        <p:nvCxnSpPr>
          <p:cNvPr id="378035" name="Straight Connector 48"/>
          <p:cNvCxnSpPr>
            <a:cxnSpLocks noChangeShapeType="1"/>
          </p:cNvCxnSpPr>
          <p:nvPr/>
        </p:nvCxnSpPr>
        <p:spPr bwMode="auto">
          <a:xfrm>
            <a:off x="7239000" y="3235336"/>
            <a:ext cx="609600" cy="0"/>
          </a:xfrm>
          <a:prstGeom prst="line">
            <a:avLst/>
          </a:prstGeom>
          <a:noFill/>
          <a:ln w="38100" algn="ctr">
            <a:solidFill>
              <a:schemeClr val="tx2"/>
            </a:solidFill>
            <a:round/>
            <a:headEnd/>
            <a:tailEnd/>
          </a:ln>
        </p:spPr>
      </p:cxnSp>
      <p:sp>
        <p:nvSpPr>
          <p:cNvPr id="378036" name="TextBox 32"/>
          <p:cNvSpPr txBox="1">
            <a:spLocks noChangeArrowheads="1"/>
          </p:cNvSpPr>
          <p:nvPr/>
        </p:nvSpPr>
        <p:spPr bwMode="auto">
          <a:xfrm>
            <a:off x="7067544" y="2944812"/>
            <a:ext cx="1191101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/>
          <a:p>
            <a:pPr algn="ctr">
              <a:lnSpc>
                <a:spcPts val="613"/>
              </a:lnSpc>
              <a:spcBef>
                <a:spcPct val="30000"/>
              </a:spcBef>
              <a:buClrTx/>
            </a:pPr>
            <a:r>
              <a:rPr lang="en-US" sz="1000" b="1" dirty="0">
                <a:solidFill>
                  <a:schemeClr val="tx1"/>
                </a:solidFill>
              </a:rPr>
              <a:t>FC/</a:t>
            </a:r>
            <a:r>
              <a:rPr lang="en-US" sz="1000" b="1" dirty="0" err="1">
                <a:solidFill>
                  <a:schemeClr val="tx1"/>
                </a:solidFill>
              </a:rPr>
              <a:t>iSCSI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79" name="Rounded Rectangle 23"/>
          <p:cNvSpPr>
            <a:spLocks noChangeArrowheads="1"/>
          </p:cNvSpPr>
          <p:nvPr/>
        </p:nvSpPr>
        <p:spPr bwMode="auto">
          <a:xfrm>
            <a:off x="5089413" y="4572000"/>
            <a:ext cx="1143000" cy="457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 algn="ctr">
            <a:solidFill>
              <a:srgbClr val="4E84C4"/>
            </a:solidFill>
            <a:round/>
            <a:headEnd/>
            <a:tailEnd/>
          </a:ln>
        </p:spPr>
        <p:txBody>
          <a:bodyPr lIns="91440" rIns="91440"/>
          <a:lstStyle/>
          <a:p>
            <a:pPr algn="ctr">
              <a:spcBef>
                <a:spcPct val="30000"/>
              </a:spcBef>
              <a:buClrTx/>
            </a:pPr>
            <a:r>
              <a:rPr lang="en-US" sz="1200" b="1" dirty="0" smtClean="0">
                <a:solidFill>
                  <a:schemeClr val="tx2"/>
                </a:solidFill>
                <a:latin typeface="Calibri" pitchFamily="34" charset="0"/>
              </a:rPr>
              <a:t>Traditional RYO Gateway</a:t>
            </a:r>
            <a:endParaRPr lang="en-US" sz="12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52400" y="914400"/>
            <a:ext cx="3581400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Initial DLC Customer Configuration Example w/ 50 DLCs</a:t>
            </a:r>
            <a:endParaRPr lang="en-US" sz="1600" b="1" dirty="0"/>
          </a:p>
        </p:txBody>
      </p:sp>
      <p:cxnSp>
        <p:nvCxnSpPr>
          <p:cNvPr id="50" name="Straight Connector 49"/>
          <p:cNvCxnSpPr/>
          <p:nvPr/>
        </p:nvCxnSpPr>
        <p:spPr>
          <a:xfrm flipV="1">
            <a:off x="2209800" y="2667000"/>
            <a:ext cx="994595" cy="574676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5029200" y="1371600"/>
            <a:ext cx="994595" cy="76200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2133600" y="3622676"/>
            <a:ext cx="1066800" cy="644524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ounded Rectangle 46"/>
          <p:cNvSpPr/>
          <p:nvPr/>
        </p:nvSpPr>
        <p:spPr>
          <a:xfrm>
            <a:off x="5029200" y="914400"/>
            <a:ext cx="38862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 smtClean="0"/>
              <a:t>50 DLC Licenses are Stored on MDCs</a:t>
            </a:r>
            <a:endParaRPr lang="en-US" sz="1600" b="1" dirty="0"/>
          </a:p>
        </p:txBody>
      </p:sp>
      <p:sp>
        <p:nvSpPr>
          <p:cNvPr id="45" name="Rounded Rectangle 44"/>
          <p:cNvSpPr/>
          <p:nvPr/>
        </p:nvSpPr>
        <p:spPr>
          <a:xfrm>
            <a:off x="76200" y="3124200"/>
            <a:ext cx="22098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/>
            <a:r>
              <a:rPr lang="en-US" sz="1600" b="1" dirty="0" smtClean="0"/>
              <a:t>50 DLC Licenses</a:t>
            </a:r>
            <a:endParaRPr lang="en-US" sz="16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1000"/>
                                        <p:tgtEl>
                                          <p:spTgt spid="377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1000"/>
                                        <p:tgtEl>
                                          <p:spTgt spid="377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1000"/>
                                        <p:tgtEl>
                                          <p:spTgt spid="377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1000"/>
                                        <p:tgtEl>
                                          <p:spTgt spid="377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1000"/>
                                        <p:tgtEl>
                                          <p:spTgt spid="377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1000"/>
                                        <p:tgtEl>
                                          <p:spTgt spid="377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1000"/>
                                        <p:tgtEl>
                                          <p:spTgt spid="377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1000"/>
                                        <p:tgtEl>
                                          <p:spTgt spid="377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1000"/>
                                        <p:tgtEl>
                                          <p:spTgt spid="377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1000"/>
                                        <p:tgtEl>
                                          <p:spTgt spid="377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7908" grpId="0" animBg="1"/>
      <p:bldP spid="377920" grpId="0" animBg="1"/>
      <p:bldP spid="377924" grpId="0" animBg="1"/>
      <p:bldP spid="377925" grpId="0" animBg="1"/>
      <p:bldP spid="377926" grpId="0"/>
      <p:bldP spid="377942" grpId="0" animBg="1"/>
      <p:bldP spid="79" grpId="0" animBg="1"/>
      <p:bldP spid="46" grpId="0" animBg="1"/>
      <p:bldP spid="47" grpId="0" animBg="1"/>
      <p:bldP spid="4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905" name="Rectangle 49"/>
          <p:cNvSpPr>
            <a:spLocks noGrp="1" noChangeArrowheads="1"/>
          </p:cNvSpPr>
          <p:nvPr>
            <p:ph type="title"/>
          </p:nvPr>
        </p:nvSpPr>
        <p:spPr>
          <a:xfrm>
            <a:off x="203200" y="149225"/>
            <a:ext cx="8940800" cy="838200"/>
          </a:xfrm>
          <a:noFill/>
          <a:ln/>
        </p:spPr>
        <p:txBody>
          <a:bodyPr/>
          <a:lstStyle/>
          <a:p>
            <a:r>
              <a:rPr lang="en-US" dirty="0" smtClean="0"/>
              <a:t>Combining G300 and Traditional RYO Gateway</a:t>
            </a:r>
            <a:endParaRPr lang="en-US" sz="3200" dirty="0" smtClean="0"/>
          </a:p>
        </p:txBody>
      </p:sp>
      <p:sp>
        <p:nvSpPr>
          <p:cNvPr id="377907" name="Freeform 85"/>
          <p:cNvSpPr>
            <a:spLocks/>
          </p:cNvSpPr>
          <p:nvPr/>
        </p:nvSpPr>
        <p:spPr bwMode="auto">
          <a:xfrm>
            <a:off x="4572000" y="2019299"/>
            <a:ext cx="3225800" cy="2994025"/>
          </a:xfrm>
          <a:custGeom>
            <a:avLst/>
            <a:gdLst>
              <a:gd name="T0" fmla="*/ 1271522 w 3225165"/>
              <a:gd name="T1" fmla="*/ 327591 h 2994660"/>
              <a:gd name="T2" fmla="*/ 2292802 w 3225165"/>
              <a:gd name="T3" fmla="*/ 144749 h 2994660"/>
              <a:gd name="T4" fmla="*/ 2826307 w 3225165"/>
              <a:gd name="T5" fmla="*/ 967535 h 2994660"/>
              <a:gd name="T6" fmla="*/ 3154032 w 3225165"/>
              <a:gd name="T7" fmla="*/ 1569387 h 2994660"/>
              <a:gd name="T8" fmla="*/ 2757714 w 3225165"/>
              <a:gd name="T9" fmla="*/ 2079819 h 2994660"/>
              <a:gd name="T10" fmla="*/ 2389341 w 3225165"/>
              <a:gd name="T11" fmla="*/ 2547080 h 2994660"/>
              <a:gd name="T12" fmla="*/ 1774541 w 3225165"/>
              <a:gd name="T13" fmla="*/ 2605488 h 2994660"/>
              <a:gd name="T14" fmla="*/ 768502 w 3225165"/>
              <a:gd name="T15" fmla="*/ 2856894 h 2994660"/>
              <a:gd name="T16" fmla="*/ 341697 w 3225165"/>
              <a:gd name="T17" fmla="*/ 2156003 h 2994660"/>
              <a:gd name="T18" fmla="*/ 90188 w 3225165"/>
              <a:gd name="T19" fmla="*/ 1782702 h 2994660"/>
              <a:gd name="T20" fmla="*/ 250239 w 3225165"/>
              <a:gd name="T21" fmla="*/ 1371309 h 2994660"/>
              <a:gd name="T22" fmla="*/ 326454 w 3225165"/>
              <a:gd name="T23" fmla="*/ 472340 h 2994660"/>
              <a:gd name="T24" fmla="*/ 1271522 w 3225165"/>
              <a:gd name="T25" fmla="*/ 327591 h 299466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225165"/>
              <a:gd name="T40" fmla="*/ 0 h 2994660"/>
              <a:gd name="T41" fmla="*/ 3225165 w 3225165"/>
              <a:gd name="T42" fmla="*/ 2994660 h 299466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225165" h="2994660">
                <a:moveTo>
                  <a:pt x="1271270" y="327660"/>
                </a:moveTo>
                <a:cubicBezTo>
                  <a:pt x="1484630" y="204470"/>
                  <a:pt x="1827530" y="0"/>
                  <a:pt x="2292350" y="144780"/>
                </a:cubicBezTo>
                <a:cubicBezTo>
                  <a:pt x="2841625" y="353060"/>
                  <a:pt x="2865120" y="715010"/>
                  <a:pt x="2825750" y="967740"/>
                </a:cubicBezTo>
                <a:cubicBezTo>
                  <a:pt x="3003550" y="1069340"/>
                  <a:pt x="3225165" y="1263015"/>
                  <a:pt x="3153410" y="1569720"/>
                </a:cubicBezTo>
                <a:cubicBezTo>
                  <a:pt x="3097530" y="1809750"/>
                  <a:pt x="3026410" y="1932940"/>
                  <a:pt x="2757170" y="2080260"/>
                </a:cubicBezTo>
                <a:cubicBezTo>
                  <a:pt x="2712085" y="2228850"/>
                  <a:pt x="2574290" y="2469515"/>
                  <a:pt x="2388870" y="2547620"/>
                </a:cubicBezTo>
                <a:cubicBezTo>
                  <a:pt x="2228850" y="2616200"/>
                  <a:pt x="2089150" y="2659380"/>
                  <a:pt x="1774190" y="2606040"/>
                </a:cubicBezTo>
                <a:cubicBezTo>
                  <a:pt x="1530350" y="2804160"/>
                  <a:pt x="1233170" y="2994660"/>
                  <a:pt x="768350" y="2857500"/>
                </a:cubicBezTo>
                <a:cubicBezTo>
                  <a:pt x="473710" y="2738120"/>
                  <a:pt x="308610" y="2496820"/>
                  <a:pt x="341630" y="2156460"/>
                </a:cubicBezTo>
                <a:cubicBezTo>
                  <a:pt x="252095" y="2106295"/>
                  <a:pt x="82550" y="1946910"/>
                  <a:pt x="90170" y="1783080"/>
                </a:cubicBezTo>
                <a:cubicBezTo>
                  <a:pt x="97790" y="1597819"/>
                  <a:pt x="125095" y="1548130"/>
                  <a:pt x="250190" y="1371600"/>
                </a:cubicBezTo>
                <a:cubicBezTo>
                  <a:pt x="0" y="1145540"/>
                  <a:pt x="26670" y="753110"/>
                  <a:pt x="326390" y="472440"/>
                </a:cubicBezTo>
                <a:cubicBezTo>
                  <a:pt x="493395" y="323850"/>
                  <a:pt x="943610" y="222250"/>
                  <a:pt x="1271270" y="327660"/>
                </a:cubicBezTo>
                <a:close/>
              </a:path>
            </a:pathLst>
          </a:custGeom>
          <a:solidFill>
            <a:srgbClr val="E8E8E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sz="2400"/>
          </a:p>
        </p:txBody>
      </p:sp>
      <p:sp>
        <p:nvSpPr>
          <p:cNvPr id="377908" name="Freeform 92"/>
          <p:cNvSpPr>
            <a:spLocks/>
          </p:cNvSpPr>
          <p:nvPr/>
        </p:nvSpPr>
        <p:spPr bwMode="auto">
          <a:xfrm flipV="1">
            <a:off x="3414713" y="2819399"/>
            <a:ext cx="1778000" cy="841375"/>
          </a:xfrm>
          <a:custGeom>
            <a:avLst/>
            <a:gdLst>
              <a:gd name="T0" fmla="*/ 0 w 1778000"/>
              <a:gd name="T1" fmla="*/ 835688 h 841507"/>
              <a:gd name="T2" fmla="*/ 312738 w 1778000"/>
              <a:gd name="T3" fmla="*/ 680955 h 841507"/>
              <a:gd name="T4" fmla="*/ 488156 w 1778000"/>
              <a:gd name="T5" fmla="*/ 145342 h 841507"/>
              <a:gd name="T6" fmla="*/ 791369 w 1778000"/>
              <a:gd name="T7" fmla="*/ 925 h 841507"/>
              <a:gd name="T8" fmla="*/ 1778000 w 1778000"/>
              <a:gd name="T9" fmla="*/ 925 h 84150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78000"/>
              <a:gd name="T16" fmla="*/ 0 h 841507"/>
              <a:gd name="T17" fmla="*/ 1778000 w 1778000"/>
              <a:gd name="T18" fmla="*/ 841507 h 84150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78000" h="841507">
                <a:moveTo>
                  <a:pt x="0" y="835950"/>
                </a:moveTo>
                <a:cubicBezTo>
                  <a:pt x="132292" y="841507"/>
                  <a:pt x="243285" y="812932"/>
                  <a:pt x="312738" y="681169"/>
                </a:cubicBezTo>
                <a:cubicBezTo>
                  <a:pt x="382191" y="549406"/>
                  <a:pt x="429815" y="261143"/>
                  <a:pt x="488156" y="145388"/>
                </a:cubicBezTo>
                <a:cubicBezTo>
                  <a:pt x="546497" y="29633"/>
                  <a:pt x="635133" y="0"/>
                  <a:pt x="791369" y="925"/>
                </a:cubicBezTo>
                <a:lnTo>
                  <a:pt x="1778000" y="925"/>
                </a:lnTo>
              </a:path>
            </a:pathLst>
          </a:custGeom>
          <a:noFill/>
          <a:ln w="158750" cap="flat" cmpd="sng" algn="ctr">
            <a:solidFill>
              <a:srgbClr val="E8E8E8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sz="2400"/>
          </a:p>
        </p:txBody>
      </p:sp>
      <p:cxnSp>
        <p:nvCxnSpPr>
          <p:cNvPr id="377909" name="Straight Connector 96"/>
          <p:cNvCxnSpPr>
            <a:cxnSpLocks noChangeShapeType="1"/>
          </p:cNvCxnSpPr>
          <p:nvPr/>
        </p:nvCxnSpPr>
        <p:spPr bwMode="auto">
          <a:xfrm>
            <a:off x="2967038" y="4597399"/>
            <a:ext cx="457200" cy="0"/>
          </a:xfrm>
          <a:prstGeom prst="line">
            <a:avLst/>
          </a:prstGeom>
          <a:noFill/>
          <a:ln w="158750" algn="ctr">
            <a:solidFill>
              <a:srgbClr val="E8E8E8"/>
            </a:solidFill>
            <a:round/>
            <a:headEnd/>
            <a:tailEnd/>
          </a:ln>
        </p:spPr>
      </p:cxnSp>
      <p:cxnSp>
        <p:nvCxnSpPr>
          <p:cNvPr id="377910" name="Straight Connector 96"/>
          <p:cNvCxnSpPr>
            <a:cxnSpLocks noChangeShapeType="1"/>
          </p:cNvCxnSpPr>
          <p:nvPr/>
        </p:nvCxnSpPr>
        <p:spPr bwMode="auto">
          <a:xfrm>
            <a:off x="2967038" y="2813049"/>
            <a:ext cx="457200" cy="0"/>
          </a:xfrm>
          <a:prstGeom prst="line">
            <a:avLst/>
          </a:prstGeom>
          <a:noFill/>
          <a:ln w="158750" algn="ctr">
            <a:solidFill>
              <a:srgbClr val="E8E8E8"/>
            </a:solidFill>
            <a:round/>
            <a:headEnd/>
            <a:tailEnd/>
          </a:ln>
        </p:spPr>
      </p:cxnSp>
      <p:sp>
        <p:nvSpPr>
          <p:cNvPr id="377913" name="Rounded Rectangle 86"/>
          <p:cNvSpPr>
            <a:spLocks noChangeArrowheads="1"/>
          </p:cNvSpPr>
          <p:nvPr/>
        </p:nvSpPr>
        <p:spPr bwMode="auto">
          <a:xfrm>
            <a:off x="8004175" y="2688838"/>
            <a:ext cx="987425" cy="1003300"/>
          </a:xfrm>
          <a:prstGeom prst="roundRect">
            <a:avLst>
              <a:gd name="adj" fmla="val 6056"/>
            </a:avLst>
          </a:prstGeom>
          <a:solidFill>
            <a:srgbClr val="E8E8E8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30000"/>
              </a:spcBef>
              <a:buClrTx/>
            </a:pPr>
            <a:endParaRPr lang="en-US" sz="2400">
              <a:solidFill>
                <a:schemeClr val="tx1"/>
              </a:solidFill>
            </a:endParaRPr>
          </a:p>
        </p:txBody>
      </p:sp>
      <p:pic>
        <p:nvPicPr>
          <p:cNvPr id="377915" name="Picture 3" descr="G:\Sales&amp;Marketing\Isaac-BACKUPDrive_DoNotMoveOrDelete\FullBackups\Powerpoint\StorNext 4.0 diagrams\pngs\client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36888" y="2266949"/>
            <a:ext cx="7112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7916" name="Picture 3" descr="G:\Sales&amp;Marketing\Isaac-BACKUPDrive_DoNotMoveOrDelete\FullBackups\Powerpoint\StorNext 4.0 diagrams\pngs\client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36888" y="4051299"/>
            <a:ext cx="7112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7920" name="Freeform 91"/>
          <p:cNvSpPr>
            <a:spLocks/>
          </p:cNvSpPr>
          <p:nvPr/>
        </p:nvSpPr>
        <p:spPr bwMode="auto">
          <a:xfrm>
            <a:off x="3414713" y="3767137"/>
            <a:ext cx="1778000" cy="841375"/>
          </a:xfrm>
          <a:custGeom>
            <a:avLst/>
            <a:gdLst>
              <a:gd name="T0" fmla="*/ 0 w 1778000"/>
              <a:gd name="T1" fmla="*/ 835688 h 841507"/>
              <a:gd name="T2" fmla="*/ 312738 w 1778000"/>
              <a:gd name="T3" fmla="*/ 680955 h 841507"/>
              <a:gd name="T4" fmla="*/ 488156 w 1778000"/>
              <a:gd name="T5" fmla="*/ 145342 h 841507"/>
              <a:gd name="T6" fmla="*/ 791369 w 1778000"/>
              <a:gd name="T7" fmla="*/ 925 h 841507"/>
              <a:gd name="T8" fmla="*/ 1778000 w 1778000"/>
              <a:gd name="T9" fmla="*/ 925 h 84150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78000"/>
              <a:gd name="T16" fmla="*/ 0 h 841507"/>
              <a:gd name="T17" fmla="*/ 1778000 w 1778000"/>
              <a:gd name="T18" fmla="*/ 841507 h 84150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78000" h="841507">
                <a:moveTo>
                  <a:pt x="0" y="835950"/>
                </a:moveTo>
                <a:cubicBezTo>
                  <a:pt x="132292" y="841507"/>
                  <a:pt x="243285" y="812932"/>
                  <a:pt x="312738" y="681169"/>
                </a:cubicBezTo>
                <a:cubicBezTo>
                  <a:pt x="382191" y="549406"/>
                  <a:pt x="429815" y="261143"/>
                  <a:pt x="488156" y="145388"/>
                </a:cubicBezTo>
                <a:cubicBezTo>
                  <a:pt x="546497" y="29633"/>
                  <a:pt x="635133" y="0"/>
                  <a:pt x="791369" y="925"/>
                </a:cubicBezTo>
                <a:lnTo>
                  <a:pt x="1778000" y="925"/>
                </a:lnTo>
              </a:path>
            </a:pathLst>
          </a:custGeom>
          <a:noFill/>
          <a:ln w="158750" cap="flat" cmpd="sng" algn="ctr">
            <a:solidFill>
              <a:srgbClr val="E8E8E8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sz="2400"/>
          </a:p>
        </p:txBody>
      </p:sp>
      <p:pic>
        <p:nvPicPr>
          <p:cNvPr id="377921" name="Picture 9" descr="G:\Sales&amp;Marketing\Isaac-BACKUPDrive_DoNotMoveOrDelete\FullBackups\Powerpoint\StorNext 4.0 diagrams\pngs\rin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5088" y="2824162"/>
            <a:ext cx="2108200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7922" name="Picture 17" descr="G:\Sales&amp;Marketing\Isaac-BACKUPDrive_DoNotMoveOrDelete\FullBackups\Powerpoint\StorNext 4.0 diagrams\pngs\storage_disk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08975" y="2936488"/>
            <a:ext cx="358775" cy="60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7924" name="Freeform 28"/>
          <p:cNvSpPr>
            <a:spLocks/>
          </p:cNvSpPr>
          <p:nvPr/>
        </p:nvSpPr>
        <p:spPr bwMode="auto">
          <a:xfrm>
            <a:off x="3414713" y="3763962"/>
            <a:ext cx="1778000" cy="841375"/>
          </a:xfrm>
          <a:custGeom>
            <a:avLst/>
            <a:gdLst>
              <a:gd name="T0" fmla="*/ 0 w 1778000"/>
              <a:gd name="T1" fmla="*/ 835688 h 841507"/>
              <a:gd name="T2" fmla="*/ 312738 w 1778000"/>
              <a:gd name="T3" fmla="*/ 680955 h 841507"/>
              <a:gd name="T4" fmla="*/ 488156 w 1778000"/>
              <a:gd name="T5" fmla="*/ 145342 h 841507"/>
              <a:gd name="T6" fmla="*/ 791369 w 1778000"/>
              <a:gd name="T7" fmla="*/ 925 h 841507"/>
              <a:gd name="T8" fmla="*/ 1778000 w 1778000"/>
              <a:gd name="T9" fmla="*/ 925 h 84150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78000"/>
              <a:gd name="T16" fmla="*/ 0 h 841507"/>
              <a:gd name="T17" fmla="*/ 1778000 w 1778000"/>
              <a:gd name="T18" fmla="*/ 841507 h 84150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78000" h="841507">
                <a:moveTo>
                  <a:pt x="0" y="835950"/>
                </a:moveTo>
                <a:cubicBezTo>
                  <a:pt x="132292" y="841507"/>
                  <a:pt x="243285" y="812932"/>
                  <a:pt x="312738" y="681169"/>
                </a:cubicBezTo>
                <a:cubicBezTo>
                  <a:pt x="382191" y="549406"/>
                  <a:pt x="429815" y="261143"/>
                  <a:pt x="488156" y="145388"/>
                </a:cubicBezTo>
                <a:cubicBezTo>
                  <a:pt x="546497" y="29633"/>
                  <a:pt x="635133" y="0"/>
                  <a:pt x="791369" y="925"/>
                </a:cubicBezTo>
                <a:lnTo>
                  <a:pt x="1778000" y="925"/>
                </a:lnTo>
              </a:path>
            </a:pathLst>
          </a:custGeom>
          <a:noFill/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sz="2400"/>
          </a:p>
        </p:txBody>
      </p:sp>
      <p:sp>
        <p:nvSpPr>
          <p:cNvPr id="377925" name="Freeform 29"/>
          <p:cNvSpPr>
            <a:spLocks/>
          </p:cNvSpPr>
          <p:nvPr/>
        </p:nvSpPr>
        <p:spPr bwMode="auto">
          <a:xfrm flipV="1">
            <a:off x="3414713" y="2816224"/>
            <a:ext cx="1778000" cy="841375"/>
          </a:xfrm>
          <a:custGeom>
            <a:avLst/>
            <a:gdLst>
              <a:gd name="T0" fmla="*/ 0 w 1778000"/>
              <a:gd name="T1" fmla="*/ 835688 h 841507"/>
              <a:gd name="T2" fmla="*/ 312738 w 1778000"/>
              <a:gd name="T3" fmla="*/ 680955 h 841507"/>
              <a:gd name="T4" fmla="*/ 488156 w 1778000"/>
              <a:gd name="T5" fmla="*/ 145342 h 841507"/>
              <a:gd name="T6" fmla="*/ 791369 w 1778000"/>
              <a:gd name="T7" fmla="*/ 925 h 841507"/>
              <a:gd name="T8" fmla="*/ 1778000 w 1778000"/>
              <a:gd name="T9" fmla="*/ 925 h 84150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78000"/>
              <a:gd name="T16" fmla="*/ 0 h 841507"/>
              <a:gd name="T17" fmla="*/ 1778000 w 1778000"/>
              <a:gd name="T18" fmla="*/ 841507 h 84150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78000" h="841507">
                <a:moveTo>
                  <a:pt x="0" y="835950"/>
                </a:moveTo>
                <a:cubicBezTo>
                  <a:pt x="132292" y="841507"/>
                  <a:pt x="243285" y="812932"/>
                  <a:pt x="312738" y="681169"/>
                </a:cubicBezTo>
                <a:cubicBezTo>
                  <a:pt x="382191" y="549406"/>
                  <a:pt x="429815" y="261143"/>
                  <a:pt x="488156" y="145388"/>
                </a:cubicBezTo>
                <a:cubicBezTo>
                  <a:pt x="546497" y="29633"/>
                  <a:pt x="635133" y="0"/>
                  <a:pt x="791369" y="925"/>
                </a:cubicBezTo>
                <a:lnTo>
                  <a:pt x="1778000" y="925"/>
                </a:lnTo>
              </a:path>
            </a:pathLst>
          </a:custGeom>
          <a:noFill/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sz="2400"/>
          </a:p>
        </p:txBody>
      </p:sp>
      <p:sp>
        <p:nvSpPr>
          <p:cNvPr id="377926" name="TextBox 31"/>
          <p:cNvSpPr txBox="1">
            <a:spLocks noChangeArrowheads="1"/>
          </p:cNvSpPr>
          <p:nvPr/>
        </p:nvSpPr>
        <p:spPr bwMode="auto">
          <a:xfrm>
            <a:off x="4038600" y="3921124"/>
            <a:ext cx="792163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ts val="613"/>
              </a:lnSpc>
              <a:spcBef>
                <a:spcPct val="30000"/>
              </a:spcBef>
              <a:buClrTx/>
            </a:pPr>
            <a:r>
              <a:rPr lang="en-US" sz="1000" b="1" dirty="0" err="1">
                <a:solidFill>
                  <a:schemeClr val="tx1"/>
                </a:solidFill>
              </a:rPr>
              <a:t>GigE</a:t>
            </a:r>
            <a:r>
              <a:rPr lang="en-US" sz="1000" b="1" dirty="0">
                <a:solidFill>
                  <a:schemeClr val="tx1"/>
                </a:solidFill>
              </a:rPr>
              <a:t> TCP/IP</a:t>
            </a:r>
          </a:p>
          <a:p>
            <a:pPr algn="ctr">
              <a:lnSpc>
                <a:spcPts val="613"/>
              </a:lnSpc>
              <a:spcBef>
                <a:spcPct val="30000"/>
              </a:spcBef>
              <a:buClrTx/>
            </a:pPr>
            <a:endParaRPr lang="en-US" sz="1000" b="1" dirty="0">
              <a:solidFill>
                <a:schemeClr val="tx1"/>
              </a:solidFill>
            </a:endParaRPr>
          </a:p>
        </p:txBody>
      </p:sp>
      <p:pic>
        <p:nvPicPr>
          <p:cNvPr id="377929" name="Picture 8" descr="G:\Sales&amp;Marketing\Isaac-BACKUPDrive_DoNotMoveOrDelete\FullBackups\Powerpoint\StorNext 4.0 diagrams\pngs\stornext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53200" y="3235324"/>
            <a:ext cx="351598" cy="360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7931" name="TextBox 34"/>
          <p:cNvSpPr txBox="1">
            <a:spLocks noChangeArrowheads="1"/>
          </p:cNvSpPr>
          <p:nvPr/>
        </p:nvSpPr>
        <p:spPr bwMode="auto">
          <a:xfrm>
            <a:off x="8001000" y="2747575"/>
            <a:ext cx="99060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30000"/>
              </a:spcBef>
              <a:buClrTx/>
            </a:pPr>
            <a:r>
              <a:rPr lang="en-US" sz="900" b="1">
                <a:solidFill>
                  <a:srgbClr val="074D80"/>
                </a:solidFill>
                <a:latin typeface="Arial Narrow" pitchFamily="34" charset="0"/>
              </a:rPr>
              <a:t>PRIMARY TIER</a:t>
            </a:r>
          </a:p>
        </p:txBody>
      </p:sp>
      <p:sp>
        <p:nvSpPr>
          <p:cNvPr id="377942" name="TextBox 63"/>
          <p:cNvSpPr txBox="1">
            <a:spLocks noChangeArrowheads="1"/>
          </p:cNvSpPr>
          <p:nvPr/>
        </p:nvSpPr>
        <p:spPr bwMode="auto">
          <a:xfrm rot="-5400000">
            <a:off x="1203325" y="3616213"/>
            <a:ext cx="3394075" cy="193899"/>
          </a:xfrm>
          <a:prstGeom prst="rect">
            <a:avLst/>
          </a:prstGeom>
          <a:solidFill>
            <a:srgbClr val="E8E8E8"/>
          </a:solidFill>
          <a:ln w="9525">
            <a:noFill/>
            <a:miter lim="800000"/>
            <a:headEnd/>
            <a:tailEnd/>
          </a:ln>
        </p:spPr>
        <p:txBody>
          <a:bodyPr lIns="0" tIns="27432" rIns="0" bIns="27432">
            <a:spAutoFit/>
          </a:bodyPr>
          <a:lstStyle/>
          <a:p>
            <a:pPr algn="ctr">
              <a:spcBef>
                <a:spcPct val="30000"/>
              </a:spcBef>
              <a:buClrTx/>
            </a:pPr>
            <a:r>
              <a:rPr lang="en-US" sz="900" b="1">
                <a:solidFill>
                  <a:srgbClr val="074D80"/>
                </a:solidFill>
                <a:latin typeface="Arial Narrow" pitchFamily="34" charset="0"/>
              </a:rPr>
              <a:t>DISTRIBUTED LAN CLIENTS</a:t>
            </a:r>
          </a:p>
        </p:txBody>
      </p:sp>
      <p:grpSp>
        <p:nvGrpSpPr>
          <p:cNvPr id="2" name="Group 75"/>
          <p:cNvGrpSpPr>
            <a:grpSpLocks/>
          </p:cNvGrpSpPr>
          <p:nvPr/>
        </p:nvGrpSpPr>
        <p:grpSpPr bwMode="auto">
          <a:xfrm>
            <a:off x="3043238" y="4394199"/>
            <a:ext cx="531812" cy="484188"/>
            <a:chOff x="533400" y="4318000"/>
            <a:chExt cx="531813" cy="484188"/>
          </a:xfrm>
        </p:grpSpPr>
        <p:pic>
          <p:nvPicPr>
            <p:cNvPr id="377947" name="Picture 12" descr="G:\Sales&amp;Marketing\Isaac-BACKUPDrive_DoNotMoveOrDelete\FullBackups\Powerpoint\StorNext 4.0 diagrams\pngs\client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19176" y="4318000"/>
              <a:ext cx="446037" cy="3426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7948" name="Picture 14" descr="G:\Sales&amp;Marketing\Isaac-BACKUPDrive_DoNotMoveOrDelete\FullBackups\Powerpoint\StorNext 4.0 diagrams\pngs\linux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33400" y="4476675"/>
              <a:ext cx="325950" cy="325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377955" name="Straight Connector 80"/>
          <p:cNvCxnSpPr>
            <a:cxnSpLocks noChangeShapeType="1"/>
          </p:cNvCxnSpPr>
          <p:nvPr/>
        </p:nvCxnSpPr>
        <p:spPr bwMode="auto">
          <a:xfrm>
            <a:off x="5100528" y="2452688"/>
            <a:ext cx="0" cy="1295400"/>
          </a:xfrm>
          <a:prstGeom prst="line">
            <a:avLst/>
          </a:prstGeom>
          <a:noFill/>
          <a:ln w="38100" algn="ctr">
            <a:solidFill>
              <a:schemeClr val="tx2"/>
            </a:solidFill>
            <a:round/>
            <a:headEnd/>
            <a:tailEnd/>
          </a:ln>
        </p:spPr>
      </p:cxnSp>
      <p:pic>
        <p:nvPicPr>
          <p:cNvPr id="377957" name="Picture 21" descr="G:\Sales&amp;Marketing\Isaac-BACKUPDrive_DoNotMoveOrDelete\FullBackups\Powerpoint\StorNext 4.0 diagrams\pngs\MDC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952888" y="2667000"/>
            <a:ext cx="342900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4190888" y="2062163"/>
            <a:ext cx="838200" cy="374650"/>
            <a:chOff x="1926431" y="4636294"/>
            <a:chExt cx="838200" cy="376237"/>
          </a:xfrm>
        </p:grpSpPr>
        <p:sp>
          <p:nvSpPr>
            <p:cNvPr id="377959" name="Rounded Rectangle 23"/>
            <p:cNvSpPr>
              <a:spLocks noChangeArrowheads="1"/>
            </p:cNvSpPr>
            <p:nvPr/>
          </p:nvSpPr>
          <p:spPr bwMode="auto">
            <a:xfrm>
              <a:off x="1926431" y="4636294"/>
              <a:ext cx="838200" cy="376237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50" algn="ctr">
              <a:solidFill>
                <a:srgbClr val="4E84C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30000"/>
                </a:spcBef>
                <a:buClrTx/>
              </a:pPr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377960" name="TextBox 24"/>
            <p:cNvSpPr txBox="1">
              <a:spLocks noChangeArrowheads="1"/>
            </p:cNvSpPr>
            <p:nvPr/>
          </p:nvSpPr>
          <p:spPr bwMode="auto">
            <a:xfrm>
              <a:off x="2016918" y="4717256"/>
              <a:ext cx="609600" cy="205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lnSpc>
                  <a:spcPts val="800"/>
                </a:lnSpc>
                <a:spcBef>
                  <a:spcPct val="0"/>
                </a:spcBef>
                <a:buClrTx/>
              </a:pPr>
              <a:r>
                <a:rPr lang="en-US" sz="900" b="1" dirty="0">
                  <a:solidFill>
                    <a:srgbClr val="4E84C4"/>
                  </a:solidFill>
                </a:rPr>
                <a:t>Metadata</a:t>
              </a:r>
            </a:p>
            <a:p>
              <a:pPr>
                <a:lnSpc>
                  <a:spcPts val="800"/>
                </a:lnSpc>
                <a:spcBef>
                  <a:spcPct val="0"/>
                </a:spcBef>
                <a:buClrTx/>
              </a:pPr>
              <a:r>
                <a:rPr lang="en-US" sz="900" b="1" dirty="0">
                  <a:solidFill>
                    <a:srgbClr val="4E84C4"/>
                  </a:solidFill>
                </a:rPr>
                <a:t>Controller</a:t>
              </a:r>
            </a:p>
          </p:txBody>
        </p:sp>
      </p:grpSp>
      <p:pic>
        <p:nvPicPr>
          <p:cNvPr id="377961" name="Picture 16" descr="G:\Sales&amp;Marketing\Isaac-BACKUPDrive_DoNotMoveOrDelete\FullBackups\Powerpoint\StorNext 4.0 diagrams\pngs\server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837001" y="1935163"/>
            <a:ext cx="2921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75"/>
          <p:cNvGrpSpPr>
            <a:grpSpLocks/>
          </p:cNvGrpSpPr>
          <p:nvPr/>
        </p:nvGrpSpPr>
        <p:grpSpPr bwMode="auto">
          <a:xfrm>
            <a:off x="2971800" y="2549524"/>
            <a:ext cx="531813" cy="484188"/>
            <a:chOff x="533400" y="4318000"/>
            <a:chExt cx="531813" cy="484188"/>
          </a:xfrm>
        </p:grpSpPr>
        <p:pic>
          <p:nvPicPr>
            <p:cNvPr id="378023" name="Picture 12" descr="G:\Sales&amp;Marketing\Isaac-BACKUPDrive_DoNotMoveOrDelete\FullBackups\Powerpoint\StorNext 4.0 diagrams\pngs\client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19176" y="4318000"/>
              <a:ext cx="446037" cy="3426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8024" name="Picture 14" descr="G:\Sales&amp;Marketing\Isaac-BACKUPDrive_DoNotMoveOrDelete\FullBackups\Powerpoint\StorNext 4.0 diagrams\pngs\linux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33400" y="4476675"/>
              <a:ext cx="325950" cy="325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oup 77"/>
          <p:cNvGrpSpPr>
            <a:grpSpLocks/>
          </p:cNvGrpSpPr>
          <p:nvPr/>
        </p:nvGrpSpPr>
        <p:grpSpPr bwMode="auto">
          <a:xfrm>
            <a:off x="5410200" y="3844924"/>
            <a:ext cx="422275" cy="669925"/>
            <a:chOff x="4176713" y="2551718"/>
            <a:chExt cx="422275" cy="669637"/>
          </a:xfrm>
        </p:grpSpPr>
        <p:pic>
          <p:nvPicPr>
            <p:cNvPr id="378027" name="Picture 16" descr="G:\Sales&amp;Marketing\Isaac-BACKUPDrive_DoNotMoveOrDelete\FullBackups\Powerpoint\StorNext 4.0 diagrams\pngs\server.pn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4320381" y="2551718"/>
              <a:ext cx="278607" cy="606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8028" name="Picture 14" descr="G:\Sales&amp;Marketing\Isaac-BACKUPDrive_DoNotMoveOrDelete\FullBackups\Powerpoint\StorNext 4.0 diagrams\pngs\linux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176713" y="2895600"/>
              <a:ext cx="325755" cy="3257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Group 25"/>
          <p:cNvGrpSpPr>
            <a:grpSpLocks/>
          </p:cNvGrpSpPr>
          <p:nvPr/>
        </p:nvGrpSpPr>
        <p:grpSpPr bwMode="auto">
          <a:xfrm>
            <a:off x="5318013" y="2108200"/>
            <a:ext cx="838200" cy="374650"/>
            <a:chOff x="1926431" y="4636294"/>
            <a:chExt cx="838200" cy="376237"/>
          </a:xfrm>
        </p:grpSpPr>
        <p:sp>
          <p:nvSpPr>
            <p:cNvPr id="378030" name="Rounded Rectangle 23"/>
            <p:cNvSpPr>
              <a:spLocks noChangeArrowheads="1"/>
            </p:cNvSpPr>
            <p:nvPr/>
          </p:nvSpPr>
          <p:spPr bwMode="auto">
            <a:xfrm>
              <a:off x="1926431" y="4636294"/>
              <a:ext cx="838200" cy="376237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50" algn="ctr">
              <a:solidFill>
                <a:srgbClr val="4E84C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30000"/>
                </a:spcBef>
                <a:buClrTx/>
              </a:pPr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378031" name="TextBox 24"/>
            <p:cNvSpPr txBox="1">
              <a:spLocks noChangeArrowheads="1"/>
            </p:cNvSpPr>
            <p:nvPr/>
          </p:nvSpPr>
          <p:spPr bwMode="auto">
            <a:xfrm>
              <a:off x="2016919" y="4717599"/>
              <a:ext cx="609600" cy="1036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>
                <a:lnSpc>
                  <a:spcPts val="800"/>
                </a:lnSpc>
                <a:spcBef>
                  <a:spcPct val="0"/>
                </a:spcBef>
                <a:buClrTx/>
              </a:pPr>
              <a:r>
                <a:rPr lang="en-US" sz="900" b="1">
                  <a:solidFill>
                    <a:srgbClr val="4E84C4"/>
                  </a:solidFill>
                </a:rPr>
                <a:t>HA MDC</a:t>
              </a:r>
            </a:p>
          </p:txBody>
        </p:sp>
      </p:grpSp>
      <p:pic>
        <p:nvPicPr>
          <p:cNvPr id="378025" name="Picture 16" descr="G:\Sales&amp;Marketing\Isaac-BACKUPDrive_DoNotMoveOrDelete\FullBackups\Powerpoint\StorNext 4.0 diagrams\pngs\server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178313" y="1955800"/>
            <a:ext cx="2921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78034" name="Straight Connector 100"/>
          <p:cNvCxnSpPr>
            <a:cxnSpLocks noChangeShapeType="1"/>
          </p:cNvCxnSpPr>
          <p:nvPr/>
        </p:nvCxnSpPr>
        <p:spPr bwMode="auto">
          <a:xfrm>
            <a:off x="7383780" y="3235336"/>
            <a:ext cx="769620" cy="0"/>
          </a:xfrm>
          <a:prstGeom prst="line">
            <a:avLst/>
          </a:prstGeom>
          <a:noFill/>
          <a:ln w="158750" algn="ctr">
            <a:solidFill>
              <a:srgbClr val="E8E8E8"/>
            </a:solidFill>
            <a:round/>
            <a:headEnd/>
            <a:tailEnd/>
          </a:ln>
        </p:spPr>
      </p:cxnSp>
      <p:cxnSp>
        <p:nvCxnSpPr>
          <p:cNvPr id="378035" name="Straight Connector 48"/>
          <p:cNvCxnSpPr>
            <a:cxnSpLocks noChangeShapeType="1"/>
          </p:cNvCxnSpPr>
          <p:nvPr/>
        </p:nvCxnSpPr>
        <p:spPr bwMode="auto">
          <a:xfrm>
            <a:off x="7239000" y="3235336"/>
            <a:ext cx="609600" cy="0"/>
          </a:xfrm>
          <a:prstGeom prst="line">
            <a:avLst/>
          </a:prstGeom>
          <a:noFill/>
          <a:ln w="38100" algn="ctr">
            <a:solidFill>
              <a:schemeClr val="tx2"/>
            </a:solidFill>
            <a:round/>
            <a:headEnd/>
            <a:tailEnd/>
          </a:ln>
        </p:spPr>
      </p:cxnSp>
      <p:sp>
        <p:nvSpPr>
          <p:cNvPr id="378036" name="TextBox 32"/>
          <p:cNvSpPr txBox="1">
            <a:spLocks noChangeArrowheads="1"/>
          </p:cNvSpPr>
          <p:nvPr/>
        </p:nvSpPr>
        <p:spPr bwMode="auto">
          <a:xfrm>
            <a:off x="7067544" y="2944812"/>
            <a:ext cx="1191101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/>
          <a:p>
            <a:pPr algn="ctr">
              <a:lnSpc>
                <a:spcPts val="613"/>
              </a:lnSpc>
              <a:spcBef>
                <a:spcPct val="30000"/>
              </a:spcBef>
              <a:buClrTx/>
            </a:pPr>
            <a:r>
              <a:rPr lang="en-US" sz="1000" b="1" dirty="0">
                <a:solidFill>
                  <a:schemeClr val="tx1"/>
                </a:solidFill>
              </a:rPr>
              <a:t>FC/</a:t>
            </a:r>
            <a:r>
              <a:rPr lang="en-US" sz="1000" b="1" dirty="0" err="1">
                <a:solidFill>
                  <a:schemeClr val="tx1"/>
                </a:solidFill>
              </a:rPr>
              <a:t>iSCSI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79" name="Rounded Rectangle 23"/>
          <p:cNvSpPr>
            <a:spLocks noChangeArrowheads="1"/>
          </p:cNvSpPr>
          <p:nvPr/>
        </p:nvSpPr>
        <p:spPr bwMode="auto">
          <a:xfrm>
            <a:off x="5089413" y="4572000"/>
            <a:ext cx="1143000" cy="457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 algn="ctr">
            <a:solidFill>
              <a:srgbClr val="4E84C4"/>
            </a:solidFill>
            <a:round/>
            <a:headEnd/>
            <a:tailEnd/>
          </a:ln>
        </p:spPr>
        <p:txBody>
          <a:bodyPr lIns="91440" rIns="91440"/>
          <a:lstStyle/>
          <a:p>
            <a:pPr algn="ctr">
              <a:spcBef>
                <a:spcPct val="30000"/>
              </a:spcBef>
              <a:buClrTx/>
            </a:pPr>
            <a:r>
              <a:rPr lang="en-US" sz="1200" b="1" dirty="0" smtClean="0">
                <a:solidFill>
                  <a:schemeClr val="tx2"/>
                </a:solidFill>
                <a:latin typeface="Calibri" pitchFamily="34" charset="0"/>
              </a:rPr>
              <a:t>Traditional RYO Gateway</a:t>
            </a:r>
            <a:endParaRPr lang="en-US" sz="12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cxnSp>
        <p:nvCxnSpPr>
          <p:cNvPr id="50" name="Straight Connector 49"/>
          <p:cNvCxnSpPr/>
          <p:nvPr/>
        </p:nvCxnSpPr>
        <p:spPr>
          <a:xfrm flipV="1">
            <a:off x="2209800" y="2667000"/>
            <a:ext cx="994595" cy="574676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5029200" y="1371600"/>
            <a:ext cx="994595" cy="76200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2133600" y="3622676"/>
            <a:ext cx="1066800" cy="644524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ounded Rectangle 46"/>
          <p:cNvSpPr/>
          <p:nvPr/>
        </p:nvSpPr>
        <p:spPr>
          <a:xfrm>
            <a:off x="5029200" y="914400"/>
            <a:ext cx="38862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 smtClean="0"/>
              <a:t>50 DLC Licenses are Stored on MDCs</a:t>
            </a:r>
            <a:endParaRPr lang="en-US" sz="1600" b="1" dirty="0"/>
          </a:p>
        </p:txBody>
      </p:sp>
      <p:sp>
        <p:nvSpPr>
          <p:cNvPr id="45" name="Rounded Rectangle 44"/>
          <p:cNvSpPr/>
          <p:nvPr/>
        </p:nvSpPr>
        <p:spPr>
          <a:xfrm>
            <a:off x="76200" y="3124200"/>
            <a:ext cx="22098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/>
            <a:r>
              <a:rPr lang="en-US" sz="1600" b="1" dirty="0" smtClean="0"/>
              <a:t>50 DLC Licenses</a:t>
            </a:r>
            <a:endParaRPr lang="en-US" sz="1600" b="1" dirty="0"/>
          </a:p>
        </p:txBody>
      </p:sp>
      <p:sp>
        <p:nvSpPr>
          <p:cNvPr id="58" name="TextBox 57"/>
          <p:cNvSpPr txBox="1"/>
          <p:nvPr/>
        </p:nvSpPr>
        <p:spPr>
          <a:xfrm>
            <a:off x="152400" y="914400"/>
            <a:ext cx="3581400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New DLC Customer Configuration Example with an Added Gateway</a:t>
            </a:r>
            <a:endParaRPr lang="en-US" sz="1600" b="1" dirty="0"/>
          </a:p>
        </p:txBody>
      </p:sp>
      <p:sp>
        <p:nvSpPr>
          <p:cNvPr id="59" name="Rounded Rectangle 23"/>
          <p:cNvSpPr>
            <a:spLocks noChangeArrowheads="1"/>
          </p:cNvSpPr>
          <p:nvPr/>
        </p:nvSpPr>
        <p:spPr bwMode="auto">
          <a:xfrm>
            <a:off x="6400800" y="4572000"/>
            <a:ext cx="1143000" cy="457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 algn="ctr">
            <a:solidFill>
              <a:srgbClr val="4E84C4"/>
            </a:solidFill>
            <a:round/>
            <a:headEnd/>
            <a:tailEnd/>
          </a:ln>
        </p:spPr>
        <p:txBody>
          <a:bodyPr lIns="91440" rIns="91440"/>
          <a:lstStyle/>
          <a:p>
            <a:pPr algn="ctr">
              <a:spcBef>
                <a:spcPct val="30000"/>
              </a:spcBef>
              <a:buClrTx/>
            </a:pPr>
            <a:r>
              <a:rPr lang="en-US" sz="1200" b="1" dirty="0" smtClean="0">
                <a:solidFill>
                  <a:schemeClr val="tx2"/>
                </a:solidFill>
                <a:latin typeface="Calibri" pitchFamily="34" charset="0"/>
              </a:rPr>
              <a:t>Added G30x Gateway</a:t>
            </a:r>
            <a:endParaRPr lang="en-US" sz="12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pic>
        <p:nvPicPr>
          <p:cNvPr id="60" name="Picture 59"/>
          <p:cNvPicPr>
            <a:picLocks noChangeAspect="1" noChangeArrowheads="1"/>
          </p:cNvPicPr>
          <p:nvPr/>
        </p:nvPicPr>
        <p:blipFill>
          <a:blip r:embed="rId11" cstate="print"/>
          <a:srcRect b="84525"/>
          <a:stretch>
            <a:fillRect/>
          </a:stretch>
        </p:blipFill>
        <p:spPr bwMode="auto">
          <a:xfrm>
            <a:off x="6324600" y="4114800"/>
            <a:ext cx="1219200" cy="216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3" name="TextBox 52"/>
          <p:cNvSpPr txBox="1"/>
          <p:nvPr/>
        </p:nvSpPr>
        <p:spPr>
          <a:xfrm>
            <a:off x="152400" y="5200471"/>
            <a:ext cx="5410200" cy="98488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b="1" i="1" dirty="0" smtClean="0"/>
              <a:t>This is a valid configuration: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sz="1400" b="1" dirty="0" smtClean="0"/>
              <a:t>Still restricted to the 50 DLC licenses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sz="1400" b="1" dirty="0" smtClean="0"/>
              <a:t>Optimal for customers who want added performance and don’t want to grow clients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5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905" name="Rectangle 49"/>
          <p:cNvSpPr>
            <a:spLocks noGrp="1" noChangeArrowheads="1"/>
          </p:cNvSpPr>
          <p:nvPr>
            <p:ph type="title"/>
          </p:nvPr>
        </p:nvSpPr>
        <p:spPr>
          <a:xfrm>
            <a:off x="203200" y="149225"/>
            <a:ext cx="8940800" cy="838200"/>
          </a:xfrm>
          <a:noFill/>
          <a:ln/>
        </p:spPr>
        <p:txBody>
          <a:bodyPr/>
          <a:lstStyle/>
          <a:p>
            <a:r>
              <a:rPr lang="en-US" sz="3200" dirty="0" smtClean="0"/>
              <a:t>G300 </a:t>
            </a:r>
            <a:r>
              <a:rPr lang="en-US" dirty="0" smtClean="0"/>
              <a:t>Replacing a</a:t>
            </a:r>
            <a:r>
              <a:rPr lang="en-US" sz="3200" dirty="0" smtClean="0"/>
              <a:t> Traditional RYO Gateway</a:t>
            </a:r>
          </a:p>
        </p:txBody>
      </p:sp>
      <p:sp>
        <p:nvSpPr>
          <p:cNvPr id="377907" name="Freeform 85"/>
          <p:cNvSpPr>
            <a:spLocks/>
          </p:cNvSpPr>
          <p:nvPr/>
        </p:nvSpPr>
        <p:spPr bwMode="auto">
          <a:xfrm>
            <a:off x="4572000" y="2019299"/>
            <a:ext cx="3225800" cy="2994025"/>
          </a:xfrm>
          <a:custGeom>
            <a:avLst/>
            <a:gdLst>
              <a:gd name="T0" fmla="*/ 1271522 w 3225165"/>
              <a:gd name="T1" fmla="*/ 327591 h 2994660"/>
              <a:gd name="T2" fmla="*/ 2292802 w 3225165"/>
              <a:gd name="T3" fmla="*/ 144749 h 2994660"/>
              <a:gd name="T4" fmla="*/ 2826307 w 3225165"/>
              <a:gd name="T5" fmla="*/ 967535 h 2994660"/>
              <a:gd name="T6" fmla="*/ 3154032 w 3225165"/>
              <a:gd name="T7" fmla="*/ 1569387 h 2994660"/>
              <a:gd name="T8" fmla="*/ 2757714 w 3225165"/>
              <a:gd name="T9" fmla="*/ 2079819 h 2994660"/>
              <a:gd name="T10" fmla="*/ 2389341 w 3225165"/>
              <a:gd name="T11" fmla="*/ 2547080 h 2994660"/>
              <a:gd name="T12" fmla="*/ 1774541 w 3225165"/>
              <a:gd name="T13" fmla="*/ 2605488 h 2994660"/>
              <a:gd name="T14" fmla="*/ 768502 w 3225165"/>
              <a:gd name="T15" fmla="*/ 2856894 h 2994660"/>
              <a:gd name="T16" fmla="*/ 341697 w 3225165"/>
              <a:gd name="T17" fmla="*/ 2156003 h 2994660"/>
              <a:gd name="T18" fmla="*/ 90188 w 3225165"/>
              <a:gd name="T19" fmla="*/ 1782702 h 2994660"/>
              <a:gd name="T20" fmla="*/ 250239 w 3225165"/>
              <a:gd name="T21" fmla="*/ 1371309 h 2994660"/>
              <a:gd name="T22" fmla="*/ 326454 w 3225165"/>
              <a:gd name="T23" fmla="*/ 472340 h 2994660"/>
              <a:gd name="T24" fmla="*/ 1271522 w 3225165"/>
              <a:gd name="T25" fmla="*/ 327591 h 299466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225165"/>
              <a:gd name="T40" fmla="*/ 0 h 2994660"/>
              <a:gd name="T41" fmla="*/ 3225165 w 3225165"/>
              <a:gd name="T42" fmla="*/ 2994660 h 299466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225165" h="2994660">
                <a:moveTo>
                  <a:pt x="1271270" y="327660"/>
                </a:moveTo>
                <a:cubicBezTo>
                  <a:pt x="1484630" y="204470"/>
                  <a:pt x="1827530" y="0"/>
                  <a:pt x="2292350" y="144780"/>
                </a:cubicBezTo>
                <a:cubicBezTo>
                  <a:pt x="2841625" y="353060"/>
                  <a:pt x="2865120" y="715010"/>
                  <a:pt x="2825750" y="967740"/>
                </a:cubicBezTo>
                <a:cubicBezTo>
                  <a:pt x="3003550" y="1069340"/>
                  <a:pt x="3225165" y="1263015"/>
                  <a:pt x="3153410" y="1569720"/>
                </a:cubicBezTo>
                <a:cubicBezTo>
                  <a:pt x="3097530" y="1809750"/>
                  <a:pt x="3026410" y="1932940"/>
                  <a:pt x="2757170" y="2080260"/>
                </a:cubicBezTo>
                <a:cubicBezTo>
                  <a:pt x="2712085" y="2228850"/>
                  <a:pt x="2574290" y="2469515"/>
                  <a:pt x="2388870" y="2547620"/>
                </a:cubicBezTo>
                <a:cubicBezTo>
                  <a:pt x="2228850" y="2616200"/>
                  <a:pt x="2089150" y="2659380"/>
                  <a:pt x="1774190" y="2606040"/>
                </a:cubicBezTo>
                <a:cubicBezTo>
                  <a:pt x="1530350" y="2804160"/>
                  <a:pt x="1233170" y="2994660"/>
                  <a:pt x="768350" y="2857500"/>
                </a:cubicBezTo>
                <a:cubicBezTo>
                  <a:pt x="473710" y="2738120"/>
                  <a:pt x="308610" y="2496820"/>
                  <a:pt x="341630" y="2156460"/>
                </a:cubicBezTo>
                <a:cubicBezTo>
                  <a:pt x="252095" y="2106295"/>
                  <a:pt x="82550" y="1946910"/>
                  <a:pt x="90170" y="1783080"/>
                </a:cubicBezTo>
                <a:cubicBezTo>
                  <a:pt x="97790" y="1597819"/>
                  <a:pt x="125095" y="1548130"/>
                  <a:pt x="250190" y="1371600"/>
                </a:cubicBezTo>
                <a:cubicBezTo>
                  <a:pt x="0" y="1145540"/>
                  <a:pt x="26670" y="753110"/>
                  <a:pt x="326390" y="472440"/>
                </a:cubicBezTo>
                <a:cubicBezTo>
                  <a:pt x="493395" y="323850"/>
                  <a:pt x="943610" y="222250"/>
                  <a:pt x="1271270" y="327660"/>
                </a:cubicBezTo>
                <a:close/>
              </a:path>
            </a:pathLst>
          </a:custGeom>
          <a:solidFill>
            <a:srgbClr val="E8E8E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sz="2400"/>
          </a:p>
        </p:txBody>
      </p:sp>
      <p:sp>
        <p:nvSpPr>
          <p:cNvPr id="377908" name="Freeform 92"/>
          <p:cNvSpPr>
            <a:spLocks/>
          </p:cNvSpPr>
          <p:nvPr/>
        </p:nvSpPr>
        <p:spPr bwMode="auto">
          <a:xfrm flipV="1">
            <a:off x="3414713" y="2819399"/>
            <a:ext cx="1778000" cy="841375"/>
          </a:xfrm>
          <a:custGeom>
            <a:avLst/>
            <a:gdLst>
              <a:gd name="T0" fmla="*/ 0 w 1778000"/>
              <a:gd name="T1" fmla="*/ 835688 h 841507"/>
              <a:gd name="T2" fmla="*/ 312738 w 1778000"/>
              <a:gd name="T3" fmla="*/ 680955 h 841507"/>
              <a:gd name="T4" fmla="*/ 488156 w 1778000"/>
              <a:gd name="T5" fmla="*/ 145342 h 841507"/>
              <a:gd name="T6" fmla="*/ 791369 w 1778000"/>
              <a:gd name="T7" fmla="*/ 925 h 841507"/>
              <a:gd name="T8" fmla="*/ 1778000 w 1778000"/>
              <a:gd name="T9" fmla="*/ 925 h 84150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78000"/>
              <a:gd name="T16" fmla="*/ 0 h 841507"/>
              <a:gd name="T17" fmla="*/ 1778000 w 1778000"/>
              <a:gd name="T18" fmla="*/ 841507 h 84150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78000" h="841507">
                <a:moveTo>
                  <a:pt x="0" y="835950"/>
                </a:moveTo>
                <a:cubicBezTo>
                  <a:pt x="132292" y="841507"/>
                  <a:pt x="243285" y="812932"/>
                  <a:pt x="312738" y="681169"/>
                </a:cubicBezTo>
                <a:cubicBezTo>
                  <a:pt x="382191" y="549406"/>
                  <a:pt x="429815" y="261143"/>
                  <a:pt x="488156" y="145388"/>
                </a:cubicBezTo>
                <a:cubicBezTo>
                  <a:pt x="546497" y="29633"/>
                  <a:pt x="635133" y="0"/>
                  <a:pt x="791369" y="925"/>
                </a:cubicBezTo>
                <a:lnTo>
                  <a:pt x="1778000" y="925"/>
                </a:lnTo>
              </a:path>
            </a:pathLst>
          </a:custGeom>
          <a:noFill/>
          <a:ln w="158750" cap="flat" cmpd="sng" algn="ctr">
            <a:solidFill>
              <a:srgbClr val="E8E8E8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sz="2400"/>
          </a:p>
        </p:txBody>
      </p:sp>
      <p:cxnSp>
        <p:nvCxnSpPr>
          <p:cNvPr id="377909" name="Straight Connector 96"/>
          <p:cNvCxnSpPr>
            <a:cxnSpLocks noChangeShapeType="1"/>
          </p:cNvCxnSpPr>
          <p:nvPr/>
        </p:nvCxnSpPr>
        <p:spPr bwMode="auto">
          <a:xfrm>
            <a:off x="2967038" y="4597399"/>
            <a:ext cx="457200" cy="0"/>
          </a:xfrm>
          <a:prstGeom prst="line">
            <a:avLst/>
          </a:prstGeom>
          <a:noFill/>
          <a:ln w="158750" algn="ctr">
            <a:solidFill>
              <a:srgbClr val="E8E8E8"/>
            </a:solidFill>
            <a:round/>
            <a:headEnd/>
            <a:tailEnd/>
          </a:ln>
        </p:spPr>
      </p:cxnSp>
      <p:cxnSp>
        <p:nvCxnSpPr>
          <p:cNvPr id="377910" name="Straight Connector 96"/>
          <p:cNvCxnSpPr>
            <a:cxnSpLocks noChangeShapeType="1"/>
          </p:cNvCxnSpPr>
          <p:nvPr/>
        </p:nvCxnSpPr>
        <p:spPr bwMode="auto">
          <a:xfrm>
            <a:off x="2967038" y="2813049"/>
            <a:ext cx="457200" cy="0"/>
          </a:xfrm>
          <a:prstGeom prst="line">
            <a:avLst/>
          </a:prstGeom>
          <a:noFill/>
          <a:ln w="158750" algn="ctr">
            <a:solidFill>
              <a:srgbClr val="E8E8E8"/>
            </a:solidFill>
            <a:round/>
            <a:headEnd/>
            <a:tailEnd/>
          </a:ln>
        </p:spPr>
      </p:cxnSp>
      <p:sp>
        <p:nvSpPr>
          <p:cNvPr id="377913" name="Rounded Rectangle 86"/>
          <p:cNvSpPr>
            <a:spLocks noChangeArrowheads="1"/>
          </p:cNvSpPr>
          <p:nvPr/>
        </p:nvSpPr>
        <p:spPr bwMode="auto">
          <a:xfrm>
            <a:off x="8004175" y="2688838"/>
            <a:ext cx="987425" cy="1003300"/>
          </a:xfrm>
          <a:prstGeom prst="roundRect">
            <a:avLst>
              <a:gd name="adj" fmla="val 6056"/>
            </a:avLst>
          </a:prstGeom>
          <a:solidFill>
            <a:srgbClr val="E8E8E8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30000"/>
              </a:spcBef>
              <a:buClrTx/>
            </a:pPr>
            <a:endParaRPr lang="en-US" sz="2400">
              <a:solidFill>
                <a:schemeClr val="tx1"/>
              </a:solidFill>
            </a:endParaRPr>
          </a:p>
        </p:txBody>
      </p:sp>
      <p:pic>
        <p:nvPicPr>
          <p:cNvPr id="377915" name="Picture 3" descr="G:\Sales&amp;Marketing\Isaac-BACKUPDrive_DoNotMoveOrDelete\FullBackups\Powerpoint\StorNext 4.0 diagrams\pngs\client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36888" y="2266949"/>
            <a:ext cx="7112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7916" name="Picture 3" descr="G:\Sales&amp;Marketing\Isaac-BACKUPDrive_DoNotMoveOrDelete\FullBackups\Powerpoint\StorNext 4.0 diagrams\pngs\client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36888" y="4051299"/>
            <a:ext cx="7112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7920" name="Freeform 91"/>
          <p:cNvSpPr>
            <a:spLocks/>
          </p:cNvSpPr>
          <p:nvPr/>
        </p:nvSpPr>
        <p:spPr bwMode="auto">
          <a:xfrm>
            <a:off x="3414713" y="3767137"/>
            <a:ext cx="1778000" cy="841375"/>
          </a:xfrm>
          <a:custGeom>
            <a:avLst/>
            <a:gdLst>
              <a:gd name="T0" fmla="*/ 0 w 1778000"/>
              <a:gd name="T1" fmla="*/ 835688 h 841507"/>
              <a:gd name="T2" fmla="*/ 312738 w 1778000"/>
              <a:gd name="T3" fmla="*/ 680955 h 841507"/>
              <a:gd name="T4" fmla="*/ 488156 w 1778000"/>
              <a:gd name="T5" fmla="*/ 145342 h 841507"/>
              <a:gd name="T6" fmla="*/ 791369 w 1778000"/>
              <a:gd name="T7" fmla="*/ 925 h 841507"/>
              <a:gd name="T8" fmla="*/ 1778000 w 1778000"/>
              <a:gd name="T9" fmla="*/ 925 h 84150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78000"/>
              <a:gd name="T16" fmla="*/ 0 h 841507"/>
              <a:gd name="T17" fmla="*/ 1778000 w 1778000"/>
              <a:gd name="T18" fmla="*/ 841507 h 84150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78000" h="841507">
                <a:moveTo>
                  <a:pt x="0" y="835950"/>
                </a:moveTo>
                <a:cubicBezTo>
                  <a:pt x="132292" y="841507"/>
                  <a:pt x="243285" y="812932"/>
                  <a:pt x="312738" y="681169"/>
                </a:cubicBezTo>
                <a:cubicBezTo>
                  <a:pt x="382191" y="549406"/>
                  <a:pt x="429815" y="261143"/>
                  <a:pt x="488156" y="145388"/>
                </a:cubicBezTo>
                <a:cubicBezTo>
                  <a:pt x="546497" y="29633"/>
                  <a:pt x="635133" y="0"/>
                  <a:pt x="791369" y="925"/>
                </a:cubicBezTo>
                <a:lnTo>
                  <a:pt x="1778000" y="925"/>
                </a:lnTo>
              </a:path>
            </a:pathLst>
          </a:custGeom>
          <a:noFill/>
          <a:ln w="158750" cap="flat" cmpd="sng" algn="ctr">
            <a:solidFill>
              <a:srgbClr val="E8E8E8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sz="2400"/>
          </a:p>
        </p:txBody>
      </p:sp>
      <p:pic>
        <p:nvPicPr>
          <p:cNvPr id="377921" name="Picture 9" descr="G:\Sales&amp;Marketing\Isaac-BACKUPDrive_DoNotMoveOrDelete\FullBackups\Powerpoint\StorNext 4.0 diagrams\pngs\rin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5088" y="2824162"/>
            <a:ext cx="2108200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7922" name="Picture 17" descr="G:\Sales&amp;Marketing\Isaac-BACKUPDrive_DoNotMoveOrDelete\FullBackups\Powerpoint\StorNext 4.0 diagrams\pngs\storage_disk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08975" y="2936488"/>
            <a:ext cx="358775" cy="60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7924" name="Freeform 28"/>
          <p:cNvSpPr>
            <a:spLocks/>
          </p:cNvSpPr>
          <p:nvPr/>
        </p:nvSpPr>
        <p:spPr bwMode="auto">
          <a:xfrm>
            <a:off x="3414713" y="3763962"/>
            <a:ext cx="1778000" cy="841375"/>
          </a:xfrm>
          <a:custGeom>
            <a:avLst/>
            <a:gdLst>
              <a:gd name="T0" fmla="*/ 0 w 1778000"/>
              <a:gd name="T1" fmla="*/ 835688 h 841507"/>
              <a:gd name="T2" fmla="*/ 312738 w 1778000"/>
              <a:gd name="T3" fmla="*/ 680955 h 841507"/>
              <a:gd name="T4" fmla="*/ 488156 w 1778000"/>
              <a:gd name="T5" fmla="*/ 145342 h 841507"/>
              <a:gd name="T6" fmla="*/ 791369 w 1778000"/>
              <a:gd name="T7" fmla="*/ 925 h 841507"/>
              <a:gd name="T8" fmla="*/ 1778000 w 1778000"/>
              <a:gd name="T9" fmla="*/ 925 h 84150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78000"/>
              <a:gd name="T16" fmla="*/ 0 h 841507"/>
              <a:gd name="T17" fmla="*/ 1778000 w 1778000"/>
              <a:gd name="T18" fmla="*/ 841507 h 84150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78000" h="841507">
                <a:moveTo>
                  <a:pt x="0" y="835950"/>
                </a:moveTo>
                <a:cubicBezTo>
                  <a:pt x="132292" y="841507"/>
                  <a:pt x="243285" y="812932"/>
                  <a:pt x="312738" y="681169"/>
                </a:cubicBezTo>
                <a:cubicBezTo>
                  <a:pt x="382191" y="549406"/>
                  <a:pt x="429815" y="261143"/>
                  <a:pt x="488156" y="145388"/>
                </a:cubicBezTo>
                <a:cubicBezTo>
                  <a:pt x="546497" y="29633"/>
                  <a:pt x="635133" y="0"/>
                  <a:pt x="791369" y="925"/>
                </a:cubicBezTo>
                <a:lnTo>
                  <a:pt x="1778000" y="925"/>
                </a:lnTo>
              </a:path>
            </a:pathLst>
          </a:custGeom>
          <a:noFill/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sz="2400"/>
          </a:p>
        </p:txBody>
      </p:sp>
      <p:sp>
        <p:nvSpPr>
          <p:cNvPr id="377925" name="Freeform 29"/>
          <p:cNvSpPr>
            <a:spLocks/>
          </p:cNvSpPr>
          <p:nvPr/>
        </p:nvSpPr>
        <p:spPr bwMode="auto">
          <a:xfrm flipV="1">
            <a:off x="3414713" y="2816224"/>
            <a:ext cx="1778000" cy="841375"/>
          </a:xfrm>
          <a:custGeom>
            <a:avLst/>
            <a:gdLst>
              <a:gd name="T0" fmla="*/ 0 w 1778000"/>
              <a:gd name="T1" fmla="*/ 835688 h 841507"/>
              <a:gd name="T2" fmla="*/ 312738 w 1778000"/>
              <a:gd name="T3" fmla="*/ 680955 h 841507"/>
              <a:gd name="T4" fmla="*/ 488156 w 1778000"/>
              <a:gd name="T5" fmla="*/ 145342 h 841507"/>
              <a:gd name="T6" fmla="*/ 791369 w 1778000"/>
              <a:gd name="T7" fmla="*/ 925 h 841507"/>
              <a:gd name="T8" fmla="*/ 1778000 w 1778000"/>
              <a:gd name="T9" fmla="*/ 925 h 84150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78000"/>
              <a:gd name="T16" fmla="*/ 0 h 841507"/>
              <a:gd name="T17" fmla="*/ 1778000 w 1778000"/>
              <a:gd name="T18" fmla="*/ 841507 h 84150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78000" h="841507">
                <a:moveTo>
                  <a:pt x="0" y="835950"/>
                </a:moveTo>
                <a:cubicBezTo>
                  <a:pt x="132292" y="841507"/>
                  <a:pt x="243285" y="812932"/>
                  <a:pt x="312738" y="681169"/>
                </a:cubicBezTo>
                <a:cubicBezTo>
                  <a:pt x="382191" y="549406"/>
                  <a:pt x="429815" y="261143"/>
                  <a:pt x="488156" y="145388"/>
                </a:cubicBezTo>
                <a:cubicBezTo>
                  <a:pt x="546497" y="29633"/>
                  <a:pt x="635133" y="0"/>
                  <a:pt x="791369" y="925"/>
                </a:cubicBezTo>
                <a:lnTo>
                  <a:pt x="1778000" y="925"/>
                </a:lnTo>
              </a:path>
            </a:pathLst>
          </a:custGeom>
          <a:noFill/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sz="2400"/>
          </a:p>
        </p:txBody>
      </p:sp>
      <p:sp>
        <p:nvSpPr>
          <p:cNvPr id="377926" name="TextBox 31"/>
          <p:cNvSpPr txBox="1">
            <a:spLocks noChangeArrowheads="1"/>
          </p:cNvSpPr>
          <p:nvPr/>
        </p:nvSpPr>
        <p:spPr bwMode="auto">
          <a:xfrm>
            <a:off x="4038600" y="3921124"/>
            <a:ext cx="792163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ts val="613"/>
              </a:lnSpc>
              <a:spcBef>
                <a:spcPct val="30000"/>
              </a:spcBef>
              <a:buClrTx/>
            </a:pPr>
            <a:r>
              <a:rPr lang="en-US" sz="1000" b="1" dirty="0" err="1">
                <a:solidFill>
                  <a:schemeClr val="tx1"/>
                </a:solidFill>
              </a:rPr>
              <a:t>GigE</a:t>
            </a:r>
            <a:r>
              <a:rPr lang="en-US" sz="1000" b="1" dirty="0">
                <a:solidFill>
                  <a:schemeClr val="tx1"/>
                </a:solidFill>
              </a:rPr>
              <a:t> TCP/IP</a:t>
            </a:r>
          </a:p>
          <a:p>
            <a:pPr algn="ctr">
              <a:lnSpc>
                <a:spcPts val="613"/>
              </a:lnSpc>
              <a:spcBef>
                <a:spcPct val="30000"/>
              </a:spcBef>
              <a:buClrTx/>
            </a:pPr>
            <a:endParaRPr lang="en-US" sz="1000" b="1" dirty="0">
              <a:solidFill>
                <a:schemeClr val="tx1"/>
              </a:solidFill>
            </a:endParaRPr>
          </a:p>
        </p:txBody>
      </p:sp>
      <p:pic>
        <p:nvPicPr>
          <p:cNvPr id="377929" name="Picture 8" descr="G:\Sales&amp;Marketing\Isaac-BACKUPDrive_DoNotMoveOrDelete\FullBackups\Powerpoint\StorNext 4.0 diagrams\pngs\stornext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53200" y="3235324"/>
            <a:ext cx="351598" cy="360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7931" name="TextBox 34"/>
          <p:cNvSpPr txBox="1">
            <a:spLocks noChangeArrowheads="1"/>
          </p:cNvSpPr>
          <p:nvPr/>
        </p:nvSpPr>
        <p:spPr bwMode="auto">
          <a:xfrm>
            <a:off x="8001000" y="2747575"/>
            <a:ext cx="99060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30000"/>
              </a:spcBef>
              <a:buClrTx/>
            </a:pPr>
            <a:r>
              <a:rPr lang="en-US" sz="900" b="1">
                <a:solidFill>
                  <a:srgbClr val="074D80"/>
                </a:solidFill>
                <a:latin typeface="Arial Narrow" pitchFamily="34" charset="0"/>
              </a:rPr>
              <a:t>PRIMARY TIER</a:t>
            </a:r>
          </a:p>
        </p:txBody>
      </p:sp>
      <p:sp>
        <p:nvSpPr>
          <p:cNvPr id="377942" name="TextBox 63"/>
          <p:cNvSpPr txBox="1">
            <a:spLocks noChangeArrowheads="1"/>
          </p:cNvSpPr>
          <p:nvPr/>
        </p:nvSpPr>
        <p:spPr bwMode="auto">
          <a:xfrm rot="-5400000">
            <a:off x="1203325" y="3616213"/>
            <a:ext cx="3394075" cy="193899"/>
          </a:xfrm>
          <a:prstGeom prst="rect">
            <a:avLst/>
          </a:prstGeom>
          <a:solidFill>
            <a:srgbClr val="E8E8E8"/>
          </a:solidFill>
          <a:ln w="9525">
            <a:noFill/>
            <a:miter lim="800000"/>
            <a:headEnd/>
            <a:tailEnd/>
          </a:ln>
        </p:spPr>
        <p:txBody>
          <a:bodyPr lIns="0" tIns="27432" rIns="0" bIns="27432">
            <a:spAutoFit/>
          </a:bodyPr>
          <a:lstStyle/>
          <a:p>
            <a:pPr algn="ctr">
              <a:spcBef>
                <a:spcPct val="30000"/>
              </a:spcBef>
              <a:buClrTx/>
            </a:pPr>
            <a:r>
              <a:rPr lang="en-US" sz="900" b="1">
                <a:solidFill>
                  <a:srgbClr val="074D80"/>
                </a:solidFill>
                <a:latin typeface="Arial Narrow" pitchFamily="34" charset="0"/>
              </a:rPr>
              <a:t>DISTRIBUTED LAN CLIENTS</a:t>
            </a:r>
          </a:p>
        </p:txBody>
      </p:sp>
      <p:grpSp>
        <p:nvGrpSpPr>
          <p:cNvPr id="2" name="Group 75"/>
          <p:cNvGrpSpPr>
            <a:grpSpLocks/>
          </p:cNvGrpSpPr>
          <p:nvPr/>
        </p:nvGrpSpPr>
        <p:grpSpPr bwMode="auto">
          <a:xfrm>
            <a:off x="3043238" y="4394199"/>
            <a:ext cx="531812" cy="484188"/>
            <a:chOff x="533400" y="4318000"/>
            <a:chExt cx="531813" cy="484188"/>
          </a:xfrm>
        </p:grpSpPr>
        <p:pic>
          <p:nvPicPr>
            <p:cNvPr id="377947" name="Picture 12" descr="G:\Sales&amp;Marketing\Isaac-BACKUPDrive_DoNotMoveOrDelete\FullBackups\Powerpoint\StorNext 4.0 diagrams\pngs\client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19176" y="4318000"/>
              <a:ext cx="446037" cy="3426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7948" name="Picture 14" descr="G:\Sales&amp;Marketing\Isaac-BACKUPDrive_DoNotMoveOrDelete\FullBackups\Powerpoint\StorNext 4.0 diagrams\pngs\linux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33400" y="4476675"/>
              <a:ext cx="325950" cy="325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377955" name="Straight Connector 80"/>
          <p:cNvCxnSpPr>
            <a:cxnSpLocks noChangeShapeType="1"/>
          </p:cNvCxnSpPr>
          <p:nvPr/>
        </p:nvCxnSpPr>
        <p:spPr bwMode="auto">
          <a:xfrm>
            <a:off x="5100528" y="2452688"/>
            <a:ext cx="0" cy="1295400"/>
          </a:xfrm>
          <a:prstGeom prst="line">
            <a:avLst/>
          </a:prstGeom>
          <a:noFill/>
          <a:ln w="38100" algn="ctr">
            <a:solidFill>
              <a:schemeClr val="tx2"/>
            </a:solidFill>
            <a:round/>
            <a:headEnd/>
            <a:tailEnd/>
          </a:ln>
        </p:spPr>
      </p:cxnSp>
      <p:pic>
        <p:nvPicPr>
          <p:cNvPr id="377957" name="Picture 21" descr="G:\Sales&amp;Marketing\Isaac-BACKUPDrive_DoNotMoveOrDelete\FullBackups\Powerpoint\StorNext 4.0 diagrams\pngs\MDC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952888" y="2667000"/>
            <a:ext cx="342900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4190888" y="2062163"/>
            <a:ext cx="838200" cy="374650"/>
            <a:chOff x="1926431" y="4636294"/>
            <a:chExt cx="838200" cy="376237"/>
          </a:xfrm>
        </p:grpSpPr>
        <p:sp>
          <p:nvSpPr>
            <p:cNvPr id="377959" name="Rounded Rectangle 23"/>
            <p:cNvSpPr>
              <a:spLocks noChangeArrowheads="1"/>
            </p:cNvSpPr>
            <p:nvPr/>
          </p:nvSpPr>
          <p:spPr bwMode="auto">
            <a:xfrm>
              <a:off x="1926431" y="4636294"/>
              <a:ext cx="838200" cy="376237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50" algn="ctr">
              <a:solidFill>
                <a:srgbClr val="4E84C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30000"/>
                </a:spcBef>
                <a:buClrTx/>
              </a:pPr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377960" name="TextBox 24"/>
            <p:cNvSpPr txBox="1">
              <a:spLocks noChangeArrowheads="1"/>
            </p:cNvSpPr>
            <p:nvPr/>
          </p:nvSpPr>
          <p:spPr bwMode="auto">
            <a:xfrm>
              <a:off x="2016918" y="4717256"/>
              <a:ext cx="609600" cy="205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lnSpc>
                  <a:spcPts val="800"/>
                </a:lnSpc>
                <a:spcBef>
                  <a:spcPct val="0"/>
                </a:spcBef>
                <a:buClrTx/>
              </a:pPr>
              <a:r>
                <a:rPr lang="en-US" sz="900" b="1" dirty="0">
                  <a:solidFill>
                    <a:srgbClr val="4E84C4"/>
                  </a:solidFill>
                </a:rPr>
                <a:t>Metadata</a:t>
              </a:r>
            </a:p>
            <a:p>
              <a:pPr>
                <a:lnSpc>
                  <a:spcPts val="800"/>
                </a:lnSpc>
                <a:spcBef>
                  <a:spcPct val="0"/>
                </a:spcBef>
                <a:buClrTx/>
              </a:pPr>
              <a:r>
                <a:rPr lang="en-US" sz="900" b="1" dirty="0">
                  <a:solidFill>
                    <a:srgbClr val="4E84C4"/>
                  </a:solidFill>
                </a:rPr>
                <a:t>Controller</a:t>
              </a:r>
            </a:p>
          </p:txBody>
        </p:sp>
      </p:grpSp>
      <p:pic>
        <p:nvPicPr>
          <p:cNvPr id="377961" name="Picture 16" descr="G:\Sales&amp;Marketing\Isaac-BACKUPDrive_DoNotMoveOrDelete\FullBackups\Powerpoint\StorNext 4.0 diagrams\pngs\server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837001" y="1935163"/>
            <a:ext cx="2921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75"/>
          <p:cNvGrpSpPr>
            <a:grpSpLocks/>
          </p:cNvGrpSpPr>
          <p:nvPr/>
        </p:nvGrpSpPr>
        <p:grpSpPr bwMode="auto">
          <a:xfrm>
            <a:off x="2971800" y="2549524"/>
            <a:ext cx="531813" cy="484188"/>
            <a:chOff x="533400" y="4318000"/>
            <a:chExt cx="531813" cy="484188"/>
          </a:xfrm>
        </p:grpSpPr>
        <p:pic>
          <p:nvPicPr>
            <p:cNvPr id="378023" name="Picture 12" descr="G:\Sales&amp;Marketing\Isaac-BACKUPDrive_DoNotMoveOrDelete\FullBackups\Powerpoint\StorNext 4.0 diagrams\pngs\client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19176" y="4318000"/>
              <a:ext cx="446037" cy="3426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8024" name="Picture 14" descr="G:\Sales&amp;Marketing\Isaac-BACKUPDrive_DoNotMoveOrDelete\FullBackups\Powerpoint\StorNext 4.0 diagrams\pngs\linux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33400" y="4476675"/>
              <a:ext cx="325950" cy="325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oup 77"/>
          <p:cNvGrpSpPr>
            <a:grpSpLocks/>
          </p:cNvGrpSpPr>
          <p:nvPr/>
        </p:nvGrpSpPr>
        <p:grpSpPr bwMode="auto">
          <a:xfrm>
            <a:off x="5410200" y="3844924"/>
            <a:ext cx="422275" cy="669925"/>
            <a:chOff x="4176713" y="2551718"/>
            <a:chExt cx="422275" cy="669637"/>
          </a:xfrm>
        </p:grpSpPr>
        <p:pic>
          <p:nvPicPr>
            <p:cNvPr id="378027" name="Picture 16" descr="G:\Sales&amp;Marketing\Isaac-BACKUPDrive_DoNotMoveOrDelete\FullBackups\Powerpoint\StorNext 4.0 diagrams\pngs\server.pn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4320381" y="2551718"/>
              <a:ext cx="278607" cy="606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8028" name="Picture 14" descr="G:\Sales&amp;Marketing\Isaac-BACKUPDrive_DoNotMoveOrDelete\FullBackups\Powerpoint\StorNext 4.0 diagrams\pngs\linux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176713" y="2895600"/>
              <a:ext cx="325755" cy="3257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Group 25"/>
          <p:cNvGrpSpPr>
            <a:grpSpLocks/>
          </p:cNvGrpSpPr>
          <p:nvPr/>
        </p:nvGrpSpPr>
        <p:grpSpPr bwMode="auto">
          <a:xfrm>
            <a:off x="5318013" y="2108200"/>
            <a:ext cx="838200" cy="374650"/>
            <a:chOff x="1926431" y="4636294"/>
            <a:chExt cx="838200" cy="376237"/>
          </a:xfrm>
        </p:grpSpPr>
        <p:sp>
          <p:nvSpPr>
            <p:cNvPr id="378030" name="Rounded Rectangle 23"/>
            <p:cNvSpPr>
              <a:spLocks noChangeArrowheads="1"/>
            </p:cNvSpPr>
            <p:nvPr/>
          </p:nvSpPr>
          <p:spPr bwMode="auto">
            <a:xfrm>
              <a:off x="1926431" y="4636294"/>
              <a:ext cx="838200" cy="376237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50" algn="ctr">
              <a:solidFill>
                <a:srgbClr val="4E84C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30000"/>
                </a:spcBef>
                <a:buClrTx/>
              </a:pPr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378031" name="TextBox 24"/>
            <p:cNvSpPr txBox="1">
              <a:spLocks noChangeArrowheads="1"/>
            </p:cNvSpPr>
            <p:nvPr/>
          </p:nvSpPr>
          <p:spPr bwMode="auto">
            <a:xfrm>
              <a:off x="2016919" y="4717599"/>
              <a:ext cx="609600" cy="1036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>
                <a:lnSpc>
                  <a:spcPts val="800"/>
                </a:lnSpc>
                <a:spcBef>
                  <a:spcPct val="0"/>
                </a:spcBef>
                <a:buClrTx/>
              </a:pPr>
              <a:r>
                <a:rPr lang="en-US" sz="900" b="1">
                  <a:solidFill>
                    <a:srgbClr val="4E84C4"/>
                  </a:solidFill>
                </a:rPr>
                <a:t>HA MDC</a:t>
              </a:r>
            </a:p>
          </p:txBody>
        </p:sp>
      </p:grpSp>
      <p:pic>
        <p:nvPicPr>
          <p:cNvPr id="378025" name="Picture 16" descr="G:\Sales&amp;Marketing\Isaac-BACKUPDrive_DoNotMoveOrDelete\FullBackups\Powerpoint\StorNext 4.0 diagrams\pngs\server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178313" y="1955800"/>
            <a:ext cx="2921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78034" name="Straight Connector 100"/>
          <p:cNvCxnSpPr>
            <a:cxnSpLocks noChangeShapeType="1"/>
          </p:cNvCxnSpPr>
          <p:nvPr/>
        </p:nvCxnSpPr>
        <p:spPr bwMode="auto">
          <a:xfrm>
            <a:off x="7383780" y="3235336"/>
            <a:ext cx="769620" cy="0"/>
          </a:xfrm>
          <a:prstGeom prst="line">
            <a:avLst/>
          </a:prstGeom>
          <a:noFill/>
          <a:ln w="158750" algn="ctr">
            <a:solidFill>
              <a:srgbClr val="E8E8E8"/>
            </a:solidFill>
            <a:round/>
            <a:headEnd/>
            <a:tailEnd/>
          </a:ln>
        </p:spPr>
      </p:cxnSp>
      <p:cxnSp>
        <p:nvCxnSpPr>
          <p:cNvPr id="378035" name="Straight Connector 48"/>
          <p:cNvCxnSpPr>
            <a:cxnSpLocks noChangeShapeType="1"/>
          </p:cNvCxnSpPr>
          <p:nvPr/>
        </p:nvCxnSpPr>
        <p:spPr bwMode="auto">
          <a:xfrm>
            <a:off x="7239000" y="3235336"/>
            <a:ext cx="609600" cy="0"/>
          </a:xfrm>
          <a:prstGeom prst="line">
            <a:avLst/>
          </a:prstGeom>
          <a:noFill/>
          <a:ln w="38100" algn="ctr">
            <a:solidFill>
              <a:schemeClr val="tx2"/>
            </a:solidFill>
            <a:round/>
            <a:headEnd/>
            <a:tailEnd/>
          </a:ln>
        </p:spPr>
      </p:cxnSp>
      <p:sp>
        <p:nvSpPr>
          <p:cNvPr id="378036" name="TextBox 32"/>
          <p:cNvSpPr txBox="1">
            <a:spLocks noChangeArrowheads="1"/>
          </p:cNvSpPr>
          <p:nvPr/>
        </p:nvSpPr>
        <p:spPr bwMode="auto">
          <a:xfrm>
            <a:off x="7067544" y="2944812"/>
            <a:ext cx="1191101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/>
          <a:p>
            <a:pPr algn="ctr">
              <a:lnSpc>
                <a:spcPts val="613"/>
              </a:lnSpc>
              <a:spcBef>
                <a:spcPct val="30000"/>
              </a:spcBef>
              <a:buClrTx/>
            </a:pPr>
            <a:r>
              <a:rPr lang="en-US" sz="1000" b="1" dirty="0">
                <a:solidFill>
                  <a:schemeClr val="tx1"/>
                </a:solidFill>
              </a:rPr>
              <a:t>FC/</a:t>
            </a:r>
            <a:r>
              <a:rPr lang="en-US" sz="1000" b="1" dirty="0" err="1">
                <a:solidFill>
                  <a:schemeClr val="tx1"/>
                </a:solidFill>
              </a:rPr>
              <a:t>iSCSI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79" name="Rounded Rectangle 23"/>
          <p:cNvSpPr>
            <a:spLocks noChangeArrowheads="1"/>
          </p:cNvSpPr>
          <p:nvPr/>
        </p:nvSpPr>
        <p:spPr bwMode="auto">
          <a:xfrm>
            <a:off x="5089413" y="4572000"/>
            <a:ext cx="1143000" cy="457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 algn="ctr">
            <a:solidFill>
              <a:srgbClr val="4E84C4"/>
            </a:solidFill>
            <a:round/>
            <a:headEnd/>
            <a:tailEnd/>
          </a:ln>
        </p:spPr>
        <p:txBody>
          <a:bodyPr lIns="91440" rIns="91440"/>
          <a:lstStyle/>
          <a:p>
            <a:pPr algn="ctr">
              <a:spcBef>
                <a:spcPct val="30000"/>
              </a:spcBef>
              <a:buClrTx/>
            </a:pPr>
            <a:r>
              <a:rPr lang="en-US" sz="1200" b="1" dirty="0" smtClean="0">
                <a:solidFill>
                  <a:schemeClr val="tx2"/>
                </a:solidFill>
                <a:latin typeface="Calibri" pitchFamily="34" charset="0"/>
              </a:rPr>
              <a:t>Traditional RYO Gateway</a:t>
            </a:r>
            <a:endParaRPr lang="en-US" sz="12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cxnSp>
        <p:nvCxnSpPr>
          <p:cNvPr id="50" name="Straight Connector 49"/>
          <p:cNvCxnSpPr/>
          <p:nvPr/>
        </p:nvCxnSpPr>
        <p:spPr>
          <a:xfrm flipV="1">
            <a:off x="2209800" y="2667000"/>
            <a:ext cx="994595" cy="574676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5029200" y="1371600"/>
            <a:ext cx="994595" cy="76200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2133600" y="3622676"/>
            <a:ext cx="1066800" cy="644524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ounded Rectangle 46"/>
          <p:cNvSpPr/>
          <p:nvPr/>
        </p:nvSpPr>
        <p:spPr>
          <a:xfrm>
            <a:off x="5029200" y="914400"/>
            <a:ext cx="38862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 smtClean="0"/>
              <a:t>Need to wipe existing 50 DLC Licenses from MDCs</a:t>
            </a:r>
            <a:endParaRPr lang="en-US" sz="1600" b="1" dirty="0"/>
          </a:p>
        </p:txBody>
      </p:sp>
      <p:sp>
        <p:nvSpPr>
          <p:cNvPr id="45" name="Rounded Rectangle 44"/>
          <p:cNvSpPr/>
          <p:nvPr/>
        </p:nvSpPr>
        <p:spPr>
          <a:xfrm>
            <a:off x="76200" y="3124200"/>
            <a:ext cx="22098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/>
            <a:r>
              <a:rPr lang="en-US" sz="1600" b="1" dirty="0" smtClean="0"/>
              <a:t>50 DLC Licenses</a:t>
            </a:r>
            <a:endParaRPr lang="en-US" sz="1600" b="1" dirty="0"/>
          </a:p>
        </p:txBody>
      </p:sp>
      <p:sp>
        <p:nvSpPr>
          <p:cNvPr id="53" name="TextBox 52"/>
          <p:cNvSpPr txBox="1"/>
          <p:nvPr/>
        </p:nvSpPr>
        <p:spPr>
          <a:xfrm>
            <a:off x="152400" y="5200471"/>
            <a:ext cx="5410200" cy="76944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b="1" i="1" dirty="0" smtClean="0"/>
              <a:t>Requirements: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sz="1400" b="1" dirty="0" smtClean="0"/>
              <a:t>Update to latest SN 4.2 code release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sz="1400" b="1" dirty="0" smtClean="0"/>
              <a:t>Need to remove DLC licenses from MDCs  </a:t>
            </a:r>
            <a:endParaRPr lang="en-US" sz="1400" b="1" dirty="0">
              <a:solidFill>
                <a:srgbClr val="FF0000"/>
              </a:solidFill>
            </a:endParaRPr>
          </a:p>
        </p:txBody>
      </p:sp>
      <p:cxnSp>
        <p:nvCxnSpPr>
          <p:cNvPr id="55" name="Straight Connector 54"/>
          <p:cNvCxnSpPr/>
          <p:nvPr/>
        </p:nvCxnSpPr>
        <p:spPr>
          <a:xfrm>
            <a:off x="6019800" y="4191000"/>
            <a:ext cx="685800" cy="114300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" name="Picture 59"/>
          <p:cNvPicPr>
            <a:picLocks noChangeAspect="1" noChangeArrowheads="1"/>
          </p:cNvPicPr>
          <p:nvPr/>
        </p:nvPicPr>
        <p:blipFill>
          <a:blip r:embed="rId11" cstate="print"/>
          <a:srcRect b="84525"/>
          <a:stretch>
            <a:fillRect/>
          </a:stretch>
        </p:blipFill>
        <p:spPr bwMode="auto">
          <a:xfrm>
            <a:off x="6324600" y="4114800"/>
            <a:ext cx="1219200" cy="216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4" name="Rounded Rectangle 53"/>
          <p:cNvSpPr/>
          <p:nvPr/>
        </p:nvSpPr>
        <p:spPr>
          <a:xfrm>
            <a:off x="5715000" y="5257800"/>
            <a:ext cx="22098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/>
            <a:r>
              <a:rPr lang="en-US" sz="1600" b="1" dirty="0" smtClean="0"/>
              <a:t>1 Gateway License</a:t>
            </a:r>
            <a:endParaRPr lang="en-US" sz="1600" b="1" dirty="0"/>
          </a:p>
        </p:txBody>
      </p:sp>
      <p:sp>
        <p:nvSpPr>
          <p:cNvPr id="59" name="Rounded Rectangle 23"/>
          <p:cNvSpPr>
            <a:spLocks noChangeArrowheads="1"/>
          </p:cNvSpPr>
          <p:nvPr/>
        </p:nvSpPr>
        <p:spPr bwMode="auto">
          <a:xfrm>
            <a:off x="6400800" y="4572000"/>
            <a:ext cx="1143000" cy="457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 algn="ctr">
            <a:solidFill>
              <a:srgbClr val="4E84C4"/>
            </a:solidFill>
            <a:round/>
            <a:headEnd/>
            <a:tailEnd/>
          </a:ln>
        </p:spPr>
        <p:txBody>
          <a:bodyPr lIns="91440" rIns="91440"/>
          <a:lstStyle/>
          <a:p>
            <a:pPr algn="ctr">
              <a:spcBef>
                <a:spcPct val="30000"/>
              </a:spcBef>
              <a:buClrTx/>
            </a:pPr>
            <a:r>
              <a:rPr lang="en-US" sz="1200" b="1" dirty="0" smtClean="0">
                <a:solidFill>
                  <a:schemeClr val="tx2"/>
                </a:solidFill>
                <a:latin typeface="Calibri" pitchFamily="34" charset="0"/>
              </a:rPr>
              <a:t>Added G30x Gateway</a:t>
            </a:r>
            <a:endParaRPr lang="en-US" sz="12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76200" y="3048000"/>
            <a:ext cx="2209800" cy="762000"/>
          </a:xfrm>
          <a:prstGeom prst="roundRect">
            <a:avLst/>
          </a:prstGeom>
          <a:solidFill>
            <a:srgbClr val="00B05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Can now add or remove users on demand</a:t>
            </a:r>
            <a:endParaRPr lang="en-US" sz="1600" b="1" dirty="0"/>
          </a:p>
        </p:txBody>
      </p:sp>
      <p:sp>
        <p:nvSpPr>
          <p:cNvPr id="57" name="TextBox 56"/>
          <p:cNvSpPr txBox="1"/>
          <p:nvPr/>
        </p:nvSpPr>
        <p:spPr>
          <a:xfrm>
            <a:off x="152400" y="914400"/>
            <a:ext cx="3124200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Initial DLC Customer Configuration Example w/ 50 DLCs</a:t>
            </a:r>
            <a:endParaRPr lang="en-US" sz="14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2917 0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7.40741E-7 L -0.125 -7.40741E-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47" grpId="0" animBg="1"/>
      <p:bldP spid="45" grpId="0" animBg="1"/>
      <p:bldP spid="53" grpId="0" animBg="1"/>
      <p:bldP spid="54" grpId="0" animBg="1"/>
      <p:bldP spid="59" grpId="0" animBg="1"/>
      <p:bldP spid="56" grpId="0" animBg="1"/>
      <p:bldP spid="57" grpId="0" animBg="1"/>
      <p:bldP spid="57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75322" y="1066800"/>
            <a:ext cx="7772400" cy="1828800"/>
          </a:xfrm>
        </p:spPr>
        <p:txBody>
          <a:bodyPr/>
          <a:lstStyle/>
          <a:p>
            <a:r>
              <a:rPr lang="en-US" dirty="0" smtClean="0"/>
              <a:t>Q&amp;A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98438"/>
            <a:ext cx="8686800" cy="639762"/>
          </a:xfrm>
        </p:spPr>
        <p:txBody>
          <a:bodyPr/>
          <a:lstStyle/>
          <a:p>
            <a:r>
              <a:rPr lang="en-US" dirty="0" smtClean="0"/>
              <a:t>StorNext G300 Gateway Appliance</a:t>
            </a:r>
            <a:endParaRPr lang="en-US" b="1" i="1" dirty="0"/>
          </a:p>
        </p:txBody>
      </p:sp>
      <p:grpSp>
        <p:nvGrpSpPr>
          <p:cNvPr id="3" name="Group 15"/>
          <p:cNvGrpSpPr/>
          <p:nvPr/>
        </p:nvGrpSpPr>
        <p:grpSpPr>
          <a:xfrm>
            <a:off x="304800" y="2343090"/>
            <a:ext cx="3581400" cy="1695510"/>
            <a:chOff x="152400" y="2343090"/>
            <a:chExt cx="3581400" cy="1695510"/>
          </a:xfrm>
        </p:grpSpPr>
        <p:pic>
          <p:nvPicPr>
            <p:cNvPr id="7" name="Picture 7" descr="QTM_StorNext_blue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52400" y="3181290"/>
              <a:ext cx="3581400" cy="6203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7"/>
            <p:cNvPicPr>
              <a:picLocks noChangeAspect="1" noChangeArrowheads="1"/>
            </p:cNvPicPr>
            <p:nvPr/>
          </p:nvPicPr>
          <p:blipFill>
            <a:blip r:embed="rId3" cstate="print"/>
            <a:srcRect b="84525"/>
            <a:stretch>
              <a:fillRect/>
            </a:stretch>
          </p:blipFill>
          <p:spPr bwMode="auto">
            <a:xfrm>
              <a:off x="180681" y="2343090"/>
              <a:ext cx="3524839" cy="6262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" name="TextBox 8"/>
            <p:cNvSpPr txBox="1"/>
            <p:nvPr/>
          </p:nvSpPr>
          <p:spPr>
            <a:xfrm>
              <a:off x="304800" y="3638490"/>
              <a:ext cx="322248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G300 Gateway Appliance</a:t>
              </a:r>
              <a:endParaRPr lang="en-US" sz="2000" b="1" dirty="0"/>
            </a:p>
          </p:txBody>
        </p:sp>
      </p:grpSp>
      <p:sp>
        <p:nvSpPr>
          <p:cNvPr id="12" name="Rectangle 11"/>
          <p:cNvSpPr/>
          <p:nvPr/>
        </p:nvSpPr>
        <p:spPr>
          <a:xfrm rot="21221276">
            <a:off x="272362" y="4919817"/>
            <a:ext cx="4092418" cy="954107"/>
          </a:xfrm>
          <a:prstGeom prst="rect">
            <a:avLst/>
          </a:prstGeom>
          <a:ln w="57150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en-US" sz="2800" b="1" dirty="0" smtClean="0"/>
              <a:t>Blazing fast </a:t>
            </a:r>
            <a:r>
              <a:rPr lang="en-US" sz="2800" b="1" dirty="0" smtClean="0">
                <a:solidFill>
                  <a:srgbClr val="FFC000"/>
                </a:solidFill>
              </a:rPr>
              <a:t>shared file access over</a:t>
            </a:r>
            <a:r>
              <a:rPr lang="en-US" sz="2800" b="1" dirty="0" smtClean="0"/>
              <a:t> Ethernet</a:t>
            </a:r>
            <a:endParaRPr lang="en-US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800100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304800" y="1066800"/>
            <a:ext cx="8839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NFS on steroids, fast Ethernet access, unlimited clients 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4343400" y="1752600"/>
            <a:ext cx="4724400" cy="43434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For compute intensive applications that don’t require SAN performance</a:t>
            </a:r>
          </a:p>
          <a:p>
            <a:pPr lvl="1"/>
            <a:r>
              <a:rPr lang="en-US" dirty="0" smtClean="0"/>
              <a:t>Gene sequencing, </a:t>
            </a:r>
            <a:r>
              <a:rPr lang="en-US" dirty="0" err="1" smtClean="0"/>
              <a:t>transcoding</a:t>
            </a:r>
            <a:endParaRPr lang="en-US" dirty="0" smtClean="0"/>
          </a:p>
          <a:p>
            <a:r>
              <a:rPr lang="en-US" dirty="0" err="1" smtClean="0"/>
              <a:t>StorNext</a:t>
            </a:r>
            <a:r>
              <a:rPr lang="en-US" dirty="0" smtClean="0"/>
              <a:t> G301 (1GbE)</a:t>
            </a:r>
          </a:p>
          <a:p>
            <a:pPr lvl="1"/>
            <a:r>
              <a:rPr lang="en-US" dirty="0" smtClean="0"/>
              <a:t>750 MB/s max throughput</a:t>
            </a:r>
          </a:p>
          <a:p>
            <a:r>
              <a:rPr lang="en-US" dirty="0" smtClean="0"/>
              <a:t>StorNext G302 (10GbE)</a:t>
            </a:r>
          </a:p>
          <a:p>
            <a:pPr lvl="1"/>
            <a:r>
              <a:rPr lang="en-US" dirty="0" smtClean="0"/>
              <a:t>1.6 GB/s max throughput</a:t>
            </a:r>
          </a:p>
          <a:p>
            <a:r>
              <a:rPr lang="en-US" dirty="0" smtClean="0"/>
              <a:t>Per-gateway licensing</a:t>
            </a:r>
          </a:p>
          <a:p>
            <a:pPr lvl="1"/>
            <a:r>
              <a:rPr lang="en-US" dirty="0" smtClean="0"/>
              <a:t>Unlimited DLC clients</a:t>
            </a:r>
          </a:p>
          <a:p>
            <a:r>
              <a:rPr lang="en-US" dirty="0" smtClean="0"/>
              <a:t>Load balancing &amp; failover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5"/>
          <p:cNvSpPr>
            <a:spLocks noGrp="1"/>
          </p:cNvSpPr>
          <p:nvPr>
            <p:ph type="title"/>
          </p:nvPr>
        </p:nvSpPr>
        <p:spPr>
          <a:xfrm>
            <a:off x="228600" y="228600"/>
            <a:ext cx="8420100" cy="639763"/>
          </a:xfrm>
        </p:spPr>
        <p:txBody>
          <a:bodyPr/>
          <a:lstStyle/>
          <a:p>
            <a:r>
              <a:rPr lang="en-US" dirty="0" smtClean="0">
                <a:latin typeface="Arial" charset="0"/>
                <a:ea typeface="ＭＳ Ｐゴシック" pitchFamily="34" charset="-128"/>
                <a:cs typeface="Arial" charset="0"/>
              </a:rPr>
              <a:t>StorNext Appliances building </a:t>
            </a:r>
            <a:r>
              <a:rPr lang="en-US" b="1" cap="all" dirty="0" smtClean="0">
                <a:latin typeface="Arial" charset="0"/>
                <a:ea typeface="ＭＳ Ｐゴシック" pitchFamily="34" charset="-128"/>
                <a:cs typeface="Arial" charset="0"/>
              </a:rPr>
              <a:t>momentum</a:t>
            </a:r>
          </a:p>
        </p:txBody>
      </p:sp>
      <p:sp>
        <p:nvSpPr>
          <p:cNvPr id="15363" name="Content Placeholder 6"/>
          <p:cNvSpPr>
            <a:spLocks noGrp="1"/>
          </p:cNvSpPr>
          <p:nvPr>
            <p:ph idx="1"/>
          </p:nvPr>
        </p:nvSpPr>
        <p:spPr>
          <a:xfrm>
            <a:off x="301625" y="1143000"/>
            <a:ext cx="8364538" cy="50292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 charset="0"/>
                <a:ea typeface="ＭＳ Ｐゴシック" pitchFamily="34" charset="-128"/>
                <a:cs typeface="Arial" charset="0"/>
              </a:rPr>
              <a:t>StorNext M660:</a:t>
            </a:r>
          </a:p>
          <a:p>
            <a:pPr lvl="1"/>
            <a:r>
              <a:rPr lang="en-US" sz="2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charset="0"/>
                <a:ea typeface="ＭＳ Ｐゴシック" pitchFamily="34" charset="-128"/>
                <a:cs typeface="Arial" charset="0"/>
              </a:rPr>
              <a:t>Already 36</a:t>
            </a:r>
            <a:r>
              <a:rPr lang="en-US" sz="2000" dirty="0" smtClean="0">
                <a:latin typeface="Arial" charset="0"/>
                <a:ea typeface="ＭＳ Ｐゴシック" pitchFamily="34" charset="-128"/>
                <a:cs typeface="Arial" charset="0"/>
              </a:rPr>
              <a:t> opportunities in NA and EMEA</a:t>
            </a:r>
          </a:p>
          <a:p>
            <a:pPr lvl="1"/>
            <a:r>
              <a:rPr lang="en-US" sz="2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charset="0"/>
                <a:ea typeface="ＭＳ Ｐゴシック" pitchFamily="34" charset="-128"/>
                <a:cs typeface="Arial" charset="0"/>
              </a:rPr>
              <a:t>Sold 6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charset="0"/>
                <a:ea typeface="ＭＳ Ｐゴシック" pitchFamily="34" charset="-128"/>
                <a:cs typeface="Arial" charset="0"/>
              </a:rPr>
              <a:t> </a:t>
            </a:r>
            <a:r>
              <a:rPr lang="en-US" sz="2000" dirty="0" smtClean="0">
                <a:latin typeface="Arial" charset="0"/>
                <a:ea typeface="ＭＳ Ｐゴシック" pitchFamily="34" charset="-128"/>
                <a:cs typeface="Arial" charset="0"/>
              </a:rPr>
              <a:t>units in the last two weeks of FQ1!</a:t>
            </a:r>
            <a:endParaRPr lang="en-US" dirty="0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endParaRPr lang="en-US" dirty="0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endParaRPr lang="en-US" dirty="0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endParaRPr lang="en-US" dirty="0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endParaRPr lang="en-US" dirty="0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endParaRPr lang="en-US" dirty="0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r>
              <a:rPr lang="en-US" dirty="0" smtClean="0">
                <a:latin typeface="Arial" charset="0"/>
                <a:ea typeface="ＭＳ Ｐゴシック" pitchFamily="34" charset="-128"/>
                <a:cs typeface="Arial" charset="0"/>
              </a:rPr>
              <a:t>StorNext M330: growth every quarter, over </a:t>
            </a:r>
            <a:r>
              <a:rPr lang="en-US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charset="0"/>
                <a:ea typeface="ＭＳ Ｐゴシック" pitchFamily="34" charset="-128"/>
                <a:cs typeface="Arial" charset="0"/>
              </a:rPr>
              <a:t>50 units</a:t>
            </a:r>
            <a:r>
              <a:rPr lang="en-US" dirty="0" smtClean="0">
                <a:latin typeface="Arial" charset="0"/>
                <a:ea typeface="ＭＳ Ｐゴシック" pitchFamily="34" charset="-128"/>
                <a:cs typeface="Arial" charset="0"/>
              </a:rPr>
              <a:t> sold to date</a:t>
            </a:r>
          </a:p>
          <a:p>
            <a:r>
              <a:rPr lang="en-US" dirty="0" smtClean="0">
                <a:latin typeface="Arial" charset="0"/>
                <a:ea typeface="ＭＳ Ｐゴシック" pitchFamily="34" charset="-128"/>
                <a:cs typeface="Arial" charset="0"/>
              </a:rPr>
              <a:t>StorNext G300: </a:t>
            </a:r>
            <a:r>
              <a:rPr lang="en-US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charset="0"/>
                <a:ea typeface="ＭＳ Ｐゴシック" pitchFamily="34" charset="-128"/>
                <a:cs typeface="Arial" charset="0"/>
              </a:rPr>
              <a:t>50% </a:t>
            </a:r>
            <a:r>
              <a:rPr lang="en-US" dirty="0" smtClean="0">
                <a:latin typeface="Arial" charset="0"/>
                <a:ea typeface="ＭＳ Ｐゴシック" pitchFamily="34" charset="-128"/>
                <a:cs typeface="Arial" charset="0"/>
              </a:rPr>
              <a:t>growth vs. FQ4</a:t>
            </a:r>
          </a:p>
        </p:txBody>
      </p:sp>
      <p:sp>
        <p:nvSpPr>
          <p:cNvPr id="15364" name="Slide Number Placeholder 11"/>
          <p:cNvSpPr>
            <a:spLocks noGrp="1"/>
          </p:cNvSpPr>
          <p:nvPr>
            <p:ph type="sldNum" sz="quarter" idx="10"/>
          </p:nvPr>
        </p:nvSpPr>
        <p:spPr bwMode="auto"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111FFCCE-0D55-4533-B996-71125410615E}" type="slidenum">
              <a:rPr smtClean="0">
                <a:ea typeface="ＭＳ Ｐゴシック" pitchFamily="34" charset="-128"/>
              </a:rPr>
              <a:pPr/>
              <a:t>3</a:t>
            </a:fld>
            <a:endParaRPr smtClean="0">
              <a:ea typeface="ＭＳ Ｐゴシック" pitchFamily="34" charset="-128"/>
            </a:endParaRPr>
          </a:p>
        </p:txBody>
      </p:sp>
      <p:pic>
        <p:nvPicPr>
          <p:cNvPr id="22530" name="Picture 2" descr="http://kardashianasamediacommodidty.files.wordpress.com/2011/11/e-entertainment-television-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4030" y="2518859"/>
            <a:ext cx="1196658" cy="1388123"/>
          </a:xfrm>
          <a:prstGeom prst="rect">
            <a:avLst/>
          </a:prstGeom>
          <a:noFill/>
        </p:spPr>
      </p:pic>
      <p:pic>
        <p:nvPicPr>
          <p:cNvPr id="22532" name="Picture 4" descr="http://cdn4.digitaltrends.com/wp-content/uploads/2011/05/800px-Warner_Music_Group_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43406" y="2470603"/>
            <a:ext cx="2330476" cy="1424503"/>
          </a:xfrm>
          <a:prstGeom prst="rect">
            <a:avLst/>
          </a:prstGeom>
          <a:noFill/>
        </p:spPr>
      </p:pic>
      <p:pic>
        <p:nvPicPr>
          <p:cNvPr id="22534" name="Picture 6" descr="http://upload.wikimedia.org/wikipedia/en/a/a7/Feg_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09073" y="2458728"/>
            <a:ext cx="2285545" cy="1329500"/>
          </a:xfrm>
          <a:prstGeom prst="rect">
            <a:avLst/>
          </a:prstGeom>
          <a:noFill/>
        </p:spPr>
      </p:pic>
      <p:pic>
        <p:nvPicPr>
          <p:cNvPr id="22536" name="Picture 8" descr="http://www.physics.unc.edu/~spm/UNC%20log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95730" y="2458192"/>
            <a:ext cx="1350956" cy="133003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509000" cy="639763"/>
          </a:xfrm>
        </p:spPr>
        <p:txBody>
          <a:bodyPr/>
          <a:lstStyle/>
          <a:p>
            <a:r>
              <a:rPr lang="en-US" dirty="0" smtClean="0"/>
              <a:t>StorNext Appliances: REMEMBER !!!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624" y="1066800"/>
            <a:ext cx="8588376" cy="51054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M660</a:t>
            </a:r>
            <a:r>
              <a:rPr lang="en-US" dirty="0" smtClean="0"/>
              <a:t>: Base System &amp; Expansion Unit </a:t>
            </a:r>
            <a:r>
              <a:rPr lang="en-US" sz="2800" b="1" dirty="0" smtClean="0">
                <a:solidFill>
                  <a:srgbClr val="00B050"/>
                </a:solidFill>
              </a:rPr>
              <a:t>Sold Separately</a:t>
            </a:r>
            <a:r>
              <a:rPr lang="en-US" dirty="0" smtClean="0"/>
              <a:t>!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b="1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endParaRPr lang="en-US" b="1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r>
              <a:rPr lang="en-US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M660</a:t>
            </a:r>
            <a:r>
              <a:rPr lang="en-US" dirty="0" smtClean="0"/>
              <a:t>: </a:t>
            </a:r>
            <a:r>
              <a:rPr lang="en-US" sz="2800" b="1" dirty="0" smtClean="0">
                <a:solidFill>
                  <a:srgbClr val="00B050"/>
                </a:solidFill>
              </a:rPr>
              <a:t>$20K off list </a:t>
            </a:r>
            <a:r>
              <a:rPr lang="en-US" dirty="0" smtClean="0"/>
              <a:t>through September</a:t>
            </a:r>
          </a:p>
          <a:p>
            <a:r>
              <a:rPr lang="en-US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Q-Series and G300</a:t>
            </a:r>
            <a:r>
              <a:rPr lang="en-US" dirty="0" smtClean="0"/>
              <a:t>: </a:t>
            </a:r>
            <a:r>
              <a:rPr lang="en-US" sz="2800" b="1" dirty="0" smtClean="0">
                <a:solidFill>
                  <a:srgbClr val="00B050"/>
                </a:solidFill>
              </a:rPr>
              <a:t>Do you want fries with that?</a:t>
            </a:r>
            <a:br>
              <a:rPr lang="en-US" sz="2800" b="1" dirty="0" smtClean="0">
                <a:solidFill>
                  <a:srgbClr val="00B050"/>
                </a:solidFill>
              </a:rPr>
            </a:br>
            <a:endParaRPr lang="en-US" b="1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r>
              <a:rPr lang="en-US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M330</a:t>
            </a:r>
            <a:r>
              <a:rPr lang="en-US" dirty="0" smtClean="0"/>
              <a:t>: non-TPM configuration in PB64</a:t>
            </a:r>
          </a:p>
          <a:p>
            <a:r>
              <a:rPr lang="en-US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charset="0"/>
                <a:ea typeface="ＭＳ Ｐゴシック" pitchFamily="34" charset="-128"/>
                <a:cs typeface="Arial" charset="0"/>
              </a:rPr>
              <a:t>AEL</a:t>
            </a:r>
            <a:r>
              <a:rPr lang="en-US" dirty="0" smtClean="0"/>
              <a:t>:</a:t>
            </a:r>
            <a:r>
              <a:rPr lang="en-US" dirty="0" smtClean="0">
                <a:latin typeface="Arial" charset="0"/>
                <a:ea typeface="ＭＳ Ｐゴシック" pitchFamily="34" charset="-128"/>
                <a:cs typeface="Arial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don’t forget to add the MDC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A88F08-5AB8-4095-8074-57956897D0F5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635" y="1723262"/>
            <a:ext cx="7914601" cy="198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6692901" y="2294908"/>
            <a:ext cx="1422400" cy="39188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http://farm4.static.flickr.com/3435/3312482323_ed6c65806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199" y="4799404"/>
            <a:ext cx="1722785" cy="13231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838200" y="1524000"/>
            <a:ext cx="7656513" cy="2209800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dirty="0" smtClean="0">
                <a:solidFill>
                  <a:srgbClr val="0167D5"/>
                </a:solidFill>
                <a:latin typeface="Calibri" pitchFamily="34" charset="0"/>
                <a:cs typeface="Arial" pitchFamily="34" charset="0"/>
              </a:rPr>
              <a:t>StorNext G300 </a:t>
            </a:r>
            <a:br>
              <a:rPr lang="en-US" dirty="0" smtClean="0">
                <a:solidFill>
                  <a:srgbClr val="0167D5"/>
                </a:solidFill>
                <a:latin typeface="Calibri" pitchFamily="34" charset="0"/>
                <a:cs typeface="Arial" pitchFamily="34" charset="0"/>
              </a:rPr>
            </a:br>
            <a:r>
              <a:rPr lang="en-US" dirty="0" smtClean="0">
                <a:solidFill>
                  <a:srgbClr val="0167D5"/>
                </a:solidFill>
                <a:latin typeface="Calibri" pitchFamily="34" charset="0"/>
                <a:cs typeface="Arial" pitchFamily="34" charset="0"/>
              </a:rPr>
              <a:t>Gateway Appliances</a:t>
            </a:r>
          </a:p>
        </p:txBody>
      </p:sp>
      <p:pic>
        <p:nvPicPr>
          <p:cNvPr id="12292" name="Picture 5" descr="StorNext_monitor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914400"/>
            <a:ext cx="2819400" cy="222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4"/>
          <p:cNvSpPr txBox="1">
            <a:spLocks/>
          </p:cNvSpPr>
          <p:nvPr/>
        </p:nvSpPr>
        <p:spPr bwMode="auto">
          <a:xfrm>
            <a:off x="381001" y="6459539"/>
            <a:ext cx="1143000" cy="39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fld id="{D51C74B0-66D0-4E42-9295-869C8F451DCE}" type="slidenum">
              <a:rPr lang="en-US" sz="1200">
                <a:solidFill>
                  <a:srgbClr val="FFBA00"/>
                </a:solidFill>
                <a:cs typeface="+mn-cs"/>
              </a:rPr>
              <a:pPr>
                <a:defRPr/>
              </a:pPr>
              <a:t>5</a:t>
            </a:fld>
            <a:r>
              <a:rPr lang="en-US" sz="1200" dirty="0">
                <a:solidFill>
                  <a:srgbClr val="FFBA00"/>
                </a:solidFill>
                <a:cs typeface="+mn-cs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StorNext G300 Gateway Appliance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81200"/>
            <a:ext cx="4267200" cy="3733800"/>
          </a:xfrm>
        </p:spPr>
        <p:txBody>
          <a:bodyPr/>
          <a:lstStyle/>
          <a:p>
            <a:r>
              <a:rPr lang="en-US" dirty="0" smtClean="0"/>
              <a:t>High speed networking technology that virtualizes Ethernet access to data stored in StorNext</a:t>
            </a:r>
          </a:p>
          <a:p>
            <a:r>
              <a:rPr lang="en-US" dirty="0" smtClean="0"/>
              <a:t> Ensures rapid content delivery and on-demand access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2010 Quantum Corporation. Company Confidential. Forward-looking information is based upon multiple assumptions and uncertainties, does not necessarily represent the company’s outlook and is for planning purposes only.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304800" y="6430963"/>
            <a:ext cx="2895600" cy="3238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1674F2C-6702-4685-9D22-ED93D2C2FF4C}" type="slidenum">
              <a:rPr lang="en-US" smtClean="0"/>
              <a:pPr>
                <a:defRPr/>
              </a:pPr>
              <a:t>6</a:t>
            </a:fld>
            <a:r>
              <a:rPr lang="en-US" dirty="0" smtClean="0"/>
              <a:t>    </a:t>
            </a:r>
            <a:r>
              <a:rPr lang="en-US" sz="1200" dirty="0" smtClean="0"/>
              <a:t>|  Customer NDA Presentation</a:t>
            </a:r>
            <a:endParaRPr lang="en-US" sz="1200" dirty="0"/>
          </a:p>
        </p:txBody>
      </p:sp>
      <p:pic>
        <p:nvPicPr>
          <p:cNvPr id="7" name="Picture 6" descr="QTM_StorNext_blu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5000" y="2057400"/>
            <a:ext cx="2667000" cy="4613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 cstate="print"/>
          <a:srcRect b="84525"/>
          <a:stretch>
            <a:fillRect/>
          </a:stretch>
        </p:blipFill>
        <p:spPr bwMode="auto">
          <a:xfrm>
            <a:off x="5715000" y="2590800"/>
            <a:ext cx="2667000" cy="473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5562600" y="3157716"/>
            <a:ext cx="307194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014397"/>
                </a:solidFill>
              </a:rPr>
              <a:t>StorNext G300 Gateway Appliance</a:t>
            </a:r>
            <a:br>
              <a:rPr lang="en-US" b="1" i="1" dirty="0" smtClean="0">
                <a:solidFill>
                  <a:srgbClr val="014397"/>
                </a:solidFill>
              </a:rPr>
            </a:br>
            <a:endParaRPr lang="en-US" b="1" i="1" dirty="0" smtClean="0">
              <a:solidFill>
                <a:srgbClr val="014397"/>
              </a:solidFill>
            </a:endParaRPr>
          </a:p>
          <a:p>
            <a:pPr algn="ctr"/>
            <a:r>
              <a:rPr lang="en-US" sz="1100" i="1" dirty="0" smtClean="0">
                <a:solidFill>
                  <a:srgbClr val="014397"/>
                </a:solidFill>
              </a:rPr>
              <a:t>StorNext G301 – 1GbE model – 800MB/s</a:t>
            </a:r>
          </a:p>
          <a:p>
            <a:pPr algn="ctr"/>
            <a:r>
              <a:rPr lang="en-US" sz="1100" i="1" dirty="0" smtClean="0">
                <a:solidFill>
                  <a:srgbClr val="014397"/>
                </a:solidFill>
              </a:rPr>
              <a:t>StorNext G302 – 10GbE model –1.6GB/s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8600" y="1074003"/>
            <a:ext cx="7620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Flexible and affordable access to big data </a:t>
            </a:r>
          </a:p>
          <a:p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Business Benefits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2010 Quantum Corporation. Company Confidential. Forward-looking information is based upon multiple assumptions and uncertainties, does not necessarily represent the company’s outlook and is for planning purposes only.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304800" y="6430963"/>
            <a:ext cx="2895600" cy="3238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1674F2C-6702-4685-9D22-ED93D2C2FF4C}" type="slidenum">
              <a:rPr lang="en-US" smtClean="0"/>
              <a:pPr>
                <a:defRPr/>
              </a:pPr>
              <a:t>7</a:t>
            </a:fld>
            <a:r>
              <a:rPr lang="en-US" smtClean="0"/>
              <a:t>    </a:t>
            </a:r>
            <a:r>
              <a:rPr lang="en-US" sz="1200" smtClean="0"/>
              <a:t>|  Customer NDA Presentation</a:t>
            </a:r>
            <a:endParaRPr lang="en-US" sz="1200" dirty="0"/>
          </a:p>
        </p:txBody>
      </p:sp>
      <p:pic>
        <p:nvPicPr>
          <p:cNvPr id="50179" name="Picture 3" descr="C:\Documents and Settings\jhoward\Local Settings\Temporary Internet Files\Content.IE5\5Q7NFCND\MC900442163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295400"/>
            <a:ext cx="805110" cy="837972"/>
          </a:xfrm>
          <a:prstGeom prst="rect">
            <a:avLst/>
          </a:prstGeom>
          <a:noFill/>
        </p:spPr>
      </p:pic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2362200"/>
            <a:ext cx="805329" cy="1046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5" name="Picture 9" descr="C:\Documents and Settings\jhoward\Local Settings\Temporary Internet Files\Content.IE5\6ODNL33T\MP900305809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8200" y="1295400"/>
            <a:ext cx="772668" cy="990600"/>
          </a:xfrm>
          <a:prstGeom prst="rect">
            <a:avLst/>
          </a:prstGeom>
          <a:noFill/>
        </p:spPr>
      </p:pic>
      <p:pic>
        <p:nvPicPr>
          <p:cNvPr id="50186" name="Picture 10"/>
          <p:cNvPicPr>
            <a:picLocks noChangeAspect="1" noChangeArrowheads="1"/>
          </p:cNvPicPr>
          <p:nvPr/>
        </p:nvPicPr>
        <p:blipFill>
          <a:blip r:embed="rId6" cstate="print"/>
          <a:srcRect l="18781" r="20081"/>
          <a:stretch>
            <a:fillRect/>
          </a:stretch>
        </p:blipFill>
        <p:spPr bwMode="auto">
          <a:xfrm>
            <a:off x="4648200" y="3124200"/>
            <a:ext cx="81860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990600" y="1295400"/>
            <a:ext cx="3587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Affordable Access to Big Data</a:t>
            </a:r>
            <a:endParaRPr lang="en-US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990600" y="1600200"/>
            <a:ext cx="3587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Affordable concurrent access to content managed by StorNext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486400" y="12954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High-Performance Workflows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486400" y="1639669"/>
            <a:ext cx="373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Collaborate with teams and speed through workflows faster with higher per-stream performance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90600" y="2554070"/>
            <a:ext cx="38070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Flexible On-Demand Provisioning</a:t>
            </a:r>
            <a:endParaRPr lang="en-US" dirty="0" smtClean="0"/>
          </a:p>
        </p:txBody>
      </p:sp>
      <p:sp>
        <p:nvSpPr>
          <p:cNvPr id="20" name="TextBox 19"/>
          <p:cNvSpPr txBox="1"/>
          <p:nvPr/>
        </p:nvSpPr>
        <p:spPr>
          <a:xfrm>
            <a:off x="990600" y="3191471"/>
            <a:ext cx="3505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Virtual access to shared data for on-demand provisioning of clients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90600" y="4286071"/>
            <a:ext cx="3807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Scalable Throughput &amp; Speed</a:t>
            </a:r>
            <a:endParaRPr lang="en-US" dirty="0" smtClean="0"/>
          </a:p>
        </p:txBody>
      </p:sp>
      <p:sp>
        <p:nvSpPr>
          <p:cNvPr id="22" name="TextBox 21"/>
          <p:cNvSpPr txBox="1"/>
          <p:nvPr/>
        </p:nvSpPr>
        <p:spPr>
          <a:xfrm>
            <a:off x="990600" y="4590871"/>
            <a:ext cx="342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Scale throughput as needed by combining multiple gateways into a single cluster for faster speed and higher availability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486400" y="3143071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World-class Support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486400" y="3447871"/>
            <a:ext cx="373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End –to-end single vendor experience and support from StorNext experts</a:t>
            </a:r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200" y="43434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Features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2010 Quantum Corporation. Company Confidential. Forward-looking information is based upon multiple assumptions and uncertainties, does not necessarily represent the company’s outlook and is for planning purposes only.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304800" y="6430963"/>
            <a:ext cx="2895600" cy="3238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1674F2C-6702-4685-9D22-ED93D2C2FF4C}" type="slidenum">
              <a:rPr lang="en-US" smtClean="0"/>
              <a:pPr>
                <a:defRPr/>
              </a:pPr>
              <a:t>8</a:t>
            </a:fld>
            <a:r>
              <a:rPr lang="en-US" smtClean="0"/>
              <a:t>    </a:t>
            </a:r>
            <a:r>
              <a:rPr lang="en-US" sz="1200" smtClean="0"/>
              <a:t>|  Customer NDA Presentation</a:t>
            </a:r>
            <a:endParaRPr lang="en-US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990600" y="1295400"/>
            <a:ext cx="3587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Gateway Metrics Monitoring</a:t>
            </a:r>
            <a:endParaRPr lang="en-US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990600" y="1600200"/>
            <a:ext cx="3587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Integrated appliance software monitoring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486400" y="12954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Two Performance Levels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486400" y="1639669"/>
            <a:ext cx="373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Scalable throughput with two appliances; G301 (800MB/sec) and G302 (1.6GB/sec)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90600" y="2858870"/>
            <a:ext cx="3807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Automatic Load Balancing</a:t>
            </a:r>
            <a:endParaRPr lang="en-US" dirty="0" smtClean="0"/>
          </a:p>
        </p:txBody>
      </p:sp>
      <p:sp>
        <p:nvSpPr>
          <p:cNvPr id="20" name="TextBox 19"/>
          <p:cNvSpPr txBox="1"/>
          <p:nvPr/>
        </p:nvSpPr>
        <p:spPr>
          <a:xfrm>
            <a:off x="990600" y="3200400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Dynamically reallocates requests to balance traffic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90600" y="4590871"/>
            <a:ext cx="3807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Automatic Failover for HA</a:t>
            </a:r>
            <a:endParaRPr lang="en-US" dirty="0" smtClean="0"/>
          </a:p>
        </p:txBody>
      </p:sp>
      <p:sp>
        <p:nvSpPr>
          <p:cNvPr id="22" name="TextBox 21"/>
          <p:cNvSpPr txBox="1"/>
          <p:nvPr/>
        </p:nvSpPr>
        <p:spPr>
          <a:xfrm>
            <a:off x="990600" y="4895671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Built in failover with I/O request re-direction to active gateways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486400" y="3143071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New Licensing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486400" y="3447871"/>
            <a:ext cx="3429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Gateway-based LAN client licensing brings greater flexibility, making it easy to accommodate changes in workflows </a:t>
            </a:r>
          </a:p>
        </p:txBody>
      </p:sp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2192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4" name="Picture 4"/>
          <p:cNvPicPr>
            <a:picLocks noChangeAspect="1" noChangeArrowheads="1"/>
          </p:cNvPicPr>
          <p:nvPr/>
        </p:nvPicPr>
        <p:blipFill>
          <a:blip r:embed="rId4" cstate="print"/>
          <a:srcRect r="15812"/>
          <a:stretch>
            <a:fillRect/>
          </a:stretch>
        </p:blipFill>
        <p:spPr bwMode="auto">
          <a:xfrm>
            <a:off x="152400" y="2819400"/>
            <a:ext cx="838200" cy="791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7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45720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8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8200" y="1219200"/>
            <a:ext cx="842962" cy="84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10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8200" y="2971800"/>
            <a:ext cx="88582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G300 Gateway Appliances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066800"/>
            <a:ext cx="4267200" cy="5105400"/>
          </a:xfrm>
        </p:spPr>
        <p:txBody>
          <a:bodyPr/>
          <a:lstStyle/>
          <a:p>
            <a:pPr marL="228600" indent="-228600"/>
            <a:r>
              <a:rPr lang="en-US" sz="1600" b="1" dirty="0" smtClean="0"/>
              <a:t>Extends Collaboration Beyond the SAN</a:t>
            </a:r>
          </a:p>
          <a:p>
            <a:pPr marL="401638" lvl="1" indent="-171450"/>
            <a:r>
              <a:rPr lang="en-US" sz="1400" dirty="0" smtClean="0"/>
              <a:t>Allows fan-out to lower cost IP servers</a:t>
            </a:r>
          </a:p>
          <a:p>
            <a:pPr marL="401638" lvl="1" indent="-171450">
              <a:buFontTx/>
              <a:buNone/>
            </a:pPr>
            <a:r>
              <a:rPr lang="en-US" sz="1400" dirty="0" smtClean="0"/>
              <a:t>	and processing farms</a:t>
            </a:r>
          </a:p>
          <a:p>
            <a:pPr marL="401638" lvl="1" indent="-171450"/>
            <a:r>
              <a:rPr lang="en-US" sz="1400" dirty="0" smtClean="0"/>
              <a:t>Increases uptime and performance using G300 Gateway </a:t>
            </a:r>
            <a:r>
              <a:rPr lang="en-US" sz="1400" dirty="0" err="1" smtClean="0"/>
              <a:t>Applances</a:t>
            </a:r>
            <a:endParaRPr lang="en-US" sz="1400" dirty="0" smtClean="0"/>
          </a:p>
        </p:txBody>
      </p:sp>
      <p:sp>
        <p:nvSpPr>
          <p:cNvPr id="22532" name="Rectangle 112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endParaRPr lang="en-US" sz="1600" smtClean="0"/>
          </a:p>
          <a:p>
            <a:pPr lvl="1"/>
            <a:r>
              <a:rPr lang="en-US" sz="1400" smtClean="0"/>
              <a:t>Provides uncompromising performance</a:t>
            </a:r>
          </a:p>
          <a:p>
            <a:pPr lvl="1">
              <a:buFontTx/>
              <a:buNone/>
            </a:pPr>
            <a:r>
              <a:rPr lang="en-US" sz="1400" smtClean="0"/>
              <a:t>	using specialized communication protocol</a:t>
            </a:r>
          </a:p>
          <a:p>
            <a:pPr lvl="1">
              <a:buFontTx/>
              <a:buNone/>
            </a:pPr>
            <a:r>
              <a:rPr lang="en-US" sz="1400" smtClean="0"/>
              <a:t>	(4x faster than CIFS, 3x faster than NFS)</a:t>
            </a:r>
          </a:p>
          <a:p>
            <a:pPr lvl="1"/>
            <a:r>
              <a:rPr lang="en-US" sz="1400" smtClean="0"/>
              <a:t>Dynamic and transparent load balancing </a:t>
            </a:r>
            <a:br>
              <a:rPr lang="en-US" sz="1400" smtClean="0"/>
            </a:br>
            <a:r>
              <a:rPr lang="en-US" sz="1400" smtClean="0"/>
              <a:t>and path failover</a:t>
            </a:r>
          </a:p>
          <a:p>
            <a:endParaRPr lang="en-US" sz="1600" smtClean="0"/>
          </a:p>
          <a:p>
            <a:pPr lvl="1"/>
            <a:endParaRPr lang="en-US" sz="1400" smtClean="0"/>
          </a:p>
        </p:txBody>
      </p:sp>
      <p:sp>
        <p:nvSpPr>
          <p:cNvPr id="22534" name="AutoShape 72"/>
          <p:cNvSpPr>
            <a:spLocks noChangeArrowheads="1"/>
          </p:cNvSpPr>
          <p:nvPr/>
        </p:nvSpPr>
        <p:spPr bwMode="auto">
          <a:xfrm>
            <a:off x="5867400" y="6018213"/>
            <a:ext cx="2001838" cy="230188"/>
          </a:xfrm>
          <a:prstGeom prst="roundRect">
            <a:avLst>
              <a:gd name="adj" fmla="val 16667"/>
            </a:avLst>
          </a:prstGeom>
          <a:solidFill>
            <a:srgbClr val="134695"/>
          </a:solidFill>
          <a:ln w="25400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1200" b="1">
                <a:solidFill>
                  <a:schemeClr val="bg1"/>
                </a:solidFill>
              </a:rPr>
              <a:t>SAN Clients</a:t>
            </a:r>
          </a:p>
        </p:txBody>
      </p:sp>
      <p:grpSp>
        <p:nvGrpSpPr>
          <p:cNvPr id="2" name="Group 73"/>
          <p:cNvGrpSpPr>
            <a:grpSpLocks/>
          </p:cNvGrpSpPr>
          <p:nvPr/>
        </p:nvGrpSpPr>
        <p:grpSpPr bwMode="auto">
          <a:xfrm>
            <a:off x="6750050" y="4572000"/>
            <a:ext cx="230188" cy="457200"/>
            <a:chOff x="4272" y="1680"/>
            <a:chExt cx="145" cy="288"/>
          </a:xfrm>
        </p:grpSpPr>
        <p:sp>
          <p:nvSpPr>
            <p:cNvPr id="22572" name="Line 74"/>
            <p:cNvSpPr>
              <a:spLocks noChangeShapeType="1"/>
            </p:cNvSpPr>
            <p:nvPr/>
          </p:nvSpPr>
          <p:spPr bwMode="auto">
            <a:xfrm rot="5400000">
              <a:off x="4273" y="1823"/>
              <a:ext cx="288" cy="1"/>
            </a:xfrm>
            <a:prstGeom prst="line">
              <a:avLst/>
            </a:prstGeom>
            <a:noFill/>
            <a:ln w="38100">
              <a:solidFill>
                <a:srgbClr val="6699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22573" name="Line 75"/>
            <p:cNvSpPr>
              <a:spLocks noChangeShapeType="1"/>
            </p:cNvSpPr>
            <p:nvPr/>
          </p:nvSpPr>
          <p:spPr bwMode="auto">
            <a:xfrm rot="5400000">
              <a:off x="4129" y="1823"/>
              <a:ext cx="288" cy="1"/>
            </a:xfrm>
            <a:prstGeom prst="line">
              <a:avLst/>
            </a:prstGeom>
            <a:noFill/>
            <a:ln w="38100">
              <a:solidFill>
                <a:srgbClr val="6699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pPr algn="ctr"/>
              <a:endParaRPr lang="en-US"/>
            </a:p>
          </p:txBody>
        </p:sp>
      </p:grpSp>
      <p:grpSp>
        <p:nvGrpSpPr>
          <p:cNvPr id="3" name="Group 76"/>
          <p:cNvGrpSpPr>
            <a:grpSpLocks/>
          </p:cNvGrpSpPr>
          <p:nvPr/>
        </p:nvGrpSpPr>
        <p:grpSpPr bwMode="auto">
          <a:xfrm>
            <a:off x="5553075" y="3886200"/>
            <a:ext cx="457200" cy="228600"/>
            <a:chOff x="3456" y="1248"/>
            <a:chExt cx="288" cy="144"/>
          </a:xfrm>
        </p:grpSpPr>
        <p:sp>
          <p:nvSpPr>
            <p:cNvPr id="22570" name="Line 77"/>
            <p:cNvSpPr>
              <a:spLocks noChangeShapeType="1"/>
            </p:cNvSpPr>
            <p:nvPr/>
          </p:nvSpPr>
          <p:spPr bwMode="auto">
            <a:xfrm>
              <a:off x="3456" y="1248"/>
              <a:ext cx="288" cy="0"/>
            </a:xfrm>
            <a:prstGeom prst="line">
              <a:avLst/>
            </a:prstGeom>
            <a:noFill/>
            <a:ln w="38100">
              <a:solidFill>
                <a:srgbClr val="6699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22571" name="Line 78"/>
            <p:cNvSpPr>
              <a:spLocks noChangeShapeType="1"/>
            </p:cNvSpPr>
            <p:nvPr/>
          </p:nvSpPr>
          <p:spPr bwMode="auto">
            <a:xfrm>
              <a:off x="3456" y="1392"/>
              <a:ext cx="288" cy="0"/>
            </a:xfrm>
            <a:prstGeom prst="line">
              <a:avLst/>
            </a:prstGeom>
            <a:noFill/>
            <a:ln w="38100">
              <a:solidFill>
                <a:srgbClr val="6699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pPr algn="ctr"/>
              <a:endParaRPr lang="en-US"/>
            </a:p>
          </p:txBody>
        </p:sp>
      </p:grpSp>
      <p:grpSp>
        <p:nvGrpSpPr>
          <p:cNvPr id="4" name="Group 79"/>
          <p:cNvGrpSpPr>
            <a:grpSpLocks/>
          </p:cNvGrpSpPr>
          <p:nvPr/>
        </p:nvGrpSpPr>
        <p:grpSpPr bwMode="auto">
          <a:xfrm>
            <a:off x="6445250" y="5105400"/>
            <a:ext cx="923925" cy="812800"/>
            <a:chOff x="2640" y="1104"/>
            <a:chExt cx="582" cy="512"/>
          </a:xfrm>
        </p:grpSpPr>
        <p:pic>
          <p:nvPicPr>
            <p:cNvPr id="22567" name="Picture 80" descr="Server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998" y="1104"/>
              <a:ext cx="224" cy="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68" name="Picture 81" descr="Server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32" y="1104"/>
              <a:ext cx="224" cy="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69" name="Picture 82" descr="Server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640" y="1104"/>
              <a:ext cx="224" cy="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oup 83"/>
          <p:cNvGrpSpPr>
            <a:grpSpLocks/>
          </p:cNvGrpSpPr>
          <p:nvPr/>
        </p:nvGrpSpPr>
        <p:grpSpPr bwMode="auto">
          <a:xfrm>
            <a:off x="7588250" y="3962400"/>
            <a:ext cx="457200" cy="228600"/>
            <a:chOff x="4416" y="1296"/>
            <a:chExt cx="288" cy="144"/>
          </a:xfrm>
        </p:grpSpPr>
        <p:sp>
          <p:nvSpPr>
            <p:cNvPr id="22565" name="Line 84"/>
            <p:cNvSpPr>
              <a:spLocks noChangeShapeType="1"/>
            </p:cNvSpPr>
            <p:nvPr/>
          </p:nvSpPr>
          <p:spPr bwMode="auto">
            <a:xfrm>
              <a:off x="4416" y="1296"/>
              <a:ext cx="288" cy="0"/>
            </a:xfrm>
            <a:prstGeom prst="line">
              <a:avLst/>
            </a:prstGeom>
            <a:noFill/>
            <a:ln w="38100">
              <a:solidFill>
                <a:srgbClr val="6699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22566" name="Line 85"/>
            <p:cNvSpPr>
              <a:spLocks noChangeShapeType="1"/>
            </p:cNvSpPr>
            <p:nvPr/>
          </p:nvSpPr>
          <p:spPr bwMode="auto">
            <a:xfrm>
              <a:off x="4416" y="1440"/>
              <a:ext cx="288" cy="0"/>
            </a:xfrm>
            <a:prstGeom prst="line">
              <a:avLst/>
            </a:prstGeom>
            <a:noFill/>
            <a:ln w="38100">
              <a:solidFill>
                <a:srgbClr val="6699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pPr algn="ctr"/>
              <a:endParaRPr lang="en-US"/>
            </a:p>
          </p:txBody>
        </p:sp>
      </p:grpSp>
      <p:pic>
        <p:nvPicPr>
          <p:cNvPr id="22539" name="Picture 86" descr="DXi75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77200" y="3124200"/>
            <a:ext cx="804863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87"/>
          <p:cNvGrpSpPr>
            <a:grpSpLocks/>
          </p:cNvGrpSpPr>
          <p:nvPr/>
        </p:nvGrpSpPr>
        <p:grpSpPr bwMode="auto">
          <a:xfrm>
            <a:off x="225425" y="3419475"/>
            <a:ext cx="2228850" cy="1428750"/>
            <a:chOff x="210" y="1055"/>
            <a:chExt cx="1404" cy="900"/>
          </a:xfrm>
        </p:grpSpPr>
        <p:sp>
          <p:nvSpPr>
            <p:cNvPr id="22556" name="AutoShape 88"/>
            <p:cNvSpPr>
              <a:spLocks noChangeArrowheads="1"/>
            </p:cNvSpPr>
            <p:nvPr/>
          </p:nvSpPr>
          <p:spPr bwMode="auto">
            <a:xfrm>
              <a:off x="210" y="1810"/>
              <a:ext cx="1221" cy="145"/>
            </a:xfrm>
            <a:prstGeom prst="roundRect">
              <a:avLst>
                <a:gd name="adj" fmla="val 16667"/>
              </a:avLst>
            </a:prstGeom>
            <a:solidFill>
              <a:srgbClr val="134695"/>
            </a:solidFill>
            <a:ln w="2540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200" b="1" dirty="0" smtClean="0">
                  <a:solidFill>
                    <a:schemeClr val="bg1"/>
                  </a:solidFill>
                </a:rPr>
                <a:t>LAN Users</a:t>
              </a:r>
              <a:endParaRPr lang="en-US" sz="1200" b="1" dirty="0">
                <a:solidFill>
                  <a:schemeClr val="bg1"/>
                </a:solidFill>
              </a:endParaRPr>
            </a:p>
          </p:txBody>
        </p:sp>
        <p:pic>
          <p:nvPicPr>
            <p:cNvPr id="22557" name="Picture 89" descr="Cllient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90" y="1055"/>
              <a:ext cx="315" cy="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58" name="Picture 90" descr="Cllient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982" y="1069"/>
              <a:ext cx="315" cy="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59" name="Picture 91" descr="Cllient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10" y="1059"/>
              <a:ext cx="315" cy="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" name="Group 92"/>
            <p:cNvGrpSpPr>
              <a:grpSpLocks/>
            </p:cNvGrpSpPr>
            <p:nvPr/>
          </p:nvGrpSpPr>
          <p:grpSpPr bwMode="auto">
            <a:xfrm>
              <a:off x="1326" y="1367"/>
              <a:ext cx="288" cy="144"/>
              <a:chOff x="1344" y="1296"/>
              <a:chExt cx="288" cy="144"/>
            </a:xfrm>
          </p:grpSpPr>
          <p:sp>
            <p:nvSpPr>
              <p:cNvPr id="22563" name="Line 93"/>
              <p:cNvSpPr>
                <a:spLocks noChangeShapeType="1"/>
              </p:cNvSpPr>
              <p:nvPr/>
            </p:nvSpPr>
            <p:spPr bwMode="auto">
              <a:xfrm>
                <a:off x="1344" y="1296"/>
                <a:ext cx="288" cy="0"/>
              </a:xfrm>
              <a:prstGeom prst="line">
                <a:avLst/>
              </a:prstGeom>
              <a:noFill/>
              <a:ln w="38100">
                <a:solidFill>
                  <a:schemeClr val="accent1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22564" name="Line 94"/>
              <p:cNvSpPr>
                <a:spLocks noChangeShapeType="1"/>
              </p:cNvSpPr>
              <p:nvPr/>
            </p:nvSpPr>
            <p:spPr bwMode="auto">
              <a:xfrm>
                <a:off x="1344" y="1440"/>
                <a:ext cx="288" cy="0"/>
              </a:xfrm>
              <a:prstGeom prst="line">
                <a:avLst/>
              </a:prstGeom>
              <a:noFill/>
              <a:ln w="38100">
                <a:solidFill>
                  <a:schemeClr val="accent1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</p:grpSp>
        <p:pic>
          <p:nvPicPr>
            <p:cNvPr id="22561" name="Picture 95" descr="Cllient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84" y="1329"/>
              <a:ext cx="315" cy="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62" name="Picture 96" descr="Cllient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84" y="1339"/>
              <a:ext cx="315" cy="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2545" name="AutoShape 98"/>
          <p:cNvSpPr>
            <a:spLocks noChangeArrowheads="1"/>
          </p:cNvSpPr>
          <p:nvPr/>
        </p:nvSpPr>
        <p:spPr bwMode="auto">
          <a:xfrm>
            <a:off x="3886200" y="4572000"/>
            <a:ext cx="1955800" cy="487362"/>
          </a:xfrm>
          <a:prstGeom prst="roundRect">
            <a:avLst>
              <a:gd name="adj" fmla="val 16667"/>
            </a:avLst>
          </a:prstGeom>
          <a:solidFill>
            <a:srgbClr val="134695"/>
          </a:solidFill>
          <a:ln w="25400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1200" b="1" dirty="0" smtClean="0">
                <a:solidFill>
                  <a:schemeClr val="bg1"/>
                </a:solidFill>
              </a:rPr>
              <a:t>G300 Gateway </a:t>
            </a:r>
          </a:p>
          <a:p>
            <a:pPr algn="ctr" eaLnBrk="1" hangingPunct="1"/>
            <a:r>
              <a:rPr lang="en-US" sz="1200" b="1" dirty="0" smtClean="0">
                <a:solidFill>
                  <a:schemeClr val="bg1"/>
                </a:solidFill>
              </a:rPr>
              <a:t>Appliance Cluster</a:t>
            </a:r>
            <a:endParaRPr lang="en-US" sz="1200" b="1" dirty="0">
              <a:solidFill>
                <a:schemeClr val="bg1"/>
              </a:solidFill>
            </a:endParaRPr>
          </a:p>
        </p:txBody>
      </p:sp>
      <p:grpSp>
        <p:nvGrpSpPr>
          <p:cNvPr id="8" name="Group 99"/>
          <p:cNvGrpSpPr>
            <a:grpSpLocks/>
          </p:cNvGrpSpPr>
          <p:nvPr/>
        </p:nvGrpSpPr>
        <p:grpSpPr bwMode="auto">
          <a:xfrm>
            <a:off x="4435475" y="3657600"/>
            <a:ext cx="746125" cy="812800"/>
            <a:chOff x="2640" y="1104"/>
            <a:chExt cx="470" cy="512"/>
          </a:xfrm>
        </p:grpSpPr>
        <p:pic>
          <p:nvPicPr>
            <p:cNvPr id="22554" name="Picture 101" descr="Server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86" y="1104"/>
              <a:ext cx="224" cy="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55" name="Picture 102" descr="Server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640" y="1104"/>
              <a:ext cx="224" cy="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" name="Group 103"/>
          <p:cNvGrpSpPr>
            <a:grpSpLocks/>
          </p:cNvGrpSpPr>
          <p:nvPr/>
        </p:nvGrpSpPr>
        <p:grpSpPr bwMode="auto">
          <a:xfrm>
            <a:off x="3692525" y="3902075"/>
            <a:ext cx="457200" cy="228600"/>
            <a:chOff x="2352" y="1728"/>
            <a:chExt cx="288" cy="144"/>
          </a:xfrm>
        </p:grpSpPr>
        <p:sp>
          <p:nvSpPr>
            <p:cNvPr id="22551" name="Line 104"/>
            <p:cNvSpPr>
              <a:spLocks noChangeShapeType="1"/>
            </p:cNvSpPr>
            <p:nvPr/>
          </p:nvSpPr>
          <p:spPr bwMode="auto">
            <a:xfrm>
              <a:off x="2352" y="1728"/>
              <a:ext cx="288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22552" name="Line 105"/>
            <p:cNvSpPr>
              <a:spLocks noChangeShapeType="1"/>
            </p:cNvSpPr>
            <p:nvPr/>
          </p:nvSpPr>
          <p:spPr bwMode="auto">
            <a:xfrm>
              <a:off x="2352" y="1872"/>
              <a:ext cx="288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pPr algn="ctr"/>
              <a:endParaRPr lang="en-US"/>
            </a:p>
          </p:txBody>
        </p:sp>
      </p:grpSp>
      <p:grpSp>
        <p:nvGrpSpPr>
          <p:cNvPr id="10" name="Group 106"/>
          <p:cNvGrpSpPr>
            <a:grpSpLocks/>
          </p:cNvGrpSpPr>
          <p:nvPr/>
        </p:nvGrpSpPr>
        <p:grpSpPr bwMode="auto">
          <a:xfrm>
            <a:off x="2543175" y="3543300"/>
            <a:ext cx="1136650" cy="1004888"/>
            <a:chOff x="1500" y="1963"/>
            <a:chExt cx="716" cy="633"/>
          </a:xfrm>
        </p:grpSpPr>
        <p:pic>
          <p:nvPicPr>
            <p:cNvPr id="22549" name="Picture 107" descr="Cloud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500" y="1963"/>
              <a:ext cx="716" cy="6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550" name="Text Box 108"/>
            <p:cNvSpPr txBox="1">
              <a:spLocks noChangeArrowheads="1"/>
            </p:cNvSpPr>
            <p:nvPr/>
          </p:nvSpPr>
          <p:spPr bwMode="auto">
            <a:xfrm>
              <a:off x="1532" y="2136"/>
              <a:ext cx="65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sz="2000" b="1">
                  <a:solidFill>
                    <a:srgbClr val="4D83C3"/>
                  </a:solidFill>
                </a:rPr>
                <a:t>LAN</a:t>
              </a:r>
            </a:p>
          </p:txBody>
        </p:sp>
      </p:grpSp>
      <p:grpSp>
        <p:nvGrpSpPr>
          <p:cNvPr id="11" name="Group 109"/>
          <p:cNvGrpSpPr>
            <a:grpSpLocks/>
          </p:cNvGrpSpPr>
          <p:nvPr/>
        </p:nvGrpSpPr>
        <p:grpSpPr bwMode="auto">
          <a:xfrm>
            <a:off x="6162675" y="3495675"/>
            <a:ext cx="1165225" cy="1025525"/>
            <a:chOff x="3471" y="2715"/>
            <a:chExt cx="1070" cy="646"/>
          </a:xfrm>
        </p:grpSpPr>
        <p:pic>
          <p:nvPicPr>
            <p:cNvPr id="22543" name="Picture 110" descr="Cloud_SAN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471" y="2715"/>
              <a:ext cx="1070" cy="6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544" name="Text Box 111"/>
            <p:cNvSpPr txBox="1">
              <a:spLocks noChangeArrowheads="1"/>
            </p:cNvSpPr>
            <p:nvPr/>
          </p:nvSpPr>
          <p:spPr bwMode="auto">
            <a:xfrm>
              <a:off x="3522" y="2927"/>
              <a:ext cx="100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sz="2000" b="1">
                  <a:solidFill>
                    <a:srgbClr val="669900"/>
                  </a:solidFill>
                </a:rPr>
                <a:t>SAN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2&quot;/&gt;&lt;property id=&quot;20307&quot; value=&quot;323&quot;/&gt;&lt;/object&gt;&lt;object type=&quot;3&quot; unique_id=&quot;10005&quot;&gt;&lt;property id=&quot;20148&quot; value=&quot;5&quot;/&gt;&lt;property id=&quot;20300&quot; value=&quot;Slide 1&quot;/&gt;&lt;property id=&quot;20307&quot; value=&quot;345&quot;/&gt;&lt;/object&gt;&lt;object type=&quot;3&quot; unique_id=&quot;10006&quot;&gt;&lt;property id=&quot;20148&quot; value=&quot;5&quot;/&gt;&lt;property id=&quot;20300&quot; value=&quot;Slide 3 - &amp;quot;Title Goes Here&amp;quot;&quot;/&gt;&lt;property id=&quot;20307&quot; value=&quot;325&quot;/&gt;&lt;/object&gt;&lt;object type=&quot;3&quot; unique_id=&quot;10007&quot;&gt;&lt;property id=&quot;20148&quot; value=&quot;5&quot;/&gt;&lt;property id=&quot;20300&quot; value=&quot;Slide 16&quot;/&gt;&lt;property id=&quot;20307&quot; value=&quot;331&quot;/&gt;&lt;/object&gt;&lt;object type=&quot;3&quot; unique_id=&quot;10008&quot;&gt;&lt;property id=&quot;20148&quot; value=&quot;5&quot;/&gt;&lt;property id=&quot;20300&quot; value=&quot;Slide 19 - &amp;quot;CHAPTER HEADLINE &amp;#x0D;&amp;#x0A;GOES HERE&amp;quot;&quot;/&gt;&lt;property id=&quot;20307&quot; value=&quot;333&quot;/&gt;&lt;/object&gt;&lt;object type=&quot;3&quot; unique_id=&quot;10009&quot;&gt;&lt;property id=&quot;20148&quot; value=&quot;5&quot;/&gt;&lt;property id=&quot;20300&quot; value=&quot;Slide 17 - &amp;quot;CHAPTER HEADLINE&amp;#x0D;&amp;#x0A;GOES HERE&amp;quot;&quot;/&gt;&lt;property id=&quot;20307&quot; value=&quot;334&quot;/&gt;&lt;/object&gt;&lt;object type=&quot;3&quot; unique_id=&quot;10010&quot;&gt;&lt;property id=&quot;20148&quot; value=&quot;5&quot;/&gt;&lt;property id=&quot;20300&quot; value=&quot;Slide 18 - &amp;quot;CHAPTER HEADLINE &amp;#x0D;&amp;#x0A;GOES HERE&amp;quot;&quot;/&gt;&lt;property id=&quot;20307&quot; value=&quot;338&quot;/&gt;&lt;/object&gt;&lt;object type=&quot;3&quot; unique_id=&quot;10011&quot;&gt;&lt;property id=&quot;20148&quot; value=&quot;5&quot;/&gt;&lt;property id=&quot;20300&quot; value=&quot;Slide 20 - &amp;quot;CHAPTER HEADLINE&amp;#x0D;&amp;#x0A;GOES HERE&amp;quot;&quot;/&gt;&lt;property id=&quot;20307&quot; value=&quot;336&quot;/&gt;&lt;/object&gt;&lt;object type=&quot;3&quot; unique_id=&quot;10625&quot;&gt;&lt;property id=&quot;20148&quot; value=&quot;5&quot;/&gt;&lt;property id=&quot;20300&quot; value=&quot;Slide 4 - &amp;quot;Before you begin…&amp;quot;&quot;/&gt;&lt;property id=&quot;20307&quot; value=&quot;346&quot;/&gt;&lt;/object&gt;&lt;object type=&quot;3&quot; unique_id=&quot;10626&quot;&gt;&lt;property id=&quot;20148&quot; value=&quot;5&quot;/&gt;&lt;property id=&quot;20300&quot; value=&quot;Slide 5 - &amp;quot;Headline goes here&amp;quot;&quot;/&gt;&lt;property id=&quot;20307&quot; value=&quot;347&quot;/&gt;&lt;/object&gt;&lt;object type=&quot;3&quot; unique_id=&quot;10627&quot;&gt;&lt;property id=&quot;20148&quot; value=&quot;5&quot;/&gt;&lt;property id=&quot;20300&quot; value=&quot;Slide 6 - &amp;quot;Converting old presentations to the new format&amp;quot;&quot;/&gt;&lt;property id=&quot;20307&quot; value=&quot;348&quot;/&gt;&lt;/object&gt;&lt;object type=&quot;3&quot; unique_id=&quot;10628&quot;&gt;&lt;property id=&quot;20148&quot; value=&quot;5&quot;/&gt;&lt;property id=&quot;20300&quot; value=&quot;Slide 7 - &amp;quot;Converting old presentations to the new format&amp;quot;&quot;/&gt;&lt;property id=&quot;20307&quot; value=&quot;349&quot;/&gt;&lt;/object&gt;&lt;object type=&quot;3&quot; unique_id=&quot;10629&quot;&gt;&lt;property id=&quot;20148&quot; value=&quot;5&quot;/&gt;&lt;property id=&quot;20300&quot; value=&quot;Slide 8 - &amp;quot;Converting old presentations to the new format&amp;quot;&quot;/&gt;&lt;property id=&quot;20307&quot; value=&quot;350&quot;/&gt;&lt;/object&gt;&lt;object type=&quot;3&quot; unique_id=&quot;10630&quot;&gt;&lt;property id=&quot;20148&quot; value=&quot;5&quot;/&gt;&lt;property id=&quot;20300&quot; value=&quot;Slide 9 - &amp;quot;Converting old presentations to the new format&amp;quot;&quot;/&gt;&lt;property id=&quot;20307&quot; value=&quot;351&quot;/&gt;&lt;/object&gt;&lt;object type=&quot;3&quot; unique_id=&quot;10631&quot;&gt;&lt;property id=&quot;20148&quot; value=&quot;5&quot;/&gt;&lt;property id=&quot;20300&quot; value=&quot;Slide 10 - &amp;quot;Converting old presentations to the new format&amp;quot;&quot;/&gt;&lt;property id=&quot;20307&quot; value=&quot;352&quot;/&gt;&lt;/object&gt;&lt;object type=&quot;3&quot; unique_id=&quot;10632&quot;&gt;&lt;property id=&quot;20148&quot; value=&quot;5&quot;/&gt;&lt;property id=&quot;20300&quot; value=&quot;Slide 11 - &amp;quot;Converting old presentations to the new format&amp;quot;&quot;/&gt;&lt;property id=&quot;20307&quot; value=&quot;353&quot;/&gt;&lt;/object&gt;&lt;object type=&quot;3&quot; unique_id=&quot;10633&quot;&gt;&lt;property id=&quot;20148&quot; value=&quot;5&quot;/&gt;&lt;property id=&quot;20300&quot; value=&quot;Slide 12 - &amp;quot;Converting old presentations to the new format&amp;quot;&quot;/&gt;&lt;property id=&quot;20307&quot; value=&quot;354&quot;/&gt;&lt;/object&gt;&lt;object type=&quot;3&quot; unique_id=&quot;10634&quot;&gt;&lt;property id=&quot;20148&quot; value=&quot;5&quot;/&gt;&lt;property id=&quot;20300&quot; value=&quot;Slide 13 - &amp;quot;Converting old presentations to the new format&amp;quot;&quot;/&gt;&lt;property id=&quot;20307&quot; value=&quot;355&quot;/&gt;&lt;/object&gt;&lt;object type=&quot;3&quot; unique_id=&quot;10635&quot;&gt;&lt;property id=&quot;20148&quot; value=&quot;5&quot;/&gt;&lt;property id=&quot;20300&quot; value=&quot;Slide 14 - &amp;quot;Converting old presentations to the new format&amp;quot;&quot;/&gt;&lt;property id=&quot;20307&quot; value=&quot;356&quot;/&gt;&lt;/object&gt;&lt;object type=&quot;3&quot; unique_id=&quot;10636&quot;&gt;&lt;property id=&quot;20148&quot; value=&quot;5&quot;/&gt;&lt;property id=&quot;20300&quot; value=&quot;Slide 15 - &amp;quot;Converting old presentations to the new format&amp;quot;&quot;/&gt;&lt;property id=&quot;20307&quot; value=&quot;357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Qpresentation">
  <a:themeElements>
    <a:clrScheme name="Quantum">
      <a:dk1>
        <a:sysClr val="windowText" lastClr="000000"/>
      </a:dk1>
      <a:lt1>
        <a:sysClr val="window" lastClr="FFFFFF"/>
      </a:lt1>
      <a:dk2>
        <a:srgbClr val="006AD6"/>
      </a:dk2>
      <a:lt2>
        <a:srgbClr val="FFBA00"/>
      </a:lt2>
      <a:accent1>
        <a:srgbClr val="F47F16"/>
      </a:accent1>
      <a:accent2>
        <a:srgbClr val="7FAD49"/>
      </a:accent2>
      <a:accent3>
        <a:srgbClr val="41A2EF"/>
      </a:accent3>
      <a:accent4>
        <a:srgbClr val="969697"/>
      </a:accent4>
      <a:accent5>
        <a:srgbClr val="666666"/>
      </a:accent5>
      <a:accent6>
        <a:srgbClr val="002878"/>
      </a:accent6>
      <a:hlink>
        <a:srgbClr val="ADC2E4"/>
      </a:hlink>
      <a:folHlink>
        <a:srgbClr val="14B4E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Qpresentation</Template>
  <TotalTime>2254</TotalTime>
  <Words>1510</Words>
  <Application>Microsoft Office PowerPoint</Application>
  <PresentationFormat>On-screen Show (4:3)</PresentationFormat>
  <Paragraphs>265</Paragraphs>
  <Slides>20</Slides>
  <Notes>11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Qpresentation</vt:lpstr>
      <vt:lpstr>Visio</vt:lpstr>
      <vt:lpstr>Slide 1</vt:lpstr>
      <vt:lpstr>StorNext G300 Gateway Appliance</vt:lpstr>
      <vt:lpstr>StorNext Appliances building momentum</vt:lpstr>
      <vt:lpstr>StorNext Appliances: REMEMBER !!!</vt:lpstr>
      <vt:lpstr>Slide 5</vt:lpstr>
      <vt:lpstr>StorNext G300 Gateway Appliance</vt:lpstr>
      <vt:lpstr>Business Benefits</vt:lpstr>
      <vt:lpstr>Key Features</vt:lpstr>
      <vt:lpstr>G300 Gateway Appliances</vt:lpstr>
      <vt:lpstr>StorNext G300 Appliance INCLUDES</vt:lpstr>
      <vt:lpstr>G300 Gateway Positioning </vt:lpstr>
      <vt:lpstr>Slide 12</vt:lpstr>
      <vt:lpstr>Animation: Creation of Games, Video, and Film  Using G300 Gateways to speed animation project to be Created/Rendered </vt:lpstr>
      <vt:lpstr>BIO-IT: Genomics Research Using StorNext G300 Gateways to move DNA sequences to archive</vt:lpstr>
      <vt:lpstr>Slide 15</vt:lpstr>
      <vt:lpstr>Traditional RYO Gateway</vt:lpstr>
      <vt:lpstr>Combining G300 and Traditional RYO Gateway</vt:lpstr>
      <vt:lpstr>G300 Replacing a Traditional RYO Gateway</vt:lpstr>
      <vt:lpstr>Q&amp;A  </vt:lpstr>
      <vt:lpstr>Slide 20</vt:lpstr>
    </vt:vector>
  </TitlesOfParts>
  <Company>Quantum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>Master Template</dc:subject>
  <dc:creator>Eric Bassier</dc:creator>
  <cp:keywords>PowerPoint, template, Certainty, Certain, Quantum</cp:keywords>
  <dc:description>Version 3.1 13MAY12 (Gary Brenkman)
Any issues or problems please contact Quantum's creative services at: 
isaac.alves@quantum.com
All feedback or comments are welcome.
GB changes: In Slide Master, widened text placeholder and made it change text size to fit shape in the first master slide and the sub-item bullet text slide. Added file name placeholder, widened the Firstname Lastname box and changed "April 2012" "Date on second slide. Changed copyright date for handout/notes footers to 2012.</dc:description>
  <cp:lastModifiedBy>Doug Hynes</cp:lastModifiedBy>
  <cp:revision>220</cp:revision>
  <cp:lastPrinted>2012-04-03T01:06:05Z</cp:lastPrinted>
  <dcterms:created xsi:type="dcterms:W3CDTF">2012-07-03T19:50:50Z</dcterms:created>
  <dcterms:modified xsi:type="dcterms:W3CDTF">2012-07-16T14:03:47Z</dcterms:modified>
  <cp:category>Template</cp:category>
  <cp:contentStatus>RELEASED</cp:contentStatus>
</cp:coreProperties>
</file>