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4" r:id="rId1"/>
    <p:sldMasterId id="2147483665" r:id="rId2"/>
  </p:sldMasterIdLst>
  <p:notesMasterIdLst>
    <p:notesMasterId r:id="rId19"/>
  </p:notesMasterIdLst>
  <p:handoutMasterIdLst>
    <p:handoutMasterId r:id="rId20"/>
  </p:handoutMasterIdLst>
  <p:sldIdLst>
    <p:sldId id="452" r:id="rId3"/>
    <p:sldId id="500" r:id="rId4"/>
    <p:sldId id="501" r:id="rId5"/>
    <p:sldId id="489" r:id="rId6"/>
    <p:sldId id="492" r:id="rId7"/>
    <p:sldId id="493" r:id="rId8"/>
    <p:sldId id="494" r:id="rId9"/>
    <p:sldId id="491" r:id="rId10"/>
    <p:sldId id="490" r:id="rId11"/>
    <p:sldId id="502" r:id="rId12"/>
    <p:sldId id="497" r:id="rId13"/>
    <p:sldId id="503" r:id="rId14"/>
    <p:sldId id="495" r:id="rId15"/>
    <p:sldId id="496" r:id="rId16"/>
    <p:sldId id="498" r:id="rId17"/>
    <p:sldId id="499" r:id="rId1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D93C"/>
    <a:srgbClr val="0E207F"/>
    <a:srgbClr val="7458AF"/>
    <a:srgbClr val="6A9733"/>
    <a:srgbClr val="EA3B0F"/>
    <a:srgbClr val="DDDDDD"/>
    <a:srgbClr val="006AD6"/>
    <a:srgbClr val="A3A3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22" autoAdjust="0"/>
    <p:restoredTop sz="96785" autoAdjust="0"/>
  </p:normalViewPr>
  <p:slideViewPr>
    <p:cSldViewPr>
      <p:cViewPr>
        <p:scale>
          <a:sx n="75" d="100"/>
          <a:sy n="75" d="100"/>
        </p:scale>
        <p:origin x="-1332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4074"/>
    </p:cViewPr>
  </p:sorterViewPr>
  <p:notesViewPr>
    <p:cSldViewPr>
      <p:cViewPr varScale="1">
        <p:scale>
          <a:sx n="47" d="100"/>
          <a:sy n="47" d="100"/>
        </p:scale>
        <p:origin x="-1842" y="-96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3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0484" name="Picture 7" descr="logo_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363" y="114300"/>
            <a:ext cx="21955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325438" y="9040813"/>
            <a:ext cx="4957762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defTabSz="966788">
              <a:spcBef>
                <a:spcPct val="0"/>
              </a:spcBef>
              <a:defRPr/>
            </a:pPr>
            <a:r>
              <a:rPr lang="en-US" sz="800">
                <a:latin typeface="Arial" charset="0"/>
                <a:ea typeface="+mn-ea"/>
                <a:cs typeface="Arial" charset="0"/>
              </a:rPr>
              <a:t>© 2008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5527675" y="9040813"/>
            <a:ext cx="1462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defTabSz="966788">
              <a:spcBef>
                <a:spcPct val="0"/>
              </a:spcBef>
              <a:defRPr/>
            </a:pPr>
            <a:fld id="{B23E1851-3623-4CF7-8BB1-06D2B1333368}" type="slidenum">
              <a:rPr lang="en-US" sz="1300">
                <a:latin typeface="Arial" charset="0"/>
                <a:ea typeface="+mn-ea"/>
                <a:cs typeface="Arial" charset="0"/>
              </a:rPr>
              <a:pPr algn="r" defTabSz="966788">
                <a:spcBef>
                  <a:spcPct val="0"/>
                </a:spcBef>
                <a:defRPr/>
              </a:pPr>
              <a:t>‹#›</a:t>
            </a:fld>
            <a:endParaRPr lang="en-US" sz="1300">
              <a:latin typeface="Arial" charset="0"/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3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5438" y="9040813"/>
            <a:ext cx="4957762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8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2008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27675" y="9040813"/>
            <a:ext cx="1462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0C5B9255-4D8F-4A9E-A681-AC118B06A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7416" name="Picture 8" descr="logo_bl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363" y="114300"/>
            <a:ext cx="21955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1714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3429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5143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685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 txBox="1">
            <a:spLocks noGrp="1" noChangeArrowheads="1"/>
          </p:cNvSpPr>
          <p:nvPr/>
        </p:nvSpPr>
        <p:spPr bwMode="auto">
          <a:xfrm>
            <a:off x="325438" y="9040813"/>
            <a:ext cx="4957762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defTabSz="966788">
              <a:spcBef>
                <a:spcPct val="0"/>
              </a:spcBef>
            </a:pPr>
            <a:r>
              <a:rPr lang="en-US" sz="800"/>
              <a:t>© 2008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5527675" y="9040813"/>
            <a:ext cx="1462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defTabSz="966788">
              <a:spcBef>
                <a:spcPct val="0"/>
              </a:spcBef>
            </a:pPr>
            <a:fld id="{37A36192-D299-468B-9BEA-33E42FA9A7A4}" type="slidenum">
              <a:rPr lang="en-US" sz="1300"/>
              <a:pPr algn="r" defTabSz="966788">
                <a:spcBef>
                  <a:spcPct val="0"/>
                </a:spcBef>
              </a:pPr>
              <a:t>1</a:t>
            </a:fld>
            <a:endParaRPr lang="en-US" sz="130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115EB-17EA-43D1-BAAB-E695D6ABA642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99402-26BE-44ED-A447-26D1DE8A7637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37948-4CBB-4B27-9725-793D5EC0EC78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C798C-4F81-455A-B7DF-5CA5AE56FC52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A1D46-9218-4FA4-85E7-4C51D8E68184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2D300-1B66-4226-9739-7A1FCAA37619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678CA-D2C6-4D47-B7C9-623A5FD61A40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E2868-9EA5-4A40-98E4-74FED6949FB1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EFBB1-DBA5-4C1A-AE0F-752B89451A6E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3CCE9-384F-4E6C-9719-9D5C312FEEE6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98438"/>
            <a:ext cx="21717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98438"/>
            <a:ext cx="63627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C9D39-A9B7-4EE1-843A-FA496C900934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6868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914400"/>
            <a:ext cx="86868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876D0-0DE3-491F-8DD2-B73AA4CC7EB9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E8EEF1"/>
              </a:gs>
              <a:gs pos="25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defRPr/>
            </a:pPr>
            <a:endParaRPr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gradFill>
            <a:gsLst>
              <a:gs pos="0">
                <a:srgbClr val="E3E9EF"/>
              </a:gs>
              <a:gs pos="50000">
                <a:srgbClr val="F0F3F7"/>
              </a:gs>
              <a:gs pos="100000">
                <a:srgbClr val="FDFE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defRPr/>
            </a:pPr>
            <a:endParaRPr lang="en-US" sz="1800" dirty="0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576263" y="6616700"/>
            <a:ext cx="4572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n-US" sz="1000" dirty="0">
                <a:solidFill>
                  <a:srgbClr val="A3A3A3"/>
                </a:solidFill>
                <a:latin typeface="Arial" charset="0"/>
                <a:ea typeface="ＭＳ Ｐゴシック" charset="-128"/>
                <a:cs typeface="+mn-cs"/>
              </a:rPr>
              <a:t>Quantum Confidential</a:t>
            </a:r>
          </a:p>
        </p:txBody>
      </p:sp>
      <p:sp>
        <p:nvSpPr>
          <p:cNvPr id="11" name="Rectangle 7"/>
          <p:cNvSpPr>
            <a:spLocks noGrp="1" noChangeArrowheads="1"/>
          </p:cNvSpPr>
          <p:nvPr/>
        </p:nvSpPr>
        <p:spPr bwMode="auto">
          <a:xfrm>
            <a:off x="455613" y="6605588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n-US" sz="1100" dirty="0">
                <a:solidFill>
                  <a:srgbClr val="A3A3A3"/>
                </a:solidFill>
                <a:latin typeface="Arial" charset="0"/>
                <a:ea typeface="ＭＳ Ｐゴシック" charset="-128"/>
                <a:cs typeface="+mn-cs"/>
              </a:rPr>
              <a:t>|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31" name="Picture 12" descr="Logo_lockup_042012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61263" y="6173788"/>
            <a:ext cx="1354137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defRPr/>
            </a:pPr>
            <a:endParaRPr lang="en-US" sz="1800" dirty="0"/>
          </a:p>
        </p:txBody>
      </p:sp>
      <p:pic>
        <p:nvPicPr>
          <p:cNvPr id="1033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457325" y="1211263"/>
            <a:ext cx="622935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24" descr="QTM_Logo_whit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ChangeArrowheads="1"/>
          </p:cNvSpPr>
          <p:nvPr userDrawn="1"/>
        </p:nvSpPr>
        <p:spPr bwMode="auto">
          <a:xfrm>
            <a:off x="6172200" y="6629400"/>
            <a:ext cx="1739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000">
                <a:solidFill>
                  <a:srgbClr val="DDDDDD"/>
                </a:solidFill>
                <a:ea typeface="+mn-ea"/>
                <a:cs typeface="Arial" pitchFamily="34" charset="0"/>
              </a:rPr>
              <a:t>Template QF00236 Rev 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pitchFamily="34" charset="0"/>
          <a:ea typeface="ＭＳ Ｐゴシック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pitchFamily="34" charset="0"/>
          <a:ea typeface="ＭＳ Ｐゴシック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pitchFamily="34" charset="0"/>
          <a:ea typeface="ＭＳ Ｐゴシック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pitchFamily="34" charset="0"/>
          <a:ea typeface="ＭＳ Ｐゴシック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pitchFamily="34" charset="0"/>
          <a:ea typeface="ＭＳ Ｐゴシック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pitchFamily="34" charset="0"/>
          <a:ea typeface="ＭＳ Ｐゴシック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pitchFamily="34" charset="0"/>
          <a:ea typeface="ＭＳ Ｐゴシック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pitchFamily="34" charset="0"/>
          <a:ea typeface="ＭＳ Ｐゴシック"/>
          <a:cs typeface="Arial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sz="2400">
          <a:solidFill>
            <a:srgbClr val="666666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DB6EC"/>
        </a:buClr>
        <a:buFont typeface="Arial" pitchFamily="34" charset="0"/>
        <a:buChar char="–"/>
        <a:defRPr>
          <a:solidFill>
            <a:srgbClr val="6666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sz="1600">
          <a:solidFill>
            <a:srgbClr val="666666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DB6EC"/>
        </a:buClr>
        <a:buFont typeface="Arial" pitchFamily="34" charset="0"/>
        <a:buChar char="–"/>
        <a:defRPr sz="1600">
          <a:solidFill>
            <a:srgbClr val="6666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sz="16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sz="1600">
          <a:solidFill>
            <a:srgbClr val="666666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sz="1600">
          <a:solidFill>
            <a:srgbClr val="666666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sz="1600">
          <a:solidFill>
            <a:srgbClr val="666666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sz="1600">
          <a:solidFill>
            <a:srgbClr val="66666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E8EEF1"/>
              </a:gs>
              <a:gs pos="25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defRPr/>
            </a:pPr>
            <a:endParaRPr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gradFill>
            <a:gsLst>
              <a:gs pos="0">
                <a:srgbClr val="E3E9EF"/>
              </a:gs>
              <a:gs pos="50000">
                <a:srgbClr val="F0F3F7"/>
              </a:gs>
              <a:gs pos="100000">
                <a:srgbClr val="FDFE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defRPr/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618288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0DB6EC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E8CC339-467C-4C66-A96A-EE33B18A1DBA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576263" y="6616700"/>
            <a:ext cx="4572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n-US" sz="1000" dirty="0">
                <a:solidFill>
                  <a:srgbClr val="A3A3A3"/>
                </a:solidFill>
                <a:latin typeface="Arial" charset="0"/>
                <a:ea typeface="ＭＳ Ｐゴシック" charset="-128"/>
                <a:cs typeface="+mn-cs"/>
              </a:rPr>
              <a:t>Quantum Confidential</a:t>
            </a:r>
          </a:p>
        </p:txBody>
      </p:sp>
      <p:sp>
        <p:nvSpPr>
          <p:cNvPr id="11" name="Rectangle 7"/>
          <p:cNvSpPr>
            <a:spLocks noGrp="1" noChangeArrowheads="1"/>
          </p:cNvSpPr>
          <p:nvPr/>
        </p:nvSpPr>
        <p:spPr bwMode="auto">
          <a:xfrm>
            <a:off x="455613" y="6605588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n-US" sz="1100" dirty="0">
                <a:solidFill>
                  <a:srgbClr val="A3A3A3"/>
                </a:solidFill>
                <a:latin typeface="Arial" charset="0"/>
                <a:ea typeface="ＭＳ Ｐゴシック" charset="-128"/>
                <a:cs typeface="+mn-cs"/>
              </a:rPr>
              <a:t>|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2056" name="Picture 12" descr="Logo_lockup_042012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61263" y="6173788"/>
            <a:ext cx="1354137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ChangeArrowheads="1"/>
          </p:cNvSpPr>
          <p:nvPr userDrawn="1"/>
        </p:nvSpPr>
        <p:spPr bwMode="auto">
          <a:xfrm>
            <a:off x="2743200" y="6610350"/>
            <a:ext cx="33528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000">
                <a:solidFill>
                  <a:srgbClr val="A3A3A3"/>
                </a:solidFill>
                <a:ea typeface="+mn-ea"/>
                <a:cs typeface="Arial" pitchFamily="34" charset="0"/>
              </a:rPr>
              <a:t>08JUN2012</a:t>
            </a:r>
          </a:p>
        </p:txBody>
      </p:sp>
      <p:sp>
        <p:nvSpPr>
          <p:cNvPr id="2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984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 goes here</a:t>
            </a:r>
          </a:p>
        </p:txBody>
      </p:sp>
      <p:sp>
        <p:nvSpPr>
          <p:cNvPr id="2059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ChangeArrowheads="1"/>
          </p:cNvSpPr>
          <p:nvPr userDrawn="1"/>
        </p:nvSpPr>
        <p:spPr bwMode="auto">
          <a:xfrm>
            <a:off x="6172200" y="6629400"/>
            <a:ext cx="1739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000">
                <a:solidFill>
                  <a:srgbClr val="A3A3A3"/>
                </a:solidFill>
                <a:ea typeface="+mn-ea"/>
                <a:cs typeface="Arial" pitchFamily="34" charset="0"/>
              </a:rPr>
              <a:t>Template QF00236 Rev 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76B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76BB"/>
          </a:solidFill>
          <a:latin typeface="Arial" pitchFamily="34" charset="0"/>
          <a:ea typeface="ＭＳ Ｐゴシック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76BB"/>
          </a:solidFill>
          <a:latin typeface="Arial" pitchFamily="34" charset="0"/>
          <a:ea typeface="ＭＳ Ｐゴシック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76BB"/>
          </a:solidFill>
          <a:latin typeface="Arial" pitchFamily="34" charset="0"/>
          <a:ea typeface="ＭＳ Ｐゴシック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76BB"/>
          </a:solidFill>
          <a:latin typeface="Arial" pitchFamily="34" charset="0"/>
          <a:ea typeface="ＭＳ Ｐゴシック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076BB"/>
          </a:solidFill>
          <a:latin typeface="Arial" pitchFamily="34" charset="0"/>
          <a:ea typeface="ＭＳ Ｐゴシック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076BB"/>
          </a:solidFill>
          <a:latin typeface="Arial" pitchFamily="34" charset="0"/>
          <a:ea typeface="ＭＳ Ｐゴシック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076BB"/>
          </a:solidFill>
          <a:latin typeface="Arial" pitchFamily="34" charset="0"/>
          <a:ea typeface="ＭＳ Ｐゴシック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076BB"/>
          </a:solidFill>
          <a:latin typeface="Arial" pitchFamily="34" charset="0"/>
          <a:ea typeface="ＭＳ Ｐゴシック"/>
          <a:cs typeface="Arial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pitchFamily="34" charset="0"/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pitchFamily="34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304800" y="2438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spcBef>
                <a:spcPct val="0"/>
              </a:spcBef>
            </a:pPr>
            <a:r>
              <a:rPr lang="en-US" sz="4000">
                <a:solidFill>
                  <a:schemeClr val="bg1"/>
                </a:solidFill>
              </a:rPr>
              <a:t>StorNext 4.3 “Brubeck” TOI</a:t>
            </a: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304800" y="32004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 eaLnBrk="1" hangingPunct="1">
              <a:spcBef>
                <a:spcPct val="20000"/>
              </a:spcBef>
              <a:buSzPct val="75000"/>
            </a:pPr>
            <a:r>
              <a:rPr lang="en-US" sz="1800" b="1">
                <a:solidFill>
                  <a:srgbClr val="DDDDDD"/>
                </a:solidFill>
              </a:rPr>
              <a:t>What’s new in SNFS</a:t>
            </a:r>
          </a:p>
          <a:p>
            <a:pPr marL="342900" indent="-342900" defTabSz="457200" eaLnBrk="1" hangingPunct="1">
              <a:spcBef>
                <a:spcPct val="20000"/>
              </a:spcBef>
              <a:buSzPct val="75000"/>
            </a:pPr>
            <a:r>
              <a:rPr lang="en-US" sz="1800" b="1">
                <a:solidFill>
                  <a:srgbClr val="DDDDDD"/>
                </a:solidFill>
              </a:rPr>
              <a:t>Brent Petit</a:t>
            </a:r>
            <a:endParaRPr lang="en-US" sz="1800" b="1">
              <a:solidFill>
                <a:srgbClr val="666666"/>
              </a:solidFill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304800" y="4083050"/>
            <a:ext cx="1231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>
                <a:solidFill>
                  <a:schemeClr val="bg1"/>
                </a:solidFill>
              </a:rPr>
              <a:t>17JUL2012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Performance Improvements</a:t>
            </a:r>
          </a:p>
        </p:txBody>
      </p:sp>
      <p:sp>
        <p:nvSpPr>
          <p:cNvPr id="12291" name="Content Placeholder 6"/>
          <p:cNvSpPr>
            <a:spLocks noGrp="1"/>
          </p:cNvSpPr>
          <p:nvPr>
            <p:ph idx="1"/>
          </p:nvPr>
        </p:nvSpPr>
        <p:spPr>
          <a:xfrm>
            <a:off x="301625" y="1143000"/>
            <a:ext cx="8364538" cy="5029200"/>
          </a:xfrm>
        </p:spPr>
        <p:txBody>
          <a:bodyPr/>
          <a:lstStyle/>
          <a:p>
            <a:r>
              <a:rPr lang="en-US" sz="2600" dirty="0" smtClean="0"/>
              <a:t>Improved Windows DLC performance</a:t>
            </a:r>
          </a:p>
          <a:p>
            <a:pPr lvl="1"/>
            <a:r>
              <a:rPr lang="en-US" sz="2400" dirty="0" smtClean="0"/>
              <a:t>The change mentioned in the previous slide also showed improvement in Windows DLC throughput</a:t>
            </a:r>
          </a:p>
          <a:p>
            <a:pPr lvl="1"/>
            <a:r>
              <a:rPr lang="en-US" sz="2400" dirty="0" smtClean="0"/>
              <a:t>Prior to this change DLC read and write throughput on Windows would peak out at ~250MB/s</a:t>
            </a:r>
          </a:p>
          <a:p>
            <a:pPr lvl="1"/>
            <a:r>
              <a:rPr lang="en-US" sz="2400" dirty="0" smtClean="0"/>
              <a:t>After this change was made Windows DLC throughput was measured at 1.14GB/s for write and 879MB/s for read.</a:t>
            </a:r>
          </a:p>
          <a:p>
            <a:pPr lvl="2"/>
            <a:r>
              <a:rPr lang="en-US" sz="1800" dirty="0" smtClean="0"/>
              <a:t>Measurement done through </a:t>
            </a:r>
            <a:r>
              <a:rPr lang="en-US" sz="1800" dirty="0" err="1" smtClean="0"/>
              <a:t>iozone</a:t>
            </a:r>
            <a:endParaRPr lang="en-US" sz="1800" dirty="0" smtClean="0"/>
          </a:p>
          <a:p>
            <a:pPr lvl="1"/>
            <a:r>
              <a:rPr lang="en-US" sz="2400" dirty="0" smtClean="0"/>
              <a:t>In addition to throughput improvements, CPU utilization is reduced notably when running these tests</a:t>
            </a: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9220" name="Slide Number Placeholder 11"/>
          <p:cNvSpPr>
            <a:spLocks noGrp="1"/>
          </p:cNvSpPr>
          <p:nvPr>
            <p:ph type="sldNum" sz="quarter" idx="10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0AC93B-4359-49AA-9E0B-6E85260BB528}" type="slidenum">
              <a:rPr smtClean="0">
                <a:cs typeface="ＭＳ Ｐゴシック"/>
              </a:rPr>
              <a:pPr>
                <a:defRPr/>
              </a:pPr>
              <a:t>10</a:t>
            </a:fld>
            <a:endParaRPr smtClean="0">
              <a:cs typeface="ＭＳ Ｐゴシック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Performance Improvements</a:t>
            </a:r>
          </a:p>
        </p:txBody>
      </p:sp>
      <p:sp>
        <p:nvSpPr>
          <p:cNvPr id="12291" name="Content Placeholder 6"/>
          <p:cNvSpPr>
            <a:spLocks noGrp="1"/>
          </p:cNvSpPr>
          <p:nvPr>
            <p:ph idx="1"/>
          </p:nvPr>
        </p:nvSpPr>
        <p:spPr>
          <a:xfrm>
            <a:off x="301625" y="1143000"/>
            <a:ext cx="8364538" cy="5029200"/>
          </a:xfrm>
        </p:spPr>
        <p:txBody>
          <a:bodyPr/>
          <a:lstStyle/>
          <a:p>
            <a:r>
              <a:rPr lang="en-US" sz="2600" dirty="0" smtClean="0"/>
              <a:t>Improved single stream write throughput with 10G networks and Linux DLC Gateways</a:t>
            </a:r>
          </a:p>
          <a:p>
            <a:pPr lvl="1"/>
            <a:r>
              <a:rPr lang="en-US" sz="2000" dirty="0" smtClean="0"/>
              <a:t>Prior to this fix Novartis would see no-more-than 512MB/s on a single write stream through DLC</a:t>
            </a:r>
          </a:p>
          <a:p>
            <a:pPr lvl="1"/>
            <a:r>
              <a:rPr lang="en-US" sz="2000" dirty="0" smtClean="0"/>
              <a:t>Single stream read performance through DLC was good at just over 1GB/s</a:t>
            </a:r>
          </a:p>
          <a:p>
            <a:pPr lvl="1"/>
            <a:r>
              <a:rPr lang="en-US" sz="2000" dirty="0" smtClean="0"/>
              <a:t>After investigation it was determined that TCP wasn’t advertising optimal window sizes – effectively capping the maximum throughput of traffic from the DLC client to the DLC server</a:t>
            </a:r>
          </a:p>
          <a:p>
            <a:pPr lvl="1"/>
            <a:r>
              <a:rPr lang="en-US" sz="2000" dirty="0" smtClean="0"/>
              <a:t>After applying this change, Novartis was able to generate to </a:t>
            </a:r>
            <a:r>
              <a:rPr lang="en-US" sz="2000" b="1" dirty="0" smtClean="0"/>
              <a:t>975MB/s per write stream </a:t>
            </a:r>
            <a:r>
              <a:rPr lang="en-US" sz="2000" dirty="0" smtClean="0"/>
              <a:t>on a 4.2 based LCR</a:t>
            </a:r>
          </a:p>
          <a:p>
            <a:pPr lvl="1"/>
            <a:r>
              <a:rPr lang="en-US" sz="2000" dirty="0" smtClean="0"/>
              <a:t>In our internal testing with 4.3 we have seen </a:t>
            </a:r>
            <a:r>
              <a:rPr lang="en-US" sz="2000" b="1" dirty="0" smtClean="0"/>
              <a:t>in-excess of 1.6GB/s </a:t>
            </a:r>
            <a:r>
              <a:rPr lang="en-US" sz="2000" dirty="0" smtClean="0"/>
              <a:t>read throughput when utilizing multiple 10G NICs</a:t>
            </a:r>
          </a:p>
          <a:p>
            <a:pPr lvl="2"/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9220" name="Slide Number Placeholder 11"/>
          <p:cNvSpPr>
            <a:spLocks noGrp="1"/>
          </p:cNvSpPr>
          <p:nvPr>
            <p:ph type="sldNum" sz="quarter" idx="10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0AC93B-4359-49AA-9E0B-6E85260BB528}" type="slidenum">
              <a:rPr smtClean="0">
                <a:cs typeface="ＭＳ Ｐゴシック"/>
              </a:rPr>
              <a:pPr>
                <a:defRPr/>
              </a:pPr>
              <a:t>11</a:t>
            </a:fld>
            <a:endParaRPr smtClean="0">
              <a:cs typeface="ＭＳ Ｐゴシック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Performance Improvements</a:t>
            </a:r>
          </a:p>
        </p:txBody>
      </p:sp>
      <p:sp>
        <p:nvSpPr>
          <p:cNvPr id="12291" name="Content Placeholder 6"/>
          <p:cNvSpPr>
            <a:spLocks noGrp="1"/>
          </p:cNvSpPr>
          <p:nvPr>
            <p:ph idx="1"/>
          </p:nvPr>
        </p:nvSpPr>
        <p:spPr>
          <a:xfrm>
            <a:off x="301625" y="1143000"/>
            <a:ext cx="8364538" cy="5029200"/>
          </a:xfrm>
        </p:spPr>
        <p:txBody>
          <a:bodyPr/>
          <a:lstStyle/>
          <a:p>
            <a:r>
              <a:rPr lang="en-US" sz="2600" dirty="0" smtClean="0"/>
              <a:t>Improved </a:t>
            </a:r>
            <a:r>
              <a:rPr lang="en-US" sz="2600" dirty="0" smtClean="0"/>
              <a:t>metadata I/O path behavior</a:t>
            </a:r>
            <a:endParaRPr lang="en-US" sz="2600" dirty="0" smtClean="0"/>
          </a:p>
          <a:p>
            <a:pPr lvl="1"/>
            <a:r>
              <a:rPr lang="en-US" sz="2400" dirty="0" smtClean="0"/>
              <a:t>Improved parallelism in metadata read and lookup operations</a:t>
            </a:r>
            <a:endParaRPr lang="en-US" sz="2400" dirty="0" smtClean="0"/>
          </a:p>
          <a:p>
            <a:pPr lvl="1"/>
            <a:r>
              <a:rPr lang="en-US" sz="2400" dirty="0" smtClean="0"/>
              <a:t>Lowered contention between metadata lookup and metadata update operations</a:t>
            </a:r>
            <a:endParaRPr lang="en-US" sz="2400" dirty="0" smtClean="0"/>
          </a:p>
          <a:p>
            <a:pPr lvl="1"/>
            <a:r>
              <a:rPr lang="en-US" sz="2400" dirty="0" smtClean="0"/>
              <a:t>Internal testing showed </a:t>
            </a:r>
          </a:p>
          <a:p>
            <a:pPr lvl="2"/>
            <a:r>
              <a:rPr lang="en-US" sz="1800" dirty="0" smtClean="0"/>
              <a:t>40% improvement in creates/second</a:t>
            </a:r>
          </a:p>
          <a:p>
            <a:pPr lvl="2"/>
            <a:r>
              <a:rPr lang="en-US" sz="1800" dirty="0" smtClean="0"/>
              <a:t>30% improvement in deletes/second</a:t>
            </a:r>
          </a:p>
          <a:p>
            <a:pPr lvl="1"/>
            <a:r>
              <a:rPr lang="en-US" sz="2000" dirty="0" smtClean="0"/>
              <a:t>This change reduces the time that an I/O can spend queued before submitting (PIO time and </a:t>
            </a:r>
            <a:r>
              <a:rPr lang="en-US" sz="2000" dirty="0" err="1" smtClean="0"/>
              <a:t>systime</a:t>
            </a:r>
            <a:r>
              <a:rPr lang="en-US" sz="2000" dirty="0" smtClean="0"/>
              <a:t> should be much closer now)</a:t>
            </a:r>
          </a:p>
          <a:p>
            <a:pPr lvl="1"/>
            <a:r>
              <a:rPr lang="en-US" sz="2000" dirty="0" smtClean="0"/>
              <a:t>These changes allow more I/Os to be submitted in parallel, allowing the underlying storage to be more efficient</a:t>
            </a:r>
            <a:endParaRPr lang="en-US" sz="2000" dirty="0" smtClean="0"/>
          </a:p>
          <a:p>
            <a:pPr lvl="2"/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9220" name="Slide Number Placeholder 11"/>
          <p:cNvSpPr>
            <a:spLocks noGrp="1"/>
          </p:cNvSpPr>
          <p:nvPr>
            <p:ph type="sldNum" sz="quarter" idx="10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0AC93B-4359-49AA-9E0B-6E85260BB528}" type="slidenum">
              <a:rPr smtClean="0">
                <a:cs typeface="ＭＳ Ｐゴシック"/>
              </a:rPr>
              <a:pPr>
                <a:defRPr/>
              </a:pPr>
              <a:t>12</a:t>
            </a:fld>
            <a:endParaRPr smtClean="0">
              <a:cs typeface="ＭＳ Ｐゴシック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New in StorNext 4.3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301625" y="1143000"/>
            <a:ext cx="8364538" cy="5029200"/>
          </a:xfrm>
        </p:spPr>
        <p:txBody>
          <a:bodyPr/>
          <a:lstStyle/>
          <a:p>
            <a:r>
              <a:rPr lang="en-US" dirty="0" smtClean="0"/>
              <a:t>Stability improvements in the Windows Admin GUI</a:t>
            </a:r>
          </a:p>
          <a:p>
            <a:pPr lvl="1"/>
            <a:r>
              <a:rPr lang="en-US" dirty="0" smtClean="0"/>
              <a:t>Underlying Windows API usage was brought up to date, allowing some of the less stable interface usage to be removed</a:t>
            </a:r>
          </a:p>
          <a:p>
            <a:r>
              <a:rPr lang="en-US" dirty="0" smtClean="0"/>
              <a:t>Improvements to </a:t>
            </a:r>
            <a:r>
              <a:rPr lang="en-US" dirty="0" err="1" smtClean="0"/>
              <a:t>cvcp</a:t>
            </a:r>
            <a:endParaRPr lang="en-US" dirty="0" smtClean="0"/>
          </a:p>
          <a:p>
            <a:pPr lvl="1"/>
            <a:r>
              <a:rPr lang="en-US" dirty="0" smtClean="0"/>
              <a:t>Stability improvements on Windows with very large directories</a:t>
            </a:r>
          </a:p>
          <a:p>
            <a:pPr lvl="1"/>
            <a:r>
              <a:rPr lang="en-US" dirty="0" smtClean="0"/>
              <a:t>Improved support for long path names using the long path prefix (\\?\)</a:t>
            </a:r>
          </a:p>
          <a:p>
            <a:pPr lvl="1"/>
            <a:r>
              <a:rPr lang="en-US" dirty="0" err="1" smtClean="0"/>
              <a:t>cvcp</a:t>
            </a:r>
            <a:r>
              <a:rPr lang="en-US" dirty="0" smtClean="0"/>
              <a:t> now allows the use of –u and –z concurrently to improve support for incremental copy operations</a:t>
            </a:r>
          </a:p>
          <a:p>
            <a:r>
              <a:rPr lang="en-US" dirty="0" smtClean="0"/>
              <a:t>Improvements to </a:t>
            </a:r>
            <a:r>
              <a:rPr lang="en-US" dirty="0" err="1" smtClean="0"/>
              <a:t>cvfsck</a:t>
            </a:r>
            <a:endParaRPr lang="en-US" dirty="0" smtClean="0"/>
          </a:p>
          <a:p>
            <a:pPr lvl="1"/>
            <a:r>
              <a:rPr lang="en-US" sz="2000" dirty="0" smtClean="0"/>
              <a:t>Performance improvements in directory repair</a:t>
            </a:r>
          </a:p>
          <a:p>
            <a:pPr lvl="2"/>
            <a:r>
              <a:rPr lang="en-US" sz="1800" dirty="0" smtClean="0"/>
              <a:t>Tests repairing directories with hundreds of thousands of files shows significant improvement (minutes vs. hours in some tests)</a:t>
            </a:r>
          </a:p>
          <a:p>
            <a:pPr lvl="1"/>
            <a:r>
              <a:rPr lang="en-US" sz="2000" dirty="0" smtClean="0"/>
              <a:t>Additional timers and metadata statistics displayed during checks and repairs</a:t>
            </a:r>
          </a:p>
          <a:p>
            <a:pPr lvl="2"/>
            <a:r>
              <a:rPr lang="en-US" sz="1800" dirty="0" smtClean="0"/>
              <a:t>Stages in </a:t>
            </a:r>
            <a:r>
              <a:rPr lang="en-US" sz="1800" dirty="0" err="1" smtClean="0"/>
              <a:t>cvfsck</a:t>
            </a:r>
            <a:r>
              <a:rPr lang="en-US" sz="1800" dirty="0" smtClean="0"/>
              <a:t> include timers for each stage</a:t>
            </a:r>
          </a:p>
          <a:p>
            <a:pPr lvl="2"/>
            <a:endParaRPr lang="en-US" dirty="0" smtClean="0"/>
          </a:p>
        </p:txBody>
      </p:sp>
      <p:sp>
        <p:nvSpPr>
          <p:cNvPr id="10244" name="Slide Number Placeholder 11"/>
          <p:cNvSpPr>
            <a:spLocks noGrp="1"/>
          </p:cNvSpPr>
          <p:nvPr>
            <p:ph type="sldNum" sz="quarter" idx="10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A0A7C60-93B7-4B92-82AE-9AD175050AC1}" type="slidenum">
              <a:rPr smtClean="0">
                <a:cs typeface="ＭＳ Ｐゴシック"/>
              </a:rPr>
              <a:pPr>
                <a:defRPr/>
              </a:pPr>
              <a:t>13</a:t>
            </a:fld>
            <a:endParaRPr smtClean="0">
              <a:cs typeface="ＭＳ Ｐゴシック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information in cvfsck</a:t>
            </a:r>
          </a:p>
        </p:txBody>
      </p:sp>
      <p:pic>
        <p:nvPicPr>
          <p:cNvPr id="1433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43000" y="1066800"/>
            <a:ext cx="5884863" cy="5257800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Cvfsck - timings</a:t>
            </a:r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66800" y="990600"/>
            <a:ext cx="6218238" cy="5257800"/>
          </a:xfr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smtClean="0"/>
              <a:t>Questions?</a:t>
            </a:r>
          </a:p>
        </p:txBody>
      </p:sp>
      <p:sp>
        <p:nvSpPr>
          <p:cNvPr id="16387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1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228600" y="6618288"/>
            <a:ext cx="463550" cy="2460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E2E1CE6-2605-48C1-A916-6D831D9D43AB}" type="slidenum">
              <a:rPr lang="en-US"/>
              <a:pPr/>
              <a:t>2</a:t>
            </a:fld>
            <a:endParaRPr lang="en-US"/>
          </a:p>
        </p:txBody>
      </p:sp>
      <p:pic>
        <p:nvPicPr>
          <p:cNvPr id="4099" name="Picture 10" descr="KnowledgeTransfer_MainSc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will we cover?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sz="2800" dirty="0" smtClean="0"/>
          </a:p>
          <a:p>
            <a:pPr>
              <a:buFont typeface="Wingdings" pitchFamily="2" charset="2"/>
              <a:buNone/>
            </a:pPr>
            <a:endParaRPr lang="en-US" sz="2800" dirty="0" smtClean="0"/>
          </a:p>
          <a:p>
            <a:r>
              <a:rPr lang="en-US" sz="2800" dirty="0" smtClean="0"/>
              <a:t>This presentation will cover some of the many new and improved items in SNFS 4.3</a:t>
            </a:r>
          </a:p>
          <a:p>
            <a:r>
              <a:rPr lang="en-US" sz="2800" dirty="0" smtClean="0"/>
              <a:t>In addition to the improvements noted here, there were over 150 bug fixes in the SNFS components alone.</a:t>
            </a:r>
          </a:p>
          <a:p>
            <a:pPr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New in StorNext 4.3</a:t>
            </a:r>
          </a:p>
        </p:txBody>
      </p:sp>
      <p:sp>
        <p:nvSpPr>
          <p:cNvPr id="6147" name="Content Placeholder 6"/>
          <p:cNvSpPr>
            <a:spLocks noGrp="1"/>
          </p:cNvSpPr>
          <p:nvPr>
            <p:ph idx="1"/>
          </p:nvPr>
        </p:nvSpPr>
        <p:spPr>
          <a:xfrm>
            <a:off x="301625" y="1143000"/>
            <a:ext cx="8364538" cy="5029200"/>
          </a:xfrm>
        </p:spPr>
        <p:txBody>
          <a:bodyPr/>
          <a:lstStyle/>
          <a:p>
            <a:r>
              <a:rPr lang="en-US" sz="2800" dirty="0" smtClean="0"/>
              <a:t>Overview of 4.3 features</a:t>
            </a:r>
          </a:p>
          <a:p>
            <a:pPr lvl="1"/>
            <a:r>
              <a:rPr lang="en-US" sz="2400" dirty="0" smtClean="0"/>
              <a:t>Allocation Sessions enhancements – The following tools can be used with the ASR feature</a:t>
            </a:r>
          </a:p>
          <a:p>
            <a:pPr lvl="2"/>
            <a:r>
              <a:rPr lang="en-US" sz="2400" b="1" dirty="0" err="1" smtClean="0"/>
              <a:t>vidio</a:t>
            </a:r>
            <a:r>
              <a:rPr lang="en-US" sz="2400" dirty="0" smtClean="0"/>
              <a:t> – file sequence test tool</a:t>
            </a:r>
          </a:p>
          <a:p>
            <a:pPr lvl="3"/>
            <a:r>
              <a:rPr lang="en-US" sz="2400" dirty="0" smtClean="0"/>
              <a:t>This tool measures create, write, read throughput and latency while simulating file sequence use cases</a:t>
            </a:r>
          </a:p>
          <a:p>
            <a:pPr lvl="2"/>
            <a:r>
              <a:rPr lang="en-US" sz="2400" b="1" dirty="0" err="1" smtClean="0"/>
              <a:t>vidiomap</a:t>
            </a:r>
            <a:r>
              <a:rPr lang="en-US" sz="2400" dirty="0" smtClean="0"/>
              <a:t> -  tool for analyzing file sequencing effectiveness</a:t>
            </a:r>
          </a:p>
          <a:p>
            <a:pPr lvl="3"/>
            <a:r>
              <a:rPr lang="en-US" sz="2400" dirty="0" smtClean="0"/>
              <a:t>This tool has the ability to </a:t>
            </a:r>
            <a:r>
              <a:rPr lang="en-US" sz="2400" dirty="0" err="1" smtClean="0"/>
              <a:t>resequence</a:t>
            </a:r>
            <a:r>
              <a:rPr lang="en-US" sz="2400" dirty="0" smtClean="0"/>
              <a:t> files</a:t>
            </a:r>
          </a:p>
          <a:p>
            <a:pPr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4100" name="Slide Number Placeholder 11"/>
          <p:cNvSpPr>
            <a:spLocks noGrp="1"/>
          </p:cNvSpPr>
          <p:nvPr>
            <p:ph type="sldNum" sz="quarter" idx="10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E73EE2-0C4A-47C9-B778-9391D9C80D34}" type="slidenum">
              <a:rPr smtClean="0">
                <a:cs typeface="ＭＳ Ｐゴシック"/>
              </a:rPr>
              <a:pPr>
                <a:defRPr/>
              </a:pPr>
              <a:t>4</a:t>
            </a:fld>
            <a:endParaRPr smtClean="0">
              <a:cs typeface="ＭＳ Ｐゴシック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Vidiomap (reporting sequencing)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[root@bpetit-brubeck-mdc1 test]# vidiomap -v .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.  {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                     gap         start         end           nblks    MBytes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file0                +0          0xf000        0xf13f 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file1                +0          0xf140        0xf27f 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file2                +0          0xf280        0xf3bf 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file3                +0          0xf3c0        0xf4ff 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file4                +640        0xf780        0xf8bf 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file5                +320        0xfa00        0xfb3f 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file6                +0          0xfb40        0xfc7f 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file7                +0          0xfc80        0xfdbf 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file8                -1280       0xf8c0        0xf9ff 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file9                -960        0xf640        0xf77f        320      5.00</a:t>
            </a:r>
          </a:p>
          <a:p>
            <a:pPr>
              <a:buFont typeface="Wingdings" pitchFamily="2" charset="2"/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 system block size   16384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Total files              10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Total MBytes             50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Total extents            10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Total gaps               4        -2        +2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Average gap in fsblocks  800      -1120     +480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Percent contiguous       60%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Vidiomap (resequencing)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[root@bpetit-brubeck-mdc1 test]# vidiomap -vr .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vidiomap: Info: Resequencing files in .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.  {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                     gap         start         end           nblks    MBytes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file0                +0          0xfdc0        0xfeff 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file1                +0          0xff00        0x1003f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file2                +0          0x10040       0x1017f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file3                +0          0x10180       0x102bf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file4                +0          0x102c0       0x103ff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file5                +0          0x10400       0x1053f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file6                +0          0x10540       0x1067f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file7                +0          0x10680       0x107bf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file8                +0          0x107c0       0x108ff       320      5.00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file9                +0          0x10900       0x10a3f       320      5.00</a:t>
            </a:r>
          </a:p>
          <a:p>
            <a:pPr>
              <a:buFont typeface="Wingdings" pitchFamily="2" charset="2"/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File system block size   16384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Total files              10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Total MBytes             50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Total extents            10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Total gaps               0        -0        +0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Average gap in fsblocks  0        -0        +0</a:t>
            </a:r>
          </a:p>
          <a:p>
            <a:pPr>
              <a:buFont typeface="Wingdings" pitchFamily="2" charset="2"/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Percent contiguous      100%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Resequencing files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Resequencing file utilizes interfaces similar to snfsdefrag</a:t>
            </a:r>
          </a:p>
          <a:p>
            <a:r>
              <a:rPr lang="en-US" smtClean="0"/>
              <a:t>As a result, resequencing requires reading up the original files and writing data to new files</a:t>
            </a:r>
          </a:p>
          <a:p>
            <a:r>
              <a:rPr lang="en-US" smtClean="0"/>
              <a:t>If ASR is configured correctly, there should be little need for resequencing files</a:t>
            </a:r>
          </a:p>
          <a:p>
            <a:pPr lvl="1"/>
            <a:r>
              <a:rPr lang="en-US" smtClean="0"/>
              <a:t>However, under some circumstances other tools could ingest data out of order. In this case vidiomap will help</a:t>
            </a:r>
          </a:p>
          <a:p>
            <a:r>
              <a:rPr lang="en-US" smtClean="0"/>
              <a:t>Vidio and vidiomap together are useful in setting up a file system with ASR. Tools will simulate DPX-type operations and measure the throughput and latency of file and I/O operations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New in StorNext 4.3</a:t>
            </a:r>
          </a:p>
        </p:txBody>
      </p:sp>
      <p:sp>
        <p:nvSpPr>
          <p:cNvPr id="10243" name="Content Placeholder 6"/>
          <p:cNvSpPr>
            <a:spLocks noGrp="1"/>
          </p:cNvSpPr>
          <p:nvPr>
            <p:ph idx="1"/>
          </p:nvPr>
        </p:nvSpPr>
        <p:spPr>
          <a:xfrm>
            <a:off x="301625" y="1143000"/>
            <a:ext cx="8364538" cy="5029200"/>
          </a:xfrm>
        </p:spPr>
        <p:txBody>
          <a:bodyPr/>
          <a:lstStyle/>
          <a:p>
            <a:r>
              <a:rPr lang="en-US" dirty="0" smtClean="0"/>
              <a:t>SNFS </a:t>
            </a:r>
            <a:r>
              <a:rPr lang="en-US" dirty="0" err="1" smtClean="0"/>
              <a:t>CvApi</a:t>
            </a:r>
            <a:r>
              <a:rPr lang="en-US" dirty="0" smtClean="0"/>
              <a:t> files now available on non-Linux platforms</a:t>
            </a:r>
          </a:p>
          <a:p>
            <a:pPr lvl="1"/>
            <a:r>
              <a:rPr lang="en-US" dirty="0" smtClean="0"/>
              <a:t>Previously, APIs were only available on Linux</a:t>
            </a:r>
          </a:p>
          <a:p>
            <a:pPr lvl="1"/>
            <a:r>
              <a:rPr lang="en-US" dirty="0" err="1" smtClean="0"/>
              <a:t>CvApi</a:t>
            </a:r>
            <a:r>
              <a:rPr lang="en-US" dirty="0" smtClean="0"/>
              <a:t> documentation posted on Quantum.com website and included with product</a:t>
            </a:r>
          </a:p>
          <a:p>
            <a:r>
              <a:rPr lang="en-US" dirty="0" smtClean="0"/>
              <a:t>FSM buffer cache maximum increased from 1GB to 8GB</a:t>
            </a:r>
          </a:p>
          <a:p>
            <a:pPr lvl="1"/>
            <a:r>
              <a:rPr lang="en-US" dirty="0" smtClean="0"/>
              <a:t>Potential for improved performance when working with large directories and busy file systems</a:t>
            </a:r>
          </a:p>
          <a:p>
            <a:r>
              <a:rPr lang="en-US" dirty="0" smtClean="0"/>
              <a:t>Slight modification to the client buffer cache read I/O path</a:t>
            </a:r>
          </a:p>
          <a:p>
            <a:pPr lvl="1"/>
            <a:r>
              <a:rPr lang="en-US" dirty="0" smtClean="0"/>
              <a:t>Lowers buffered read latency</a:t>
            </a:r>
          </a:p>
          <a:p>
            <a:pPr lvl="1"/>
            <a:r>
              <a:rPr lang="en-US" dirty="0" smtClean="0"/>
              <a:t>Helps to improve balance between buffered reads and writes</a:t>
            </a:r>
          </a:p>
          <a:p>
            <a:pPr lvl="2"/>
            <a:r>
              <a:rPr lang="en-US" dirty="0" smtClean="0"/>
              <a:t>Not the complete solution yet, but a step towards the solution</a:t>
            </a:r>
          </a:p>
          <a:p>
            <a:pPr lvl="1"/>
            <a:r>
              <a:rPr lang="en-US" dirty="0" smtClean="0"/>
              <a:t>There’s much more coming in Parker (based on CE work completed for Western </a:t>
            </a:r>
            <a:r>
              <a:rPr lang="en-US" dirty="0" err="1" smtClean="0"/>
              <a:t>Geco</a:t>
            </a:r>
            <a:r>
              <a:rPr lang="en-US" dirty="0" smtClean="0"/>
              <a:t>)</a:t>
            </a:r>
          </a:p>
        </p:txBody>
      </p:sp>
      <p:sp>
        <p:nvSpPr>
          <p:cNvPr id="8196" name="Slide Number Placeholder 11"/>
          <p:cNvSpPr>
            <a:spLocks noGrp="1"/>
          </p:cNvSpPr>
          <p:nvPr>
            <p:ph type="sldNum" sz="quarter" idx="10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D01C790-F612-4BB9-A469-716C3562C119}" type="slidenum">
              <a:rPr smtClean="0">
                <a:cs typeface="ＭＳ Ｐゴシック"/>
              </a:rPr>
              <a:pPr>
                <a:defRPr/>
              </a:pPr>
              <a:t>8</a:t>
            </a:fld>
            <a:endParaRPr smtClean="0">
              <a:cs typeface="ＭＳ Ｐゴシック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Performance improvements</a:t>
            </a:r>
          </a:p>
        </p:txBody>
      </p:sp>
      <p:sp>
        <p:nvSpPr>
          <p:cNvPr id="11267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/>
              <a:t>Improved small I/O performance on Windows clients</a:t>
            </a:r>
          </a:p>
          <a:p>
            <a:pPr lvl="1"/>
            <a:r>
              <a:rPr lang="en-US" sz="2000" dirty="0" smtClean="0"/>
              <a:t>Small buffered I/O overhead has been reduced, improving potential peak buffered throughput.</a:t>
            </a:r>
          </a:p>
          <a:p>
            <a:pPr lvl="1"/>
            <a:r>
              <a:rPr lang="en-US" sz="2000" dirty="0" smtClean="0"/>
              <a:t>When testing 64K sequential I/O</a:t>
            </a:r>
            <a:endParaRPr lang="en-US" sz="1400" dirty="0" smtClean="0"/>
          </a:p>
          <a:p>
            <a:pPr lvl="2"/>
            <a:r>
              <a:rPr lang="en-US" sz="1400" b="1" dirty="0" smtClean="0"/>
              <a:t>Read performance was ~2GB/s </a:t>
            </a:r>
            <a:r>
              <a:rPr lang="en-US" sz="1400" dirty="0" smtClean="0"/>
              <a:t>in 4.3.0 compared with ~600MB/s in 4.2.1</a:t>
            </a:r>
          </a:p>
          <a:p>
            <a:pPr lvl="2"/>
            <a:r>
              <a:rPr lang="en-US" sz="1400" b="1" dirty="0" smtClean="0"/>
              <a:t>Write performance was ~1.2GB/s </a:t>
            </a:r>
            <a:r>
              <a:rPr lang="en-US" sz="1400" dirty="0" smtClean="0"/>
              <a:t>in 4.3.0 when compared with ~300MB/s in 4.2.1</a:t>
            </a:r>
          </a:p>
          <a:p>
            <a:pPr lvl="1"/>
            <a:r>
              <a:rPr lang="en-US" sz="1800" dirty="0" smtClean="0"/>
              <a:t>Keeper verified this change in DDN’s lab and saw reads run at 3GB/s and writes run at 2.5GB/s (with similar “before” numbers)</a:t>
            </a:r>
          </a:p>
        </p:txBody>
      </p:sp>
      <p:sp>
        <p:nvSpPr>
          <p:cNvPr id="9220" name="Slide Number Placeholder 11"/>
          <p:cNvSpPr>
            <a:spLocks noGrp="1"/>
          </p:cNvSpPr>
          <p:nvPr>
            <p:ph type="sldNum" sz="quarter" idx="10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675220D-CD24-4FEA-B211-1C6FB6E833CA}" type="slidenum">
              <a:rPr smtClean="0">
                <a:cs typeface="ＭＳ Ｐゴシック"/>
              </a:rPr>
              <a:pPr>
                <a:defRPr/>
              </a:pPr>
              <a:t>9</a:t>
            </a:fld>
            <a:endParaRPr smtClean="0">
              <a:cs typeface="ＭＳ Ｐゴシック"/>
            </a:endParaRPr>
          </a:p>
        </p:txBody>
      </p:sp>
      <p:pic>
        <p:nvPicPr>
          <p:cNvPr id="11269" name="Content Placeholder 8" descr="NCE_read_chart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990600"/>
            <a:ext cx="4267200" cy="2819400"/>
          </a:xfrm>
        </p:spPr>
      </p:pic>
      <p:pic>
        <p:nvPicPr>
          <p:cNvPr id="11270" name="Picture 9" descr="NCE_write_chart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0"/>
            <a:ext cx="4267200" cy="280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presentation">
  <a:themeElements>
    <a:clrScheme name="Qpresentation 1">
      <a:dk1>
        <a:srgbClr val="000000"/>
      </a:dk1>
      <a:lt1>
        <a:srgbClr val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FFFFFF"/>
      </a:accent3>
      <a:accent4>
        <a:srgbClr val="000000"/>
      </a:accent4>
      <a:accent5>
        <a:srgbClr val="F8C0AB"/>
      </a:accent5>
      <a:accent6>
        <a:srgbClr val="729C41"/>
      </a:accent6>
      <a:hlink>
        <a:srgbClr val="ADC2E4"/>
      </a:hlink>
      <a:folHlink>
        <a:srgbClr val="14B4EC"/>
      </a:folHlink>
    </a:clrScheme>
    <a:fontScheme name="Qpresentatio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Qpresentation 1">
        <a:dk1>
          <a:srgbClr val="000000"/>
        </a:dk1>
        <a:lt1>
          <a:srgbClr val="FFFFFF"/>
        </a:lt1>
        <a:dk2>
          <a:srgbClr val="006AD6"/>
        </a:dk2>
        <a:lt2>
          <a:srgbClr val="FFBA00"/>
        </a:lt2>
        <a:accent1>
          <a:srgbClr val="F47F16"/>
        </a:accent1>
        <a:accent2>
          <a:srgbClr val="7FAD49"/>
        </a:accent2>
        <a:accent3>
          <a:srgbClr val="FFFFFF"/>
        </a:accent3>
        <a:accent4>
          <a:srgbClr val="000000"/>
        </a:accent4>
        <a:accent5>
          <a:srgbClr val="F8C0AB"/>
        </a:accent5>
        <a:accent6>
          <a:srgbClr val="729C41"/>
        </a:accent6>
        <a:hlink>
          <a:srgbClr val="ADC2E4"/>
        </a:hlink>
        <a:folHlink>
          <a:srgbClr val="14B4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Qpresentation">
  <a:themeElements>
    <a:clrScheme name="1_Qpresentation 1">
      <a:dk1>
        <a:srgbClr val="000000"/>
      </a:dk1>
      <a:lt1>
        <a:srgbClr val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FFFFFF"/>
      </a:accent3>
      <a:accent4>
        <a:srgbClr val="000000"/>
      </a:accent4>
      <a:accent5>
        <a:srgbClr val="F8C0AB"/>
      </a:accent5>
      <a:accent6>
        <a:srgbClr val="729C41"/>
      </a:accent6>
      <a:hlink>
        <a:srgbClr val="ADC2E4"/>
      </a:hlink>
      <a:folHlink>
        <a:srgbClr val="14B4EC"/>
      </a:folHlink>
    </a:clrScheme>
    <a:fontScheme name="1_Qpresentatio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Qpresentation 1">
        <a:dk1>
          <a:srgbClr val="000000"/>
        </a:dk1>
        <a:lt1>
          <a:srgbClr val="FFFFFF"/>
        </a:lt1>
        <a:dk2>
          <a:srgbClr val="006AD6"/>
        </a:dk2>
        <a:lt2>
          <a:srgbClr val="FFBA00"/>
        </a:lt2>
        <a:accent1>
          <a:srgbClr val="F47F16"/>
        </a:accent1>
        <a:accent2>
          <a:srgbClr val="7FAD49"/>
        </a:accent2>
        <a:accent3>
          <a:srgbClr val="FFFFFF"/>
        </a:accent3>
        <a:accent4>
          <a:srgbClr val="000000"/>
        </a:accent4>
        <a:accent5>
          <a:srgbClr val="F8C0AB"/>
        </a:accent5>
        <a:accent6>
          <a:srgbClr val="729C41"/>
        </a:accent6>
        <a:hlink>
          <a:srgbClr val="ADC2E4"/>
        </a:hlink>
        <a:folHlink>
          <a:srgbClr val="14B4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9153</TotalTime>
  <Words>1119</Words>
  <Application>Microsoft Office PowerPoint</Application>
  <PresentationFormat>On-screen Show (4:3)</PresentationFormat>
  <Paragraphs>136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Qpresentation</vt:lpstr>
      <vt:lpstr>1_Qpresentation</vt:lpstr>
      <vt:lpstr>Slide 1</vt:lpstr>
      <vt:lpstr>Slide 2</vt:lpstr>
      <vt:lpstr>What will we cover?</vt:lpstr>
      <vt:lpstr>What’s New in StorNext 4.3</vt:lpstr>
      <vt:lpstr>Vidiomap (reporting sequencing)</vt:lpstr>
      <vt:lpstr>Vidiomap (resequencing)</vt:lpstr>
      <vt:lpstr>Resequencing files</vt:lpstr>
      <vt:lpstr>What’s New in StorNext 4.3</vt:lpstr>
      <vt:lpstr>Performance improvements</vt:lpstr>
      <vt:lpstr>Performance Improvements</vt:lpstr>
      <vt:lpstr>Performance Improvements</vt:lpstr>
      <vt:lpstr>Performance Improvements</vt:lpstr>
      <vt:lpstr>What’s New in StorNext 4.3</vt:lpstr>
      <vt:lpstr>Summary information in cvfsck</vt:lpstr>
      <vt:lpstr>Cvfsck - timings</vt:lpstr>
      <vt:lpstr>Questions?</vt:lpstr>
    </vt:vector>
  </TitlesOfParts>
  <Company>Quantum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PLC Phase Review Presentation Templates</dc:title>
  <dc:subject>Agile Template QF00236</dc:subject>
  <dc:creator>Program Management</dc:creator>
  <dc:description>Agile Template QF00236 Rev E (May 16 2012)</dc:description>
  <cp:lastModifiedBy>Brent Petit</cp:lastModifiedBy>
  <cp:revision>279</cp:revision>
  <dcterms:created xsi:type="dcterms:W3CDTF">2005-04-01T21:17:46Z</dcterms:created>
  <dcterms:modified xsi:type="dcterms:W3CDTF">2012-07-17T13:52:10Z</dcterms:modified>
</cp:coreProperties>
</file>