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77" r:id="rId2"/>
    <p:sldId id="276" r:id="rId3"/>
    <p:sldId id="257" r:id="rId4"/>
    <p:sldId id="258" r:id="rId5"/>
    <p:sldId id="262" r:id="rId6"/>
    <p:sldId id="261" r:id="rId7"/>
    <p:sldId id="260" r:id="rId8"/>
    <p:sldId id="263" r:id="rId9"/>
    <p:sldId id="264" r:id="rId10"/>
    <p:sldId id="265" r:id="rId11"/>
    <p:sldId id="267" r:id="rId12"/>
    <p:sldId id="273" r:id="rId13"/>
    <p:sldId id="266" r:id="rId14"/>
    <p:sldId id="271" r:id="rId15"/>
    <p:sldId id="268" r:id="rId16"/>
    <p:sldId id="269" r:id="rId17"/>
    <p:sldId id="270" r:id="rId18"/>
    <p:sldId id="274" r:id="rId19"/>
    <p:sldId id="275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A9A32C-B1FD-4CF2-A35F-F9A6FA6A4985}" type="datetimeFigureOut">
              <a:rPr lang="en-US" smtClean="0"/>
              <a:t>7/16/2012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2A63A-36B9-4DD1-AAC7-E8775C80950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6"/>
          <p:cNvSpPr txBox="1">
            <a:spLocks noGrp="1" noChangeArrowheads="1"/>
          </p:cNvSpPr>
          <p:nvPr/>
        </p:nvSpPr>
        <p:spPr bwMode="auto">
          <a:xfrm>
            <a:off x="305098" y="8610298"/>
            <a:ext cx="4647902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defTabSz="914485">
              <a:spcBef>
                <a:spcPct val="0"/>
              </a:spcBef>
            </a:pPr>
            <a:r>
              <a:rPr lang="en-US" sz="800" dirty="0"/>
              <a:t>© 2008 Quantum Corporation. Company Confidential. Forward-looking information is based upon multiple assumptions and uncertainties, does not necessarily represent the company’s outlook and is for planning purposes only.</a:t>
            </a:r>
          </a:p>
        </p:txBody>
      </p:sp>
      <p:sp>
        <p:nvSpPr>
          <p:cNvPr id="16387" name="Rectangle 7"/>
          <p:cNvSpPr txBox="1">
            <a:spLocks noGrp="1" noChangeArrowheads="1"/>
          </p:cNvSpPr>
          <p:nvPr/>
        </p:nvSpPr>
        <p:spPr bwMode="auto">
          <a:xfrm>
            <a:off x="5182195" y="8610298"/>
            <a:ext cx="1370708" cy="458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2" tIns="45716" rIns="91432" bIns="45716" anchor="b"/>
          <a:lstStyle/>
          <a:p>
            <a:pPr algn="r" defTabSz="914485">
              <a:spcBef>
                <a:spcPct val="0"/>
              </a:spcBef>
            </a:pPr>
            <a:fld id="{23340974-F454-4813-8314-328958C8B97B}" type="slidenum">
              <a:rPr lang="en-US" sz="1200"/>
              <a:pPr algn="r" defTabSz="914485">
                <a:spcBef>
                  <a:spcPct val="0"/>
                </a:spcBef>
              </a:pPr>
              <a:t>1</a:t>
            </a:fld>
            <a:endParaRPr lang="en-US" sz="1200" dirty="0"/>
          </a:p>
        </p:txBody>
      </p:sp>
      <p:sp>
        <p:nvSpPr>
          <p:cNvPr id="1638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57325" y="1211263"/>
            <a:ext cx="6229350" cy="443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1981199" y="3140075"/>
            <a:ext cx="3534937" cy="1073150"/>
          </a:xfr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marL="0" indent="0">
              <a:buNone/>
              <a:defRPr lang="en-US" sz="1600" b="1" i="0" kern="1200" dirty="0" smtClean="0">
                <a:solidFill>
                  <a:srgbClr val="B9CDE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981200" y="6248400"/>
            <a:ext cx="3899210" cy="21544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1981200" y="4206875"/>
            <a:ext cx="3549805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marL="0" indent="0"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1981200" y="685800"/>
            <a:ext cx="3527502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58087"/>
              </a:gs>
              <a:gs pos="50000">
                <a:srgbClr val="454E52"/>
              </a:gs>
              <a:gs pos="59000">
                <a:srgbClr val="3E4448"/>
              </a:gs>
              <a:gs pos="100000">
                <a:srgbClr val="171A1D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727D8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 Certain Closer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2684463" y="1589088"/>
            <a:ext cx="4791075" cy="3411537"/>
            <a:chOff x="2647950" y="1589088"/>
            <a:chExt cx="4791075" cy="3411537"/>
          </a:xfrm>
        </p:grpSpPr>
        <p:pic>
          <p:nvPicPr>
            <p:cNvPr id="4" name="Picture 5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7950" y="1589088"/>
              <a:ext cx="4791075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whit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0750" y="3095625"/>
              <a:ext cx="2138363" cy="2968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ysClr val="window" lastClr="FFFFFF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 Certain Closer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pSp>
        <p:nvGrpSpPr>
          <p:cNvPr id="3" name="Group 8"/>
          <p:cNvGrpSpPr>
            <a:grpSpLocks/>
          </p:cNvGrpSpPr>
          <p:nvPr/>
        </p:nvGrpSpPr>
        <p:grpSpPr bwMode="auto">
          <a:xfrm>
            <a:off x="2687638" y="1589088"/>
            <a:ext cx="4792662" cy="3411537"/>
            <a:chOff x="2646363" y="1589088"/>
            <a:chExt cx="4792662" cy="3411537"/>
          </a:xfrm>
        </p:grpSpPr>
        <p:pic>
          <p:nvPicPr>
            <p:cNvPr id="4" name="Picture 4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646363" y="1589088"/>
              <a:ext cx="4792662" cy="34115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" name="Picture 2" descr="F:\My Box Files\Powerpoint\Quantum Certainty Master\Assets\be_certain-ltblue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467100" y="3100388"/>
              <a:ext cx="2143125" cy="2905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6" name="TextBox 5"/>
          <p:cNvSpPr txBox="1"/>
          <p:nvPr/>
        </p:nvSpPr>
        <p:spPr>
          <a:xfrm>
            <a:off x="885825" y="6300788"/>
            <a:ext cx="7310438" cy="3381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© 2012 Quantum Corporation. Company Confidential. Forward-looking information is based upon multiple assumptions and uncertainties,</a:t>
            </a:r>
            <a:b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</a:br>
            <a:r>
              <a:rPr lang="en-US" sz="800" kern="0" dirty="0">
                <a:solidFill>
                  <a:srgbClr val="00B0F0"/>
                </a:solidFill>
                <a:ea typeface="ＭＳ Ｐゴシック" charset="-128"/>
                <a:cs typeface="+mn-cs"/>
              </a:rPr>
              <a:t>does not necessarily represent the company’s outlook and is for planning purposes only.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AEC7EB7-C48F-4B26-BA18-1E3C3CBE1305}" type="datetimeFigureOut">
              <a:rPr lang="en-US" smtClean="0"/>
              <a:pPr/>
              <a:t>7/16/2012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ABD93F-8A3C-4E23-B7FD-0AA1893611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007AC3"/>
              </a:gs>
              <a:gs pos="50000">
                <a:srgbClr val="0095D7"/>
              </a:gs>
              <a:gs pos="50000">
                <a:srgbClr val="00AFE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7" name="Picture 8" descr="Photo-FPO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588" y="1820863"/>
            <a:ext cx="3295650" cy="298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4" descr="QTM_Logo_whit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70763" y="288925"/>
            <a:ext cx="14160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35050" y="1582738"/>
            <a:ext cx="4789488" cy="340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Text Placeholder 20"/>
          <p:cNvSpPr>
            <a:spLocks noGrp="1"/>
          </p:cNvSpPr>
          <p:nvPr>
            <p:ph type="body" sz="quarter" idx="15"/>
          </p:nvPr>
        </p:nvSpPr>
        <p:spPr>
          <a:xfrm>
            <a:off x="5064125" y="4114800"/>
            <a:ext cx="3138842" cy="338554"/>
          </a:xfr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buNone/>
              <a:def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22"/>
          <p:cNvSpPr>
            <a:spLocks noGrp="1"/>
          </p:cNvSpPr>
          <p:nvPr>
            <p:ph type="body" sz="quarter" idx="16"/>
          </p:nvPr>
        </p:nvSpPr>
        <p:spPr>
          <a:xfrm>
            <a:off x="5029199" y="593725"/>
            <a:ext cx="3539067" cy="2530475"/>
          </a:xfrm>
          <a:noFill/>
          <a:ln w="9525">
            <a:noFill/>
            <a:miter lim="800000"/>
            <a:headEnd/>
            <a:tailEnd/>
          </a:ln>
        </p:spPr>
        <p:txBody>
          <a:bodyPr rtlCol="0" anchor="b">
            <a:normAutofit/>
          </a:bodyPr>
          <a:lstStyle>
            <a:lvl1pPr marL="0" indent="0">
              <a:buNone/>
              <a:defRPr kumimoji="0" lang="en-US" sz="3200" b="1" i="0" u="none" strike="noStrike" kern="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7"/>
          </p:nvPr>
        </p:nvSpPr>
        <p:spPr>
          <a:xfrm>
            <a:off x="5029200" y="3048000"/>
            <a:ext cx="3403600" cy="914400"/>
          </a:xfrm>
        </p:spPr>
        <p:txBody>
          <a:bodyPr>
            <a:noAutofit/>
          </a:bodyPr>
          <a:lstStyle>
            <a:lvl1pPr marL="0" indent="0">
              <a:buNone/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600" b="1" i="0">
                <a:solidFill>
                  <a:srgbClr val="B9CDE5"/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18"/>
          <p:cNvSpPr>
            <a:spLocks noGrp="1"/>
          </p:cNvSpPr>
          <p:nvPr>
            <p:ph type="body" sz="quarter" idx="14"/>
          </p:nvPr>
        </p:nvSpPr>
        <p:spPr>
          <a:xfrm>
            <a:off x="1419494" y="6248400"/>
            <a:ext cx="1582484" cy="215444"/>
          </a:xfr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>
            <a:lvl1pPr>
              <a:buNone/>
              <a:defRPr kumimoji="0" lang="en-US" sz="800" b="0" i="0" u="none" strike="noStrike" kern="0" cap="none" spc="0" normalizeH="0" baseline="0" noProof="0" dirty="0" smtClean="0">
                <a:ln>
                  <a:noFill/>
                </a:ln>
                <a:solidFill>
                  <a:srgbClr val="B3DAF9"/>
                </a:solidFill>
                <a:effectLst/>
                <a:uLnTx/>
                <a:uFillTx/>
                <a:latin typeface="Arial" charset="0"/>
                <a:ea typeface="ＭＳ Ｐゴシック" charset="-128"/>
                <a:cs typeface="+mn-cs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ABD93F-8A3C-4E23-B7FD-0AA1893611E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Cy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7FD9F6"/>
              </a:gs>
              <a:gs pos="50000">
                <a:srgbClr val="3CBBE4"/>
              </a:gs>
              <a:gs pos="50000">
                <a:srgbClr val="00A1D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7DD8F4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FDB9C"/>
              </a:gs>
              <a:gs pos="50000">
                <a:srgbClr val="9CC26D"/>
              </a:gs>
              <a:gs pos="50000">
                <a:srgbClr val="79A8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ED99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FDF92"/>
              </a:gs>
              <a:gs pos="50000">
                <a:srgbClr val="FFC948"/>
              </a:gs>
              <a:gs pos="50000">
                <a:srgbClr val="FFB709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SzPct val="75000"/>
              <a:buNone/>
              <a:defRPr lang="en-US" sz="1600" b="1" kern="1200" dirty="0" smtClean="0">
                <a:solidFill>
                  <a:srgbClr val="FFDC90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G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1C894"/>
              </a:gs>
              <a:gs pos="50000">
                <a:srgbClr val="E9AE64"/>
              </a:gs>
              <a:gs pos="50000">
                <a:srgbClr val="E29534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0C593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Pi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F9B4D3"/>
              </a:gs>
              <a:gs pos="50000">
                <a:srgbClr val="F378B3"/>
              </a:gs>
              <a:gs pos="50000">
                <a:srgbClr val="EF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F6B2D1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pter Brackets Vio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 flipH="1">
            <a:off x="6502400" y="0"/>
            <a:ext cx="2667000" cy="6858000"/>
          </a:xfrm>
          <a:custGeom>
            <a:avLst/>
            <a:gdLst>
              <a:gd name="connsiteX0" fmla="*/ 0 w 2543175"/>
              <a:gd name="connsiteY0" fmla="*/ 0 h 6848475"/>
              <a:gd name="connsiteX1" fmla="*/ 2533650 w 2543175"/>
              <a:gd name="connsiteY1" fmla="*/ 0 h 6848475"/>
              <a:gd name="connsiteX2" fmla="*/ 2543175 w 2543175"/>
              <a:gd name="connsiteY2" fmla="*/ 114300 h 6848475"/>
              <a:gd name="connsiteX3" fmla="*/ 2419350 w 2543175"/>
              <a:gd name="connsiteY3" fmla="*/ 371475 h 6848475"/>
              <a:gd name="connsiteX4" fmla="*/ 2076450 w 2543175"/>
              <a:gd name="connsiteY4" fmla="*/ 476250 h 6848475"/>
              <a:gd name="connsiteX5" fmla="*/ 1019175 w 2543175"/>
              <a:gd name="connsiteY5" fmla="*/ 476250 h 6848475"/>
              <a:gd name="connsiteX6" fmla="*/ 561975 w 2543175"/>
              <a:gd name="connsiteY6" fmla="*/ 590550 h 6848475"/>
              <a:gd name="connsiteX7" fmla="*/ 438150 w 2543175"/>
              <a:gd name="connsiteY7" fmla="*/ 1047750 h 6848475"/>
              <a:gd name="connsiteX8" fmla="*/ 438150 w 2543175"/>
              <a:gd name="connsiteY8" fmla="*/ 5810250 h 6848475"/>
              <a:gd name="connsiteX9" fmla="*/ 581025 w 2543175"/>
              <a:gd name="connsiteY9" fmla="*/ 6257925 h 6848475"/>
              <a:gd name="connsiteX10" fmla="*/ 1095375 w 2543175"/>
              <a:gd name="connsiteY10" fmla="*/ 6362700 h 6848475"/>
              <a:gd name="connsiteX11" fmla="*/ 2143125 w 2543175"/>
              <a:gd name="connsiteY11" fmla="*/ 6362700 h 6848475"/>
              <a:gd name="connsiteX12" fmla="*/ 2476500 w 2543175"/>
              <a:gd name="connsiteY12" fmla="*/ 6534150 h 6848475"/>
              <a:gd name="connsiteX13" fmla="*/ 2543175 w 2543175"/>
              <a:gd name="connsiteY13" fmla="*/ 6781800 h 6848475"/>
              <a:gd name="connsiteX14" fmla="*/ 2514600 w 2543175"/>
              <a:gd name="connsiteY14" fmla="*/ 6848475 h 6848475"/>
              <a:gd name="connsiteX15" fmla="*/ 0 w 2543175"/>
              <a:gd name="connsiteY15" fmla="*/ 6848475 h 6848475"/>
              <a:gd name="connsiteX16" fmla="*/ 0 w 2543175"/>
              <a:gd name="connsiteY16" fmla="*/ 0 h 6848475"/>
              <a:gd name="connsiteX0" fmla="*/ 0 w 2638425"/>
              <a:gd name="connsiteY0" fmla="*/ 0 h 6848475"/>
              <a:gd name="connsiteX1" fmla="*/ 2628900 w 2638425"/>
              <a:gd name="connsiteY1" fmla="*/ 0 h 6848475"/>
              <a:gd name="connsiteX2" fmla="*/ 2638425 w 2638425"/>
              <a:gd name="connsiteY2" fmla="*/ 114300 h 6848475"/>
              <a:gd name="connsiteX3" fmla="*/ 2514600 w 2638425"/>
              <a:gd name="connsiteY3" fmla="*/ 371475 h 6848475"/>
              <a:gd name="connsiteX4" fmla="*/ 2171700 w 2638425"/>
              <a:gd name="connsiteY4" fmla="*/ 476250 h 6848475"/>
              <a:gd name="connsiteX5" fmla="*/ 1114425 w 2638425"/>
              <a:gd name="connsiteY5" fmla="*/ 476250 h 6848475"/>
              <a:gd name="connsiteX6" fmla="*/ 657225 w 2638425"/>
              <a:gd name="connsiteY6" fmla="*/ 590550 h 6848475"/>
              <a:gd name="connsiteX7" fmla="*/ 533400 w 2638425"/>
              <a:gd name="connsiteY7" fmla="*/ 1047750 h 6848475"/>
              <a:gd name="connsiteX8" fmla="*/ 533400 w 2638425"/>
              <a:gd name="connsiteY8" fmla="*/ 5810250 h 6848475"/>
              <a:gd name="connsiteX9" fmla="*/ 676275 w 2638425"/>
              <a:gd name="connsiteY9" fmla="*/ 6257925 h 6848475"/>
              <a:gd name="connsiteX10" fmla="*/ 1190625 w 2638425"/>
              <a:gd name="connsiteY10" fmla="*/ 6362700 h 6848475"/>
              <a:gd name="connsiteX11" fmla="*/ 2238375 w 2638425"/>
              <a:gd name="connsiteY11" fmla="*/ 6362700 h 6848475"/>
              <a:gd name="connsiteX12" fmla="*/ 2571750 w 2638425"/>
              <a:gd name="connsiteY12" fmla="*/ 6534150 h 6848475"/>
              <a:gd name="connsiteX13" fmla="*/ 2638425 w 2638425"/>
              <a:gd name="connsiteY13" fmla="*/ 6781800 h 6848475"/>
              <a:gd name="connsiteX14" fmla="*/ 2609850 w 2638425"/>
              <a:gd name="connsiteY14" fmla="*/ 6848475 h 6848475"/>
              <a:gd name="connsiteX15" fmla="*/ 95250 w 2638425"/>
              <a:gd name="connsiteY15" fmla="*/ 6848475 h 6848475"/>
              <a:gd name="connsiteX16" fmla="*/ 0 w 2638425"/>
              <a:gd name="connsiteY16" fmla="*/ 0 h 6848475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09850 w 2638425"/>
              <a:gd name="connsiteY14" fmla="*/ 6848475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38425"/>
              <a:gd name="connsiteY0" fmla="*/ 0 h 6858000"/>
              <a:gd name="connsiteX1" fmla="*/ 2628900 w 2638425"/>
              <a:gd name="connsiteY1" fmla="*/ 0 h 6858000"/>
              <a:gd name="connsiteX2" fmla="*/ 2638425 w 2638425"/>
              <a:gd name="connsiteY2" fmla="*/ 114300 h 6858000"/>
              <a:gd name="connsiteX3" fmla="*/ 2514600 w 2638425"/>
              <a:gd name="connsiteY3" fmla="*/ 371475 h 6858000"/>
              <a:gd name="connsiteX4" fmla="*/ 2171700 w 2638425"/>
              <a:gd name="connsiteY4" fmla="*/ 476250 h 6858000"/>
              <a:gd name="connsiteX5" fmla="*/ 1114425 w 2638425"/>
              <a:gd name="connsiteY5" fmla="*/ 476250 h 6858000"/>
              <a:gd name="connsiteX6" fmla="*/ 657225 w 2638425"/>
              <a:gd name="connsiteY6" fmla="*/ 590550 h 6858000"/>
              <a:gd name="connsiteX7" fmla="*/ 533400 w 2638425"/>
              <a:gd name="connsiteY7" fmla="*/ 1047750 h 6858000"/>
              <a:gd name="connsiteX8" fmla="*/ 533400 w 2638425"/>
              <a:gd name="connsiteY8" fmla="*/ 5810250 h 6858000"/>
              <a:gd name="connsiteX9" fmla="*/ 676275 w 2638425"/>
              <a:gd name="connsiteY9" fmla="*/ 6257925 h 6858000"/>
              <a:gd name="connsiteX10" fmla="*/ 1190625 w 2638425"/>
              <a:gd name="connsiteY10" fmla="*/ 6362700 h 6858000"/>
              <a:gd name="connsiteX11" fmla="*/ 2238375 w 2638425"/>
              <a:gd name="connsiteY11" fmla="*/ 6362700 h 6858000"/>
              <a:gd name="connsiteX12" fmla="*/ 2571750 w 2638425"/>
              <a:gd name="connsiteY12" fmla="*/ 6534150 h 6858000"/>
              <a:gd name="connsiteX13" fmla="*/ 2638425 w 2638425"/>
              <a:gd name="connsiteY13" fmla="*/ 6781800 h 6858000"/>
              <a:gd name="connsiteX14" fmla="*/ 2613025 w 2638425"/>
              <a:gd name="connsiteY14" fmla="*/ 6857999 h 6858000"/>
              <a:gd name="connsiteX15" fmla="*/ 0 w 2638425"/>
              <a:gd name="connsiteY15" fmla="*/ 6858000 h 6858000"/>
              <a:gd name="connsiteX16" fmla="*/ 0 w 2638425"/>
              <a:gd name="connsiteY16" fmla="*/ 0 h 6858000"/>
              <a:gd name="connsiteX0" fmla="*/ 0 w 2644775"/>
              <a:gd name="connsiteY0" fmla="*/ 0 h 6858000"/>
              <a:gd name="connsiteX1" fmla="*/ 2628900 w 2644775"/>
              <a:gd name="connsiteY1" fmla="*/ 0 h 6858000"/>
              <a:gd name="connsiteX2" fmla="*/ 2638425 w 2644775"/>
              <a:gd name="connsiteY2" fmla="*/ 114300 h 6858000"/>
              <a:gd name="connsiteX3" fmla="*/ 2514600 w 2644775"/>
              <a:gd name="connsiteY3" fmla="*/ 371475 h 6858000"/>
              <a:gd name="connsiteX4" fmla="*/ 2171700 w 2644775"/>
              <a:gd name="connsiteY4" fmla="*/ 476250 h 6858000"/>
              <a:gd name="connsiteX5" fmla="*/ 1114425 w 2644775"/>
              <a:gd name="connsiteY5" fmla="*/ 476250 h 6858000"/>
              <a:gd name="connsiteX6" fmla="*/ 657225 w 2644775"/>
              <a:gd name="connsiteY6" fmla="*/ 590550 h 6858000"/>
              <a:gd name="connsiteX7" fmla="*/ 533400 w 2644775"/>
              <a:gd name="connsiteY7" fmla="*/ 1047750 h 6858000"/>
              <a:gd name="connsiteX8" fmla="*/ 533400 w 2644775"/>
              <a:gd name="connsiteY8" fmla="*/ 5810250 h 6858000"/>
              <a:gd name="connsiteX9" fmla="*/ 676275 w 2644775"/>
              <a:gd name="connsiteY9" fmla="*/ 6257925 h 6858000"/>
              <a:gd name="connsiteX10" fmla="*/ 1190625 w 2644775"/>
              <a:gd name="connsiteY10" fmla="*/ 6362700 h 6858000"/>
              <a:gd name="connsiteX11" fmla="*/ 2238375 w 2644775"/>
              <a:gd name="connsiteY11" fmla="*/ 6362700 h 6858000"/>
              <a:gd name="connsiteX12" fmla="*/ 2571750 w 2644775"/>
              <a:gd name="connsiteY12" fmla="*/ 6534150 h 6858000"/>
              <a:gd name="connsiteX13" fmla="*/ 2644775 w 2644775"/>
              <a:gd name="connsiteY13" fmla="*/ 6781800 h 6858000"/>
              <a:gd name="connsiteX14" fmla="*/ 2613025 w 2644775"/>
              <a:gd name="connsiteY14" fmla="*/ 6857999 h 6858000"/>
              <a:gd name="connsiteX15" fmla="*/ 0 w 2644775"/>
              <a:gd name="connsiteY15" fmla="*/ 6858000 h 6858000"/>
              <a:gd name="connsiteX16" fmla="*/ 0 w 2644775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3053821"/>
              <a:gd name="connsiteY0" fmla="*/ 0 h 6858000"/>
              <a:gd name="connsiteX1" fmla="*/ 2628900 w 3053821"/>
              <a:gd name="connsiteY1" fmla="*/ 0 h 6858000"/>
              <a:gd name="connsiteX2" fmla="*/ 2638425 w 3053821"/>
              <a:gd name="connsiteY2" fmla="*/ 114300 h 6858000"/>
              <a:gd name="connsiteX3" fmla="*/ 2514600 w 3053821"/>
              <a:gd name="connsiteY3" fmla="*/ 371475 h 6858000"/>
              <a:gd name="connsiteX4" fmla="*/ 2171700 w 3053821"/>
              <a:gd name="connsiteY4" fmla="*/ 476250 h 6858000"/>
              <a:gd name="connsiteX5" fmla="*/ 1114425 w 3053821"/>
              <a:gd name="connsiteY5" fmla="*/ 476250 h 6858000"/>
              <a:gd name="connsiteX6" fmla="*/ 657225 w 3053821"/>
              <a:gd name="connsiteY6" fmla="*/ 590550 h 6858000"/>
              <a:gd name="connsiteX7" fmla="*/ 533400 w 3053821"/>
              <a:gd name="connsiteY7" fmla="*/ 1047750 h 6858000"/>
              <a:gd name="connsiteX8" fmla="*/ 533400 w 3053821"/>
              <a:gd name="connsiteY8" fmla="*/ 5810250 h 6858000"/>
              <a:gd name="connsiteX9" fmla="*/ 676275 w 3053821"/>
              <a:gd name="connsiteY9" fmla="*/ 6257925 h 6858000"/>
              <a:gd name="connsiteX10" fmla="*/ 1190625 w 3053821"/>
              <a:gd name="connsiteY10" fmla="*/ 6362700 h 6858000"/>
              <a:gd name="connsiteX11" fmla="*/ 2238375 w 3053821"/>
              <a:gd name="connsiteY11" fmla="*/ 6362700 h 6858000"/>
              <a:gd name="connsiteX12" fmla="*/ 2571750 w 3053821"/>
              <a:gd name="connsiteY12" fmla="*/ 6534150 h 6858000"/>
              <a:gd name="connsiteX13" fmla="*/ 2644775 w 3053821"/>
              <a:gd name="connsiteY13" fmla="*/ 6781800 h 6858000"/>
              <a:gd name="connsiteX14" fmla="*/ 2613025 w 3053821"/>
              <a:gd name="connsiteY14" fmla="*/ 6857999 h 6858000"/>
              <a:gd name="connsiteX15" fmla="*/ 0 w 3053821"/>
              <a:gd name="connsiteY15" fmla="*/ 6858000 h 6858000"/>
              <a:gd name="connsiteX16" fmla="*/ 0 w 3053821"/>
              <a:gd name="connsiteY16" fmla="*/ 0 h 6858000"/>
              <a:gd name="connsiteX0" fmla="*/ 0 w 2651654"/>
              <a:gd name="connsiteY0" fmla="*/ 0 h 6858000"/>
              <a:gd name="connsiteX1" fmla="*/ 2628900 w 2651654"/>
              <a:gd name="connsiteY1" fmla="*/ 0 h 6858000"/>
              <a:gd name="connsiteX2" fmla="*/ 2638425 w 2651654"/>
              <a:gd name="connsiteY2" fmla="*/ 114300 h 6858000"/>
              <a:gd name="connsiteX3" fmla="*/ 2514600 w 2651654"/>
              <a:gd name="connsiteY3" fmla="*/ 371475 h 6858000"/>
              <a:gd name="connsiteX4" fmla="*/ 2171700 w 2651654"/>
              <a:gd name="connsiteY4" fmla="*/ 476250 h 6858000"/>
              <a:gd name="connsiteX5" fmla="*/ 1114425 w 2651654"/>
              <a:gd name="connsiteY5" fmla="*/ 476250 h 6858000"/>
              <a:gd name="connsiteX6" fmla="*/ 657225 w 2651654"/>
              <a:gd name="connsiteY6" fmla="*/ 590550 h 6858000"/>
              <a:gd name="connsiteX7" fmla="*/ 533400 w 2651654"/>
              <a:gd name="connsiteY7" fmla="*/ 1047750 h 6858000"/>
              <a:gd name="connsiteX8" fmla="*/ 533400 w 2651654"/>
              <a:gd name="connsiteY8" fmla="*/ 5810250 h 6858000"/>
              <a:gd name="connsiteX9" fmla="*/ 676275 w 2651654"/>
              <a:gd name="connsiteY9" fmla="*/ 6257925 h 6858000"/>
              <a:gd name="connsiteX10" fmla="*/ 1190625 w 2651654"/>
              <a:gd name="connsiteY10" fmla="*/ 6362700 h 6858000"/>
              <a:gd name="connsiteX11" fmla="*/ 2238375 w 2651654"/>
              <a:gd name="connsiteY11" fmla="*/ 6362700 h 6858000"/>
              <a:gd name="connsiteX12" fmla="*/ 2571750 w 2651654"/>
              <a:gd name="connsiteY12" fmla="*/ 6534150 h 6858000"/>
              <a:gd name="connsiteX13" fmla="*/ 2644775 w 2651654"/>
              <a:gd name="connsiteY13" fmla="*/ 6781800 h 6858000"/>
              <a:gd name="connsiteX14" fmla="*/ 2613025 w 2651654"/>
              <a:gd name="connsiteY14" fmla="*/ 6857999 h 6858000"/>
              <a:gd name="connsiteX15" fmla="*/ 0 w 2651654"/>
              <a:gd name="connsiteY15" fmla="*/ 6858000 h 6858000"/>
              <a:gd name="connsiteX16" fmla="*/ 0 w 265165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5304"/>
              <a:gd name="connsiteY0" fmla="*/ 0 h 6858000"/>
              <a:gd name="connsiteX1" fmla="*/ 2628900 w 2645304"/>
              <a:gd name="connsiteY1" fmla="*/ 0 h 6858000"/>
              <a:gd name="connsiteX2" fmla="*/ 2638425 w 2645304"/>
              <a:gd name="connsiteY2" fmla="*/ 114300 h 6858000"/>
              <a:gd name="connsiteX3" fmla="*/ 2514600 w 2645304"/>
              <a:gd name="connsiteY3" fmla="*/ 371475 h 6858000"/>
              <a:gd name="connsiteX4" fmla="*/ 2171700 w 2645304"/>
              <a:gd name="connsiteY4" fmla="*/ 476250 h 6858000"/>
              <a:gd name="connsiteX5" fmla="*/ 1114425 w 2645304"/>
              <a:gd name="connsiteY5" fmla="*/ 476250 h 6858000"/>
              <a:gd name="connsiteX6" fmla="*/ 657225 w 2645304"/>
              <a:gd name="connsiteY6" fmla="*/ 590550 h 6858000"/>
              <a:gd name="connsiteX7" fmla="*/ 533400 w 2645304"/>
              <a:gd name="connsiteY7" fmla="*/ 1047750 h 6858000"/>
              <a:gd name="connsiteX8" fmla="*/ 533400 w 2645304"/>
              <a:gd name="connsiteY8" fmla="*/ 5810250 h 6858000"/>
              <a:gd name="connsiteX9" fmla="*/ 676275 w 2645304"/>
              <a:gd name="connsiteY9" fmla="*/ 6257925 h 6858000"/>
              <a:gd name="connsiteX10" fmla="*/ 1190625 w 2645304"/>
              <a:gd name="connsiteY10" fmla="*/ 6362700 h 6858000"/>
              <a:gd name="connsiteX11" fmla="*/ 2238375 w 2645304"/>
              <a:gd name="connsiteY11" fmla="*/ 6362700 h 6858000"/>
              <a:gd name="connsiteX12" fmla="*/ 2571750 w 2645304"/>
              <a:gd name="connsiteY12" fmla="*/ 6534150 h 6858000"/>
              <a:gd name="connsiteX13" fmla="*/ 2644775 w 2645304"/>
              <a:gd name="connsiteY13" fmla="*/ 6781800 h 6858000"/>
              <a:gd name="connsiteX14" fmla="*/ 2613025 w 2645304"/>
              <a:gd name="connsiteY14" fmla="*/ 6857999 h 6858000"/>
              <a:gd name="connsiteX15" fmla="*/ 0 w 2645304"/>
              <a:gd name="connsiteY15" fmla="*/ 6858000 h 6858000"/>
              <a:gd name="connsiteX16" fmla="*/ 0 w 2645304"/>
              <a:gd name="connsiteY16" fmla="*/ 0 h 6858000"/>
              <a:gd name="connsiteX0" fmla="*/ 0 w 2648479"/>
              <a:gd name="connsiteY0" fmla="*/ 0 h 6858000"/>
              <a:gd name="connsiteX1" fmla="*/ 2628900 w 2648479"/>
              <a:gd name="connsiteY1" fmla="*/ 0 h 6858000"/>
              <a:gd name="connsiteX2" fmla="*/ 2638425 w 2648479"/>
              <a:gd name="connsiteY2" fmla="*/ 114300 h 6858000"/>
              <a:gd name="connsiteX3" fmla="*/ 2514600 w 2648479"/>
              <a:gd name="connsiteY3" fmla="*/ 371475 h 6858000"/>
              <a:gd name="connsiteX4" fmla="*/ 2171700 w 2648479"/>
              <a:gd name="connsiteY4" fmla="*/ 476250 h 6858000"/>
              <a:gd name="connsiteX5" fmla="*/ 1114425 w 2648479"/>
              <a:gd name="connsiteY5" fmla="*/ 476250 h 6858000"/>
              <a:gd name="connsiteX6" fmla="*/ 657225 w 2648479"/>
              <a:gd name="connsiteY6" fmla="*/ 590550 h 6858000"/>
              <a:gd name="connsiteX7" fmla="*/ 533400 w 2648479"/>
              <a:gd name="connsiteY7" fmla="*/ 1047750 h 6858000"/>
              <a:gd name="connsiteX8" fmla="*/ 533400 w 2648479"/>
              <a:gd name="connsiteY8" fmla="*/ 5810250 h 6858000"/>
              <a:gd name="connsiteX9" fmla="*/ 676275 w 2648479"/>
              <a:gd name="connsiteY9" fmla="*/ 6257925 h 6858000"/>
              <a:gd name="connsiteX10" fmla="*/ 1190625 w 2648479"/>
              <a:gd name="connsiteY10" fmla="*/ 6362700 h 6858000"/>
              <a:gd name="connsiteX11" fmla="*/ 2238375 w 2648479"/>
              <a:gd name="connsiteY11" fmla="*/ 6362700 h 6858000"/>
              <a:gd name="connsiteX12" fmla="*/ 2571750 w 2648479"/>
              <a:gd name="connsiteY12" fmla="*/ 6534150 h 6858000"/>
              <a:gd name="connsiteX13" fmla="*/ 2647950 w 2648479"/>
              <a:gd name="connsiteY13" fmla="*/ 6737350 h 6858000"/>
              <a:gd name="connsiteX14" fmla="*/ 2613025 w 2648479"/>
              <a:gd name="connsiteY14" fmla="*/ 6857999 h 6858000"/>
              <a:gd name="connsiteX15" fmla="*/ 0 w 2648479"/>
              <a:gd name="connsiteY15" fmla="*/ 6858000 h 6858000"/>
              <a:gd name="connsiteX16" fmla="*/ 0 w 2648479"/>
              <a:gd name="connsiteY16" fmla="*/ 0 h 6858000"/>
              <a:gd name="connsiteX0" fmla="*/ 0 w 2657475"/>
              <a:gd name="connsiteY0" fmla="*/ 0 h 6858000"/>
              <a:gd name="connsiteX1" fmla="*/ 2628900 w 2657475"/>
              <a:gd name="connsiteY1" fmla="*/ 0 h 6858000"/>
              <a:gd name="connsiteX2" fmla="*/ 2638425 w 2657475"/>
              <a:gd name="connsiteY2" fmla="*/ 114300 h 6858000"/>
              <a:gd name="connsiteX3" fmla="*/ 2514600 w 2657475"/>
              <a:gd name="connsiteY3" fmla="*/ 371475 h 6858000"/>
              <a:gd name="connsiteX4" fmla="*/ 2171700 w 2657475"/>
              <a:gd name="connsiteY4" fmla="*/ 476250 h 6858000"/>
              <a:gd name="connsiteX5" fmla="*/ 1114425 w 2657475"/>
              <a:gd name="connsiteY5" fmla="*/ 476250 h 6858000"/>
              <a:gd name="connsiteX6" fmla="*/ 657225 w 2657475"/>
              <a:gd name="connsiteY6" fmla="*/ 590550 h 6858000"/>
              <a:gd name="connsiteX7" fmla="*/ 533400 w 2657475"/>
              <a:gd name="connsiteY7" fmla="*/ 1047750 h 6858000"/>
              <a:gd name="connsiteX8" fmla="*/ 533400 w 2657475"/>
              <a:gd name="connsiteY8" fmla="*/ 5810250 h 6858000"/>
              <a:gd name="connsiteX9" fmla="*/ 676275 w 2657475"/>
              <a:gd name="connsiteY9" fmla="*/ 6257925 h 6858000"/>
              <a:gd name="connsiteX10" fmla="*/ 1190625 w 2657475"/>
              <a:gd name="connsiteY10" fmla="*/ 6362700 h 6858000"/>
              <a:gd name="connsiteX11" fmla="*/ 2238375 w 2657475"/>
              <a:gd name="connsiteY11" fmla="*/ 6362700 h 6858000"/>
              <a:gd name="connsiteX12" fmla="*/ 2571750 w 2657475"/>
              <a:gd name="connsiteY12" fmla="*/ 6534150 h 6858000"/>
              <a:gd name="connsiteX13" fmla="*/ 2647950 w 2657475"/>
              <a:gd name="connsiteY13" fmla="*/ 6737350 h 6858000"/>
              <a:gd name="connsiteX14" fmla="*/ 2628900 w 2657475"/>
              <a:gd name="connsiteY14" fmla="*/ 6857999 h 6858000"/>
              <a:gd name="connsiteX15" fmla="*/ 0 w 2657475"/>
              <a:gd name="connsiteY15" fmla="*/ 6858000 h 6858000"/>
              <a:gd name="connsiteX16" fmla="*/ 0 w 2657475"/>
              <a:gd name="connsiteY16" fmla="*/ 0 h 6858000"/>
              <a:gd name="connsiteX0" fmla="*/ 0 w 2654829"/>
              <a:gd name="connsiteY0" fmla="*/ 0 h 6858000"/>
              <a:gd name="connsiteX1" fmla="*/ 2628900 w 2654829"/>
              <a:gd name="connsiteY1" fmla="*/ 0 h 6858000"/>
              <a:gd name="connsiteX2" fmla="*/ 2638425 w 2654829"/>
              <a:gd name="connsiteY2" fmla="*/ 114300 h 6858000"/>
              <a:gd name="connsiteX3" fmla="*/ 2514600 w 2654829"/>
              <a:gd name="connsiteY3" fmla="*/ 371475 h 6858000"/>
              <a:gd name="connsiteX4" fmla="*/ 2171700 w 2654829"/>
              <a:gd name="connsiteY4" fmla="*/ 476250 h 6858000"/>
              <a:gd name="connsiteX5" fmla="*/ 1114425 w 2654829"/>
              <a:gd name="connsiteY5" fmla="*/ 476250 h 6858000"/>
              <a:gd name="connsiteX6" fmla="*/ 657225 w 2654829"/>
              <a:gd name="connsiteY6" fmla="*/ 590550 h 6858000"/>
              <a:gd name="connsiteX7" fmla="*/ 533400 w 2654829"/>
              <a:gd name="connsiteY7" fmla="*/ 1047750 h 6858000"/>
              <a:gd name="connsiteX8" fmla="*/ 533400 w 2654829"/>
              <a:gd name="connsiteY8" fmla="*/ 5810250 h 6858000"/>
              <a:gd name="connsiteX9" fmla="*/ 676275 w 2654829"/>
              <a:gd name="connsiteY9" fmla="*/ 6257925 h 6858000"/>
              <a:gd name="connsiteX10" fmla="*/ 1190625 w 2654829"/>
              <a:gd name="connsiteY10" fmla="*/ 6362700 h 6858000"/>
              <a:gd name="connsiteX11" fmla="*/ 2238375 w 2654829"/>
              <a:gd name="connsiteY11" fmla="*/ 6362700 h 6858000"/>
              <a:gd name="connsiteX12" fmla="*/ 2571750 w 2654829"/>
              <a:gd name="connsiteY12" fmla="*/ 6534150 h 6858000"/>
              <a:gd name="connsiteX13" fmla="*/ 2647950 w 2654829"/>
              <a:gd name="connsiteY13" fmla="*/ 6737350 h 6858000"/>
              <a:gd name="connsiteX14" fmla="*/ 2613025 w 2654829"/>
              <a:gd name="connsiteY14" fmla="*/ 6857999 h 6858000"/>
              <a:gd name="connsiteX15" fmla="*/ 0 w 2654829"/>
              <a:gd name="connsiteY15" fmla="*/ 6858000 h 6858000"/>
              <a:gd name="connsiteX16" fmla="*/ 0 w 2654829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6946"/>
              <a:gd name="connsiteY0" fmla="*/ 0 h 6858000"/>
              <a:gd name="connsiteX1" fmla="*/ 2628900 w 2656946"/>
              <a:gd name="connsiteY1" fmla="*/ 0 h 6858000"/>
              <a:gd name="connsiteX2" fmla="*/ 2638425 w 2656946"/>
              <a:gd name="connsiteY2" fmla="*/ 114300 h 6858000"/>
              <a:gd name="connsiteX3" fmla="*/ 2514600 w 2656946"/>
              <a:gd name="connsiteY3" fmla="*/ 371475 h 6858000"/>
              <a:gd name="connsiteX4" fmla="*/ 2171700 w 2656946"/>
              <a:gd name="connsiteY4" fmla="*/ 476250 h 6858000"/>
              <a:gd name="connsiteX5" fmla="*/ 1114425 w 2656946"/>
              <a:gd name="connsiteY5" fmla="*/ 476250 h 6858000"/>
              <a:gd name="connsiteX6" fmla="*/ 657225 w 2656946"/>
              <a:gd name="connsiteY6" fmla="*/ 590550 h 6858000"/>
              <a:gd name="connsiteX7" fmla="*/ 533400 w 2656946"/>
              <a:gd name="connsiteY7" fmla="*/ 1047750 h 6858000"/>
              <a:gd name="connsiteX8" fmla="*/ 533400 w 2656946"/>
              <a:gd name="connsiteY8" fmla="*/ 5810250 h 6858000"/>
              <a:gd name="connsiteX9" fmla="*/ 676275 w 2656946"/>
              <a:gd name="connsiteY9" fmla="*/ 6257925 h 6858000"/>
              <a:gd name="connsiteX10" fmla="*/ 1190625 w 2656946"/>
              <a:gd name="connsiteY10" fmla="*/ 6362700 h 6858000"/>
              <a:gd name="connsiteX11" fmla="*/ 2238375 w 2656946"/>
              <a:gd name="connsiteY11" fmla="*/ 6362700 h 6858000"/>
              <a:gd name="connsiteX12" fmla="*/ 2571750 w 2656946"/>
              <a:gd name="connsiteY12" fmla="*/ 6534150 h 6858000"/>
              <a:gd name="connsiteX13" fmla="*/ 2647950 w 2656946"/>
              <a:gd name="connsiteY13" fmla="*/ 6737350 h 6858000"/>
              <a:gd name="connsiteX14" fmla="*/ 2625725 w 2656946"/>
              <a:gd name="connsiteY14" fmla="*/ 6857999 h 6858000"/>
              <a:gd name="connsiteX15" fmla="*/ 0 w 2656946"/>
              <a:gd name="connsiteY15" fmla="*/ 6858000 h 6858000"/>
              <a:gd name="connsiteX16" fmla="*/ 0 w 265694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2650596"/>
              <a:gd name="connsiteY0" fmla="*/ 0 h 6858000"/>
              <a:gd name="connsiteX1" fmla="*/ 2628900 w 2650596"/>
              <a:gd name="connsiteY1" fmla="*/ 0 h 6858000"/>
              <a:gd name="connsiteX2" fmla="*/ 2638425 w 2650596"/>
              <a:gd name="connsiteY2" fmla="*/ 114300 h 6858000"/>
              <a:gd name="connsiteX3" fmla="*/ 2514600 w 2650596"/>
              <a:gd name="connsiteY3" fmla="*/ 371475 h 6858000"/>
              <a:gd name="connsiteX4" fmla="*/ 2171700 w 2650596"/>
              <a:gd name="connsiteY4" fmla="*/ 476250 h 6858000"/>
              <a:gd name="connsiteX5" fmla="*/ 1114425 w 2650596"/>
              <a:gd name="connsiteY5" fmla="*/ 476250 h 6858000"/>
              <a:gd name="connsiteX6" fmla="*/ 657225 w 2650596"/>
              <a:gd name="connsiteY6" fmla="*/ 590550 h 6858000"/>
              <a:gd name="connsiteX7" fmla="*/ 533400 w 2650596"/>
              <a:gd name="connsiteY7" fmla="*/ 1047750 h 6858000"/>
              <a:gd name="connsiteX8" fmla="*/ 533400 w 2650596"/>
              <a:gd name="connsiteY8" fmla="*/ 5810250 h 6858000"/>
              <a:gd name="connsiteX9" fmla="*/ 676275 w 2650596"/>
              <a:gd name="connsiteY9" fmla="*/ 6257925 h 6858000"/>
              <a:gd name="connsiteX10" fmla="*/ 1190625 w 2650596"/>
              <a:gd name="connsiteY10" fmla="*/ 6362700 h 6858000"/>
              <a:gd name="connsiteX11" fmla="*/ 2238375 w 2650596"/>
              <a:gd name="connsiteY11" fmla="*/ 6362700 h 6858000"/>
              <a:gd name="connsiteX12" fmla="*/ 2571750 w 2650596"/>
              <a:gd name="connsiteY12" fmla="*/ 6534150 h 6858000"/>
              <a:gd name="connsiteX13" fmla="*/ 2647950 w 2650596"/>
              <a:gd name="connsiteY13" fmla="*/ 6737350 h 6858000"/>
              <a:gd name="connsiteX14" fmla="*/ 2625725 w 2650596"/>
              <a:gd name="connsiteY14" fmla="*/ 6857999 h 6858000"/>
              <a:gd name="connsiteX15" fmla="*/ 0 w 2650596"/>
              <a:gd name="connsiteY15" fmla="*/ 6858000 h 6858000"/>
              <a:gd name="connsiteX16" fmla="*/ 0 w 2650596"/>
              <a:gd name="connsiteY16" fmla="*/ 0 h 6858000"/>
              <a:gd name="connsiteX0" fmla="*/ 0 w 3054350"/>
              <a:gd name="connsiteY0" fmla="*/ 0 h 6858000"/>
              <a:gd name="connsiteX1" fmla="*/ 2628900 w 3054350"/>
              <a:gd name="connsiteY1" fmla="*/ 0 h 6858000"/>
              <a:gd name="connsiteX2" fmla="*/ 2638425 w 3054350"/>
              <a:gd name="connsiteY2" fmla="*/ 114300 h 6858000"/>
              <a:gd name="connsiteX3" fmla="*/ 2514600 w 3054350"/>
              <a:gd name="connsiteY3" fmla="*/ 371475 h 6858000"/>
              <a:gd name="connsiteX4" fmla="*/ 2171700 w 3054350"/>
              <a:gd name="connsiteY4" fmla="*/ 476250 h 6858000"/>
              <a:gd name="connsiteX5" fmla="*/ 1114425 w 3054350"/>
              <a:gd name="connsiteY5" fmla="*/ 476250 h 6858000"/>
              <a:gd name="connsiteX6" fmla="*/ 657225 w 3054350"/>
              <a:gd name="connsiteY6" fmla="*/ 590550 h 6858000"/>
              <a:gd name="connsiteX7" fmla="*/ 533400 w 3054350"/>
              <a:gd name="connsiteY7" fmla="*/ 1047750 h 6858000"/>
              <a:gd name="connsiteX8" fmla="*/ 533400 w 3054350"/>
              <a:gd name="connsiteY8" fmla="*/ 5810250 h 6858000"/>
              <a:gd name="connsiteX9" fmla="*/ 676275 w 3054350"/>
              <a:gd name="connsiteY9" fmla="*/ 6257925 h 6858000"/>
              <a:gd name="connsiteX10" fmla="*/ 1190625 w 3054350"/>
              <a:gd name="connsiteY10" fmla="*/ 6362700 h 6858000"/>
              <a:gd name="connsiteX11" fmla="*/ 2238375 w 3054350"/>
              <a:gd name="connsiteY11" fmla="*/ 6362700 h 6858000"/>
              <a:gd name="connsiteX12" fmla="*/ 2571750 w 3054350"/>
              <a:gd name="connsiteY12" fmla="*/ 6534150 h 6858000"/>
              <a:gd name="connsiteX13" fmla="*/ 2625725 w 3054350"/>
              <a:gd name="connsiteY13" fmla="*/ 6857999 h 6858000"/>
              <a:gd name="connsiteX14" fmla="*/ 0 w 3054350"/>
              <a:gd name="connsiteY14" fmla="*/ 6858000 h 6858000"/>
              <a:gd name="connsiteX15" fmla="*/ 0 w 3054350"/>
              <a:gd name="connsiteY15" fmla="*/ 0 h 6858000"/>
              <a:gd name="connsiteX0" fmla="*/ 0 w 2651125"/>
              <a:gd name="connsiteY0" fmla="*/ 0 h 6858000"/>
              <a:gd name="connsiteX1" fmla="*/ 2628900 w 2651125"/>
              <a:gd name="connsiteY1" fmla="*/ 0 h 6858000"/>
              <a:gd name="connsiteX2" fmla="*/ 2638425 w 2651125"/>
              <a:gd name="connsiteY2" fmla="*/ 114300 h 6858000"/>
              <a:gd name="connsiteX3" fmla="*/ 2514600 w 2651125"/>
              <a:gd name="connsiteY3" fmla="*/ 371475 h 6858000"/>
              <a:gd name="connsiteX4" fmla="*/ 2171700 w 2651125"/>
              <a:gd name="connsiteY4" fmla="*/ 476250 h 6858000"/>
              <a:gd name="connsiteX5" fmla="*/ 1114425 w 2651125"/>
              <a:gd name="connsiteY5" fmla="*/ 476250 h 6858000"/>
              <a:gd name="connsiteX6" fmla="*/ 657225 w 2651125"/>
              <a:gd name="connsiteY6" fmla="*/ 590550 h 6858000"/>
              <a:gd name="connsiteX7" fmla="*/ 533400 w 2651125"/>
              <a:gd name="connsiteY7" fmla="*/ 1047750 h 6858000"/>
              <a:gd name="connsiteX8" fmla="*/ 533400 w 2651125"/>
              <a:gd name="connsiteY8" fmla="*/ 5810250 h 6858000"/>
              <a:gd name="connsiteX9" fmla="*/ 676275 w 2651125"/>
              <a:gd name="connsiteY9" fmla="*/ 6257925 h 6858000"/>
              <a:gd name="connsiteX10" fmla="*/ 1190625 w 2651125"/>
              <a:gd name="connsiteY10" fmla="*/ 6362700 h 6858000"/>
              <a:gd name="connsiteX11" fmla="*/ 2238375 w 2651125"/>
              <a:gd name="connsiteY11" fmla="*/ 6362700 h 6858000"/>
              <a:gd name="connsiteX12" fmla="*/ 2571750 w 2651125"/>
              <a:gd name="connsiteY12" fmla="*/ 6534150 h 6858000"/>
              <a:gd name="connsiteX13" fmla="*/ 2625725 w 2651125"/>
              <a:gd name="connsiteY13" fmla="*/ 6857999 h 6858000"/>
              <a:gd name="connsiteX14" fmla="*/ 0 w 2651125"/>
              <a:gd name="connsiteY14" fmla="*/ 6858000 h 6858000"/>
              <a:gd name="connsiteX15" fmla="*/ 0 w 26511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76275 w 2663825"/>
              <a:gd name="connsiteY9" fmla="*/ 6257925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33400 w 2663825"/>
              <a:gd name="connsiteY8" fmla="*/ 58102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33400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57225 w 2663825"/>
              <a:gd name="connsiteY6" fmla="*/ 590550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638425 w 2663825"/>
              <a:gd name="connsiteY2" fmla="*/ 114300 h 6858000"/>
              <a:gd name="connsiteX3" fmla="*/ 2514600 w 2663825"/>
              <a:gd name="connsiteY3" fmla="*/ 371475 h 6858000"/>
              <a:gd name="connsiteX4" fmla="*/ 2171700 w 2663825"/>
              <a:gd name="connsiteY4" fmla="*/ 476250 h 6858000"/>
              <a:gd name="connsiteX5" fmla="*/ 1114425 w 2663825"/>
              <a:gd name="connsiteY5" fmla="*/ 476250 h 6858000"/>
              <a:gd name="connsiteX6" fmla="*/ 663575 w 2663825"/>
              <a:gd name="connsiteY6" fmla="*/ 606425 h 6858000"/>
              <a:gd name="connsiteX7" fmla="*/ 542925 w 2663825"/>
              <a:gd name="connsiteY7" fmla="*/ 1047750 h 6858000"/>
              <a:gd name="connsiteX8" fmla="*/ 542925 w 2663825"/>
              <a:gd name="connsiteY8" fmla="*/ 5797550 h 6858000"/>
              <a:gd name="connsiteX9" fmla="*/ 685800 w 2663825"/>
              <a:gd name="connsiteY9" fmla="*/ 6254750 h 6858000"/>
              <a:gd name="connsiteX10" fmla="*/ 1190625 w 2663825"/>
              <a:gd name="connsiteY10" fmla="*/ 6362700 h 6858000"/>
              <a:gd name="connsiteX11" fmla="*/ 2238375 w 2663825"/>
              <a:gd name="connsiteY11" fmla="*/ 6362700 h 6858000"/>
              <a:gd name="connsiteX12" fmla="*/ 2571750 w 2663825"/>
              <a:gd name="connsiteY12" fmla="*/ 6534150 h 6858000"/>
              <a:gd name="connsiteX13" fmla="*/ 2625725 w 2663825"/>
              <a:gd name="connsiteY13" fmla="*/ 6857999 h 6858000"/>
              <a:gd name="connsiteX14" fmla="*/ 0 w 2663825"/>
              <a:gd name="connsiteY14" fmla="*/ 6858000 h 6858000"/>
              <a:gd name="connsiteX15" fmla="*/ 0 w 2663825"/>
              <a:gd name="connsiteY15" fmla="*/ 0 h 6858000"/>
              <a:gd name="connsiteX0" fmla="*/ 0 w 2663825"/>
              <a:gd name="connsiteY0" fmla="*/ 0 h 6858000"/>
              <a:gd name="connsiteX1" fmla="*/ 2628900 w 2663825"/>
              <a:gd name="connsiteY1" fmla="*/ 0 h 6858000"/>
              <a:gd name="connsiteX2" fmla="*/ 2514600 w 2663825"/>
              <a:gd name="connsiteY2" fmla="*/ 371475 h 6858000"/>
              <a:gd name="connsiteX3" fmla="*/ 2171700 w 2663825"/>
              <a:gd name="connsiteY3" fmla="*/ 476250 h 6858000"/>
              <a:gd name="connsiteX4" fmla="*/ 1114425 w 2663825"/>
              <a:gd name="connsiteY4" fmla="*/ 476250 h 6858000"/>
              <a:gd name="connsiteX5" fmla="*/ 663575 w 2663825"/>
              <a:gd name="connsiteY5" fmla="*/ 606425 h 6858000"/>
              <a:gd name="connsiteX6" fmla="*/ 542925 w 2663825"/>
              <a:gd name="connsiteY6" fmla="*/ 1047750 h 6858000"/>
              <a:gd name="connsiteX7" fmla="*/ 542925 w 2663825"/>
              <a:gd name="connsiteY7" fmla="*/ 5797550 h 6858000"/>
              <a:gd name="connsiteX8" fmla="*/ 685800 w 2663825"/>
              <a:gd name="connsiteY8" fmla="*/ 6254750 h 6858000"/>
              <a:gd name="connsiteX9" fmla="*/ 1190625 w 2663825"/>
              <a:gd name="connsiteY9" fmla="*/ 6362700 h 6858000"/>
              <a:gd name="connsiteX10" fmla="*/ 2238375 w 2663825"/>
              <a:gd name="connsiteY10" fmla="*/ 6362700 h 6858000"/>
              <a:gd name="connsiteX11" fmla="*/ 2571750 w 2663825"/>
              <a:gd name="connsiteY11" fmla="*/ 6534150 h 6858000"/>
              <a:gd name="connsiteX12" fmla="*/ 2625725 w 2663825"/>
              <a:gd name="connsiteY12" fmla="*/ 6857999 h 6858000"/>
              <a:gd name="connsiteX13" fmla="*/ 0 w 2663825"/>
              <a:gd name="connsiteY13" fmla="*/ 6858000 h 6858000"/>
              <a:gd name="connsiteX14" fmla="*/ 0 w 2663825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  <a:gd name="connsiteX0" fmla="*/ 0 w 2667000"/>
              <a:gd name="connsiteY0" fmla="*/ 0 h 6858000"/>
              <a:gd name="connsiteX1" fmla="*/ 2628900 w 2667000"/>
              <a:gd name="connsiteY1" fmla="*/ 0 h 6858000"/>
              <a:gd name="connsiteX2" fmla="*/ 2514600 w 2667000"/>
              <a:gd name="connsiteY2" fmla="*/ 371475 h 6858000"/>
              <a:gd name="connsiteX3" fmla="*/ 2171700 w 2667000"/>
              <a:gd name="connsiteY3" fmla="*/ 476250 h 6858000"/>
              <a:gd name="connsiteX4" fmla="*/ 1114425 w 2667000"/>
              <a:gd name="connsiteY4" fmla="*/ 476250 h 6858000"/>
              <a:gd name="connsiteX5" fmla="*/ 663575 w 2667000"/>
              <a:gd name="connsiteY5" fmla="*/ 606425 h 6858000"/>
              <a:gd name="connsiteX6" fmla="*/ 542925 w 2667000"/>
              <a:gd name="connsiteY6" fmla="*/ 1047750 h 6858000"/>
              <a:gd name="connsiteX7" fmla="*/ 542925 w 2667000"/>
              <a:gd name="connsiteY7" fmla="*/ 5797550 h 6858000"/>
              <a:gd name="connsiteX8" fmla="*/ 685800 w 2667000"/>
              <a:gd name="connsiteY8" fmla="*/ 6254750 h 6858000"/>
              <a:gd name="connsiteX9" fmla="*/ 1190625 w 2667000"/>
              <a:gd name="connsiteY9" fmla="*/ 6362700 h 6858000"/>
              <a:gd name="connsiteX10" fmla="*/ 2238375 w 2667000"/>
              <a:gd name="connsiteY10" fmla="*/ 6362700 h 6858000"/>
              <a:gd name="connsiteX11" fmla="*/ 2571750 w 2667000"/>
              <a:gd name="connsiteY11" fmla="*/ 6534150 h 6858000"/>
              <a:gd name="connsiteX12" fmla="*/ 2625725 w 2667000"/>
              <a:gd name="connsiteY12" fmla="*/ 6857999 h 6858000"/>
              <a:gd name="connsiteX13" fmla="*/ 0 w 2667000"/>
              <a:gd name="connsiteY13" fmla="*/ 6858000 h 6858000"/>
              <a:gd name="connsiteX14" fmla="*/ 0 w 2667000"/>
              <a:gd name="connsiteY14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667000" h="6858000">
                <a:moveTo>
                  <a:pt x="0" y="0"/>
                </a:moveTo>
                <a:lnTo>
                  <a:pt x="2628900" y="0"/>
                </a:lnTo>
                <a:cubicBezTo>
                  <a:pt x="2667000" y="127000"/>
                  <a:pt x="2616200" y="263525"/>
                  <a:pt x="2514600" y="371475"/>
                </a:cubicBezTo>
                <a:cubicBezTo>
                  <a:pt x="2422525" y="457200"/>
                  <a:pt x="2308225" y="479425"/>
                  <a:pt x="2171700" y="476250"/>
                </a:cubicBezTo>
                <a:lnTo>
                  <a:pt x="1114425" y="476250"/>
                </a:lnTo>
                <a:cubicBezTo>
                  <a:pt x="884238" y="479425"/>
                  <a:pt x="758825" y="492125"/>
                  <a:pt x="663575" y="606425"/>
                </a:cubicBezTo>
                <a:cubicBezTo>
                  <a:pt x="565150" y="736600"/>
                  <a:pt x="549275" y="873125"/>
                  <a:pt x="542925" y="1047750"/>
                </a:cubicBezTo>
                <a:lnTo>
                  <a:pt x="542925" y="5797550"/>
                </a:lnTo>
                <a:cubicBezTo>
                  <a:pt x="544513" y="5970588"/>
                  <a:pt x="577850" y="6160558"/>
                  <a:pt x="685800" y="6254750"/>
                </a:cubicBezTo>
                <a:cubicBezTo>
                  <a:pt x="793750" y="6348942"/>
                  <a:pt x="993775" y="6359525"/>
                  <a:pt x="1190625" y="6362700"/>
                </a:cubicBezTo>
                <a:lnTo>
                  <a:pt x="2238375" y="6362700"/>
                </a:lnTo>
                <a:cubicBezTo>
                  <a:pt x="2401887" y="6359525"/>
                  <a:pt x="2519892" y="6454775"/>
                  <a:pt x="2571750" y="6534150"/>
                </a:cubicBezTo>
                <a:cubicBezTo>
                  <a:pt x="2636308" y="6616700"/>
                  <a:pt x="2663825" y="6781799"/>
                  <a:pt x="2625725" y="6857999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B88ABD"/>
              </a:gs>
              <a:gs pos="50000">
                <a:srgbClr val="9163A8"/>
              </a:gs>
              <a:gs pos="50000">
                <a:srgbClr val="6B3C93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904875" y="1970088"/>
            <a:ext cx="3560763" cy="604837"/>
          </a:xfrm>
        </p:spPr>
        <p:txBody>
          <a:bodyPr/>
          <a:lstStyle>
            <a:lvl1pPr marL="342900" indent="-342900">
              <a:buNone/>
              <a:defRPr lang="en-US" sz="1600" b="1" kern="1200" dirty="0" smtClean="0">
                <a:solidFill>
                  <a:srgbClr val="B589BB"/>
                </a:solidFill>
                <a:latin typeface="Arial" charset="0"/>
                <a:ea typeface="ＭＳ Ｐゴシック" charset="-128"/>
                <a:cs typeface="ＭＳ Ｐゴシック" charset="-128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875322" y="1066800"/>
            <a:ext cx="7772400" cy="639763"/>
          </a:xfr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3200" b="1" kern="1200" dirty="0">
                <a:solidFill>
                  <a:schemeClr val="bg1"/>
                </a:solidFill>
                <a:latin typeface="Arial" charset="0"/>
                <a:ea typeface="ＭＳ Ｐゴシック" pitchFamily="34" charset="-128"/>
                <a:cs typeface="Arial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rgbClr val="E8EEF1"/>
              </a:gs>
              <a:gs pos="25000">
                <a:schemeClr val="bg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gradFill>
            <a:gsLst>
              <a:gs pos="0">
                <a:srgbClr val="E3E9EF"/>
              </a:gs>
              <a:gs pos="50000">
                <a:srgbClr val="F0F3F7"/>
              </a:gs>
              <a:gs pos="100000">
                <a:srgbClr val="FDFEFF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28600" y="228600"/>
            <a:ext cx="7772400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01625" y="1143000"/>
            <a:ext cx="75438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28600" y="6618288"/>
            <a:ext cx="463550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lang="en-US" sz="1000" kern="1200">
                <a:solidFill>
                  <a:srgbClr val="0DB6EC"/>
                </a:solidFill>
                <a:latin typeface="Arial" charset="0"/>
                <a:ea typeface="ＭＳ Ｐゴシック" charset="-128"/>
                <a:cs typeface="+mn-cs"/>
              </a:defRPr>
            </a:lvl1pPr>
          </a:lstStyle>
          <a:p>
            <a:fld id="{EDABD93F-8A3C-4E23-B7FD-0AA1893611E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Slide Number Placeholder 4"/>
          <p:cNvSpPr txBox="1">
            <a:spLocks/>
          </p:cNvSpPr>
          <p:nvPr/>
        </p:nvSpPr>
        <p:spPr bwMode="auto">
          <a:xfrm>
            <a:off x="576263" y="6616700"/>
            <a:ext cx="457200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000" dirty="0">
                <a:solidFill>
                  <a:srgbClr val="A3A3A3"/>
                </a:solidFill>
                <a:ea typeface="ＭＳ Ｐゴシック" charset="-128"/>
                <a:cs typeface="+mn-cs"/>
              </a:rPr>
              <a:t>Quantum Confidential</a:t>
            </a:r>
          </a:p>
        </p:txBody>
      </p:sp>
      <p:sp>
        <p:nvSpPr>
          <p:cNvPr id="11" name="Rectangle 7"/>
          <p:cNvSpPr>
            <a:spLocks noGrp="1" noChangeArrowheads="1"/>
          </p:cNvSpPr>
          <p:nvPr/>
        </p:nvSpPr>
        <p:spPr bwMode="auto">
          <a:xfrm>
            <a:off x="455613" y="6605588"/>
            <a:ext cx="17145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en-US" sz="1100" dirty="0">
                <a:solidFill>
                  <a:srgbClr val="A3A3A3"/>
                </a:solidFill>
                <a:ea typeface="ＭＳ Ｐゴシック" charset="-128"/>
                <a:cs typeface="+mn-cs"/>
              </a:rPr>
              <a:t>|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381000" y="914400"/>
            <a:ext cx="8382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pic>
        <p:nvPicPr>
          <p:cNvPr id="1034" name="Picture 12" descr="Logo_lockup_042012.png"/>
          <p:cNvPicPr>
            <a:picLocks noChangeAspect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561263" y="6173788"/>
            <a:ext cx="1354137" cy="684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3200" kern="1200" dirty="0">
          <a:solidFill>
            <a:srgbClr val="0076BB"/>
          </a:solidFill>
          <a:latin typeface="Arial" pitchFamily="34" charset="0"/>
          <a:ea typeface="ＭＳ Ｐゴシック" charset="-128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76BB"/>
          </a:solidFill>
          <a:latin typeface="Arial" charset="0"/>
          <a:ea typeface="ＭＳ Ｐゴシック" charset="-128"/>
          <a:cs typeface="Arial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SzPct val="75000"/>
        <a:buFont typeface="Wingdings" pitchFamily="2" charset="2"/>
        <a:buChar char="§"/>
        <a:defRPr lang="en-US" sz="24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Arial" charset="0"/>
        <a:buChar char="–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DB6EC"/>
        </a:buClr>
        <a:buFont typeface="Wingdings" pitchFamily="2" charset="2"/>
        <a:buChar char="§"/>
        <a:defRPr lang="en-US" sz="1600" dirty="0">
          <a:solidFill>
            <a:srgbClr val="666666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304800" y="2438400"/>
            <a:ext cx="8534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spcBef>
                <a:spcPct val="0"/>
              </a:spcBef>
            </a:pPr>
            <a:r>
              <a:rPr lang="en-US" sz="4000">
                <a:solidFill>
                  <a:schemeClr val="bg1"/>
                </a:solidFill>
              </a:rPr>
              <a:t>StorNext 4.3 “Brubeck” TOI</a:t>
            </a:r>
          </a:p>
        </p:txBody>
      </p:sp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304800" y="3200400"/>
            <a:ext cx="853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defTabSz="457200" eaLnBrk="1" hangingPunct="1">
              <a:spcBef>
                <a:spcPct val="20000"/>
              </a:spcBef>
              <a:buSzPct val="75000"/>
            </a:pPr>
            <a:r>
              <a:rPr lang="en-US" sz="1800" b="1" dirty="0" smtClean="0">
                <a:solidFill>
                  <a:srgbClr val="DDDDDD"/>
                </a:solidFill>
              </a:rPr>
              <a:t>Directory Quotas</a:t>
            </a:r>
            <a:endParaRPr lang="en-US" sz="1800" b="1" dirty="0">
              <a:solidFill>
                <a:srgbClr val="DDDDDD"/>
              </a:solidFill>
            </a:endParaRPr>
          </a:p>
          <a:p>
            <a:pPr marL="342900" indent="-342900" defTabSz="457200" eaLnBrk="1" hangingPunct="1">
              <a:spcBef>
                <a:spcPct val="20000"/>
              </a:spcBef>
              <a:buSzPct val="75000"/>
            </a:pPr>
            <a:r>
              <a:rPr lang="en-US" b="1" dirty="0" smtClean="0">
                <a:solidFill>
                  <a:srgbClr val="DDDDDD"/>
                </a:solidFill>
              </a:rPr>
              <a:t>Ken Preslan</a:t>
            </a:r>
            <a:endParaRPr lang="en-US" sz="1800" b="1" dirty="0">
              <a:solidFill>
                <a:srgbClr val="666666"/>
              </a:solidFill>
            </a:endParaRPr>
          </a:p>
        </p:txBody>
      </p:sp>
      <p:sp>
        <p:nvSpPr>
          <p:cNvPr id="3076" name="Text Box 7"/>
          <p:cNvSpPr txBox="1">
            <a:spLocks noChangeArrowheads="1"/>
          </p:cNvSpPr>
          <p:nvPr/>
        </p:nvSpPr>
        <p:spPr bwMode="auto">
          <a:xfrm>
            <a:off x="304800" y="4083050"/>
            <a:ext cx="11865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sz="1600" dirty="0" smtClean="0">
                <a:solidFill>
                  <a:schemeClr val="bg1"/>
                </a:solidFill>
              </a:rPr>
              <a:t>17 JUL 2012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Older Clients / </a:t>
            </a:r>
            <a:r>
              <a:rPr lang="en-US" dirty="0" err="1" smtClean="0"/>
              <a:t>XSan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Older clients can mount a DQ-enabled file system</a:t>
            </a:r>
          </a:p>
          <a:p>
            <a:r>
              <a:rPr lang="en-US" dirty="0" smtClean="0"/>
              <a:t>Tracking works since that's done in the FSM</a:t>
            </a:r>
          </a:p>
          <a:p>
            <a:r>
              <a:rPr lang="en-US" dirty="0" smtClean="0"/>
              <a:t>Enforcement doesn't work since that's done in the client</a:t>
            </a:r>
          </a:p>
          <a:p>
            <a:r>
              <a:rPr lang="en-US" dirty="0" smtClean="0"/>
              <a:t>The FSM logs when a non-DQ-enabled client mounts</a:t>
            </a:r>
          </a:p>
          <a:p>
            <a:r>
              <a:rPr lang="fr-FR" dirty="0" err="1" smtClean="0"/>
              <a:t>XSan</a:t>
            </a:r>
            <a:r>
              <a:rPr lang="fr-FR" dirty="0" smtClean="0"/>
              <a:t> 3.0 client supports </a:t>
            </a:r>
            <a:r>
              <a:rPr lang="fr-FR" dirty="0" err="1" smtClean="0"/>
              <a:t>DQs</a:t>
            </a:r>
            <a:endParaRPr lang="fr-FR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"</a:t>
            </a:r>
            <a:r>
              <a:rPr lang="en-US" dirty="0" err="1" smtClean="0"/>
              <a:t>cvadmin</a:t>
            </a:r>
            <a:r>
              <a:rPr lang="en-US" dirty="0" smtClean="0"/>
              <a:t> -e </a:t>
            </a:r>
            <a:r>
              <a:rPr lang="en-US" dirty="0" err="1" smtClean="0"/>
              <a:t>repquota</a:t>
            </a:r>
            <a:r>
              <a:rPr lang="en-US" dirty="0" smtClean="0"/>
              <a:t>" works as usual</a:t>
            </a:r>
          </a:p>
          <a:p>
            <a:pPr lvl="1"/>
            <a:r>
              <a:rPr lang="en-US" dirty="0" smtClean="0"/>
              <a:t>Drops files in 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cvfs</a:t>
            </a:r>
            <a:r>
              <a:rPr lang="en-US" dirty="0" smtClean="0"/>
              <a:t>/data/&lt;</a:t>
            </a:r>
            <a:r>
              <a:rPr lang="en-US" dirty="0" err="1" smtClean="0"/>
              <a:t>fsname</a:t>
            </a:r>
            <a:r>
              <a:rPr lang="en-US" dirty="0" smtClean="0"/>
              <a:t>&gt;/</a:t>
            </a:r>
          </a:p>
          <a:p>
            <a:pPr lvl="1"/>
            <a:r>
              <a:rPr lang="en-US" dirty="0" smtClean="0"/>
              <a:t>quota_report.txt, quota_report.csv, quota_regen.in files</a:t>
            </a:r>
          </a:p>
          <a:p>
            <a:r>
              <a:rPr lang="en-US" dirty="0" smtClean="0"/>
              <a:t>The MDC also will also keep nightly logs</a:t>
            </a:r>
          </a:p>
          <a:p>
            <a:pPr lvl="1"/>
            <a:r>
              <a:rPr lang="en-US" dirty="0" smtClean="0"/>
              <a:t>In /</a:t>
            </a:r>
            <a:r>
              <a:rPr lang="en-US" dirty="0" err="1" smtClean="0"/>
              <a:t>usr</a:t>
            </a:r>
            <a:r>
              <a:rPr lang="en-US" dirty="0" smtClean="0"/>
              <a:t>/</a:t>
            </a:r>
            <a:r>
              <a:rPr lang="en-US" dirty="0" err="1" smtClean="0"/>
              <a:t>cvfs</a:t>
            </a:r>
            <a:r>
              <a:rPr lang="en-US" dirty="0" smtClean="0"/>
              <a:t>/data/&lt;</a:t>
            </a:r>
            <a:r>
              <a:rPr lang="en-US" dirty="0" err="1" smtClean="0"/>
              <a:t>fsname</a:t>
            </a:r>
            <a:r>
              <a:rPr lang="en-US" dirty="0" smtClean="0"/>
              <a:t>&gt;/</a:t>
            </a:r>
            <a:r>
              <a:rPr lang="en-US" dirty="0" err="1" smtClean="0"/>
              <a:t>quota_history</a:t>
            </a:r>
            <a:r>
              <a:rPr lang="en-US" dirty="0" smtClean="0"/>
              <a:t>/</a:t>
            </a:r>
          </a:p>
          <a:p>
            <a:pPr lvl="1"/>
            <a:r>
              <a:rPr lang="en-US" dirty="0" err="1" smtClean="0"/>
              <a:t>Config</a:t>
            </a:r>
            <a:r>
              <a:rPr lang="en-US" dirty="0" smtClean="0"/>
              <a:t> file parameter: </a:t>
            </a:r>
            <a:r>
              <a:rPr lang="en-US" dirty="0" err="1" smtClean="0"/>
              <a:t>quotaHistoryDays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Same three files as </a:t>
            </a:r>
            <a:r>
              <a:rPr lang="en-US" dirty="0" err="1" smtClean="0"/>
              <a:t>repquota</a:t>
            </a:r>
            <a:endParaRPr lang="en-US" dirty="0" smtClean="0"/>
          </a:p>
          <a:p>
            <a:pPr lvl="1"/>
            <a:r>
              <a:rPr lang="en-US" dirty="0" smtClean="0"/>
              <a:t>Runs daily at 5am</a:t>
            </a:r>
          </a:p>
          <a:p>
            <a:pPr lvl="1"/>
            <a:r>
              <a:rPr lang="en-US" dirty="0" smtClean="0"/>
              <a:t>Customers can use these logs instead of periodic “du” runs to charge projects for the disk space they use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Quotacheck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run </a:t>
            </a:r>
            <a:r>
              <a:rPr lang="en-US" dirty="0" err="1" smtClean="0"/>
              <a:t>quotacheck</a:t>
            </a:r>
            <a:r>
              <a:rPr lang="en-US" dirty="0" smtClean="0"/>
              <a:t> on a file system to rebuild the quotas (user/group and DQ)</a:t>
            </a:r>
          </a:p>
          <a:p>
            <a:r>
              <a:rPr lang="en-US" dirty="0" smtClean="0"/>
              <a:t>The FSM should be running</a:t>
            </a:r>
          </a:p>
          <a:p>
            <a:r>
              <a:rPr lang="en-US" dirty="0" smtClean="0"/>
              <a:t>Writes are blocked while </a:t>
            </a:r>
            <a:r>
              <a:rPr lang="en-US" dirty="0" err="1" smtClean="0"/>
              <a:t>quotacheck</a:t>
            </a:r>
            <a:r>
              <a:rPr lang="en-US" dirty="0" smtClean="0"/>
              <a:t> is running</a:t>
            </a:r>
          </a:p>
          <a:p>
            <a:r>
              <a:rPr lang="en-US" dirty="0" smtClean="0"/>
              <a:t>Should probably run </a:t>
            </a:r>
            <a:r>
              <a:rPr lang="en-US" dirty="0" err="1" smtClean="0"/>
              <a:t>quotacheck</a:t>
            </a:r>
            <a:r>
              <a:rPr lang="en-US" dirty="0" smtClean="0"/>
              <a:t> after a </a:t>
            </a:r>
            <a:r>
              <a:rPr lang="en-US" dirty="0" err="1" smtClean="0"/>
              <a:t>cvfsck</a:t>
            </a:r>
            <a:r>
              <a:rPr lang="en-US" dirty="0" smtClean="0"/>
              <a:t> that makes changes</a:t>
            </a:r>
          </a:p>
          <a:p>
            <a:r>
              <a:rPr lang="en-US" dirty="0" smtClean="0"/>
              <a:t>Can run </a:t>
            </a:r>
            <a:r>
              <a:rPr lang="en-US" dirty="0" err="1" smtClean="0"/>
              <a:t>quotacheck</a:t>
            </a:r>
            <a:r>
              <a:rPr lang="en-US" dirty="0" smtClean="0"/>
              <a:t> via “</a:t>
            </a:r>
            <a:r>
              <a:rPr lang="en-US" dirty="0" err="1" smtClean="0"/>
              <a:t>cvadmin</a:t>
            </a:r>
            <a:r>
              <a:rPr lang="en-US" dirty="0" smtClean="0"/>
              <a:t> –e </a:t>
            </a:r>
            <a:r>
              <a:rPr lang="en-US" dirty="0" err="1" smtClean="0"/>
              <a:t>quotacheck</a:t>
            </a:r>
            <a:r>
              <a:rPr lang="en-US" dirty="0" smtClean="0"/>
              <a:t>” or “</a:t>
            </a:r>
            <a:r>
              <a:rPr lang="en-US" dirty="0" err="1" smtClean="0"/>
              <a:t>snquota</a:t>
            </a:r>
            <a:r>
              <a:rPr lang="en-US" dirty="0" smtClean="0"/>
              <a:t> –R”</a:t>
            </a:r>
          </a:p>
          <a:p>
            <a:r>
              <a:rPr lang="en-US" dirty="0" smtClean="0"/>
              <a:t>If quotas are reset, limits and DQNSs can be restored by passing quota_regen.in to </a:t>
            </a:r>
            <a:r>
              <a:rPr lang="en-US" dirty="0" err="1" smtClean="0"/>
              <a:t>cvadmin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DQ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Cvadmin</a:t>
            </a:r>
            <a:r>
              <a:rPr lang="en-US" dirty="0" smtClean="0"/>
              <a:t> – the old quota interface with new DQ extensions</a:t>
            </a:r>
          </a:p>
          <a:p>
            <a:r>
              <a:rPr lang="en-US" dirty="0" err="1" smtClean="0"/>
              <a:t>Snquota</a:t>
            </a:r>
            <a:r>
              <a:rPr lang="en-US" dirty="0" smtClean="0"/>
              <a:t> – new CLI interface for all quotas</a:t>
            </a:r>
          </a:p>
          <a:p>
            <a:r>
              <a:rPr lang="en-US" dirty="0" smtClean="0"/>
              <a:t>Web GUI – DQ manipulation and reporting </a:t>
            </a:r>
          </a:p>
          <a:p>
            <a:r>
              <a:rPr lang="en-US" dirty="0" smtClean="0"/>
              <a:t>Windows GUI – newly reworked</a:t>
            </a:r>
          </a:p>
          <a:p>
            <a:r>
              <a:rPr lang="en-US" dirty="0" err="1" smtClean="0"/>
              <a:t>LibSnadmin</a:t>
            </a:r>
            <a:r>
              <a:rPr lang="en-US" dirty="0" smtClean="0"/>
              <a:t> – C API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Snquota</a:t>
            </a:r>
            <a:endParaRPr lang="en-US" dirty="0"/>
          </a:p>
        </p:txBody>
      </p:sp>
      <p:pic>
        <p:nvPicPr>
          <p:cNvPr id="4" name="Content Placeholder 3" descr="snquota-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6900" y="1814512"/>
            <a:ext cx="6953250" cy="3686175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GUI – Current Values</a:t>
            </a:r>
            <a:endParaRPr lang="en-US" dirty="0"/>
          </a:p>
        </p:txBody>
      </p:sp>
      <p:pic>
        <p:nvPicPr>
          <p:cNvPr id="4" name="Content Placeholder 3" descr="web-gui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1625" y="1804554"/>
            <a:ext cx="7543800" cy="3706091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GUI – DQNS Creation</a:t>
            </a:r>
            <a:endParaRPr lang="en-US" dirty="0"/>
          </a:p>
        </p:txBody>
      </p:sp>
      <p:pic>
        <p:nvPicPr>
          <p:cNvPr id="4" name="Content Placeholder 3" descr="web-gui-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1625" y="1534391"/>
            <a:ext cx="7543800" cy="4246418"/>
          </a:xfr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GUI – Reporting</a:t>
            </a:r>
            <a:endParaRPr lang="en-US" dirty="0"/>
          </a:p>
        </p:txBody>
      </p:sp>
      <p:pic>
        <p:nvPicPr>
          <p:cNvPr id="8" name="Content Placeholder 7" descr="web-gui-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1625" y="1409700"/>
            <a:ext cx="7543800" cy="4495800"/>
          </a:xfr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GUI – Current Values</a:t>
            </a:r>
            <a:endParaRPr lang="en-US" dirty="0"/>
          </a:p>
        </p:txBody>
      </p:sp>
      <p:pic>
        <p:nvPicPr>
          <p:cNvPr id="4" name="Content Placeholder 3" descr="windows-gui-1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0286" y="1143000"/>
            <a:ext cx="6506477" cy="5029200"/>
          </a:xfr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Windows GUI – DQNS Creation</a:t>
            </a:r>
            <a:endParaRPr lang="en-US" dirty="0"/>
          </a:p>
        </p:txBody>
      </p:sp>
      <p:pic>
        <p:nvPicPr>
          <p:cNvPr id="4" name="Content Placeholder 3" descr="windows-gui-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0286" y="1143000"/>
            <a:ext cx="6506477" cy="50292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11"/>
          <p:cNvSpPr>
            <a:spLocks noGrp="1"/>
          </p:cNvSpPr>
          <p:nvPr>
            <p:ph type="sldNum" sz="quarter" idx="10"/>
          </p:nvPr>
        </p:nvSpPr>
        <p:spPr bwMode="auto"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fld id="{AF562927-480A-48E1-B2BC-6B0453E9EEDC}" type="slidenum">
              <a:rPr smtClean="0">
                <a:ea typeface="ＭＳ Ｐゴシック" pitchFamily="34" charset="-128"/>
              </a:rPr>
              <a:pPr/>
              <a:t>2</a:t>
            </a:fld>
            <a:endParaRPr smtClean="0">
              <a:ea typeface="ＭＳ Ｐゴシック" pitchFamily="34" charset="-128"/>
            </a:endParaRPr>
          </a:p>
        </p:txBody>
      </p:sp>
      <p:pic>
        <p:nvPicPr>
          <p:cNvPr id="15370" name="Picture 10" descr="KnowledgeTransfer_MainScre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DQ we really wanted</a:t>
            </a:r>
            <a:endParaRPr lang="en-US" dirty="0"/>
          </a:p>
        </p:txBody>
      </p:sp>
      <p:pic>
        <p:nvPicPr>
          <p:cNvPr id="6" name="Content Placeholder 5" descr="dq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92400" y="1752600"/>
            <a:ext cx="2762250" cy="3810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Quotas (DQs)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Allows tracking and limiting of:</a:t>
            </a:r>
          </a:p>
          <a:p>
            <a:pPr lvl="1"/>
            <a:r>
              <a:rPr lang="en-US" dirty="0" smtClean="0"/>
              <a:t>the amount of disk space in a directory tree</a:t>
            </a:r>
          </a:p>
          <a:p>
            <a:pPr lvl="1"/>
            <a:r>
              <a:rPr lang="en-US" dirty="0" smtClean="0"/>
              <a:t>the number of files in a directory tree</a:t>
            </a:r>
          </a:p>
          <a:p>
            <a:r>
              <a:rPr lang="en-US" dirty="0" smtClean="0"/>
              <a:t>Space tracking counts the space used by data blocks in regular files only</a:t>
            </a:r>
          </a:p>
          <a:p>
            <a:r>
              <a:rPr lang="en-US" dirty="0" smtClean="0"/>
              <a:t>Holes and truncated space isn’t counted</a:t>
            </a:r>
          </a:p>
          <a:p>
            <a:r>
              <a:rPr lang="en-US" dirty="0" smtClean="0"/>
              <a:t>File tracking counts regular files only</a:t>
            </a:r>
          </a:p>
          <a:p>
            <a:r>
              <a:rPr lang="en-US" dirty="0" smtClean="0"/>
              <a:t>No tracking/limiting of metadata</a:t>
            </a:r>
          </a:p>
          <a:p>
            <a:r>
              <a:rPr lang="en-US" dirty="0" smtClean="0"/>
              <a:t>Useful for limiting usage, but also for reporting of usage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Directory Quota Name Space (DQNS)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file system only tracks/limits the usage of certain specific directories (not all)</a:t>
            </a:r>
          </a:p>
          <a:p>
            <a:r>
              <a:rPr lang="en-US" dirty="0" smtClean="0"/>
              <a:t>Tracking for a directory is enable by creating a DQNS on it</a:t>
            </a:r>
          </a:p>
          <a:p>
            <a:r>
              <a:rPr lang="en-US" dirty="0" smtClean="0"/>
              <a:t>Once the DQNS is created, limits may be placed on it</a:t>
            </a:r>
          </a:p>
          <a:p>
            <a:r>
              <a:rPr lang="en-US" dirty="0" smtClean="0"/>
              <a:t>The admin can list all DQNSs, their current usage, and their limits</a:t>
            </a:r>
          </a:p>
          <a:p>
            <a:r>
              <a:rPr lang="en-US" dirty="0" smtClean="0"/>
              <a:t>DQNS are referred to by the name of their root directory</a:t>
            </a:r>
          </a:p>
          <a:p>
            <a:r>
              <a:rPr lang="en-US" dirty="0" smtClean="0"/>
              <a:t>Current code has been tested up to 4000 DQNSs in a single file system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pic>
        <p:nvPicPr>
          <p:cNvPr id="8" name="Content Placeholder 7" descr="snquota-L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96900" y="1814512"/>
            <a:ext cx="6953250" cy="3686175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DQs support Hard and Soft Limits</a:t>
            </a:r>
          </a:p>
          <a:p>
            <a:pPr lvl="1"/>
            <a:r>
              <a:rPr lang="en-US" dirty="0" smtClean="0"/>
              <a:t>The user can never exceed a hard limit</a:t>
            </a:r>
          </a:p>
          <a:p>
            <a:pPr lvl="1"/>
            <a:r>
              <a:rPr lang="en-US" dirty="0" smtClean="0"/>
              <a:t>Soft limits can be exceeded for a period of time (the grace period)</a:t>
            </a:r>
          </a:p>
          <a:p>
            <a:pPr lvl="1"/>
            <a:r>
              <a:rPr lang="en-US" dirty="0" smtClean="0"/>
              <a:t>After the grace period expires, soft limits are treated as hard limits</a:t>
            </a:r>
          </a:p>
          <a:p>
            <a:r>
              <a:rPr lang="en-US" dirty="0" smtClean="0"/>
              <a:t>Check the logs on the MDC for quota messages</a:t>
            </a:r>
          </a:p>
          <a:p>
            <a:r>
              <a:rPr lang="en-US" dirty="0" smtClean="0"/>
              <a:t>On the UNIXs, soft limit overruns cause messages on the user’s TTY</a:t>
            </a:r>
          </a:p>
          <a:p>
            <a:r>
              <a:rPr lang="en-US" dirty="0" smtClean="0"/>
              <a:t>Hitting a hard limit returns EDQUOT</a:t>
            </a:r>
          </a:p>
          <a:p>
            <a:r>
              <a:rPr lang="en-US" dirty="0" smtClean="0"/>
              <a:t>Root may overrun any quota it wants</a:t>
            </a:r>
          </a:p>
          <a:p>
            <a:r>
              <a:rPr lang="en-US" dirty="0" smtClean="0"/>
              <a:t>Due to the distributed nature of SNFS, small overruns are possible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DQs and User/Group Quotas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DQs are an extension to the current quota subsystem</a:t>
            </a:r>
          </a:p>
          <a:p>
            <a:r>
              <a:rPr lang="en-US" dirty="0" smtClean="0"/>
              <a:t>Both run at the same time</a:t>
            </a:r>
          </a:p>
          <a:p>
            <a:r>
              <a:rPr lang="en-US" dirty="0" smtClean="0"/>
              <a:t>Quota limits and values are stored in a pair of hidden b-trees in the file system</a:t>
            </a:r>
          </a:p>
          <a:p>
            <a:pPr lvl="1"/>
            <a:r>
              <a:rPr lang="en-US" dirty="0" smtClean="0"/>
              <a:t>the IDDB tree and the Quota tree</a:t>
            </a:r>
          </a:p>
          <a:p>
            <a:r>
              <a:rPr lang="en-US" dirty="0" smtClean="0"/>
              <a:t>Single on/off switch in the </a:t>
            </a:r>
            <a:r>
              <a:rPr lang="en-US" dirty="0" err="1" smtClean="0"/>
              <a:t>config</a:t>
            </a:r>
            <a:r>
              <a:rPr lang="en-US" dirty="0" smtClean="0"/>
              <a:t> file “&lt;quotas&gt;true&lt;/quotas&gt;”</a:t>
            </a:r>
          </a:p>
          <a:p>
            <a:r>
              <a:rPr lang="en-US" dirty="0" smtClean="0"/>
              <a:t>All limits are enforced – The first limit hit triggers the EDQUOT error</a:t>
            </a:r>
          </a:p>
          <a:p>
            <a:r>
              <a:rPr lang="en-US" dirty="0" smtClean="0"/>
              <a:t>Implementation:</a:t>
            </a:r>
          </a:p>
          <a:p>
            <a:pPr lvl="1"/>
            <a:r>
              <a:rPr lang="en-US" dirty="0" smtClean="0"/>
              <a:t>Tracking happens in the FSM</a:t>
            </a:r>
          </a:p>
          <a:p>
            <a:pPr lvl="1"/>
            <a:r>
              <a:rPr lang="en-US" dirty="0" smtClean="0"/>
              <a:t>Enforcement happens in the clients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DQ Limitations/Caveats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 new DQNS can take a while if it’s a big directory</a:t>
            </a:r>
          </a:p>
          <a:p>
            <a:r>
              <a:rPr lang="en-US" dirty="0" smtClean="0"/>
              <a:t>No DQNS nesting (one DQNS can't be within another)</a:t>
            </a:r>
          </a:p>
          <a:p>
            <a:r>
              <a:rPr lang="en-US" dirty="0" smtClean="0"/>
              <a:t>There are limits for hard links and renaming across DQNS boundaries</a:t>
            </a:r>
          </a:p>
          <a:p>
            <a:pPr lvl="1"/>
            <a:r>
              <a:rPr lang="en-US" dirty="0" smtClean="0"/>
              <a:t>Linux/</a:t>
            </a:r>
            <a:r>
              <a:rPr lang="en-US" dirty="0" err="1" smtClean="0"/>
              <a:t>Cygwin</a:t>
            </a:r>
            <a:r>
              <a:rPr lang="en-US" dirty="0" smtClean="0"/>
              <a:t> "</a:t>
            </a:r>
            <a:r>
              <a:rPr lang="en-US" dirty="0" err="1" smtClean="0"/>
              <a:t>mv</a:t>
            </a:r>
            <a:r>
              <a:rPr lang="en-US" dirty="0" smtClean="0"/>
              <a:t>" command does the right thing</a:t>
            </a:r>
          </a:p>
          <a:p>
            <a:r>
              <a:rPr lang="en-US" dirty="0" smtClean="0"/>
              <a:t>Disk space is removed from Dir Quota when the file is unlinked – different from User/Group Quotas</a:t>
            </a:r>
          </a:p>
          <a:p>
            <a:r>
              <a:rPr lang="en-US" dirty="0" smtClean="0"/>
              <a:t>Implementation uses RPL to figure out which DQNS files belong to, so RPL must be enabled and working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Interactions with Storage Manager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counts blocks currently allocated in the file system</a:t>
            </a:r>
          </a:p>
          <a:p>
            <a:r>
              <a:rPr lang="en-US" dirty="0" smtClean="0"/>
              <a:t>Space not present in the FS due to truncation doesn't count</a:t>
            </a:r>
          </a:p>
          <a:p>
            <a:r>
              <a:rPr lang="en-US" dirty="0" smtClean="0"/>
              <a:t>Low quota doesn't start truncation</a:t>
            </a:r>
          </a:p>
          <a:p>
            <a:r>
              <a:rPr lang="en-US" dirty="0" smtClean="0"/>
              <a:t>The root of a DQ namespace may not be a subdirectory of a replication target directory.  (Replication Name space resolution uses hard links.)</a:t>
            </a:r>
          </a:p>
          <a:p>
            <a:r>
              <a:rPr lang="en-US" dirty="0" smtClean="0"/>
              <a:t>Restoring a file from tape may put a user over quota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antum Certainty Master Template">
  <a:themeElements>
    <a:clrScheme name="Quantum">
      <a:dk1>
        <a:sysClr val="windowText" lastClr="000000"/>
      </a:dk1>
      <a:lt1>
        <a:sysClr val="window" lastClr="FFFFFF"/>
      </a:lt1>
      <a:dk2>
        <a:srgbClr val="006AD6"/>
      </a:dk2>
      <a:lt2>
        <a:srgbClr val="FFBA00"/>
      </a:lt2>
      <a:accent1>
        <a:srgbClr val="F47F16"/>
      </a:accent1>
      <a:accent2>
        <a:srgbClr val="7FAD49"/>
      </a:accent2>
      <a:accent3>
        <a:srgbClr val="41A2EF"/>
      </a:accent3>
      <a:accent4>
        <a:srgbClr val="969697"/>
      </a:accent4>
      <a:accent5>
        <a:srgbClr val="666666"/>
      </a:accent5>
      <a:accent6>
        <a:srgbClr val="002878"/>
      </a:accent6>
      <a:hlink>
        <a:srgbClr val="ADC2E4"/>
      </a:hlink>
      <a:folHlink>
        <a:srgbClr val="14B4E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</TotalTime>
  <Words>772</Words>
  <Application>Microsoft Office PowerPoint</Application>
  <PresentationFormat>On-screen Show (4:3)</PresentationFormat>
  <Paragraphs>93</Paragraphs>
  <Slides>20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Quantum Certainty Master Template</vt:lpstr>
      <vt:lpstr>Slide 1</vt:lpstr>
      <vt:lpstr>Slide 2</vt:lpstr>
      <vt:lpstr>Directory Quotas (DQs)</vt:lpstr>
      <vt:lpstr>Directory Quota Name Space (DQNS)</vt:lpstr>
      <vt:lpstr>Example</vt:lpstr>
      <vt:lpstr>Limits</vt:lpstr>
      <vt:lpstr>DQs and User/Group Quotas</vt:lpstr>
      <vt:lpstr>DQ Limitations/Caveats</vt:lpstr>
      <vt:lpstr>Interactions with Storage Manager</vt:lpstr>
      <vt:lpstr>Older Clients / XSan</vt:lpstr>
      <vt:lpstr>Reporting</vt:lpstr>
      <vt:lpstr>Quotacheck</vt:lpstr>
      <vt:lpstr>DQ interfaces</vt:lpstr>
      <vt:lpstr>Snquota</vt:lpstr>
      <vt:lpstr>Web GUI – Current Values</vt:lpstr>
      <vt:lpstr>Web GUI – DQNS Creation</vt:lpstr>
      <vt:lpstr>Web GUI – Reporting</vt:lpstr>
      <vt:lpstr>Windows GUI – Current Values</vt:lpstr>
      <vt:lpstr>Windows GUI – DQNS Creation</vt:lpstr>
      <vt:lpstr>The DQ we really wanted</vt:lpstr>
    </vt:vector>
  </TitlesOfParts>
  <Company>Quantum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 Preslan</dc:creator>
  <cp:lastModifiedBy>Brent Petit</cp:lastModifiedBy>
  <cp:revision>75</cp:revision>
  <dcterms:created xsi:type="dcterms:W3CDTF">2012-07-12T14:17:09Z</dcterms:created>
  <dcterms:modified xsi:type="dcterms:W3CDTF">2012-07-16T12:01:52Z</dcterms:modified>
</cp:coreProperties>
</file>