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7" r:id="rId2"/>
    <p:sldId id="276" r:id="rId3"/>
    <p:sldId id="257" r:id="rId4"/>
    <p:sldId id="258" r:id="rId5"/>
    <p:sldId id="262" r:id="rId6"/>
    <p:sldId id="261" r:id="rId7"/>
    <p:sldId id="260" r:id="rId8"/>
    <p:sldId id="263" r:id="rId9"/>
    <p:sldId id="264" r:id="rId10"/>
    <p:sldId id="265" r:id="rId11"/>
    <p:sldId id="267" r:id="rId12"/>
    <p:sldId id="273" r:id="rId13"/>
    <p:sldId id="266" r:id="rId14"/>
    <p:sldId id="271" r:id="rId15"/>
    <p:sldId id="268" r:id="rId16"/>
    <p:sldId id="269" r:id="rId17"/>
    <p:sldId id="270" r:id="rId18"/>
    <p:sldId id="274" r:id="rId19"/>
    <p:sldId id="275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9A32C-B1FD-4CF2-A35F-F9A6FA6A4985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2A63A-36B9-4DD1-AAC7-E8775C8095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 txBox="1">
            <a:spLocks noGrp="1" noChangeArrowheads="1"/>
          </p:cNvSpPr>
          <p:nvPr/>
        </p:nvSpPr>
        <p:spPr bwMode="auto">
          <a:xfrm>
            <a:off x="305098" y="8610298"/>
            <a:ext cx="4647902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defTabSz="914485">
              <a:spcBef>
                <a:spcPct val="0"/>
              </a:spcBef>
            </a:pPr>
            <a:r>
              <a:rPr lang="en-US" sz="800" dirty="0"/>
              <a:t>© 2008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5182195" y="8610298"/>
            <a:ext cx="137070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>
              <a:spcBef>
                <a:spcPct val="0"/>
              </a:spcBef>
            </a:pPr>
            <a:fld id="{23340974-F454-4813-8314-328958C8B97B}" type="slidenum">
              <a:rPr lang="en-US" sz="1200"/>
              <a:pPr algn="r" defTabSz="914485">
                <a:spcBef>
                  <a:spcPct val="0"/>
                </a:spcBef>
              </a:pPr>
              <a:t>1</a:t>
            </a:fld>
            <a:endParaRPr lang="en-US" sz="1200" dirty="0"/>
          </a:p>
        </p:txBody>
      </p:sp>
      <p:sp>
        <p:nvSpPr>
          <p:cNvPr id="1638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325" y="1211263"/>
            <a:ext cx="622935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QTM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981199" y="3140075"/>
            <a:ext cx="3534937" cy="1073150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>
              <a:buNone/>
              <a:defRPr lang="en-US" sz="1600" b="1" i="0" kern="1200" dirty="0" smtClean="0">
                <a:solidFill>
                  <a:srgbClr val="B9CDE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981200" y="6248400"/>
            <a:ext cx="3899210" cy="21544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1981200" y="4206875"/>
            <a:ext cx="3549805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1981200" y="685800"/>
            <a:ext cx="3527502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727D8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 Certain Clos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84463" y="1589088"/>
            <a:ext cx="4791075" cy="3411537"/>
            <a:chOff x="2647950" y="1589088"/>
            <a:chExt cx="4791075" cy="3411537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7950" y="1589088"/>
              <a:ext cx="4791075" cy="341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F:\My Box Files\Powerpoint\Quantum Certainty Master\Assets\be_certain-whit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60750" y="3095625"/>
              <a:ext cx="2138363" cy="296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© 2012 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 Certain Clos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87638" y="1589088"/>
            <a:ext cx="4792662" cy="3411537"/>
            <a:chOff x="2646363" y="1589088"/>
            <a:chExt cx="4792662" cy="3411537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6363" y="1589088"/>
              <a:ext cx="4792662" cy="341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F:\My Box Files\Powerpoint\Quantum Certainty Master\Assets\be_certain-ltblu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67100" y="3100388"/>
              <a:ext cx="2143125" cy="290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© 2012 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EC7EB7-C48F-4B26-BA18-1E3C3CBE1305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D93F-8A3C-4E23-B7FD-0AA189361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Photo-FP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1588" y="1820863"/>
            <a:ext cx="329565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QTM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5064125" y="4114800"/>
            <a:ext cx="3138842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5029199" y="593725"/>
            <a:ext cx="3539067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029200" y="3048000"/>
            <a:ext cx="3403600" cy="914400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19494" y="6248400"/>
            <a:ext cx="1582484" cy="215444"/>
          </a:xfr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BD93F-8A3C-4E23-B7FD-0AA189361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7DD8F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ED99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FFDC9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0C5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6B2D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589B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8EEF1"/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rgbClr val="E3E9EF"/>
              </a:gs>
              <a:gs pos="50000">
                <a:srgbClr val="F0F3F7"/>
              </a:gs>
              <a:gs pos="100000">
                <a:srgbClr val="FDFE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2286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1430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18288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0DB6EC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fld id="{EDABD93F-8A3C-4E23-B7FD-0AA1893611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576263" y="6616700"/>
            <a:ext cx="4572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A3A3A3"/>
                </a:solidFill>
                <a:ea typeface="ＭＳ Ｐゴシック" charset="-128"/>
                <a:cs typeface="+mn-cs"/>
              </a:rPr>
              <a:t>Quantum Confidential</a:t>
            </a:r>
          </a:p>
        </p:txBody>
      </p:sp>
      <p:sp>
        <p:nvSpPr>
          <p:cNvPr id="11" name="Rectangle 7"/>
          <p:cNvSpPr>
            <a:spLocks noGrp="1" noChangeArrowheads="1"/>
          </p:cNvSpPr>
          <p:nvPr/>
        </p:nvSpPr>
        <p:spPr bwMode="auto">
          <a:xfrm>
            <a:off x="455613" y="6605588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A3A3A3"/>
                </a:solidFill>
                <a:ea typeface="ＭＳ Ｐゴシック" charset="-128"/>
                <a:cs typeface="+mn-cs"/>
              </a:rPr>
              <a:t>|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34" name="Picture 12" descr="Logo_lockup_042012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61263" y="6173788"/>
            <a:ext cx="1354137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304800" y="2438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spcBef>
                <a:spcPct val="0"/>
              </a:spcBef>
            </a:pPr>
            <a:r>
              <a:rPr lang="en-US" sz="4000">
                <a:solidFill>
                  <a:schemeClr val="bg1"/>
                </a:solidFill>
              </a:rPr>
              <a:t>StorNext 4.3 “Brubeck” TOI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304800" y="32004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1" hangingPunct="1">
              <a:spcBef>
                <a:spcPct val="20000"/>
              </a:spcBef>
              <a:buSzPct val="75000"/>
            </a:pPr>
            <a:r>
              <a:rPr lang="en-US" sz="1800" b="1" dirty="0" smtClean="0">
                <a:solidFill>
                  <a:srgbClr val="DDDDDD"/>
                </a:solidFill>
              </a:rPr>
              <a:t>Directory Quotas</a:t>
            </a:r>
            <a:endParaRPr lang="en-US" sz="1800" b="1" dirty="0">
              <a:solidFill>
                <a:srgbClr val="DDDDDD"/>
              </a:solidFill>
            </a:endParaRPr>
          </a:p>
          <a:p>
            <a:pPr marL="342900" indent="-342900" defTabSz="457200" eaLnBrk="1" hangingPunct="1">
              <a:spcBef>
                <a:spcPct val="20000"/>
              </a:spcBef>
              <a:buSzPct val="75000"/>
            </a:pPr>
            <a:r>
              <a:rPr lang="en-US" b="1" dirty="0" smtClean="0">
                <a:solidFill>
                  <a:srgbClr val="DDDDDD"/>
                </a:solidFill>
              </a:rPr>
              <a:t>Ken Preslan</a:t>
            </a:r>
            <a:endParaRPr lang="en-US" sz="1800" b="1" dirty="0">
              <a:solidFill>
                <a:srgbClr val="666666"/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304800" y="4083050"/>
            <a:ext cx="11865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17 JUL 2012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Older Clients / </a:t>
            </a:r>
            <a:r>
              <a:rPr lang="en-US" dirty="0" err="1" smtClean="0"/>
              <a:t>XSan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Older clients can mount a DQ-enabled file system</a:t>
            </a:r>
          </a:p>
          <a:p>
            <a:r>
              <a:rPr lang="en-US" dirty="0" smtClean="0"/>
              <a:t>Tracking works since that's done in the FSM</a:t>
            </a:r>
          </a:p>
          <a:p>
            <a:r>
              <a:rPr lang="en-US" dirty="0" smtClean="0"/>
              <a:t>Enforcement doesn't work since that's done in the client</a:t>
            </a:r>
          </a:p>
          <a:p>
            <a:r>
              <a:rPr lang="en-US" dirty="0" smtClean="0"/>
              <a:t>The FSM logs when a non-DQ-enabled client mounts</a:t>
            </a:r>
          </a:p>
          <a:p>
            <a:r>
              <a:rPr lang="fr-FR" dirty="0" err="1" smtClean="0"/>
              <a:t>XSan</a:t>
            </a:r>
            <a:r>
              <a:rPr lang="fr-FR" dirty="0" smtClean="0"/>
              <a:t> 3.0 client supports </a:t>
            </a:r>
            <a:r>
              <a:rPr lang="fr-FR" dirty="0" err="1" smtClean="0"/>
              <a:t>DQs</a:t>
            </a:r>
            <a:endParaRPr lang="fr-F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</a:t>
            </a:r>
            <a:r>
              <a:rPr lang="en-US" dirty="0" err="1" smtClean="0"/>
              <a:t>cvadmin</a:t>
            </a:r>
            <a:r>
              <a:rPr lang="en-US" dirty="0" smtClean="0"/>
              <a:t> -e </a:t>
            </a:r>
            <a:r>
              <a:rPr lang="en-US" dirty="0" err="1" smtClean="0"/>
              <a:t>repquota</a:t>
            </a:r>
            <a:r>
              <a:rPr lang="en-US" dirty="0" smtClean="0"/>
              <a:t>" works as usual</a:t>
            </a:r>
          </a:p>
          <a:p>
            <a:pPr lvl="1"/>
            <a:r>
              <a:rPr lang="en-US" dirty="0" smtClean="0"/>
              <a:t>Drops files in 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cvfs</a:t>
            </a:r>
            <a:r>
              <a:rPr lang="en-US" dirty="0" smtClean="0"/>
              <a:t>/data/&lt;</a:t>
            </a:r>
            <a:r>
              <a:rPr lang="en-US" dirty="0" err="1" smtClean="0"/>
              <a:t>fsname</a:t>
            </a:r>
            <a:r>
              <a:rPr lang="en-US" dirty="0" smtClean="0"/>
              <a:t>&gt;/</a:t>
            </a:r>
          </a:p>
          <a:p>
            <a:pPr lvl="1"/>
            <a:r>
              <a:rPr lang="en-US" dirty="0" smtClean="0"/>
              <a:t>quota_report.txt, quota_report.csv, quota_regen.in files</a:t>
            </a:r>
          </a:p>
          <a:p>
            <a:r>
              <a:rPr lang="en-US" dirty="0" smtClean="0"/>
              <a:t>The MDC also will also keep nightly logs</a:t>
            </a:r>
          </a:p>
          <a:p>
            <a:pPr lvl="1"/>
            <a:r>
              <a:rPr lang="en-US" dirty="0" smtClean="0"/>
              <a:t>In 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cvfs</a:t>
            </a:r>
            <a:r>
              <a:rPr lang="en-US" dirty="0" smtClean="0"/>
              <a:t>/data/&lt;</a:t>
            </a:r>
            <a:r>
              <a:rPr lang="en-US" dirty="0" err="1" smtClean="0"/>
              <a:t>fsname</a:t>
            </a:r>
            <a:r>
              <a:rPr lang="en-US" dirty="0" smtClean="0"/>
              <a:t>&gt;/</a:t>
            </a:r>
            <a:r>
              <a:rPr lang="en-US" dirty="0" err="1" smtClean="0"/>
              <a:t>quota_history</a:t>
            </a:r>
            <a:r>
              <a:rPr lang="en-US" dirty="0" smtClean="0"/>
              <a:t>/</a:t>
            </a:r>
          </a:p>
          <a:p>
            <a:pPr lvl="1"/>
            <a:r>
              <a:rPr lang="en-US" dirty="0" err="1" smtClean="0"/>
              <a:t>Config</a:t>
            </a:r>
            <a:r>
              <a:rPr lang="en-US" dirty="0" smtClean="0"/>
              <a:t> file parameter: </a:t>
            </a:r>
            <a:r>
              <a:rPr lang="en-US" dirty="0" err="1" smtClean="0"/>
              <a:t>quotaHistoryDays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Same three files as </a:t>
            </a:r>
            <a:r>
              <a:rPr lang="en-US" dirty="0" err="1" smtClean="0"/>
              <a:t>repquota</a:t>
            </a:r>
            <a:endParaRPr lang="en-US" dirty="0" smtClean="0"/>
          </a:p>
          <a:p>
            <a:pPr lvl="1"/>
            <a:r>
              <a:rPr lang="en-US" dirty="0" smtClean="0"/>
              <a:t>Runs daily at 5am</a:t>
            </a:r>
          </a:p>
          <a:p>
            <a:pPr lvl="1"/>
            <a:r>
              <a:rPr lang="en-US" dirty="0" smtClean="0"/>
              <a:t>Customers can use these logs instead of periodic “du” runs to charge projects for the disk space they use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Quotacheck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run </a:t>
            </a:r>
            <a:r>
              <a:rPr lang="en-US" dirty="0" err="1" smtClean="0"/>
              <a:t>quotacheck</a:t>
            </a:r>
            <a:r>
              <a:rPr lang="en-US" dirty="0" smtClean="0"/>
              <a:t> on a file system to rebuild the quotas (user/group and DQ)</a:t>
            </a:r>
          </a:p>
          <a:p>
            <a:r>
              <a:rPr lang="en-US" dirty="0" smtClean="0"/>
              <a:t>The FSM should be running</a:t>
            </a:r>
          </a:p>
          <a:p>
            <a:r>
              <a:rPr lang="en-US" dirty="0" smtClean="0"/>
              <a:t>Writes are blocked while </a:t>
            </a:r>
            <a:r>
              <a:rPr lang="en-US" dirty="0" err="1" smtClean="0"/>
              <a:t>quotacheck</a:t>
            </a:r>
            <a:r>
              <a:rPr lang="en-US" dirty="0" smtClean="0"/>
              <a:t> is running</a:t>
            </a:r>
          </a:p>
          <a:p>
            <a:r>
              <a:rPr lang="en-US" dirty="0" smtClean="0"/>
              <a:t>Should probably run </a:t>
            </a:r>
            <a:r>
              <a:rPr lang="en-US" dirty="0" err="1" smtClean="0"/>
              <a:t>quotacheck</a:t>
            </a:r>
            <a:r>
              <a:rPr lang="en-US" dirty="0" smtClean="0"/>
              <a:t> after a </a:t>
            </a:r>
            <a:r>
              <a:rPr lang="en-US" dirty="0" err="1" smtClean="0"/>
              <a:t>cvfsck</a:t>
            </a:r>
            <a:r>
              <a:rPr lang="en-US" dirty="0" smtClean="0"/>
              <a:t> that makes changes</a:t>
            </a:r>
          </a:p>
          <a:p>
            <a:r>
              <a:rPr lang="en-US" dirty="0" smtClean="0"/>
              <a:t>Can run </a:t>
            </a:r>
            <a:r>
              <a:rPr lang="en-US" dirty="0" err="1" smtClean="0"/>
              <a:t>quotacheck</a:t>
            </a:r>
            <a:r>
              <a:rPr lang="en-US" dirty="0" smtClean="0"/>
              <a:t> via “</a:t>
            </a:r>
            <a:r>
              <a:rPr lang="en-US" dirty="0" err="1" smtClean="0"/>
              <a:t>cvadmin</a:t>
            </a:r>
            <a:r>
              <a:rPr lang="en-US" dirty="0" smtClean="0"/>
              <a:t> –e </a:t>
            </a:r>
            <a:r>
              <a:rPr lang="en-US" dirty="0" err="1" smtClean="0"/>
              <a:t>quotacheck</a:t>
            </a:r>
            <a:r>
              <a:rPr lang="en-US" dirty="0" smtClean="0"/>
              <a:t>” or “</a:t>
            </a:r>
            <a:r>
              <a:rPr lang="en-US" dirty="0" err="1" smtClean="0"/>
              <a:t>snquota</a:t>
            </a:r>
            <a:r>
              <a:rPr lang="en-US" dirty="0" smtClean="0"/>
              <a:t> –R”</a:t>
            </a:r>
          </a:p>
          <a:p>
            <a:r>
              <a:rPr lang="en-US" dirty="0" smtClean="0"/>
              <a:t>If quotas are reset, limits and DQNSs can be restored by passing quota_regen.in to </a:t>
            </a:r>
            <a:r>
              <a:rPr lang="en-US" dirty="0" err="1" smtClean="0"/>
              <a:t>cvadmin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DQ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Cvadmin</a:t>
            </a:r>
            <a:r>
              <a:rPr lang="en-US" dirty="0" smtClean="0"/>
              <a:t> – the old quota interface with new DQ extensions</a:t>
            </a:r>
          </a:p>
          <a:p>
            <a:r>
              <a:rPr lang="en-US" dirty="0" err="1" smtClean="0"/>
              <a:t>Snquota</a:t>
            </a:r>
            <a:r>
              <a:rPr lang="en-US" dirty="0" smtClean="0"/>
              <a:t> – new CLI interface for all quotas</a:t>
            </a:r>
          </a:p>
          <a:p>
            <a:r>
              <a:rPr lang="en-US" dirty="0" smtClean="0"/>
              <a:t>Web GUI – DQ manipulation and reporting </a:t>
            </a:r>
          </a:p>
          <a:p>
            <a:r>
              <a:rPr lang="en-US" dirty="0" smtClean="0"/>
              <a:t>Windows GUI – newly reworked</a:t>
            </a:r>
          </a:p>
          <a:p>
            <a:r>
              <a:rPr lang="en-US" dirty="0" err="1" smtClean="0"/>
              <a:t>LibSnadmin</a:t>
            </a:r>
            <a:r>
              <a:rPr lang="en-US" dirty="0" smtClean="0"/>
              <a:t> – C API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Snquota</a:t>
            </a:r>
            <a:endParaRPr lang="en-US" dirty="0"/>
          </a:p>
        </p:txBody>
      </p:sp>
      <p:pic>
        <p:nvPicPr>
          <p:cNvPr id="4" name="Content Placeholder 3" descr="snquota-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6900" y="1814512"/>
            <a:ext cx="6953250" cy="368617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GUI – Current Values</a:t>
            </a:r>
            <a:endParaRPr lang="en-US" dirty="0"/>
          </a:p>
        </p:txBody>
      </p:sp>
      <p:pic>
        <p:nvPicPr>
          <p:cNvPr id="4" name="Content Placeholder 3" descr="web-gu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1625" y="1804554"/>
            <a:ext cx="7543800" cy="3706091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GUI – DQNS Creation</a:t>
            </a:r>
            <a:endParaRPr lang="en-US" dirty="0"/>
          </a:p>
        </p:txBody>
      </p:sp>
      <p:pic>
        <p:nvPicPr>
          <p:cNvPr id="4" name="Content Placeholder 3" descr="web-gui-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1625" y="1534391"/>
            <a:ext cx="7543800" cy="424641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GUI – Reporting</a:t>
            </a:r>
            <a:endParaRPr lang="en-US" dirty="0"/>
          </a:p>
        </p:txBody>
      </p:sp>
      <p:pic>
        <p:nvPicPr>
          <p:cNvPr id="8" name="Content Placeholder 7" descr="web-gui-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1625" y="1409700"/>
            <a:ext cx="7543800" cy="44958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GUI – Current Values</a:t>
            </a:r>
            <a:endParaRPr lang="en-US" dirty="0"/>
          </a:p>
        </p:txBody>
      </p:sp>
      <p:pic>
        <p:nvPicPr>
          <p:cNvPr id="4" name="Content Placeholder 3" descr="windows-gui-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0286" y="1143000"/>
            <a:ext cx="6506477" cy="50292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GUI – DQNS Creation</a:t>
            </a:r>
            <a:endParaRPr lang="en-US" dirty="0"/>
          </a:p>
        </p:txBody>
      </p:sp>
      <p:pic>
        <p:nvPicPr>
          <p:cNvPr id="4" name="Content Placeholder 3" descr="windows-gui-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0286" y="1143000"/>
            <a:ext cx="6506477" cy="50292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11"/>
          <p:cNvSpPr>
            <a:spLocks noGrp="1"/>
          </p:cNvSpPr>
          <p:nvPr>
            <p:ph type="sldNum" sz="quarter" idx="10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F562927-480A-48E1-B2BC-6B0453E9EEDC}" type="slidenum">
              <a:rPr smtClean="0">
                <a:ea typeface="ＭＳ Ｐゴシック" pitchFamily="34" charset="-128"/>
              </a:rPr>
              <a:pPr/>
              <a:t>2</a:t>
            </a:fld>
            <a:endParaRPr smtClean="0">
              <a:ea typeface="ＭＳ Ｐゴシック" pitchFamily="34" charset="-128"/>
            </a:endParaRPr>
          </a:p>
        </p:txBody>
      </p:sp>
      <p:pic>
        <p:nvPicPr>
          <p:cNvPr id="15370" name="Picture 10" descr="KnowledgeTransfer_MainSc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DQ we really wanted</a:t>
            </a:r>
            <a:endParaRPr lang="en-US" dirty="0"/>
          </a:p>
        </p:txBody>
      </p:sp>
      <p:pic>
        <p:nvPicPr>
          <p:cNvPr id="6" name="Content Placeholder 5" descr="d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2400" y="1752600"/>
            <a:ext cx="2762250" cy="3810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Quotas (DQs)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tracking and limiting of:</a:t>
            </a:r>
          </a:p>
          <a:p>
            <a:pPr lvl="1"/>
            <a:r>
              <a:rPr lang="en-US" dirty="0" smtClean="0"/>
              <a:t>the amount of disk space in a directory tree</a:t>
            </a:r>
          </a:p>
          <a:p>
            <a:pPr lvl="1"/>
            <a:r>
              <a:rPr lang="en-US" dirty="0" smtClean="0"/>
              <a:t>the number of files in a directory tree</a:t>
            </a:r>
          </a:p>
          <a:p>
            <a:r>
              <a:rPr lang="en-US" dirty="0" smtClean="0"/>
              <a:t>Space tracking counts the space used by data blocks in regular files only</a:t>
            </a:r>
          </a:p>
          <a:p>
            <a:r>
              <a:rPr lang="en-US" dirty="0" smtClean="0"/>
              <a:t>Holes and truncated space isn’t counted</a:t>
            </a:r>
          </a:p>
          <a:p>
            <a:r>
              <a:rPr lang="en-US" dirty="0" smtClean="0"/>
              <a:t>File tracking counts regular files only</a:t>
            </a:r>
          </a:p>
          <a:p>
            <a:r>
              <a:rPr lang="en-US" dirty="0" smtClean="0"/>
              <a:t>No tracking/limiting of metadata</a:t>
            </a:r>
          </a:p>
          <a:p>
            <a:r>
              <a:rPr lang="en-US" dirty="0" smtClean="0"/>
              <a:t>Useful for limiting usage, but also for reporting of usage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Quota Name Space (DQNS)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file system only tracks/limits the usage of certain specific directories (not all)</a:t>
            </a:r>
          </a:p>
          <a:p>
            <a:r>
              <a:rPr lang="en-US" dirty="0" smtClean="0"/>
              <a:t>Tracking for a directory is enable by creating a DQNS on it</a:t>
            </a:r>
          </a:p>
          <a:p>
            <a:r>
              <a:rPr lang="en-US" dirty="0" smtClean="0"/>
              <a:t>Once the DQNS is created, limits may be placed on it</a:t>
            </a:r>
          </a:p>
          <a:p>
            <a:r>
              <a:rPr lang="en-US" dirty="0" smtClean="0"/>
              <a:t>The admin can list all DQNSs, their current usage, and their limits</a:t>
            </a:r>
          </a:p>
          <a:p>
            <a:r>
              <a:rPr lang="en-US" dirty="0" smtClean="0"/>
              <a:t>DQNS are referred to by the name of their root directory</a:t>
            </a:r>
          </a:p>
          <a:p>
            <a:r>
              <a:rPr lang="en-US" dirty="0" smtClean="0"/>
              <a:t>Current code has been tested up to 4000 DQNSs in a single file system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8" name="Content Placeholder 7" descr="snquota-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6900" y="1814512"/>
            <a:ext cx="6953250" cy="36861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DQs support Hard and Soft Limits</a:t>
            </a:r>
          </a:p>
          <a:p>
            <a:pPr lvl="1"/>
            <a:r>
              <a:rPr lang="en-US" dirty="0" smtClean="0"/>
              <a:t>The user can never exceed a hard limit</a:t>
            </a:r>
          </a:p>
          <a:p>
            <a:pPr lvl="1"/>
            <a:r>
              <a:rPr lang="en-US" dirty="0" smtClean="0"/>
              <a:t>Soft limits can be exceeded for a period of time (the grace period)</a:t>
            </a:r>
          </a:p>
          <a:p>
            <a:pPr lvl="1"/>
            <a:r>
              <a:rPr lang="en-US" dirty="0" smtClean="0"/>
              <a:t>After the grace period expires, soft limits are treated as hard limits</a:t>
            </a:r>
          </a:p>
          <a:p>
            <a:r>
              <a:rPr lang="en-US" dirty="0" smtClean="0"/>
              <a:t>Check the logs on the MDC for quota messages</a:t>
            </a:r>
          </a:p>
          <a:p>
            <a:r>
              <a:rPr lang="en-US" dirty="0" smtClean="0"/>
              <a:t>On the UNIXs, soft limit overruns cause messages on the user’s TTY</a:t>
            </a:r>
          </a:p>
          <a:p>
            <a:r>
              <a:rPr lang="en-US" dirty="0" smtClean="0"/>
              <a:t>Hitting a hard limit returns EDQUOT</a:t>
            </a:r>
          </a:p>
          <a:p>
            <a:r>
              <a:rPr lang="en-US" dirty="0" smtClean="0"/>
              <a:t>Root may overrun any quota it wants</a:t>
            </a:r>
          </a:p>
          <a:p>
            <a:r>
              <a:rPr lang="en-US" dirty="0" smtClean="0"/>
              <a:t>Due to the distributed nature of SNFS, small overruns are possible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DQs and User/Group Quotas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DQs are an extension to the current quota subsystem</a:t>
            </a:r>
          </a:p>
          <a:p>
            <a:r>
              <a:rPr lang="en-US" dirty="0" smtClean="0"/>
              <a:t>Both run at the same time</a:t>
            </a:r>
          </a:p>
          <a:p>
            <a:r>
              <a:rPr lang="en-US" dirty="0" smtClean="0"/>
              <a:t>Quota limits and values are stored in a pair of hidden b-trees in the file system</a:t>
            </a:r>
          </a:p>
          <a:p>
            <a:pPr lvl="1"/>
            <a:r>
              <a:rPr lang="en-US" dirty="0" smtClean="0"/>
              <a:t>the IDDB tree and the Quota tree</a:t>
            </a:r>
          </a:p>
          <a:p>
            <a:r>
              <a:rPr lang="en-US" dirty="0" smtClean="0"/>
              <a:t>Single on/off switch in the </a:t>
            </a:r>
            <a:r>
              <a:rPr lang="en-US" dirty="0" err="1" smtClean="0"/>
              <a:t>config</a:t>
            </a:r>
            <a:r>
              <a:rPr lang="en-US" dirty="0" smtClean="0"/>
              <a:t> file “&lt;quotas&gt;true&lt;/quotas&gt;”</a:t>
            </a:r>
          </a:p>
          <a:p>
            <a:r>
              <a:rPr lang="en-US" dirty="0" smtClean="0"/>
              <a:t>All limits are enforced – The first limit hit triggers the EDQUOT error</a:t>
            </a:r>
          </a:p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Tracking happens in the FSM</a:t>
            </a:r>
          </a:p>
          <a:p>
            <a:pPr lvl="1"/>
            <a:r>
              <a:rPr lang="en-US" dirty="0" smtClean="0"/>
              <a:t>Enforcement happens in the clients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DQ Limitations/Caveats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 new DQNS can take a while if it’s a big directory</a:t>
            </a:r>
          </a:p>
          <a:p>
            <a:r>
              <a:rPr lang="en-US" dirty="0" smtClean="0"/>
              <a:t>No DQNS nesting (one DQNS can't be within another)</a:t>
            </a:r>
          </a:p>
          <a:p>
            <a:r>
              <a:rPr lang="en-US" dirty="0" smtClean="0"/>
              <a:t>There are limits for hard links and renaming across DQNS boundaries</a:t>
            </a:r>
          </a:p>
          <a:p>
            <a:pPr lvl="1"/>
            <a:r>
              <a:rPr lang="en-US" dirty="0" smtClean="0"/>
              <a:t>Linux/</a:t>
            </a:r>
            <a:r>
              <a:rPr lang="en-US" dirty="0" err="1" smtClean="0"/>
              <a:t>Cygwin</a:t>
            </a:r>
            <a:r>
              <a:rPr lang="en-US" dirty="0" smtClean="0"/>
              <a:t> "</a:t>
            </a:r>
            <a:r>
              <a:rPr lang="en-US" dirty="0" err="1" smtClean="0"/>
              <a:t>mv</a:t>
            </a:r>
            <a:r>
              <a:rPr lang="en-US" dirty="0" smtClean="0"/>
              <a:t>" command does the right thing</a:t>
            </a:r>
          </a:p>
          <a:p>
            <a:r>
              <a:rPr lang="en-US" dirty="0" smtClean="0"/>
              <a:t>Disk space is removed from Dir Quota when the file is unlinked – different from User/Group Quotas</a:t>
            </a:r>
          </a:p>
          <a:p>
            <a:r>
              <a:rPr lang="en-US" dirty="0" smtClean="0"/>
              <a:t>Implementation uses RPL to figure out which DQNS files belong to, so RPL must be enabled and working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Interactions with Storage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counts blocks currently allocated in the file system</a:t>
            </a:r>
          </a:p>
          <a:p>
            <a:r>
              <a:rPr lang="en-US" dirty="0" smtClean="0"/>
              <a:t>Space not present in the FS due to truncation doesn't count</a:t>
            </a:r>
          </a:p>
          <a:p>
            <a:r>
              <a:rPr lang="en-US" dirty="0" smtClean="0"/>
              <a:t>Low quota doesn't start truncation</a:t>
            </a:r>
          </a:p>
          <a:p>
            <a:r>
              <a:rPr lang="en-US" dirty="0" smtClean="0"/>
              <a:t>The root of a DQ namespace may not be a subdirectory of a replication target directory.  (Replication Name space resolution uses hard links.)</a:t>
            </a:r>
          </a:p>
          <a:p>
            <a:r>
              <a:rPr lang="en-US" dirty="0" smtClean="0"/>
              <a:t>Restoring a file from tape may put a user over quota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ntum Certainty Master Template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772</Words>
  <Application>Microsoft Office PowerPoint</Application>
  <PresentationFormat>On-screen Show (4:3)</PresentationFormat>
  <Paragraphs>93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Quantum Certainty Master Template</vt:lpstr>
      <vt:lpstr>Slide 1</vt:lpstr>
      <vt:lpstr>Slide 2</vt:lpstr>
      <vt:lpstr>Directory Quotas (DQs)</vt:lpstr>
      <vt:lpstr>Directory Quota Name Space (DQNS)</vt:lpstr>
      <vt:lpstr>Example</vt:lpstr>
      <vt:lpstr>Limits</vt:lpstr>
      <vt:lpstr>DQs and User/Group Quotas</vt:lpstr>
      <vt:lpstr>DQ Limitations/Caveats</vt:lpstr>
      <vt:lpstr>Interactions with Storage Manager</vt:lpstr>
      <vt:lpstr>Older Clients / XSan</vt:lpstr>
      <vt:lpstr>Reporting</vt:lpstr>
      <vt:lpstr>Quotacheck</vt:lpstr>
      <vt:lpstr>DQ interfaces</vt:lpstr>
      <vt:lpstr>Snquota</vt:lpstr>
      <vt:lpstr>Web GUI – Current Values</vt:lpstr>
      <vt:lpstr>Web GUI – DQNS Creation</vt:lpstr>
      <vt:lpstr>Web GUI – Reporting</vt:lpstr>
      <vt:lpstr>Windows GUI – Current Values</vt:lpstr>
      <vt:lpstr>Windows GUI – DQNS Creation</vt:lpstr>
      <vt:lpstr>The DQ we really wanted</vt:lpstr>
    </vt:vector>
  </TitlesOfParts>
  <Company>Quantum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 Preslan</dc:creator>
  <cp:lastModifiedBy>Brent Petit</cp:lastModifiedBy>
  <cp:revision>75</cp:revision>
  <dcterms:created xsi:type="dcterms:W3CDTF">2012-07-12T14:17:09Z</dcterms:created>
  <dcterms:modified xsi:type="dcterms:W3CDTF">2012-07-16T12:01:52Z</dcterms:modified>
</cp:coreProperties>
</file>