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37"/>
  </p:notesMasterIdLst>
  <p:handoutMasterIdLst>
    <p:handoutMasterId r:id="rId38"/>
  </p:handoutMasterIdLst>
  <p:sldIdLst>
    <p:sldId id="418" r:id="rId4"/>
    <p:sldId id="468" r:id="rId5"/>
    <p:sldId id="450" r:id="rId6"/>
    <p:sldId id="449" r:id="rId7"/>
    <p:sldId id="451" r:id="rId8"/>
    <p:sldId id="454" r:id="rId9"/>
    <p:sldId id="455" r:id="rId10"/>
    <p:sldId id="474" r:id="rId11"/>
    <p:sldId id="452" r:id="rId12"/>
    <p:sldId id="453" r:id="rId13"/>
    <p:sldId id="475" r:id="rId14"/>
    <p:sldId id="456" r:id="rId15"/>
    <p:sldId id="460" r:id="rId16"/>
    <p:sldId id="461" r:id="rId17"/>
    <p:sldId id="459" r:id="rId18"/>
    <p:sldId id="458" r:id="rId19"/>
    <p:sldId id="457" r:id="rId20"/>
    <p:sldId id="462" r:id="rId21"/>
    <p:sldId id="472" r:id="rId22"/>
    <p:sldId id="463" r:id="rId23"/>
    <p:sldId id="473" r:id="rId24"/>
    <p:sldId id="476" r:id="rId25"/>
    <p:sldId id="465" r:id="rId26"/>
    <p:sldId id="466" r:id="rId27"/>
    <p:sldId id="467" r:id="rId28"/>
    <p:sldId id="477" r:id="rId29"/>
    <p:sldId id="478" r:id="rId30"/>
    <p:sldId id="479" r:id="rId31"/>
    <p:sldId id="480" r:id="rId32"/>
    <p:sldId id="481" r:id="rId33"/>
    <p:sldId id="483" r:id="rId34"/>
    <p:sldId id="484" r:id="rId35"/>
    <p:sldId id="421" r:id="rId36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0" autoAdjust="0"/>
    <p:restoredTop sz="98206" autoAdjust="0"/>
  </p:normalViewPr>
  <p:slideViewPr>
    <p:cSldViewPr snapToGrid="0" showGuides="1">
      <p:cViewPr>
        <p:scale>
          <a:sx n="110" d="100"/>
          <a:sy n="110" d="100"/>
        </p:scale>
        <p:origin x="-440" y="-584"/>
      </p:cViewPr>
      <p:guideLst>
        <p:guide orient="horz" pos="1842"/>
        <p:guide pos="5642"/>
      </p:guideLst>
    </p:cSldViewPr>
  </p:slideViewPr>
  <p:outlineViewPr>
    <p:cViewPr>
      <p:scale>
        <a:sx n="33" d="100"/>
        <a:sy n="33" d="100"/>
      </p:scale>
      <p:origin x="0" y="38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0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0" y="8685213"/>
            <a:ext cx="6080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8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7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" y="1925677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9" y="689416"/>
            <a:ext cx="2343905" cy="590931"/>
            <a:chOff x="320121" y="1309686"/>
            <a:chExt cx="2343905" cy="78790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068622"/>
            <a:ext cx="2335068" cy="590931"/>
            <a:chOff x="63133" y="1309686"/>
            <a:chExt cx="2335068" cy="787908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9" y="3844387"/>
            <a:ext cx="2928685" cy="590931"/>
            <a:chOff x="320119" y="1309686"/>
            <a:chExt cx="2928685" cy="787908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4" y="4263835"/>
            <a:ext cx="2343905" cy="590931"/>
            <a:chOff x="320121" y="1309686"/>
            <a:chExt cx="2343905" cy="787908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78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64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206354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2" y="1"/>
            <a:ext cx="9925049" cy="293763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1725015"/>
            <a:ext cx="6982724" cy="120729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5" y="3358923"/>
            <a:ext cx="7786495" cy="1462300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4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1265" r="18583" b="2721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-30057"/>
            <a:ext cx="9144000" cy="5177432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52" y="1629788"/>
            <a:ext cx="3527425" cy="9842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44726" y="257642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44726" y="327109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24996" r="58258" b="42762"/>
          <a:stretch/>
        </p:blipFill>
        <p:spPr>
          <a:xfrm>
            <a:off x="1413164" y="1151906"/>
            <a:ext cx="3040083" cy="26957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982290"/>
            <a:ext cx="4264365" cy="30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3170" r="5906" b="5698"/>
          <a:stretch/>
        </p:blipFill>
        <p:spPr>
          <a:xfrm>
            <a:off x="1413164" y="1151906"/>
            <a:ext cx="3040083" cy="2654417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04322" y="2912427"/>
            <a:ext cx="2257765" cy="56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52" y="1629788"/>
            <a:ext cx="3527425" cy="98426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44726" y="257642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44726" y="3271092"/>
            <a:ext cx="3527425" cy="398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982290"/>
            <a:ext cx="4264365" cy="304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948026"/>
            <a:ext cx="8216220" cy="35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071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00744"/>
            <a:ext cx="9144000" cy="3642756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3964781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9" y="4077094"/>
            <a:ext cx="7990487" cy="7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2" y="0"/>
            <a:ext cx="9925049" cy="3632495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2734069"/>
            <a:ext cx="6992420" cy="10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16870"/>
            <a:ext cx="9144000" cy="3428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948026"/>
            <a:ext cx="8216220" cy="35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193328"/>
            <a:ext cx="828924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5" y="948027"/>
            <a:ext cx="3819935" cy="3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5" y="1480873"/>
            <a:ext cx="3819935" cy="30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1" y="948027"/>
            <a:ext cx="3819935" cy="3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1" y="1480873"/>
            <a:ext cx="3819935" cy="30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3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4" name="Rectangle 13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80" y="313916"/>
            <a:ext cx="8289245" cy="72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477926"/>
            <a:ext cx="8216220" cy="31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3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  <p:sldLayoutId id="214748420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4373" y="4846084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4860276"/>
            <a:ext cx="46355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51" y="4909557"/>
            <a:ext cx="261863" cy="183928"/>
          </a:xfrm>
          <a:prstGeom prst="rect">
            <a:avLst/>
          </a:prstGeom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550385" y="4866427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429735" y="4838063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  <p:sldLayoutId id="21474842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August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LATTUS TOI Resolving Lattus Issues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Larry Kriewald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/>
              <a:t>Managed Object Repair Types</a:t>
            </a:r>
          </a:p>
          <a:p>
            <a:pPr lvl="1"/>
            <a:r>
              <a:rPr lang="en-US" dirty="0" smtClean="0"/>
              <a:t>Delete Repair</a:t>
            </a:r>
          </a:p>
          <a:p>
            <a:pPr lvl="2"/>
            <a:r>
              <a:rPr lang="en-US" dirty="0" smtClean="0"/>
              <a:t>Delete repairs are performed during the normal repair process, when deletes were not used with the option force enabled. </a:t>
            </a:r>
            <a:r>
              <a:rPr lang="en-US" dirty="0"/>
              <a:t>CMC: Progress monitored in (cyan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Priority Based Repairs</a:t>
            </a:r>
          </a:p>
          <a:p>
            <a:pPr lvl="2"/>
            <a:r>
              <a:rPr lang="en-US" dirty="0" smtClean="0"/>
              <a:t>Only used in very extreme emergency cases; where the customer has a large number of objects</a:t>
            </a:r>
            <a:r>
              <a:rPr lang="en-US" dirty="0" smtClean="0"/>
              <a:t> below their safety the safeties are at different levels (0,1,2,3) and require immediate resolution.</a:t>
            </a:r>
          </a:p>
          <a:p>
            <a:pPr lvl="2"/>
            <a:r>
              <a:rPr lang="en-US" dirty="0" smtClean="0"/>
              <a:t>Require it to be enabled: </a:t>
            </a:r>
            <a:r>
              <a:rPr lang="nl-BE" sz="1200" dirty="0" smtClean="0"/>
              <a:t>q.dss.manage.changeEnvironment</a:t>
            </a:r>
            <a:r>
              <a:rPr lang="nl-BE" sz="1200" dirty="0"/>
              <a:t>(defaultSettings={'priorityBasedRepairSettings' : (True, </a:t>
            </a:r>
            <a:r>
              <a:rPr lang="nl-BE" sz="1200" dirty="0" smtClean="0"/>
              <a:t>3)</a:t>
            </a:r>
            <a:r>
              <a:rPr lang="nl-BE" sz="1200" dirty="0"/>
              <a:t>}, port=23509</a:t>
            </a:r>
            <a:r>
              <a:rPr lang="nl-BE" sz="1200" dirty="0" smtClean="0"/>
              <a:t>)</a:t>
            </a:r>
          </a:p>
          <a:p>
            <a:pPr lvl="3"/>
            <a:r>
              <a:rPr lang="nl-BE" dirty="0" smtClean="0"/>
              <a:t>This example we have a safety of 4 and a large number of objects at 3 are requiring immediate repair. Consult engineering before useing.</a:t>
            </a:r>
            <a:endParaRPr lang="en-US" dirty="0" smtClean="0"/>
          </a:p>
          <a:p>
            <a:pPr lvl="3"/>
            <a:r>
              <a:rPr lang="en-US" dirty="0" smtClean="0"/>
              <a:t>Services restart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/>
              <a:t>Managed Object Repair Types</a:t>
            </a:r>
          </a:p>
          <a:p>
            <a:pPr lvl="1"/>
            <a:r>
              <a:rPr lang="en-US" dirty="0" smtClean="0"/>
              <a:t>Rebalance </a:t>
            </a:r>
            <a:r>
              <a:rPr lang="en-US" dirty="0" smtClean="0"/>
              <a:t>Repairs</a:t>
            </a:r>
          </a:p>
          <a:p>
            <a:pPr lvl="2"/>
            <a:r>
              <a:rPr lang="en-US" dirty="0" smtClean="0"/>
              <a:t>When capacity is added to configured environment, A rebalance will level out the fill level. A.K.A. clean repairs: CMC</a:t>
            </a:r>
            <a:r>
              <a:rPr lang="en-US" dirty="0"/>
              <a:t>: Progress monitored in (green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Rebalance Impacts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Partial Repairs: Metadata updates are different, due to 2 different policies</a:t>
            </a:r>
            <a:endParaRPr lang="en-US" dirty="0" smtClean="0"/>
          </a:p>
          <a:p>
            <a:pPr lvl="3"/>
            <a:r>
              <a:rPr lang="en-US" dirty="0" smtClean="0"/>
              <a:t>Policy Change: This will run a immediate rebalance across all storage and is very I/O intensive. Major Policy change.</a:t>
            </a:r>
          </a:p>
          <a:p>
            <a:pPr lvl="3"/>
            <a:r>
              <a:rPr lang="en-US" dirty="0" smtClean="0"/>
              <a:t>Balance Rule Change: </a:t>
            </a:r>
            <a:r>
              <a:rPr lang="en-US" dirty="0"/>
              <a:t>This will run a </a:t>
            </a:r>
            <a:r>
              <a:rPr lang="en-US" dirty="0" smtClean="0"/>
              <a:t>gradual </a:t>
            </a:r>
            <a:r>
              <a:rPr lang="en-US" dirty="0"/>
              <a:t>rebalance across all storage and is </a:t>
            </a:r>
            <a:r>
              <a:rPr lang="en-US" dirty="0" smtClean="0"/>
              <a:t>scheduled 1/360 of objects per 24 hrs.</a:t>
            </a:r>
          </a:p>
          <a:p>
            <a:pPr lvl="3"/>
            <a:r>
              <a:rPr lang="en-US" dirty="0" smtClean="0"/>
              <a:t>Super Block Change: </a:t>
            </a:r>
            <a:r>
              <a:rPr lang="en-US" dirty="0"/>
              <a:t>This will run a gradual rebalance across all storage and is scheduled 1</a:t>
            </a:r>
            <a:r>
              <a:rPr lang="en-US" dirty="0" smtClean="0"/>
              <a:t>/360 </a:t>
            </a:r>
            <a:r>
              <a:rPr lang="en-US" dirty="0"/>
              <a:t>of objects per 24 hrs.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Manual </a:t>
            </a:r>
            <a:r>
              <a:rPr lang="en-US" dirty="0"/>
              <a:t>Object Repair Types</a:t>
            </a:r>
          </a:p>
          <a:p>
            <a:pPr lvl="1"/>
            <a:r>
              <a:rPr lang="en-US" dirty="0" smtClean="0"/>
              <a:t>Force Repairs</a:t>
            </a:r>
          </a:p>
          <a:p>
            <a:pPr lvl="2"/>
            <a:r>
              <a:rPr lang="en-US" dirty="0" smtClean="0"/>
              <a:t>Force Repairs are executed from within the </a:t>
            </a:r>
            <a:r>
              <a:rPr lang="en-US" dirty="0" err="1" smtClean="0"/>
              <a:t>qshell</a:t>
            </a:r>
            <a:endParaRPr lang="en-US" dirty="0" smtClean="0"/>
          </a:p>
          <a:p>
            <a:pPr lvl="3"/>
            <a:r>
              <a:rPr lang="en-US" dirty="0" err="1" smtClean="0"/>
              <a:t>q.dss.client.forceImmediateRepair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Force Repair have some precautions</a:t>
            </a:r>
          </a:p>
          <a:p>
            <a:pPr lvl="3"/>
            <a:r>
              <a:rPr lang="en-US" dirty="0" smtClean="0"/>
              <a:t>In some cases when objects have mismatch of stale “parts” in the Object.</a:t>
            </a:r>
          </a:p>
          <a:p>
            <a:pPr lvl="4"/>
            <a:r>
              <a:rPr lang="en-US" dirty="0" smtClean="0"/>
              <a:t>Requires you to get the list of “parts” , require the parts are put back in order when doing a force repair.</a:t>
            </a:r>
          </a:p>
          <a:p>
            <a:pPr marL="0" indent="0">
              <a:buNone/>
            </a:pPr>
            <a:r>
              <a:rPr lang="en-US" sz="1200" dirty="0"/>
              <a:t>{"object":{"name": "03c404dda71c4244b530d5372565f3c80001", "id": "6541876ba63f4ff7abbc679eab98cadf", "</a:t>
            </a:r>
            <a:r>
              <a:rPr lang="en-US" sz="1200" dirty="0" err="1"/>
              <a:t>upload_id</a:t>
            </a:r>
            <a:r>
              <a:rPr lang="en-US" sz="1200" dirty="0"/>
              <a:t>": "03c404dda71c4244b530d5372565f3c8", "</a:t>
            </a:r>
            <a:r>
              <a:rPr lang="en-US" sz="1200" dirty="0" err="1"/>
              <a:t>part_path</a:t>
            </a:r>
            <a:r>
              <a:rPr lang="en-US" sz="1200" dirty="0"/>
              <a:t>": [1, 1]}, "disksafety_objects_decommisioned":3, "disksafety_objects_offline":4, "disksafety_objects":4</a:t>
            </a:r>
            <a:r>
              <a:rPr lang="en-US" sz="1200" dirty="0" smtClean="0"/>
              <a:t>}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{"object":{"name": "03c404dda71c4244b530d5372565f3c80002", "id": "9569994374354e96aa3b22b6ef45cd51", "</a:t>
            </a:r>
            <a:r>
              <a:rPr lang="en-US" sz="1200" dirty="0" err="1"/>
              <a:t>upload_id</a:t>
            </a:r>
            <a:r>
              <a:rPr lang="en-US" sz="1200" dirty="0"/>
              <a:t>": "03c404dda71c4244b530d5372565f3c8", "</a:t>
            </a:r>
            <a:r>
              <a:rPr lang="en-US" sz="1200" dirty="0" err="1"/>
              <a:t>part_path</a:t>
            </a:r>
            <a:r>
              <a:rPr lang="en-US" sz="1200" dirty="0"/>
              <a:t>": [1, 2]}, "disksafety_objects_decommisioned":3, "disksafety_objects_offline":4, "disksafety_objects":4}</a:t>
            </a:r>
          </a:p>
        </p:txBody>
      </p:sp>
    </p:spTree>
    <p:extLst>
      <p:ext uri="{BB962C8B-B14F-4D97-AF65-F5344CB8AC3E}">
        <p14:creationId xmlns:p14="http://schemas.microsoft.com/office/powerpoint/2010/main" val="7091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/>
              <a:t>Repair Components:</a:t>
            </a:r>
          </a:p>
          <a:p>
            <a:pPr lvl="1"/>
            <a:r>
              <a:rPr lang="en-US" dirty="0"/>
              <a:t>DSS Client Daemons</a:t>
            </a:r>
          </a:p>
          <a:p>
            <a:pPr lvl="1"/>
            <a:r>
              <a:rPr lang="en-US" dirty="0"/>
              <a:t>Storage Daemons</a:t>
            </a:r>
          </a:p>
          <a:p>
            <a:pPr lvl="1"/>
            <a:r>
              <a:rPr lang="en-US" dirty="0" smtClean="0"/>
              <a:t>Maintenance </a:t>
            </a:r>
            <a:r>
              <a:rPr lang="en-US" dirty="0"/>
              <a:t>Agents</a:t>
            </a:r>
          </a:p>
          <a:p>
            <a:pPr lvl="1"/>
            <a:r>
              <a:rPr lang="en-US" dirty="0" smtClean="0"/>
              <a:t>Arakoon </a:t>
            </a:r>
            <a:r>
              <a:rPr lang="en-US" dirty="0"/>
              <a:t>Database: Objects </a:t>
            </a:r>
            <a:endParaRPr lang="en-US" dirty="0" smtClean="0"/>
          </a:p>
          <a:p>
            <a:r>
              <a:rPr lang="en-US" dirty="0" smtClean="0"/>
              <a:t>Crawl Processing Tasks</a:t>
            </a:r>
            <a:endParaRPr lang="en-US" dirty="0"/>
          </a:p>
          <a:p>
            <a:pPr lvl="1"/>
            <a:r>
              <a:rPr lang="en-US" dirty="0" smtClean="0"/>
              <a:t>Object evaluation: When object are evaluated </a:t>
            </a:r>
            <a:r>
              <a:rPr lang="en-US" dirty="0" smtClean="0"/>
              <a:t>in the repair, </a:t>
            </a:r>
            <a:r>
              <a:rPr lang="en-US" dirty="0" smtClean="0"/>
              <a:t>and delete queues. </a:t>
            </a:r>
            <a:r>
              <a:rPr lang="en-US" dirty="0"/>
              <a:t>D</a:t>
            </a:r>
            <a:r>
              <a:rPr lang="en-US" dirty="0" smtClean="0"/>
              <a:t>etermining how the parameters were configured can have a effect. The default setting important here are:</a:t>
            </a:r>
          </a:p>
          <a:p>
            <a:pPr lvl="2"/>
            <a:r>
              <a:rPr lang="nl-BE" dirty="0"/>
              <a:t>repair_queue_max_size (1000)</a:t>
            </a:r>
            <a:endParaRPr lang="nl-BE" dirty="0" smtClean="0"/>
          </a:p>
          <a:p>
            <a:pPr lvl="2"/>
            <a:r>
              <a:rPr lang="nl-BE" dirty="0" smtClean="0"/>
              <a:t>crawl_interleave_factor </a:t>
            </a:r>
            <a:r>
              <a:rPr lang="nl-BE" dirty="0"/>
              <a:t>(1000</a:t>
            </a:r>
            <a:r>
              <a:rPr lang="nl-BE" dirty="0" smtClean="0"/>
              <a:t>) - </a:t>
            </a:r>
            <a:r>
              <a:rPr lang="nl-BE" dirty="0"/>
              <a:t>Interleave factor crawling between repair and delete </a:t>
            </a:r>
            <a:r>
              <a:rPr lang="nl-BE" dirty="0" smtClean="0"/>
              <a:t>queues.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6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462180"/>
          </a:xfrm>
        </p:spPr>
        <p:txBody>
          <a:bodyPr/>
          <a:lstStyle/>
          <a:p>
            <a:r>
              <a:rPr lang="en-US" dirty="0" smtClean="0"/>
              <a:t>Crawl </a:t>
            </a:r>
            <a:r>
              <a:rPr lang="en-US" dirty="0"/>
              <a:t>Processing </a:t>
            </a:r>
            <a:r>
              <a:rPr lang="en-US" dirty="0" smtClean="0"/>
              <a:t>Repair Tasks</a:t>
            </a:r>
          </a:p>
          <a:p>
            <a:pPr lvl="1"/>
            <a:r>
              <a:rPr lang="en-US" dirty="0" smtClean="0"/>
              <a:t>Repair </a:t>
            </a:r>
            <a:r>
              <a:rPr lang="en-US" dirty="0"/>
              <a:t>Tasks: Repair tasks are created when the repair of crawl runs, it checks for the following conditions:</a:t>
            </a:r>
          </a:p>
          <a:p>
            <a:pPr lvl="1"/>
            <a:r>
              <a:rPr lang="en-US" dirty="0"/>
              <a:t>Object super blocks marked for repair.</a:t>
            </a:r>
          </a:p>
          <a:p>
            <a:pPr lvl="1"/>
            <a:r>
              <a:rPr lang="en-US" dirty="0"/>
              <a:t>Object super blocks is too small for the spread.</a:t>
            </a:r>
          </a:p>
          <a:p>
            <a:pPr lvl="1"/>
            <a:r>
              <a:rPr lang="en-US" dirty="0"/>
              <a:t>Object super blocks contains DECOMMISSIONED/ABANDONDED references.</a:t>
            </a:r>
          </a:p>
          <a:p>
            <a:pPr lvl="1"/>
            <a:r>
              <a:rPr lang="en-US" dirty="0"/>
              <a:t>Delete objects that are marked as deleted</a:t>
            </a:r>
            <a:r>
              <a:rPr lang="en-US" dirty="0" smtClean="0"/>
              <a:t>.</a:t>
            </a:r>
          </a:p>
          <a:p>
            <a:r>
              <a:rPr lang="en-US" dirty="0"/>
              <a:t>Crawl Processing </a:t>
            </a:r>
            <a:r>
              <a:rPr lang="en-US" dirty="0" smtClean="0"/>
              <a:t>Clean Tasks</a:t>
            </a:r>
          </a:p>
          <a:p>
            <a:pPr lvl="1"/>
            <a:r>
              <a:rPr lang="en-US" dirty="0" smtClean="0"/>
              <a:t>Check for policy changes (major changes)</a:t>
            </a:r>
          </a:p>
          <a:p>
            <a:r>
              <a:rPr lang="en-US" dirty="0" smtClean="0"/>
              <a:t>Verification Tasks</a:t>
            </a:r>
          </a:p>
          <a:p>
            <a:pPr lvl="1"/>
            <a:r>
              <a:rPr lang="en-US" dirty="0" smtClean="0"/>
              <a:t>Object verifications marked for verification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/>
              <a:t>Crawl Processing </a:t>
            </a:r>
            <a:r>
              <a:rPr lang="en-US" dirty="0" smtClean="0"/>
              <a:t>by Master </a:t>
            </a:r>
            <a:r>
              <a:rPr lang="en-US" dirty="0"/>
              <a:t>Storage Daemons</a:t>
            </a:r>
          </a:p>
          <a:p>
            <a:pPr lvl="1"/>
            <a:r>
              <a:rPr lang="en-US" dirty="0" smtClean="0"/>
              <a:t>Each storage daemon that is a master of a namespace crawls over the objects in its namespace. </a:t>
            </a:r>
          </a:p>
          <a:p>
            <a:pPr lvl="1"/>
            <a:r>
              <a:rPr lang="en-US" dirty="0" smtClean="0"/>
              <a:t>Once the object superblock are marked as needing repair, the object are added to the free list in the repair queue.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repairStartCrawl</a:t>
            </a:r>
            <a:r>
              <a:rPr lang="en-US" dirty="0" smtClean="0"/>
              <a:t> is triggered</a:t>
            </a:r>
          </a:p>
          <a:p>
            <a:pPr lvl="1"/>
            <a:r>
              <a:rPr lang="en-US" dirty="0" smtClean="0"/>
              <a:t>The storage daemon master will run </a:t>
            </a:r>
            <a:r>
              <a:rPr lang="en-US" dirty="0" err="1" smtClean="0"/>
              <a:t>mointorNameSpace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 will identify the objects scheduled for verification according to the verification schedule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69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/>
              <a:t>Crawl </a:t>
            </a:r>
            <a:r>
              <a:rPr lang="en-US" dirty="0" smtClean="0"/>
              <a:t>Processing </a:t>
            </a:r>
            <a:r>
              <a:rPr lang="en-US" dirty="0"/>
              <a:t>Maintenance Agents</a:t>
            </a:r>
            <a:endParaRPr lang="en-US" dirty="0" smtClean="0"/>
          </a:p>
          <a:p>
            <a:pPr lvl="1"/>
            <a:r>
              <a:rPr lang="en-US" dirty="0" smtClean="0"/>
              <a:t>Maintenance Agents pickup the tasks for execution</a:t>
            </a:r>
            <a:endParaRPr lang="en-US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Maintenance Agents poll all storage daemons  according to the polling interval configuration default is 15 minutes.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poll_interval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900</a:t>
            </a:r>
          </a:p>
          <a:p>
            <a:pPr lvl="2"/>
            <a:r>
              <a:rPr lang="en-US" dirty="0"/>
              <a:t>Once objects are selected as repair jobs from the repair queue they are moved to the reserved queue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Crawl keeps processing until the queue is </a:t>
            </a:r>
            <a:r>
              <a:rPr lang="en-US" dirty="0" smtClean="0"/>
              <a:t>full.</a:t>
            </a:r>
            <a:endParaRPr lang="en-US" dirty="0"/>
          </a:p>
          <a:p>
            <a:pPr lvl="2"/>
            <a:r>
              <a:rPr lang="en-US" dirty="0"/>
              <a:t>Queue size is determined by the </a:t>
            </a:r>
            <a:r>
              <a:rPr lang="nl-BE" dirty="0"/>
              <a:t>repair_queue_max_size parameter. </a:t>
            </a:r>
          </a:p>
          <a:p>
            <a:r>
              <a:rPr lang="en-US" dirty="0"/>
              <a:t>Crawl Processing </a:t>
            </a:r>
          </a:p>
        </p:txBody>
      </p:sp>
    </p:spTree>
    <p:extLst>
      <p:ext uri="{BB962C8B-B14F-4D97-AF65-F5344CB8AC3E}">
        <p14:creationId xmlns:p14="http://schemas.microsoft.com/office/powerpoint/2010/main" val="32534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Monitor Namespace </a:t>
            </a:r>
          </a:p>
          <a:p>
            <a:pPr lvl="1"/>
            <a:r>
              <a:rPr lang="en-US" dirty="0" smtClean="0"/>
              <a:t>Will run thru and analyze all object, grabbing all name space statics on objects. (namespace records, </a:t>
            </a:r>
            <a:r>
              <a:rPr lang="en-US" dirty="0" err="1" smtClean="0"/>
              <a:t>blockstore</a:t>
            </a:r>
            <a:r>
              <a:rPr lang="en-US" dirty="0" smtClean="0"/>
              <a:t> usage)</a:t>
            </a:r>
          </a:p>
          <a:p>
            <a:pPr lvl="1"/>
            <a:r>
              <a:rPr lang="en-US" dirty="0" smtClean="0"/>
              <a:t>Uses the same functions in crawl; storage daemons and maintenance agents.</a:t>
            </a:r>
          </a:p>
          <a:p>
            <a:r>
              <a:rPr lang="en-US" dirty="0" smtClean="0"/>
              <a:t>Namespace Verification Schedule</a:t>
            </a:r>
          </a:p>
          <a:p>
            <a:pPr lvl="1"/>
            <a:r>
              <a:rPr lang="en-US" dirty="0" smtClean="0"/>
              <a:t>The namespace verification interval </a:t>
            </a:r>
          </a:p>
          <a:p>
            <a:pPr lvl="1"/>
            <a:r>
              <a:rPr lang="en-US" dirty="0" smtClean="0"/>
              <a:t>Prior to Lattus 3.6.0 was 180 days</a:t>
            </a:r>
          </a:p>
          <a:p>
            <a:pPr lvl="1"/>
            <a:r>
              <a:rPr lang="en-US" dirty="0" smtClean="0"/>
              <a:t>In Lattus 3.6.0 was changed from 180 days to 360 days.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42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Verification Schedule</a:t>
            </a:r>
          </a:p>
          <a:p>
            <a:pPr lvl="1"/>
            <a:r>
              <a:rPr lang="en-US" dirty="0" smtClean="0"/>
              <a:t>Verifications </a:t>
            </a:r>
            <a:r>
              <a:rPr lang="en-US" dirty="0" smtClean="0"/>
              <a:t>this can </a:t>
            </a:r>
            <a:r>
              <a:rPr lang="en-US" dirty="0" smtClean="0"/>
              <a:t>sometimes lead to the verifications </a:t>
            </a:r>
            <a:r>
              <a:rPr lang="en-US" dirty="0" smtClean="0"/>
              <a:t>not being able  </a:t>
            </a:r>
            <a:r>
              <a:rPr lang="en-US" dirty="0" smtClean="0"/>
              <a:t>completed into 1 verification interval. </a:t>
            </a:r>
            <a:r>
              <a:rPr lang="en-US" dirty="0" smtClean="0"/>
              <a:t>This could lead to a event.</a:t>
            </a:r>
          </a:p>
          <a:p>
            <a:pPr lvl="2"/>
            <a:r>
              <a:rPr lang="en-US" dirty="0" smtClean="0"/>
              <a:t>Objects needing </a:t>
            </a:r>
            <a:r>
              <a:rPr lang="en-US" dirty="0" err="1" smtClean="0"/>
              <a:t>verificiation</a:t>
            </a:r>
            <a:endParaRPr lang="en-US" dirty="0" smtClean="0"/>
          </a:p>
          <a:p>
            <a:pPr lvl="1"/>
            <a:r>
              <a:rPr lang="en-US" dirty="0" smtClean="0"/>
              <a:t>This is determined by the verification states of a object.</a:t>
            </a:r>
          </a:p>
          <a:p>
            <a:pPr lvl="2"/>
            <a:r>
              <a:rPr lang="en-US" dirty="0" smtClean="0"/>
              <a:t>Object verification date ( last verification, current, verification target date)</a:t>
            </a:r>
          </a:p>
          <a:p>
            <a:pPr lvl="2"/>
            <a:r>
              <a:rPr lang="en-US" dirty="0" smtClean="0"/>
              <a:t>Object verification interval (previous, current interval)</a:t>
            </a:r>
          </a:p>
          <a:p>
            <a:pPr lvl="2"/>
            <a:r>
              <a:rPr lang="en-US" dirty="0" smtClean="0"/>
              <a:t>Object </a:t>
            </a:r>
            <a:r>
              <a:rPr lang="en-US" dirty="0"/>
              <a:t>v</a:t>
            </a:r>
            <a:r>
              <a:rPr lang="en-US" dirty="0" smtClean="0"/>
              <a:t>erification state (verified, % </a:t>
            </a:r>
            <a:r>
              <a:rPr lang="en-US" dirty="0" err="1" smtClean="0"/>
              <a:t>verfied</a:t>
            </a:r>
            <a:r>
              <a:rPr lang="en-US" dirty="0" smtClean="0"/>
              <a:t> in the last crawl, % to be verified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/>
              <a:t>Most objects have a verification date in the current verification interval or in the previous verification interval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7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Verification </a:t>
            </a:r>
            <a:r>
              <a:rPr lang="en-US" dirty="0" smtClean="0"/>
              <a:t>Schedule Goal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goal of the verification process is to make sure that, by the end of the verification interval, all objects have a verification date in the current interval.</a:t>
            </a:r>
          </a:p>
          <a:p>
            <a:r>
              <a:rPr lang="en-US" dirty="0"/>
              <a:t>After the last crawl of the last day of the interval, the target date is moved ahead with ‘verification interval’.</a:t>
            </a:r>
            <a:endParaRPr lang="nl-BE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8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Lattus Issues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844121"/>
            <a:ext cx="8216220" cy="3970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Lattus Repair Management</a:t>
            </a:r>
          </a:p>
          <a:p>
            <a:pPr lvl="1"/>
            <a:r>
              <a:rPr lang="en-US" dirty="0"/>
              <a:t>Object Repairs</a:t>
            </a:r>
          </a:p>
          <a:p>
            <a:pPr lvl="1"/>
            <a:r>
              <a:rPr lang="en-US" dirty="0"/>
              <a:t>Disk safety</a:t>
            </a:r>
          </a:p>
          <a:p>
            <a:pPr lvl="1"/>
            <a:r>
              <a:rPr lang="en-US" dirty="0"/>
              <a:t>Monitor Namespace Detail</a:t>
            </a:r>
          </a:p>
          <a:p>
            <a:pPr lvl="1"/>
            <a:r>
              <a:rPr lang="en-US" dirty="0"/>
              <a:t>Repair Object Types</a:t>
            </a:r>
          </a:p>
          <a:p>
            <a:pPr lvl="1"/>
            <a:r>
              <a:rPr lang="en-US" dirty="0"/>
              <a:t>Repair Components</a:t>
            </a:r>
          </a:p>
          <a:p>
            <a:pPr lvl="1"/>
            <a:r>
              <a:rPr lang="en-US" dirty="0"/>
              <a:t>Crawl Processing</a:t>
            </a:r>
          </a:p>
          <a:p>
            <a:pPr lvl="1"/>
            <a:r>
              <a:rPr lang="en-US" dirty="0"/>
              <a:t>Common Issues</a:t>
            </a:r>
          </a:p>
          <a:p>
            <a:pPr lvl="1"/>
            <a:r>
              <a:rPr lang="en-US" dirty="0"/>
              <a:t>Troubleshooting </a:t>
            </a:r>
            <a:r>
              <a:rPr lang="en-US" dirty="0" smtClean="0"/>
              <a:t>Repairs</a:t>
            </a:r>
          </a:p>
          <a:p>
            <a:r>
              <a:rPr lang="en-US" dirty="0" smtClean="0"/>
              <a:t>Log Collector</a:t>
            </a:r>
          </a:p>
          <a:p>
            <a:r>
              <a:rPr lang="en-US" dirty="0" smtClean="0"/>
              <a:t>Tuning Parameters (Number of Racks)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4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Common Repair Issues</a:t>
            </a:r>
          </a:p>
          <a:p>
            <a:pPr lvl="1"/>
            <a:r>
              <a:rPr lang="en-US" dirty="0" smtClean="0"/>
              <a:t>Hung decommissions (see previous slides)</a:t>
            </a:r>
          </a:p>
          <a:p>
            <a:pPr lvl="1"/>
            <a:r>
              <a:rPr lang="en-US" dirty="0" smtClean="0"/>
              <a:t>Storage Node system resources saturated (memory, swap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Capacity Full conditions</a:t>
            </a:r>
          </a:p>
          <a:p>
            <a:pPr lvl="2"/>
            <a:r>
              <a:rPr lang="en-US" dirty="0"/>
              <a:t>2 Options: Add Storage, delete </a:t>
            </a:r>
            <a:r>
              <a:rPr lang="en-US" dirty="0" smtClean="0"/>
              <a:t>objects</a:t>
            </a:r>
            <a:endParaRPr lang="en-US" dirty="0" smtClean="0"/>
          </a:p>
          <a:p>
            <a:pPr lvl="1"/>
            <a:r>
              <a:rPr lang="en-US" dirty="0" smtClean="0"/>
              <a:t>Unverified </a:t>
            </a:r>
            <a:r>
              <a:rPr lang="en-US" dirty="0" smtClean="0"/>
              <a:t>Objects</a:t>
            </a:r>
          </a:p>
          <a:p>
            <a:pPr lvl="2"/>
            <a:r>
              <a:rPr lang="en-US" dirty="0"/>
              <a:t>As reported in monitor </a:t>
            </a:r>
            <a:r>
              <a:rPr lang="en-US" dirty="0" smtClean="0"/>
              <a:t>namespace; objects</a:t>
            </a:r>
            <a:r>
              <a:rPr lang="en-US" dirty="0"/>
              <a:t>, that for some reason, have failed to verify during the last verification interval. </a:t>
            </a:r>
          </a:p>
          <a:p>
            <a:pPr lvl="3"/>
            <a:r>
              <a:rPr lang="en-US" dirty="0"/>
              <a:t>They have a verification date that is earlier then the start date of the previous verification interval</a:t>
            </a:r>
            <a:r>
              <a:rPr lang="en-US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Saturated system resources</a:t>
            </a:r>
          </a:p>
          <a:p>
            <a:pPr lvl="2"/>
            <a:r>
              <a:rPr lang="en-US" dirty="0" smtClean="0"/>
              <a:t>Maintenance Agent </a:t>
            </a:r>
            <a:r>
              <a:rPr lang="en-US" dirty="0" err="1" smtClean="0"/>
              <a:t>mis</a:t>
            </a:r>
            <a:r>
              <a:rPr lang="en-US" dirty="0"/>
              <a:t>-</a:t>
            </a:r>
            <a:r>
              <a:rPr lang="en-US" dirty="0" smtClean="0"/>
              <a:t>configured</a:t>
            </a:r>
          </a:p>
          <a:p>
            <a:pPr lvl="2"/>
            <a:r>
              <a:rPr lang="en-US" dirty="0" smtClean="0"/>
              <a:t>Find the affected name space and </a:t>
            </a:r>
            <a:r>
              <a:rPr lang="en-US" dirty="0" smtClean="0"/>
              <a:t>objects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Common Repair Issues</a:t>
            </a:r>
          </a:p>
          <a:p>
            <a:pPr lvl="1"/>
            <a:r>
              <a:rPr lang="en-US" dirty="0" smtClean="0"/>
              <a:t>Objects </a:t>
            </a:r>
            <a:r>
              <a:rPr lang="en-US" dirty="0" smtClean="0"/>
              <a:t>found will low disk </a:t>
            </a:r>
            <a:r>
              <a:rPr lang="en-US" dirty="0" smtClean="0"/>
              <a:t>safeties</a:t>
            </a:r>
          </a:p>
          <a:p>
            <a:r>
              <a:rPr lang="en-US" dirty="0" err="1"/>
              <a:t>Event:Objects</a:t>
            </a:r>
            <a:r>
              <a:rPr lang="en-US" dirty="0"/>
              <a:t> found with low disk </a:t>
            </a:r>
            <a:r>
              <a:rPr lang="en-US" dirty="0" smtClean="0"/>
              <a:t>safeties</a:t>
            </a:r>
          </a:p>
          <a:p>
            <a:pPr marL="914400" lvl="2" indent="0">
              <a:buNone/>
            </a:pPr>
            <a:r>
              <a:rPr lang="en-US" dirty="0"/>
              <a:t>Found objects with low disk safety for policy '4b57c259739c4a03bc31cb5e1febb057'</a:t>
            </a:r>
          </a:p>
          <a:p>
            <a:pPr marL="914400" lvl="2" indent="0">
              <a:buNone/>
            </a:pPr>
            <a:r>
              <a:rPr lang="en-US" dirty="0"/>
              <a:t>Required safety is 4</a:t>
            </a:r>
          </a:p>
          <a:p>
            <a:pPr marL="914400" lvl="2" indent="0">
              <a:buNone/>
            </a:pPr>
            <a:r>
              <a:rPr lang="en-US" dirty="0"/>
              <a:t>2118 objects have safety 3</a:t>
            </a:r>
            <a:endParaRPr lang="en-US" dirty="0" smtClean="0"/>
          </a:p>
          <a:p>
            <a:pPr lvl="2"/>
            <a:r>
              <a:rPr lang="en-US" dirty="0" smtClean="0"/>
              <a:t>Identify the objects: check all namespaces</a:t>
            </a:r>
          </a:p>
          <a:p>
            <a:pPr lvl="3"/>
            <a:r>
              <a:rPr lang="en-US" dirty="0"/>
              <a:t>Using OSMI: 2) Policies and Namespaces &gt; 4) Find files with disk </a:t>
            </a:r>
            <a:r>
              <a:rPr lang="en-US" dirty="0" smtClean="0"/>
              <a:t>safety. This will write out a fill contain the object ID with the objects w/low safeties.</a:t>
            </a:r>
            <a:endParaRPr lang="en-US" dirty="0" smtClean="0"/>
          </a:p>
          <a:p>
            <a:pPr lvl="3"/>
            <a:r>
              <a:rPr lang="en-US" dirty="0" err="1"/>
              <a:t>q</a:t>
            </a:r>
            <a:r>
              <a:rPr lang="en-US" dirty="0" err="1" smtClean="0"/>
              <a:t>shell</a:t>
            </a:r>
            <a:r>
              <a:rPr lang="en-US" dirty="0"/>
              <a:t>: </a:t>
            </a:r>
            <a:r>
              <a:rPr lang="en-US" dirty="0" err="1"/>
              <a:t>q.dss.manage.findFilesWithDisksafety</a:t>
            </a:r>
            <a:r>
              <a:rPr lang="en-US" dirty="0" smtClean="0"/>
              <a:t>(”</a:t>
            </a:r>
            <a:r>
              <a:rPr lang="en-US" dirty="0" err="1" smtClean="0"/>
              <a:t>namespace”,safety,”output</a:t>
            </a:r>
            <a:r>
              <a:rPr lang="en-US" dirty="0" smtClean="0"/>
              <a:t> </a:t>
            </a:r>
            <a:r>
              <a:rPr lang="en-US" dirty="0" err="1" smtClean="0"/>
              <a:t>file"</a:t>
            </a:r>
            <a:r>
              <a:rPr lang="en-US" dirty="0" err="1"/>
              <a:t>,timeout</a:t>
            </a:r>
            <a:r>
              <a:rPr lang="en-US" dirty="0"/>
              <a:t>=3600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21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Resolution: Objects </a:t>
            </a:r>
            <a:r>
              <a:rPr lang="en-US" dirty="0"/>
              <a:t>found with low disk </a:t>
            </a:r>
            <a:r>
              <a:rPr lang="en-US" dirty="0" smtClean="0"/>
              <a:t>safeties</a:t>
            </a:r>
          </a:p>
          <a:p>
            <a:pPr lvl="1"/>
            <a:r>
              <a:rPr lang="en-US" dirty="0"/>
              <a:t>Using OSMI: 2) Policies and Namespaces &gt; 4) Find files with disk safety. This will write out a </a:t>
            </a:r>
            <a:r>
              <a:rPr lang="en-US" dirty="0" smtClean="0"/>
              <a:t>file </a:t>
            </a:r>
            <a:r>
              <a:rPr lang="en-US" dirty="0"/>
              <a:t>contain the object ID with the objects w/low </a:t>
            </a:r>
            <a:r>
              <a:rPr lang="en-US" dirty="0" smtClean="0"/>
              <a:t>safeties.</a:t>
            </a:r>
          </a:p>
          <a:p>
            <a:pPr lvl="2"/>
            <a:r>
              <a:rPr lang="en-US" dirty="0" smtClean="0"/>
              <a:t>Check the contents of the output file.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OSMI: 2) Policies and Namespaces &gt; </a:t>
            </a:r>
            <a:r>
              <a:rPr lang="en-US" dirty="0" smtClean="0"/>
              <a:t>3</a:t>
            </a:r>
            <a:r>
              <a:rPr lang="en-US" dirty="0"/>
              <a:t>) Repair </a:t>
            </a:r>
            <a:r>
              <a:rPr lang="en-US" dirty="0" smtClean="0"/>
              <a:t>namespace</a:t>
            </a:r>
            <a:endParaRPr lang="en-US" dirty="0" smtClean="0"/>
          </a:p>
          <a:p>
            <a:pPr lvl="1"/>
            <a:r>
              <a:rPr lang="en-US" dirty="0" err="1"/>
              <a:t>q</a:t>
            </a:r>
            <a:r>
              <a:rPr lang="en-US" dirty="0" err="1" smtClean="0"/>
              <a:t>shell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Locate the storage node master for the name space with the affected objects. And logon to that node	</a:t>
            </a:r>
          </a:p>
          <a:p>
            <a:pPr lvl="3"/>
            <a:r>
              <a:rPr lang="en-US" dirty="0" err="1"/>
              <a:t>q.dss.manage.repairStartCrawl</a:t>
            </a:r>
            <a:r>
              <a:rPr lang="en-US" dirty="0" smtClean="0"/>
              <a:t>()</a:t>
            </a:r>
          </a:p>
          <a:p>
            <a:pPr lvl="3"/>
            <a:r>
              <a:rPr lang="en-US" dirty="0" err="1"/>
              <a:t>q.dss.maintenanceagents.restart</a:t>
            </a:r>
            <a:r>
              <a:rPr lang="en-US" dirty="0" smtClean="0"/>
              <a:t>()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21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Troubleshooting repairs (collecting data)</a:t>
            </a:r>
          </a:p>
          <a:p>
            <a:pPr lvl="1"/>
            <a:r>
              <a:rPr lang="en-US" dirty="0" smtClean="0"/>
              <a:t>In most cases there is data that you need to collect to analyze the specific issue.</a:t>
            </a:r>
          </a:p>
          <a:p>
            <a:pPr lvl="1"/>
            <a:r>
              <a:rPr lang="en-US" dirty="0" smtClean="0"/>
              <a:t>Issues related to the crawl filling queue, you will need to grab the logs from the namespace master storage nodes. (storage daemons, maintenance agents)</a:t>
            </a:r>
          </a:p>
          <a:p>
            <a:pPr lvl="1"/>
            <a:r>
              <a:rPr lang="en-US" dirty="0" smtClean="0"/>
              <a:t>For repair issues: start looking in the maintenance agent logs first.</a:t>
            </a:r>
          </a:p>
          <a:p>
            <a:pPr lvl="1"/>
            <a:r>
              <a:rPr lang="en-US" dirty="0" smtClean="0"/>
              <a:t>For suspected configuration settings or parameters</a:t>
            </a:r>
          </a:p>
          <a:p>
            <a:pPr lvl="2"/>
            <a:r>
              <a:rPr lang="en-US" dirty="0"/>
              <a:t>Storage daemons: /opt/qbase3/</a:t>
            </a:r>
            <a:r>
              <a:rPr lang="en-US" dirty="0" err="1"/>
              <a:t>cfg</a:t>
            </a:r>
            <a:r>
              <a:rPr lang="en-US" dirty="0"/>
              <a:t>/</a:t>
            </a:r>
            <a:r>
              <a:rPr lang="en-US" dirty="0" err="1"/>
              <a:t>dss</a:t>
            </a:r>
            <a:r>
              <a:rPr lang="en-US" dirty="0"/>
              <a:t>/</a:t>
            </a:r>
            <a:r>
              <a:rPr lang="en-US" dirty="0" err="1" smtClean="0"/>
              <a:t>storagedaemons</a:t>
            </a:r>
            <a:r>
              <a:rPr lang="en-US" dirty="0" smtClean="0"/>
              <a:t>/&lt;</a:t>
            </a:r>
            <a:r>
              <a:rPr lang="en-US" dirty="0" err="1" smtClean="0"/>
              <a:t>guid</a:t>
            </a:r>
            <a:r>
              <a:rPr lang="en-US" dirty="0" smtClean="0"/>
              <a:t>&gt;.</a:t>
            </a:r>
            <a:r>
              <a:rPr lang="en-US" dirty="0" err="1" smtClean="0"/>
              <a:t>cfg</a:t>
            </a:r>
            <a:endParaRPr lang="en-US" dirty="0" smtClean="0"/>
          </a:p>
          <a:p>
            <a:pPr lvl="2"/>
            <a:r>
              <a:rPr lang="en-US" dirty="0"/>
              <a:t>Maintenance Agent: /opt/qbase3/</a:t>
            </a:r>
            <a:r>
              <a:rPr lang="en-US" dirty="0" err="1"/>
              <a:t>cfg</a:t>
            </a:r>
            <a:r>
              <a:rPr lang="en-US" dirty="0"/>
              <a:t>/</a:t>
            </a:r>
            <a:r>
              <a:rPr lang="en-US" dirty="0" err="1"/>
              <a:t>dss</a:t>
            </a:r>
            <a:r>
              <a:rPr lang="en-US" dirty="0"/>
              <a:t>/</a:t>
            </a:r>
            <a:r>
              <a:rPr lang="en-US" dirty="0" err="1" smtClean="0"/>
              <a:t>maintenanceagents</a:t>
            </a:r>
            <a:r>
              <a:rPr lang="en-US" dirty="0"/>
              <a:t>/&lt;</a:t>
            </a:r>
            <a:r>
              <a:rPr lang="en-US" dirty="0" err="1"/>
              <a:t>guid</a:t>
            </a:r>
            <a:r>
              <a:rPr lang="en-US" dirty="0"/>
              <a:t>&gt;.</a:t>
            </a:r>
            <a:r>
              <a:rPr lang="en-US" dirty="0" err="1" smtClean="0"/>
              <a:t>cfg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Troubleshooting repairs (collecting data)</a:t>
            </a:r>
          </a:p>
          <a:p>
            <a:pPr lvl="1"/>
            <a:r>
              <a:rPr lang="en-US" dirty="0" smtClean="0"/>
              <a:t>What are the obvious items to look at:</a:t>
            </a:r>
          </a:p>
          <a:p>
            <a:pPr lvl="1"/>
            <a:r>
              <a:rPr lang="en-US" dirty="0" smtClean="0"/>
              <a:t>Crawl traces: Obtained from log files.</a:t>
            </a:r>
          </a:p>
          <a:p>
            <a:pPr lvl="2"/>
            <a:r>
              <a:rPr lang="en-US" dirty="0" smtClean="0"/>
              <a:t>Normal repairs</a:t>
            </a:r>
          </a:p>
          <a:p>
            <a:pPr lvl="2"/>
            <a:r>
              <a:rPr lang="en-US" dirty="0" smtClean="0"/>
              <a:t>Failed repairs</a:t>
            </a:r>
          </a:p>
          <a:p>
            <a:pPr lvl="2"/>
            <a:r>
              <a:rPr lang="en-US" dirty="0" smtClean="0"/>
              <a:t>Failed repairs with disk safety less than 0</a:t>
            </a:r>
          </a:p>
          <a:p>
            <a:pPr lvl="2"/>
            <a:r>
              <a:rPr lang="en-US" dirty="0" smtClean="0"/>
              <a:t>Repairs that generated CRC errors</a:t>
            </a:r>
          </a:p>
          <a:p>
            <a:pPr lvl="1"/>
            <a:r>
              <a:rPr lang="en-US" dirty="0"/>
              <a:t>Collecting other data – </a:t>
            </a:r>
            <a:r>
              <a:rPr lang="en-US" dirty="0" err="1"/>
              <a:t>Qshell</a:t>
            </a:r>
            <a:r>
              <a:rPr lang="en-US" dirty="0"/>
              <a:t> extensions</a:t>
            </a:r>
          </a:p>
          <a:p>
            <a:pPr lvl="2"/>
            <a:r>
              <a:rPr lang="en-US" sz="1400" dirty="0"/>
              <a:t>List out name </a:t>
            </a:r>
            <a:r>
              <a:rPr lang="en-US" sz="1400" dirty="0" smtClean="0"/>
              <a:t>storage node ID</a:t>
            </a:r>
          </a:p>
          <a:p>
            <a:pPr lvl="3"/>
            <a:r>
              <a:rPr lang="en-US" sz="1400" dirty="0"/>
              <a:t>p</a:t>
            </a:r>
            <a:r>
              <a:rPr lang="en-US" sz="1400" dirty="0" smtClean="0"/>
              <a:t>rint </a:t>
            </a:r>
            <a:r>
              <a:rPr lang="en-US" sz="1400" dirty="0" err="1" smtClean="0"/>
              <a:t>q.dss.manage.showLocationHierarchy</a:t>
            </a:r>
            <a:r>
              <a:rPr lang="en-US" sz="1400" dirty="0" smtClean="0"/>
              <a:t>()</a:t>
            </a:r>
          </a:p>
          <a:p>
            <a:pPr lvl="2"/>
            <a:r>
              <a:rPr lang="en-US" sz="1400" dirty="0"/>
              <a:t>List out name space master storage daemon ID</a:t>
            </a:r>
          </a:p>
          <a:p>
            <a:pPr marL="1371600" lvl="3" indent="0">
              <a:buNone/>
            </a:pPr>
            <a:r>
              <a:rPr lang="en-US" sz="1400" dirty="0"/>
              <a:t>for bucket in </a:t>
            </a:r>
            <a:r>
              <a:rPr lang="en-US" sz="1400" dirty="0" err="1"/>
              <a:t>q.dss.manage.listNameSpaces</a:t>
            </a:r>
            <a:r>
              <a:rPr lang="en-US" sz="1400" dirty="0"/>
              <a:t>().keys():</a:t>
            </a:r>
          </a:p>
          <a:p>
            <a:pPr marL="1828800" lvl="4" indent="0">
              <a:buNone/>
            </a:pPr>
            <a:r>
              <a:rPr lang="en-US" sz="1400" dirty="0"/>
              <a:t>bucket, </a:t>
            </a:r>
            <a:r>
              <a:rPr lang="en-US" sz="1400" dirty="0" err="1"/>
              <a:t>q.dss.manage.showNameSpace</a:t>
            </a:r>
            <a:r>
              <a:rPr lang="en-US" sz="1400" dirty="0"/>
              <a:t>(bucket)['</a:t>
            </a:r>
            <a:r>
              <a:rPr lang="en-US" sz="1400" dirty="0" err="1" smtClean="0"/>
              <a:t>master_node_id</a:t>
            </a:r>
            <a:r>
              <a:rPr lang="en-US" sz="1400" dirty="0" smtClean="0"/>
              <a:t>’]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9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Troubleshooting repairs (collecting data)</a:t>
            </a:r>
          </a:p>
          <a:p>
            <a:pPr lvl="1"/>
            <a:r>
              <a:rPr lang="en-US" dirty="0" smtClean="0"/>
              <a:t>Collecting other data – </a:t>
            </a:r>
            <a:r>
              <a:rPr lang="en-US" dirty="0" err="1" smtClean="0"/>
              <a:t>Qshell</a:t>
            </a:r>
            <a:r>
              <a:rPr lang="en-US" dirty="0" smtClean="0"/>
              <a:t> extensions</a:t>
            </a:r>
          </a:p>
          <a:p>
            <a:pPr lvl="2"/>
            <a:r>
              <a:rPr lang="en-US" sz="1400" dirty="0" smtClean="0"/>
              <a:t>List out the free task lists queues for a master storage daemon</a:t>
            </a:r>
          </a:p>
          <a:p>
            <a:pPr lvl="3"/>
            <a:r>
              <a:rPr lang="en-US" sz="1400" dirty="0" err="1"/>
              <a:t>q.dss.manage.repairListFreeTasks</a:t>
            </a:r>
            <a:r>
              <a:rPr lang="en-US" sz="1400" dirty="0"/>
              <a:t>(count, </a:t>
            </a:r>
            <a:r>
              <a:rPr lang="en-US" sz="1400" dirty="0" err="1"/>
              <a:t>sd_ip</a:t>
            </a:r>
            <a:r>
              <a:rPr lang="en-US" sz="1400" dirty="0"/>
              <a:t>, </a:t>
            </a:r>
            <a:r>
              <a:rPr lang="en-US" sz="1400" dirty="0" err="1"/>
              <a:t>sd_port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List </a:t>
            </a:r>
            <a:r>
              <a:rPr lang="en-US" sz="1400" dirty="0"/>
              <a:t>out the </a:t>
            </a:r>
            <a:r>
              <a:rPr lang="en-US" sz="1400" dirty="0" smtClean="0"/>
              <a:t>reserved </a:t>
            </a:r>
            <a:r>
              <a:rPr lang="en-US" sz="1400" dirty="0"/>
              <a:t>task lists queues for a master storage </a:t>
            </a:r>
            <a:r>
              <a:rPr lang="en-US" sz="1400" dirty="0" smtClean="0"/>
              <a:t>daemon</a:t>
            </a:r>
          </a:p>
          <a:p>
            <a:pPr lvl="3"/>
            <a:r>
              <a:rPr lang="en-US" sz="1400" dirty="0" err="1"/>
              <a:t>q.dss.manage</a:t>
            </a:r>
            <a:r>
              <a:rPr lang="en-US" sz="1400" dirty="0" smtClean="0"/>
              <a:t>.</a:t>
            </a:r>
            <a:r>
              <a:rPr lang="en-US" sz="1400" dirty="0"/>
              <a:t> </a:t>
            </a:r>
            <a:r>
              <a:rPr lang="en-US" sz="1400" dirty="0" err="1"/>
              <a:t>repairListReservedTasks</a:t>
            </a:r>
            <a:r>
              <a:rPr lang="en-US" sz="1400" dirty="0" smtClean="0"/>
              <a:t>(</a:t>
            </a:r>
            <a:r>
              <a:rPr lang="en-US" sz="1400" dirty="0"/>
              <a:t>count, </a:t>
            </a:r>
            <a:r>
              <a:rPr lang="en-US" sz="1400" dirty="0" err="1"/>
              <a:t>sd_ip</a:t>
            </a:r>
            <a:r>
              <a:rPr lang="en-US" sz="1400" dirty="0"/>
              <a:t>, </a:t>
            </a:r>
            <a:r>
              <a:rPr lang="en-US" sz="1400" dirty="0" err="1"/>
              <a:t>sd_port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Show Storage Daemon</a:t>
            </a:r>
          </a:p>
          <a:p>
            <a:pPr lvl="3"/>
            <a:r>
              <a:rPr lang="en-US" sz="1400" dirty="0" err="1"/>
              <a:t>q.dss.manage.showStorageDaemon</a:t>
            </a:r>
            <a:r>
              <a:rPr lang="en-US" sz="1400" dirty="0" smtClean="0"/>
              <a:t>(</a:t>
            </a:r>
            <a:r>
              <a:rPr lang="en-US" sz="1400" dirty="0" err="1" smtClean="0"/>
              <a:t>sd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Show Name Space</a:t>
            </a:r>
          </a:p>
          <a:p>
            <a:pPr lvl="3"/>
            <a:r>
              <a:rPr lang="en-US" sz="1400" dirty="0" err="1"/>
              <a:t>q.dss.manage.showNameSpace</a:t>
            </a:r>
            <a:r>
              <a:rPr lang="en-US" sz="1400" dirty="0" smtClean="0"/>
              <a:t>(namespace)</a:t>
            </a:r>
            <a:endParaRPr lang="en-US" sz="1400" dirty="0"/>
          </a:p>
          <a:p>
            <a:pPr lvl="2"/>
            <a:r>
              <a:rPr lang="en-US" sz="1400" dirty="0" smtClean="0"/>
              <a:t>Show Monitor Storage Pool: List out name space </a:t>
            </a:r>
            <a:r>
              <a:rPr lang="en-US" sz="1400" dirty="0"/>
              <a:t>and environment current </a:t>
            </a:r>
            <a:r>
              <a:rPr lang="en-US" sz="1400" dirty="0" smtClean="0"/>
              <a:t>disk safeties</a:t>
            </a:r>
            <a:r>
              <a:rPr lang="en-US" sz="1400" dirty="0"/>
              <a:t>, number of repair objects and total number of </a:t>
            </a:r>
            <a:r>
              <a:rPr lang="en-US" sz="1400" dirty="0" smtClean="0"/>
              <a:t>objects.</a:t>
            </a:r>
          </a:p>
          <a:p>
            <a:pPr lvl="2"/>
            <a:r>
              <a:rPr lang="en-US" sz="1400" dirty="0" err="1"/>
              <a:t>q.dss.manage.monitorStoragePool</a:t>
            </a:r>
            <a:r>
              <a:rPr lang="en-US" sz="1400" dirty="0"/>
              <a:t>()  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904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Explanation of </a:t>
            </a:r>
            <a:r>
              <a:rPr lang="en-US" dirty="0" smtClean="0"/>
              <a:t>The Log Collector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Log Collector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</a:t>
            </a:r>
            <a:r>
              <a:rPr lang="en-US" dirty="0" smtClean="0"/>
              <a:t>Log Collector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Log Collector  Detail</a:t>
            </a:r>
          </a:p>
          <a:p>
            <a:r>
              <a:rPr lang="en-US" dirty="0" smtClean="0"/>
              <a:t>Runs only from the active management controller.</a:t>
            </a:r>
          </a:p>
          <a:p>
            <a:pPr lvl="1"/>
            <a:r>
              <a:rPr lang="en-US" dirty="0"/>
              <a:t>/opt/qbase3/apps/</a:t>
            </a:r>
            <a:r>
              <a:rPr lang="en-US" dirty="0" err="1"/>
              <a:t>log_collector</a:t>
            </a:r>
            <a:r>
              <a:rPr lang="en-US" dirty="0"/>
              <a:t>/</a:t>
            </a:r>
            <a:r>
              <a:rPr lang="en-US" dirty="0" err="1"/>
              <a:t>log_collector_trigger.py</a:t>
            </a:r>
            <a:r>
              <a:rPr lang="en-US" dirty="0"/>
              <a:t> -t all -m </a:t>
            </a:r>
            <a:r>
              <a:rPr lang="en-US" dirty="0" err="1"/>
              <a:t>alllogs</a:t>
            </a:r>
            <a:r>
              <a:rPr lang="en-US" dirty="0"/>
              <a:t> -d &lt;</a:t>
            </a:r>
            <a:r>
              <a:rPr lang="en-US" dirty="0" err="1"/>
              <a:t>yyyy</a:t>
            </a:r>
            <a:r>
              <a:rPr lang="en-US" dirty="0"/>
              <a:t>-mm-</a:t>
            </a:r>
            <a:r>
              <a:rPr lang="en-US" dirty="0" err="1"/>
              <a:t>dd</a:t>
            </a:r>
            <a:r>
              <a:rPr lang="en-US" dirty="0"/>
              <a:t>&gt; -n &lt;controller_1&gt; -n &lt;controller_2&gt; -n &lt;controller_3&gt; 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default, collected log files will be uploaded to management node under /opt/qbase3/</a:t>
            </a:r>
            <a:r>
              <a:rPr lang="en-US" dirty="0" err="1"/>
              <a:t>var</a:t>
            </a:r>
            <a:r>
              <a:rPr lang="en-US" dirty="0"/>
              <a:t>/log/</a:t>
            </a:r>
            <a:r>
              <a:rPr lang="en-US" dirty="0" err="1"/>
              <a:t>log_collector</a:t>
            </a:r>
            <a:r>
              <a:rPr lang="en-US" dirty="0"/>
              <a:t> directory </a:t>
            </a:r>
          </a:p>
        </p:txBody>
      </p:sp>
    </p:spTree>
    <p:extLst>
      <p:ext uri="{BB962C8B-B14F-4D97-AF65-F5344CB8AC3E}">
        <p14:creationId xmlns:p14="http://schemas.microsoft.com/office/powerpoint/2010/main" val="19076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</a:t>
            </a:r>
            <a:r>
              <a:rPr lang="en-US" dirty="0" smtClean="0"/>
              <a:t>Log Collector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Log Collector  Detail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err="1"/>
              <a:t>log_collector</a:t>
            </a:r>
            <a:r>
              <a:rPr lang="en-US" dirty="0"/>
              <a:t> needs to run for specific period, following syntax can be used. </a:t>
            </a:r>
          </a:p>
          <a:p>
            <a:pPr lvl="1"/>
            <a:r>
              <a:rPr lang="en-US" dirty="0"/>
              <a:t>/opt/qbase3/apps/</a:t>
            </a:r>
            <a:r>
              <a:rPr lang="en-US" dirty="0" err="1"/>
              <a:t>log_collector</a:t>
            </a:r>
            <a:r>
              <a:rPr lang="en-US" dirty="0"/>
              <a:t>/</a:t>
            </a:r>
            <a:r>
              <a:rPr lang="en-US" dirty="0" err="1"/>
              <a:t>log_collector_trigger.py</a:t>
            </a:r>
            <a:r>
              <a:rPr lang="en-US" dirty="0"/>
              <a:t> -t all -F </a:t>
            </a:r>
            <a:r>
              <a:rPr lang="en-US" dirty="0" smtClean="0"/>
              <a:t>2015-08-01 </a:t>
            </a:r>
            <a:r>
              <a:rPr lang="en-US" dirty="0"/>
              <a:t>-T </a:t>
            </a:r>
            <a:r>
              <a:rPr lang="en-US" dirty="0" smtClean="0"/>
              <a:t>2015-08-15 </a:t>
            </a:r>
            <a:r>
              <a:rPr lang="en-US" dirty="0"/>
              <a:t>-n controllers </a:t>
            </a:r>
            <a:r>
              <a:rPr lang="en-US" dirty="0" smtClean="0"/>
              <a:t>–C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Whereas </a:t>
            </a:r>
            <a:r>
              <a:rPr lang="en-US" dirty="0"/>
              <a:t>-C is used to compress all the logs in single file and will be available under /opt/qbase3/</a:t>
            </a:r>
            <a:r>
              <a:rPr lang="en-US" dirty="0" err="1"/>
              <a:t>var</a:t>
            </a:r>
            <a:r>
              <a:rPr lang="en-US" dirty="0"/>
              <a:t>/log/</a:t>
            </a:r>
            <a:r>
              <a:rPr lang="en-US" dirty="0" err="1"/>
              <a:t>log_collector</a:t>
            </a:r>
            <a:r>
              <a:rPr lang="en-US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8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</a:t>
            </a:r>
            <a:r>
              <a:rPr lang="en-US" dirty="0" smtClean="0"/>
              <a:t>Log Collector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Log Collector  Detail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data to be uploaded directly to </a:t>
            </a:r>
            <a:r>
              <a:rPr lang="en-US" dirty="0" smtClean="0"/>
              <a:t>HGST Evidence </a:t>
            </a:r>
            <a:r>
              <a:rPr lang="en-US" dirty="0"/>
              <a:t>server , following command can be used</a:t>
            </a:r>
          </a:p>
          <a:p>
            <a:r>
              <a:rPr lang="en-US" dirty="0"/>
              <a:t>/opt/qbase3/apps/</a:t>
            </a:r>
            <a:r>
              <a:rPr lang="en-US" dirty="0" err="1"/>
              <a:t>log_collector</a:t>
            </a:r>
            <a:r>
              <a:rPr lang="en-US" dirty="0"/>
              <a:t>/</a:t>
            </a:r>
            <a:r>
              <a:rPr lang="en-US" dirty="0" err="1"/>
              <a:t>log_collector_trigger.py</a:t>
            </a:r>
            <a:r>
              <a:rPr lang="en-US" dirty="0"/>
              <a:t> -t all -n </a:t>
            </a:r>
            <a:r>
              <a:rPr lang="en-US" dirty="0" smtClean="0"/>
              <a:t>ctl1 </a:t>
            </a:r>
            <a:r>
              <a:rPr lang="en-US" dirty="0"/>
              <a:t>-n </a:t>
            </a:r>
            <a:r>
              <a:rPr lang="en-US" dirty="0" smtClean="0"/>
              <a:t>ctl2 </a:t>
            </a:r>
            <a:r>
              <a:rPr lang="en-US" dirty="0"/>
              <a:t>-n </a:t>
            </a:r>
            <a:r>
              <a:rPr lang="en-US" dirty="0" smtClean="0"/>
              <a:t>sn1 </a:t>
            </a:r>
            <a:r>
              <a:rPr lang="en-US" dirty="0"/>
              <a:t>-n </a:t>
            </a:r>
            <a:r>
              <a:rPr lang="en-US" dirty="0" smtClean="0"/>
              <a:t>2 -</a:t>
            </a:r>
            <a:r>
              <a:rPr lang="en-US" dirty="0"/>
              <a:t>n </a:t>
            </a:r>
            <a:r>
              <a:rPr lang="en-US" dirty="0" smtClean="0"/>
              <a:t>3-</a:t>
            </a:r>
            <a:r>
              <a:rPr lang="en-US" dirty="0"/>
              <a:t>n </a:t>
            </a:r>
            <a:r>
              <a:rPr lang="en-US" dirty="0" smtClean="0"/>
              <a:t>-</a:t>
            </a:r>
            <a:r>
              <a:rPr lang="en-US" dirty="0"/>
              <a:t>H -D QUANTUM</a:t>
            </a:r>
            <a:r>
              <a:rPr lang="en-US" dirty="0" smtClean="0"/>
              <a:t>-2005 </a:t>
            </a:r>
            <a:r>
              <a:rPr lang="en-US" dirty="0"/>
              <a:t>-U 'quantum' -P '!mplist0rN4xt' -N quantum -C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3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Explanation of Repairs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Lattus Repair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Explanation of </a:t>
            </a:r>
            <a:r>
              <a:rPr lang="en-US" sz="1800" dirty="0" smtClean="0"/>
              <a:t>The </a:t>
            </a:r>
            <a:r>
              <a:rPr lang="en-US" sz="1800" b="1" dirty="0" err="1"/>
              <a:t>max_node_connections_per_blockstore</a:t>
            </a:r>
            <a:r>
              <a:rPr lang="en-US" sz="1800" dirty="0" smtClean="0"/>
              <a:t> Parameter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144" y="2757159"/>
            <a:ext cx="6992420" cy="101423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</a:t>
            </a:r>
            <a:r>
              <a:rPr lang="en-US" dirty="0" smtClean="0"/>
              <a:t>Tuning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Number of Racks related to tuning</a:t>
            </a:r>
            <a:endParaRPr lang="en-US" dirty="0"/>
          </a:p>
          <a:p>
            <a:r>
              <a:rPr lang="en-US" b="1" dirty="0" err="1" smtClean="0"/>
              <a:t>max_node_connections_per_blockstore</a:t>
            </a:r>
            <a:endParaRPr lang="en-US" b="1" dirty="0" smtClean="0"/>
          </a:p>
          <a:p>
            <a:r>
              <a:rPr lang="en-US" dirty="0" smtClean="0"/>
              <a:t>Gets set in the client daemons, and maintenance agents.</a:t>
            </a:r>
          </a:p>
          <a:p>
            <a:pPr lvl="1"/>
            <a:r>
              <a:rPr lang="en-US" dirty="0" smtClean="0"/>
              <a:t>Scenario:</a:t>
            </a:r>
          </a:p>
          <a:p>
            <a:pPr lvl="1"/>
            <a:r>
              <a:rPr lang="en-US" dirty="0" smtClean="0"/>
              <a:t>Customer </a:t>
            </a:r>
            <a:r>
              <a:rPr lang="en-US" dirty="0"/>
              <a:t>environment has 18 </a:t>
            </a:r>
            <a:r>
              <a:rPr lang="en-US" dirty="0" err="1"/>
              <a:t>storagenodes</a:t>
            </a:r>
            <a:r>
              <a:rPr lang="en-US" dirty="0"/>
              <a:t> x 12 disks each = 216 total </a:t>
            </a:r>
            <a:r>
              <a:rPr lang="en-US" dirty="0" err="1"/>
              <a:t>blockstores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err="1" smtClean="0"/>
              <a:t>clientdaemon</a:t>
            </a:r>
            <a:r>
              <a:rPr lang="en-US" dirty="0" smtClean="0"/>
              <a:t> &amp; MA </a:t>
            </a:r>
            <a:r>
              <a:rPr lang="en-US" dirty="0"/>
              <a:t>is set to have a maximum of 6000 </a:t>
            </a:r>
            <a:r>
              <a:rPr lang="en-US" dirty="0" smtClean="0"/>
              <a:t>connections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blockstore</a:t>
            </a:r>
            <a:r>
              <a:rPr lang="en-US" dirty="0"/>
              <a:t> gets two connections (for both IPs) 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reserve 500 connections for the </a:t>
            </a:r>
            <a:r>
              <a:rPr lang="en-US" dirty="0" err="1"/>
              <a:t>metastores</a:t>
            </a:r>
            <a:r>
              <a:rPr lang="en-US" dirty="0"/>
              <a:t> (environment and object) </a:t>
            </a:r>
            <a:endParaRPr lang="en-US" dirty="0" smtClean="0"/>
          </a:p>
          <a:p>
            <a:pPr lvl="1"/>
            <a:r>
              <a:rPr lang="en-US" dirty="0"/>
              <a:t>5500/216/2 = 12.7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7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</a:t>
            </a:r>
            <a:r>
              <a:rPr lang="en-US" dirty="0" smtClean="0"/>
              <a:t>Tuning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81320"/>
            <a:ext cx="8216220" cy="4375589"/>
          </a:xfrm>
        </p:spPr>
        <p:txBody>
          <a:bodyPr/>
          <a:lstStyle/>
          <a:p>
            <a:r>
              <a:rPr lang="en-US" dirty="0" smtClean="0"/>
              <a:t>Keep </a:t>
            </a:r>
            <a:r>
              <a:rPr lang="en-US" dirty="0"/>
              <a:t>in mind that </a:t>
            </a:r>
            <a:r>
              <a:rPr lang="en-US" dirty="0" smtClean="0"/>
              <a:t>the  customer at some point </a:t>
            </a:r>
            <a:r>
              <a:rPr lang="en-US" dirty="0"/>
              <a:t>will be adding an additional six nodes when they </a:t>
            </a:r>
            <a:r>
              <a:rPr lang="en-US" dirty="0" smtClean="0"/>
              <a:t>expand capacity, so plan for the expansion.</a:t>
            </a:r>
          </a:p>
          <a:p>
            <a:r>
              <a:rPr lang="en-US" dirty="0" smtClean="0"/>
              <a:t>After tuning is applied and new nodes are added, the new nodes will need to have the same optimization applied. The changes are not dynamic.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6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" y="2853522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For meeting with 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" y="1918618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4725591"/>
            <a:ext cx="73104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2013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7057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</a:t>
            </a:r>
            <a:r>
              <a:rPr lang="en-US" dirty="0" smtClean="0"/>
              <a:t>Repair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739045"/>
            <a:ext cx="8216220" cy="4086951"/>
          </a:xfrm>
        </p:spPr>
        <p:txBody>
          <a:bodyPr/>
          <a:lstStyle/>
          <a:p>
            <a:r>
              <a:rPr lang="en-US" dirty="0" smtClean="0"/>
              <a:t>What will trigger a object needing a repair?</a:t>
            </a:r>
          </a:p>
          <a:p>
            <a:pPr lvl="1"/>
            <a:r>
              <a:rPr lang="en-US" dirty="0" smtClean="0"/>
              <a:t>Object repairs can be trigger for a number of reasons</a:t>
            </a:r>
          </a:p>
          <a:p>
            <a:pPr lvl="2"/>
            <a:r>
              <a:rPr lang="en-US" dirty="0" smtClean="0"/>
              <a:t>Decommission: Disks, Storage Node</a:t>
            </a:r>
          </a:p>
          <a:p>
            <a:pPr lvl="2"/>
            <a:r>
              <a:rPr lang="en-US" dirty="0" smtClean="0"/>
              <a:t>Power outages, where some storage nodes are offline.</a:t>
            </a:r>
          </a:p>
          <a:p>
            <a:pPr lvl="3"/>
            <a:r>
              <a:rPr lang="en-US" dirty="0" smtClean="0"/>
              <a:t>Storage Node hangs</a:t>
            </a:r>
          </a:p>
          <a:p>
            <a:pPr lvl="2"/>
            <a:r>
              <a:rPr lang="en-US" dirty="0" smtClean="0"/>
              <a:t>Object PUT writes occur where </a:t>
            </a:r>
            <a:r>
              <a:rPr lang="en-US" dirty="0"/>
              <a:t>optimal disk </a:t>
            </a:r>
            <a:r>
              <a:rPr lang="en-US" dirty="0" smtClean="0"/>
              <a:t>safety is not achieved.</a:t>
            </a:r>
          </a:p>
          <a:p>
            <a:pPr lvl="3"/>
            <a:r>
              <a:rPr lang="en-US" dirty="0" smtClean="0"/>
              <a:t>Offline block stores; not enough online block stores</a:t>
            </a:r>
          </a:p>
          <a:p>
            <a:pPr lvl="3"/>
            <a:r>
              <a:rPr lang="en-US" dirty="0" smtClean="0"/>
              <a:t>Saturated load on storage nodes</a:t>
            </a:r>
          </a:p>
          <a:p>
            <a:pPr lvl="2"/>
            <a:r>
              <a:rPr lang="en-US" dirty="0" smtClean="0"/>
              <a:t>Excessive Controller Loads, due to tuning, or bad configuration. </a:t>
            </a:r>
          </a:p>
          <a:p>
            <a:pPr lvl="2"/>
            <a:r>
              <a:rPr lang="en-US" dirty="0" smtClean="0"/>
              <a:t>Disk drive issues related to a block store</a:t>
            </a:r>
          </a:p>
          <a:p>
            <a:pPr lvl="3"/>
            <a:r>
              <a:rPr lang="en-US" dirty="0" smtClean="0"/>
              <a:t>Access Errors read/write</a:t>
            </a:r>
          </a:p>
          <a:p>
            <a:pPr lvl="3"/>
            <a:r>
              <a:rPr lang="en-US" dirty="0" smtClean="0"/>
              <a:t>File System errors</a:t>
            </a:r>
          </a:p>
          <a:p>
            <a:pPr lvl="3"/>
            <a:r>
              <a:rPr lang="en-US" dirty="0" smtClean="0"/>
              <a:t>Drive Blacklists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9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739045"/>
            <a:ext cx="8216220" cy="4086951"/>
          </a:xfrm>
        </p:spPr>
        <p:txBody>
          <a:bodyPr/>
          <a:lstStyle/>
          <a:p>
            <a:r>
              <a:rPr lang="en-US" dirty="0" smtClean="0"/>
              <a:t>Explaining Disk Safety</a:t>
            </a:r>
          </a:p>
          <a:p>
            <a:pPr lvl="1"/>
            <a:r>
              <a:rPr lang="en-US" dirty="0" smtClean="0"/>
              <a:t>The disk safety is the spread number of </a:t>
            </a:r>
            <a:r>
              <a:rPr lang="en-US" dirty="0" err="1" smtClean="0"/>
              <a:t>blockstores</a:t>
            </a:r>
            <a:r>
              <a:rPr lang="en-US" dirty="0" smtClean="0"/>
              <a:t> that can be lost and still provide safe recovery of your data.</a:t>
            </a:r>
          </a:p>
          <a:p>
            <a:pPr lvl="1"/>
            <a:r>
              <a:rPr lang="en-US" dirty="0" smtClean="0"/>
              <a:t>The CMC View: Worst case overall disk safety</a:t>
            </a:r>
          </a:p>
          <a:p>
            <a:pPr lvl="2"/>
            <a:r>
              <a:rPr lang="en-US" dirty="0" smtClean="0"/>
              <a:t>Not always up-to-date, best method is verification using the </a:t>
            </a:r>
            <a:r>
              <a:rPr lang="en-US" dirty="0" err="1" smtClean="0"/>
              <a:t>qshell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Object Repair Types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repai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0" y="2805547"/>
            <a:ext cx="7467600" cy="21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739045"/>
            <a:ext cx="8216220" cy="4086951"/>
          </a:xfrm>
        </p:spPr>
        <p:txBody>
          <a:bodyPr/>
          <a:lstStyle/>
          <a:p>
            <a:r>
              <a:rPr lang="en-US" dirty="0" smtClean="0"/>
              <a:t>Explaining Disk Safety</a:t>
            </a:r>
          </a:p>
          <a:p>
            <a:pPr lvl="1"/>
            <a:r>
              <a:rPr lang="en-US" dirty="0" smtClean="0"/>
              <a:t>The disk safety is the spread number of </a:t>
            </a:r>
            <a:r>
              <a:rPr lang="en-US" dirty="0" err="1" smtClean="0"/>
              <a:t>blockstores</a:t>
            </a:r>
            <a:r>
              <a:rPr lang="en-US" dirty="0" smtClean="0"/>
              <a:t> that can be lost and still provide safe recovery of your data.</a:t>
            </a:r>
          </a:p>
          <a:p>
            <a:pPr lvl="1"/>
            <a:r>
              <a:rPr lang="en-US" dirty="0" smtClean="0"/>
              <a:t>The CMC View: Worst case overall disk safety</a:t>
            </a:r>
          </a:p>
          <a:p>
            <a:pPr lvl="2"/>
            <a:r>
              <a:rPr lang="en-US" dirty="0" smtClean="0"/>
              <a:t>Not always up-to-date, best method is verification using the </a:t>
            </a:r>
            <a:r>
              <a:rPr lang="en-US" dirty="0" err="1" smtClean="0"/>
              <a:t>qshell</a:t>
            </a:r>
            <a:r>
              <a:rPr lang="en-US" dirty="0" smtClean="0"/>
              <a:t>. </a:t>
            </a:r>
          </a:p>
          <a:p>
            <a:pPr lvl="2"/>
            <a:r>
              <a:rPr lang="en-US" dirty="0" err="1"/>
              <a:t>q.dss.manage.monitorNameSpace</a:t>
            </a:r>
            <a:r>
              <a:rPr lang="en-US" dirty="0"/>
              <a:t>('data01',timeout=3600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Identify </a:t>
            </a:r>
            <a:r>
              <a:rPr lang="en-US" dirty="0" smtClean="0"/>
              <a:t>the following:</a:t>
            </a:r>
          </a:p>
          <a:p>
            <a:pPr lvl="3"/>
            <a:r>
              <a:rPr lang="en-US" dirty="0" smtClean="0"/>
              <a:t>disksafety_objects</a:t>
            </a:r>
          </a:p>
          <a:p>
            <a:pPr lvl="3"/>
            <a:r>
              <a:rPr lang="en-US" dirty="0" err="1" smtClean="0"/>
              <a:t>disksafety_objects_offline</a:t>
            </a:r>
            <a:endParaRPr lang="en-US" dirty="0" smtClean="0"/>
          </a:p>
          <a:p>
            <a:pPr lvl="3"/>
            <a:r>
              <a:rPr lang="en-US" dirty="0" err="1" smtClean="0"/>
              <a:t>diskafety_objects_decommissioned</a:t>
            </a:r>
            <a:endParaRPr lang="en-US" dirty="0" smtClean="0"/>
          </a:p>
          <a:p>
            <a:pPr lvl="3"/>
            <a:r>
              <a:rPr lang="en-US" dirty="0" err="1" smtClean="0"/>
              <a:t>nr_objects_repair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46685"/>
            <a:ext cx="8216220" cy="4404455"/>
          </a:xfrm>
        </p:spPr>
        <p:txBody>
          <a:bodyPr/>
          <a:lstStyle/>
          <a:p>
            <a:r>
              <a:rPr lang="en-US" dirty="0" smtClean="0"/>
              <a:t>Monitor Name Space References</a:t>
            </a:r>
            <a:endParaRPr lang="en-US" dirty="0"/>
          </a:p>
          <a:p>
            <a:pPr lvl="1" fontAlgn="t"/>
            <a:r>
              <a:rPr lang="en-US" dirty="0" smtClean="0"/>
              <a:t>Reference: disksafety_objects</a:t>
            </a:r>
            <a:endParaRPr lang="en-US" dirty="0"/>
          </a:p>
          <a:p>
            <a:pPr lvl="2" fontAlgn="t"/>
            <a:r>
              <a:rPr lang="en-US" dirty="0" smtClean="0"/>
              <a:t>Description: Object </a:t>
            </a:r>
            <a:r>
              <a:rPr lang="en-US" dirty="0"/>
              <a:t>disksafety that has corrupted or is missing check blocks,  fields  are displayed in disk (safety:nr_of_objects)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pPr lvl="1" fontAlgn="t"/>
            <a:r>
              <a:rPr lang="en-US" dirty="0" smtClean="0"/>
              <a:t>Reference: disksafety_objects_offline</a:t>
            </a:r>
          </a:p>
          <a:p>
            <a:pPr lvl="2" fontAlgn="t"/>
            <a:r>
              <a:rPr lang="en-US" dirty="0" smtClean="0"/>
              <a:t>Description: The values include </a:t>
            </a:r>
            <a:r>
              <a:rPr lang="en-US" dirty="0"/>
              <a:t>disk_safety objects + </a:t>
            </a:r>
            <a:r>
              <a:rPr lang="en-US" dirty="0" smtClean="0"/>
              <a:t>disk_safety_objects_offline, the safety of objects can be affected by disks in the offline state.</a:t>
            </a:r>
          </a:p>
          <a:p>
            <a:pPr lvl="1" fontAlgn="t"/>
            <a:r>
              <a:rPr lang="en-US" dirty="0" smtClean="0"/>
              <a:t> Reference: diskafety_objects_decommissioned</a:t>
            </a:r>
            <a:endParaRPr lang="en-US" dirty="0"/>
          </a:p>
          <a:p>
            <a:pPr lvl="2" fontAlgn="t"/>
            <a:r>
              <a:rPr lang="en-US" dirty="0"/>
              <a:t>Description: The values </a:t>
            </a:r>
            <a:r>
              <a:rPr lang="en-US" dirty="0" smtClean="0"/>
              <a:t>include </a:t>
            </a:r>
            <a:r>
              <a:rPr lang="en-US" dirty="0"/>
              <a:t>disk_safety objects + disk_safety_objects_offline + </a:t>
            </a:r>
            <a:r>
              <a:rPr lang="en-US" dirty="0" err="1"/>
              <a:t>disksafety_objects_decommissioned</a:t>
            </a:r>
            <a:r>
              <a:rPr lang="en-US" dirty="0"/>
              <a:t>.</a:t>
            </a:r>
          </a:p>
          <a:p>
            <a:pPr lvl="1" fontAlgn="t"/>
            <a:r>
              <a:rPr lang="en-US" dirty="0" smtClean="0"/>
              <a:t>Reference: </a:t>
            </a:r>
            <a:r>
              <a:rPr lang="en-US" dirty="0" err="1" smtClean="0"/>
              <a:t>nr_objects_repair</a:t>
            </a:r>
            <a:endParaRPr lang="en-US" dirty="0" smtClean="0"/>
          </a:p>
          <a:p>
            <a:pPr lvl="2" fontAlgn="t"/>
            <a:r>
              <a:rPr lang="en-US" dirty="0" smtClean="0"/>
              <a:t>Description: The value includes objects that are pending writes to the </a:t>
            </a:r>
            <a:r>
              <a:rPr lang="en-US" dirty="0" err="1" smtClean="0"/>
              <a:t>metastore</a:t>
            </a:r>
            <a:r>
              <a:rPr lang="en-US" dirty="0" smtClean="0"/>
              <a:t>, where there is a difference between totals of object optimal disk safety.  This is the case where the safety is less than configured disk safety.</a:t>
            </a:r>
            <a:endParaRPr lang="en-US" dirty="0"/>
          </a:p>
          <a:p>
            <a:pPr lvl="1" fontAlgn="t"/>
            <a:endParaRPr lang="en-US" dirty="0"/>
          </a:p>
          <a:p>
            <a:pPr lvl="2" fontAlgn="t"/>
            <a:endParaRPr lang="en-US" dirty="0"/>
          </a:p>
          <a:p>
            <a:pPr lvl="1" fontAlgn="t"/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646685"/>
            <a:ext cx="8216220" cy="4404455"/>
          </a:xfrm>
        </p:spPr>
        <p:txBody>
          <a:bodyPr/>
          <a:lstStyle/>
          <a:p>
            <a:pPr marL="0" indent="0" fontAlgn="t">
              <a:buNone/>
            </a:pPr>
            <a:r>
              <a:rPr lang="fr-FR" dirty="0"/>
              <a:t>'disksafety_objects': {3: </a:t>
            </a:r>
            <a:r>
              <a:rPr lang="fr-FR" dirty="0" smtClean="0"/>
              <a:t>2093                                                                                            						 4</a:t>
            </a:r>
            <a:r>
              <a:rPr lang="fr-FR" dirty="0"/>
              <a:t>: 35101},</a:t>
            </a:r>
          </a:p>
          <a:p>
            <a:pPr marL="0" indent="0" fontAlgn="t">
              <a:buNone/>
            </a:pPr>
            <a:r>
              <a:rPr lang="fr-FR" dirty="0"/>
              <a:t>                                                                  '</a:t>
            </a:r>
            <a:r>
              <a:rPr lang="fr-FR" dirty="0" err="1"/>
              <a:t>disksafety_objects_decommissioned</a:t>
            </a:r>
            <a:r>
              <a:rPr lang="fr-FR" dirty="0"/>
              <a:t>': {3: </a:t>
            </a:r>
            <a:r>
              <a:rPr lang="fr-FR" dirty="0" smtClean="0"/>
              <a:t>2093                                                                                                      										         4</a:t>
            </a:r>
            <a:r>
              <a:rPr lang="fr-FR" dirty="0"/>
              <a:t>: 35101}</a:t>
            </a:r>
            <a:r>
              <a:rPr lang="fr-FR" dirty="0" smtClean="0"/>
              <a:t>,                                                                 </a:t>
            </a:r>
            <a:r>
              <a:rPr lang="fr-FR" dirty="0"/>
              <a:t>'disksafety_objects_offline': {3: 2093</a:t>
            </a:r>
            <a:r>
              <a:rPr lang="fr-FR" dirty="0" smtClean="0"/>
              <a:t>,                                                                                                 								  4</a:t>
            </a:r>
            <a:r>
              <a:rPr lang="fr-FR" dirty="0"/>
              <a:t>: 35101},</a:t>
            </a:r>
            <a:endParaRPr lang="fr-FR" dirty="0"/>
          </a:p>
          <a:p>
            <a:pPr marL="0" indent="0" fontAlgn="t">
              <a:buNone/>
            </a:pPr>
            <a:r>
              <a:rPr lang="fr-FR" dirty="0" err="1"/>
              <a:t>nr_objects_repair</a:t>
            </a:r>
            <a:r>
              <a:rPr lang="fr-FR" dirty="0"/>
              <a:t>': 2093,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80" y="94561"/>
            <a:ext cx="8289245" cy="586629"/>
          </a:xfrm>
        </p:spPr>
        <p:txBody>
          <a:bodyPr/>
          <a:lstStyle/>
          <a:p>
            <a:r>
              <a:rPr lang="en-US" dirty="0"/>
              <a:t>Lattus Repair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805" y="739045"/>
            <a:ext cx="8216220" cy="4086951"/>
          </a:xfrm>
        </p:spPr>
        <p:txBody>
          <a:bodyPr/>
          <a:lstStyle/>
          <a:p>
            <a:r>
              <a:rPr lang="en-US" dirty="0" smtClean="0"/>
              <a:t>Managed Object Repair Types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 smtClean="0"/>
              <a:t>7 </a:t>
            </a:r>
            <a:r>
              <a:rPr lang="en-US" dirty="0" smtClean="0"/>
              <a:t>object repair types</a:t>
            </a:r>
          </a:p>
          <a:p>
            <a:pPr lvl="2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smtClean="0"/>
              <a:t>managed object repair types</a:t>
            </a:r>
          </a:p>
          <a:p>
            <a:pPr lvl="2"/>
            <a:r>
              <a:rPr lang="en-US" dirty="0" smtClean="0"/>
              <a:t>1 manual </a:t>
            </a:r>
            <a:r>
              <a:rPr lang="en-US" dirty="0"/>
              <a:t>object repair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Verification Repairs</a:t>
            </a:r>
          </a:p>
          <a:p>
            <a:pPr lvl="2"/>
            <a:r>
              <a:rPr lang="en-US" dirty="0" smtClean="0"/>
              <a:t>Verification objects, where verification of object have completed successfully. CMC: Progress monitored in (yellow)</a:t>
            </a:r>
          </a:p>
          <a:p>
            <a:pPr lvl="1"/>
            <a:r>
              <a:rPr lang="en-US" dirty="0" smtClean="0"/>
              <a:t>Normal Repairs</a:t>
            </a:r>
          </a:p>
          <a:p>
            <a:pPr lvl="2"/>
            <a:r>
              <a:rPr lang="en-US" dirty="0" smtClean="0"/>
              <a:t>Object repairs which contain no detected CRC errors, or mismatch in </a:t>
            </a:r>
            <a:r>
              <a:rPr lang="en-US" dirty="0" err="1" smtClean="0"/>
              <a:t>checkblock’s</a:t>
            </a:r>
            <a:r>
              <a:rPr lang="en-US" dirty="0" smtClean="0"/>
              <a:t> exists.</a:t>
            </a:r>
            <a:r>
              <a:rPr lang="en-US" dirty="0"/>
              <a:t> CMC: Progress monitored in </a:t>
            </a:r>
            <a:r>
              <a:rPr lang="en-US" dirty="0" smtClean="0"/>
              <a:t>(cyan)</a:t>
            </a:r>
          </a:p>
          <a:p>
            <a:pPr lvl="1"/>
            <a:r>
              <a:rPr lang="en-US" dirty="0" smtClean="0"/>
              <a:t>Decommission Repair</a:t>
            </a:r>
          </a:p>
          <a:p>
            <a:pPr lvl="2"/>
            <a:r>
              <a:rPr lang="en-US" dirty="0" smtClean="0"/>
              <a:t>Object Repairs when a disk or storage node has been decommissioned.</a:t>
            </a:r>
            <a:r>
              <a:rPr lang="en-US" dirty="0"/>
              <a:t> CMC: Progress monitored in </a:t>
            </a:r>
            <a:r>
              <a:rPr lang="en-US" dirty="0" smtClean="0"/>
              <a:t>(orange)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Certain2.0_PPT_Template_Widescreen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BeCertain2.0_PPT_Template_Widescreen-v2.potx</Template>
  <TotalTime>2294</TotalTime>
  <Words>2475</Words>
  <Application>Microsoft Macintosh PowerPoint</Application>
  <PresentationFormat>On-screen Show (16:9)</PresentationFormat>
  <Paragraphs>278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BeCertain2.0_PPT_Template_Widescreen-v2</vt:lpstr>
      <vt:lpstr>BeCertain-NewTemplate-2013-Standard-Condensed-v2</vt:lpstr>
      <vt:lpstr>Content Slide</vt:lpstr>
      <vt:lpstr>PowerPoint Presentation</vt:lpstr>
      <vt:lpstr>Resolving Lattus Issues</vt:lpstr>
      <vt:lpstr> 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Lattus Repair Management</vt:lpstr>
      <vt:lpstr> Log Collector</vt:lpstr>
      <vt:lpstr>Lattus Log Collector</vt:lpstr>
      <vt:lpstr>Lattus Log Collector</vt:lpstr>
      <vt:lpstr>Lattus Log Collector</vt:lpstr>
      <vt:lpstr> Tuning</vt:lpstr>
      <vt:lpstr>Lattus Tuning</vt:lpstr>
      <vt:lpstr>Lattus Tuning</vt:lpstr>
      <vt:lpstr>PowerPoint Presentation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Certainty 2.0 Master Template</dc:subject>
  <dc:creator>jcalash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Larry Kriewald</cp:lastModifiedBy>
  <cp:revision>207</cp:revision>
  <cp:lastPrinted>2012-04-03T01:06:05Z</cp:lastPrinted>
  <dcterms:created xsi:type="dcterms:W3CDTF">2013-09-10T17:11:44Z</dcterms:created>
  <dcterms:modified xsi:type="dcterms:W3CDTF">2015-08-26T13:17:42Z</dcterms:modified>
  <cp:category>Template</cp:category>
  <cp:contentStatus>RELEASED</cp:contentStatus>
</cp:coreProperties>
</file>