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46"/>
  </p:notesMasterIdLst>
  <p:handoutMasterIdLst>
    <p:handoutMasterId r:id="rId47"/>
  </p:handoutMasterIdLst>
  <p:sldIdLst>
    <p:sldId id="418" r:id="rId4"/>
    <p:sldId id="365" r:id="rId5"/>
    <p:sldId id="432" r:id="rId6"/>
    <p:sldId id="422" r:id="rId7"/>
    <p:sldId id="423" r:id="rId8"/>
    <p:sldId id="468" r:id="rId9"/>
    <p:sldId id="424" r:id="rId10"/>
    <p:sldId id="406" r:id="rId11"/>
    <p:sldId id="478" r:id="rId12"/>
    <p:sldId id="479" r:id="rId13"/>
    <p:sldId id="480" r:id="rId14"/>
    <p:sldId id="473" r:id="rId15"/>
    <p:sldId id="425" r:id="rId16"/>
    <p:sldId id="426" r:id="rId17"/>
    <p:sldId id="474" r:id="rId18"/>
    <p:sldId id="427" r:id="rId19"/>
    <p:sldId id="428" r:id="rId20"/>
    <p:sldId id="475" r:id="rId21"/>
    <p:sldId id="430" r:id="rId22"/>
    <p:sldId id="476" r:id="rId23"/>
    <p:sldId id="431" r:id="rId24"/>
    <p:sldId id="438" r:id="rId25"/>
    <p:sldId id="437" r:id="rId26"/>
    <p:sldId id="429" r:id="rId27"/>
    <p:sldId id="433" r:id="rId28"/>
    <p:sldId id="434" r:id="rId29"/>
    <p:sldId id="435" r:id="rId30"/>
    <p:sldId id="477" r:id="rId31"/>
    <p:sldId id="469" r:id="rId32"/>
    <p:sldId id="470" r:id="rId33"/>
    <p:sldId id="471" r:id="rId34"/>
    <p:sldId id="472" r:id="rId35"/>
    <p:sldId id="439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21" r:id="rId45"/>
  </p:sldIdLst>
  <p:sldSz cx="9144000" cy="5143500" type="screen16x9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0" autoAdjust="0"/>
    <p:restoredTop sz="98206" autoAdjust="0"/>
  </p:normalViewPr>
  <p:slideViewPr>
    <p:cSldViewPr snapToGrid="0" showGuides="1">
      <p:cViewPr>
        <p:scale>
          <a:sx n="110" d="100"/>
          <a:sy n="110" d="100"/>
        </p:scale>
        <p:origin x="-1184" y="-688"/>
      </p:cViewPr>
      <p:guideLst>
        <p:guide orient="horz" pos="1842"/>
        <p:guide pos="5642"/>
      </p:guideLst>
    </p:cSldViewPr>
  </p:slideViewPr>
  <p:outlineViewPr>
    <p:cViewPr>
      <p:scale>
        <a:sx n="33" d="100"/>
        <a:sy n="33" d="100"/>
      </p:scale>
      <p:origin x="0" y="38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8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7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7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" y="1925677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9" y="689416"/>
            <a:ext cx="2343905" cy="590931"/>
            <a:chOff x="320121" y="1309686"/>
            <a:chExt cx="2343905" cy="78790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068622"/>
            <a:ext cx="2335068" cy="590931"/>
            <a:chOff x="63133" y="1309686"/>
            <a:chExt cx="2335068" cy="787908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9" y="3844387"/>
            <a:ext cx="2928685" cy="590931"/>
            <a:chOff x="320119" y="1309686"/>
            <a:chExt cx="2928685" cy="787908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4" y="4263835"/>
            <a:ext cx="2343905" cy="590931"/>
            <a:chOff x="320121" y="1309686"/>
            <a:chExt cx="2343905" cy="787908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24996" r="58258" b="42762"/>
          <a:stretch/>
        </p:blipFill>
        <p:spPr>
          <a:xfrm>
            <a:off x="1413164" y="1151906"/>
            <a:ext cx="3040083" cy="26957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3170" r="5906" b="5698"/>
          <a:stretch/>
        </p:blipFill>
        <p:spPr>
          <a:xfrm>
            <a:off x="1413164" y="1151906"/>
            <a:ext cx="3040083" cy="265441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04322" y="2912427"/>
            <a:ext cx="2257765" cy="5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077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948026"/>
            <a:ext cx="8216220" cy="35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5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5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1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1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3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4" name="Rectangle 13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80" y="313916"/>
            <a:ext cx="8289245" cy="7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477926"/>
            <a:ext cx="8216220" cy="31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206354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2" y="1"/>
            <a:ext cx="9925049" cy="293763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1725015"/>
            <a:ext cx="6982724" cy="120729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5" y="3358923"/>
            <a:ext cx="7786495" cy="1462300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4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3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LATTUS TOI Resolving Lattus Issues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Larry Kriewald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106106"/>
            <a:ext cx="8289245" cy="728871"/>
          </a:xfrm>
        </p:spPr>
        <p:txBody>
          <a:bodyPr/>
          <a:lstStyle/>
          <a:p>
            <a:r>
              <a:rPr lang="en-US" dirty="0" smtClean="0"/>
              <a:t>Monitoring </a:t>
            </a:r>
            <a:r>
              <a:rPr lang="en-US" dirty="0"/>
              <a:t>L</a:t>
            </a:r>
            <a:r>
              <a:rPr lang="en-US" dirty="0" smtClean="0"/>
              <a:t>ive Storage Pool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808316"/>
            <a:ext cx="8216220" cy="4006139"/>
          </a:xfrm>
        </p:spPr>
        <p:txBody>
          <a:bodyPr/>
          <a:lstStyle/>
          <a:p>
            <a:r>
              <a:rPr lang="en-US" dirty="0" smtClean="0"/>
              <a:t>The monitoring agent is responsible for monitoring the Storage Pool and provide current status in the CMC.</a:t>
            </a:r>
          </a:p>
          <a:p>
            <a:r>
              <a:rPr lang="en-US" dirty="0"/>
              <a:t>The </a:t>
            </a:r>
            <a:r>
              <a:rPr lang="en-US" dirty="0" smtClean="0"/>
              <a:t>dashboard </a:t>
            </a:r>
            <a:r>
              <a:rPr lang="en-US" dirty="0"/>
              <a:t>shows the Worst Case Overall Disk Safety, but does not show the details for each </a:t>
            </a:r>
            <a:r>
              <a:rPr lang="en-US" dirty="0" smtClean="0"/>
              <a:t>policy when multiple storage policies exist.</a:t>
            </a:r>
          </a:p>
          <a:p>
            <a:r>
              <a:rPr lang="en-US" dirty="0" smtClean="0"/>
              <a:t>The Storage Policy will show the specific details of the configured policies:</a:t>
            </a:r>
          </a:p>
          <a:p>
            <a:pPr lvl="1"/>
            <a:r>
              <a:rPr lang="en-US" dirty="0"/>
              <a:t>Which storage policy is the </a:t>
            </a:r>
            <a:r>
              <a:rPr lang="en-US" i="1" dirty="0"/>
              <a:t>default policy </a:t>
            </a:r>
            <a:r>
              <a:rPr lang="en-US" dirty="0"/>
              <a:t>of AXR and/or S3. </a:t>
            </a:r>
          </a:p>
          <a:p>
            <a:pPr lvl="1"/>
            <a:r>
              <a:rPr lang="en-US" dirty="0"/>
              <a:t>Which storage policy also has a </a:t>
            </a:r>
            <a:r>
              <a:rPr lang="en-US" i="1" dirty="0"/>
              <a:t>full copy </a:t>
            </a:r>
            <a:r>
              <a:rPr lang="en-US" dirty="0"/>
              <a:t>of small files, if small file support is active. </a:t>
            </a:r>
          </a:p>
          <a:p>
            <a:pPr lvl="1"/>
            <a:r>
              <a:rPr lang="en-US" dirty="0"/>
              <a:t>The chosen </a:t>
            </a:r>
            <a:r>
              <a:rPr lang="en-US" i="1" dirty="0"/>
              <a:t>spread width </a:t>
            </a:r>
            <a:r>
              <a:rPr lang="en-US" dirty="0"/>
              <a:t>and </a:t>
            </a:r>
            <a:r>
              <a:rPr lang="en-US" i="1" dirty="0"/>
              <a:t>safety </a:t>
            </a:r>
            <a:r>
              <a:rPr lang="en-US" dirty="0"/>
              <a:t>for each policy.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8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106106"/>
            <a:ext cx="8289245" cy="728871"/>
          </a:xfrm>
        </p:spPr>
        <p:txBody>
          <a:bodyPr/>
          <a:lstStyle/>
          <a:p>
            <a:r>
              <a:rPr lang="en-US" dirty="0" smtClean="0"/>
              <a:t>Monitoring </a:t>
            </a:r>
            <a:r>
              <a:rPr lang="en-US" dirty="0"/>
              <a:t>L</a:t>
            </a:r>
            <a:r>
              <a:rPr lang="en-US" dirty="0" smtClean="0"/>
              <a:t>ive Storage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808316"/>
            <a:ext cx="8216220" cy="4006139"/>
          </a:xfrm>
        </p:spPr>
        <p:txBody>
          <a:bodyPr/>
          <a:lstStyle/>
          <a:p>
            <a:r>
              <a:rPr lang="en-US" dirty="0" smtClean="0"/>
              <a:t>The Storage Policy will show the specific details of the configured policies:</a:t>
            </a:r>
          </a:p>
          <a:p>
            <a:pPr lvl="1"/>
            <a:r>
              <a:rPr lang="en-US" dirty="0"/>
              <a:t>The chosen </a:t>
            </a:r>
            <a:r>
              <a:rPr lang="en-US" i="1" dirty="0"/>
              <a:t>safety strategy </a:t>
            </a:r>
            <a:r>
              <a:rPr lang="en-US" dirty="0"/>
              <a:t>for each policy. </a:t>
            </a:r>
          </a:p>
          <a:p>
            <a:pPr lvl="1"/>
            <a:r>
              <a:rPr lang="en-US" dirty="0"/>
              <a:t>The chosen </a:t>
            </a:r>
            <a:r>
              <a:rPr lang="en-US" i="1" dirty="0"/>
              <a:t>maximum superblock size </a:t>
            </a:r>
            <a:r>
              <a:rPr lang="en-US" dirty="0"/>
              <a:t>(in bytes, not in </a:t>
            </a:r>
            <a:r>
              <a:rPr lang="en-US" dirty="0" err="1"/>
              <a:t>MiB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lowest disk safety </a:t>
            </a:r>
            <a:r>
              <a:rPr lang="en-US" dirty="0"/>
              <a:t>an object has on that policy. </a:t>
            </a:r>
          </a:p>
          <a:p>
            <a:pPr lvl="1"/>
            <a:r>
              <a:rPr lang="en-US" dirty="0"/>
              <a:t>The number of </a:t>
            </a:r>
            <a:r>
              <a:rPr lang="en-US" i="1" dirty="0"/>
              <a:t>objects with a lower disk safety </a:t>
            </a:r>
            <a:r>
              <a:rPr lang="en-US" dirty="0"/>
              <a:t>than the desired safety (percentage). This is not necessarily the lowest disk safety. </a:t>
            </a:r>
          </a:p>
          <a:p>
            <a:r>
              <a:rPr lang="en-US" dirty="0" smtClean="0"/>
              <a:t>In most cases the CMC is not current with its contained data and the data is often stale, which could be lagging behind 5 min to 1 hr., depending to system load.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q.dss.manage.monitorStoragePool</a:t>
            </a:r>
            <a:r>
              <a:rPr lang="en-US" dirty="0" smtClean="0"/>
              <a:t>()</a:t>
            </a:r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6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106106"/>
            <a:ext cx="8289245" cy="728871"/>
          </a:xfrm>
        </p:spPr>
        <p:txBody>
          <a:bodyPr/>
          <a:lstStyle/>
          <a:p>
            <a:r>
              <a:rPr lang="en-US" dirty="0" smtClean="0"/>
              <a:t>Monitoring Jobs running past the interval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808316"/>
            <a:ext cx="8216220" cy="4006139"/>
          </a:xfrm>
        </p:spPr>
        <p:txBody>
          <a:bodyPr/>
          <a:lstStyle/>
          <a:p>
            <a:r>
              <a:rPr lang="en-US" dirty="0" smtClean="0"/>
              <a:t>Monitoring Policy Interval</a:t>
            </a:r>
          </a:p>
          <a:p>
            <a:pPr lvl="1"/>
            <a:r>
              <a:rPr lang="en-US" dirty="0" smtClean="0"/>
              <a:t>Some monitoring jobs run past the monitoring interval. For these types of jobs you may see the jobs not making much progress.</a:t>
            </a:r>
          </a:p>
          <a:p>
            <a:pPr lvl="2"/>
            <a:r>
              <a:rPr lang="en-US" dirty="0" smtClean="0"/>
              <a:t>To identify what state the job is in will take steps beyond the CMC.</a:t>
            </a:r>
          </a:p>
          <a:p>
            <a:pPr lvl="3"/>
            <a:r>
              <a:rPr lang="en-US" dirty="0" smtClean="0"/>
              <a:t>Identify the job and hand viewing of related logs files will be needed.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91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Responding to Lattus Events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Lattus Monitoring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Events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1108486"/>
            <a:ext cx="8216220" cy="3567431"/>
          </a:xfrm>
        </p:spPr>
        <p:txBody>
          <a:bodyPr/>
          <a:lstStyle/>
          <a:p>
            <a:r>
              <a:rPr lang="en-US" dirty="0" smtClean="0"/>
              <a:t>Event Overview</a:t>
            </a:r>
          </a:p>
          <a:p>
            <a:pPr lvl="1"/>
            <a:r>
              <a:rPr lang="en-US" dirty="0" smtClean="0"/>
              <a:t>There are 2 category of events</a:t>
            </a:r>
          </a:p>
          <a:p>
            <a:pPr lvl="2"/>
            <a:r>
              <a:rPr lang="en-US" dirty="0" smtClean="0"/>
              <a:t>Live Events</a:t>
            </a:r>
          </a:p>
          <a:p>
            <a:pPr lvl="2"/>
            <a:r>
              <a:rPr lang="en-US" dirty="0" smtClean="0"/>
              <a:t>Pending (All Past) Events</a:t>
            </a:r>
          </a:p>
          <a:p>
            <a:pPr lvl="1"/>
            <a:r>
              <a:rPr lang="en-US" dirty="0" smtClean="0"/>
              <a:t>Live Events vs. Pending Past Events</a:t>
            </a:r>
          </a:p>
          <a:p>
            <a:pPr lvl="2"/>
            <a:r>
              <a:rPr lang="en-US" dirty="0" smtClean="0"/>
              <a:t>A  Event will remain in the Live events on these conditions:</a:t>
            </a:r>
          </a:p>
          <a:p>
            <a:pPr lvl="3"/>
            <a:r>
              <a:rPr lang="en-US" dirty="0" smtClean="0"/>
              <a:t>If the </a:t>
            </a:r>
            <a:r>
              <a:rPr lang="en-US" dirty="0"/>
              <a:t>event is still </a:t>
            </a:r>
            <a:r>
              <a:rPr lang="en-US" dirty="0" smtClean="0"/>
              <a:t>detected and applicable.</a:t>
            </a:r>
            <a:endParaRPr lang="en-US" dirty="0"/>
          </a:p>
          <a:p>
            <a:pPr lvl="3"/>
            <a:r>
              <a:rPr lang="en-US" dirty="0" smtClean="0"/>
              <a:t>If the event is no longer detected beyond 2 monitoring intervals.</a:t>
            </a:r>
          </a:p>
          <a:p>
            <a:pPr lvl="3"/>
            <a:r>
              <a:rPr lang="en-US" dirty="0" smtClean="0"/>
              <a:t> </a:t>
            </a:r>
            <a:r>
              <a:rPr lang="en-US" dirty="0"/>
              <a:t>If the event is no longer detected </a:t>
            </a:r>
            <a:r>
              <a:rPr lang="en-US" dirty="0" smtClean="0"/>
              <a:t>longer than 2,000 seconds if it does not apply to the monitoring interval.</a:t>
            </a:r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5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Events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1108486"/>
            <a:ext cx="8216220" cy="3567431"/>
          </a:xfrm>
        </p:spPr>
        <p:txBody>
          <a:bodyPr/>
          <a:lstStyle/>
          <a:p>
            <a:r>
              <a:rPr lang="en-US" dirty="0" smtClean="0"/>
              <a:t>Event Overview</a:t>
            </a:r>
          </a:p>
          <a:p>
            <a:pPr lvl="1"/>
            <a:r>
              <a:rPr lang="en-US" dirty="0" smtClean="0"/>
              <a:t>There are 4 different Event Severities</a:t>
            </a:r>
          </a:p>
          <a:p>
            <a:pPr lvl="2"/>
            <a:r>
              <a:rPr lang="en-US" dirty="0" smtClean="0"/>
              <a:t>Informational – No required action needed.</a:t>
            </a:r>
          </a:p>
          <a:p>
            <a:pPr lvl="2"/>
            <a:r>
              <a:rPr lang="en-US" dirty="0" smtClean="0"/>
              <a:t>Warning – An Issue has been detected, No impact to data is expected, no impact to availability to resolve.</a:t>
            </a:r>
          </a:p>
          <a:p>
            <a:pPr lvl="2"/>
            <a:r>
              <a:rPr lang="en-US" dirty="0" smtClean="0"/>
              <a:t>Error – Hardware/Software component is failing and require attention as soon as possible. </a:t>
            </a:r>
          </a:p>
          <a:p>
            <a:pPr lvl="2"/>
            <a:r>
              <a:rPr lang="en-US" dirty="0" smtClean="0"/>
              <a:t>Critical -  A issue that could cause customer impact to service and availability.</a:t>
            </a:r>
          </a:p>
        </p:txBody>
      </p:sp>
    </p:spTree>
    <p:extLst>
      <p:ext uri="{BB962C8B-B14F-4D97-AF65-F5344CB8AC3E}">
        <p14:creationId xmlns:p14="http://schemas.microsoft.com/office/powerpoint/2010/main" val="6359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Monitoring </a:t>
            </a:r>
            <a:r>
              <a:rPr lang="en-US" dirty="0"/>
              <a:t>Severities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1154666"/>
            <a:ext cx="8216220" cy="3567431"/>
          </a:xfrm>
        </p:spPr>
        <p:txBody>
          <a:bodyPr/>
          <a:lstStyle/>
          <a:p>
            <a:r>
              <a:rPr lang="en-US" dirty="0" smtClean="0"/>
              <a:t>Event Severities</a:t>
            </a:r>
          </a:p>
          <a:p>
            <a:pPr lvl="2"/>
            <a:r>
              <a:rPr lang="en-US" dirty="0" smtClean="0"/>
              <a:t>Informational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Warning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Error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Critical</a:t>
            </a:r>
          </a:p>
        </p:txBody>
      </p:sp>
      <p:pic>
        <p:nvPicPr>
          <p:cNvPr id="3" name="Picture 2" descr="info_Ev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1" y="1916552"/>
            <a:ext cx="7963266" cy="217923"/>
          </a:xfrm>
          <a:prstGeom prst="rect">
            <a:avLst/>
          </a:prstGeom>
        </p:spPr>
      </p:pic>
      <p:pic>
        <p:nvPicPr>
          <p:cNvPr id="5" name="Picture 4" descr="warning_even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516914"/>
            <a:ext cx="8201033" cy="215380"/>
          </a:xfrm>
          <a:prstGeom prst="rect">
            <a:avLst/>
          </a:prstGeom>
        </p:spPr>
      </p:pic>
      <p:pic>
        <p:nvPicPr>
          <p:cNvPr id="6" name="Picture 5" descr="error_event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39497"/>
            <a:ext cx="7966364" cy="205180"/>
          </a:xfrm>
          <a:prstGeom prst="rect">
            <a:avLst/>
          </a:prstGeom>
        </p:spPr>
      </p:pic>
      <p:pic>
        <p:nvPicPr>
          <p:cNvPr id="7" name="Picture 6" descr="crit_Even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867670"/>
            <a:ext cx="7816273" cy="2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71" y="117648"/>
            <a:ext cx="8289245" cy="728871"/>
          </a:xfrm>
        </p:spPr>
        <p:txBody>
          <a:bodyPr/>
          <a:lstStyle/>
          <a:p>
            <a:r>
              <a:rPr lang="en-US" dirty="0" smtClean="0"/>
              <a:t>Event Viewer</a:t>
            </a:r>
            <a:endParaRPr lang="en-US" dirty="0"/>
          </a:p>
        </p:txBody>
      </p:sp>
      <p:pic>
        <p:nvPicPr>
          <p:cNvPr id="3" name="Picture 2" descr="eve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89000"/>
            <a:ext cx="8996426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186921"/>
            <a:ext cx="8289245" cy="728871"/>
          </a:xfrm>
        </p:spPr>
        <p:txBody>
          <a:bodyPr/>
          <a:lstStyle/>
          <a:p>
            <a:r>
              <a:rPr lang="en-US" dirty="0" smtClean="0"/>
              <a:t>Removing Events from Live Events</a:t>
            </a:r>
            <a:endParaRPr lang="en-US" dirty="0"/>
          </a:p>
        </p:txBody>
      </p:sp>
      <p:pic>
        <p:nvPicPr>
          <p:cNvPr id="3" name="Picture 2" descr="event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42818"/>
            <a:ext cx="8996426" cy="43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728871"/>
          </a:xfrm>
        </p:spPr>
        <p:txBody>
          <a:bodyPr/>
          <a:lstStyle/>
          <a:p>
            <a:r>
              <a:rPr lang="en-US" dirty="0" smtClean="0"/>
              <a:t>Exporting Event Detail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866041"/>
            <a:ext cx="8216220" cy="3948418"/>
          </a:xfrm>
        </p:spPr>
        <p:txBody>
          <a:bodyPr/>
          <a:lstStyle/>
          <a:p>
            <a:r>
              <a:rPr lang="en-US" dirty="0" smtClean="0"/>
              <a:t>Exporting Events</a:t>
            </a:r>
          </a:p>
          <a:p>
            <a:pPr lvl="1"/>
            <a:r>
              <a:rPr lang="en-US" dirty="0" smtClean="0"/>
              <a:t>It may become necessary to export events to a spreadsheet.</a:t>
            </a:r>
          </a:p>
          <a:p>
            <a:pPr lvl="1"/>
            <a:r>
              <a:rPr lang="en-US" dirty="0" smtClean="0"/>
              <a:t>Exported event are written to a spreadsheet in </a:t>
            </a:r>
            <a:r>
              <a:rPr lang="en-US" dirty="0" err="1" smtClean="0"/>
              <a:t>csv</a:t>
            </a:r>
            <a:r>
              <a:rPr lang="en-US" dirty="0" smtClean="0"/>
              <a:t> format.</a:t>
            </a:r>
          </a:p>
          <a:p>
            <a:pPr lvl="2"/>
            <a:r>
              <a:rPr lang="en-US" dirty="0" smtClean="0"/>
              <a:t>Select the events in the live event screen.</a:t>
            </a:r>
          </a:p>
          <a:p>
            <a:pPr lvl="2"/>
            <a:r>
              <a:rPr lang="en-US" dirty="0" smtClean="0"/>
              <a:t>Select export events</a:t>
            </a:r>
          </a:p>
          <a:p>
            <a:pPr lvl="2"/>
            <a:r>
              <a:rPr lang="en-US" dirty="0" smtClean="0"/>
              <a:t>Provide the date period</a:t>
            </a:r>
          </a:p>
          <a:p>
            <a:pPr lvl="2"/>
            <a:r>
              <a:rPr lang="en-US" dirty="0" smtClean="0"/>
              <a:t>Select export to CSV</a:t>
            </a:r>
          </a:p>
          <a:p>
            <a:pPr lvl="2"/>
            <a:r>
              <a:rPr lang="en-US" dirty="0" smtClean="0"/>
              <a:t>The CMC will show a list of downloadable CSV files already processed.</a:t>
            </a:r>
          </a:p>
          <a:p>
            <a:pPr lvl="1"/>
            <a:r>
              <a:rPr lang="en-US" dirty="0" smtClean="0"/>
              <a:t>Note: After 24 </a:t>
            </a:r>
            <a:r>
              <a:rPr lang="en-US" dirty="0" err="1" smtClean="0"/>
              <a:t>hrs</a:t>
            </a:r>
            <a:r>
              <a:rPr lang="en-US" dirty="0" smtClean="0"/>
              <a:t>, cleanup will removed pre-existing CSV files.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9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Lattus Issues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821031"/>
            <a:ext cx="8216220" cy="3970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Monitoring Components </a:t>
            </a:r>
          </a:p>
          <a:p>
            <a:pPr lvl="1"/>
            <a:r>
              <a:rPr lang="en-US" dirty="0" smtClean="0"/>
              <a:t>Events</a:t>
            </a:r>
          </a:p>
          <a:p>
            <a:pPr lvl="2"/>
            <a:r>
              <a:rPr lang="en-US" dirty="0" smtClean="0"/>
              <a:t>Drilling down on the events</a:t>
            </a:r>
          </a:p>
          <a:p>
            <a:pPr lvl="2"/>
            <a:r>
              <a:rPr lang="en-US" dirty="0" smtClean="0"/>
              <a:t>Resolving Events</a:t>
            </a:r>
          </a:p>
          <a:p>
            <a:r>
              <a:rPr lang="en-US" dirty="0" smtClean="0"/>
              <a:t>Disk Auto-Decommissioning</a:t>
            </a:r>
          </a:p>
          <a:p>
            <a:pPr lvl="1"/>
            <a:r>
              <a:rPr lang="en-US" dirty="0" smtClean="0"/>
              <a:t>Degraded vs. decommissioned</a:t>
            </a:r>
          </a:p>
          <a:p>
            <a:pPr lvl="1"/>
            <a:r>
              <a:rPr lang="en-US" dirty="0" smtClean="0"/>
              <a:t>Multiple disks targeted for Auto-decommissioning</a:t>
            </a:r>
          </a:p>
          <a:p>
            <a:pPr lvl="1"/>
            <a:r>
              <a:rPr lang="en-US" dirty="0" smtClean="0"/>
              <a:t>Current Issues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728871"/>
          </a:xfrm>
        </p:spPr>
        <p:txBody>
          <a:bodyPr/>
          <a:lstStyle/>
          <a:p>
            <a:r>
              <a:rPr lang="en-US" dirty="0" smtClean="0"/>
              <a:t>Event Detail Overview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866041"/>
            <a:ext cx="8216220" cy="3948418"/>
          </a:xfrm>
        </p:spPr>
        <p:txBody>
          <a:bodyPr/>
          <a:lstStyle/>
          <a:p>
            <a:r>
              <a:rPr lang="en-US" dirty="0" smtClean="0"/>
              <a:t>Event Summary Fields</a:t>
            </a:r>
          </a:p>
          <a:p>
            <a:pPr lvl="1"/>
            <a:r>
              <a:rPr lang="en-US" b="1" dirty="0" smtClean="0"/>
              <a:t>Message</a:t>
            </a:r>
            <a:r>
              <a:rPr lang="en-US" dirty="0" smtClean="0"/>
              <a:t>: A brief message of the event.</a:t>
            </a:r>
          </a:p>
          <a:p>
            <a:pPr lvl="1"/>
            <a:r>
              <a:rPr lang="en-US" b="1" dirty="0" smtClean="0"/>
              <a:t>Severity</a:t>
            </a:r>
            <a:r>
              <a:rPr lang="en-US" dirty="0" smtClean="0"/>
              <a:t>: Provides a Severity of the event determined by monitoring.</a:t>
            </a:r>
          </a:p>
          <a:p>
            <a:pPr lvl="1"/>
            <a:r>
              <a:rPr lang="en-US" b="1" dirty="0" smtClean="0"/>
              <a:t>Source</a:t>
            </a:r>
            <a:r>
              <a:rPr lang="en-US" dirty="0" smtClean="0"/>
              <a:t>: Provides a relation to hardware, software, or target node in the configuration.</a:t>
            </a:r>
          </a:p>
          <a:p>
            <a:pPr lvl="1"/>
            <a:r>
              <a:rPr lang="en-US" b="1" dirty="0" smtClean="0"/>
              <a:t>Occurrence</a:t>
            </a:r>
            <a:r>
              <a:rPr lang="en-US" dirty="0" smtClean="0"/>
              <a:t>: Provides the number of occurrence the monitoring agent has determined the event.</a:t>
            </a:r>
          </a:p>
          <a:p>
            <a:r>
              <a:rPr lang="en-US" dirty="0" smtClean="0"/>
              <a:t>Details</a:t>
            </a:r>
          </a:p>
          <a:p>
            <a:pPr lvl="1"/>
            <a:r>
              <a:rPr lang="en-US" b="1" dirty="0" smtClean="0"/>
              <a:t>Event Type</a:t>
            </a:r>
            <a:r>
              <a:rPr lang="en-US" dirty="0" smtClean="0"/>
              <a:t>: Internal error code (referenced in Lattus guides) </a:t>
            </a:r>
          </a:p>
          <a:p>
            <a:pPr lvl="1"/>
            <a:r>
              <a:rPr lang="en-US" b="1" dirty="0" smtClean="0"/>
              <a:t>Event Details</a:t>
            </a:r>
            <a:r>
              <a:rPr lang="en-US" dirty="0" smtClean="0"/>
              <a:t>: The </a:t>
            </a:r>
            <a:r>
              <a:rPr lang="en-US" dirty="0" err="1" smtClean="0"/>
              <a:t>backtrace</a:t>
            </a:r>
            <a:r>
              <a:rPr lang="en-US" dirty="0" smtClean="0"/>
              <a:t> of the error if available will be provided in the event detail.</a:t>
            </a:r>
          </a:p>
          <a:p>
            <a:pPr lvl="1"/>
            <a:r>
              <a:rPr lang="en-US" b="1" dirty="0" smtClean="0"/>
              <a:t>Tags</a:t>
            </a:r>
            <a:r>
              <a:rPr lang="en-US" dirty="0" smtClean="0"/>
              <a:t>: The related GUID’s, metadata and other identifying information.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7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198466"/>
            <a:ext cx="8289245" cy="728871"/>
          </a:xfrm>
        </p:spPr>
        <p:txBody>
          <a:bodyPr/>
          <a:lstStyle/>
          <a:p>
            <a:r>
              <a:rPr lang="en-US" dirty="0" smtClean="0"/>
              <a:t>Events Error Codes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900676"/>
            <a:ext cx="8216220" cy="3729054"/>
          </a:xfrm>
        </p:spPr>
        <p:txBody>
          <a:bodyPr/>
          <a:lstStyle/>
          <a:p>
            <a:r>
              <a:rPr lang="en-US" dirty="0" smtClean="0"/>
              <a:t>Event Error Codes </a:t>
            </a:r>
          </a:p>
          <a:p>
            <a:pPr lvl="1"/>
            <a:r>
              <a:rPr lang="en-US" dirty="0" smtClean="0"/>
              <a:t>Each code has 8 fields:</a:t>
            </a:r>
          </a:p>
          <a:p>
            <a:pPr lvl="2"/>
            <a:r>
              <a:rPr lang="en-US" b="1" dirty="0" smtClean="0"/>
              <a:t>Event ID</a:t>
            </a:r>
            <a:r>
              <a:rPr lang="en-US" dirty="0" smtClean="0"/>
              <a:t>: The specific Event Code ID.</a:t>
            </a:r>
          </a:p>
          <a:p>
            <a:pPr lvl="2"/>
            <a:r>
              <a:rPr lang="en-US" b="1" dirty="0" smtClean="0"/>
              <a:t>Event Message</a:t>
            </a:r>
            <a:r>
              <a:rPr lang="en-US" dirty="0" smtClean="0"/>
              <a:t>: Brief explanation of the event.</a:t>
            </a:r>
          </a:p>
          <a:p>
            <a:pPr lvl="2"/>
            <a:r>
              <a:rPr lang="en-US" b="1" dirty="0" smtClean="0"/>
              <a:t>Severity</a:t>
            </a:r>
            <a:r>
              <a:rPr lang="en-US" dirty="0" smtClean="0"/>
              <a:t>: Event severities (Explained in previous slide)</a:t>
            </a:r>
          </a:p>
          <a:p>
            <a:pPr lvl="2"/>
            <a:r>
              <a:rPr lang="en-US" b="1" dirty="0" smtClean="0"/>
              <a:t>Retention</a:t>
            </a:r>
            <a:r>
              <a:rPr lang="en-US" dirty="0" smtClean="0"/>
              <a:t>: The event is stored in the DB for 7 days. (DRP)</a:t>
            </a:r>
          </a:p>
          <a:p>
            <a:pPr lvl="2"/>
            <a:r>
              <a:rPr lang="en-US" b="1" dirty="0" smtClean="0"/>
              <a:t>SNMP Trap</a:t>
            </a:r>
            <a:r>
              <a:rPr lang="en-US" dirty="0" smtClean="0"/>
              <a:t>: The event can be trapped via SNMP.</a:t>
            </a:r>
          </a:p>
          <a:p>
            <a:pPr lvl="2"/>
            <a:r>
              <a:rPr lang="en-US" b="1" dirty="0" smtClean="0"/>
              <a:t>Email Notification</a:t>
            </a:r>
            <a:r>
              <a:rPr lang="en-US" dirty="0" smtClean="0"/>
              <a:t>: The event it will be sent over email (SMTP)</a:t>
            </a:r>
          </a:p>
          <a:p>
            <a:pPr lvl="2"/>
            <a:r>
              <a:rPr lang="en-US" b="1" dirty="0" smtClean="0"/>
              <a:t>Monitoring Interval</a:t>
            </a:r>
            <a:r>
              <a:rPr lang="en-US" dirty="0" smtClean="0"/>
              <a:t>: Default monitoring interval between monitoring cycles.</a:t>
            </a:r>
          </a:p>
          <a:p>
            <a:pPr lvl="2"/>
            <a:r>
              <a:rPr lang="en-US" b="1" dirty="0" smtClean="0"/>
              <a:t>Occurrences</a:t>
            </a:r>
            <a:r>
              <a:rPr lang="en-US" dirty="0" smtClean="0"/>
              <a:t>: If multiple occurrences occur for the same state, the same event will occur, with the occurrences counter increased.</a:t>
            </a:r>
          </a:p>
          <a:p>
            <a:pPr lvl="1"/>
            <a:r>
              <a:rPr lang="en-US" dirty="0" smtClean="0"/>
              <a:t>Event code detail: </a:t>
            </a:r>
            <a:r>
              <a:rPr lang="en-US" b="1" dirty="0" smtClean="0"/>
              <a:t>See Lattus Service Manual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127010"/>
            <a:ext cx="8289245" cy="534792"/>
          </a:xfrm>
        </p:spPr>
        <p:txBody>
          <a:bodyPr/>
          <a:lstStyle/>
          <a:p>
            <a:r>
              <a:rPr lang="en-US" dirty="0" smtClean="0"/>
              <a:t>Events Error Codes Categories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808315"/>
            <a:ext cx="8216220" cy="3544321"/>
          </a:xfrm>
        </p:spPr>
        <p:txBody>
          <a:bodyPr/>
          <a:lstStyle/>
          <a:p>
            <a:r>
              <a:rPr lang="en-US" sz="2000" dirty="0" smtClean="0"/>
              <a:t>Agent Events: Monitoring, Maintenance</a:t>
            </a:r>
          </a:p>
          <a:p>
            <a:r>
              <a:rPr lang="en-US" sz="2000" dirty="0" smtClean="0"/>
              <a:t>Application Events: Daemons, Application policies, thresholds</a:t>
            </a:r>
          </a:p>
          <a:p>
            <a:r>
              <a:rPr lang="en-US" sz="2000" dirty="0" err="1" smtClean="0"/>
              <a:t>Metastore</a:t>
            </a:r>
            <a:r>
              <a:rPr lang="en-US" sz="2000" dirty="0" smtClean="0"/>
              <a:t> Events: </a:t>
            </a:r>
            <a:r>
              <a:rPr lang="en-US" sz="2000" dirty="0" err="1" smtClean="0"/>
              <a:t>Metastore</a:t>
            </a:r>
            <a:r>
              <a:rPr lang="en-US" sz="2000" dirty="0" smtClean="0"/>
              <a:t> Events</a:t>
            </a:r>
          </a:p>
          <a:p>
            <a:r>
              <a:rPr lang="en-US" sz="2000" dirty="0" smtClean="0"/>
              <a:t>Disk Events: Disk Events: Operation, disk decommission, auto-decommissioning.</a:t>
            </a:r>
          </a:p>
          <a:p>
            <a:r>
              <a:rPr lang="en-US" sz="2000" dirty="0" smtClean="0"/>
              <a:t>DSS Events: DSS operation, thresholds, </a:t>
            </a:r>
            <a:r>
              <a:rPr lang="en-US" sz="2000" dirty="0" err="1" smtClean="0"/>
              <a:t>storagepool</a:t>
            </a:r>
            <a:r>
              <a:rPr lang="en-US" sz="2000" dirty="0" smtClean="0"/>
              <a:t>, capacity, </a:t>
            </a:r>
            <a:r>
              <a:rPr lang="en-US" sz="2000" dirty="0" err="1" smtClean="0"/>
              <a:t>blockstores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Environments Events: Management Policies</a:t>
            </a:r>
          </a:p>
          <a:p>
            <a:r>
              <a:rPr lang="en-US" sz="2000" dirty="0" smtClean="0"/>
              <a:t>Generic Events: catchall events, not cataloged in other categories.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198466"/>
            <a:ext cx="8289245" cy="728871"/>
          </a:xfrm>
        </p:spPr>
        <p:txBody>
          <a:bodyPr/>
          <a:lstStyle/>
          <a:p>
            <a:r>
              <a:rPr lang="en-US" dirty="0" smtClean="0"/>
              <a:t>Drilling Down on Events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969946"/>
            <a:ext cx="8216220" cy="3729054"/>
          </a:xfrm>
        </p:spPr>
        <p:txBody>
          <a:bodyPr/>
          <a:lstStyle/>
          <a:p>
            <a:r>
              <a:rPr lang="en-US" dirty="0" smtClean="0"/>
              <a:t>Select the job associated with the event</a:t>
            </a:r>
          </a:p>
          <a:p>
            <a:pPr lvl="1"/>
            <a:r>
              <a:rPr lang="en-US" dirty="0" smtClean="0"/>
              <a:t>Administration</a:t>
            </a:r>
            <a:r>
              <a:rPr lang="en-US" dirty="0"/>
              <a:t>-</a:t>
            </a:r>
            <a:r>
              <a:rPr lang="en-US" dirty="0" smtClean="0"/>
              <a:t>&gt;Lattus </a:t>
            </a:r>
            <a:r>
              <a:rPr lang="en-US" dirty="0"/>
              <a:t>Management-&gt;Logging-&gt;Jobs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will display the last 7 days jobs up to the number specified in the upper-right corner of the window (default: 500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Selecting/clicking on </a:t>
            </a:r>
            <a:r>
              <a:rPr lang="en-US" dirty="0" smtClean="0"/>
              <a:t>the error job </a:t>
            </a:r>
            <a:r>
              <a:rPr lang="en-US" dirty="0"/>
              <a:t>will display the Job Details of that job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Job steps may be expanded/collapsed by selecting the arrow symbol. The individual steps may be selected to have the right-panel display the text that goes into the logs for that particular step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Note: Next slide is a example.</a:t>
            </a:r>
          </a:p>
        </p:txBody>
      </p:sp>
    </p:spTree>
    <p:extLst>
      <p:ext uri="{BB962C8B-B14F-4D97-AF65-F5344CB8AC3E}">
        <p14:creationId xmlns:p14="http://schemas.microsoft.com/office/powerpoint/2010/main" val="15452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Example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3442" y="1016000"/>
            <a:ext cx="8216220" cy="1212274"/>
          </a:xfrm>
        </p:spPr>
        <p:txBody>
          <a:bodyPr/>
          <a:lstStyle/>
          <a:p>
            <a:r>
              <a:rPr lang="en-US" dirty="0" smtClean="0"/>
              <a:t>Error event is received in active events</a:t>
            </a:r>
          </a:p>
          <a:p>
            <a:pPr lvl="1"/>
            <a:r>
              <a:rPr lang="en-US" dirty="0" smtClean="0"/>
              <a:t>Determine Event:</a:t>
            </a:r>
          </a:p>
          <a:p>
            <a:pPr lvl="1"/>
            <a:r>
              <a:rPr lang="en-US" dirty="0" smtClean="0"/>
              <a:t>Failed Jobs</a:t>
            </a:r>
            <a:r>
              <a:rPr lang="en-US" dirty="0"/>
              <a:t>&gt; </a:t>
            </a:r>
            <a:r>
              <a:rPr lang="en-US" dirty="0" err="1"/>
              <a:t>machine.getMonitoringInfo</a:t>
            </a:r>
            <a:endParaRPr lang="en-US" dirty="0" smtClean="0"/>
          </a:p>
        </p:txBody>
      </p:sp>
      <p:pic>
        <p:nvPicPr>
          <p:cNvPr id="3" name="Picture 2" descr="mointoingev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7" y="2239818"/>
            <a:ext cx="8705272" cy="26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Event Parameters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3442" y="1016000"/>
            <a:ext cx="8216220" cy="3775364"/>
          </a:xfrm>
        </p:spPr>
        <p:txBody>
          <a:bodyPr/>
          <a:lstStyle/>
          <a:p>
            <a:r>
              <a:rPr lang="en-US" dirty="0" smtClean="0"/>
              <a:t>Possible retrieve the job parameters passed into the job.</a:t>
            </a:r>
          </a:p>
          <a:p>
            <a:pPr lvl="1"/>
            <a:r>
              <a:rPr lang="en-US" dirty="0" smtClean="0"/>
              <a:t>Activate the Job parameters pop-up: Hidden icon at the left bottom.</a:t>
            </a:r>
          </a:p>
          <a:p>
            <a:pPr lvl="1"/>
            <a:r>
              <a:rPr lang="en-US" dirty="0" smtClean="0"/>
              <a:t>For Windows: Hold </a:t>
            </a:r>
            <a:r>
              <a:rPr lang="en-US" dirty="0"/>
              <a:t>down ctrl + alt, then double click on the little icon in the 'Status' field in the Job Details bottom-pane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Mac: </a:t>
            </a:r>
            <a:r>
              <a:rPr lang="en-US" dirty="0"/>
              <a:t>Hold down command + option, then double click on the little icon in the 'Status' field in the Job Details bottom-pane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This will </a:t>
            </a:r>
            <a:r>
              <a:rPr lang="en-US" dirty="0"/>
              <a:t>display the job step's </a:t>
            </a:r>
            <a:r>
              <a:rPr lang="en-US" dirty="0" smtClean="0"/>
              <a:t>GUID </a:t>
            </a:r>
            <a:r>
              <a:rPr lang="en-US" dirty="0"/>
              <a:t>in the bottom-pane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Double clicking on the word </a:t>
            </a:r>
            <a:r>
              <a:rPr lang="en-US" dirty="0" smtClean="0"/>
              <a:t>’</a:t>
            </a:r>
            <a:r>
              <a:rPr lang="en-US" dirty="0" err="1" smtClean="0"/>
              <a:t>Guid</a:t>
            </a:r>
            <a:r>
              <a:rPr lang="en-US" dirty="0" smtClean="0"/>
              <a:t>' </a:t>
            </a:r>
            <a:r>
              <a:rPr lang="en-US" dirty="0"/>
              <a:t>will display a pop-up window the contains job step parameters that were passed to the script that it executed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Example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8085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Job Parameters Example</a:t>
            </a:r>
            <a:endParaRPr lang="en-US" dirty="0"/>
          </a:p>
        </p:txBody>
      </p:sp>
      <p:pic>
        <p:nvPicPr>
          <p:cNvPr id="3" name="Picture 2" descr="job_paramet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692726"/>
            <a:ext cx="7643091" cy="40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the event </a:t>
            </a:r>
            <a:r>
              <a:rPr lang="en-US" sz="2000" dirty="0"/>
              <a:t>example the monitoring policy timeout interval is 600 seconds pulling the current monitoring from the local monitoring agent on storage node. (rtx1-stor-</a:t>
            </a:r>
            <a:r>
              <a:rPr lang="en-US" sz="2000" dirty="0" smtClean="0"/>
              <a:t>12), the timeout threshold exceed the time limit of 600 seconds resulting in the event. </a:t>
            </a:r>
          </a:p>
          <a:p>
            <a:r>
              <a:rPr lang="en-US" sz="2000" dirty="0" smtClean="0"/>
              <a:t>Identify the address of (rtx1-stor-12), login and investigate, and resolve.</a:t>
            </a:r>
          </a:p>
          <a:p>
            <a:pPr lvl="1"/>
            <a:r>
              <a:rPr lang="en-US" dirty="0" smtClean="0"/>
              <a:t>Analyze the network connections for the storage nodes and backend network communications between the MGMT controller and the storage node.</a:t>
            </a:r>
          </a:p>
          <a:p>
            <a:pPr lvl="1"/>
            <a:r>
              <a:rPr lang="en-US" dirty="0" smtClean="0"/>
              <a:t>Analyze the failed job.</a:t>
            </a:r>
          </a:p>
          <a:p>
            <a:pPr lvl="1"/>
            <a:r>
              <a:rPr lang="en-US" dirty="0" smtClean="0"/>
              <a:t>Analyze </a:t>
            </a:r>
            <a:r>
              <a:rPr lang="en-US" dirty="0"/>
              <a:t>monitor agent logs: /opt/qbase3/</a:t>
            </a:r>
            <a:r>
              <a:rPr lang="en-US" dirty="0" err="1"/>
              <a:t>var</a:t>
            </a:r>
            <a:r>
              <a:rPr lang="en-US" dirty="0"/>
              <a:t>/log/monitoring/</a:t>
            </a:r>
            <a:r>
              <a:rPr lang="en-US" dirty="0" err="1" smtClean="0"/>
              <a:t>monitor.log</a:t>
            </a:r>
            <a:endParaRPr lang="en-US" dirty="0" smtClean="0"/>
          </a:p>
          <a:p>
            <a:pPr lvl="1"/>
            <a:r>
              <a:rPr lang="en-US" dirty="0" smtClean="0"/>
              <a:t>Is the monitoring agent </a:t>
            </a:r>
            <a:r>
              <a:rPr lang="en-US" dirty="0"/>
              <a:t>active: </a:t>
            </a:r>
            <a:r>
              <a:rPr lang="en-US" dirty="0" err="1"/>
              <a:t>q.manage.monitoringagent.getStatus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Analyze System logs.</a:t>
            </a:r>
          </a:p>
        </p:txBody>
      </p:sp>
    </p:spTree>
    <p:extLst>
      <p:ext uri="{BB962C8B-B14F-4D97-AF65-F5344CB8AC3E}">
        <p14:creationId xmlns:p14="http://schemas.microsoft.com/office/powerpoint/2010/main" val="38582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Event Log Retention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sz="2000" dirty="0" smtClean="0"/>
              <a:t>In most cases the logs associated with events, are related to Lattus services running on the system. (Arakoon, storage, DSS daemons, agents, etc.).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logs use log rotate </a:t>
            </a:r>
            <a:r>
              <a:rPr lang="en-US" dirty="0" smtClean="0"/>
              <a:t>rules.</a:t>
            </a:r>
          </a:p>
          <a:p>
            <a:pPr lvl="1"/>
            <a:r>
              <a:rPr lang="en-US" dirty="0" smtClean="0"/>
              <a:t>Log </a:t>
            </a:r>
            <a:r>
              <a:rPr lang="en-US" dirty="0"/>
              <a:t>rotations happen daily and or </a:t>
            </a:r>
            <a:r>
              <a:rPr lang="en-US" dirty="0" smtClean="0"/>
              <a:t>weekly schedule.</a:t>
            </a:r>
          </a:p>
          <a:p>
            <a:pPr lvl="1"/>
            <a:r>
              <a:rPr lang="en-US" dirty="0" smtClean="0"/>
              <a:t>Log </a:t>
            </a:r>
            <a:r>
              <a:rPr lang="en-US" dirty="0"/>
              <a:t>rotation rules are located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logrotate.d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What are the System Monitoring checks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dirty="0" smtClean="0"/>
              <a:t>System Thresholds</a:t>
            </a:r>
          </a:p>
          <a:p>
            <a:pPr lvl="1"/>
            <a:r>
              <a:rPr lang="en-US" dirty="0" smtClean="0"/>
              <a:t>Memory 5% free</a:t>
            </a:r>
          </a:p>
          <a:p>
            <a:pPr lvl="1"/>
            <a:r>
              <a:rPr lang="en-US" dirty="0" smtClean="0"/>
              <a:t>Swap &gt; 50% free</a:t>
            </a:r>
          </a:p>
          <a:p>
            <a:pPr lvl="1"/>
            <a:r>
              <a:rPr lang="en-US" dirty="0" smtClean="0"/>
              <a:t>Max processes are not over 600</a:t>
            </a:r>
          </a:p>
          <a:p>
            <a:pPr lvl="1"/>
            <a:r>
              <a:rPr lang="en-US" dirty="0" smtClean="0"/>
              <a:t>Disk partition capacity full usage:</a:t>
            </a:r>
          </a:p>
          <a:p>
            <a:pPr lvl="2"/>
            <a:r>
              <a:rPr lang="en-US" dirty="0" smtClean="0"/>
              <a:t>95% Warning Event</a:t>
            </a:r>
          </a:p>
          <a:p>
            <a:pPr lvl="2"/>
            <a:r>
              <a:rPr lang="en-US" dirty="0" smtClean="0"/>
              <a:t>96% </a:t>
            </a:r>
            <a:r>
              <a:rPr lang="en-US" dirty="0"/>
              <a:t>Error </a:t>
            </a:r>
            <a:r>
              <a:rPr lang="en-US" dirty="0" smtClean="0"/>
              <a:t>Event</a:t>
            </a:r>
          </a:p>
          <a:p>
            <a:pPr lvl="2"/>
            <a:r>
              <a:rPr lang="en-US" dirty="0"/>
              <a:t>98% </a:t>
            </a:r>
            <a:r>
              <a:rPr lang="en-US" dirty="0" smtClean="0"/>
              <a:t>Critical Threshold</a:t>
            </a:r>
          </a:p>
          <a:p>
            <a:pPr lvl="3"/>
            <a:r>
              <a:rPr lang="en-US" dirty="0" smtClean="0"/>
              <a:t>RAID or OS condition sluggish</a:t>
            </a:r>
          </a:p>
          <a:p>
            <a:pPr lvl="3"/>
            <a:r>
              <a:rPr lang="en-US" dirty="0" err="1" smtClean="0"/>
              <a:t>Blockstore</a:t>
            </a:r>
            <a:r>
              <a:rPr lang="en-US" dirty="0" smtClean="0"/>
              <a:t>: READ ONLY is set</a:t>
            </a:r>
          </a:p>
          <a:p>
            <a:pPr lvl="2"/>
            <a:r>
              <a:rPr lang="en-US" dirty="0" smtClean="0"/>
              <a:t>&gt; 10,000,000 </a:t>
            </a:r>
            <a:r>
              <a:rPr lang="en-US" dirty="0" err="1" smtClean="0"/>
              <a:t>inodes</a:t>
            </a:r>
            <a:r>
              <a:rPr lang="en-US" dirty="0" smtClean="0"/>
              <a:t> on a single partition: Critical Event READONLY condition.</a:t>
            </a:r>
          </a:p>
        </p:txBody>
      </p:sp>
    </p:spTree>
    <p:extLst>
      <p:ext uri="{BB962C8B-B14F-4D97-AF65-F5344CB8AC3E}">
        <p14:creationId xmlns:p14="http://schemas.microsoft.com/office/powerpoint/2010/main" val="25652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Lattus Issues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844121"/>
            <a:ext cx="8216220" cy="3970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Lattus Repair Management</a:t>
            </a:r>
          </a:p>
          <a:p>
            <a:pPr lvl="1"/>
            <a:r>
              <a:rPr lang="en-US" dirty="0"/>
              <a:t>Object Repairs</a:t>
            </a:r>
          </a:p>
          <a:p>
            <a:pPr lvl="1"/>
            <a:r>
              <a:rPr lang="en-US" dirty="0"/>
              <a:t>Disk safety</a:t>
            </a:r>
          </a:p>
          <a:p>
            <a:pPr lvl="1"/>
            <a:r>
              <a:rPr lang="en-US" dirty="0"/>
              <a:t>Monitor Namespace Detail</a:t>
            </a:r>
          </a:p>
          <a:p>
            <a:pPr lvl="1"/>
            <a:r>
              <a:rPr lang="en-US" dirty="0"/>
              <a:t>Repair Object Types</a:t>
            </a:r>
          </a:p>
          <a:p>
            <a:pPr lvl="1"/>
            <a:r>
              <a:rPr lang="en-US" dirty="0"/>
              <a:t>Repair Components</a:t>
            </a:r>
          </a:p>
          <a:p>
            <a:pPr lvl="1"/>
            <a:r>
              <a:rPr lang="en-US" dirty="0"/>
              <a:t>Crawl Processing</a:t>
            </a:r>
          </a:p>
          <a:p>
            <a:pPr lvl="1"/>
            <a:r>
              <a:rPr lang="en-US" dirty="0"/>
              <a:t>Common Issues</a:t>
            </a:r>
          </a:p>
          <a:p>
            <a:pPr lvl="1"/>
            <a:r>
              <a:rPr lang="en-US" dirty="0"/>
              <a:t>Troubleshooting Repairs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0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What are the Health Monitoring checks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dirty="0" smtClean="0"/>
              <a:t>System Events (configurable)</a:t>
            </a:r>
          </a:p>
          <a:p>
            <a:pPr lvl="1"/>
            <a:r>
              <a:rPr lang="en-US" dirty="0" smtClean="0"/>
              <a:t>Memory 5% free</a:t>
            </a:r>
          </a:p>
          <a:p>
            <a:pPr lvl="1"/>
            <a:r>
              <a:rPr lang="en-US" dirty="0" smtClean="0"/>
              <a:t>Swap &gt; 50% free</a:t>
            </a:r>
          </a:p>
          <a:p>
            <a:pPr lvl="1"/>
            <a:r>
              <a:rPr lang="en-US" dirty="0" smtClean="0"/>
              <a:t>Max processes are not over 600</a:t>
            </a:r>
          </a:p>
          <a:p>
            <a:pPr lvl="1"/>
            <a:r>
              <a:rPr lang="en-US" dirty="0" smtClean="0"/>
              <a:t>Disk partition capacity full usage:</a:t>
            </a:r>
          </a:p>
          <a:p>
            <a:pPr lvl="2"/>
            <a:r>
              <a:rPr lang="en-US" dirty="0" smtClean="0"/>
              <a:t>95% Warning Event</a:t>
            </a:r>
          </a:p>
          <a:p>
            <a:pPr lvl="2"/>
            <a:r>
              <a:rPr lang="en-US" dirty="0" smtClean="0"/>
              <a:t>96% </a:t>
            </a:r>
            <a:r>
              <a:rPr lang="en-US" dirty="0"/>
              <a:t>Error </a:t>
            </a:r>
            <a:r>
              <a:rPr lang="en-US" dirty="0" smtClean="0"/>
              <a:t>Event</a:t>
            </a:r>
          </a:p>
          <a:p>
            <a:pPr lvl="2"/>
            <a:r>
              <a:rPr lang="en-US" dirty="0"/>
              <a:t>98% </a:t>
            </a:r>
            <a:r>
              <a:rPr lang="en-US" dirty="0" smtClean="0"/>
              <a:t>Critical Threshold</a:t>
            </a:r>
          </a:p>
          <a:p>
            <a:pPr lvl="3"/>
            <a:r>
              <a:rPr lang="en-US" dirty="0" smtClean="0"/>
              <a:t>RAID or OS condition sluggish</a:t>
            </a:r>
          </a:p>
          <a:p>
            <a:pPr lvl="3"/>
            <a:r>
              <a:rPr lang="en-US" dirty="0" err="1" smtClean="0"/>
              <a:t>Blockstore</a:t>
            </a:r>
            <a:r>
              <a:rPr lang="en-US" dirty="0" smtClean="0"/>
              <a:t>: READ ONLY is set</a:t>
            </a:r>
          </a:p>
          <a:p>
            <a:pPr lvl="2"/>
            <a:r>
              <a:rPr lang="en-US" dirty="0" smtClean="0"/>
              <a:t>&gt; 10,000,000 </a:t>
            </a:r>
            <a:r>
              <a:rPr lang="en-US" dirty="0" err="1" smtClean="0"/>
              <a:t>inodes</a:t>
            </a:r>
            <a:r>
              <a:rPr lang="en-US" dirty="0" smtClean="0"/>
              <a:t> on a single partition: Critical Event READONLY condition.</a:t>
            </a:r>
          </a:p>
        </p:txBody>
      </p:sp>
    </p:spTree>
    <p:extLst>
      <p:ext uri="{BB962C8B-B14F-4D97-AF65-F5344CB8AC3E}">
        <p14:creationId xmlns:p14="http://schemas.microsoft.com/office/powerpoint/2010/main" val="23896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Changing Monitoring Thresholds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dirty="0" smtClean="0"/>
              <a:t>System Thresholds (configurable)</a:t>
            </a:r>
          </a:p>
          <a:p>
            <a:pPr lvl="1"/>
            <a:r>
              <a:rPr lang="en-US" dirty="0" smtClean="0"/>
              <a:t>Before modify settings, beware there may be a problem, investigate!</a:t>
            </a:r>
          </a:p>
          <a:p>
            <a:pPr lvl="2"/>
            <a:r>
              <a:rPr lang="en-US" dirty="0" smtClean="0"/>
              <a:t>Is the agent pointing at a potential issue!</a:t>
            </a:r>
          </a:p>
          <a:p>
            <a:pPr lvl="1"/>
            <a:r>
              <a:rPr lang="en-US" dirty="0" smtClean="0"/>
              <a:t>Edit </a:t>
            </a:r>
            <a:r>
              <a:rPr lang="en-US" dirty="0"/>
              <a:t>with caution: /opt/qbase3/apps/</a:t>
            </a:r>
            <a:r>
              <a:rPr lang="en-US" dirty="0" err="1"/>
              <a:t>monitoring_agent</a:t>
            </a:r>
            <a:r>
              <a:rPr lang="en-US" dirty="0"/>
              <a:t>/</a:t>
            </a:r>
            <a:r>
              <a:rPr lang="en-US" dirty="0" err="1" smtClean="0"/>
              <a:t>monitoring.xml</a:t>
            </a:r>
            <a:endParaRPr lang="en-US" dirty="0" smtClean="0"/>
          </a:p>
          <a:p>
            <a:pPr lvl="1"/>
            <a:r>
              <a:rPr lang="en-US" dirty="0"/>
              <a:t>/opt/qbase3/</a:t>
            </a:r>
            <a:r>
              <a:rPr lang="en-US" dirty="0" err="1" smtClean="0"/>
              <a:t>qshell</a:t>
            </a:r>
            <a:r>
              <a:rPr lang="en-US" dirty="0" smtClean="0"/>
              <a:t> –c “</a:t>
            </a:r>
            <a:r>
              <a:rPr lang="en-US" dirty="0" err="1" smtClean="0"/>
              <a:t>q.manage.monitoringagent.restart</a:t>
            </a:r>
            <a:r>
              <a:rPr lang="en-US" dirty="0"/>
              <a:t>(</a:t>
            </a:r>
            <a:r>
              <a:rPr lang="en-US" dirty="0" smtClean="0"/>
              <a:t>)”</a:t>
            </a:r>
          </a:p>
          <a:p>
            <a:pPr lvl="1"/>
            <a:r>
              <a:rPr lang="en-US" dirty="0" smtClean="0"/>
              <a:t>Memory =&lt; 5% free</a:t>
            </a:r>
          </a:p>
          <a:p>
            <a:pPr lvl="1"/>
            <a:r>
              <a:rPr lang="en-US" dirty="0" smtClean="0"/>
              <a:t>Swap &gt; 50% free</a:t>
            </a:r>
          </a:p>
          <a:p>
            <a:pPr lvl="1"/>
            <a:r>
              <a:rPr lang="en-US" dirty="0" smtClean="0"/>
              <a:t>Max processes are not over 600</a:t>
            </a:r>
          </a:p>
          <a:p>
            <a:pPr lvl="1"/>
            <a:r>
              <a:rPr lang="en-US" dirty="0" smtClean="0"/>
              <a:t>Disk partition capacity full usage: Do not modify!</a:t>
            </a:r>
          </a:p>
        </p:txBody>
      </p:sp>
    </p:spTree>
    <p:extLst>
      <p:ext uri="{BB962C8B-B14F-4D97-AF65-F5344CB8AC3E}">
        <p14:creationId xmlns:p14="http://schemas.microsoft.com/office/powerpoint/2010/main" val="23896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794439"/>
          </a:xfrm>
        </p:spPr>
        <p:txBody>
          <a:bodyPr/>
          <a:lstStyle/>
          <a:p>
            <a:r>
              <a:rPr lang="en-US" dirty="0" smtClean="0"/>
              <a:t>Collapsing Tlog Policy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1039087"/>
            <a:ext cx="8216220" cy="3798458"/>
          </a:xfrm>
        </p:spPr>
        <p:txBody>
          <a:bodyPr/>
          <a:lstStyle/>
          <a:p>
            <a:r>
              <a:rPr lang="en-US" dirty="0" smtClean="0"/>
              <a:t>Use case generates too many </a:t>
            </a:r>
            <a:r>
              <a:rPr lang="en-US" dirty="0" err="1" smtClean="0"/>
              <a:t>tlogs</a:t>
            </a:r>
            <a:r>
              <a:rPr lang="en-US" dirty="0" smtClean="0"/>
              <a:t> within the policy threshold</a:t>
            </a:r>
          </a:p>
          <a:p>
            <a:pPr lvl="1"/>
            <a:r>
              <a:rPr lang="en-US" sz="1600" dirty="0" smtClean="0"/>
              <a:t>No current fix</a:t>
            </a:r>
          </a:p>
          <a:p>
            <a:pPr lvl="1"/>
            <a:r>
              <a:rPr lang="en-US" sz="1600" dirty="0" smtClean="0"/>
              <a:t>Risks: 	In the event Lattus Arakoon goes done, normal recovery procedures may not be able to recover the last thread in the </a:t>
            </a:r>
            <a:r>
              <a:rPr lang="en-US" sz="1600" dirty="0" err="1" smtClean="0"/>
              <a:t>tlog</a:t>
            </a:r>
            <a:r>
              <a:rPr lang="en-US" sz="1600" dirty="0" smtClean="0"/>
              <a:t>, manual undocumented recovery will be necessary.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891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Responding to Lattus Events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Disk Decommission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 smtClean="0"/>
              <a:t>Disk Auto-Decommissioning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dirty="0" smtClean="0"/>
              <a:t>Degraded vs. Decommissioned</a:t>
            </a:r>
          </a:p>
          <a:p>
            <a:pPr lvl="1"/>
            <a:r>
              <a:rPr lang="en-US" dirty="0" smtClean="0"/>
              <a:t>What contributes to a degraded disk</a:t>
            </a:r>
          </a:p>
          <a:p>
            <a:pPr lvl="2"/>
            <a:r>
              <a:rPr lang="en-US" sz="1800" dirty="0" smtClean="0"/>
              <a:t>The monitoring agent evaluates disks states every 60 seconds.</a:t>
            </a:r>
            <a:endParaRPr lang="en-US" sz="1800" dirty="0"/>
          </a:p>
          <a:p>
            <a:pPr lvl="3"/>
            <a:r>
              <a:rPr lang="en-US" sz="1800" dirty="0" smtClean="0"/>
              <a:t>System Logs: Hardware errors, </a:t>
            </a:r>
            <a:r>
              <a:rPr lang="en-US" sz="1800" dirty="0" err="1" smtClean="0"/>
              <a:t>filesystem</a:t>
            </a:r>
            <a:r>
              <a:rPr lang="en-US" sz="1800" dirty="0" smtClean="0"/>
              <a:t> errors</a:t>
            </a:r>
          </a:p>
          <a:p>
            <a:pPr lvl="3"/>
            <a:r>
              <a:rPr lang="en-US" sz="1800" dirty="0" smtClean="0"/>
              <a:t>Blacklist thresholds</a:t>
            </a:r>
          </a:p>
          <a:p>
            <a:pPr lvl="3"/>
            <a:r>
              <a:rPr lang="en-US" sz="1800" dirty="0" smtClean="0"/>
              <a:t>Read, write, and </a:t>
            </a:r>
            <a:r>
              <a:rPr lang="en-US" sz="1800" dirty="0" err="1" smtClean="0"/>
              <a:t>smartctl</a:t>
            </a:r>
            <a:r>
              <a:rPr lang="en-US" sz="1800" dirty="0" smtClean="0"/>
              <a:t> tests</a:t>
            </a:r>
          </a:p>
          <a:p>
            <a:pPr lvl="2"/>
            <a:r>
              <a:rPr lang="en-US" sz="1800" dirty="0" smtClean="0"/>
              <a:t>Multiple degraded disks on the same node can occur in the same monitoring interval.</a:t>
            </a:r>
          </a:p>
          <a:p>
            <a:pPr lvl="3"/>
            <a:r>
              <a:rPr lang="en-US" sz="1800" dirty="0" smtClean="0"/>
              <a:t>In the event multiple degraded disks occur on the same node, you should evaluate these closely normally point to another underlining issue.</a:t>
            </a:r>
          </a:p>
          <a:p>
            <a:pPr lvl="1"/>
            <a:r>
              <a:rPr lang="en-US" sz="2000" dirty="0" smtClean="0"/>
              <a:t>Events will be generated on degraded disks</a:t>
            </a:r>
          </a:p>
          <a:p>
            <a:pPr lvl="2"/>
            <a:endParaRPr lang="en-US" sz="1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7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Disk Auto-Decommissioning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dirty="0" smtClean="0"/>
              <a:t>Auto-Decommission Policy Prerequisites</a:t>
            </a:r>
          </a:p>
          <a:p>
            <a:pPr lvl="1"/>
            <a:r>
              <a:rPr lang="en-US" dirty="0" smtClean="0"/>
              <a:t>SSD are not evaluated for </a:t>
            </a:r>
            <a:r>
              <a:rPr lang="en-US" dirty="0"/>
              <a:t>auto-</a:t>
            </a:r>
            <a:r>
              <a:rPr lang="en-US" dirty="0" smtClean="0"/>
              <a:t>decommissioning.</a:t>
            </a:r>
          </a:p>
          <a:p>
            <a:pPr lvl="1"/>
            <a:r>
              <a:rPr lang="en-US" dirty="0" smtClean="0"/>
              <a:t>The auto-decommission policy runs every 60 </a:t>
            </a:r>
            <a:r>
              <a:rPr lang="en-US" dirty="0"/>
              <a:t>minutes. (configurable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degraded disk is not evaluated for auto-decommissioning until it reaches a 30 minute </a:t>
            </a:r>
            <a:r>
              <a:rPr lang="en-US" dirty="0"/>
              <a:t>threshold. (configurable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multiple degraded disks are detected on the same node within a 5 minute interval for 3-12 disks: The auto-decommission interval will be reset set to default of 12 hrs. (configurable)</a:t>
            </a:r>
          </a:p>
          <a:p>
            <a:pPr lvl="1"/>
            <a:r>
              <a:rPr lang="en-US" dirty="0" smtClean="0"/>
              <a:t>If multiple auto-decommission disks are detected in the same policy interval, the current lowest overall disk safety is evaluated before preceding with auto-decommissioned.</a:t>
            </a:r>
          </a:p>
          <a:p>
            <a:pPr lvl="1"/>
            <a:r>
              <a:rPr lang="en-US" dirty="0" smtClean="0"/>
              <a:t>Disks that contain RAID sub-mirrors will not be auto-decommissioned and will require manual decommission.</a:t>
            </a:r>
          </a:p>
        </p:txBody>
      </p:sp>
    </p:spTree>
    <p:extLst>
      <p:ext uri="{BB962C8B-B14F-4D97-AF65-F5344CB8AC3E}">
        <p14:creationId xmlns:p14="http://schemas.microsoft.com/office/powerpoint/2010/main" val="39478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909894"/>
          </a:xfrm>
        </p:spPr>
        <p:txBody>
          <a:bodyPr/>
          <a:lstStyle/>
          <a:p>
            <a:r>
              <a:rPr lang="en-US" dirty="0"/>
              <a:t>Disk Auto-</a:t>
            </a:r>
            <a:r>
              <a:rPr lang="en-US" dirty="0" smtClean="0"/>
              <a:t>Decommissioning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87" y="981485"/>
            <a:ext cx="8216220" cy="3844505"/>
          </a:xfrm>
        </p:spPr>
        <p:txBody>
          <a:bodyPr/>
          <a:lstStyle/>
          <a:p>
            <a:r>
              <a:rPr lang="en-US" dirty="0" err="1" smtClean="0"/>
              <a:t>Blockstore</a:t>
            </a:r>
            <a:r>
              <a:rPr lang="en-US" dirty="0" smtClean="0"/>
              <a:t> Interactions with Auto-decommissioning</a:t>
            </a:r>
          </a:p>
          <a:p>
            <a:pPr lvl="1"/>
            <a:r>
              <a:rPr lang="en-US" dirty="0" smtClean="0"/>
              <a:t>Only 1 </a:t>
            </a:r>
            <a:r>
              <a:rPr lang="en-US" dirty="0" err="1" smtClean="0"/>
              <a:t>blockstore</a:t>
            </a:r>
            <a:r>
              <a:rPr lang="en-US" dirty="0" smtClean="0"/>
              <a:t> per node is auto-decommissioned at a time.</a:t>
            </a:r>
          </a:p>
          <a:p>
            <a:pPr lvl="2"/>
            <a:r>
              <a:rPr lang="en-US" sz="1800" dirty="0" smtClean="0"/>
              <a:t>When there are multiple disks are set to auto-decommissioned the active </a:t>
            </a:r>
            <a:r>
              <a:rPr lang="en-US" sz="1800" dirty="0" err="1" smtClean="0"/>
              <a:t>decommisioned</a:t>
            </a:r>
            <a:r>
              <a:rPr lang="en-US" sz="1800" dirty="0" smtClean="0"/>
              <a:t> </a:t>
            </a:r>
            <a:r>
              <a:rPr lang="en-US" sz="1800" dirty="0" err="1" smtClean="0"/>
              <a:t>blockstore</a:t>
            </a:r>
            <a:r>
              <a:rPr lang="en-US" sz="1800" dirty="0"/>
              <a:t> </a:t>
            </a:r>
            <a:r>
              <a:rPr lang="en-US" sz="1800" dirty="0" smtClean="0"/>
              <a:t>has to complete, and </a:t>
            </a:r>
            <a:r>
              <a:rPr lang="en-US" sz="1800" dirty="0"/>
              <a:t>ABANDONED</a:t>
            </a:r>
            <a:r>
              <a:rPr lang="en-US" sz="1800" dirty="0" smtClean="0"/>
              <a:t> is set on that </a:t>
            </a:r>
            <a:r>
              <a:rPr lang="en-US" sz="1800" dirty="0" err="1" smtClean="0"/>
              <a:t>blockstore</a:t>
            </a:r>
            <a:r>
              <a:rPr lang="en-US" sz="1800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blockstore</a:t>
            </a:r>
            <a:r>
              <a:rPr lang="en-US" dirty="0" smtClean="0"/>
              <a:t> being decommissioned in not set to ABANDONED state until:</a:t>
            </a:r>
          </a:p>
          <a:p>
            <a:pPr lvl="2"/>
            <a:r>
              <a:rPr lang="en-US" sz="1800" dirty="0" smtClean="0"/>
              <a:t>A repair crawl has happened since the disk was decommissioned.</a:t>
            </a:r>
          </a:p>
          <a:p>
            <a:pPr lvl="2"/>
            <a:r>
              <a:rPr lang="en-US" sz="1800" dirty="0" smtClean="0"/>
              <a:t>NO references to the data on that disk exist any longer. </a:t>
            </a:r>
          </a:p>
          <a:p>
            <a:pPr marL="914400" lvl="2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192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Disk Auto-</a:t>
            </a:r>
            <a:r>
              <a:rPr lang="en-US" dirty="0" smtClean="0"/>
              <a:t>Decommissioning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35140"/>
            <a:ext cx="8216220" cy="4086951"/>
          </a:xfrm>
        </p:spPr>
        <p:txBody>
          <a:bodyPr/>
          <a:lstStyle/>
          <a:p>
            <a:r>
              <a:rPr lang="en-US" dirty="0" smtClean="0"/>
              <a:t>Steps: </a:t>
            </a:r>
          </a:p>
          <a:p>
            <a:pPr lvl="1"/>
            <a:r>
              <a:rPr lang="en-US" dirty="0" smtClean="0"/>
              <a:t>Disk is determined bad, and set to degraded per the monitoring policy</a:t>
            </a:r>
          </a:p>
          <a:p>
            <a:pPr lvl="1"/>
            <a:r>
              <a:rPr lang="en-US" dirty="0" smtClean="0"/>
              <a:t>Degraded disk hits the degraded decommission threshold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auto-decommissioned </a:t>
            </a:r>
            <a:r>
              <a:rPr lang="en-US" dirty="0" smtClean="0"/>
              <a:t>policy triggers a state change on the disk, and the framework is updated.</a:t>
            </a:r>
          </a:p>
          <a:p>
            <a:pPr lvl="1"/>
            <a:r>
              <a:rPr lang="en-US" dirty="0" smtClean="0"/>
              <a:t>Decommission is executed on the disk.</a:t>
            </a:r>
          </a:p>
          <a:p>
            <a:pPr lvl="1"/>
            <a:r>
              <a:rPr lang="en-US" dirty="0" smtClean="0"/>
              <a:t>Crawl runs, and all data it repaired to other </a:t>
            </a:r>
            <a:r>
              <a:rPr lang="en-US" dirty="0" err="1" smtClean="0"/>
              <a:t>blockstores</a:t>
            </a:r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ecommission </a:t>
            </a:r>
            <a:r>
              <a:rPr lang="en-US" dirty="0" err="1" smtClean="0"/>
              <a:t>blockstore</a:t>
            </a:r>
            <a:r>
              <a:rPr lang="en-US" dirty="0" smtClean="0"/>
              <a:t> state exist</a:t>
            </a:r>
            <a:r>
              <a:rPr lang="en-US" dirty="0"/>
              <a:t>, until </a:t>
            </a:r>
            <a:r>
              <a:rPr lang="en-US" dirty="0" smtClean="0"/>
              <a:t>no </a:t>
            </a:r>
            <a:r>
              <a:rPr lang="en-US" dirty="0"/>
              <a:t>data </a:t>
            </a:r>
            <a:r>
              <a:rPr lang="en-US" dirty="0" smtClean="0"/>
              <a:t>reference exist.</a:t>
            </a:r>
          </a:p>
          <a:p>
            <a:pPr lvl="1"/>
            <a:r>
              <a:rPr lang="en-US" dirty="0" smtClean="0"/>
              <a:t> DSS sets </a:t>
            </a:r>
            <a:r>
              <a:rPr lang="en-US" dirty="0" err="1" smtClean="0"/>
              <a:t>blockstore</a:t>
            </a:r>
            <a:r>
              <a:rPr lang="en-US" dirty="0" smtClean="0"/>
              <a:t> to ABANDONDED</a:t>
            </a:r>
          </a:p>
          <a:p>
            <a:pPr lvl="2"/>
            <a:r>
              <a:rPr lang="en-US" dirty="0" err="1" smtClean="0"/>
              <a:t>Blockstore</a:t>
            </a:r>
            <a:r>
              <a:rPr lang="en-US" dirty="0" smtClean="0"/>
              <a:t> is </a:t>
            </a:r>
            <a:r>
              <a:rPr lang="en-US" dirty="0" err="1" smtClean="0"/>
              <a:t>umounted</a:t>
            </a:r>
            <a:endParaRPr lang="en-US" dirty="0" smtClean="0"/>
          </a:p>
          <a:p>
            <a:pPr lvl="2"/>
            <a:r>
              <a:rPr lang="en-US" dirty="0" smtClean="0"/>
              <a:t>ABANDONDED </a:t>
            </a:r>
            <a:r>
              <a:rPr lang="en-US" dirty="0" err="1" smtClean="0"/>
              <a:t>blockstore</a:t>
            </a:r>
            <a:endParaRPr lang="en-US" dirty="0"/>
          </a:p>
          <a:p>
            <a:pPr lvl="1"/>
            <a:r>
              <a:rPr lang="en-US" dirty="0" smtClean="0"/>
              <a:t>Framework/Model is updated with state</a:t>
            </a:r>
          </a:p>
        </p:txBody>
      </p:sp>
    </p:spTree>
    <p:extLst>
      <p:ext uri="{BB962C8B-B14F-4D97-AF65-F5344CB8AC3E}">
        <p14:creationId xmlns:p14="http://schemas.microsoft.com/office/powerpoint/2010/main" val="37448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233101"/>
            <a:ext cx="8289245" cy="586629"/>
          </a:xfrm>
        </p:spPr>
        <p:txBody>
          <a:bodyPr/>
          <a:lstStyle/>
          <a:p>
            <a:r>
              <a:rPr lang="en-US" dirty="0"/>
              <a:t>Disk Auto-Decommissioning </a:t>
            </a:r>
            <a:r>
              <a:rPr lang="en-US" dirty="0" smtClean="0"/>
              <a:t>Failure 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1027548"/>
            <a:ext cx="8216220" cy="3625273"/>
          </a:xfrm>
        </p:spPr>
        <p:txBody>
          <a:bodyPr/>
          <a:lstStyle/>
          <a:p>
            <a:r>
              <a:rPr lang="en-US" dirty="0"/>
              <a:t>Disk is determined bad, and set to degraded per the monitoring policy</a:t>
            </a:r>
          </a:p>
          <a:p>
            <a:r>
              <a:rPr lang="en-US" dirty="0"/>
              <a:t>Degraded disk hits the degraded decommission threshold</a:t>
            </a:r>
          </a:p>
          <a:p>
            <a:r>
              <a:rPr lang="en-US" dirty="0"/>
              <a:t>The auto-decommissioned policy triggers a state change on the disk, and the framework is updated.</a:t>
            </a:r>
          </a:p>
          <a:p>
            <a:r>
              <a:rPr lang="en-US" dirty="0"/>
              <a:t>Decommission is executed on the disk.</a:t>
            </a:r>
          </a:p>
          <a:p>
            <a:r>
              <a:rPr lang="en-US" dirty="0"/>
              <a:t>Crawl runs, and all data it repaired to other </a:t>
            </a:r>
            <a:r>
              <a:rPr lang="en-US" dirty="0" err="1" smtClean="0"/>
              <a:t>blockstores</a:t>
            </a:r>
            <a:r>
              <a:rPr lang="en-US" dirty="0" smtClean="0"/>
              <a:t> is attempted.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4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794439"/>
          </a:xfrm>
        </p:spPr>
        <p:txBody>
          <a:bodyPr/>
          <a:lstStyle/>
          <a:p>
            <a:r>
              <a:rPr lang="en-US" dirty="0"/>
              <a:t>Disk Auto-Decommissioning Failure </a:t>
            </a:r>
            <a:r>
              <a:rPr lang="en-US" dirty="0" smtClean="0"/>
              <a:t>Scenario Issue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935182"/>
            <a:ext cx="8216220" cy="3971636"/>
          </a:xfrm>
        </p:spPr>
        <p:txBody>
          <a:bodyPr/>
          <a:lstStyle/>
          <a:p>
            <a:r>
              <a:rPr lang="en-US" dirty="0" smtClean="0"/>
              <a:t>Event </a:t>
            </a:r>
            <a:r>
              <a:rPr lang="en-US" dirty="0"/>
              <a:t>is raised: </a:t>
            </a:r>
            <a:r>
              <a:rPr lang="en-US" dirty="0" err="1"/>
              <a:t>Blockstore</a:t>
            </a:r>
            <a:r>
              <a:rPr lang="en-US" dirty="0"/>
              <a:t> '/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dss</a:t>
            </a:r>
            <a:r>
              <a:rPr lang="en-US" dirty="0"/>
              <a:t>/dss7/</a:t>
            </a:r>
            <a:r>
              <a:rPr lang="en-US" dirty="0" err="1"/>
              <a:t>blockstore</a:t>
            </a:r>
            <a:r>
              <a:rPr lang="en-US" dirty="0"/>
              <a:t>' has status DECOMMISSIONED for more than 10 </a:t>
            </a:r>
            <a:r>
              <a:rPr lang="en-US" dirty="0" smtClean="0"/>
              <a:t>days.</a:t>
            </a:r>
          </a:p>
          <a:p>
            <a:pPr lvl="1"/>
            <a:r>
              <a:rPr lang="en-US" dirty="0" smtClean="0"/>
              <a:t>This could affect worst case overall disk safety.</a:t>
            </a:r>
          </a:p>
          <a:p>
            <a:r>
              <a:rPr lang="en-US" dirty="0" smtClean="0"/>
              <a:t>Read/Write/Access errors on disk cause failed state on disk.</a:t>
            </a:r>
          </a:p>
          <a:p>
            <a:pPr lvl="1"/>
            <a:r>
              <a:rPr lang="en-US" dirty="0"/>
              <a:t>Result in </a:t>
            </a:r>
            <a:r>
              <a:rPr lang="en-US" dirty="0" err="1"/>
              <a:t>blockstore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DECOMMISSIONED </a:t>
            </a:r>
            <a:r>
              <a:rPr lang="en-US" dirty="0" smtClean="0"/>
              <a:t>failed state.</a:t>
            </a:r>
            <a:endParaRPr lang="en-US" dirty="0"/>
          </a:p>
          <a:p>
            <a:pPr lvl="2"/>
            <a:r>
              <a:rPr lang="en-US" dirty="0" err="1"/>
              <a:t>B</a:t>
            </a:r>
            <a:r>
              <a:rPr lang="en-US" dirty="0" err="1" smtClean="0"/>
              <a:t>lockstore</a:t>
            </a:r>
            <a:r>
              <a:rPr lang="en-US" dirty="0" smtClean="0"/>
              <a:t> becomes </a:t>
            </a:r>
            <a:r>
              <a:rPr lang="en-US" dirty="0" err="1" smtClean="0"/>
              <a:t>umounted</a:t>
            </a:r>
            <a:r>
              <a:rPr lang="en-US" dirty="0" smtClean="0"/>
              <a:t>, disk is un-accessible preventing crawl from resolving repairs.</a:t>
            </a:r>
          </a:p>
          <a:p>
            <a:pPr lvl="2"/>
            <a:r>
              <a:rPr lang="en-US" dirty="0" smtClean="0"/>
              <a:t>Check storage node system logs, </a:t>
            </a:r>
            <a:r>
              <a:rPr lang="en-US" dirty="0" err="1" smtClean="0"/>
              <a:t>blockstore</a:t>
            </a:r>
            <a:r>
              <a:rPr lang="en-US" dirty="0" smtClean="0"/>
              <a:t> mount status, run </a:t>
            </a:r>
            <a:r>
              <a:rPr lang="en-US" dirty="0" err="1" smtClean="0"/>
              <a:t>smartctl</a:t>
            </a:r>
            <a:r>
              <a:rPr lang="en-US" dirty="0" smtClean="0"/>
              <a:t> tests. </a:t>
            </a:r>
          </a:p>
          <a:p>
            <a:pPr lvl="1"/>
            <a:r>
              <a:rPr lang="en-US" dirty="0" smtClean="0"/>
              <a:t>Resolution: Reset disk to DEGRADED, and run manual DECOMMISSION.</a:t>
            </a:r>
          </a:p>
        </p:txBody>
      </p:sp>
    </p:spTree>
    <p:extLst>
      <p:ext uri="{BB962C8B-B14F-4D97-AF65-F5344CB8AC3E}">
        <p14:creationId xmlns:p14="http://schemas.microsoft.com/office/powerpoint/2010/main" val="14363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Responding to Lattus Events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Lattus Monitoring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794439"/>
          </a:xfrm>
        </p:spPr>
        <p:txBody>
          <a:bodyPr/>
          <a:lstStyle/>
          <a:p>
            <a:r>
              <a:rPr lang="en-US" dirty="0"/>
              <a:t>Disk Auto-Decommissioning Failure </a:t>
            </a:r>
            <a:r>
              <a:rPr lang="en-US" dirty="0" smtClean="0"/>
              <a:t>Scenario Issue #2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935182"/>
            <a:ext cx="8216220" cy="4208318"/>
          </a:xfrm>
        </p:spPr>
        <p:txBody>
          <a:bodyPr/>
          <a:lstStyle/>
          <a:p>
            <a:r>
              <a:rPr lang="en-US" dirty="0" smtClean="0"/>
              <a:t>Event </a:t>
            </a:r>
            <a:r>
              <a:rPr lang="en-US" dirty="0"/>
              <a:t>is raised: </a:t>
            </a:r>
            <a:r>
              <a:rPr lang="en-US" dirty="0" err="1"/>
              <a:t>Blockstore</a:t>
            </a:r>
            <a:r>
              <a:rPr lang="en-US" dirty="0"/>
              <a:t> '/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dss</a:t>
            </a:r>
            <a:r>
              <a:rPr lang="en-US" dirty="0"/>
              <a:t>/dss7/</a:t>
            </a:r>
            <a:r>
              <a:rPr lang="en-US" dirty="0" err="1"/>
              <a:t>blockstore</a:t>
            </a:r>
            <a:r>
              <a:rPr lang="en-US" dirty="0"/>
              <a:t>' has status DECOMMISSIONED for more than 10 </a:t>
            </a:r>
            <a:r>
              <a:rPr lang="en-US" dirty="0" smtClean="0"/>
              <a:t>days.</a:t>
            </a:r>
          </a:p>
          <a:p>
            <a:pPr lvl="1"/>
            <a:r>
              <a:rPr lang="en-US" dirty="0" smtClean="0"/>
              <a:t>This could affect worst case overall disk safety.</a:t>
            </a:r>
          </a:p>
          <a:p>
            <a:r>
              <a:rPr lang="en-US" dirty="0" smtClean="0"/>
              <a:t>Crawl completes, but disk is hung in decommissioned state. This occurs when the framework does not receive the callback when crawl is complete.</a:t>
            </a:r>
          </a:p>
          <a:p>
            <a:pPr lvl="1"/>
            <a:r>
              <a:rPr lang="en-US" dirty="0" smtClean="0"/>
              <a:t>Result in </a:t>
            </a:r>
            <a:r>
              <a:rPr lang="en-US" dirty="0" err="1" smtClean="0"/>
              <a:t>blockstore</a:t>
            </a:r>
            <a:r>
              <a:rPr lang="en-US" dirty="0" smtClean="0"/>
              <a:t> stays in DECOMMISSIONED online state.</a:t>
            </a:r>
          </a:p>
        </p:txBody>
      </p:sp>
    </p:spTree>
    <p:extLst>
      <p:ext uri="{BB962C8B-B14F-4D97-AF65-F5344CB8AC3E}">
        <p14:creationId xmlns:p14="http://schemas.microsoft.com/office/powerpoint/2010/main" val="42880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794439"/>
          </a:xfrm>
        </p:spPr>
        <p:txBody>
          <a:bodyPr/>
          <a:lstStyle/>
          <a:p>
            <a:r>
              <a:rPr lang="en-US" dirty="0"/>
              <a:t>Disk Auto-Decommissioning Failure </a:t>
            </a:r>
            <a:r>
              <a:rPr lang="en-US" dirty="0" smtClean="0"/>
              <a:t>Scenario Issue #2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1039087"/>
            <a:ext cx="8216220" cy="3798458"/>
          </a:xfrm>
        </p:spPr>
        <p:txBody>
          <a:bodyPr/>
          <a:lstStyle/>
          <a:p>
            <a:r>
              <a:rPr lang="en-US" sz="2000" dirty="0" smtClean="0"/>
              <a:t>Resolved in &gt; 3.7.1 release.</a:t>
            </a:r>
          </a:p>
          <a:p>
            <a:r>
              <a:rPr lang="en-US" sz="2000" dirty="0" smtClean="0"/>
              <a:t>Check logs: storage daemon masters, MGMT node, and node for </a:t>
            </a:r>
            <a:r>
              <a:rPr lang="en-US" sz="2000" dirty="0" err="1" smtClean="0"/>
              <a:t>blockstore</a:t>
            </a:r>
            <a:r>
              <a:rPr lang="en-US" sz="2000" dirty="0" smtClean="0"/>
              <a:t> decommission.</a:t>
            </a:r>
          </a:p>
          <a:p>
            <a:r>
              <a:rPr lang="en-US" sz="2000" dirty="0" smtClean="0"/>
              <a:t>Check storage node </a:t>
            </a:r>
            <a:r>
              <a:rPr lang="en-US" sz="2000" dirty="0" err="1" smtClean="0"/>
              <a:t>blockstore</a:t>
            </a:r>
            <a:r>
              <a:rPr lang="en-US" sz="2000" dirty="0" smtClean="0"/>
              <a:t> mount status.</a:t>
            </a:r>
          </a:p>
          <a:p>
            <a:r>
              <a:rPr lang="en-US" sz="2000" dirty="0" smtClean="0"/>
              <a:t>Check </a:t>
            </a:r>
            <a:r>
              <a:rPr lang="en-US" sz="2000" dirty="0"/>
              <a:t>progress in the disksafety object </a:t>
            </a:r>
            <a:r>
              <a:rPr lang="en-US" sz="2000" dirty="0" smtClean="0"/>
              <a:t>in </a:t>
            </a:r>
            <a:r>
              <a:rPr lang="en-US" sz="2000" dirty="0" err="1"/>
              <a:t>q.dss.manage.monitorStoragePool</a:t>
            </a:r>
            <a:r>
              <a:rPr lang="en-US" sz="2000" dirty="0"/>
              <a:t>(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fr-FR" sz="1600" dirty="0" smtClean="0"/>
              <a:t>		'</a:t>
            </a:r>
            <a:r>
              <a:rPr lang="fr-FR" sz="1600" dirty="0" err="1"/>
              <a:t>disksafety_objects</a:t>
            </a:r>
            <a:r>
              <a:rPr lang="fr-FR" sz="1600" dirty="0"/>
              <a:t>': {7: 24353721}</a:t>
            </a:r>
            <a:r>
              <a:rPr lang="fr-FR" sz="1600" dirty="0" smtClean="0"/>
              <a:t>,                                                              		'</a:t>
            </a:r>
            <a:r>
              <a:rPr lang="fr-FR" sz="1600" dirty="0" err="1"/>
              <a:t>disksafety_objects_decommissioned</a:t>
            </a:r>
            <a:r>
              <a:rPr lang="fr-FR" sz="1600" dirty="0"/>
              <a:t>': {7: 24353721},</a:t>
            </a:r>
            <a:endParaRPr lang="en-US" sz="1600" dirty="0" smtClean="0"/>
          </a:p>
          <a:p>
            <a:r>
              <a:rPr lang="en-US" sz="2000" dirty="0" smtClean="0"/>
              <a:t>Check progress in </a:t>
            </a:r>
            <a:r>
              <a:rPr lang="en-US" sz="2000" dirty="0" err="1" smtClean="0"/>
              <a:t>disksafety_objects_decommissioned</a:t>
            </a:r>
            <a:r>
              <a:rPr lang="en-US" sz="2000" dirty="0" smtClean="0"/>
              <a:t> in </a:t>
            </a:r>
            <a:r>
              <a:rPr lang="en-US" sz="2000" dirty="0" err="1" smtClean="0"/>
              <a:t>q.dss.manage.monitorNameSpace</a:t>
            </a:r>
            <a:r>
              <a:rPr lang="en-US" sz="2000" dirty="0" smtClean="0"/>
              <a:t>()</a:t>
            </a:r>
          </a:p>
          <a:p>
            <a:r>
              <a:rPr lang="en-US" sz="2000" dirty="0" smtClean="0"/>
              <a:t>Resolution: </a:t>
            </a:r>
            <a:r>
              <a:rPr lang="en-US" sz="2000" dirty="0" err="1"/>
              <a:t>q.dss.manage.abandonBlockStore</a:t>
            </a:r>
            <a:r>
              <a:rPr lang="en-US" sz="2000" dirty="0"/>
              <a:t>(&lt;</a:t>
            </a:r>
            <a:r>
              <a:rPr lang="en-US" sz="2000" dirty="0" err="1"/>
              <a:t>bs_id</a:t>
            </a:r>
            <a:r>
              <a:rPr lang="en-US" sz="2000" dirty="0"/>
              <a:t>&gt;)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836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" y="1918618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4725591"/>
            <a:ext cx="73104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7057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504436" y="1330787"/>
            <a:ext cx="3819935" cy="3339368"/>
          </a:xfrm>
        </p:spPr>
        <p:txBody>
          <a:bodyPr/>
          <a:lstStyle/>
          <a:p>
            <a:r>
              <a:rPr lang="en-US" dirty="0" smtClean="0"/>
              <a:t>Monitoring Server</a:t>
            </a:r>
          </a:p>
          <a:p>
            <a:pPr lvl="1"/>
            <a:r>
              <a:rPr lang="en-US" dirty="0" smtClean="0"/>
              <a:t>Monitoring Agent</a:t>
            </a:r>
          </a:p>
          <a:p>
            <a:pPr lvl="2"/>
            <a:r>
              <a:rPr lang="en-US" dirty="0" smtClean="0"/>
              <a:t>Run local on the MGMT node.</a:t>
            </a:r>
          </a:p>
          <a:p>
            <a:pPr lvl="2"/>
            <a:r>
              <a:rPr lang="en-US" dirty="0" smtClean="0"/>
              <a:t>Updates the local DB</a:t>
            </a:r>
          </a:p>
          <a:p>
            <a:pPr lvl="1"/>
            <a:r>
              <a:rPr lang="en-US" dirty="0" smtClean="0"/>
              <a:t>Central Monitoring Database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Monitoring Database</a:t>
            </a:r>
          </a:p>
          <a:p>
            <a:pPr lvl="1"/>
            <a:r>
              <a:rPr lang="en-US" dirty="0" smtClean="0"/>
              <a:t>Runs the Monitoring Policy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>
          <a:xfrm>
            <a:off x="4673341" y="1307698"/>
            <a:ext cx="3819935" cy="30554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Monitoring Client</a:t>
            </a:r>
          </a:p>
          <a:p>
            <a:pPr lvl="1"/>
            <a:r>
              <a:rPr lang="en-US" dirty="0" smtClean="0"/>
              <a:t>Monitoring Agent</a:t>
            </a:r>
          </a:p>
          <a:p>
            <a:pPr lvl="2"/>
            <a:r>
              <a:rPr lang="en-US" dirty="0" smtClean="0"/>
              <a:t>Run local on the remote node.</a:t>
            </a:r>
          </a:p>
          <a:p>
            <a:pPr lvl="2"/>
            <a:r>
              <a:rPr lang="en-US" dirty="0" smtClean="0"/>
              <a:t>Updates the local DB</a:t>
            </a:r>
          </a:p>
          <a:p>
            <a:pPr lvl="2"/>
            <a:r>
              <a:rPr lang="en-US" dirty="0"/>
              <a:t>Monitoring threshold once every 60 </a:t>
            </a:r>
            <a:r>
              <a:rPr lang="en-US" dirty="0" smtClean="0"/>
              <a:t>seconds</a:t>
            </a:r>
          </a:p>
          <a:p>
            <a:pPr lvl="2"/>
            <a:r>
              <a:rPr lang="en-US" dirty="0" smtClean="0"/>
              <a:t>Latest information from the state file.</a:t>
            </a:r>
          </a:p>
          <a:p>
            <a:pPr lvl="1"/>
            <a:r>
              <a:rPr lang="en-US" dirty="0"/>
              <a:t>Local Monitoring Database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81345" y="763307"/>
            <a:ext cx="3819935" cy="334509"/>
          </a:xfrm>
        </p:spPr>
        <p:txBody>
          <a:bodyPr/>
          <a:lstStyle/>
          <a:p>
            <a:r>
              <a:rPr lang="en-US" dirty="0" smtClean="0"/>
              <a:t>Management Node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570590" y="754077"/>
            <a:ext cx="3819935" cy="334509"/>
          </a:xfrm>
        </p:spPr>
        <p:txBody>
          <a:bodyPr/>
          <a:lstStyle/>
          <a:p>
            <a:r>
              <a:rPr lang="en-US" dirty="0" smtClean="0"/>
              <a:t>Remote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Components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idx="10"/>
          </p:nvPr>
        </p:nvSpPr>
        <p:spPr>
          <a:xfrm>
            <a:off x="504436" y="1169157"/>
            <a:ext cx="8339382" cy="3339368"/>
          </a:xfrm>
        </p:spPr>
        <p:txBody>
          <a:bodyPr/>
          <a:lstStyle/>
          <a:p>
            <a:r>
              <a:rPr lang="en-US" dirty="0" smtClean="0"/>
              <a:t>Is the monitoring agent stopped or in a failed state?</a:t>
            </a:r>
          </a:p>
          <a:p>
            <a:pPr lvl="1"/>
            <a:r>
              <a:rPr lang="en-US" dirty="0" smtClean="0"/>
              <a:t>What is the first step?</a:t>
            </a:r>
          </a:p>
          <a:p>
            <a:r>
              <a:rPr lang="en-US" dirty="0" smtClean="0"/>
              <a:t>Monitoring Logs</a:t>
            </a:r>
            <a:endParaRPr lang="en-US" dirty="0"/>
          </a:p>
          <a:p>
            <a:pPr lvl="1"/>
            <a:r>
              <a:rPr lang="en-US" dirty="0"/>
              <a:t>Log Files:/opt/qbase3/</a:t>
            </a:r>
            <a:r>
              <a:rPr lang="en-US" dirty="0" err="1"/>
              <a:t>var</a:t>
            </a:r>
            <a:r>
              <a:rPr lang="en-US" dirty="0"/>
              <a:t>/log/</a:t>
            </a:r>
            <a:r>
              <a:rPr lang="en-US" dirty="0" smtClean="0"/>
              <a:t>monitoring/</a:t>
            </a:r>
            <a:r>
              <a:rPr lang="en-US" dirty="0" err="1" smtClean="0"/>
              <a:t>mointor.log</a:t>
            </a:r>
            <a:endParaRPr lang="en-US" dirty="0" smtClean="0"/>
          </a:p>
          <a:p>
            <a:pPr lvl="1"/>
            <a:r>
              <a:rPr lang="en-US" dirty="0"/>
              <a:t>State File: /opt/qbase3/</a:t>
            </a:r>
            <a:r>
              <a:rPr lang="en-US" dirty="0" err="1"/>
              <a:t>var</a:t>
            </a:r>
            <a:r>
              <a:rPr lang="en-US" dirty="0"/>
              <a:t>/</a:t>
            </a:r>
            <a:r>
              <a:rPr lang="en-US" dirty="0" err="1"/>
              <a:t>db</a:t>
            </a:r>
            <a:r>
              <a:rPr lang="en-US" dirty="0"/>
              <a:t>/monitoring</a:t>
            </a:r>
            <a:r>
              <a:rPr lang="en-US" dirty="0" smtClean="0"/>
              <a:t>/&lt;</a:t>
            </a:r>
            <a:r>
              <a:rPr lang="en-US" dirty="0" err="1" smtClean="0"/>
              <a:t>guid</a:t>
            </a:r>
            <a:r>
              <a:rPr lang="en-US" dirty="0" smtClean="0"/>
              <a:t>&gt;_</a:t>
            </a:r>
            <a:r>
              <a:rPr lang="en-US" dirty="0" err="1" smtClean="0"/>
              <a:t>statefile.dat</a:t>
            </a:r>
            <a:endParaRPr lang="en-US" dirty="0"/>
          </a:p>
          <a:p>
            <a:r>
              <a:rPr lang="en-US" dirty="0" smtClean="0"/>
              <a:t>Related Logs:</a:t>
            </a:r>
          </a:p>
          <a:p>
            <a:pPr lvl="1"/>
            <a:r>
              <a:rPr lang="en-US" dirty="0"/>
              <a:t>/opt/qbase3/</a:t>
            </a:r>
            <a:r>
              <a:rPr lang="en-US" dirty="0" err="1"/>
              <a:t>var</a:t>
            </a:r>
            <a:r>
              <a:rPr lang="en-US" dirty="0"/>
              <a:t>/log/</a:t>
            </a:r>
            <a:r>
              <a:rPr lang="en-US" dirty="0" err="1" smtClean="0"/>
              <a:t>rsync</a:t>
            </a:r>
            <a:r>
              <a:rPr lang="en-US" dirty="0" smtClean="0"/>
              <a:t>/</a:t>
            </a:r>
            <a:r>
              <a:rPr lang="en-US" dirty="0" err="1" smtClean="0"/>
              <a:t>rsync.log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210011"/>
            <a:ext cx="8289245" cy="728871"/>
          </a:xfrm>
        </p:spPr>
        <p:txBody>
          <a:bodyPr/>
          <a:lstStyle/>
          <a:p>
            <a:r>
              <a:rPr lang="en-US" dirty="0" smtClean="0"/>
              <a:t>Monitoring Components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805" y="1085396"/>
            <a:ext cx="8216220" cy="3567431"/>
          </a:xfrm>
        </p:spPr>
        <p:txBody>
          <a:bodyPr/>
          <a:lstStyle/>
          <a:p>
            <a:r>
              <a:rPr lang="en-US" dirty="0" smtClean="0"/>
              <a:t>Monitoring Agent</a:t>
            </a:r>
          </a:p>
          <a:p>
            <a:pPr lvl="1"/>
            <a:r>
              <a:rPr lang="en-US" dirty="0" smtClean="0"/>
              <a:t>Each monitoring cycle is 60 seconds by default.</a:t>
            </a:r>
          </a:p>
          <a:p>
            <a:pPr lvl="1"/>
            <a:r>
              <a:rPr lang="en-US" dirty="0" smtClean="0"/>
              <a:t>Monitoring Agent evaluates the /</a:t>
            </a:r>
            <a:r>
              <a:rPr lang="en-US" dirty="0" err="1" smtClean="0"/>
              <a:t>var</a:t>
            </a:r>
            <a:r>
              <a:rPr lang="en-US" dirty="0" smtClean="0"/>
              <a:t>/log/syslog for new events.</a:t>
            </a:r>
          </a:p>
          <a:p>
            <a:pPr lvl="1"/>
            <a:r>
              <a:rPr lang="en-US" dirty="0"/>
              <a:t>Monitoring Agent evaluates the /</a:t>
            </a:r>
            <a:r>
              <a:rPr lang="en-US" dirty="0" err="1"/>
              <a:t>var</a:t>
            </a:r>
            <a:r>
              <a:rPr lang="en-US" dirty="0"/>
              <a:t>/log</a:t>
            </a:r>
            <a:r>
              <a:rPr lang="en-US" dirty="0" smtClean="0"/>
              <a:t>/</a:t>
            </a:r>
            <a:r>
              <a:rPr lang="en-US" dirty="0" err="1" smtClean="0"/>
              <a:t>dmesg</a:t>
            </a:r>
            <a:endParaRPr lang="en-US" dirty="0" smtClean="0"/>
          </a:p>
          <a:p>
            <a:pPr lvl="1"/>
            <a:r>
              <a:rPr lang="en-US" dirty="0" smtClean="0"/>
              <a:t>Monitoring </a:t>
            </a:r>
            <a:r>
              <a:rPr lang="en-US" dirty="0"/>
              <a:t>Agent evaluates the /</a:t>
            </a:r>
            <a:r>
              <a:rPr lang="en-US" dirty="0" err="1"/>
              <a:t>var</a:t>
            </a:r>
            <a:r>
              <a:rPr lang="en-US" dirty="0"/>
              <a:t>/log</a:t>
            </a:r>
            <a:r>
              <a:rPr lang="en-US" dirty="0" smtClean="0"/>
              <a:t>/</a:t>
            </a:r>
            <a:r>
              <a:rPr lang="en-US" dirty="0" err="1" smtClean="0"/>
              <a:t>kern.log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new events.</a:t>
            </a:r>
          </a:p>
          <a:p>
            <a:pPr lvl="1"/>
            <a:r>
              <a:rPr lang="en-US" dirty="0" smtClean="0"/>
              <a:t>What other things are being checked?</a:t>
            </a:r>
          </a:p>
          <a:p>
            <a:pPr lvl="1"/>
            <a:r>
              <a:rPr lang="en-US" dirty="0" smtClean="0"/>
              <a:t>Polls the </a:t>
            </a:r>
            <a:r>
              <a:rPr lang="en-US" dirty="0" err="1" smtClean="0"/>
              <a:t>blockstore</a:t>
            </a:r>
            <a:r>
              <a:rPr lang="en-US" dirty="0" smtClean="0"/>
              <a:t> blacklists</a:t>
            </a:r>
          </a:p>
          <a:p>
            <a:pPr lvl="2"/>
            <a:r>
              <a:rPr lang="en-US" dirty="0" smtClean="0"/>
              <a:t>Each </a:t>
            </a:r>
            <a:r>
              <a:rPr lang="en-US" dirty="0" err="1" smtClean="0"/>
              <a:t>blockstore</a:t>
            </a:r>
            <a:r>
              <a:rPr lang="en-US" dirty="0" smtClean="0"/>
              <a:t> is evaluated every 30 seconds for a blacklist events. </a:t>
            </a:r>
          </a:p>
          <a:p>
            <a:pPr lvl="1"/>
            <a:r>
              <a:rPr lang="en-US" dirty="0" smtClean="0"/>
              <a:t>Updates the local DB with current information that has changed since the last monitoring agent cycle.</a:t>
            </a:r>
          </a:p>
        </p:txBody>
      </p:sp>
    </p:spTree>
    <p:extLst>
      <p:ext uri="{BB962C8B-B14F-4D97-AF65-F5344CB8AC3E}">
        <p14:creationId xmlns:p14="http://schemas.microsoft.com/office/powerpoint/2010/main" val="32290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106106"/>
            <a:ext cx="8289245" cy="728871"/>
          </a:xfrm>
        </p:spPr>
        <p:txBody>
          <a:bodyPr/>
          <a:lstStyle/>
          <a:p>
            <a:r>
              <a:rPr lang="en-US" dirty="0" smtClean="0"/>
              <a:t>Monitoring 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808316"/>
            <a:ext cx="8216220" cy="4006139"/>
          </a:xfrm>
        </p:spPr>
        <p:txBody>
          <a:bodyPr/>
          <a:lstStyle/>
          <a:p>
            <a:r>
              <a:rPr lang="en-US" dirty="0" smtClean="0"/>
              <a:t>Monitoring Policy</a:t>
            </a:r>
          </a:p>
          <a:p>
            <a:pPr lvl="1"/>
            <a:r>
              <a:rPr lang="en-US" dirty="0" smtClean="0"/>
              <a:t>Polls each local Database</a:t>
            </a:r>
          </a:p>
          <a:p>
            <a:pPr lvl="1"/>
            <a:r>
              <a:rPr lang="en-US" dirty="0" smtClean="0"/>
              <a:t>Collects the Aggregated Storage Pool Statics</a:t>
            </a:r>
          </a:p>
          <a:p>
            <a:pPr lvl="2"/>
            <a:r>
              <a:rPr lang="en-US" dirty="0" smtClean="0"/>
              <a:t>Capacity raw vs. used</a:t>
            </a:r>
          </a:p>
          <a:p>
            <a:pPr lvl="2"/>
            <a:r>
              <a:rPr lang="en-US" dirty="0" smtClean="0"/>
              <a:t>Optimal Disk Safety </a:t>
            </a:r>
            <a:endParaRPr lang="en-US" dirty="0"/>
          </a:p>
          <a:p>
            <a:pPr lvl="1"/>
            <a:r>
              <a:rPr lang="en-US" dirty="0" smtClean="0"/>
              <a:t>Collects the Aggregated Blacklist information</a:t>
            </a:r>
          </a:p>
          <a:p>
            <a:pPr lvl="2"/>
            <a:r>
              <a:rPr lang="en-US" dirty="0" smtClean="0"/>
              <a:t>Responsible to generate the Blacklist statics</a:t>
            </a:r>
          </a:p>
          <a:p>
            <a:pPr lvl="2"/>
            <a:r>
              <a:rPr lang="en-US" dirty="0" smtClean="0"/>
              <a:t>Network errors</a:t>
            </a:r>
          </a:p>
          <a:p>
            <a:pPr lvl="2"/>
            <a:r>
              <a:rPr lang="en-US" dirty="0" smtClean="0"/>
              <a:t>Disk errors, I/O</a:t>
            </a:r>
          </a:p>
          <a:p>
            <a:pPr lvl="1"/>
            <a:r>
              <a:rPr lang="en-US" dirty="0" smtClean="0"/>
              <a:t>Check the current status of each remote node, by polling the monitoring agent.</a:t>
            </a:r>
          </a:p>
          <a:p>
            <a:pPr lvl="1"/>
            <a:r>
              <a:rPr lang="en-US" dirty="0" smtClean="0"/>
              <a:t>Pulls new data from each Local DB and does a PUSH to the Central Monitoring Database from each node.</a:t>
            </a:r>
          </a:p>
        </p:txBody>
      </p:sp>
    </p:spTree>
    <p:extLst>
      <p:ext uri="{BB962C8B-B14F-4D97-AF65-F5344CB8AC3E}">
        <p14:creationId xmlns:p14="http://schemas.microsoft.com/office/powerpoint/2010/main" val="13292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106106"/>
            <a:ext cx="8289245" cy="728871"/>
          </a:xfrm>
        </p:spPr>
        <p:txBody>
          <a:bodyPr/>
          <a:lstStyle/>
          <a:p>
            <a:r>
              <a:rPr lang="en-US" dirty="0" smtClean="0"/>
              <a:t>Monitoring </a:t>
            </a:r>
            <a:r>
              <a:rPr lang="en-US" dirty="0"/>
              <a:t>L</a:t>
            </a:r>
            <a:r>
              <a:rPr lang="en-US" dirty="0" smtClean="0"/>
              <a:t>ive  Systems 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808316"/>
            <a:ext cx="8216220" cy="4006139"/>
          </a:xfrm>
        </p:spPr>
        <p:txBody>
          <a:bodyPr/>
          <a:lstStyle/>
          <a:p>
            <a:r>
              <a:rPr lang="en-US" dirty="0" smtClean="0"/>
              <a:t>The monitoring agent is responsible for monitoring each node and provide current status in the CMC.</a:t>
            </a:r>
          </a:p>
          <a:p>
            <a:pPr lvl="1"/>
            <a:r>
              <a:rPr lang="en-US" dirty="0" smtClean="0"/>
              <a:t>The CMC node view detail will provide: </a:t>
            </a:r>
          </a:p>
          <a:p>
            <a:pPr lvl="2"/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Storage Node Block Store status</a:t>
            </a:r>
          </a:p>
          <a:p>
            <a:pPr lvl="1"/>
            <a:r>
              <a:rPr lang="en-US" dirty="0" smtClean="0"/>
              <a:t>The CMC Monitoring Graphs will provide:</a:t>
            </a:r>
          </a:p>
          <a:p>
            <a:pPr lvl="3"/>
            <a:r>
              <a:rPr lang="en-US" dirty="0" smtClean="0"/>
              <a:t>CPU usage and load over the last 24 period</a:t>
            </a:r>
          </a:p>
          <a:p>
            <a:pPr lvl="3"/>
            <a:r>
              <a:rPr lang="en-US" dirty="0" smtClean="0"/>
              <a:t>Memory </a:t>
            </a:r>
            <a:r>
              <a:rPr lang="en-US" dirty="0"/>
              <a:t>usage over the </a:t>
            </a:r>
            <a:r>
              <a:rPr lang="en-US" dirty="0" smtClean="0"/>
              <a:t>last </a:t>
            </a:r>
            <a:r>
              <a:rPr lang="en-US" dirty="0"/>
              <a:t>24 </a:t>
            </a:r>
            <a:r>
              <a:rPr lang="en-US" dirty="0" smtClean="0"/>
              <a:t>period.</a:t>
            </a:r>
          </a:p>
          <a:p>
            <a:pPr lvl="3"/>
            <a:r>
              <a:rPr lang="en-US" dirty="0"/>
              <a:t>Swap usage over the last 24 period.</a:t>
            </a:r>
          </a:p>
          <a:p>
            <a:pPr lvl="3"/>
            <a:r>
              <a:rPr lang="en-US" dirty="0"/>
              <a:t>Network usage over the last 24 period.</a:t>
            </a:r>
          </a:p>
          <a:p>
            <a:pPr lvl="3"/>
            <a:r>
              <a:rPr lang="en-US" dirty="0" smtClean="0"/>
              <a:t>Disk partition </a:t>
            </a:r>
            <a:r>
              <a:rPr lang="en-US" dirty="0"/>
              <a:t>usage over the last 24 period</a:t>
            </a:r>
            <a:r>
              <a:rPr lang="en-US" dirty="0" smtClean="0"/>
              <a:t>.</a:t>
            </a:r>
          </a:p>
          <a:p>
            <a:pPr lvl="3"/>
            <a:r>
              <a:rPr lang="en-US" dirty="0" err="1" smtClean="0"/>
              <a:t>Metastore</a:t>
            </a:r>
            <a:r>
              <a:rPr lang="en-US" dirty="0" smtClean="0"/>
              <a:t> </a:t>
            </a:r>
            <a:r>
              <a:rPr lang="en-US" dirty="0"/>
              <a:t>usage over the last 24 period</a:t>
            </a:r>
            <a:r>
              <a:rPr lang="en-US" dirty="0" smtClean="0"/>
              <a:t>. (controllers)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9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PPT_Template_Widescreen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BeCertain2.0_PPT_Template_Widescreen-v2.potx</Template>
  <TotalTime>2177</TotalTime>
  <Words>3195</Words>
  <Application>Microsoft Macintosh PowerPoint</Application>
  <PresentationFormat>On-screen Show (16:9)</PresentationFormat>
  <Paragraphs>344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BeCertain2.0_PPT_Template_Widescreen-v2</vt:lpstr>
      <vt:lpstr>BeCertain-NewTemplate-2013-Standard-Condensed-v2</vt:lpstr>
      <vt:lpstr>Content Slide</vt:lpstr>
      <vt:lpstr>PowerPoint Presentation</vt:lpstr>
      <vt:lpstr>Resolving Lattus Issues</vt:lpstr>
      <vt:lpstr>Resolving Lattus Issues</vt:lpstr>
      <vt:lpstr> Lattus Monitoring Components</vt:lpstr>
      <vt:lpstr>Monitoring Components</vt:lpstr>
      <vt:lpstr>Monitoring Components</vt:lpstr>
      <vt:lpstr>Monitoring Components</vt:lpstr>
      <vt:lpstr>Monitoring Components</vt:lpstr>
      <vt:lpstr>Monitoring Live  Systems Components</vt:lpstr>
      <vt:lpstr>Monitoring Live Storage Pool data</vt:lpstr>
      <vt:lpstr>Monitoring Live Storage Policy</vt:lpstr>
      <vt:lpstr>Monitoring Jobs running past the interval</vt:lpstr>
      <vt:lpstr> Lattus Monitoring Events</vt:lpstr>
      <vt:lpstr>Monitoring Events</vt:lpstr>
      <vt:lpstr>Monitoring Events</vt:lpstr>
      <vt:lpstr>Monitoring Severities</vt:lpstr>
      <vt:lpstr>Event Viewer</vt:lpstr>
      <vt:lpstr>Removing Events from Live Events</vt:lpstr>
      <vt:lpstr>Exporting Event Detail</vt:lpstr>
      <vt:lpstr>Event Detail Overview</vt:lpstr>
      <vt:lpstr>Events Error Codes</vt:lpstr>
      <vt:lpstr>Events Error Codes Categories</vt:lpstr>
      <vt:lpstr>Drilling Down on Events</vt:lpstr>
      <vt:lpstr>Event Example</vt:lpstr>
      <vt:lpstr>Retrieving Event Parameters</vt:lpstr>
      <vt:lpstr>Job Parameters Example</vt:lpstr>
      <vt:lpstr>Conclusion</vt:lpstr>
      <vt:lpstr>Event Log Retention</vt:lpstr>
      <vt:lpstr>What are the System Monitoring checks</vt:lpstr>
      <vt:lpstr>What are the Health Monitoring checks</vt:lpstr>
      <vt:lpstr>Changing Monitoring Thresholds</vt:lpstr>
      <vt:lpstr>Collapsing Tlog Policy Issues</vt:lpstr>
      <vt:lpstr> Disk Decommission</vt:lpstr>
      <vt:lpstr>Disk Auto-Decommissioning</vt:lpstr>
      <vt:lpstr>Disk Auto-Decommissioning</vt:lpstr>
      <vt:lpstr>Disk Auto-Decommissioning</vt:lpstr>
      <vt:lpstr>Disk Auto-Decommissioning Process</vt:lpstr>
      <vt:lpstr>Disk Auto-Decommissioning Failure Scenario</vt:lpstr>
      <vt:lpstr>Disk Auto-Decommissioning Failure Scenario Issue #1</vt:lpstr>
      <vt:lpstr>Disk Auto-Decommissioning Failure Scenario Issue #2</vt:lpstr>
      <vt:lpstr>Disk Auto-Decommissioning Failure Scenario Issue #2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jcalash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Larry Kriewald</cp:lastModifiedBy>
  <cp:revision>194</cp:revision>
  <cp:lastPrinted>2012-04-03T01:06:05Z</cp:lastPrinted>
  <dcterms:created xsi:type="dcterms:W3CDTF">2013-09-10T17:11:44Z</dcterms:created>
  <dcterms:modified xsi:type="dcterms:W3CDTF">2015-08-25T15:01:59Z</dcterms:modified>
  <cp:category>Template</cp:category>
  <cp:contentStatus>RELEASED</cp:contentStatus>
</cp:coreProperties>
</file>