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0" r:id="rId2"/>
    <p:sldId id="257" r:id="rId3"/>
    <p:sldId id="294" r:id="rId4"/>
    <p:sldId id="312" r:id="rId5"/>
    <p:sldId id="275" r:id="rId6"/>
    <p:sldId id="273" r:id="rId7"/>
    <p:sldId id="274" r:id="rId8"/>
    <p:sldId id="276" r:id="rId9"/>
    <p:sldId id="277" r:id="rId10"/>
    <p:sldId id="278" r:id="rId11"/>
    <p:sldId id="279" r:id="rId12"/>
    <p:sldId id="313" r:id="rId13"/>
    <p:sldId id="280" r:id="rId14"/>
    <p:sldId id="281" r:id="rId15"/>
    <p:sldId id="284" r:id="rId16"/>
    <p:sldId id="285" r:id="rId17"/>
    <p:sldId id="286" r:id="rId18"/>
    <p:sldId id="287" r:id="rId19"/>
    <p:sldId id="315" r:id="rId20"/>
    <p:sldId id="288" r:id="rId21"/>
    <p:sldId id="289" r:id="rId22"/>
    <p:sldId id="290" r:id="rId23"/>
    <p:sldId id="291" r:id="rId24"/>
    <p:sldId id="292" r:id="rId25"/>
    <p:sldId id="31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10" r:id="rId39"/>
    <p:sldId id="307" r:id="rId40"/>
    <p:sldId id="308" r:id="rId41"/>
    <p:sldId id="309" r:id="rId42"/>
    <p:sldId id="311" r:id="rId43"/>
    <p:sldId id="293"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D6"/>
    <a:srgbClr val="FFBA00"/>
    <a:srgbClr val="66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94660"/>
  </p:normalViewPr>
  <p:slideViewPr>
    <p:cSldViewPr>
      <p:cViewPr varScale="1">
        <p:scale>
          <a:sx n="114" d="100"/>
          <a:sy n="114"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6" descr="logo_blue"/>
          <p:cNvPicPr>
            <a:picLocks noChangeAspect="1" noChangeArrowheads="1"/>
          </p:cNvPicPr>
          <p:nvPr/>
        </p:nvPicPr>
        <p:blipFill>
          <a:blip r:embed="rId2" cstate="print"/>
          <a:srcRect/>
          <a:stretch>
            <a:fillRect/>
          </a:stretch>
        </p:blipFill>
        <p:spPr bwMode="auto">
          <a:xfrm>
            <a:off x="457200" y="109538"/>
            <a:ext cx="2057400" cy="347662"/>
          </a:xfrm>
          <a:prstGeom prst="rect">
            <a:avLst/>
          </a:prstGeom>
          <a:noFill/>
          <a:ln w="9525">
            <a:noFill/>
            <a:miter lim="800000"/>
            <a:headEnd/>
            <a:tailEnd/>
          </a:ln>
        </p:spPr>
      </p:pic>
      <p:sp>
        <p:nvSpPr>
          <p:cNvPr id="6151" name="Rectangle 7"/>
          <p:cNvSpPr>
            <a:spLocks noChangeArrowheads="1"/>
          </p:cNvSpPr>
          <p:nvPr/>
        </p:nvSpPr>
        <p:spPr bwMode="auto">
          <a:xfrm>
            <a:off x="76200" y="8612188"/>
            <a:ext cx="4953000" cy="457200"/>
          </a:xfrm>
          <a:prstGeom prst="rect">
            <a:avLst/>
          </a:prstGeom>
          <a:noFill/>
          <a:ln w="9525">
            <a:noFill/>
            <a:miter lim="800000"/>
            <a:headEnd/>
            <a:tailEnd/>
          </a:ln>
          <a:effectLst/>
        </p:spPr>
        <p:txBody>
          <a:bodyPr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6152" name="Rectangle 8"/>
          <p:cNvSpPr>
            <a:spLocks noChangeArrowheads="1"/>
          </p:cNvSpPr>
          <p:nvPr/>
        </p:nvSpPr>
        <p:spPr bwMode="auto">
          <a:xfrm>
            <a:off x="5334000" y="8610600"/>
            <a:ext cx="1522413" cy="457200"/>
          </a:xfrm>
          <a:prstGeom prst="rect">
            <a:avLst/>
          </a:prstGeom>
          <a:noFill/>
          <a:ln w="9525">
            <a:noFill/>
            <a:miter lim="800000"/>
            <a:headEnd/>
            <a:tailEnd/>
          </a:ln>
          <a:effectLst/>
        </p:spPr>
        <p:txBody>
          <a:bodyPr anchor="b"/>
          <a:lstStyle/>
          <a:p>
            <a:pPr algn="r">
              <a:defRPr/>
            </a:pPr>
            <a:fld id="{F6597B93-EE57-4564-A7D2-C3590A324CC2}" type="slidenum">
              <a:rPr lang="en-US" sz="1200">
                <a:cs typeface="+mn-cs"/>
              </a:rPr>
              <a:pPr algn="r">
                <a:defRPr/>
              </a:pPr>
              <a:t>‹#›</a:t>
            </a:fld>
            <a:endParaRPr lang="en-US" sz="120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2400" y="43434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6200" y="8610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600" smtClean="0">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247" name="Rectangle 7"/>
          <p:cNvSpPr>
            <a:spLocks noGrp="1" noChangeArrowheads="1"/>
          </p:cNvSpPr>
          <p:nvPr>
            <p:ph type="sldNum" sz="quarter" idx="5"/>
          </p:nvPr>
        </p:nvSpPr>
        <p:spPr bwMode="auto">
          <a:xfrm>
            <a:off x="5334000" y="8610600"/>
            <a:ext cx="1522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7FBA122D-FA1D-4506-B879-79E68EF9DEE2}" type="slidenum">
              <a:rPr lang="en-US"/>
              <a:pPr>
                <a:defRPr/>
              </a:pPr>
              <a:t>‹#›</a:t>
            </a:fld>
            <a:endParaRPr lang="en-US"/>
          </a:p>
        </p:txBody>
      </p:sp>
      <p:pic>
        <p:nvPicPr>
          <p:cNvPr id="15366" name="Picture 8" descr="logo_blue"/>
          <p:cNvPicPr>
            <a:picLocks noChangeAspect="1" noChangeArrowheads="1"/>
          </p:cNvPicPr>
          <p:nvPr/>
        </p:nvPicPr>
        <p:blipFill>
          <a:blip r:embed="rId2"/>
          <a:srcRect/>
          <a:stretch>
            <a:fillRect/>
          </a:stretch>
        </p:blipFill>
        <p:spPr bwMode="auto">
          <a:xfrm>
            <a:off x="457200" y="109538"/>
            <a:ext cx="2057400"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mn-ea"/>
        <a:cs typeface="+mn-cs"/>
      </a:defRPr>
    </a:lvl1pPr>
    <a:lvl2pPr marL="457200" algn="l" rtl="0" eaLnBrk="0" fontAlgn="base" hangingPunct="0">
      <a:spcBef>
        <a:spcPct val="10000"/>
      </a:spcBef>
      <a:spcAft>
        <a:spcPct val="0"/>
      </a:spcAft>
      <a:defRPr sz="1000" kern="1200">
        <a:solidFill>
          <a:schemeClr val="tx1"/>
        </a:solidFill>
        <a:latin typeface="Arial" charset="0"/>
        <a:ea typeface="+mn-ea"/>
        <a:cs typeface="+mn-cs"/>
      </a:defRPr>
    </a:lvl2pPr>
    <a:lvl3pPr marL="914400" algn="l" rtl="0" eaLnBrk="0" fontAlgn="base" hangingPunct="0">
      <a:spcBef>
        <a:spcPct val="10000"/>
      </a:spcBef>
      <a:spcAft>
        <a:spcPct val="0"/>
      </a:spcAft>
      <a:defRPr sz="1000" kern="1200">
        <a:solidFill>
          <a:schemeClr val="tx1"/>
        </a:solidFill>
        <a:latin typeface="Arial" charset="0"/>
        <a:ea typeface="+mn-ea"/>
        <a:cs typeface="+mn-cs"/>
      </a:defRPr>
    </a:lvl3pPr>
    <a:lvl4pPr marL="1371600" algn="l" rtl="0" eaLnBrk="0" fontAlgn="base" hangingPunct="0">
      <a:spcBef>
        <a:spcPct val="10000"/>
      </a:spcBef>
      <a:spcAft>
        <a:spcPct val="0"/>
      </a:spcAft>
      <a:defRPr sz="1000" kern="1200">
        <a:solidFill>
          <a:schemeClr val="tx1"/>
        </a:solidFill>
        <a:latin typeface="Arial" charset="0"/>
        <a:ea typeface="+mn-ea"/>
        <a:cs typeface="+mn-cs"/>
      </a:defRPr>
    </a:lvl4pPr>
    <a:lvl5pPr marL="1828800" algn="l" rtl="0" eaLnBrk="0" fontAlgn="base" hangingPunct="0">
      <a:spcBef>
        <a:spcPct val="1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p:spPr>
        <p:txBody>
          <a:bodyPr/>
          <a:lstStyle/>
          <a:p>
            <a:r>
              <a:rPr lang="en-US">
                <a:cs typeface="Arial" charset="0"/>
              </a:rPr>
              <a:t>© 2010 Quantum Corporation. Company Confidential. Forward-looking information is based upon multiple assumptions and uncertainties, does not necessarily represent the company’s outlook and is for planning purposes only.</a:t>
            </a:r>
          </a:p>
        </p:txBody>
      </p:sp>
      <p:sp>
        <p:nvSpPr>
          <p:cNvPr id="16387" name="Rectangle 7"/>
          <p:cNvSpPr>
            <a:spLocks noGrp="1" noChangeArrowheads="1"/>
          </p:cNvSpPr>
          <p:nvPr>
            <p:ph type="sldNum" sz="quarter" idx="5"/>
          </p:nvPr>
        </p:nvSpPr>
        <p:spPr>
          <a:noFill/>
        </p:spPr>
        <p:txBody>
          <a:bodyPr/>
          <a:lstStyle/>
          <a:p>
            <a:fld id="{232D71DB-8711-4524-8051-B863F5243BC4}" type="slidenum">
              <a:rPr lang="en-US">
                <a:cs typeface="Arial" charset="0"/>
              </a:rPr>
              <a:pPr/>
              <a:t>1</a:t>
            </a:fld>
            <a:endParaRPr lang="en-US">
              <a:cs typeface="Arial"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04800" y="2438400"/>
            <a:ext cx="8534400" cy="685800"/>
          </a:xfrm>
        </p:spPr>
        <p:txBody>
          <a:bodyPr/>
          <a:lstStyle>
            <a:lvl1pPr>
              <a:defRPr sz="2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4800" y="3124200"/>
            <a:ext cx="8534400" cy="990600"/>
          </a:xfrm>
        </p:spPr>
        <p:txBody>
          <a:bodyPr/>
          <a:lstStyle>
            <a:lvl1pPr marL="0" indent="0">
              <a:buFontTx/>
              <a:buNone/>
              <a:defRPr sz="1600" b="1">
                <a:solidFill>
                  <a:srgbClr val="666666"/>
                </a:solidFill>
              </a:defRPr>
            </a:lvl1pPr>
          </a:lstStyle>
          <a:p>
            <a:r>
              <a:rPr lang="en-US" smtClean="0"/>
              <a:t>Click to edit Master subtitle style</a:t>
            </a:r>
            <a:endParaRPr lang="en-US"/>
          </a:p>
        </p:txBody>
      </p:sp>
      <p:sp>
        <p:nvSpPr>
          <p:cNvPr id="5" name="Rectangle 15"/>
          <p:cNvSpPr>
            <a:spLocks noGrp="1" noChangeArrowheads="1"/>
          </p:cNvSpPr>
          <p:nvPr>
            <p:ph type="ftr" sz="quarter" idx="10"/>
          </p:nvPr>
        </p:nvSpPr>
        <p:spPr/>
        <p:txBody>
          <a:bodyPr/>
          <a:lstStyle>
            <a:lvl1pPr>
              <a:defRPr smtClean="0"/>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16"/>
          <p:cNvSpPr>
            <a:spLocks noGrp="1" noChangeArrowheads="1"/>
          </p:cNvSpPr>
          <p:nvPr>
            <p:ph type="sldNum" sz="quarter" idx="11"/>
          </p:nvPr>
        </p:nvSpPr>
        <p:spPr/>
        <p:txBody>
          <a:bodyPr/>
          <a:lstStyle>
            <a:lvl1pPr>
              <a:defRPr smtClean="0"/>
            </a:lvl1pPr>
          </a:lstStyle>
          <a:p>
            <a:pPr>
              <a:defRPr/>
            </a:pPr>
            <a:fld id="{0FDB553C-74A9-492C-887B-5E70BAE0F5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FFD63653-87C2-4967-BE24-454E4739C804}" type="slidenum">
              <a:rPr lang="en-US"/>
              <a:pPr>
                <a:defRPr/>
              </a:pPr>
              <a:t>‹#›</a:t>
            </a:fld>
            <a:endParaRPr lang="en-US" sz="12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1717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98438"/>
            <a:ext cx="63627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3816FC74-886B-46D0-951C-7A0234EF5CE5}" type="slidenum">
              <a:rPr lang="en-US"/>
              <a:pPr>
                <a:defRPr/>
              </a:pPr>
              <a:t>‹#›</a:t>
            </a:fld>
            <a:endParaRPr lang="en-US" sz="12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E5CC7E02-8D66-472F-8C1C-DEB1C54D697D}" type="slidenum">
              <a:rPr lang="en-US"/>
              <a:pPr>
                <a:defRPr/>
              </a:pPr>
              <a:t>‹#›</a:t>
            </a:fld>
            <a:endParaRPr lang="en-US"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27D1EB17-DA4C-48E5-84A1-2CFA32B51310}" type="slidenum">
              <a:rPr lang="en-US"/>
              <a:pPr>
                <a:defRPr/>
              </a:pPr>
              <a:t>‹#›</a:t>
            </a:fld>
            <a:endParaRPr lang="en-US"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A89BEA27-8B0C-497A-8210-F0800AFDE03D}" type="slidenum">
              <a:rPr lang="en-US"/>
              <a:pPr>
                <a:defRPr/>
              </a:pPr>
              <a:t>‹#›</a:t>
            </a:fld>
            <a:endParaRPr lang="en-US"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F18541DB-E7DF-4D4A-A1B9-E11CD4573A2A}" type="slidenum">
              <a:rPr lang="en-US"/>
              <a:pPr>
                <a:defRPr/>
              </a:pPr>
              <a:t>‹#›</a:t>
            </a:fld>
            <a:endParaRPr lang="en-US"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8" name="Rectangle 6"/>
          <p:cNvSpPr>
            <a:spLocks noGrp="1" noChangeArrowheads="1"/>
          </p:cNvSpPr>
          <p:nvPr>
            <p:ph type="sldNum" sz="quarter" idx="11"/>
          </p:nvPr>
        </p:nvSpPr>
        <p:spPr>
          <a:ln/>
        </p:spPr>
        <p:txBody>
          <a:bodyPr/>
          <a:lstStyle>
            <a:lvl1pPr>
              <a:defRPr/>
            </a:lvl1pPr>
          </a:lstStyle>
          <a:p>
            <a:pPr>
              <a:defRPr/>
            </a:pPr>
            <a:fld id="{26F3CBD5-6F66-403B-AEDC-B1B1A3E1F28D}" type="slidenum">
              <a:rPr lang="en-US"/>
              <a:pPr>
                <a:defRPr/>
              </a:pPr>
              <a:t>‹#›</a:t>
            </a:fld>
            <a:endParaRPr lang="en-US"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4" name="Rectangle 6"/>
          <p:cNvSpPr>
            <a:spLocks noGrp="1" noChangeArrowheads="1"/>
          </p:cNvSpPr>
          <p:nvPr>
            <p:ph type="sldNum" sz="quarter" idx="11"/>
          </p:nvPr>
        </p:nvSpPr>
        <p:spPr>
          <a:ln/>
        </p:spPr>
        <p:txBody>
          <a:bodyPr/>
          <a:lstStyle>
            <a:lvl1pPr>
              <a:defRPr/>
            </a:lvl1pPr>
          </a:lstStyle>
          <a:p>
            <a:pPr>
              <a:defRPr/>
            </a:pPr>
            <a:fld id="{165F24C6-20E0-422F-90CD-BCF33C6F7615}" type="slidenum">
              <a:rPr lang="en-US"/>
              <a:pPr>
                <a:defRPr/>
              </a:pPr>
              <a:t>‹#›</a:t>
            </a:fld>
            <a:endParaRPr lang="en-US"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3" name="Rectangle 6"/>
          <p:cNvSpPr>
            <a:spLocks noGrp="1" noChangeArrowheads="1"/>
          </p:cNvSpPr>
          <p:nvPr>
            <p:ph type="sldNum" sz="quarter" idx="11"/>
          </p:nvPr>
        </p:nvSpPr>
        <p:spPr>
          <a:ln/>
        </p:spPr>
        <p:txBody>
          <a:bodyPr/>
          <a:lstStyle>
            <a:lvl1pPr>
              <a:defRPr/>
            </a:lvl1pPr>
          </a:lstStyle>
          <a:p>
            <a:pPr>
              <a:defRPr/>
            </a:pPr>
            <a:fld id="{1679A462-F087-44D1-84D6-AA0057E2B939}" type="slidenum">
              <a:rPr lang="en-US"/>
              <a:pPr>
                <a:defRPr/>
              </a:pPr>
              <a:t>‹#›</a:t>
            </a:fld>
            <a:endParaRPr lang="en-US"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3CE8A01D-767E-412C-82E2-B884492FACE9}" type="slidenum">
              <a:rPr lang="en-US"/>
              <a:pPr>
                <a:defRPr/>
              </a:pPr>
              <a:t>‹#›</a:t>
            </a:fld>
            <a:endParaRPr lang="en-US" sz="12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E71540C9-A7B9-4CF0-BAF9-12338FB44B73}" type="slidenum">
              <a:rPr lang="en-US"/>
              <a:pPr>
                <a:defRPr/>
              </a:pPr>
              <a:t>‹#›</a:t>
            </a:fld>
            <a:endParaRPr lang="en-US" sz="12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228600" y="198438"/>
            <a:ext cx="8686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Headline goes here</a:t>
            </a:r>
          </a:p>
        </p:txBody>
      </p:sp>
      <p:sp>
        <p:nvSpPr>
          <p:cNvPr id="1029" name="Rectangle 5"/>
          <p:cNvSpPr>
            <a:spLocks noGrp="1" noChangeArrowheads="1"/>
          </p:cNvSpPr>
          <p:nvPr>
            <p:ph type="ftr" sz="quarter" idx="3"/>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smtClean="0">
                <a:solidFill>
                  <a:schemeClr val="bg1"/>
                </a:solidFill>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30" name="Rectangle 6"/>
          <p:cNvSpPr>
            <a:spLocks noGrp="1" noChangeArrowheads="1"/>
          </p:cNvSpPr>
          <p:nvPr>
            <p:ph type="sldNum" sz="quarter" idx="4"/>
          </p:nvPr>
        </p:nvSpPr>
        <p:spPr bwMode="auto">
          <a:xfrm>
            <a:off x="304800" y="6430963"/>
            <a:ext cx="533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BA00"/>
                </a:solidFill>
                <a:cs typeface="+mn-cs"/>
              </a:defRPr>
            </a:lvl1pPr>
          </a:lstStyle>
          <a:p>
            <a:pPr>
              <a:defRPr/>
            </a:pPr>
            <a:fld id="{DF280F1A-935D-4B37-A4CA-FD71ECE2E8E4}" type="slidenum">
              <a:rPr lang="en-US"/>
              <a:pPr>
                <a:defRPr/>
              </a:pPr>
              <a:t>‹#›</a:t>
            </a:fld>
            <a:endParaRPr lang="en-US" sz="1200"/>
          </a:p>
        </p:txBody>
      </p:sp>
      <p:pic>
        <p:nvPicPr>
          <p:cNvPr id="2054" name="Picture 8" descr="Dotted_Line.png"/>
          <p:cNvPicPr preferRelativeResize="0">
            <a:picLocks/>
          </p:cNvPicPr>
          <p:nvPr/>
        </p:nvPicPr>
        <p:blipFill>
          <a:blip r:embed="rId15" cstate="print"/>
          <a:srcRect l="1334"/>
          <a:stretch>
            <a:fillRect/>
          </a:stretch>
        </p:blipFill>
        <p:spPr bwMode="auto">
          <a:xfrm>
            <a:off x="46038" y="762000"/>
            <a:ext cx="9021762" cy="100013"/>
          </a:xfrm>
          <a:prstGeom prst="rect">
            <a:avLst/>
          </a:prstGeom>
          <a:noFill/>
          <a:ln w="9525">
            <a:noFill/>
            <a:miter lim="800000"/>
            <a:headEnd/>
            <a:tailEnd/>
          </a:ln>
        </p:spPr>
      </p:pic>
      <p:sp>
        <p:nvSpPr>
          <p:cNvPr id="2055" name="Rectangle 12"/>
          <p:cNvSpPr>
            <a:spLocks noGrp="1" noChangeArrowheads="1"/>
          </p:cNvSpPr>
          <p:nvPr>
            <p:ph type="body" idx="1"/>
          </p:nvPr>
        </p:nvSpPr>
        <p:spPr bwMode="auto">
          <a:xfrm>
            <a:off x="228600" y="9144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3200">
          <a:solidFill>
            <a:srgbClr val="006AD6"/>
          </a:solidFill>
          <a:latin typeface="+mj-lt"/>
          <a:ea typeface="+mj-ea"/>
          <a:cs typeface="+mj-cs"/>
        </a:defRPr>
      </a:lvl1pPr>
      <a:lvl2pPr algn="l" rtl="0" eaLnBrk="1" fontAlgn="base" hangingPunct="1">
        <a:spcBef>
          <a:spcPct val="0"/>
        </a:spcBef>
        <a:spcAft>
          <a:spcPct val="0"/>
        </a:spcAft>
        <a:defRPr sz="3200">
          <a:solidFill>
            <a:srgbClr val="006AD6"/>
          </a:solidFill>
          <a:latin typeface="Arial" charset="0"/>
          <a:cs typeface="Arial" charset="0"/>
        </a:defRPr>
      </a:lvl2pPr>
      <a:lvl3pPr algn="l" rtl="0" eaLnBrk="1" fontAlgn="base" hangingPunct="1">
        <a:spcBef>
          <a:spcPct val="0"/>
        </a:spcBef>
        <a:spcAft>
          <a:spcPct val="0"/>
        </a:spcAft>
        <a:defRPr sz="3200">
          <a:solidFill>
            <a:srgbClr val="006AD6"/>
          </a:solidFill>
          <a:latin typeface="Arial" charset="0"/>
          <a:cs typeface="Arial" charset="0"/>
        </a:defRPr>
      </a:lvl3pPr>
      <a:lvl4pPr algn="l" rtl="0" eaLnBrk="1" fontAlgn="base" hangingPunct="1">
        <a:spcBef>
          <a:spcPct val="0"/>
        </a:spcBef>
        <a:spcAft>
          <a:spcPct val="0"/>
        </a:spcAft>
        <a:defRPr sz="3200">
          <a:solidFill>
            <a:srgbClr val="006AD6"/>
          </a:solidFill>
          <a:latin typeface="Arial" charset="0"/>
          <a:cs typeface="Arial" charset="0"/>
        </a:defRPr>
      </a:lvl4pPr>
      <a:lvl5pPr algn="l" rtl="0" eaLnBrk="1" fontAlgn="base" hangingPunct="1">
        <a:spcBef>
          <a:spcPct val="0"/>
        </a:spcBef>
        <a:spcAft>
          <a:spcPct val="0"/>
        </a:spcAft>
        <a:defRPr sz="3200">
          <a:solidFill>
            <a:srgbClr val="006AD6"/>
          </a:solidFill>
          <a:latin typeface="Arial" charset="0"/>
          <a:cs typeface="Arial" charset="0"/>
        </a:defRPr>
      </a:lvl5pPr>
      <a:lvl6pPr marL="457200" algn="l" rtl="0" eaLnBrk="1" fontAlgn="base" hangingPunct="1">
        <a:spcBef>
          <a:spcPct val="0"/>
        </a:spcBef>
        <a:spcAft>
          <a:spcPct val="0"/>
        </a:spcAft>
        <a:defRPr sz="3200">
          <a:solidFill>
            <a:srgbClr val="006AD6"/>
          </a:solidFill>
          <a:latin typeface="Arial" charset="0"/>
          <a:cs typeface="Arial" charset="0"/>
        </a:defRPr>
      </a:lvl6pPr>
      <a:lvl7pPr marL="914400" algn="l" rtl="0" eaLnBrk="1" fontAlgn="base" hangingPunct="1">
        <a:spcBef>
          <a:spcPct val="0"/>
        </a:spcBef>
        <a:spcAft>
          <a:spcPct val="0"/>
        </a:spcAft>
        <a:defRPr sz="3200">
          <a:solidFill>
            <a:srgbClr val="006AD6"/>
          </a:solidFill>
          <a:latin typeface="Arial" charset="0"/>
          <a:cs typeface="Arial" charset="0"/>
        </a:defRPr>
      </a:lvl7pPr>
      <a:lvl8pPr marL="1371600" algn="l" rtl="0" eaLnBrk="1" fontAlgn="base" hangingPunct="1">
        <a:spcBef>
          <a:spcPct val="0"/>
        </a:spcBef>
        <a:spcAft>
          <a:spcPct val="0"/>
        </a:spcAft>
        <a:defRPr sz="3200">
          <a:solidFill>
            <a:srgbClr val="006AD6"/>
          </a:solidFill>
          <a:latin typeface="Arial" charset="0"/>
          <a:cs typeface="Arial" charset="0"/>
        </a:defRPr>
      </a:lvl8pPr>
      <a:lvl9pPr marL="1828800" algn="l" rtl="0" eaLnBrk="1" fontAlgn="base" hangingPunct="1">
        <a:spcBef>
          <a:spcPct val="0"/>
        </a:spcBef>
        <a:spcAft>
          <a:spcPct val="0"/>
        </a:spcAft>
        <a:defRPr sz="3200">
          <a:solidFill>
            <a:srgbClr val="006AD6"/>
          </a:solidFill>
          <a:latin typeface="Arial" charset="0"/>
          <a:cs typeface="Arial" charset="0"/>
        </a:defRPr>
      </a:lvl9pPr>
    </p:titleStyle>
    <p:bodyStyle>
      <a:lvl1pPr marL="342900" indent="-342900" algn="l" defTabSz="457200" rtl="0" eaLnBrk="1" fontAlgn="base" hangingPunct="1">
        <a:spcBef>
          <a:spcPct val="20000"/>
        </a:spcBef>
        <a:spcAft>
          <a:spcPct val="0"/>
        </a:spcAft>
        <a:buSzPct val="75000"/>
        <a:buBlip>
          <a:blip r:embed="rId16"/>
        </a:buBlip>
        <a:defRPr sz="2400">
          <a:solidFill>
            <a:srgbClr val="212121"/>
          </a:solidFill>
          <a:latin typeface="+mn-lt"/>
          <a:ea typeface="+mn-ea"/>
          <a:cs typeface="+mn-cs"/>
        </a:defRPr>
      </a:lvl1pPr>
      <a:lvl2pPr marL="742950" indent="-285750" algn="l" defTabSz="457200" rtl="0" eaLnBrk="1" fontAlgn="base" hangingPunct="1">
        <a:spcBef>
          <a:spcPct val="20000"/>
        </a:spcBef>
        <a:spcAft>
          <a:spcPct val="0"/>
        </a:spcAft>
        <a:buClr>
          <a:srgbClr val="006AD6"/>
        </a:buClr>
        <a:buFont typeface="Arial" charset="0"/>
        <a:buChar char="–"/>
        <a:defRPr>
          <a:solidFill>
            <a:srgbClr val="212121"/>
          </a:solidFill>
          <a:latin typeface="+mn-lt"/>
          <a:cs typeface="+mn-cs"/>
        </a:defRPr>
      </a:lvl2pPr>
      <a:lvl3pPr marL="11430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3pPr>
      <a:lvl4pPr marL="1600200" indent="-228600" algn="l" defTabSz="457200" rtl="0" eaLnBrk="1" fontAlgn="base" hangingPunct="1">
        <a:spcBef>
          <a:spcPct val="20000"/>
        </a:spcBef>
        <a:spcAft>
          <a:spcPct val="0"/>
        </a:spcAft>
        <a:buClr>
          <a:srgbClr val="006AD6"/>
        </a:buClr>
        <a:buFont typeface="Arial" charset="0"/>
        <a:buChar char="–"/>
        <a:defRPr sz="1600">
          <a:solidFill>
            <a:srgbClr val="212121"/>
          </a:solidFill>
          <a:latin typeface="+mn-lt"/>
          <a:cs typeface="+mn-cs"/>
        </a:defRPr>
      </a:lvl4pPr>
      <a:lvl5pPr marL="20574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5pPr>
      <a:lvl6pPr marL="25146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6pPr>
      <a:lvl7pPr marL="29718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7pPr>
      <a:lvl8pPr marL="34290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8pPr>
      <a:lvl9pPr marL="38862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dosd.del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4099" name="Rectangle 5"/>
          <p:cNvSpPr>
            <a:spLocks noChangeArrowheads="1"/>
          </p:cNvSpPr>
          <p:nvPr/>
        </p:nvSpPr>
        <p:spPr bwMode="auto">
          <a:xfrm>
            <a:off x="304800" y="2438400"/>
            <a:ext cx="8534400" cy="685800"/>
          </a:xfrm>
          <a:prstGeom prst="rect">
            <a:avLst/>
          </a:prstGeom>
          <a:noFill/>
          <a:ln w="9525">
            <a:noFill/>
            <a:miter lim="800000"/>
            <a:headEnd/>
            <a:tailEnd/>
          </a:ln>
        </p:spPr>
        <p:txBody>
          <a:bodyPr anchor="b"/>
          <a:lstStyle/>
          <a:p>
            <a:r>
              <a:rPr lang="en-US" sz="4000" dirty="0" smtClean="0">
                <a:solidFill>
                  <a:srgbClr val="006AD6"/>
                </a:solidFill>
              </a:rPr>
              <a:t>Dell DOSD </a:t>
            </a:r>
            <a:endParaRPr lang="en-US" sz="4000" dirty="0">
              <a:solidFill>
                <a:srgbClr val="006AD6"/>
              </a:solidFill>
            </a:endParaRPr>
          </a:p>
        </p:txBody>
      </p:sp>
      <p:sp>
        <p:nvSpPr>
          <p:cNvPr id="4100" name="Rectangle 6"/>
          <p:cNvSpPr>
            <a:spLocks noChangeArrowheads="1"/>
          </p:cNvSpPr>
          <p:nvPr/>
        </p:nvSpPr>
        <p:spPr bwMode="auto">
          <a:xfrm>
            <a:off x="304800" y="3124200"/>
            <a:ext cx="8534400" cy="762000"/>
          </a:xfrm>
          <a:prstGeom prst="rect">
            <a:avLst/>
          </a:prstGeom>
          <a:noFill/>
          <a:ln w="9525">
            <a:noFill/>
            <a:miter lim="800000"/>
            <a:headEnd/>
            <a:tailEnd/>
          </a:ln>
        </p:spPr>
        <p:txBody>
          <a:bodyPr/>
          <a:lstStyle/>
          <a:p>
            <a:pPr marL="342900" indent="-342900" defTabSz="457200">
              <a:spcBef>
                <a:spcPct val="20000"/>
              </a:spcBef>
              <a:buSzPct val="75000"/>
            </a:pPr>
            <a:r>
              <a:rPr lang="en-US" sz="1600" b="1" dirty="0" smtClean="0">
                <a:solidFill>
                  <a:srgbClr val="666666"/>
                </a:solidFill>
              </a:rPr>
              <a:t>Quantum ASPS PROCEDURES FOR USING DOSD. </a:t>
            </a:r>
            <a:endParaRPr lang="en-US" sz="1600" b="1" dirty="0">
              <a:solidFill>
                <a:srgbClr val="666666"/>
              </a:solidFill>
            </a:endParaRPr>
          </a:p>
        </p:txBody>
      </p:sp>
      <p:sp>
        <p:nvSpPr>
          <p:cNvPr id="4101" name="Text Box 7"/>
          <p:cNvSpPr txBox="1">
            <a:spLocks noChangeArrowheads="1"/>
          </p:cNvSpPr>
          <p:nvPr/>
        </p:nvSpPr>
        <p:spPr bwMode="auto">
          <a:xfrm>
            <a:off x="304800" y="3962400"/>
            <a:ext cx="994183" cy="338554"/>
          </a:xfrm>
          <a:prstGeom prst="rect">
            <a:avLst/>
          </a:prstGeom>
          <a:noFill/>
          <a:ln w="9525">
            <a:noFill/>
            <a:miter lim="800000"/>
            <a:headEnd/>
            <a:tailEnd/>
          </a:ln>
        </p:spPr>
        <p:txBody>
          <a:bodyPr wrap="none">
            <a:spAutoFit/>
          </a:bodyPr>
          <a:lstStyle/>
          <a:p>
            <a:r>
              <a:rPr lang="en-US" sz="1600" dirty="0" smtClean="0">
                <a:solidFill>
                  <a:srgbClr val="666666"/>
                </a:solidFill>
              </a:rPr>
              <a:t>29Mar12</a:t>
            </a:r>
            <a:endParaRPr lang="en-US" sz="1600" dirty="0">
              <a:solidFill>
                <a:srgbClr val="666666"/>
              </a:solidFill>
            </a:endParaRPr>
          </a:p>
        </p:txBody>
      </p:sp>
      <p:sp>
        <p:nvSpPr>
          <p:cNvPr id="4102" name="Text Box 8"/>
          <p:cNvSpPr txBox="1">
            <a:spLocks noChangeArrowheads="1"/>
          </p:cNvSpPr>
          <p:nvPr/>
        </p:nvSpPr>
        <p:spPr bwMode="auto">
          <a:xfrm>
            <a:off x="304800" y="4595813"/>
            <a:ext cx="1181734" cy="215444"/>
          </a:xfrm>
          <a:prstGeom prst="rect">
            <a:avLst/>
          </a:prstGeom>
          <a:noFill/>
          <a:ln w="9525">
            <a:noFill/>
            <a:miter lim="800000"/>
            <a:headEnd/>
            <a:tailEnd/>
          </a:ln>
        </p:spPr>
        <p:txBody>
          <a:bodyPr wrap="none">
            <a:spAutoFit/>
          </a:bodyPr>
          <a:lstStyle/>
          <a:p>
            <a:r>
              <a:rPr lang="en-US" sz="800" dirty="0" smtClean="0">
                <a:solidFill>
                  <a:srgbClr val="666666"/>
                </a:solidFill>
              </a:rPr>
              <a:t>ASPSDOSD-v01.pptx</a:t>
            </a:r>
            <a:endParaRPr lang="en-US" sz="800" dirty="0">
              <a:solidFill>
                <a:srgbClr val="6666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10</a:t>
            </a:fld>
            <a:endParaRPr lang="en-US" sz="1200"/>
          </a:p>
        </p:txBody>
      </p:sp>
      <p:sp>
        <p:nvSpPr>
          <p:cNvPr id="1029" name="Rectangle 2"/>
          <p:cNvSpPr>
            <a:spLocks noGrp="1" noChangeArrowheads="1"/>
          </p:cNvSpPr>
          <p:nvPr>
            <p:ph type="title"/>
          </p:nvPr>
        </p:nvSpPr>
        <p:spPr/>
        <p:txBody>
          <a:bodyPr/>
          <a:lstStyle/>
          <a:p>
            <a:r>
              <a:rPr lang="en-US" dirty="0" smtClean="0"/>
              <a:t>DOSD Updating your password</a:t>
            </a:r>
          </a:p>
        </p:txBody>
      </p:sp>
      <p:sp>
        <p:nvSpPr>
          <p:cNvPr id="1030" name="Rectangle 16"/>
          <p:cNvSpPr>
            <a:spLocks noGrp="1" noChangeArrowheads="1"/>
          </p:cNvSpPr>
          <p:nvPr>
            <p:ph type="body" sz="half" idx="1"/>
          </p:nvPr>
        </p:nvSpPr>
        <p:spPr>
          <a:xfrm>
            <a:off x="228600" y="4343400"/>
            <a:ext cx="7543800" cy="1828800"/>
          </a:xfrm>
        </p:spPr>
        <p:txBody>
          <a:bodyPr/>
          <a:lstStyle/>
          <a:p>
            <a:r>
              <a:rPr lang="en-US" sz="1600" dirty="0" smtClean="0"/>
              <a:t>Click on the “Password” “</a:t>
            </a:r>
            <a:r>
              <a:rPr lang="en-US" sz="1600" dirty="0" err="1" smtClean="0"/>
              <a:t>i</a:t>
            </a:r>
            <a:r>
              <a:rPr lang="en-US" sz="1600" dirty="0" smtClean="0"/>
              <a:t>” for information to show password requirements.</a:t>
            </a:r>
          </a:p>
          <a:p>
            <a:r>
              <a:rPr lang="en-US" sz="1600" dirty="0" smtClean="0"/>
              <a:t>Once the password is set you can setup the “Security Question Answer” in case of a forgotten password.</a:t>
            </a:r>
          </a:p>
          <a:p>
            <a:r>
              <a:rPr lang="en-US" sz="1600" dirty="0" smtClean="0"/>
              <a:t>Click “Save” button once complete.</a:t>
            </a:r>
          </a:p>
        </p:txBody>
      </p:sp>
      <p:pic>
        <p:nvPicPr>
          <p:cNvPr id="26626" name="Picture 2"/>
          <p:cNvPicPr>
            <a:picLocks noChangeAspect="1" noChangeArrowheads="1"/>
          </p:cNvPicPr>
          <p:nvPr/>
        </p:nvPicPr>
        <p:blipFill>
          <a:blip r:embed="rId2" cstate="print"/>
          <a:srcRect/>
          <a:stretch>
            <a:fillRect/>
          </a:stretch>
        </p:blipFill>
        <p:spPr bwMode="auto">
          <a:xfrm>
            <a:off x="457200" y="914400"/>
            <a:ext cx="7067011" cy="3395662"/>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3886200" y="4953000"/>
            <a:ext cx="4652962" cy="1149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11</a:t>
            </a:fld>
            <a:endParaRPr lang="en-US" sz="1200"/>
          </a:p>
        </p:txBody>
      </p:sp>
      <p:sp>
        <p:nvSpPr>
          <p:cNvPr id="1029" name="Rectangle 2"/>
          <p:cNvSpPr>
            <a:spLocks noGrp="1" noChangeArrowheads="1"/>
          </p:cNvSpPr>
          <p:nvPr>
            <p:ph type="title"/>
          </p:nvPr>
        </p:nvSpPr>
        <p:spPr/>
        <p:txBody>
          <a:bodyPr/>
          <a:lstStyle/>
          <a:p>
            <a:r>
              <a:rPr lang="en-US" dirty="0" smtClean="0"/>
              <a:t>DOSD getting to Certification Tests</a:t>
            </a:r>
          </a:p>
        </p:txBody>
      </p:sp>
      <p:sp>
        <p:nvSpPr>
          <p:cNvPr id="1030" name="Rectangle 16"/>
          <p:cNvSpPr>
            <a:spLocks noGrp="1" noChangeArrowheads="1"/>
          </p:cNvSpPr>
          <p:nvPr>
            <p:ph type="body" sz="half" idx="1"/>
          </p:nvPr>
        </p:nvSpPr>
        <p:spPr>
          <a:xfrm>
            <a:off x="228600" y="4343400"/>
            <a:ext cx="7543800" cy="1828800"/>
          </a:xfrm>
        </p:spPr>
        <p:txBody>
          <a:bodyPr/>
          <a:lstStyle/>
          <a:p>
            <a:r>
              <a:rPr lang="en-US" sz="2000" dirty="0" smtClean="0"/>
              <a:t>Select the “How To” tab at the top of the page.</a:t>
            </a:r>
          </a:p>
          <a:p>
            <a:r>
              <a:rPr lang="en-US" sz="2000" dirty="0" smtClean="0"/>
              <a:t>In the Drop down select “Learn Dell”.</a:t>
            </a:r>
          </a:p>
          <a:p>
            <a:endParaRPr lang="en-US" sz="2000" dirty="0" smtClean="0"/>
          </a:p>
        </p:txBody>
      </p:sp>
      <p:pic>
        <p:nvPicPr>
          <p:cNvPr id="27650" name="Picture 2"/>
          <p:cNvPicPr>
            <a:picLocks noChangeAspect="1" noChangeArrowheads="1"/>
          </p:cNvPicPr>
          <p:nvPr/>
        </p:nvPicPr>
        <p:blipFill>
          <a:blip r:embed="rId2" cstate="print"/>
          <a:srcRect/>
          <a:stretch>
            <a:fillRect/>
          </a:stretch>
        </p:blipFill>
        <p:spPr bwMode="auto">
          <a:xfrm>
            <a:off x="990600" y="1066800"/>
            <a:ext cx="656419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p:cNvSpPr>
            <a:spLocks noGrp="1" noChangeArrowheads="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7171" name="Rectangle 16"/>
          <p:cNvSpPr>
            <a:spLocks noGrp="1" noChangeArrowheads="1"/>
          </p:cNvSpPr>
          <p:nvPr>
            <p:ph type="sldNum" sz="quarter" idx="11"/>
          </p:nvPr>
        </p:nvSpPr>
        <p:spPr>
          <a:noFill/>
        </p:spPr>
        <p:txBody>
          <a:bodyPr/>
          <a:lstStyle/>
          <a:p>
            <a:fld id="{2A1C7CA0-D73C-4FC8-AFDF-818478C2E2F5}" type="slidenum">
              <a:rPr lang="en-US"/>
              <a:pPr/>
              <a:t>12</a:t>
            </a:fld>
            <a:endParaRPr lang="en-US"/>
          </a:p>
        </p:txBody>
      </p:sp>
      <p:sp>
        <p:nvSpPr>
          <p:cNvPr id="7172" name="Rectangle 6"/>
          <p:cNvSpPr>
            <a:spLocks noGrp="1" noChangeArrowheads="1"/>
          </p:cNvSpPr>
          <p:nvPr>
            <p:ph type="ctrTitle"/>
          </p:nvPr>
        </p:nvSpPr>
        <p:spPr/>
        <p:txBody>
          <a:bodyPr/>
          <a:lstStyle/>
          <a:p>
            <a:r>
              <a:rPr lang="en-US" dirty="0" smtClean="0"/>
              <a:t>DOSD Learn Dell website</a:t>
            </a:r>
          </a:p>
        </p:txBody>
      </p:sp>
      <p:sp>
        <p:nvSpPr>
          <p:cNvPr id="7173" name="Rectangle 8"/>
          <p:cNvSpPr>
            <a:spLocks noGrp="1" noChangeArrowheads="1"/>
          </p:cNvSpPr>
          <p:nvPr>
            <p:ph type="subTitle" idx="1"/>
          </p:nvPr>
        </p:nvSpPr>
        <p:spPr>
          <a:xfrm>
            <a:off x="304800" y="3124200"/>
            <a:ext cx="8534400" cy="338554"/>
          </a:xfrm>
          <a:noFill/>
        </p:spPr>
        <p:txBody>
          <a:bodyPr>
            <a:spAutoFit/>
          </a:bodyPr>
          <a:lstStyle/>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13</a:t>
            </a:fld>
            <a:endParaRPr lang="en-US" sz="1200"/>
          </a:p>
        </p:txBody>
      </p:sp>
      <p:sp>
        <p:nvSpPr>
          <p:cNvPr id="1029" name="Rectangle 2"/>
          <p:cNvSpPr>
            <a:spLocks noGrp="1" noChangeArrowheads="1"/>
          </p:cNvSpPr>
          <p:nvPr>
            <p:ph type="title"/>
          </p:nvPr>
        </p:nvSpPr>
        <p:spPr/>
        <p:txBody>
          <a:bodyPr/>
          <a:lstStyle/>
          <a:p>
            <a:r>
              <a:rPr lang="en-US" dirty="0" smtClean="0"/>
              <a:t>DOSD Learn Dell web site	</a:t>
            </a:r>
          </a:p>
        </p:txBody>
      </p:sp>
      <p:sp>
        <p:nvSpPr>
          <p:cNvPr id="1030" name="Rectangle 16"/>
          <p:cNvSpPr>
            <a:spLocks noGrp="1" noChangeArrowheads="1"/>
          </p:cNvSpPr>
          <p:nvPr>
            <p:ph type="body" sz="half" idx="1"/>
          </p:nvPr>
        </p:nvSpPr>
        <p:spPr>
          <a:xfrm>
            <a:off x="228600" y="4343400"/>
            <a:ext cx="7543800" cy="1828800"/>
          </a:xfrm>
        </p:spPr>
        <p:txBody>
          <a:bodyPr/>
          <a:lstStyle/>
          <a:p>
            <a:r>
              <a:rPr lang="en-US" sz="2000" dirty="0" smtClean="0"/>
              <a:t>This will open up the Learn Dell web site with a list of recommended requirements.</a:t>
            </a:r>
          </a:p>
          <a:p>
            <a:r>
              <a:rPr lang="en-US" sz="2000" dirty="0" smtClean="0"/>
              <a:t>Make sure to disable your pop-up blockers and make sure the check boxes at the bottom of the page are properly checked.</a:t>
            </a:r>
          </a:p>
          <a:p>
            <a:r>
              <a:rPr lang="en-US" sz="2000" dirty="0" smtClean="0"/>
              <a:t>Click on “Continue” to move onto the next page.</a:t>
            </a:r>
          </a:p>
          <a:p>
            <a:endParaRPr lang="en-US" sz="2000" dirty="0" smtClean="0"/>
          </a:p>
        </p:txBody>
      </p:sp>
      <p:pic>
        <p:nvPicPr>
          <p:cNvPr id="28674" name="Picture 2"/>
          <p:cNvPicPr>
            <a:picLocks noChangeAspect="1" noChangeArrowheads="1"/>
          </p:cNvPicPr>
          <p:nvPr/>
        </p:nvPicPr>
        <p:blipFill>
          <a:blip r:embed="rId2" cstate="print"/>
          <a:srcRect/>
          <a:stretch>
            <a:fillRect/>
          </a:stretch>
        </p:blipFill>
        <p:spPr bwMode="auto">
          <a:xfrm>
            <a:off x="1600200" y="914400"/>
            <a:ext cx="4943475" cy="3383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14</a:t>
            </a:fld>
            <a:endParaRPr lang="en-US" sz="1200"/>
          </a:p>
        </p:txBody>
      </p:sp>
      <p:sp>
        <p:nvSpPr>
          <p:cNvPr id="1029" name="Rectangle 2"/>
          <p:cNvSpPr>
            <a:spLocks noGrp="1" noChangeArrowheads="1"/>
          </p:cNvSpPr>
          <p:nvPr>
            <p:ph type="title"/>
          </p:nvPr>
        </p:nvSpPr>
        <p:spPr/>
        <p:txBody>
          <a:bodyPr/>
          <a:lstStyle/>
          <a:p>
            <a:r>
              <a:rPr lang="en-US" dirty="0" smtClean="0"/>
              <a:t>DOSD Certification listing page	</a:t>
            </a:r>
          </a:p>
        </p:txBody>
      </p:sp>
      <p:sp>
        <p:nvSpPr>
          <p:cNvPr id="1030" name="Rectangle 16"/>
          <p:cNvSpPr>
            <a:spLocks noGrp="1" noChangeArrowheads="1"/>
          </p:cNvSpPr>
          <p:nvPr>
            <p:ph type="body" sz="half" idx="1"/>
          </p:nvPr>
        </p:nvSpPr>
        <p:spPr>
          <a:xfrm>
            <a:off x="228600" y="4495800"/>
            <a:ext cx="7543800" cy="1676400"/>
          </a:xfrm>
        </p:spPr>
        <p:txBody>
          <a:bodyPr/>
          <a:lstStyle/>
          <a:p>
            <a:r>
              <a:rPr lang="en-US" sz="2000" dirty="0" smtClean="0"/>
              <a:t>Quantum ASPS needs to certify for the following:</a:t>
            </a:r>
          </a:p>
          <a:p>
            <a:pPr marL="800100" lvl="1" indent="-342900">
              <a:lnSpc>
                <a:spcPct val="90000"/>
              </a:lnSpc>
            </a:pPr>
            <a:r>
              <a:rPr lang="en-US" sz="1600" dirty="0" smtClean="0"/>
              <a:t>Dell Online Self Dispatch Policies &amp; Procedures.</a:t>
            </a:r>
          </a:p>
          <a:p>
            <a:pPr marL="800100" lvl="1" indent="-342900">
              <a:lnSpc>
                <a:spcPct val="90000"/>
              </a:lnSpc>
            </a:pPr>
            <a:r>
              <a:rPr lang="en-US" sz="1600" dirty="0" smtClean="0"/>
              <a:t>Dell Online Self Dispatch </a:t>
            </a:r>
            <a:r>
              <a:rPr lang="en-US" sz="1600" dirty="0" err="1" smtClean="0"/>
              <a:t>PowerEdge</a:t>
            </a:r>
            <a:r>
              <a:rPr lang="en-US" sz="1600" dirty="0" smtClean="0"/>
              <a:t> 9G and 11G.</a:t>
            </a:r>
          </a:p>
          <a:p>
            <a:pPr marL="800100" lvl="1" indent="-342900">
              <a:lnSpc>
                <a:spcPct val="90000"/>
              </a:lnSpc>
            </a:pPr>
            <a:r>
              <a:rPr lang="en-US" sz="1600" dirty="0" smtClean="0"/>
              <a:t>Dell Online Self Dispatch </a:t>
            </a:r>
            <a:r>
              <a:rPr lang="en-US" sz="1600" dirty="0" err="1" smtClean="0"/>
              <a:t>PowerVault</a:t>
            </a:r>
            <a:r>
              <a:rPr lang="en-US" sz="1600" dirty="0" smtClean="0"/>
              <a:t>.</a:t>
            </a:r>
          </a:p>
          <a:p>
            <a:pPr lvl="1"/>
            <a:endParaRPr lang="en-US" sz="1400" dirty="0" smtClean="0"/>
          </a:p>
        </p:txBody>
      </p:sp>
      <p:pic>
        <p:nvPicPr>
          <p:cNvPr id="29700" name="Picture 4"/>
          <p:cNvPicPr>
            <a:picLocks noChangeAspect="1" noChangeArrowheads="1"/>
          </p:cNvPicPr>
          <p:nvPr/>
        </p:nvPicPr>
        <p:blipFill>
          <a:blip r:embed="rId2" cstate="print"/>
          <a:srcRect/>
          <a:stretch>
            <a:fillRect/>
          </a:stretch>
        </p:blipFill>
        <p:spPr bwMode="auto">
          <a:xfrm>
            <a:off x="1371601" y="904518"/>
            <a:ext cx="6096000" cy="3441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15</a:t>
            </a:fld>
            <a:endParaRPr lang="en-US" sz="1200"/>
          </a:p>
        </p:txBody>
      </p:sp>
      <p:sp>
        <p:nvSpPr>
          <p:cNvPr id="1029" name="Rectangle 2"/>
          <p:cNvSpPr>
            <a:spLocks noGrp="1" noChangeArrowheads="1"/>
          </p:cNvSpPr>
          <p:nvPr>
            <p:ph type="title"/>
          </p:nvPr>
        </p:nvSpPr>
        <p:spPr/>
        <p:txBody>
          <a:bodyPr/>
          <a:lstStyle/>
          <a:p>
            <a:r>
              <a:rPr lang="en-US" dirty="0" smtClean="0"/>
              <a:t>DOSD How to Access the course link	</a:t>
            </a:r>
          </a:p>
        </p:txBody>
      </p:sp>
      <p:sp>
        <p:nvSpPr>
          <p:cNvPr id="1030" name="Rectangle 16"/>
          <p:cNvSpPr>
            <a:spLocks noGrp="1" noChangeArrowheads="1"/>
          </p:cNvSpPr>
          <p:nvPr>
            <p:ph type="body" sz="half" idx="1"/>
          </p:nvPr>
        </p:nvSpPr>
        <p:spPr>
          <a:xfrm>
            <a:off x="228600" y="4495800"/>
            <a:ext cx="7543800" cy="1676400"/>
          </a:xfrm>
        </p:spPr>
        <p:txBody>
          <a:bodyPr/>
          <a:lstStyle/>
          <a:p>
            <a:r>
              <a:rPr lang="en-US" sz="2000" dirty="0" smtClean="0"/>
              <a:t>Instructions for usage can be found in the My Certification Courses section.</a:t>
            </a:r>
          </a:p>
          <a:p>
            <a:r>
              <a:rPr lang="en-US" sz="2000" dirty="0" smtClean="0"/>
              <a:t>Click on the “Click here for instructions on how to access your courses below.” for the instructions on taking the courses.</a:t>
            </a:r>
            <a:endParaRPr lang="en-US" sz="1400" dirty="0" smtClean="0"/>
          </a:p>
        </p:txBody>
      </p:sp>
      <p:pic>
        <p:nvPicPr>
          <p:cNvPr id="32770" name="Picture 2"/>
          <p:cNvPicPr>
            <a:picLocks noChangeAspect="1" noChangeArrowheads="1"/>
          </p:cNvPicPr>
          <p:nvPr/>
        </p:nvPicPr>
        <p:blipFill>
          <a:blip r:embed="rId2" cstate="print"/>
          <a:srcRect/>
          <a:stretch>
            <a:fillRect/>
          </a:stretch>
        </p:blipFill>
        <p:spPr bwMode="auto">
          <a:xfrm>
            <a:off x="1066800" y="990600"/>
            <a:ext cx="6319837" cy="3170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16</a:t>
            </a:fld>
            <a:endParaRPr lang="en-US" sz="1200"/>
          </a:p>
        </p:txBody>
      </p:sp>
      <p:sp>
        <p:nvSpPr>
          <p:cNvPr id="1029" name="Rectangle 2"/>
          <p:cNvSpPr>
            <a:spLocks noGrp="1" noChangeArrowheads="1"/>
          </p:cNvSpPr>
          <p:nvPr>
            <p:ph type="title"/>
          </p:nvPr>
        </p:nvSpPr>
        <p:spPr/>
        <p:txBody>
          <a:bodyPr/>
          <a:lstStyle/>
          <a:p>
            <a:r>
              <a:rPr lang="en-US" dirty="0" smtClean="0"/>
              <a:t>DOSD Select Course to start	</a:t>
            </a:r>
          </a:p>
        </p:txBody>
      </p:sp>
      <p:sp>
        <p:nvSpPr>
          <p:cNvPr id="1030" name="Rectangle 16"/>
          <p:cNvSpPr>
            <a:spLocks noGrp="1" noChangeArrowheads="1"/>
          </p:cNvSpPr>
          <p:nvPr>
            <p:ph type="body" sz="half" idx="1"/>
          </p:nvPr>
        </p:nvSpPr>
        <p:spPr>
          <a:xfrm>
            <a:off x="228600" y="4343400"/>
            <a:ext cx="7543800" cy="1828800"/>
          </a:xfrm>
        </p:spPr>
        <p:txBody>
          <a:bodyPr/>
          <a:lstStyle/>
          <a:p>
            <a:r>
              <a:rPr lang="en-US" sz="2000" dirty="0" smtClean="0"/>
              <a:t>Select Course you wish to Learn.</a:t>
            </a:r>
          </a:p>
          <a:p>
            <a:r>
              <a:rPr lang="en-US" sz="2000" dirty="0" smtClean="0"/>
              <a:t>A pop-up will open.</a:t>
            </a:r>
          </a:p>
          <a:p>
            <a:r>
              <a:rPr lang="en-US" sz="2000" dirty="0" smtClean="0"/>
              <a:t>Select the start link in the pop-up.</a:t>
            </a:r>
          </a:p>
          <a:p>
            <a:endParaRPr lang="en-US" sz="2000" dirty="0" smtClean="0"/>
          </a:p>
        </p:txBody>
      </p:sp>
      <p:pic>
        <p:nvPicPr>
          <p:cNvPr id="33794" name="Picture 2"/>
          <p:cNvPicPr>
            <a:picLocks noChangeAspect="1" noChangeArrowheads="1"/>
          </p:cNvPicPr>
          <p:nvPr/>
        </p:nvPicPr>
        <p:blipFill>
          <a:blip r:embed="rId2" cstate="print"/>
          <a:srcRect/>
          <a:stretch>
            <a:fillRect/>
          </a:stretch>
        </p:blipFill>
        <p:spPr bwMode="auto">
          <a:xfrm>
            <a:off x="304800" y="914400"/>
            <a:ext cx="6127396" cy="3343275"/>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5029200" y="3352800"/>
            <a:ext cx="3933031" cy="265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17</a:t>
            </a:fld>
            <a:endParaRPr lang="en-US" sz="1200"/>
          </a:p>
        </p:txBody>
      </p:sp>
      <p:sp>
        <p:nvSpPr>
          <p:cNvPr id="1029" name="Rectangle 2"/>
          <p:cNvSpPr>
            <a:spLocks noGrp="1" noChangeArrowheads="1"/>
          </p:cNvSpPr>
          <p:nvPr>
            <p:ph type="title"/>
          </p:nvPr>
        </p:nvSpPr>
        <p:spPr/>
        <p:txBody>
          <a:bodyPr/>
          <a:lstStyle/>
          <a:p>
            <a:r>
              <a:rPr lang="en-US" dirty="0" smtClean="0"/>
              <a:t>DOSD Courses	</a:t>
            </a:r>
          </a:p>
        </p:txBody>
      </p:sp>
      <p:sp>
        <p:nvSpPr>
          <p:cNvPr id="1030" name="Rectangle 16"/>
          <p:cNvSpPr>
            <a:spLocks noGrp="1" noChangeArrowheads="1"/>
          </p:cNvSpPr>
          <p:nvPr>
            <p:ph type="body" sz="half" idx="1"/>
          </p:nvPr>
        </p:nvSpPr>
        <p:spPr>
          <a:xfrm>
            <a:off x="228600" y="5562600"/>
            <a:ext cx="7543800" cy="609600"/>
          </a:xfrm>
        </p:spPr>
        <p:txBody>
          <a:bodyPr/>
          <a:lstStyle/>
          <a:p>
            <a:r>
              <a:rPr lang="en-US" sz="2000" dirty="0" smtClean="0"/>
              <a:t>The course will start and you will be able to navigate with the buttons at the bottom of the screen or in the content.</a:t>
            </a:r>
          </a:p>
          <a:p>
            <a:endParaRPr lang="en-US" sz="2000" dirty="0" smtClean="0"/>
          </a:p>
        </p:txBody>
      </p:sp>
      <p:pic>
        <p:nvPicPr>
          <p:cNvPr id="34818" name="Picture 2"/>
          <p:cNvPicPr>
            <a:picLocks noChangeAspect="1" noChangeArrowheads="1"/>
          </p:cNvPicPr>
          <p:nvPr/>
        </p:nvPicPr>
        <p:blipFill>
          <a:blip r:embed="rId2" cstate="print"/>
          <a:srcRect/>
          <a:stretch>
            <a:fillRect/>
          </a:stretch>
        </p:blipFill>
        <p:spPr bwMode="auto">
          <a:xfrm>
            <a:off x="1066800" y="914400"/>
            <a:ext cx="6696075" cy="4444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18</a:t>
            </a:fld>
            <a:endParaRPr lang="en-US" sz="1200"/>
          </a:p>
        </p:txBody>
      </p:sp>
      <p:sp>
        <p:nvSpPr>
          <p:cNvPr id="1029" name="Rectangle 2"/>
          <p:cNvSpPr>
            <a:spLocks noGrp="1" noChangeArrowheads="1"/>
          </p:cNvSpPr>
          <p:nvPr>
            <p:ph type="title"/>
          </p:nvPr>
        </p:nvSpPr>
        <p:spPr/>
        <p:txBody>
          <a:bodyPr/>
          <a:lstStyle/>
          <a:p>
            <a:r>
              <a:rPr lang="en-US" dirty="0" smtClean="0"/>
              <a:t>DOSD Courses	</a:t>
            </a:r>
          </a:p>
        </p:txBody>
      </p:sp>
      <p:sp>
        <p:nvSpPr>
          <p:cNvPr id="1030" name="Rectangle 16"/>
          <p:cNvSpPr>
            <a:spLocks noGrp="1" noChangeArrowheads="1"/>
          </p:cNvSpPr>
          <p:nvPr>
            <p:ph type="body" sz="half" idx="1"/>
          </p:nvPr>
        </p:nvSpPr>
        <p:spPr>
          <a:xfrm>
            <a:off x="228600" y="4114800"/>
            <a:ext cx="7543800" cy="2057400"/>
          </a:xfrm>
        </p:spPr>
        <p:txBody>
          <a:bodyPr/>
          <a:lstStyle/>
          <a:p>
            <a:pPr>
              <a:buNone/>
            </a:pPr>
            <a:r>
              <a:rPr lang="en-US" sz="2000" dirty="0" smtClean="0"/>
              <a:t>The course will  </a:t>
            </a:r>
          </a:p>
          <a:p>
            <a:pPr>
              <a:buNone/>
            </a:pPr>
            <a:r>
              <a:rPr lang="en-US" sz="2000" dirty="0" smtClean="0"/>
              <a:t>give a time </a:t>
            </a:r>
          </a:p>
          <a:p>
            <a:pPr>
              <a:buNone/>
            </a:pPr>
            <a:r>
              <a:rPr lang="en-US" sz="2000" dirty="0" smtClean="0"/>
              <a:t>estimate and </a:t>
            </a:r>
          </a:p>
          <a:p>
            <a:pPr>
              <a:buNone/>
            </a:pPr>
            <a:r>
              <a:rPr lang="en-US" sz="2000" dirty="0" smtClean="0"/>
              <a:t>will lead </a:t>
            </a:r>
            <a:r>
              <a:rPr lang="en-US" sz="2000" smtClean="0"/>
              <a:t>you through </a:t>
            </a:r>
            <a:r>
              <a:rPr lang="en-US" sz="2000" dirty="0" smtClean="0"/>
              <a:t>with test </a:t>
            </a:r>
          </a:p>
          <a:p>
            <a:pPr>
              <a:buNone/>
            </a:pPr>
            <a:r>
              <a:rPr lang="en-US" sz="2000" dirty="0" smtClean="0"/>
              <a:t>questions along the way.</a:t>
            </a:r>
          </a:p>
        </p:txBody>
      </p:sp>
      <p:pic>
        <p:nvPicPr>
          <p:cNvPr id="35842" name="Picture 2"/>
          <p:cNvPicPr>
            <a:picLocks noChangeAspect="1" noChangeArrowheads="1"/>
          </p:cNvPicPr>
          <p:nvPr/>
        </p:nvPicPr>
        <p:blipFill>
          <a:blip r:embed="rId2" cstate="print"/>
          <a:srcRect/>
          <a:stretch>
            <a:fillRect/>
          </a:stretch>
        </p:blipFill>
        <p:spPr bwMode="auto">
          <a:xfrm>
            <a:off x="228601" y="990600"/>
            <a:ext cx="4114800" cy="2726620"/>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2286000" y="1676400"/>
            <a:ext cx="4648200" cy="3097093"/>
          </a:xfrm>
          <a:prstGeom prst="rect">
            <a:avLst/>
          </a:prstGeom>
          <a:noFill/>
          <a:ln w="9525">
            <a:noFill/>
            <a:miter lim="800000"/>
            <a:headEnd/>
            <a:tailEnd/>
          </a:ln>
        </p:spPr>
      </p:pic>
      <p:pic>
        <p:nvPicPr>
          <p:cNvPr id="35844" name="Picture 4"/>
          <p:cNvPicPr>
            <a:picLocks noChangeAspect="1" noChangeArrowheads="1"/>
          </p:cNvPicPr>
          <p:nvPr/>
        </p:nvPicPr>
        <p:blipFill>
          <a:blip r:embed="rId4" cstate="print"/>
          <a:srcRect/>
          <a:stretch>
            <a:fillRect/>
          </a:stretch>
        </p:blipFill>
        <p:spPr bwMode="auto">
          <a:xfrm>
            <a:off x="4191000" y="2971800"/>
            <a:ext cx="4429696" cy="293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p:cNvSpPr>
            <a:spLocks noGrp="1" noChangeArrowheads="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7171" name="Rectangle 16"/>
          <p:cNvSpPr>
            <a:spLocks noGrp="1" noChangeArrowheads="1"/>
          </p:cNvSpPr>
          <p:nvPr>
            <p:ph type="sldNum" sz="quarter" idx="11"/>
          </p:nvPr>
        </p:nvSpPr>
        <p:spPr>
          <a:noFill/>
        </p:spPr>
        <p:txBody>
          <a:bodyPr/>
          <a:lstStyle/>
          <a:p>
            <a:fld id="{2A1C7CA0-D73C-4FC8-AFDF-818478C2E2F5}" type="slidenum">
              <a:rPr lang="en-US"/>
              <a:pPr/>
              <a:t>19</a:t>
            </a:fld>
            <a:endParaRPr lang="en-US"/>
          </a:p>
        </p:txBody>
      </p:sp>
      <p:sp>
        <p:nvSpPr>
          <p:cNvPr id="7172" name="Rectangle 6"/>
          <p:cNvSpPr>
            <a:spLocks noGrp="1" noChangeArrowheads="1"/>
          </p:cNvSpPr>
          <p:nvPr>
            <p:ph type="ctrTitle"/>
          </p:nvPr>
        </p:nvSpPr>
        <p:spPr/>
        <p:txBody>
          <a:bodyPr/>
          <a:lstStyle/>
          <a:p>
            <a:r>
              <a:rPr lang="en-US" dirty="0" smtClean="0"/>
              <a:t>DOSD Certification</a:t>
            </a:r>
          </a:p>
        </p:txBody>
      </p:sp>
      <p:sp>
        <p:nvSpPr>
          <p:cNvPr id="7173" name="Rectangle 8"/>
          <p:cNvSpPr>
            <a:spLocks noGrp="1" noChangeArrowheads="1"/>
          </p:cNvSpPr>
          <p:nvPr>
            <p:ph type="subTitle" idx="1"/>
          </p:nvPr>
        </p:nvSpPr>
        <p:spPr>
          <a:xfrm>
            <a:off x="304800" y="3124200"/>
            <a:ext cx="8534400" cy="338554"/>
          </a:xfrm>
          <a:noFill/>
        </p:spPr>
        <p:txBody>
          <a:bodyPr>
            <a:spAutoFit/>
          </a:bodyPr>
          <a:lstStyle/>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5123" name="Slide Number Placeholder 4"/>
          <p:cNvSpPr>
            <a:spLocks noGrp="1"/>
          </p:cNvSpPr>
          <p:nvPr>
            <p:ph type="sldNum" sz="quarter" idx="11"/>
          </p:nvPr>
        </p:nvSpPr>
        <p:spPr>
          <a:noFill/>
        </p:spPr>
        <p:txBody>
          <a:bodyPr/>
          <a:lstStyle/>
          <a:p>
            <a:fld id="{563CAA61-A7A2-41B7-AEA3-73EA0DCDF656}" type="slidenum">
              <a:rPr lang="en-US"/>
              <a:pPr/>
              <a:t>2</a:t>
            </a:fld>
            <a:endParaRPr lang="en-US" sz="1200"/>
          </a:p>
        </p:txBody>
      </p:sp>
      <p:sp>
        <p:nvSpPr>
          <p:cNvPr id="5124" name="Rectangle 6"/>
          <p:cNvSpPr>
            <a:spLocks noGrp="1" noChangeArrowheads="1"/>
          </p:cNvSpPr>
          <p:nvPr>
            <p:ph type="title"/>
          </p:nvPr>
        </p:nvSpPr>
        <p:spPr/>
        <p:txBody>
          <a:bodyPr/>
          <a:lstStyle/>
          <a:p>
            <a:r>
              <a:rPr lang="en-US" smtClean="0"/>
              <a:t>DOSD Overview</a:t>
            </a:r>
          </a:p>
        </p:txBody>
      </p:sp>
      <p:sp>
        <p:nvSpPr>
          <p:cNvPr id="5125" name="Rectangle 7"/>
          <p:cNvSpPr>
            <a:spLocks noGrp="1" noChangeArrowheads="1"/>
          </p:cNvSpPr>
          <p:nvPr>
            <p:ph type="body" idx="1"/>
          </p:nvPr>
        </p:nvSpPr>
        <p:spPr>
          <a:xfrm>
            <a:off x="228600" y="1295400"/>
            <a:ext cx="8686800" cy="4876800"/>
          </a:xfrm>
        </p:spPr>
        <p:txBody>
          <a:bodyPr/>
          <a:lstStyle/>
          <a:p>
            <a:pPr>
              <a:lnSpc>
                <a:spcPct val="90000"/>
              </a:lnSpc>
            </a:pPr>
            <a:r>
              <a:rPr lang="en-US" dirty="0" smtClean="0"/>
              <a:t>The Dell Online Self Dispatch (DOSD) web site is the single location on the internet for Quantum ASPS technicians to perform the following items .</a:t>
            </a:r>
          </a:p>
          <a:p>
            <a:pPr lvl="1">
              <a:lnSpc>
                <a:spcPct val="90000"/>
              </a:lnSpc>
            </a:pPr>
            <a:r>
              <a:rPr lang="en-US" dirty="0" smtClean="0"/>
              <a:t>Train and Certify on Dell products that Quantum ASPS supports.</a:t>
            </a:r>
          </a:p>
          <a:p>
            <a:pPr lvl="1">
              <a:lnSpc>
                <a:spcPct val="90000"/>
              </a:lnSpc>
            </a:pPr>
            <a:r>
              <a:rPr lang="en-US" dirty="0" smtClean="0"/>
              <a:t>Download documentation for the Dell products that Quantum ASPS supports.</a:t>
            </a:r>
          </a:p>
          <a:p>
            <a:pPr lvl="1">
              <a:lnSpc>
                <a:spcPct val="90000"/>
              </a:lnSpc>
            </a:pPr>
            <a:r>
              <a:rPr lang="en-US" dirty="0" smtClean="0"/>
              <a:t>Order parts for equipment supported by Quantum ASPS.</a:t>
            </a:r>
          </a:p>
          <a:p>
            <a:pPr>
              <a:lnSpc>
                <a:spcPct val="90000"/>
              </a:lnSpc>
            </a:pPr>
            <a:r>
              <a:rPr lang="en-US" dirty="0" smtClean="0"/>
              <a:t>To access the DOSD web site use the following address.</a:t>
            </a:r>
          </a:p>
          <a:p>
            <a:pPr>
              <a:lnSpc>
                <a:spcPct val="90000"/>
              </a:lnSpc>
            </a:pPr>
            <a:endParaRPr lang="en-US" dirty="0" smtClean="0"/>
          </a:p>
          <a:p>
            <a:pPr>
              <a:lnSpc>
                <a:spcPct val="90000"/>
              </a:lnSpc>
            </a:pPr>
            <a:endParaRPr lang="en-US" dirty="0" smtClean="0"/>
          </a:p>
          <a:p>
            <a:pPr algn="ctr">
              <a:lnSpc>
                <a:spcPct val="90000"/>
              </a:lnSpc>
              <a:buNone/>
            </a:pPr>
            <a:r>
              <a:rPr lang="en-US" dirty="0" smtClean="0">
                <a:hlinkClick r:id="rId2"/>
              </a:rPr>
              <a:t>http://www.dosd.dell.com/</a:t>
            </a:r>
            <a:r>
              <a:rPr lang="en-US" dirty="0" smtClean="0"/>
              <a:t> </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20</a:t>
            </a:fld>
            <a:endParaRPr lang="en-US" sz="1200"/>
          </a:p>
        </p:txBody>
      </p:sp>
      <p:sp>
        <p:nvSpPr>
          <p:cNvPr id="1029" name="Rectangle 2"/>
          <p:cNvSpPr>
            <a:spLocks noGrp="1" noChangeArrowheads="1"/>
          </p:cNvSpPr>
          <p:nvPr>
            <p:ph type="title"/>
          </p:nvPr>
        </p:nvSpPr>
        <p:spPr/>
        <p:txBody>
          <a:bodyPr/>
          <a:lstStyle/>
          <a:p>
            <a:r>
              <a:rPr lang="en-US" dirty="0" smtClean="0"/>
              <a:t>DOSD Assessment test to Certify	</a:t>
            </a:r>
          </a:p>
        </p:txBody>
      </p:sp>
      <p:sp>
        <p:nvSpPr>
          <p:cNvPr id="1030" name="Rectangle 16"/>
          <p:cNvSpPr>
            <a:spLocks noGrp="1" noChangeArrowheads="1"/>
          </p:cNvSpPr>
          <p:nvPr>
            <p:ph type="body" sz="half" idx="1"/>
          </p:nvPr>
        </p:nvSpPr>
        <p:spPr>
          <a:xfrm>
            <a:off x="228600" y="4343400"/>
            <a:ext cx="7543800" cy="1828800"/>
          </a:xfrm>
        </p:spPr>
        <p:txBody>
          <a:bodyPr/>
          <a:lstStyle/>
          <a:p>
            <a:r>
              <a:rPr lang="en-US" sz="2000" dirty="0" smtClean="0"/>
              <a:t>After completing the training you will then be taken to the Assessment test.</a:t>
            </a:r>
          </a:p>
          <a:p>
            <a:r>
              <a:rPr lang="en-US" sz="2000" dirty="0" smtClean="0"/>
              <a:t>This page will tell you how many questions and the score you will need to certify.</a:t>
            </a:r>
          </a:p>
        </p:txBody>
      </p:sp>
      <p:pic>
        <p:nvPicPr>
          <p:cNvPr id="34818" name="Picture 2"/>
          <p:cNvPicPr>
            <a:picLocks noChangeAspect="1" noChangeArrowheads="1"/>
          </p:cNvPicPr>
          <p:nvPr/>
        </p:nvPicPr>
        <p:blipFill>
          <a:blip r:embed="rId2" cstate="print"/>
          <a:srcRect/>
          <a:stretch>
            <a:fillRect/>
          </a:stretch>
        </p:blipFill>
        <p:spPr bwMode="auto">
          <a:xfrm>
            <a:off x="1676400" y="838200"/>
            <a:ext cx="5181600" cy="3420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21</a:t>
            </a:fld>
            <a:endParaRPr lang="en-US" sz="1200"/>
          </a:p>
        </p:txBody>
      </p:sp>
      <p:sp>
        <p:nvSpPr>
          <p:cNvPr id="1029" name="Rectangle 2"/>
          <p:cNvSpPr>
            <a:spLocks noGrp="1" noChangeArrowheads="1"/>
          </p:cNvSpPr>
          <p:nvPr>
            <p:ph type="title"/>
          </p:nvPr>
        </p:nvSpPr>
        <p:spPr/>
        <p:txBody>
          <a:bodyPr/>
          <a:lstStyle/>
          <a:p>
            <a:r>
              <a:rPr lang="en-US" dirty="0" smtClean="0"/>
              <a:t>DOSD Assessment test to Certify	</a:t>
            </a:r>
          </a:p>
        </p:txBody>
      </p:sp>
      <p:sp>
        <p:nvSpPr>
          <p:cNvPr id="1030" name="Rectangle 16"/>
          <p:cNvSpPr>
            <a:spLocks noGrp="1" noChangeArrowheads="1"/>
          </p:cNvSpPr>
          <p:nvPr>
            <p:ph type="body" sz="half" idx="1"/>
          </p:nvPr>
        </p:nvSpPr>
        <p:spPr>
          <a:xfrm>
            <a:off x="228600" y="4343400"/>
            <a:ext cx="7543800" cy="1828800"/>
          </a:xfrm>
        </p:spPr>
        <p:txBody>
          <a:bodyPr/>
          <a:lstStyle/>
          <a:p>
            <a:r>
              <a:rPr lang="en-US" sz="2000" dirty="0" smtClean="0"/>
              <a:t>The testing will be multiple choice type questions. Some questions will want more than one answer.</a:t>
            </a:r>
          </a:p>
          <a:p>
            <a:r>
              <a:rPr lang="en-US" sz="2000" dirty="0" smtClean="0"/>
              <a:t>If a question is answered correctly you will be able to see if it is answered correctly.</a:t>
            </a:r>
          </a:p>
        </p:txBody>
      </p:sp>
      <p:pic>
        <p:nvPicPr>
          <p:cNvPr id="35842" name="Picture 2"/>
          <p:cNvPicPr>
            <a:picLocks noChangeAspect="1" noChangeArrowheads="1"/>
          </p:cNvPicPr>
          <p:nvPr/>
        </p:nvPicPr>
        <p:blipFill>
          <a:blip r:embed="rId2" cstate="print"/>
          <a:srcRect/>
          <a:stretch>
            <a:fillRect/>
          </a:stretch>
        </p:blipFill>
        <p:spPr bwMode="auto">
          <a:xfrm>
            <a:off x="685800" y="1143000"/>
            <a:ext cx="7391400" cy="2848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22</a:t>
            </a:fld>
            <a:endParaRPr lang="en-US" sz="1200"/>
          </a:p>
        </p:txBody>
      </p:sp>
      <p:sp>
        <p:nvSpPr>
          <p:cNvPr id="1029" name="Rectangle 2"/>
          <p:cNvSpPr>
            <a:spLocks noGrp="1" noChangeArrowheads="1"/>
          </p:cNvSpPr>
          <p:nvPr>
            <p:ph type="title"/>
          </p:nvPr>
        </p:nvSpPr>
        <p:spPr/>
        <p:txBody>
          <a:bodyPr/>
          <a:lstStyle/>
          <a:p>
            <a:r>
              <a:rPr lang="en-US" dirty="0" smtClean="0"/>
              <a:t>DOSD Assessment test results	</a:t>
            </a:r>
          </a:p>
        </p:txBody>
      </p:sp>
      <p:sp>
        <p:nvSpPr>
          <p:cNvPr id="1030" name="Rectangle 16"/>
          <p:cNvSpPr>
            <a:spLocks noGrp="1" noChangeArrowheads="1"/>
          </p:cNvSpPr>
          <p:nvPr>
            <p:ph type="body" sz="half" idx="1"/>
          </p:nvPr>
        </p:nvSpPr>
        <p:spPr>
          <a:xfrm>
            <a:off x="228600" y="4953000"/>
            <a:ext cx="7543800" cy="1219200"/>
          </a:xfrm>
        </p:spPr>
        <p:txBody>
          <a:bodyPr/>
          <a:lstStyle/>
          <a:p>
            <a:r>
              <a:rPr lang="en-US" sz="2000" dirty="0" smtClean="0"/>
              <a:t>This page show a passing grade on an Assessment test which is needed to Certify.</a:t>
            </a:r>
          </a:p>
        </p:txBody>
      </p:sp>
      <p:pic>
        <p:nvPicPr>
          <p:cNvPr id="36866" name="Picture 2"/>
          <p:cNvPicPr>
            <a:picLocks noChangeAspect="1" noChangeArrowheads="1"/>
          </p:cNvPicPr>
          <p:nvPr/>
        </p:nvPicPr>
        <p:blipFill>
          <a:blip r:embed="rId2" cstate="print"/>
          <a:srcRect/>
          <a:stretch>
            <a:fillRect/>
          </a:stretch>
        </p:blipFill>
        <p:spPr bwMode="auto">
          <a:xfrm>
            <a:off x="1600200" y="914400"/>
            <a:ext cx="5815012" cy="3904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23</a:t>
            </a:fld>
            <a:endParaRPr lang="en-US" sz="1200"/>
          </a:p>
        </p:txBody>
      </p:sp>
      <p:sp>
        <p:nvSpPr>
          <p:cNvPr id="1029" name="Rectangle 2"/>
          <p:cNvSpPr>
            <a:spLocks noGrp="1" noChangeArrowheads="1"/>
          </p:cNvSpPr>
          <p:nvPr>
            <p:ph type="title"/>
          </p:nvPr>
        </p:nvSpPr>
        <p:spPr/>
        <p:txBody>
          <a:bodyPr/>
          <a:lstStyle/>
          <a:p>
            <a:r>
              <a:rPr lang="en-US" dirty="0" smtClean="0"/>
              <a:t>DOSD Certification status	</a:t>
            </a:r>
          </a:p>
        </p:txBody>
      </p:sp>
      <p:sp>
        <p:nvSpPr>
          <p:cNvPr id="1030" name="Rectangle 16"/>
          <p:cNvSpPr>
            <a:spLocks noGrp="1" noChangeArrowheads="1"/>
          </p:cNvSpPr>
          <p:nvPr>
            <p:ph type="body" sz="half" idx="1"/>
          </p:nvPr>
        </p:nvSpPr>
        <p:spPr>
          <a:xfrm>
            <a:off x="228600" y="4953000"/>
            <a:ext cx="7543800" cy="1219200"/>
          </a:xfrm>
        </p:spPr>
        <p:txBody>
          <a:bodyPr/>
          <a:lstStyle/>
          <a:p>
            <a:r>
              <a:rPr lang="en-US" sz="2000" dirty="0" smtClean="0"/>
              <a:t>Your “My certification Courses” page will now show your Certification and the expiration date.</a:t>
            </a:r>
          </a:p>
          <a:p>
            <a:r>
              <a:rPr lang="en-US" sz="2000" dirty="0" smtClean="0"/>
              <a:t>You can continue to take the other courses for certification.</a:t>
            </a:r>
          </a:p>
        </p:txBody>
      </p:sp>
      <p:pic>
        <p:nvPicPr>
          <p:cNvPr id="37890" name="Picture 2"/>
          <p:cNvPicPr>
            <a:picLocks noChangeAspect="1" noChangeArrowheads="1"/>
          </p:cNvPicPr>
          <p:nvPr/>
        </p:nvPicPr>
        <p:blipFill>
          <a:blip r:embed="rId2" cstate="print"/>
          <a:srcRect/>
          <a:stretch>
            <a:fillRect/>
          </a:stretch>
        </p:blipFill>
        <p:spPr bwMode="auto">
          <a:xfrm>
            <a:off x="1066800" y="914400"/>
            <a:ext cx="6858000" cy="39812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24</a:t>
            </a:fld>
            <a:endParaRPr lang="en-US" sz="1200"/>
          </a:p>
        </p:txBody>
      </p:sp>
      <p:sp>
        <p:nvSpPr>
          <p:cNvPr id="1029" name="Rectangle 2"/>
          <p:cNvSpPr>
            <a:spLocks noGrp="1" noChangeArrowheads="1"/>
          </p:cNvSpPr>
          <p:nvPr>
            <p:ph type="title"/>
          </p:nvPr>
        </p:nvSpPr>
        <p:spPr/>
        <p:txBody>
          <a:bodyPr/>
          <a:lstStyle/>
          <a:p>
            <a:r>
              <a:rPr lang="en-US" dirty="0" smtClean="0"/>
              <a:t>DOSD Certifications	</a:t>
            </a:r>
          </a:p>
        </p:txBody>
      </p:sp>
      <p:sp>
        <p:nvSpPr>
          <p:cNvPr id="1030" name="Rectangle 16"/>
          <p:cNvSpPr>
            <a:spLocks noGrp="1" noChangeArrowheads="1"/>
          </p:cNvSpPr>
          <p:nvPr>
            <p:ph type="body" sz="half" idx="1"/>
          </p:nvPr>
        </p:nvSpPr>
        <p:spPr>
          <a:xfrm>
            <a:off x="228600" y="4800600"/>
            <a:ext cx="7543800" cy="1371600"/>
          </a:xfrm>
        </p:spPr>
        <p:txBody>
          <a:bodyPr/>
          <a:lstStyle/>
          <a:p>
            <a:r>
              <a:rPr lang="en-US" sz="2000" dirty="0" smtClean="0"/>
              <a:t>You can also go to “My Account” page to see all of your Certifications and the expiration date</a:t>
            </a:r>
            <a:r>
              <a:rPr lang="en-US" sz="2000" dirty="0" smtClean="0"/>
              <a:t>.</a:t>
            </a:r>
          </a:p>
          <a:p>
            <a:r>
              <a:rPr lang="en-US" sz="2000" dirty="0" smtClean="0"/>
              <a:t>Once you have 30 days left on your certification the course will be unlocked to re-certify.</a:t>
            </a:r>
            <a:endParaRPr lang="en-US" sz="2000" dirty="0" smtClean="0"/>
          </a:p>
        </p:txBody>
      </p:sp>
      <p:pic>
        <p:nvPicPr>
          <p:cNvPr id="38914" name="Picture 2"/>
          <p:cNvPicPr>
            <a:picLocks noChangeAspect="1" noChangeArrowheads="1"/>
          </p:cNvPicPr>
          <p:nvPr/>
        </p:nvPicPr>
        <p:blipFill>
          <a:blip r:embed="rId2" cstate="print"/>
          <a:srcRect/>
          <a:stretch>
            <a:fillRect/>
          </a:stretch>
        </p:blipFill>
        <p:spPr bwMode="auto">
          <a:xfrm>
            <a:off x="914400" y="914400"/>
            <a:ext cx="6858000" cy="38629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p:cNvSpPr>
            <a:spLocks noGrp="1" noChangeArrowheads="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7171" name="Rectangle 16"/>
          <p:cNvSpPr>
            <a:spLocks noGrp="1" noChangeArrowheads="1"/>
          </p:cNvSpPr>
          <p:nvPr>
            <p:ph type="sldNum" sz="quarter" idx="11"/>
          </p:nvPr>
        </p:nvSpPr>
        <p:spPr>
          <a:noFill/>
        </p:spPr>
        <p:txBody>
          <a:bodyPr/>
          <a:lstStyle/>
          <a:p>
            <a:fld id="{2A1C7CA0-D73C-4FC8-AFDF-818478C2E2F5}" type="slidenum">
              <a:rPr lang="en-US"/>
              <a:pPr/>
              <a:t>25</a:t>
            </a:fld>
            <a:endParaRPr lang="en-US"/>
          </a:p>
        </p:txBody>
      </p:sp>
      <p:sp>
        <p:nvSpPr>
          <p:cNvPr id="7172" name="Rectangle 6"/>
          <p:cNvSpPr>
            <a:spLocks noGrp="1" noChangeArrowheads="1"/>
          </p:cNvSpPr>
          <p:nvPr>
            <p:ph type="ctrTitle"/>
          </p:nvPr>
        </p:nvSpPr>
        <p:spPr/>
        <p:txBody>
          <a:bodyPr/>
          <a:lstStyle/>
          <a:p>
            <a:r>
              <a:rPr lang="en-US" dirty="0" smtClean="0"/>
              <a:t>DOSD Parts ordering process</a:t>
            </a:r>
          </a:p>
        </p:txBody>
      </p:sp>
      <p:sp>
        <p:nvSpPr>
          <p:cNvPr id="7173" name="Rectangle 8"/>
          <p:cNvSpPr>
            <a:spLocks noGrp="1" noChangeArrowheads="1"/>
          </p:cNvSpPr>
          <p:nvPr>
            <p:ph type="subTitle" idx="1"/>
          </p:nvPr>
        </p:nvSpPr>
        <p:spPr>
          <a:xfrm>
            <a:off x="304800" y="3124200"/>
            <a:ext cx="8534400" cy="338554"/>
          </a:xfrm>
          <a:noFill/>
        </p:spPr>
        <p:txBody>
          <a:bodyPr>
            <a:spAutoFit/>
          </a:bodyPr>
          <a:lstStyle/>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26</a:t>
            </a:fld>
            <a:endParaRPr lang="en-US" sz="1200"/>
          </a:p>
        </p:txBody>
      </p:sp>
      <p:sp>
        <p:nvSpPr>
          <p:cNvPr id="1029" name="Rectangle 2"/>
          <p:cNvSpPr>
            <a:spLocks noGrp="1" noChangeArrowheads="1"/>
          </p:cNvSpPr>
          <p:nvPr>
            <p:ph type="title"/>
          </p:nvPr>
        </p:nvSpPr>
        <p:spPr/>
        <p:txBody>
          <a:bodyPr/>
          <a:lstStyle/>
          <a:p>
            <a:r>
              <a:rPr lang="en-US" dirty="0" smtClean="0"/>
              <a:t>DOSD Parts ordering	</a:t>
            </a:r>
          </a:p>
        </p:txBody>
      </p:sp>
      <p:sp>
        <p:nvSpPr>
          <p:cNvPr id="1030" name="Rectangle 16"/>
          <p:cNvSpPr>
            <a:spLocks noGrp="1" noChangeArrowheads="1"/>
          </p:cNvSpPr>
          <p:nvPr>
            <p:ph type="body" sz="half" idx="1"/>
          </p:nvPr>
        </p:nvSpPr>
        <p:spPr>
          <a:xfrm>
            <a:off x="228600" y="3733800"/>
            <a:ext cx="7543800" cy="2438400"/>
          </a:xfrm>
        </p:spPr>
        <p:txBody>
          <a:bodyPr/>
          <a:lstStyle/>
          <a:p>
            <a:r>
              <a:rPr lang="en-US" sz="2000" dirty="0" smtClean="0"/>
              <a:t>To order parts select “Dispatches” to access the parts ordering menu.</a:t>
            </a:r>
          </a:p>
          <a:p>
            <a:r>
              <a:rPr lang="en-US" sz="2000" dirty="0" smtClean="0"/>
              <a:t>There are three types of account types “Logistics” and “Technician” and “SPOC”.</a:t>
            </a:r>
          </a:p>
          <a:p>
            <a:r>
              <a:rPr lang="en-US" sz="2000" dirty="0" smtClean="0"/>
              <a:t>A “Technician” login will not see a technician selection drop down. A “Logistics login will allow ordering for other technicians. “SPOC” is a </a:t>
            </a:r>
            <a:r>
              <a:rPr lang="en-US" sz="2000" smtClean="0"/>
              <a:t>system administrator.</a:t>
            </a:r>
            <a:endParaRPr lang="en-US" sz="2000" dirty="0" smtClean="0"/>
          </a:p>
          <a:p>
            <a:endParaRPr lang="en-US" sz="2000" dirty="0" smtClean="0"/>
          </a:p>
          <a:p>
            <a:endParaRPr lang="en-US" sz="2000" dirty="0" smtClean="0"/>
          </a:p>
        </p:txBody>
      </p:sp>
      <p:pic>
        <p:nvPicPr>
          <p:cNvPr id="41987" name="Picture 3"/>
          <p:cNvPicPr>
            <a:picLocks noChangeAspect="1" noChangeArrowheads="1"/>
          </p:cNvPicPr>
          <p:nvPr/>
        </p:nvPicPr>
        <p:blipFill>
          <a:blip r:embed="rId2" cstate="print"/>
          <a:srcRect/>
          <a:stretch>
            <a:fillRect/>
          </a:stretch>
        </p:blipFill>
        <p:spPr bwMode="auto">
          <a:xfrm>
            <a:off x="1524000" y="990600"/>
            <a:ext cx="6257925" cy="2543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27</a:t>
            </a:fld>
            <a:endParaRPr lang="en-US" sz="1200"/>
          </a:p>
        </p:txBody>
      </p:sp>
      <p:sp>
        <p:nvSpPr>
          <p:cNvPr id="1029" name="Rectangle 2"/>
          <p:cNvSpPr>
            <a:spLocks noGrp="1" noChangeArrowheads="1"/>
          </p:cNvSpPr>
          <p:nvPr>
            <p:ph type="title"/>
          </p:nvPr>
        </p:nvSpPr>
        <p:spPr/>
        <p:txBody>
          <a:bodyPr/>
          <a:lstStyle/>
          <a:p>
            <a:r>
              <a:rPr lang="en-US" dirty="0" smtClean="0"/>
              <a:t>DOSD Parts ordering	</a:t>
            </a:r>
          </a:p>
        </p:txBody>
      </p:sp>
      <p:sp>
        <p:nvSpPr>
          <p:cNvPr id="1030" name="Rectangle 16"/>
          <p:cNvSpPr>
            <a:spLocks noGrp="1" noChangeArrowheads="1"/>
          </p:cNvSpPr>
          <p:nvPr>
            <p:ph type="body" sz="half" idx="1"/>
          </p:nvPr>
        </p:nvSpPr>
        <p:spPr>
          <a:xfrm>
            <a:off x="228600" y="3505200"/>
            <a:ext cx="7543800" cy="2743200"/>
          </a:xfrm>
        </p:spPr>
        <p:txBody>
          <a:bodyPr/>
          <a:lstStyle/>
          <a:p>
            <a:r>
              <a:rPr lang="en-US" sz="1800" dirty="0" smtClean="0"/>
              <a:t>If you have a logistics login, Select the technician and enter the Service Tag. </a:t>
            </a:r>
          </a:p>
          <a:p>
            <a:r>
              <a:rPr lang="en-US" sz="1800" dirty="0" smtClean="0"/>
              <a:t>Select the correct branch – </a:t>
            </a:r>
            <a:r>
              <a:rPr lang="en-US" sz="1600" dirty="0" smtClean="0"/>
              <a:t>APAC, EMEA Quantum Corp Fast Track (US)</a:t>
            </a:r>
            <a:r>
              <a:rPr lang="en-US" sz="1800" dirty="0" smtClean="0"/>
              <a:t>.</a:t>
            </a:r>
          </a:p>
          <a:p>
            <a:r>
              <a:rPr lang="en-US" sz="1800" dirty="0" smtClean="0"/>
              <a:t>If the technician is not certified you will get the red error “Not Certified – Technician is not certified to dispatch for this line of business. Please verify service tag and selected.</a:t>
            </a:r>
          </a:p>
          <a:p>
            <a:r>
              <a:rPr lang="en-US" sz="1800" dirty="0" smtClean="0"/>
              <a:t>If the Service tag is incorrect or is not in the Dell database you will need to correct it or Call Dell for support.</a:t>
            </a:r>
          </a:p>
          <a:p>
            <a:r>
              <a:rPr lang="en-US" sz="1800" dirty="0" smtClean="0"/>
              <a:t>Click “Create Dispatch”  to continue once the information is correct.</a:t>
            </a:r>
          </a:p>
        </p:txBody>
      </p:sp>
      <p:pic>
        <p:nvPicPr>
          <p:cNvPr id="43010" name="Picture 2"/>
          <p:cNvPicPr>
            <a:picLocks noChangeAspect="1" noChangeArrowheads="1"/>
          </p:cNvPicPr>
          <p:nvPr/>
        </p:nvPicPr>
        <p:blipFill>
          <a:blip r:embed="rId2" cstate="print"/>
          <a:srcRect/>
          <a:stretch>
            <a:fillRect/>
          </a:stretch>
        </p:blipFill>
        <p:spPr bwMode="auto">
          <a:xfrm>
            <a:off x="1066800" y="914400"/>
            <a:ext cx="7010399" cy="2612656"/>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4114800" y="2819400"/>
            <a:ext cx="3224213" cy="249111"/>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4191000" y="2514600"/>
            <a:ext cx="4519611" cy="23688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28</a:t>
            </a:fld>
            <a:endParaRPr lang="en-US" sz="1200"/>
          </a:p>
        </p:txBody>
      </p:sp>
      <p:sp>
        <p:nvSpPr>
          <p:cNvPr id="1029" name="Rectangle 2"/>
          <p:cNvSpPr>
            <a:spLocks noGrp="1" noChangeArrowheads="1"/>
          </p:cNvSpPr>
          <p:nvPr>
            <p:ph type="title"/>
          </p:nvPr>
        </p:nvSpPr>
        <p:spPr/>
        <p:txBody>
          <a:bodyPr/>
          <a:lstStyle/>
          <a:p>
            <a:r>
              <a:rPr lang="en-US" dirty="0" smtClean="0"/>
              <a:t>DOSD Parts ordering template	</a:t>
            </a:r>
          </a:p>
        </p:txBody>
      </p:sp>
      <p:sp>
        <p:nvSpPr>
          <p:cNvPr id="1030" name="Rectangle 16"/>
          <p:cNvSpPr>
            <a:spLocks noGrp="1" noChangeArrowheads="1"/>
          </p:cNvSpPr>
          <p:nvPr>
            <p:ph type="body" sz="half" idx="1"/>
          </p:nvPr>
        </p:nvSpPr>
        <p:spPr>
          <a:xfrm>
            <a:off x="228600" y="5638800"/>
            <a:ext cx="8305800" cy="533400"/>
          </a:xfrm>
        </p:spPr>
        <p:txBody>
          <a:bodyPr/>
          <a:lstStyle/>
          <a:p>
            <a:r>
              <a:rPr lang="en-US" sz="2000" dirty="0" smtClean="0"/>
              <a:t>The parts ordering template will open up to start entering information.</a:t>
            </a:r>
          </a:p>
        </p:txBody>
      </p:sp>
      <p:pic>
        <p:nvPicPr>
          <p:cNvPr id="44034" name="Picture 2"/>
          <p:cNvPicPr>
            <a:picLocks noChangeAspect="1" noChangeArrowheads="1"/>
          </p:cNvPicPr>
          <p:nvPr/>
        </p:nvPicPr>
        <p:blipFill>
          <a:blip r:embed="rId2" cstate="print"/>
          <a:srcRect/>
          <a:stretch>
            <a:fillRect/>
          </a:stretch>
        </p:blipFill>
        <p:spPr bwMode="auto">
          <a:xfrm>
            <a:off x="1524000" y="914400"/>
            <a:ext cx="5943599" cy="4604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29</a:t>
            </a:fld>
            <a:endParaRPr lang="en-US" sz="1200"/>
          </a:p>
        </p:txBody>
      </p:sp>
      <p:sp>
        <p:nvSpPr>
          <p:cNvPr id="1029" name="Rectangle 2"/>
          <p:cNvSpPr>
            <a:spLocks noGrp="1" noChangeArrowheads="1"/>
          </p:cNvSpPr>
          <p:nvPr>
            <p:ph type="title"/>
          </p:nvPr>
        </p:nvSpPr>
        <p:spPr/>
        <p:txBody>
          <a:bodyPr/>
          <a:lstStyle/>
          <a:p>
            <a:r>
              <a:rPr lang="en-US" dirty="0" smtClean="0"/>
              <a:t>DOSD Parts ordering	</a:t>
            </a:r>
          </a:p>
        </p:txBody>
      </p:sp>
      <p:sp>
        <p:nvSpPr>
          <p:cNvPr id="1030" name="Rectangle 16"/>
          <p:cNvSpPr>
            <a:spLocks noGrp="1" noChangeArrowheads="1"/>
          </p:cNvSpPr>
          <p:nvPr>
            <p:ph type="body" sz="half" idx="1"/>
          </p:nvPr>
        </p:nvSpPr>
        <p:spPr>
          <a:xfrm>
            <a:off x="228600" y="3581400"/>
            <a:ext cx="7543800" cy="2590800"/>
          </a:xfrm>
        </p:spPr>
        <p:txBody>
          <a:bodyPr/>
          <a:lstStyle/>
          <a:p>
            <a:r>
              <a:rPr lang="en-US" sz="2000" dirty="0" smtClean="0"/>
              <a:t>Verify the system you have selected show the coverage of </a:t>
            </a:r>
            <a:r>
              <a:rPr lang="en-US" sz="2000" dirty="0" smtClean="0">
                <a:solidFill>
                  <a:srgbClr val="00B050"/>
                </a:solidFill>
              </a:rPr>
              <a:t>“In Warranty”.</a:t>
            </a:r>
          </a:p>
          <a:p>
            <a:r>
              <a:rPr lang="en-US" sz="2000" dirty="0" smtClean="0">
                <a:solidFill>
                  <a:schemeClr val="tx1"/>
                </a:solidFill>
              </a:rPr>
              <a:t>Verify that the Model description is also correct. For the Example above the DXi 8500 node would show up as a </a:t>
            </a:r>
            <a:r>
              <a:rPr lang="en-US" sz="2000" dirty="0" err="1" smtClean="0">
                <a:solidFill>
                  <a:schemeClr val="tx1"/>
                </a:solidFill>
              </a:rPr>
              <a:t>PowerEdge</a:t>
            </a:r>
            <a:r>
              <a:rPr lang="en-US" sz="2000" dirty="0" smtClean="0">
                <a:solidFill>
                  <a:schemeClr val="tx1"/>
                </a:solidFill>
              </a:rPr>
              <a:t> R910.</a:t>
            </a:r>
          </a:p>
          <a:p>
            <a:r>
              <a:rPr lang="en-US" sz="2000" dirty="0" smtClean="0">
                <a:solidFill>
                  <a:schemeClr val="tx1"/>
                </a:solidFill>
              </a:rPr>
              <a:t>The Status Description also shows you the status of your dispatch to Dell. </a:t>
            </a:r>
          </a:p>
          <a:p>
            <a:endParaRPr lang="en-US" sz="2000" dirty="0" smtClean="0"/>
          </a:p>
        </p:txBody>
      </p:sp>
      <p:pic>
        <p:nvPicPr>
          <p:cNvPr id="45058" name="Picture 2"/>
          <p:cNvPicPr>
            <a:picLocks noChangeAspect="1" noChangeArrowheads="1"/>
          </p:cNvPicPr>
          <p:nvPr/>
        </p:nvPicPr>
        <p:blipFill>
          <a:blip r:embed="rId2" cstate="print"/>
          <a:srcRect/>
          <a:stretch>
            <a:fillRect/>
          </a:stretch>
        </p:blipFill>
        <p:spPr bwMode="auto">
          <a:xfrm>
            <a:off x="381000" y="1066800"/>
            <a:ext cx="8077200" cy="1400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5123" name="Slide Number Placeholder 4"/>
          <p:cNvSpPr>
            <a:spLocks noGrp="1"/>
          </p:cNvSpPr>
          <p:nvPr>
            <p:ph type="sldNum" sz="quarter" idx="11"/>
          </p:nvPr>
        </p:nvSpPr>
        <p:spPr>
          <a:noFill/>
        </p:spPr>
        <p:txBody>
          <a:bodyPr/>
          <a:lstStyle/>
          <a:p>
            <a:fld id="{563CAA61-A7A2-41B7-AEA3-73EA0DCDF656}" type="slidenum">
              <a:rPr lang="en-US"/>
              <a:pPr/>
              <a:t>3</a:t>
            </a:fld>
            <a:endParaRPr lang="en-US" sz="1200"/>
          </a:p>
        </p:txBody>
      </p:sp>
      <p:sp>
        <p:nvSpPr>
          <p:cNvPr id="5124" name="Rectangle 6"/>
          <p:cNvSpPr>
            <a:spLocks noGrp="1" noChangeArrowheads="1"/>
          </p:cNvSpPr>
          <p:nvPr>
            <p:ph type="title"/>
          </p:nvPr>
        </p:nvSpPr>
        <p:spPr/>
        <p:txBody>
          <a:bodyPr/>
          <a:lstStyle/>
          <a:p>
            <a:r>
              <a:rPr lang="en-US" dirty="0" smtClean="0"/>
              <a:t>DOSD Sections of this document</a:t>
            </a:r>
          </a:p>
        </p:txBody>
      </p:sp>
      <p:sp>
        <p:nvSpPr>
          <p:cNvPr id="5125" name="Rectangle 7"/>
          <p:cNvSpPr>
            <a:spLocks noGrp="1" noChangeArrowheads="1"/>
          </p:cNvSpPr>
          <p:nvPr>
            <p:ph type="body" idx="1"/>
          </p:nvPr>
        </p:nvSpPr>
        <p:spPr>
          <a:xfrm>
            <a:off x="228600" y="1219200"/>
            <a:ext cx="8686800" cy="4953000"/>
          </a:xfrm>
        </p:spPr>
        <p:txBody>
          <a:bodyPr/>
          <a:lstStyle/>
          <a:p>
            <a:pPr>
              <a:lnSpc>
                <a:spcPct val="90000"/>
              </a:lnSpc>
            </a:pPr>
            <a:r>
              <a:rPr lang="en-US" dirty="0" smtClean="0"/>
              <a:t>DOSD Training and Certification</a:t>
            </a:r>
          </a:p>
          <a:p>
            <a:pPr lvl="1">
              <a:lnSpc>
                <a:spcPct val="90000"/>
              </a:lnSpc>
            </a:pPr>
            <a:r>
              <a:rPr lang="en-US" dirty="0" smtClean="0"/>
              <a:t>Overview of Certification. </a:t>
            </a:r>
            <a:r>
              <a:rPr lang="en-US" sz="1200" dirty="0" smtClean="0"/>
              <a:t>(Pg 4)</a:t>
            </a:r>
          </a:p>
          <a:p>
            <a:pPr lvl="1">
              <a:lnSpc>
                <a:spcPct val="90000"/>
              </a:lnSpc>
            </a:pPr>
            <a:r>
              <a:rPr lang="en-US" dirty="0" smtClean="0"/>
              <a:t>Logging into DOSD. </a:t>
            </a:r>
            <a:r>
              <a:rPr lang="en-US" sz="1200" dirty="0" smtClean="0"/>
              <a:t>(Pg 7)</a:t>
            </a:r>
          </a:p>
          <a:p>
            <a:pPr lvl="1">
              <a:lnSpc>
                <a:spcPct val="90000"/>
              </a:lnSpc>
            </a:pPr>
            <a:r>
              <a:rPr lang="en-US" dirty="0" smtClean="0"/>
              <a:t>Learn Dell Web site. </a:t>
            </a:r>
            <a:r>
              <a:rPr lang="en-US" sz="1200" dirty="0" smtClean="0"/>
              <a:t>(Pg 12)</a:t>
            </a:r>
          </a:p>
          <a:p>
            <a:pPr lvl="1">
              <a:lnSpc>
                <a:spcPct val="90000"/>
              </a:lnSpc>
            </a:pPr>
            <a:r>
              <a:rPr lang="en-US" dirty="0" smtClean="0"/>
              <a:t>Accessing the courses. </a:t>
            </a:r>
            <a:r>
              <a:rPr lang="en-US" sz="1200" dirty="0" smtClean="0"/>
              <a:t>(Pg 14)</a:t>
            </a:r>
          </a:p>
          <a:p>
            <a:pPr lvl="1">
              <a:lnSpc>
                <a:spcPct val="90000"/>
              </a:lnSpc>
            </a:pPr>
            <a:r>
              <a:rPr lang="en-US" dirty="0" smtClean="0"/>
              <a:t>Certification. </a:t>
            </a:r>
            <a:r>
              <a:rPr lang="en-US" sz="1200" dirty="0" smtClean="0"/>
              <a:t>(Pg 19)</a:t>
            </a:r>
          </a:p>
          <a:p>
            <a:pPr>
              <a:lnSpc>
                <a:spcPct val="90000"/>
              </a:lnSpc>
            </a:pPr>
            <a:r>
              <a:rPr lang="en-US" dirty="0" smtClean="0"/>
              <a:t>DOSD Parts ordering.</a:t>
            </a:r>
            <a:r>
              <a:rPr lang="en-US" sz="1200" dirty="0" smtClean="0"/>
              <a:t> (pg 25)</a:t>
            </a:r>
          </a:p>
          <a:p>
            <a:pPr lvl="1">
              <a:lnSpc>
                <a:spcPct val="90000"/>
              </a:lnSpc>
            </a:pPr>
            <a:r>
              <a:rPr lang="en-US" dirty="0" smtClean="0"/>
              <a:t>Primary contact information </a:t>
            </a:r>
            <a:r>
              <a:rPr lang="en-US" sz="1200" dirty="0" smtClean="0"/>
              <a:t>(pg 32)</a:t>
            </a:r>
          </a:p>
          <a:p>
            <a:pPr lvl="1">
              <a:lnSpc>
                <a:spcPct val="90000"/>
              </a:lnSpc>
            </a:pPr>
            <a:r>
              <a:rPr lang="en-US" dirty="0" smtClean="0"/>
              <a:t>Ship to address </a:t>
            </a:r>
            <a:r>
              <a:rPr lang="en-US" sz="1200" dirty="0" smtClean="0"/>
              <a:t>(pg 33)</a:t>
            </a:r>
          </a:p>
          <a:p>
            <a:pPr lvl="1">
              <a:lnSpc>
                <a:spcPct val="90000"/>
              </a:lnSpc>
            </a:pPr>
            <a:r>
              <a:rPr lang="en-US" dirty="0" smtClean="0"/>
              <a:t>Part selection </a:t>
            </a:r>
            <a:r>
              <a:rPr lang="en-US" sz="1200" dirty="0" smtClean="0"/>
              <a:t>(pg 34)</a:t>
            </a:r>
          </a:p>
          <a:p>
            <a:pPr lvl="1">
              <a:lnSpc>
                <a:spcPct val="90000"/>
              </a:lnSpc>
            </a:pPr>
            <a:r>
              <a:rPr lang="en-US" dirty="0" smtClean="0"/>
              <a:t>Order status </a:t>
            </a:r>
            <a:r>
              <a:rPr lang="en-US" sz="1200" dirty="0" smtClean="0"/>
              <a:t>(pg 39)</a:t>
            </a:r>
          </a:p>
          <a:p>
            <a:pPr lvl="1">
              <a:lnSpc>
                <a:spcPct val="90000"/>
              </a:lnSpc>
            </a:pPr>
            <a:r>
              <a:rPr lang="en-US" dirty="0" smtClean="0"/>
              <a:t>DPS number </a:t>
            </a:r>
            <a:r>
              <a:rPr lang="en-US" sz="1200" dirty="0" smtClean="0"/>
              <a:t>(pg 41)</a:t>
            </a:r>
          </a:p>
          <a:p>
            <a:pPr>
              <a:lnSpc>
                <a:spcPct val="90000"/>
              </a:lnSpc>
            </a:pPr>
            <a:r>
              <a:rPr lang="en-US" dirty="0" smtClean="0"/>
              <a:t>Oracle tasks </a:t>
            </a:r>
            <a:r>
              <a:rPr lang="en-US" sz="1200" dirty="0" smtClean="0"/>
              <a:t>(Pg 42)</a:t>
            </a:r>
          </a:p>
          <a:p>
            <a:pPr>
              <a:lnSpc>
                <a:spcPct val="90000"/>
              </a:lnSpc>
            </a:pPr>
            <a:r>
              <a:rPr lang="en-US" dirty="0" smtClean="0"/>
              <a:t>Questions and contacts. </a:t>
            </a:r>
            <a:r>
              <a:rPr lang="en-US" sz="1200" dirty="0" smtClean="0"/>
              <a:t>(Pg 43)</a:t>
            </a:r>
          </a:p>
          <a:p>
            <a:pPr marL="457200" indent="-457200">
              <a:lnSpc>
                <a:spcPct val="90000"/>
              </a:lnSpc>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30</a:t>
            </a:fld>
            <a:endParaRPr lang="en-US" sz="1200"/>
          </a:p>
        </p:txBody>
      </p:sp>
      <p:sp>
        <p:nvSpPr>
          <p:cNvPr id="1029" name="Rectangle 2"/>
          <p:cNvSpPr>
            <a:spLocks noGrp="1" noChangeArrowheads="1"/>
          </p:cNvSpPr>
          <p:nvPr>
            <p:ph type="title"/>
          </p:nvPr>
        </p:nvSpPr>
        <p:spPr/>
        <p:txBody>
          <a:bodyPr/>
          <a:lstStyle/>
          <a:p>
            <a:r>
              <a:rPr lang="en-US" dirty="0" smtClean="0"/>
              <a:t>DOSD Parts ordering	</a:t>
            </a:r>
          </a:p>
        </p:txBody>
      </p:sp>
      <p:sp>
        <p:nvSpPr>
          <p:cNvPr id="1030" name="Rectangle 16"/>
          <p:cNvSpPr>
            <a:spLocks noGrp="1" noChangeArrowheads="1"/>
          </p:cNvSpPr>
          <p:nvPr>
            <p:ph type="body" sz="half" idx="1"/>
          </p:nvPr>
        </p:nvSpPr>
        <p:spPr>
          <a:xfrm>
            <a:off x="228600" y="3581400"/>
            <a:ext cx="8458200" cy="2590800"/>
          </a:xfrm>
        </p:spPr>
        <p:txBody>
          <a:bodyPr/>
          <a:lstStyle/>
          <a:p>
            <a:r>
              <a:rPr lang="en-US" sz="2000" dirty="0" smtClean="0"/>
              <a:t>Start filling out the template. In the example above the Entitlement is SBD or Same Business Day. </a:t>
            </a:r>
          </a:p>
          <a:p>
            <a:r>
              <a:rPr lang="en-US" sz="2000" dirty="0" smtClean="0"/>
              <a:t>Verify that some one will be onsite to receive the parts at the ship to address. If not you can change the Customer Arranged Date or select the Defer to Next Business Day Service checkbox.</a:t>
            </a:r>
          </a:p>
          <a:p>
            <a:r>
              <a:rPr lang="en-US" sz="2000" dirty="0" smtClean="0"/>
              <a:t>If the time at the ship to location is after 5:00 it would be best to call Dell as the DOSD system will not be monitored. Using DOSD could delay the part by another day.</a:t>
            </a:r>
          </a:p>
        </p:txBody>
      </p:sp>
      <p:pic>
        <p:nvPicPr>
          <p:cNvPr id="46082" name="Picture 2"/>
          <p:cNvPicPr>
            <a:picLocks noChangeAspect="1" noChangeArrowheads="1"/>
          </p:cNvPicPr>
          <p:nvPr/>
        </p:nvPicPr>
        <p:blipFill>
          <a:blip r:embed="rId2" cstate="print"/>
          <a:srcRect/>
          <a:stretch>
            <a:fillRect/>
          </a:stretch>
        </p:blipFill>
        <p:spPr bwMode="auto">
          <a:xfrm>
            <a:off x="304800" y="914401"/>
            <a:ext cx="4800600" cy="26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31</a:t>
            </a:fld>
            <a:endParaRPr lang="en-US" sz="1200"/>
          </a:p>
        </p:txBody>
      </p:sp>
      <p:sp>
        <p:nvSpPr>
          <p:cNvPr id="1029" name="Rectangle 2"/>
          <p:cNvSpPr>
            <a:spLocks noGrp="1" noChangeArrowheads="1"/>
          </p:cNvSpPr>
          <p:nvPr>
            <p:ph type="title"/>
          </p:nvPr>
        </p:nvSpPr>
        <p:spPr/>
        <p:txBody>
          <a:bodyPr/>
          <a:lstStyle/>
          <a:p>
            <a:r>
              <a:rPr lang="en-US" dirty="0" smtClean="0"/>
              <a:t>DOSD Parts ordering template	</a:t>
            </a:r>
          </a:p>
        </p:txBody>
      </p:sp>
      <p:sp>
        <p:nvSpPr>
          <p:cNvPr id="1030" name="Rectangle 16"/>
          <p:cNvSpPr>
            <a:spLocks noGrp="1" noChangeArrowheads="1"/>
          </p:cNvSpPr>
          <p:nvPr>
            <p:ph type="body" sz="half" idx="1"/>
          </p:nvPr>
        </p:nvSpPr>
        <p:spPr>
          <a:xfrm>
            <a:off x="228600" y="3581400"/>
            <a:ext cx="7543800" cy="2590800"/>
          </a:xfrm>
        </p:spPr>
        <p:txBody>
          <a:bodyPr/>
          <a:lstStyle/>
          <a:p>
            <a:r>
              <a:rPr lang="en-US" sz="2000" dirty="0" smtClean="0"/>
              <a:t>The check boxes in this section should be left alone.</a:t>
            </a:r>
          </a:p>
          <a:p>
            <a:r>
              <a:rPr lang="en-US" sz="2000" dirty="0" smtClean="0"/>
              <a:t>In the Reference/PO# section enter in the Quantum Service Request number.</a:t>
            </a:r>
          </a:p>
          <a:p>
            <a:r>
              <a:rPr lang="en-US" sz="2000" dirty="0" smtClean="0"/>
              <a:t>In the Troubleshooting Performed section enter the troubleshooting performed and log excerpts as well as part specifics (i.e. in case the system has two different hard drives list the Size/type of drive to replace).</a:t>
            </a:r>
          </a:p>
        </p:txBody>
      </p:sp>
      <p:pic>
        <p:nvPicPr>
          <p:cNvPr id="46082" name="Picture 2"/>
          <p:cNvPicPr>
            <a:picLocks noChangeAspect="1" noChangeArrowheads="1"/>
          </p:cNvPicPr>
          <p:nvPr/>
        </p:nvPicPr>
        <p:blipFill>
          <a:blip r:embed="rId2" cstate="print"/>
          <a:srcRect/>
          <a:stretch>
            <a:fillRect/>
          </a:stretch>
        </p:blipFill>
        <p:spPr bwMode="auto">
          <a:xfrm>
            <a:off x="304800" y="914401"/>
            <a:ext cx="4800600" cy="26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32</a:t>
            </a:fld>
            <a:endParaRPr lang="en-US" sz="1200"/>
          </a:p>
        </p:txBody>
      </p:sp>
      <p:sp>
        <p:nvSpPr>
          <p:cNvPr id="1029" name="Rectangle 2"/>
          <p:cNvSpPr>
            <a:spLocks noGrp="1" noChangeArrowheads="1"/>
          </p:cNvSpPr>
          <p:nvPr>
            <p:ph type="title"/>
          </p:nvPr>
        </p:nvSpPr>
        <p:spPr/>
        <p:txBody>
          <a:bodyPr/>
          <a:lstStyle/>
          <a:p>
            <a:r>
              <a:rPr lang="en-US" dirty="0" smtClean="0"/>
              <a:t>DOSD Parts Primary contact 	</a:t>
            </a:r>
          </a:p>
        </p:txBody>
      </p:sp>
      <p:sp>
        <p:nvSpPr>
          <p:cNvPr id="1030" name="Rectangle 16"/>
          <p:cNvSpPr>
            <a:spLocks noGrp="1" noChangeArrowheads="1"/>
          </p:cNvSpPr>
          <p:nvPr>
            <p:ph type="body" sz="half" idx="1"/>
          </p:nvPr>
        </p:nvSpPr>
        <p:spPr>
          <a:xfrm>
            <a:off x="4038600" y="914400"/>
            <a:ext cx="4724400" cy="2590800"/>
          </a:xfrm>
        </p:spPr>
        <p:txBody>
          <a:bodyPr/>
          <a:lstStyle/>
          <a:p>
            <a:r>
              <a:rPr lang="en-US" sz="2000" dirty="0" smtClean="0"/>
              <a:t>Change the Primary contact information to the end user or technician that you are shipping the part. This is the name printed on the shipping label. </a:t>
            </a:r>
          </a:p>
          <a:p>
            <a:r>
              <a:rPr lang="en-US" sz="2000" dirty="0" smtClean="0"/>
              <a:t>If you are requesting that Dell send a technician check the “Request on-site technician” box.</a:t>
            </a:r>
          </a:p>
        </p:txBody>
      </p:sp>
      <p:sp>
        <p:nvSpPr>
          <p:cNvPr id="8" name="Rectangle 16"/>
          <p:cNvSpPr txBox="1">
            <a:spLocks noChangeArrowheads="1"/>
          </p:cNvSpPr>
          <p:nvPr/>
        </p:nvSpPr>
        <p:spPr bwMode="auto">
          <a:xfrm>
            <a:off x="457200" y="3733800"/>
            <a:ext cx="8153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lang="en-US" sz="2000" kern="0" dirty="0" smtClean="0">
                <a:solidFill>
                  <a:srgbClr val="212121"/>
                </a:solidFill>
                <a:latin typeface="+mn-lt"/>
                <a:cs typeface="+mn-cs"/>
              </a:rPr>
              <a:t>If you wish for Next Business Day service Select the “Defer to Next Business Day Service”.  Note:  If after 5:00 PM for the DXi location call Dell.</a:t>
            </a:r>
          </a:p>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lang="en-US" sz="2000" kern="0" dirty="0" smtClean="0">
                <a:solidFill>
                  <a:srgbClr val="212121"/>
                </a:solidFill>
                <a:latin typeface="+mn-lt"/>
                <a:cs typeface="+mn-cs"/>
              </a:rPr>
              <a:t>In the Alternate Contact information please input your information.</a:t>
            </a:r>
          </a:p>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lang="en-US" sz="2000" kern="0" dirty="0" smtClean="0">
                <a:solidFill>
                  <a:srgbClr val="212121"/>
                </a:solidFill>
                <a:latin typeface="+mn-lt"/>
                <a:cs typeface="+mn-cs"/>
              </a:rPr>
              <a:t>The DPS number fields will be populated by Dell once the order has been approved. If </a:t>
            </a:r>
            <a:r>
              <a:rPr lang="en-US" sz="2000" kern="0" dirty="0" err="1" smtClean="0">
                <a:solidFill>
                  <a:srgbClr val="212121"/>
                </a:solidFill>
                <a:latin typeface="+mn-lt"/>
                <a:cs typeface="+mn-cs"/>
              </a:rPr>
              <a:t>Airbill</a:t>
            </a:r>
            <a:r>
              <a:rPr lang="en-US" sz="2000" kern="0" dirty="0" smtClean="0">
                <a:solidFill>
                  <a:srgbClr val="212121"/>
                </a:solidFill>
                <a:latin typeface="+mn-lt"/>
                <a:cs typeface="+mn-cs"/>
              </a:rPr>
              <a:t> information is needed it will also be populated.</a:t>
            </a:r>
          </a:p>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endParaRPr kumimoji="0" lang="en-US" sz="2000" b="0" i="0" u="none" strike="noStrike" kern="0" cap="none" spc="0" normalizeH="0" baseline="0" noProof="0" dirty="0" smtClean="0">
              <a:ln>
                <a:noFill/>
              </a:ln>
              <a:solidFill>
                <a:srgbClr val="212121"/>
              </a:solidFill>
              <a:effectLst/>
              <a:uLnTx/>
              <a:uFillTx/>
              <a:latin typeface="+mn-lt"/>
              <a:ea typeface="+mn-ea"/>
              <a:cs typeface="+mn-cs"/>
            </a:endParaRPr>
          </a:p>
        </p:txBody>
      </p:sp>
      <p:pic>
        <p:nvPicPr>
          <p:cNvPr id="47107" name="Picture 3"/>
          <p:cNvPicPr>
            <a:picLocks noChangeAspect="1" noChangeArrowheads="1"/>
          </p:cNvPicPr>
          <p:nvPr/>
        </p:nvPicPr>
        <p:blipFill>
          <a:blip r:embed="rId3" cstate="print"/>
          <a:srcRect/>
          <a:stretch>
            <a:fillRect/>
          </a:stretch>
        </p:blipFill>
        <p:spPr bwMode="auto">
          <a:xfrm>
            <a:off x="381000" y="838200"/>
            <a:ext cx="4019550" cy="2981325"/>
          </a:xfrm>
          <a:prstGeom prst="rect">
            <a:avLst/>
          </a:prstGeom>
          <a:noFill/>
          <a:ln w="9525">
            <a:noFill/>
            <a:miter lim="800000"/>
            <a:headEnd/>
            <a:tailEnd/>
          </a:ln>
        </p:spPr>
      </p:pic>
      <p:sp>
        <p:nvSpPr>
          <p:cNvPr id="10" name="Oval 9"/>
          <p:cNvSpPr/>
          <p:nvPr/>
        </p:nvSpPr>
        <p:spPr>
          <a:xfrm>
            <a:off x="381000" y="685800"/>
            <a:ext cx="3429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p:nvPr/>
        </p:nvCxnSpPr>
        <p:spPr>
          <a:xfrm>
            <a:off x="2133600" y="1752600"/>
            <a:ext cx="2286000" cy="914400"/>
          </a:xfrm>
          <a:prstGeom prst="bentConnector3">
            <a:avLst>
              <a:gd name="adj1" fmla="val 50000"/>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3810000" y="1143000"/>
            <a:ext cx="60960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33</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Parts ordering template ship-to address</a:t>
            </a:r>
          </a:p>
        </p:txBody>
      </p:sp>
      <p:sp>
        <p:nvSpPr>
          <p:cNvPr id="1030" name="Rectangle 16"/>
          <p:cNvSpPr>
            <a:spLocks noGrp="1" noChangeArrowheads="1"/>
          </p:cNvSpPr>
          <p:nvPr>
            <p:ph type="body" sz="half" idx="1"/>
          </p:nvPr>
        </p:nvSpPr>
        <p:spPr>
          <a:xfrm>
            <a:off x="228600" y="2895600"/>
            <a:ext cx="7543800" cy="3352800"/>
          </a:xfrm>
        </p:spPr>
        <p:txBody>
          <a:bodyPr/>
          <a:lstStyle/>
          <a:p>
            <a:r>
              <a:rPr lang="en-US" sz="2000" dirty="0" smtClean="0"/>
              <a:t>Next click on the “Ship-To-Address” tab.</a:t>
            </a:r>
          </a:p>
          <a:p>
            <a:r>
              <a:rPr lang="en-US" sz="2000" dirty="0" smtClean="0"/>
              <a:t>Start by checking the “Is Overridden” check box. If this is not overridden the part will be shipped to the default address that Dell  has on file.  This address is usually a Quantum facility.</a:t>
            </a:r>
          </a:p>
          <a:p>
            <a:r>
              <a:rPr lang="en-US" sz="2000" dirty="0" smtClean="0"/>
              <a:t>Enter in the “Address Name” this is the address that is saved to your personal address book.</a:t>
            </a:r>
          </a:p>
          <a:p>
            <a:r>
              <a:rPr lang="en-US" sz="2000" dirty="0" smtClean="0"/>
              <a:t>The ship to company name will be Quantum. Fill in the end users company name on the “Address 1” line.</a:t>
            </a:r>
          </a:p>
          <a:p>
            <a:r>
              <a:rPr lang="en-US" sz="2000" dirty="0" smtClean="0"/>
              <a:t>Address 3 line will not be printed or seen by shipping company.</a:t>
            </a:r>
          </a:p>
        </p:txBody>
      </p:sp>
      <p:pic>
        <p:nvPicPr>
          <p:cNvPr id="48131" name="Picture 3"/>
          <p:cNvPicPr>
            <a:picLocks noChangeAspect="1" noChangeArrowheads="1"/>
          </p:cNvPicPr>
          <p:nvPr/>
        </p:nvPicPr>
        <p:blipFill>
          <a:blip r:embed="rId2" cstate="print"/>
          <a:srcRect/>
          <a:stretch>
            <a:fillRect/>
          </a:stretch>
        </p:blipFill>
        <p:spPr bwMode="auto">
          <a:xfrm>
            <a:off x="381000" y="823036"/>
            <a:ext cx="7924800" cy="2115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34</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Parts selection</a:t>
            </a:r>
          </a:p>
        </p:txBody>
      </p:sp>
      <p:sp>
        <p:nvSpPr>
          <p:cNvPr id="1030" name="Rectangle 16"/>
          <p:cNvSpPr>
            <a:spLocks noGrp="1" noChangeArrowheads="1"/>
          </p:cNvSpPr>
          <p:nvPr>
            <p:ph type="body" sz="half" idx="1"/>
          </p:nvPr>
        </p:nvSpPr>
        <p:spPr>
          <a:xfrm>
            <a:off x="228600" y="3429000"/>
            <a:ext cx="7543800" cy="2819400"/>
          </a:xfrm>
        </p:spPr>
        <p:txBody>
          <a:bodyPr/>
          <a:lstStyle/>
          <a:p>
            <a:r>
              <a:rPr lang="en-US" sz="2000" dirty="0" smtClean="0"/>
              <a:t>Next click on the “Parts” tab.</a:t>
            </a:r>
          </a:p>
          <a:p>
            <a:r>
              <a:rPr lang="en-US" sz="2000" dirty="0" smtClean="0"/>
              <a:t>Find the part you need to order.</a:t>
            </a:r>
          </a:p>
          <a:p>
            <a:r>
              <a:rPr lang="en-US" sz="2000" dirty="0" smtClean="0"/>
              <a:t>The list is a list of parts Dell has as the “Assembled and Shipped” configuration.</a:t>
            </a:r>
          </a:p>
          <a:p>
            <a:r>
              <a:rPr lang="en-US" sz="2000" dirty="0" smtClean="0"/>
              <a:t>For example a hard drive would be listed as “Storage, Hard Drive”</a:t>
            </a:r>
          </a:p>
          <a:p>
            <a:r>
              <a:rPr lang="en-US" sz="2000" dirty="0" smtClean="0"/>
              <a:t>Enter the Serial number of the part if available.</a:t>
            </a:r>
          </a:p>
          <a:p>
            <a:r>
              <a:rPr lang="en-US" sz="2000" dirty="0" smtClean="0"/>
              <a:t>Select quantity needed.</a:t>
            </a:r>
          </a:p>
        </p:txBody>
      </p:sp>
      <p:pic>
        <p:nvPicPr>
          <p:cNvPr id="49155" name="Picture 3"/>
          <p:cNvPicPr>
            <a:picLocks noChangeAspect="1" noChangeArrowheads="1"/>
          </p:cNvPicPr>
          <p:nvPr/>
        </p:nvPicPr>
        <p:blipFill>
          <a:blip r:embed="rId2" cstate="print"/>
          <a:srcRect/>
          <a:stretch>
            <a:fillRect/>
          </a:stretch>
        </p:blipFill>
        <p:spPr bwMode="auto">
          <a:xfrm>
            <a:off x="304800" y="990601"/>
            <a:ext cx="8229600" cy="2425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35</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Parts selection</a:t>
            </a:r>
          </a:p>
        </p:txBody>
      </p:sp>
      <p:sp>
        <p:nvSpPr>
          <p:cNvPr id="1030" name="Rectangle 16"/>
          <p:cNvSpPr>
            <a:spLocks noGrp="1" noChangeArrowheads="1"/>
          </p:cNvSpPr>
          <p:nvPr>
            <p:ph type="body" sz="half" idx="1"/>
          </p:nvPr>
        </p:nvSpPr>
        <p:spPr>
          <a:xfrm>
            <a:off x="228600" y="3581400"/>
            <a:ext cx="7543800" cy="2590800"/>
          </a:xfrm>
        </p:spPr>
        <p:txBody>
          <a:bodyPr/>
          <a:lstStyle/>
          <a:p>
            <a:r>
              <a:rPr lang="en-US" sz="2000" dirty="0" smtClean="0"/>
              <a:t>If on the previous parts screen you click on the part listed in the description field you will get this page.</a:t>
            </a:r>
          </a:p>
          <a:p>
            <a:r>
              <a:rPr lang="en-US" sz="2000" dirty="0" smtClean="0"/>
              <a:t>Fill in the serial number if available.</a:t>
            </a:r>
          </a:p>
          <a:p>
            <a:r>
              <a:rPr lang="en-US" sz="2000" dirty="0" smtClean="0"/>
              <a:t>Select quantity.</a:t>
            </a:r>
          </a:p>
          <a:p>
            <a:r>
              <a:rPr lang="en-US" sz="2000" dirty="0" smtClean="0"/>
              <a:t>If you entered the information on the previous screen you don’t need to enter it on this screen.</a:t>
            </a:r>
          </a:p>
          <a:p>
            <a:r>
              <a:rPr lang="en-US" sz="2000" dirty="0" smtClean="0"/>
              <a:t>Click the “Save” button after you are done with either screen.   </a:t>
            </a:r>
          </a:p>
        </p:txBody>
      </p:sp>
      <p:pic>
        <p:nvPicPr>
          <p:cNvPr id="50178" name="Picture 2"/>
          <p:cNvPicPr>
            <a:picLocks noChangeAspect="1" noChangeArrowheads="1"/>
          </p:cNvPicPr>
          <p:nvPr/>
        </p:nvPicPr>
        <p:blipFill>
          <a:blip r:embed="rId2" cstate="print"/>
          <a:srcRect/>
          <a:stretch>
            <a:fillRect/>
          </a:stretch>
        </p:blipFill>
        <p:spPr bwMode="auto">
          <a:xfrm>
            <a:off x="228600" y="838200"/>
            <a:ext cx="8458200" cy="2325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36</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Parts attachments</a:t>
            </a:r>
          </a:p>
        </p:txBody>
      </p:sp>
      <p:sp>
        <p:nvSpPr>
          <p:cNvPr id="1030" name="Rectangle 16"/>
          <p:cNvSpPr>
            <a:spLocks noGrp="1" noChangeArrowheads="1"/>
          </p:cNvSpPr>
          <p:nvPr>
            <p:ph type="body" sz="half" idx="1"/>
          </p:nvPr>
        </p:nvSpPr>
        <p:spPr>
          <a:xfrm>
            <a:off x="228600" y="3581400"/>
            <a:ext cx="7543800" cy="2590800"/>
          </a:xfrm>
        </p:spPr>
        <p:txBody>
          <a:bodyPr/>
          <a:lstStyle/>
          <a:p>
            <a:r>
              <a:rPr lang="en-US" sz="2000" dirty="0" smtClean="0"/>
              <a:t>Use the “Attachments” tab to attach pictures or other information that might be needed to get the correct part.</a:t>
            </a:r>
          </a:p>
          <a:p>
            <a:r>
              <a:rPr lang="en-US" sz="2000" dirty="0" smtClean="0"/>
              <a:t>This tab is not needed every time and only to be used if there needs to be more clarification. </a:t>
            </a:r>
          </a:p>
        </p:txBody>
      </p:sp>
      <p:pic>
        <p:nvPicPr>
          <p:cNvPr id="51202" name="Picture 2"/>
          <p:cNvPicPr>
            <a:picLocks noChangeAspect="1" noChangeArrowheads="1"/>
          </p:cNvPicPr>
          <p:nvPr/>
        </p:nvPicPr>
        <p:blipFill>
          <a:blip r:embed="rId2" cstate="print"/>
          <a:srcRect/>
          <a:stretch>
            <a:fillRect/>
          </a:stretch>
        </p:blipFill>
        <p:spPr bwMode="auto">
          <a:xfrm>
            <a:off x="304800" y="914400"/>
            <a:ext cx="8328566"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37</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Parts notes</a:t>
            </a:r>
          </a:p>
        </p:txBody>
      </p:sp>
      <p:sp>
        <p:nvSpPr>
          <p:cNvPr id="1030" name="Rectangle 16"/>
          <p:cNvSpPr>
            <a:spLocks noGrp="1" noChangeArrowheads="1"/>
          </p:cNvSpPr>
          <p:nvPr>
            <p:ph type="body" sz="half" idx="1"/>
          </p:nvPr>
        </p:nvSpPr>
        <p:spPr>
          <a:xfrm>
            <a:off x="228600" y="3581400"/>
            <a:ext cx="7543800" cy="2590800"/>
          </a:xfrm>
        </p:spPr>
        <p:txBody>
          <a:bodyPr/>
          <a:lstStyle/>
          <a:p>
            <a:r>
              <a:rPr lang="en-US" sz="2000" dirty="0" smtClean="0"/>
              <a:t>The “Notes” tab is for your use to attach case notes for your tracking.</a:t>
            </a:r>
          </a:p>
          <a:p>
            <a:r>
              <a:rPr lang="en-US" sz="2000" dirty="0" smtClean="0"/>
              <a:t>This is not necessarily used for Dell to dispatch parts in DOSD, but they may look at this information.</a:t>
            </a:r>
          </a:p>
        </p:txBody>
      </p:sp>
      <p:pic>
        <p:nvPicPr>
          <p:cNvPr id="52226" name="Picture 2"/>
          <p:cNvPicPr>
            <a:picLocks noChangeAspect="1" noChangeArrowheads="1"/>
          </p:cNvPicPr>
          <p:nvPr/>
        </p:nvPicPr>
        <p:blipFill>
          <a:blip r:embed="rId2" cstate="print"/>
          <a:srcRect/>
          <a:stretch>
            <a:fillRect/>
          </a:stretch>
        </p:blipFill>
        <p:spPr bwMode="auto">
          <a:xfrm>
            <a:off x="457200" y="990600"/>
            <a:ext cx="7620000" cy="2126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38</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Parts submit</a:t>
            </a:r>
          </a:p>
        </p:txBody>
      </p:sp>
      <p:sp>
        <p:nvSpPr>
          <p:cNvPr id="1030" name="Rectangle 16"/>
          <p:cNvSpPr>
            <a:spLocks noGrp="1" noChangeArrowheads="1"/>
          </p:cNvSpPr>
          <p:nvPr>
            <p:ph type="body" sz="half" idx="1"/>
          </p:nvPr>
        </p:nvSpPr>
        <p:spPr>
          <a:xfrm>
            <a:off x="228600" y="3581400"/>
            <a:ext cx="7543800" cy="2590800"/>
          </a:xfrm>
        </p:spPr>
        <p:txBody>
          <a:bodyPr/>
          <a:lstStyle/>
          <a:p>
            <a:r>
              <a:rPr lang="en-US" sz="2000" dirty="0" smtClean="0"/>
              <a:t>Once all the previous fields have been completed click on the “Submit Request” button.</a:t>
            </a:r>
          </a:p>
          <a:p>
            <a:r>
              <a:rPr lang="en-US" sz="2000" dirty="0" smtClean="0"/>
              <a:t>This will submit the request for Dell to review.</a:t>
            </a:r>
          </a:p>
          <a:p>
            <a:r>
              <a:rPr lang="en-US" sz="2000" dirty="0" smtClean="0"/>
              <a:t>Once reviewed Dell will either accept or reject the order.</a:t>
            </a:r>
          </a:p>
          <a:p>
            <a:r>
              <a:rPr lang="en-US" sz="2000" dirty="0" smtClean="0"/>
              <a:t>If rejected an email with the reason for rejection will be sent or you can view the status page.</a:t>
            </a:r>
          </a:p>
        </p:txBody>
      </p:sp>
      <p:pic>
        <p:nvPicPr>
          <p:cNvPr id="55298" name="Picture 2"/>
          <p:cNvPicPr>
            <a:picLocks noChangeAspect="1" noChangeArrowheads="1"/>
          </p:cNvPicPr>
          <p:nvPr/>
        </p:nvPicPr>
        <p:blipFill>
          <a:blip r:embed="rId2" cstate="print"/>
          <a:srcRect/>
          <a:stretch>
            <a:fillRect/>
          </a:stretch>
        </p:blipFill>
        <p:spPr bwMode="auto">
          <a:xfrm>
            <a:off x="838200" y="1524000"/>
            <a:ext cx="317182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39</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Parts Status</a:t>
            </a:r>
          </a:p>
        </p:txBody>
      </p:sp>
      <p:sp>
        <p:nvSpPr>
          <p:cNvPr id="1030" name="Rectangle 16"/>
          <p:cNvSpPr>
            <a:spLocks noGrp="1" noChangeArrowheads="1"/>
          </p:cNvSpPr>
          <p:nvPr>
            <p:ph type="body" sz="half" idx="1"/>
          </p:nvPr>
        </p:nvSpPr>
        <p:spPr>
          <a:xfrm>
            <a:off x="228600" y="3581400"/>
            <a:ext cx="7543800" cy="2590800"/>
          </a:xfrm>
        </p:spPr>
        <p:txBody>
          <a:bodyPr/>
          <a:lstStyle/>
          <a:p>
            <a:r>
              <a:rPr lang="en-US" sz="2000" dirty="0" smtClean="0"/>
              <a:t>Once you have submitted the parts request you can follow the history in the “Status History” tab.</a:t>
            </a:r>
          </a:p>
          <a:p>
            <a:r>
              <a:rPr lang="en-US" sz="2000" dirty="0" smtClean="0"/>
              <a:t>This will show all the history of this request.</a:t>
            </a:r>
          </a:p>
        </p:txBody>
      </p:sp>
      <p:pic>
        <p:nvPicPr>
          <p:cNvPr id="53250" name="Picture 2"/>
          <p:cNvPicPr>
            <a:picLocks noChangeAspect="1" noChangeArrowheads="1"/>
          </p:cNvPicPr>
          <p:nvPr/>
        </p:nvPicPr>
        <p:blipFill>
          <a:blip r:embed="rId2" cstate="print"/>
          <a:srcRect/>
          <a:stretch>
            <a:fillRect/>
          </a:stretch>
        </p:blipFill>
        <p:spPr bwMode="auto">
          <a:xfrm>
            <a:off x="228600" y="1143000"/>
            <a:ext cx="8915400" cy="1256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p:cNvSpPr>
            <a:spLocks noGrp="1" noChangeArrowheads="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7171" name="Rectangle 16"/>
          <p:cNvSpPr>
            <a:spLocks noGrp="1" noChangeArrowheads="1"/>
          </p:cNvSpPr>
          <p:nvPr>
            <p:ph type="sldNum" sz="quarter" idx="11"/>
          </p:nvPr>
        </p:nvSpPr>
        <p:spPr>
          <a:noFill/>
        </p:spPr>
        <p:txBody>
          <a:bodyPr/>
          <a:lstStyle/>
          <a:p>
            <a:fld id="{2A1C7CA0-D73C-4FC8-AFDF-818478C2E2F5}" type="slidenum">
              <a:rPr lang="en-US"/>
              <a:pPr/>
              <a:t>4</a:t>
            </a:fld>
            <a:endParaRPr lang="en-US"/>
          </a:p>
        </p:txBody>
      </p:sp>
      <p:sp>
        <p:nvSpPr>
          <p:cNvPr id="7172" name="Rectangle 6"/>
          <p:cNvSpPr>
            <a:spLocks noGrp="1" noChangeArrowheads="1"/>
          </p:cNvSpPr>
          <p:nvPr>
            <p:ph type="ctrTitle"/>
          </p:nvPr>
        </p:nvSpPr>
        <p:spPr/>
        <p:txBody>
          <a:bodyPr/>
          <a:lstStyle/>
          <a:p>
            <a:r>
              <a:rPr lang="en-US" dirty="0" smtClean="0"/>
              <a:t>DOSD First time access</a:t>
            </a:r>
          </a:p>
        </p:txBody>
      </p:sp>
      <p:sp>
        <p:nvSpPr>
          <p:cNvPr id="7173" name="Rectangle 8"/>
          <p:cNvSpPr>
            <a:spLocks noGrp="1" noChangeArrowheads="1"/>
          </p:cNvSpPr>
          <p:nvPr>
            <p:ph type="subTitle" idx="1"/>
          </p:nvPr>
        </p:nvSpPr>
        <p:spPr>
          <a:xfrm>
            <a:off x="304800" y="3124200"/>
            <a:ext cx="8534400" cy="338554"/>
          </a:xfrm>
          <a:noFill/>
        </p:spPr>
        <p:txBody>
          <a:bodyPr>
            <a:spAutoFit/>
          </a:bodyPr>
          <a:lstStyle/>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40</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Parts Product WO history</a:t>
            </a:r>
          </a:p>
        </p:txBody>
      </p:sp>
      <p:sp>
        <p:nvSpPr>
          <p:cNvPr id="1030" name="Rectangle 16"/>
          <p:cNvSpPr>
            <a:spLocks noGrp="1" noChangeArrowheads="1"/>
          </p:cNvSpPr>
          <p:nvPr>
            <p:ph type="body" sz="half" idx="1"/>
          </p:nvPr>
        </p:nvSpPr>
        <p:spPr>
          <a:xfrm>
            <a:off x="228600" y="4114800"/>
            <a:ext cx="7543800" cy="2057400"/>
          </a:xfrm>
        </p:spPr>
        <p:txBody>
          <a:bodyPr/>
          <a:lstStyle/>
          <a:p>
            <a:r>
              <a:rPr lang="en-US" sz="2000" dirty="0" smtClean="0"/>
              <a:t>The “Product WO History” tab will show you the entire history of DOSD requests for this Service Tag.</a:t>
            </a:r>
          </a:p>
          <a:p>
            <a:endParaRPr lang="en-US" sz="2000" dirty="0" smtClean="0"/>
          </a:p>
        </p:txBody>
      </p:sp>
      <p:pic>
        <p:nvPicPr>
          <p:cNvPr id="54274" name="Picture 2"/>
          <p:cNvPicPr>
            <a:picLocks noChangeAspect="1" noChangeArrowheads="1"/>
          </p:cNvPicPr>
          <p:nvPr/>
        </p:nvPicPr>
        <p:blipFill>
          <a:blip r:embed="rId2" cstate="print"/>
          <a:srcRect/>
          <a:stretch>
            <a:fillRect/>
          </a:stretch>
        </p:blipFill>
        <p:spPr bwMode="auto">
          <a:xfrm>
            <a:off x="152400" y="1066800"/>
            <a:ext cx="8839200" cy="2261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41</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Work order list</a:t>
            </a:r>
          </a:p>
        </p:txBody>
      </p:sp>
      <p:sp>
        <p:nvSpPr>
          <p:cNvPr id="1030" name="Rectangle 16"/>
          <p:cNvSpPr>
            <a:spLocks noGrp="1" noChangeArrowheads="1"/>
          </p:cNvSpPr>
          <p:nvPr>
            <p:ph type="body" sz="half" idx="1"/>
          </p:nvPr>
        </p:nvSpPr>
        <p:spPr>
          <a:xfrm>
            <a:off x="228600" y="4343400"/>
            <a:ext cx="7543800" cy="1828800"/>
          </a:xfrm>
        </p:spPr>
        <p:txBody>
          <a:bodyPr/>
          <a:lstStyle/>
          <a:p>
            <a:r>
              <a:rPr lang="en-US" sz="2000" dirty="0" smtClean="0"/>
              <a:t>An easy reference point to see if your dispatch request was accepted by Dell is the “Work Order List” in the “Dispatches” section. View it by the Service Tag number or the WO code from the work order form.</a:t>
            </a:r>
          </a:p>
          <a:p>
            <a:r>
              <a:rPr lang="en-US" sz="2000" dirty="0" smtClean="0"/>
              <a:t>You can also get the DPS number once the part request has been approved from this screen.</a:t>
            </a:r>
          </a:p>
        </p:txBody>
      </p:sp>
      <p:pic>
        <p:nvPicPr>
          <p:cNvPr id="56322" name="Picture 2"/>
          <p:cNvPicPr>
            <a:picLocks noChangeAspect="1" noChangeArrowheads="1"/>
          </p:cNvPicPr>
          <p:nvPr/>
        </p:nvPicPr>
        <p:blipFill>
          <a:blip r:embed="rId2" cstate="print"/>
          <a:srcRect/>
          <a:stretch>
            <a:fillRect/>
          </a:stretch>
        </p:blipFill>
        <p:spPr bwMode="auto">
          <a:xfrm>
            <a:off x="914400" y="914400"/>
            <a:ext cx="7391400" cy="3344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42</a:t>
            </a:fld>
            <a:endParaRPr lang="en-US" sz="1200"/>
          </a:p>
        </p:txBody>
      </p:sp>
      <p:sp>
        <p:nvSpPr>
          <p:cNvPr id="1029" name="Rectangle 2"/>
          <p:cNvSpPr>
            <a:spLocks noGrp="1" noChangeArrowheads="1"/>
          </p:cNvSpPr>
          <p:nvPr>
            <p:ph type="title"/>
          </p:nvPr>
        </p:nvSpPr>
        <p:spPr>
          <a:xfrm>
            <a:off x="228600" y="152400"/>
            <a:ext cx="8839200" cy="639762"/>
          </a:xfrm>
        </p:spPr>
        <p:txBody>
          <a:bodyPr/>
          <a:lstStyle/>
          <a:p>
            <a:r>
              <a:rPr lang="en-US" dirty="0" smtClean="0"/>
              <a:t>DOSD Oracle tasks</a:t>
            </a:r>
          </a:p>
        </p:txBody>
      </p:sp>
      <p:sp>
        <p:nvSpPr>
          <p:cNvPr id="1030" name="Rectangle 16"/>
          <p:cNvSpPr>
            <a:spLocks noGrp="1" noChangeArrowheads="1"/>
          </p:cNvSpPr>
          <p:nvPr>
            <p:ph type="body" sz="half" idx="1"/>
          </p:nvPr>
        </p:nvSpPr>
        <p:spPr>
          <a:xfrm>
            <a:off x="457200" y="990600"/>
            <a:ext cx="8153400" cy="5181600"/>
          </a:xfrm>
        </p:spPr>
        <p:txBody>
          <a:bodyPr/>
          <a:lstStyle/>
          <a:p>
            <a:pPr lvl="0"/>
            <a:r>
              <a:rPr lang="en-US" sz="1200" dirty="0" smtClean="0"/>
              <a:t>Once the part has been approved you will need the DPS number from the previous slide or found in the email sent after the request is accepted to enter notes into the Quantum Oracle database.</a:t>
            </a:r>
          </a:p>
          <a:p>
            <a:pPr lvl="0"/>
            <a:r>
              <a:rPr lang="en-US" sz="1200" dirty="0" smtClean="0"/>
              <a:t>ASPS to open ‘Dell Part Dispatch-CS’ task when dispatching QFE/TPM and a Dell part is required.</a:t>
            </a:r>
          </a:p>
          <a:p>
            <a:pPr lvl="0"/>
            <a:r>
              <a:rPr lang="en-US" sz="1200" dirty="0" smtClean="0"/>
              <a:t>ASPS creates a ‘Dell Part Dispatch’ note type in the workbench tab recording:</a:t>
            </a:r>
          </a:p>
          <a:p>
            <a:pPr lvl="1"/>
            <a:r>
              <a:rPr lang="en-US" sz="1200" dirty="0" smtClean="0"/>
              <a:t>Dell Part number &amp; description ordered</a:t>
            </a:r>
          </a:p>
          <a:p>
            <a:pPr lvl="1"/>
            <a:r>
              <a:rPr lang="en-US" sz="1200" dirty="0" smtClean="0"/>
              <a:t>DSP number – given by Dell to ASPS</a:t>
            </a:r>
          </a:p>
          <a:p>
            <a:pPr lvl="0"/>
            <a:r>
              <a:rPr lang="en-US" sz="1200" dirty="0" smtClean="0"/>
              <a:t>ASPS assigns task to QFE to close (or GCH - if the unit is TPM supported)</a:t>
            </a:r>
          </a:p>
          <a:p>
            <a:pPr lvl="0"/>
            <a:r>
              <a:rPr lang="en-US" sz="1200" b="1" dirty="0" smtClean="0"/>
              <a:t>If QFE</a:t>
            </a:r>
            <a:r>
              <a:rPr lang="en-US" sz="1200" dirty="0" smtClean="0"/>
              <a:t> supported and an additional part is needed the QFE will be responsible for ordering the part from Dell and:</a:t>
            </a:r>
          </a:p>
          <a:p>
            <a:pPr lvl="1"/>
            <a:r>
              <a:rPr lang="en-US" sz="1200" dirty="0" smtClean="0"/>
              <a:t>Creating a new ‘Dell Part Dispatch-CS’ task in the SR when dispatching Dell for the additional part</a:t>
            </a:r>
          </a:p>
          <a:p>
            <a:pPr lvl="1"/>
            <a:r>
              <a:rPr lang="en-US" sz="1200" dirty="0" smtClean="0"/>
              <a:t>Creating a ‘Dell Part Dispatch’ note type in the workbench tab recording:</a:t>
            </a:r>
          </a:p>
          <a:p>
            <a:pPr lvl="2"/>
            <a:r>
              <a:rPr lang="en-US" sz="1200" dirty="0" smtClean="0"/>
              <a:t>Dell Part number &amp; description ordered</a:t>
            </a:r>
          </a:p>
          <a:p>
            <a:pPr lvl="2"/>
            <a:r>
              <a:rPr lang="en-US" sz="1200" dirty="0" smtClean="0"/>
              <a:t>DSP number – given by Dell to ASPS</a:t>
            </a:r>
          </a:p>
          <a:p>
            <a:pPr lvl="0"/>
            <a:r>
              <a:rPr lang="en-US" sz="1200" dirty="0" smtClean="0"/>
              <a:t>QFE (or GCH when unit is supported by a TPM) will close the task once the parts have arrived and will create a ‘Dell Part Dispatch’ note type in the workbench tab recording non-expendable parts return information (this information will be available from the TPM in the call closure details sent to GCH):</a:t>
            </a:r>
          </a:p>
          <a:p>
            <a:pPr lvl="1"/>
            <a:r>
              <a:rPr lang="en-US" sz="1200" dirty="0" smtClean="0"/>
              <a:t>Date Part and description returned</a:t>
            </a:r>
          </a:p>
          <a:p>
            <a:pPr lvl="1"/>
            <a:r>
              <a:rPr lang="en-US" sz="1200" dirty="0" smtClean="0"/>
              <a:t>Dell Part number returned</a:t>
            </a:r>
          </a:p>
          <a:p>
            <a:pPr lvl="1"/>
            <a:r>
              <a:rPr lang="en-US" sz="1200" dirty="0" smtClean="0"/>
              <a:t>Waybill #</a:t>
            </a:r>
          </a:p>
          <a:p>
            <a:pPr lvl="1"/>
            <a:r>
              <a:rPr lang="en-US" sz="1200" dirty="0" smtClean="0"/>
              <a:t>DSP number</a:t>
            </a:r>
          </a:p>
          <a:p>
            <a:pPr>
              <a:buNone/>
            </a:pPr>
            <a:endParaRPr lang="en-US" sz="1200" dirty="0" smtClean="0"/>
          </a:p>
          <a:p>
            <a:r>
              <a:rPr lang="en-US" sz="1200" dirty="0" smtClean="0"/>
              <a:t>          **Note:  A separate ‘Dell Part Dispatch’ note type is required for each part being returned to Dell unless the used part is an expendable/non-returnable part. </a:t>
            </a:r>
          </a:p>
          <a:p>
            <a:endParaRPr lang="en-US" sz="9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43</a:t>
            </a:fld>
            <a:endParaRPr lang="en-US" sz="1200"/>
          </a:p>
        </p:txBody>
      </p:sp>
      <p:sp>
        <p:nvSpPr>
          <p:cNvPr id="1029" name="Rectangle 2"/>
          <p:cNvSpPr>
            <a:spLocks noGrp="1" noChangeArrowheads="1"/>
          </p:cNvSpPr>
          <p:nvPr>
            <p:ph type="title"/>
          </p:nvPr>
        </p:nvSpPr>
        <p:spPr/>
        <p:txBody>
          <a:bodyPr/>
          <a:lstStyle/>
          <a:p>
            <a:r>
              <a:rPr lang="en-US" dirty="0" smtClean="0"/>
              <a:t>DOSD Questions	</a:t>
            </a:r>
          </a:p>
        </p:txBody>
      </p:sp>
      <p:sp>
        <p:nvSpPr>
          <p:cNvPr id="1030" name="Rectangle 16"/>
          <p:cNvSpPr>
            <a:spLocks noGrp="1" noChangeArrowheads="1"/>
          </p:cNvSpPr>
          <p:nvPr>
            <p:ph type="body" sz="half" idx="1"/>
          </p:nvPr>
        </p:nvSpPr>
        <p:spPr>
          <a:xfrm>
            <a:off x="228600" y="1219200"/>
            <a:ext cx="7543800" cy="4953000"/>
          </a:xfrm>
        </p:spPr>
        <p:txBody>
          <a:bodyPr/>
          <a:lstStyle/>
          <a:p>
            <a:r>
              <a:rPr lang="en-US" sz="2000" dirty="0" smtClean="0"/>
              <a:t>For any Enrollment or Certification issues, send an e-mail to:</a:t>
            </a:r>
          </a:p>
          <a:p>
            <a:endParaRPr lang="en-US" sz="2000" dirty="0" smtClean="0"/>
          </a:p>
          <a:p>
            <a:pPr>
              <a:buNone/>
            </a:pPr>
            <a:r>
              <a:rPr lang="en-US" sz="2000" dirty="0" smtClean="0"/>
              <a:t>					</a:t>
            </a:r>
            <a:r>
              <a:rPr lang="en-US" sz="2000" dirty="0" smtClean="0">
                <a:solidFill>
                  <a:srgbClr val="7030A0"/>
                </a:solidFill>
              </a:rPr>
              <a:t>DOSD_ADMIN@Dell.com</a:t>
            </a:r>
          </a:p>
          <a:p>
            <a:endParaRPr lang="en-US" sz="2000" dirty="0" smtClean="0"/>
          </a:p>
          <a:p>
            <a:r>
              <a:rPr lang="en-US" sz="2000" dirty="0" smtClean="0"/>
              <a:t>For any Parts Dispatch issues, send an e-mail to:</a:t>
            </a:r>
          </a:p>
          <a:p>
            <a:endParaRPr lang="en-US" sz="2000" dirty="0" smtClean="0"/>
          </a:p>
          <a:p>
            <a:pPr>
              <a:buNone/>
            </a:pPr>
            <a:r>
              <a:rPr lang="en-US" sz="2000" dirty="0" smtClean="0">
                <a:solidFill>
                  <a:srgbClr val="7030A0"/>
                </a:solidFill>
              </a:rPr>
              <a:t>					DOSD_Support@Dell.com</a:t>
            </a:r>
          </a:p>
          <a:p>
            <a:endParaRPr lang="en-US" sz="2000" dirty="0" smtClean="0"/>
          </a:p>
          <a:p>
            <a:endParaRPr lang="en-US" sz="2000" dirty="0" smtClean="0"/>
          </a:p>
          <a:p>
            <a:r>
              <a:rPr lang="en-US" sz="2000" dirty="0" smtClean="0"/>
              <a:t>For any other type of questions, refer to the “Contact Us” tab at the top of the main DOSD web site.</a:t>
            </a:r>
          </a:p>
          <a:p>
            <a:endParaRPr lang="en-US" sz="2000" dirty="0" smtClean="0"/>
          </a:p>
          <a:p>
            <a:pPr>
              <a:buNone/>
            </a:pPr>
            <a:endParaRPr lang="en-US" sz="2000" dirty="0" smtClean="0">
              <a:solidFill>
                <a:srgbClr val="7030A0"/>
              </a:solidFill>
            </a:endParaRPr>
          </a:p>
          <a:p>
            <a:pPr>
              <a:buFont typeface="Arial" pitchFamily="34" charset="0"/>
              <a:buChar char="•"/>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9219" name="Slide Number Placeholder 4"/>
          <p:cNvSpPr>
            <a:spLocks noGrp="1"/>
          </p:cNvSpPr>
          <p:nvPr>
            <p:ph type="sldNum" sz="quarter" idx="11"/>
          </p:nvPr>
        </p:nvSpPr>
        <p:spPr>
          <a:noFill/>
        </p:spPr>
        <p:txBody>
          <a:bodyPr/>
          <a:lstStyle/>
          <a:p>
            <a:fld id="{7DA162F0-5D21-4CFE-9723-1BCC62A3A770}" type="slidenum">
              <a:rPr lang="en-US"/>
              <a:pPr/>
              <a:t>5</a:t>
            </a:fld>
            <a:endParaRPr lang="en-US" sz="1200"/>
          </a:p>
        </p:txBody>
      </p:sp>
      <p:sp>
        <p:nvSpPr>
          <p:cNvPr id="9220" name="Rectangle 2"/>
          <p:cNvSpPr>
            <a:spLocks noGrp="1" noChangeArrowheads="1"/>
          </p:cNvSpPr>
          <p:nvPr>
            <p:ph type="title"/>
          </p:nvPr>
        </p:nvSpPr>
        <p:spPr/>
        <p:txBody>
          <a:bodyPr/>
          <a:lstStyle/>
          <a:p>
            <a:r>
              <a:rPr lang="en-US" dirty="0" smtClean="0"/>
              <a:t>First time How To: Process Flow and Steps</a:t>
            </a:r>
          </a:p>
        </p:txBody>
      </p:sp>
      <p:sp>
        <p:nvSpPr>
          <p:cNvPr id="9221" name="Rectangle 3"/>
          <p:cNvSpPr>
            <a:spLocks noGrp="1" noChangeArrowheads="1"/>
          </p:cNvSpPr>
          <p:nvPr>
            <p:ph type="body" idx="1"/>
          </p:nvPr>
        </p:nvSpPr>
        <p:spPr>
          <a:xfrm>
            <a:off x="228600" y="1600200"/>
            <a:ext cx="8686800" cy="4572000"/>
          </a:xfrm>
        </p:spPr>
        <p:txBody>
          <a:bodyPr/>
          <a:lstStyle/>
          <a:p>
            <a:pPr marL="800100" lvl="1" indent="-342900">
              <a:lnSpc>
                <a:spcPct val="90000"/>
              </a:lnSpc>
              <a:buFont typeface="Arial" charset="0"/>
              <a:buAutoNum type="arabicPeriod"/>
            </a:pPr>
            <a:r>
              <a:rPr lang="en-US" sz="1600" dirty="0" smtClean="0"/>
              <a:t>Access the DOSD website with your temporary password sent in email.</a:t>
            </a:r>
          </a:p>
          <a:p>
            <a:pPr marL="800100" lvl="1" indent="-342900">
              <a:lnSpc>
                <a:spcPct val="90000"/>
              </a:lnSpc>
              <a:buFont typeface="Arial" charset="0"/>
              <a:buAutoNum type="arabicPeriod"/>
            </a:pPr>
            <a:r>
              <a:rPr lang="en-US" sz="1600" dirty="0" smtClean="0"/>
              <a:t>Reset password by clicking on “My Account.”</a:t>
            </a:r>
          </a:p>
          <a:p>
            <a:pPr marL="800100" lvl="1" indent="-342900">
              <a:lnSpc>
                <a:spcPct val="90000"/>
              </a:lnSpc>
              <a:buFont typeface="Arial" charset="0"/>
              <a:buAutoNum type="arabicPeriod"/>
            </a:pPr>
            <a:r>
              <a:rPr lang="en-US" sz="1600" dirty="0" smtClean="0"/>
              <a:t>Create a new password using the password requirements.</a:t>
            </a:r>
          </a:p>
          <a:p>
            <a:pPr marL="800100" lvl="1" indent="-342900">
              <a:lnSpc>
                <a:spcPct val="90000"/>
              </a:lnSpc>
              <a:buFont typeface="Arial" charset="0"/>
              <a:buAutoNum type="arabicPeriod"/>
            </a:pPr>
            <a:r>
              <a:rPr lang="en-US" sz="1600" dirty="0" smtClean="0"/>
              <a:t>Set security Question and Answer.</a:t>
            </a:r>
          </a:p>
          <a:p>
            <a:pPr marL="800100" lvl="1" indent="-342900">
              <a:lnSpc>
                <a:spcPct val="90000"/>
              </a:lnSpc>
              <a:buFont typeface="Arial" charset="0"/>
              <a:buAutoNum type="arabicPeriod"/>
            </a:pPr>
            <a:r>
              <a:rPr lang="en-US" sz="1600" dirty="0" smtClean="0"/>
              <a:t>Access Learn Dell via the “How To” tab.</a:t>
            </a:r>
          </a:p>
          <a:p>
            <a:pPr marL="800100" lvl="1" indent="-342900">
              <a:lnSpc>
                <a:spcPct val="90000"/>
              </a:lnSpc>
              <a:buFont typeface="Arial" charset="0"/>
              <a:buAutoNum type="arabicPeriod"/>
            </a:pPr>
            <a:r>
              <a:rPr lang="en-US" sz="1600" dirty="0" smtClean="0"/>
              <a:t>Disable pop-up blockers. </a:t>
            </a:r>
          </a:p>
          <a:p>
            <a:pPr marL="800100" lvl="1" indent="-342900">
              <a:lnSpc>
                <a:spcPct val="90000"/>
              </a:lnSpc>
              <a:buFont typeface="Arial" charset="0"/>
              <a:buAutoNum type="arabicPeriod"/>
            </a:pPr>
            <a:r>
              <a:rPr lang="en-US" sz="1600" dirty="0" smtClean="0"/>
              <a:t>View four courses needed by Quantum ASPS.</a:t>
            </a:r>
          </a:p>
          <a:p>
            <a:pPr marL="1200150" lvl="2" indent="-342900">
              <a:lnSpc>
                <a:spcPct val="90000"/>
              </a:lnSpc>
              <a:buFont typeface="+mj-lt"/>
              <a:buAutoNum type="alphaUcPeriod"/>
            </a:pPr>
            <a:r>
              <a:rPr lang="en-US" sz="1400" dirty="0" smtClean="0"/>
              <a:t>Dell Online Self Dispatch Policies &amp; Procedures.</a:t>
            </a:r>
          </a:p>
          <a:p>
            <a:pPr marL="1200150" lvl="2" indent="-342900">
              <a:lnSpc>
                <a:spcPct val="90000"/>
              </a:lnSpc>
              <a:buFont typeface="Arial" charset="0"/>
              <a:buAutoNum type="alphaUcPeriod"/>
            </a:pPr>
            <a:r>
              <a:rPr lang="en-US" sz="1400" dirty="0" smtClean="0"/>
              <a:t>Dell Online Self Dispatch </a:t>
            </a:r>
            <a:r>
              <a:rPr lang="en-US" sz="1400" dirty="0" err="1" smtClean="0"/>
              <a:t>PowerEdge</a:t>
            </a:r>
            <a:r>
              <a:rPr lang="en-US" sz="1400" dirty="0" smtClean="0"/>
              <a:t> 9G and 11G.</a:t>
            </a:r>
          </a:p>
          <a:p>
            <a:pPr marL="1200150" lvl="2" indent="-342900">
              <a:lnSpc>
                <a:spcPct val="90000"/>
              </a:lnSpc>
              <a:buFont typeface="Arial" charset="0"/>
              <a:buAutoNum type="alphaUcPeriod"/>
            </a:pPr>
            <a:r>
              <a:rPr lang="en-US" sz="1400" dirty="0" smtClean="0"/>
              <a:t>Dell Online Self Dispatch </a:t>
            </a:r>
            <a:r>
              <a:rPr lang="en-US" sz="1400" dirty="0" err="1" smtClean="0"/>
              <a:t>PowerVault</a:t>
            </a:r>
            <a:r>
              <a:rPr lang="en-US" sz="1400" dirty="0" smtClean="0"/>
              <a:t>.</a:t>
            </a:r>
          </a:p>
          <a:p>
            <a:pPr marL="800100" lvl="1" indent="-342900">
              <a:lnSpc>
                <a:spcPct val="90000"/>
              </a:lnSpc>
              <a:buFont typeface="Arial" charset="0"/>
              <a:buAutoNum type="arabicPeriod"/>
            </a:pPr>
            <a:r>
              <a:rPr lang="en-US" sz="1600" dirty="0" smtClean="0"/>
              <a:t>Access courses.</a:t>
            </a:r>
          </a:p>
          <a:p>
            <a:pPr marL="800100" lvl="1" indent="-342900">
              <a:lnSpc>
                <a:spcPct val="90000"/>
              </a:lnSpc>
              <a:buFont typeface="Arial" charset="0"/>
              <a:buAutoNum type="arabicPeriod"/>
            </a:pPr>
            <a:r>
              <a:rPr lang="en-US" sz="1600" dirty="0" smtClean="0"/>
              <a:t>Take Assessment Test.</a:t>
            </a:r>
          </a:p>
          <a:p>
            <a:pPr marL="800100" lvl="1" indent="-342900">
              <a:lnSpc>
                <a:spcPct val="90000"/>
              </a:lnSpc>
              <a:buFont typeface="Arial" charset="0"/>
              <a:buAutoNum type="arabicPeriod"/>
            </a:pPr>
            <a:r>
              <a:rPr lang="en-US" sz="1600" dirty="0" smtClean="0"/>
              <a:t>Pass Assessment Test.</a:t>
            </a:r>
          </a:p>
          <a:p>
            <a:pPr marL="800100" lvl="1" indent="-342900">
              <a:lnSpc>
                <a:spcPct val="90000"/>
              </a:lnSpc>
              <a:buFont typeface="Arial" charset="0"/>
              <a:buAutoNum type="arabicPeriod"/>
            </a:pPr>
            <a:r>
              <a:rPr lang="en-US" sz="1600" dirty="0" smtClean="0"/>
              <a:t>You can view and print the Certification from the DOSD tool.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6</a:t>
            </a:fld>
            <a:endParaRPr lang="en-US" sz="1200"/>
          </a:p>
        </p:txBody>
      </p:sp>
      <p:sp>
        <p:nvSpPr>
          <p:cNvPr id="1029" name="Rectangle 2"/>
          <p:cNvSpPr>
            <a:spLocks noGrp="1" noChangeArrowheads="1"/>
          </p:cNvSpPr>
          <p:nvPr>
            <p:ph type="title"/>
          </p:nvPr>
        </p:nvSpPr>
        <p:spPr/>
        <p:txBody>
          <a:bodyPr/>
          <a:lstStyle/>
          <a:p>
            <a:r>
              <a:rPr lang="en-US" dirty="0" smtClean="0"/>
              <a:t>Technician E-mail notification to the DOSD tool </a:t>
            </a:r>
          </a:p>
        </p:txBody>
      </p:sp>
      <p:sp>
        <p:nvSpPr>
          <p:cNvPr id="1030" name="Rectangle 16"/>
          <p:cNvSpPr>
            <a:spLocks noGrp="1" noChangeArrowheads="1"/>
          </p:cNvSpPr>
          <p:nvPr>
            <p:ph type="body" sz="half" idx="1"/>
          </p:nvPr>
        </p:nvSpPr>
        <p:spPr>
          <a:xfrm>
            <a:off x="228600" y="5257800"/>
            <a:ext cx="7543800" cy="914400"/>
          </a:xfrm>
        </p:spPr>
        <p:txBody>
          <a:bodyPr/>
          <a:lstStyle/>
          <a:p>
            <a:r>
              <a:rPr lang="en-US" sz="2000" dirty="0" smtClean="0"/>
              <a:t>E-mail has Username which is your e-mail address.</a:t>
            </a:r>
          </a:p>
          <a:p>
            <a:r>
              <a:rPr lang="en-US" sz="2000" dirty="0" smtClean="0"/>
              <a:t>E-mail has temporary Password to the DOSD web site.</a:t>
            </a:r>
          </a:p>
          <a:p>
            <a:endParaRPr lang="en-US" sz="2000" dirty="0" smtClean="0"/>
          </a:p>
          <a:p>
            <a:endParaRPr lang="en-US" sz="2000" dirty="0" smtClean="0"/>
          </a:p>
        </p:txBody>
      </p:sp>
      <p:pic>
        <p:nvPicPr>
          <p:cNvPr id="22532" name="Picture 4"/>
          <p:cNvPicPr>
            <a:picLocks noChangeAspect="1" noChangeArrowheads="1"/>
          </p:cNvPicPr>
          <p:nvPr/>
        </p:nvPicPr>
        <p:blipFill>
          <a:blip r:embed="rId2" cstate="print"/>
          <a:srcRect/>
          <a:stretch>
            <a:fillRect/>
          </a:stretch>
        </p:blipFill>
        <p:spPr bwMode="auto">
          <a:xfrm>
            <a:off x="1447800" y="990600"/>
            <a:ext cx="6156184"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7</a:t>
            </a:fld>
            <a:endParaRPr lang="en-US" sz="1200"/>
          </a:p>
        </p:txBody>
      </p:sp>
      <p:sp>
        <p:nvSpPr>
          <p:cNvPr id="1029" name="Rectangle 2"/>
          <p:cNvSpPr>
            <a:spLocks noGrp="1" noChangeArrowheads="1"/>
          </p:cNvSpPr>
          <p:nvPr>
            <p:ph type="title"/>
          </p:nvPr>
        </p:nvSpPr>
        <p:spPr/>
        <p:txBody>
          <a:bodyPr/>
          <a:lstStyle/>
          <a:p>
            <a:r>
              <a:rPr lang="en-US" dirty="0" smtClean="0"/>
              <a:t>DOSD Home page </a:t>
            </a:r>
          </a:p>
        </p:txBody>
      </p:sp>
      <p:sp>
        <p:nvSpPr>
          <p:cNvPr id="1030" name="Rectangle 16"/>
          <p:cNvSpPr>
            <a:spLocks noGrp="1" noChangeArrowheads="1"/>
          </p:cNvSpPr>
          <p:nvPr>
            <p:ph type="body" sz="half" idx="1"/>
          </p:nvPr>
        </p:nvSpPr>
        <p:spPr>
          <a:xfrm>
            <a:off x="228600" y="1371600"/>
            <a:ext cx="3429000" cy="4800600"/>
          </a:xfrm>
        </p:spPr>
        <p:txBody>
          <a:bodyPr/>
          <a:lstStyle/>
          <a:p>
            <a:r>
              <a:rPr lang="en-US" sz="2000" dirty="0" smtClean="0"/>
              <a:t>DOSD Home page.</a:t>
            </a:r>
          </a:p>
          <a:p>
            <a:r>
              <a:rPr lang="en-US" sz="2000" dirty="0" smtClean="0"/>
              <a:t>Click on the Login link on the right side of the screen.</a:t>
            </a:r>
          </a:p>
          <a:p>
            <a:endParaRPr lang="en-US" sz="2000" dirty="0" smtClean="0"/>
          </a:p>
          <a:p>
            <a:endParaRPr lang="en-US" sz="2000" dirty="0" smtClean="0"/>
          </a:p>
          <a:p>
            <a:endParaRPr lang="en-US" sz="2000" dirty="0" smtClean="0"/>
          </a:p>
          <a:p>
            <a:r>
              <a:rPr lang="en-US" sz="1600" dirty="0" smtClean="0"/>
              <a:t>Please Note: Displayed screen shots in this How To guide may change and look different as enhancements are made to the DOSD tool but the process and steps for Certification and order parts should remain the same.</a:t>
            </a:r>
          </a:p>
        </p:txBody>
      </p:sp>
      <p:pic>
        <p:nvPicPr>
          <p:cNvPr id="23555" name="Picture 3"/>
          <p:cNvPicPr>
            <a:picLocks noChangeAspect="1" noChangeArrowheads="1"/>
          </p:cNvPicPr>
          <p:nvPr/>
        </p:nvPicPr>
        <p:blipFill>
          <a:blip r:embed="rId2" cstate="print"/>
          <a:srcRect/>
          <a:stretch>
            <a:fillRect/>
          </a:stretch>
        </p:blipFill>
        <p:spPr bwMode="auto">
          <a:xfrm>
            <a:off x="3657600" y="1219200"/>
            <a:ext cx="4953000" cy="439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8</a:t>
            </a:fld>
            <a:endParaRPr lang="en-US" sz="1200"/>
          </a:p>
        </p:txBody>
      </p:sp>
      <p:sp>
        <p:nvSpPr>
          <p:cNvPr id="1029" name="Rectangle 2"/>
          <p:cNvSpPr>
            <a:spLocks noGrp="1" noChangeArrowheads="1"/>
          </p:cNvSpPr>
          <p:nvPr>
            <p:ph type="title"/>
          </p:nvPr>
        </p:nvSpPr>
        <p:spPr/>
        <p:txBody>
          <a:bodyPr/>
          <a:lstStyle/>
          <a:p>
            <a:r>
              <a:rPr lang="en-US" smtClean="0"/>
              <a:t>DOSD Login </a:t>
            </a:r>
            <a:r>
              <a:rPr lang="en-US" dirty="0" smtClean="0"/>
              <a:t>Screen</a:t>
            </a:r>
          </a:p>
        </p:txBody>
      </p:sp>
      <p:sp>
        <p:nvSpPr>
          <p:cNvPr id="1030" name="Rectangle 16"/>
          <p:cNvSpPr>
            <a:spLocks noGrp="1" noChangeArrowheads="1"/>
          </p:cNvSpPr>
          <p:nvPr>
            <p:ph type="body" sz="half" idx="1"/>
          </p:nvPr>
        </p:nvSpPr>
        <p:spPr>
          <a:xfrm>
            <a:off x="228600" y="4495800"/>
            <a:ext cx="7543800" cy="1676400"/>
          </a:xfrm>
        </p:spPr>
        <p:txBody>
          <a:bodyPr/>
          <a:lstStyle/>
          <a:p>
            <a:r>
              <a:rPr lang="en-US" sz="2000" dirty="0" smtClean="0"/>
              <a:t>Enter your Username and Password and verify the “I accept the Terms Agreement” is checked.</a:t>
            </a:r>
          </a:p>
          <a:p>
            <a:r>
              <a:rPr lang="en-US" sz="2000" dirty="0" smtClean="0"/>
              <a:t>Click on “OK”.</a:t>
            </a:r>
          </a:p>
          <a:p>
            <a:r>
              <a:rPr lang="en-US" sz="2000" dirty="0" smtClean="0"/>
              <a:t>If you are a first time user you will need to change your password, because the issued one was a temporary.</a:t>
            </a:r>
          </a:p>
          <a:p>
            <a:endParaRPr lang="en-US" sz="2000" dirty="0" smtClean="0"/>
          </a:p>
          <a:p>
            <a:endParaRPr lang="en-US" sz="2000" dirty="0" smtClean="0"/>
          </a:p>
        </p:txBody>
      </p:sp>
      <p:pic>
        <p:nvPicPr>
          <p:cNvPr id="24578" name="Picture 2"/>
          <p:cNvPicPr>
            <a:picLocks noChangeAspect="1" noChangeArrowheads="1"/>
          </p:cNvPicPr>
          <p:nvPr/>
        </p:nvPicPr>
        <p:blipFill>
          <a:blip r:embed="rId2" cstate="print"/>
          <a:srcRect/>
          <a:stretch>
            <a:fillRect/>
          </a:stretch>
        </p:blipFill>
        <p:spPr bwMode="auto">
          <a:xfrm>
            <a:off x="1143000" y="1143000"/>
            <a:ext cx="6544273"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2010 Quantum Corporation. Company Confidential. Forward-looking information is based upon multiple assumptions and uncertainties, does not necessarily represent the company’s outlook and is for planning purposes only.</a:t>
            </a:r>
          </a:p>
        </p:txBody>
      </p:sp>
      <p:sp>
        <p:nvSpPr>
          <p:cNvPr id="1028" name="Slide Number Placeholder 5"/>
          <p:cNvSpPr>
            <a:spLocks noGrp="1"/>
          </p:cNvSpPr>
          <p:nvPr>
            <p:ph type="sldNum" sz="quarter" idx="11"/>
          </p:nvPr>
        </p:nvSpPr>
        <p:spPr>
          <a:noFill/>
        </p:spPr>
        <p:txBody>
          <a:bodyPr/>
          <a:lstStyle/>
          <a:p>
            <a:fld id="{80FC4405-3059-4E85-A5E0-72218517A764}" type="slidenum">
              <a:rPr lang="en-US"/>
              <a:pPr/>
              <a:t>9</a:t>
            </a:fld>
            <a:endParaRPr lang="en-US" sz="1200"/>
          </a:p>
        </p:txBody>
      </p:sp>
      <p:sp>
        <p:nvSpPr>
          <p:cNvPr id="1029" name="Rectangle 2"/>
          <p:cNvSpPr>
            <a:spLocks noGrp="1" noChangeArrowheads="1"/>
          </p:cNvSpPr>
          <p:nvPr>
            <p:ph type="title"/>
          </p:nvPr>
        </p:nvSpPr>
        <p:spPr/>
        <p:txBody>
          <a:bodyPr/>
          <a:lstStyle/>
          <a:p>
            <a:r>
              <a:rPr lang="en-US" dirty="0" smtClean="0"/>
              <a:t>DOSD Reset your password</a:t>
            </a:r>
          </a:p>
        </p:txBody>
      </p:sp>
      <p:sp>
        <p:nvSpPr>
          <p:cNvPr id="1030" name="Rectangle 16"/>
          <p:cNvSpPr>
            <a:spLocks noGrp="1" noChangeArrowheads="1"/>
          </p:cNvSpPr>
          <p:nvPr>
            <p:ph type="body" sz="half" idx="1"/>
          </p:nvPr>
        </p:nvSpPr>
        <p:spPr>
          <a:xfrm>
            <a:off x="228600" y="5029200"/>
            <a:ext cx="7543800" cy="1143000"/>
          </a:xfrm>
        </p:spPr>
        <p:txBody>
          <a:bodyPr/>
          <a:lstStyle/>
          <a:p>
            <a:r>
              <a:rPr lang="en-US" sz="2000" dirty="0" smtClean="0"/>
              <a:t>Click on “My Account” to access your account information and to change your password.</a:t>
            </a:r>
          </a:p>
          <a:p>
            <a:endParaRPr lang="en-US" sz="2000" dirty="0" smtClean="0"/>
          </a:p>
          <a:p>
            <a:endParaRPr lang="en-US" sz="2000" dirty="0" smtClean="0"/>
          </a:p>
        </p:txBody>
      </p:sp>
      <p:pic>
        <p:nvPicPr>
          <p:cNvPr id="25602" name="Picture 2"/>
          <p:cNvPicPr>
            <a:picLocks noChangeAspect="1" noChangeArrowheads="1"/>
          </p:cNvPicPr>
          <p:nvPr/>
        </p:nvPicPr>
        <p:blipFill>
          <a:blip r:embed="rId2" cstate="print"/>
          <a:srcRect/>
          <a:stretch>
            <a:fillRect/>
          </a:stretch>
        </p:blipFill>
        <p:spPr bwMode="auto">
          <a:xfrm>
            <a:off x="533400" y="914400"/>
            <a:ext cx="7620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00012A-v04">
  <a:themeElements>
    <a:clrScheme name="New Template for PowerPoint 2003 to test with 2007 02APR10 with update instructions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fontScheme name="New Template for PowerPoint 2003 to test with 2007 02APR10 with update instructi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Template for PowerPoint 2003 to test with 2007 02APR10 with update instruc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F00012A-v04</Template>
  <TotalTime>1914</TotalTime>
  <Words>3652</Words>
  <Application>Microsoft Office PowerPoint</Application>
  <PresentationFormat>On-screen Show (4:3)</PresentationFormat>
  <Paragraphs>293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F00012A-v04</vt:lpstr>
      <vt:lpstr>Slide 1</vt:lpstr>
      <vt:lpstr>DOSD Overview</vt:lpstr>
      <vt:lpstr>DOSD Sections of this document</vt:lpstr>
      <vt:lpstr>DOSD First time access</vt:lpstr>
      <vt:lpstr>First time How To: Process Flow and Steps</vt:lpstr>
      <vt:lpstr>Technician E-mail notification to the DOSD tool </vt:lpstr>
      <vt:lpstr>DOSD Home page </vt:lpstr>
      <vt:lpstr>DOSD Login Screen</vt:lpstr>
      <vt:lpstr>DOSD Reset your password</vt:lpstr>
      <vt:lpstr>DOSD Updating your password</vt:lpstr>
      <vt:lpstr>DOSD getting to Certification Tests</vt:lpstr>
      <vt:lpstr>DOSD Learn Dell website</vt:lpstr>
      <vt:lpstr>DOSD Learn Dell web site </vt:lpstr>
      <vt:lpstr>DOSD Certification listing page </vt:lpstr>
      <vt:lpstr>DOSD How to Access the course link </vt:lpstr>
      <vt:lpstr>DOSD Select Course to start </vt:lpstr>
      <vt:lpstr>DOSD Courses </vt:lpstr>
      <vt:lpstr>DOSD Courses </vt:lpstr>
      <vt:lpstr>DOSD Certification</vt:lpstr>
      <vt:lpstr>DOSD Assessment test to Certify </vt:lpstr>
      <vt:lpstr>DOSD Assessment test to Certify </vt:lpstr>
      <vt:lpstr>DOSD Assessment test results </vt:lpstr>
      <vt:lpstr>DOSD Certification status </vt:lpstr>
      <vt:lpstr>DOSD Certifications </vt:lpstr>
      <vt:lpstr>DOSD Parts ordering process</vt:lpstr>
      <vt:lpstr>DOSD Parts ordering </vt:lpstr>
      <vt:lpstr>DOSD Parts ordering </vt:lpstr>
      <vt:lpstr>DOSD Parts ordering template </vt:lpstr>
      <vt:lpstr>DOSD Parts ordering </vt:lpstr>
      <vt:lpstr>DOSD Parts ordering </vt:lpstr>
      <vt:lpstr>DOSD Parts ordering template </vt:lpstr>
      <vt:lpstr>DOSD Parts Primary contact  </vt:lpstr>
      <vt:lpstr>DOSD Parts ordering template ship-to address</vt:lpstr>
      <vt:lpstr>DOSD Parts selection</vt:lpstr>
      <vt:lpstr>DOSD Parts selection</vt:lpstr>
      <vt:lpstr>DOSD Parts attachments</vt:lpstr>
      <vt:lpstr>DOSD Parts notes</vt:lpstr>
      <vt:lpstr>DOSD Parts submit</vt:lpstr>
      <vt:lpstr>DOSD Parts Status</vt:lpstr>
      <vt:lpstr>DOSD Parts Product WO history</vt:lpstr>
      <vt:lpstr>DOSD Work order list</vt:lpstr>
      <vt:lpstr>DOSD Oracle tasks</vt:lpstr>
      <vt:lpstr>DOSD Questions </vt:lpstr>
    </vt:vector>
  </TitlesOfParts>
  <Company>Quantum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ASPSDOSD-v01.pptx</dc:title>
  <dc:subject>ASPS instructions for using DOSD</dc:subject>
  <dc:creator>jeastin</dc:creator>
  <dc:description>Template version 4 (13MAY10)</dc:description>
  <cp:lastModifiedBy>jeastin</cp:lastModifiedBy>
  <cp:revision>2</cp:revision>
  <dcterms:created xsi:type="dcterms:W3CDTF">2012-03-16T18:34:18Z</dcterms:created>
  <dcterms:modified xsi:type="dcterms:W3CDTF">2012-03-29T22:19:14Z</dcterms:modified>
</cp:coreProperties>
</file>