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theme/theme7.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8.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9.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10.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2" r:id="rId1"/>
    <p:sldMasterId id="2147484018" r:id="rId2"/>
    <p:sldMasterId id="2147484158" r:id="rId3"/>
    <p:sldMasterId id="2147484215" r:id="rId4"/>
    <p:sldMasterId id="2147484222" r:id="rId5"/>
    <p:sldMasterId id="2147484225" r:id="rId6"/>
    <p:sldMasterId id="2147484239" r:id="rId7"/>
    <p:sldMasterId id="2147484242" r:id="rId8"/>
    <p:sldMasterId id="2147484252" r:id="rId9"/>
    <p:sldMasterId id="2147484261" r:id="rId10"/>
    <p:sldMasterId id="2147484268" r:id="rId11"/>
  </p:sldMasterIdLst>
  <p:notesMasterIdLst>
    <p:notesMasterId r:id="rId51"/>
  </p:notesMasterIdLst>
  <p:handoutMasterIdLst>
    <p:handoutMasterId r:id="rId52"/>
  </p:handoutMasterIdLst>
  <p:sldIdLst>
    <p:sldId id="1013" r:id="rId12"/>
    <p:sldId id="1014" r:id="rId13"/>
    <p:sldId id="979" r:id="rId14"/>
    <p:sldId id="916" r:id="rId15"/>
    <p:sldId id="917" r:id="rId16"/>
    <p:sldId id="918" r:id="rId17"/>
    <p:sldId id="1015" r:id="rId18"/>
    <p:sldId id="1016" r:id="rId19"/>
    <p:sldId id="991" r:id="rId20"/>
    <p:sldId id="996" r:id="rId21"/>
    <p:sldId id="1004" r:id="rId22"/>
    <p:sldId id="1035" r:id="rId23"/>
    <p:sldId id="1036" r:id="rId24"/>
    <p:sldId id="1041" r:id="rId25"/>
    <p:sldId id="1033" r:id="rId26"/>
    <p:sldId id="1000" r:id="rId27"/>
    <p:sldId id="998" r:id="rId28"/>
    <p:sldId id="997" r:id="rId29"/>
    <p:sldId id="1037" r:id="rId30"/>
    <p:sldId id="1038" r:id="rId31"/>
    <p:sldId id="1032" r:id="rId32"/>
    <p:sldId id="1005" r:id="rId33"/>
    <p:sldId id="1003" r:id="rId34"/>
    <p:sldId id="1034" r:id="rId35"/>
    <p:sldId id="1017" r:id="rId36"/>
    <p:sldId id="1018" r:id="rId37"/>
    <p:sldId id="1019" r:id="rId38"/>
    <p:sldId id="1020" r:id="rId39"/>
    <p:sldId id="1021" r:id="rId40"/>
    <p:sldId id="1022" r:id="rId41"/>
    <p:sldId id="1023" r:id="rId42"/>
    <p:sldId id="1024" r:id="rId43"/>
    <p:sldId id="1025" r:id="rId44"/>
    <p:sldId id="1026" r:id="rId45"/>
    <p:sldId id="1027" r:id="rId46"/>
    <p:sldId id="1028" r:id="rId47"/>
    <p:sldId id="1029" r:id="rId48"/>
    <p:sldId id="1030" r:id="rId49"/>
    <p:sldId id="1031" r:id="rId50"/>
  </p:sldIdLst>
  <p:sldSz cx="9144000" cy="6858000" type="screen4x3"/>
  <p:notesSz cx="6858000" cy="9296400"/>
  <p:custDataLst>
    <p:tags r:id="rId53"/>
  </p:custDataLst>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extLst>
    <p:ext uri="{521415D9-36F7-43E2-AB2F-B90AF26B5E84}">
      <p14:sectionLst xmlns:p14="http://schemas.microsoft.com/office/powerpoint/2010/main">
        <p14:section name="Default Section" id="{8E84B228-D238-46F1-8729-7A604CF09E0C}">
          <p14:sldIdLst>
            <p14:sldId id="1013"/>
            <p14:sldId id="1014"/>
            <p14:sldId id="979"/>
            <p14:sldId id="916"/>
            <p14:sldId id="917"/>
            <p14:sldId id="918"/>
            <p14:sldId id="1015"/>
            <p14:sldId id="1016"/>
            <p14:sldId id="991"/>
            <p14:sldId id="996"/>
            <p14:sldId id="1004"/>
            <p14:sldId id="1035"/>
            <p14:sldId id="1036"/>
            <p14:sldId id="1041"/>
            <p14:sldId id="1033"/>
            <p14:sldId id="1000"/>
            <p14:sldId id="998"/>
            <p14:sldId id="997"/>
            <p14:sldId id="1037"/>
            <p14:sldId id="1038"/>
            <p14:sldId id="1032"/>
            <p14:sldId id="1005"/>
            <p14:sldId id="1003"/>
            <p14:sldId id="1034"/>
          </p14:sldIdLst>
        </p14:section>
        <p14:section name="Feature Description" id="{9E3F543A-D4EF-48C7-9234-FE99C4C0E698}">
          <p14:sldIdLst>
            <p14:sldId id="1017"/>
            <p14:sldId id="1018"/>
            <p14:sldId id="1019"/>
            <p14:sldId id="1020"/>
            <p14:sldId id="1021"/>
            <p14:sldId id="1022"/>
            <p14:sldId id="1023"/>
            <p14:sldId id="1024"/>
            <p14:sldId id="1025"/>
            <p14:sldId id="1026"/>
            <p14:sldId id="1027"/>
            <p14:sldId id="1028"/>
            <p14:sldId id="1029"/>
            <p14:sldId id="1030"/>
            <p14:sldId id="1031"/>
          </p14:sldIdLst>
        </p14:section>
      </p14:sectionLst>
    </p:ext>
    <p:ext uri="{EFAFB233-063F-42B5-8137-9DF3F51BA10A}">
      <p15:sldGuideLst xmlns:p15="http://schemas.microsoft.com/office/powerpoint/2012/main">
        <p15:guide id="1" orient="horz" pos="186">
          <p15:clr>
            <a:srgbClr val="A4A3A4"/>
          </p15:clr>
        </p15:guide>
        <p15:guide id="2" pos="4709">
          <p15:clr>
            <a:srgbClr val="A4A3A4"/>
          </p15:clr>
        </p15:guide>
        <p15:guide id="3" pos="5607">
          <p15:clr>
            <a:srgbClr val="A4A3A4"/>
          </p15:clr>
        </p15:guide>
        <p15:guide id="4" orient="horz" pos="464">
          <p15:clr>
            <a:srgbClr val="A4A3A4"/>
          </p15:clr>
        </p15:guide>
        <p15:guide id="5" orient="horz" pos="235">
          <p15:clr>
            <a:srgbClr val="A4A3A4"/>
          </p15:clr>
        </p15:guide>
        <p15:guide id="6" pos="21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BB"/>
    <a:srgbClr val="D9D9D9"/>
    <a:srgbClr val="41A2EF"/>
    <a:srgbClr val="265376"/>
    <a:srgbClr val="8A0000"/>
    <a:srgbClr val="46503A"/>
    <a:srgbClr val="66FF66"/>
    <a:srgbClr val="0F73C3"/>
    <a:srgbClr val="00B6F1"/>
    <a:srgbClr val="FFB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86" autoAdjust="0"/>
    <p:restoredTop sz="81274" autoAdjust="0"/>
  </p:normalViewPr>
  <p:slideViewPr>
    <p:cSldViewPr showGuides="1">
      <p:cViewPr varScale="1">
        <p:scale>
          <a:sx n="63" d="100"/>
          <a:sy n="63" d="100"/>
        </p:scale>
        <p:origin x="1375" y="46"/>
      </p:cViewPr>
      <p:guideLst>
        <p:guide orient="horz" pos="186"/>
        <p:guide pos="4709"/>
        <p:guide pos="5607"/>
        <p:guide orient="horz" pos="464"/>
        <p:guide orient="horz" pos="235"/>
        <p:guide pos="218"/>
      </p:guideLst>
    </p:cSldViewPr>
  </p:slideViewPr>
  <p:notesTextViewPr>
    <p:cViewPr>
      <p:scale>
        <a:sx n="1" d="1"/>
        <a:sy n="1" d="1"/>
      </p:scale>
      <p:origin x="0" y="0"/>
    </p:cViewPr>
  </p:notesTextViewPr>
  <p:sorterViewPr>
    <p:cViewPr>
      <p:scale>
        <a:sx n="40" d="100"/>
        <a:sy n="40" d="100"/>
      </p:scale>
      <p:origin x="0" y="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slide" Target="slides/slide3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tags" Target="tags/tag1.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8F3E87-3D04-44A7-9BC7-469C8DFADA5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0FB097B-D7E6-41AD-9531-6F7590AB165F}">
      <dgm:prSet phldrT="[Text]"/>
      <dgm:spPr>
        <a:gradFill rotWithShape="0">
          <a:gsLst>
            <a:gs pos="0">
              <a:schemeClr val="accent3">
                <a:lumMod val="75000"/>
              </a:schemeClr>
            </a:gs>
            <a:gs pos="80000">
              <a:srgbClr val="0070C0"/>
            </a:gs>
            <a:gs pos="100000">
              <a:srgbClr val="005CBF"/>
            </a:gs>
          </a:gsLst>
          <a:lin ang="5400000" scaled="0"/>
        </a:gradFill>
      </dgm:spPr>
      <dgm:t>
        <a:bodyPr/>
        <a:lstStyle/>
        <a:p>
          <a:r>
            <a:rPr lang="en-US" dirty="0" smtClean="0"/>
            <a:t>Virtualized RAID Is:</a:t>
          </a:r>
          <a:endParaRPr lang="en-US" dirty="0"/>
        </a:p>
      </dgm:t>
    </dgm:pt>
    <dgm:pt modelId="{6879910A-415A-4FD5-8CCE-CF50BC462B68}" type="parTrans" cxnId="{E1D972D6-0F71-41F7-9771-C3CECBE27664}">
      <dgm:prSet/>
      <dgm:spPr/>
      <dgm:t>
        <a:bodyPr/>
        <a:lstStyle/>
        <a:p>
          <a:endParaRPr lang="en-US"/>
        </a:p>
      </dgm:t>
    </dgm:pt>
    <dgm:pt modelId="{C4A650A9-9A16-4B3F-A787-8405CB4FC33B}" type="sibTrans" cxnId="{E1D972D6-0F71-41F7-9771-C3CECBE27664}">
      <dgm:prSet/>
      <dgm:spPr/>
      <dgm:t>
        <a:bodyPr/>
        <a:lstStyle/>
        <a:p>
          <a:endParaRPr lang="en-US"/>
        </a:p>
      </dgm:t>
    </dgm:pt>
    <dgm:pt modelId="{A90AC908-B9B6-4805-8D32-6DF330F22224}">
      <dgm:prSet phldrT="[Text]"/>
      <dgm:spPr>
        <a:solidFill>
          <a:schemeClr val="tx1">
            <a:lumMod val="10000"/>
            <a:lumOff val="90000"/>
            <a:alpha val="90000"/>
          </a:schemeClr>
        </a:solidFill>
      </dgm:spPr>
      <dgm:t>
        <a:bodyPr/>
        <a:lstStyle/>
        <a:p>
          <a:r>
            <a:rPr lang="en-US" dirty="0" smtClean="0"/>
            <a:t>Virtualized Storage via Pools</a:t>
          </a:r>
          <a:endParaRPr lang="en-US" dirty="0"/>
        </a:p>
      </dgm:t>
    </dgm:pt>
    <dgm:pt modelId="{6FD63F97-E6C6-4735-9BE8-9EA5CF943F95}" type="parTrans" cxnId="{F02130B9-647F-475F-BD54-2440A116A060}">
      <dgm:prSet/>
      <dgm:spPr/>
      <dgm:t>
        <a:bodyPr/>
        <a:lstStyle/>
        <a:p>
          <a:endParaRPr lang="en-US"/>
        </a:p>
      </dgm:t>
    </dgm:pt>
    <dgm:pt modelId="{C53C9A76-CDD4-43F4-B3AA-DDAF14FE4EA4}" type="sibTrans" cxnId="{F02130B9-647F-475F-BD54-2440A116A060}">
      <dgm:prSet/>
      <dgm:spPr/>
      <dgm:t>
        <a:bodyPr/>
        <a:lstStyle/>
        <a:p>
          <a:endParaRPr lang="en-US"/>
        </a:p>
      </dgm:t>
    </dgm:pt>
    <dgm:pt modelId="{FE00B08B-CAA4-4149-91E3-7E7EA9F0FD72}">
      <dgm:prSet phldrT="[Text]"/>
      <dgm:spPr>
        <a:solidFill>
          <a:schemeClr val="tx1">
            <a:lumMod val="10000"/>
            <a:lumOff val="90000"/>
            <a:alpha val="90000"/>
          </a:schemeClr>
        </a:solidFill>
      </dgm:spPr>
      <dgm:t>
        <a:bodyPr/>
        <a:lstStyle/>
        <a:p>
          <a:r>
            <a:rPr lang="en-US" dirty="0" smtClean="0"/>
            <a:t>Distributed across multiple RAID sets</a:t>
          </a:r>
          <a:endParaRPr lang="en-US" dirty="0"/>
        </a:p>
      </dgm:t>
    </dgm:pt>
    <dgm:pt modelId="{E898728B-8AED-45B7-8468-C38BDF2BE891}" type="parTrans" cxnId="{79CC01C4-968C-4C5B-824F-11395FA69F21}">
      <dgm:prSet/>
      <dgm:spPr/>
      <dgm:t>
        <a:bodyPr/>
        <a:lstStyle/>
        <a:p>
          <a:endParaRPr lang="en-US"/>
        </a:p>
      </dgm:t>
    </dgm:pt>
    <dgm:pt modelId="{DA2B7705-C400-40BE-8E8F-88D175AB08BA}" type="sibTrans" cxnId="{79CC01C4-968C-4C5B-824F-11395FA69F21}">
      <dgm:prSet/>
      <dgm:spPr/>
      <dgm:t>
        <a:bodyPr/>
        <a:lstStyle/>
        <a:p>
          <a:endParaRPr lang="en-US"/>
        </a:p>
      </dgm:t>
    </dgm:pt>
    <dgm:pt modelId="{FB5041D9-8A99-4AE8-8658-5B0E9931F916}">
      <dgm:prSet phldrT="[Text]"/>
      <dgm:spPr>
        <a:gradFill rotWithShape="0">
          <a:gsLst>
            <a:gs pos="0">
              <a:schemeClr val="accent3">
                <a:lumMod val="75000"/>
              </a:schemeClr>
            </a:gs>
            <a:gs pos="80000">
              <a:srgbClr val="0070C0"/>
            </a:gs>
            <a:gs pos="100000">
              <a:srgbClr val="005CBF"/>
            </a:gs>
          </a:gsLst>
          <a:lin ang="5400000" scaled="0"/>
        </a:gradFill>
      </dgm:spPr>
      <dgm:t>
        <a:bodyPr/>
        <a:lstStyle/>
        <a:p>
          <a:r>
            <a:rPr lang="en-US" dirty="0" smtClean="0"/>
            <a:t>Providing:</a:t>
          </a:r>
          <a:endParaRPr lang="en-US" dirty="0"/>
        </a:p>
      </dgm:t>
    </dgm:pt>
    <dgm:pt modelId="{40855EBB-D7EC-4AC9-A11C-D00F4998EBFD}" type="parTrans" cxnId="{E9190F02-9AA6-425B-BF78-0D42582E6D25}">
      <dgm:prSet/>
      <dgm:spPr/>
      <dgm:t>
        <a:bodyPr/>
        <a:lstStyle/>
        <a:p>
          <a:endParaRPr lang="en-US"/>
        </a:p>
      </dgm:t>
    </dgm:pt>
    <dgm:pt modelId="{163B2EB5-1B3C-4840-B77B-C3DCBDFA9E98}" type="sibTrans" cxnId="{E9190F02-9AA6-425B-BF78-0D42582E6D25}">
      <dgm:prSet/>
      <dgm:spPr/>
      <dgm:t>
        <a:bodyPr/>
        <a:lstStyle/>
        <a:p>
          <a:endParaRPr lang="en-US"/>
        </a:p>
      </dgm:t>
    </dgm:pt>
    <dgm:pt modelId="{58311031-C659-4941-9EA1-E4FA25C0D85E}">
      <dgm:prSet phldrT="[Text]"/>
      <dgm:spPr>
        <a:solidFill>
          <a:schemeClr val="tx1">
            <a:lumMod val="10000"/>
            <a:lumOff val="90000"/>
            <a:alpha val="90000"/>
          </a:schemeClr>
        </a:solidFill>
      </dgm:spPr>
      <dgm:t>
        <a:bodyPr/>
        <a:lstStyle/>
        <a:p>
          <a:r>
            <a:rPr lang="en-US" dirty="0" smtClean="0"/>
            <a:t>Algorithms that monitor I/O access patterns…</a:t>
          </a:r>
          <a:endParaRPr lang="en-US" dirty="0"/>
        </a:p>
      </dgm:t>
    </dgm:pt>
    <dgm:pt modelId="{D2C2F8B9-2373-4A63-9047-94743B4C30E8}" type="parTrans" cxnId="{4F9F1EBF-EC87-4CBC-82CF-0562C2903B3A}">
      <dgm:prSet/>
      <dgm:spPr/>
      <dgm:t>
        <a:bodyPr/>
        <a:lstStyle/>
        <a:p>
          <a:endParaRPr lang="en-US"/>
        </a:p>
      </dgm:t>
    </dgm:pt>
    <dgm:pt modelId="{83495AD5-0499-45D0-B03B-90AC9F3BDD13}" type="sibTrans" cxnId="{4F9F1EBF-EC87-4CBC-82CF-0562C2903B3A}">
      <dgm:prSet/>
      <dgm:spPr/>
      <dgm:t>
        <a:bodyPr/>
        <a:lstStyle/>
        <a:p>
          <a:endParaRPr lang="en-US"/>
        </a:p>
      </dgm:t>
    </dgm:pt>
    <dgm:pt modelId="{BAF460DE-A60A-4FAC-A54F-0E1D8E4DB474}">
      <dgm:prSet phldrT="[Text]"/>
      <dgm:spPr>
        <a:solidFill>
          <a:schemeClr val="tx1">
            <a:lumMod val="10000"/>
            <a:lumOff val="90000"/>
            <a:alpha val="90000"/>
          </a:schemeClr>
        </a:solidFill>
      </dgm:spPr>
      <dgm:t>
        <a:bodyPr/>
        <a:lstStyle/>
        <a:p>
          <a:r>
            <a:rPr lang="en-US" dirty="0" smtClean="0"/>
            <a:t>…to automatically cache data or move it to optimal locations based on workload.</a:t>
          </a:r>
          <a:endParaRPr lang="en-US" dirty="0"/>
        </a:p>
      </dgm:t>
    </dgm:pt>
    <dgm:pt modelId="{7A47532B-1086-443F-8E0F-8C35BCA51C40}" type="parTrans" cxnId="{244D36D4-7510-46D3-ABF7-4993BF521259}">
      <dgm:prSet/>
      <dgm:spPr/>
      <dgm:t>
        <a:bodyPr/>
        <a:lstStyle/>
        <a:p>
          <a:endParaRPr lang="en-US"/>
        </a:p>
      </dgm:t>
    </dgm:pt>
    <dgm:pt modelId="{B1005001-5A18-4C9C-85B3-6C4D9C18532D}" type="sibTrans" cxnId="{244D36D4-7510-46D3-ABF7-4993BF521259}">
      <dgm:prSet/>
      <dgm:spPr/>
      <dgm:t>
        <a:bodyPr/>
        <a:lstStyle/>
        <a:p>
          <a:endParaRPr lang="en-US"/>
        </a:p>
      </dgm:t>
    </dgm:pt>
    <dgm:pt modelId="{E8E531C4-7173-46E3-BC1B-621BDE2B7A48}">
      <dgm:prSet phldrT="[Text]"/>
      <dgm:spPr>
        <a:solidFill>
          <a:schemeClr val="tx1">
            <a:lumMod val="10000"/>
            <a:lumOff val="90000"/>
            <a:alpha val="90000"/>
          </a:schemeClr>
        </a:solidFill>
      </dgm:spPr>
      <dgm:t>
        <a:bodyPr/>
        <a:lstStyle/>
        <a:p>
          <a:r>
            <a:rPr lang="en-US" dirty="0" smtClean="0"/>
            <a:t>Using 4MB pages</a:t>
          </a:r>
          <a:endParaRPr lang="en-US" dirty="0"/>
        </a:p>
      </dgm:t>
    </dgm:pt>
    <dgm:pt modelId="{9B62388F-A5C6-4831-BE74-0C5C52725D44}" type="parTrans" cxnId="{20EB2541-A5FE-4391-BD7F-F3633B1B9AA7}">
      <dgm:prSet/>
      <dgm:spPr/>
      <dgm:t>
        <a:bodyPr/>
        <a:lstStyle/>
        <a:p>
          <a:endParaRPr lang="en-US"/>
        </a:p>
      </dgm:t>
    </dgm:pt>
    <dgm:pt modelId="{8FD37FDC-1BA9-463E-8E7B-8C561DF9B046}" type="sibTrans" cxnId="{20EB2541-A5FE-4391-BD7F-F3633B1B9AA7}">
      <dgm:prSet/>
      <dgm:spPr/>
      <dgm:t>
        <a:bodyPr/>
        <a:lstStyle/>
        <a:p>
          <a:endParaRPr lang="en-US"/>
        </a:p>
      </dgm:t>
    </dgm:pt>
    <dgm:pt modelId="{BDE949AF-62E3-4680-91DC-AFA972F293C8}">
      <dgm:prSet phldrT="[Text]"/>
      <dgm:spPr>
        <a:solidFill>
          <a:schemeClr val="tx1">
            <a:lumMod val="10000"/>
            <a:lumOff val="90000"/>
          </a:schemeClr>
        </a:solidFill>
      </dgm:spPr>
      <dgm:t>
        <a:bodyPr/>
        <a:lstStyle/>
        <a:p>
          <a:r>
            <a:rPr lang="en-US" dirty="0" smtClean="0"/>
            <a:t>Auto Tiering</a:t>
          </a:r>
          <a:endParaRPr lang="en-US" dirty="0"/>
        </a:p>
      </dgm:t>
    </dgm:pt>
    <dgm:pt modelId="{22DD44EC-DA30-4A57-88A6-8C8D6A606E73}" type="parTrans" cxnId="{2834BB59-3772-4F49-B6BF-029995F1C702}">
      <dgm:prSet/>
      <dgm:spPr/>
      <dgm:t>
        <a:bodyPr/>
        <a:lstStyle/>
        <a:p>
          <a:endParaRPr lang="en-US"/>
        </a:p>
      </dgm:t>
    </dgm:pt>
    <dgm:pt modelId="{E403D5CD-6E74-49EE-BB8D-A29D87383147}" type="sibTrans" cxnId="{2834BB59-3772-4F49-B6BF-029995F1C702}">
      <dgm:prSet/>
      <dgm:spPr/>
      <dgm:t>
        <a:bodyPr/>
        <a:lstStyle/>
        <a:p>
          <a:endParaRPr lang="en-US"/>
        </a:p>
      </dgm:t>
    </dgm:pt>
    <dgm:pt modelId="{F200EB59-EE4A-418E-8CE3-2FA459FB53BE}">
      <dgm:prSet phldrT="[Text]"/>
      <dgm:spPr>
        <a:gradFill rotWithShape="0">
          <a:gsLst>
            <a:gs pos="0">
              <a:schemeClr val="accent3">
                <a:lumMod val="75000"/>
              </a:schemeClr>
            </a:gs>
            <a:gs pos="80000">
              <a:srgbClr val="0070C0"/>
            </a:gs>
            <a:gs pos="100000">
              <a:srgbClr val="005CBF"/>
            </a:gs>
          </a:gsLst>
          <a:lin ang="5400000" scaled="0"/>
        </a:gradFill>
      </dgm:spPr>
      <dgm:t>
        <a:bodyPr/>
        <a:lstStyle/>
        <a:p>
          <a:r>
            <a:rPr lang="en-US" dirty="0" smtClean="0"/>
            <a:t>Plus Intelligence:</a:t>
          </a:r>
          <a:endParaRPr lang="en-US" dirty="0"/>
        </a:p>
      </dgm:t>
    </dgm:pt>
    <dgm:pt modelId="{99C62F6D-DD79-40C6-9C12-6E99874FEFE1}" type="parTrans" cxnId="{B0B22B99-10CC-4A3A-8B3F-7E19945B45D2}">
      <dgm:prSet/>
      <dgm:spPr/>
      <dgm:t>
        <a:bodyPr/>
        <a:lstStyle/>
        <a:p>
          <a:endParaRPr lang="en-US"/>
        </a:p>
      </dgm:t>
    </dgm:pt>
    <dgm:pt modelId="{4E431C1B-6EB6-4765-BA66-6ACEDD19CF66}" type="sibTrans" cxnId="{B0B22B99-10CC-4A3A-8B3F-7E19945B45D2}">
      <dgm:prSet/>
      <dgm:spPr/>
      <dgm:t>
        <a:bodyPr/>
        <a:lstStyle/>
        <a:p>
          <a:endParaRPr lang="en-US"/>
        </a:p>
      </dgm:t>
    </dgm:pt>
    <dgm:pt modelId="{98E18EBA-F685-430B-9908-86AE0E92F071}">
      <dgm:prSet phldrT="[Text]"/>
      <dgm:spPr>
        <a:solidFill>
          <a:schemeClr val="tx1">
            <a:lumMod val="10000"/>
            <a:lumOff val="90000"/>
          </a:schemeClr>
        </a:solidFill>
      </dgm:spPr>
      <dgm:t>
        <a:bodyPr/>
        <a:lstStyle/>
        <a:p>
          <a:r>
            <a:rPr lang="en-US" dirty="0" smtClean="0"/>
            <a:t>Quick Rebuild</a:t>
          </a:r>
          <a:endParaRPr lang="en-US" dirty="0"/>
        </a:p>
      </dgm:t>
    </dgm:pt>
    <dgm:pt modelId="{A6730DE3-9357-49E8-9A47-0CDC70BC5817}" type="parTrans" cxnId="{029A0B5E-25CB-4D88-88C0-9C2DAE16E5A8}">
      <dgm:prSet/>
      <dgm:spPr/>
      <dgm:t>
        <a:bodyPr/>
        <a:lstStyle/>
        <a:p>
          <a:endParaRPr lang="en-US"/>
        </a:p>
      </dgm:t>
    </dgm:pt>
    <dgm:pt modelId="{E5D3E293-9BCF-45B8-856A-035348AEC3B9}" type="sibTrans" cxnId="{029A0B5E-25CB-4D88-88C0-9C2DAE16E5A8}">
      <dgm:prSet/>
      <dgm:spPr/>
      <dgm:t>
        <a:bodyPr/>
        <a:lstStyle/>
        <a:p>
          <a:endParaRPr lang="en-US"/>
        </a:p>
      </dgm:t>
    </dgm:pt>
    <dgm:pt modelId="{E81D8984-118E-48B2-9FB2-B297598D8D62}">
      <dgm:prSet phldrT="[Text]"/>
      <dgm:spPr>
        <a:solidFill>
          <a:schemeClr val="tx1">
            <a:lumMod val="10000"/>
            <a:lumOff val="90000"/>
          </a:schemeClr>
        </a:solidFill>
      </dgm:spPr>
      <dgm:t>
        <a:bodyPr/>
        <a:lstStyle/>
        <a:p>
          <a:r>
            <a:rPr lang="en-US" dirty="0" smtClean="0"/>
            <a:t>Space allocation on demand</a:t>
          </a:r>
          <a:endParaRPr lang="en-US" dirty="0"/>
        </a:p>
      </dgm:t>
    </dgm:pt>
    <dgm:pt modelId="{50DA0AA8-75E9-48A0-9CFF-14DB193484A5}" type="parTrans" cxnId="{FAB98EBD-D9B2-4EB3-952A-188003CD9063}">
      <dgm:prSet/>
      <dgm:spPr/>
      <dgm:t>
        <a:bodyPr/>
        <a:lstStyle/>
        <a:p>
          <a:endParaRPr lang="en-US"/>
        </a:p>
      </dgm:t>
    </dgm:pt>
    <dgm:pt modelId="{ABC96980-26E4-4D53-9896-7095B884D5BC}" type="sibTrans" cxnId="{FAB98EBD-D9B2-4EB3-952A-188003CD9063}">
      <dgm:prSet/>
      <dgm:spPr/>
      <dgm:t>
        <a:bodyPr/>
        <a:lstStyle/>
        <a:p>
          <a:endParaRPr lang="en-US"/>
        </a:p>
      </dgm:t>
    </dgm:pt>
    <dgm:pt modelId="{4C4B6FA8-0FF6-40CC-991D-65FCC48C2D5F}">
      <dgm:prSet phldrT="[Text]"/>
      <dgm:spPr>
        <a:solidFill>
          <a:schemeClr val="tx1">
            <a:lumMod val="10000"/>
            <a:lumOff val="90000"/>
          </a:schemeClr>
        </a:solidFill>
      </dgm:spPr>
      <dgm:t>
        <a:bodyPr/>
        <a:lstStyle/>
        <a:p>
          <a:r>
            <a:rPr lang="en-US" dirty="0" smtClean="0"/>
            <a:t>Advanced Copy Services</a:t>
          </a:r>
          <a:endParaRPr lang="en-US" dirty="0"/>
        </a:p>
      </dgm:t>
    </dgm:pt>
    <dgm:pt modelId="{70022B8A-EED0-4CD1-A980-C54F31B73244}" type="parTrans" cxnId="{9DA546D5-1ABE-4D8C-9EF2-B3A4B971ECE5}">
      <dgm:prSet/>
      <dgm:spPr/>
      <dgm:t>
        <a:bodyPr/>
        <a:lstStyle/>
        <a:p>
          <a:endParaRPr lang="en-US"/>
        </a:p>
      </dgm:t>
    </dgm:pt>
    <dgm:pt modelId="{4EA8AC33-041F-44A3-93F3-3D52D2A96C7D}" type="sibTrans" cxnId="{9DA546D5-1ABE-4D8C-9EF2-B3A4B971ECE5}">
      <dgm:prSet/>
      <dgm:spPr/>
      <dgm:t>
        <a:bodyPr/>
        <a:lstStyle/>
        <a:p>
          <a:endParaRPr lang="en-US"/>
        </a:p>
      </dgm:t>
    </dgm:pt>
    <dgm:pt modelId="{037255D3-E551-4FA4-A418-96A1A6768DDB}" type="pres">
      <dgm:prSet presAssocID="{918F3E87-3D04-44A7-9BC7-469C8DFADA57}" presName="Name0" presStyleCnt="0">
        <dgm:presLayoutVars>
          <dgm:dir/>
          <dgm:animLvl val="lvl"/>
          <dgm:resizeHandles val="exact"/>
        </dgm:presLayoutVars>
      </dgm:prSet>
      <dgm:spPr/>
      <dgm:t>
        <a:bodyPr/>
        <a:lstStyle/>
        <a:p>
          <a:endParaRPr lang="en-US"/>
        </a:p>
      </dgm:t>
    </dgm:pt>
    <dgm:pt modelId="{41DE68DF-28D6-4EED-9BFD-AE6CCBB2ED01}" type="pres">
      <dgm:prSet presAssocID="{60FB097B-D7E6-41AD-9531-6F7590AB165F}" presName="linNode" presStyleCnt="0"/>
      <dgm:spPr/>
    </dgm:pt>
    <dgm:pt modelId="{577E2D73-A244-4020-BCA0-A38EF99F8420}" type="pres">
      <dgm:prSet presAssocID="{60FB097B-D7E6-41AD-9531-6F7590AB165F}" presName="parentText" presStyleLbl="node1" presStyleIdx="0" presStyleCnt="3">
        <dgm:presLayoutVars>
          <dgm:chMax val="1"/>
          <dgm:bulletEnabled val="1"/>
        </dgm:presLayoutVars>
      </dgm:prSet>
      <dgm:spPr/>
      <dgm:t>
        <a:bodyPr/>
        <a:lstStyle/>
        <a:p>
          <a:endParaRPr lang="en-US"/>
        </a:p>
      </dgm:t>
    </dgm:pt>
    <dgm:pt modelId="{B0C0717D-FBD9-44DB-8925-835011BE6224}" type="pres">
      <dgm:prSet presAssocID="{60FB097B-D7E6-41AD-9531-6F7590AB165F}" presName="descendantText" presStyleLbl="alignAccFollowNode1" presStyleIdx="0" presStyleCnt="3">
        <dgm:presLayoutVars>
          <dgm:bulletEnabled val="1"/>
        </dgm:presLayoutVars>
      </dgm:prSet>
      <dgm:spPr/>
      <dgm:t>
        <a:bodyPr/>
        <a:lstStyle/>
        <a:p>
          <a:endParaRPr lang="en-US"/>
        </a:p>
      </dgm:t>
    </dgm:pt>
    <dgm:pt modelId="{690161F6-233D-4F17-AE45-880D7D4173C2}" type="pres">
      <dgm:prSet presAssocID="{C4A650A9-9A16-4B3F-A787-8405CB4FC33B}" presName="sp" presStyleCnt="0"/>
      <dgm:spPr/>
    </dgm:pt>
    <dgm:pt modelId="{2D35B3FC-6F55-4717-B8A9-E482E89C7B95}" type="pres">
      <dgm:prSet presAssocID="{FB5041D9-8A99-4AE8-8658-5B0E9931F916}" presName="linNode" presStyleCnt="0"/>
      <dgm:spPr/>
    </dgm:pt>
    <dgm:pt modelId="{AC66DDC5-D79F-40ED-9995-32CC53001059}" type="pres">
      <dgm:prSet presAssocID="{FB5041D9-8A99-4AE8-8658-5B0E9931F916}" presName="parentText" presStyleLbl="node1" presStyleIdx="1" presStyleCnt="3">
        <dgm:presLayoutVars>
          <dgm:chMax val="1"/>
          <dgm:bulletEnabled val="1"/>
        </dgm:presLayoutVars>
      </dgm:prSet>
      <dgm:spPr/>
      <dgm:t>
        <a:bodyPr/>
        <a:lstStyle/>
        <a:p>
          <a:endParaRPr lang="en-US"/>
        </a:p>
      </dgm:t>
    </dgm:pt>
    <dgm:pt modelId="{038DF06E-7108-46AF-ABB6-B98D1A078DC5}" type="pres">
      <dgm:prSet presAssocID="{FB5041D9-8A99-4AE8-8658-5B0E9931F916}" presName="descendantText" presStyleLbl="alignAccFollowNode1" presStyleIdx="1" presStyleCnt="3">
        <dgm:presLayoutVars>
          <dgm:bulletEnabled val="1"/>
        </dgm:presLayoutVars>
      </dgm:prSet>
      <dgm:spPr/>
      <dgm:t>
        <a:bodyPr/>
        <a:lstStyle/>
        <a:p>
          <a:endParaRPr lang="en-US"/>
        </a:p>
      </dgm:t>
    </dgm:pt>
    <dgm:pt modelId="{A8F072C5-F748-43FD-AD06-795101F2F014}" type="pres">
      <dgm:prSet presAssocID="{163B2EB5-1B3C-4840-B77B-C3DCBDFA9E98}" presName="sp" presStyleCnt="0"/>
      <dgm:spPr/>
    </dgm:pt>
    <dgm:pt modelId="{2460A20D-3656-4CCE-88A7-6DA630F6DE6A}" type="pres">
      <dgm:prSet presAssocID="{F200EB59-EE4A-418E-8CE3-2FA459FB53BE}" presName="linNode" presStyleCnt="0"/>
      <dgm:spPr/>
    </dgm:pt>
    <dgm:pt modelId="{3709A7F4-9853-4AFA-A190-748E09705296}" type="pres">
      <dgm:prSet presAssocID="{F200EB59-EE4A-418E-8CE3-2FA459FB53BE}" presName="parentText" presStyleLbl="node1" presStyleIdx="2" presStyleCnt="3">
        <dgm:presLayoutVars>
          <dgm:chMax val="1"/>
          <dgm:bulletEnabled val="1"/>
        </dgm:presLayoutVars>
      </dgm:prSet>
      <dgm:spPr/>
      <dgm:t>
        <a:bodyPr/>
        <a:lstStyle/>
        <a:p>
          <a:endParaRPr lang="en-US"/>
        </a:p>
      </dgm:t>
    </dgm:pt>
    <dgm:pt modelId="{9B48EDD2-0016-461A-94C4-EC37F4FBAE5A}" type="pres">
      <dgm:prSet presAssocID="{F200EB59-EE4A-418E-8CE3-2FA459FB53BE}" presName="descendantText" presStyleLbl="alignAccFollowNode1" presStyleIdx="2" presStyleCnt="3">
        <dgm:presLayoutVars>
          <dgm:bulletEnabled val="1"/>
        </dgm:presLayoutVars>
      </dgm:prSet>
      <dgm:spPr/>
      <dgm:t>
        <a:bodyPr/>
        <a:lstStyle/>
        <a:p>
          <a:endParaRPr lang="en-US"/>
        </a:p>
      </dgm:t>
    </dgm:pt>
  </dgm:ptLst>
  <dgm:cxnLst>
    <dgm:cxn modelId="{2F68D95D-B24B-491D-A0FA-E7F47F118632}" type="presOf" srcId="{BAF460DE-A60A-4FAC-A54F-0E1D8E4DB474}" destId="{9B48EDD2-0016-461A-94C4-EC37F4FBAE5A}" srcOrd="0" destOrd="1" presId="urn:microsoft.com/office/officeart/2005/8/layout/vList5"/>
    <dgm:cxn modelId="{E1D972D6-0F71-41F7-9771-C3CECBE27664}" srcId="{918F3E87-3D04-44A7-9BC7-469C8DFADA57}" destId="{60FB097B-D7E6-41AD-9531-6F7590AB165F}" srcOrd="0" destOrd="0" parTransId="{6879910A-415A-4FD5-8CCE-CF50BC462B68}" sibTransId="{C4A650A9-9A16-4B3F-A787-8405CB4FC33B}"/>
    <dgm:cxn modelId="{CD366C33-B5FA-4E61-A79F-0225F6AAAAC6}" type="presOf" srcId="{F200EB59-EE4A-418E-8CE3-2FA459FB53BE}" destId="{3709A7F4-9853-4AFA-A190-748E09705296}" srcOrd="0" destOrd="0" presId="urn:microsoft.com/office/officeart/2005/8/layout/vList5"/>
    <dgm:cxn modelId="{4F9F1EBF-EC87-4CBC-82CF-0562C2903B3A}" srcId="{F200EB59-EE4A-418E-8CE3-2FA459FB53BE}" destId="{58311031-C659-4941-9EA1-E4FA25C0D85E}" srcOrd="0" destOrd="0" parTransId="{D2C2F8B9-2373-4A63-9047-94743B4C30E8}" sibTransId="{83495AD5-0499-45D0-B03B-90AC9F3BDD13}"/>
    <dgm:cxn modelId="{191F5A0A-8EA1-42B1-8445-F1E771B12C11}" type="presOf" srcId="{A90AC908-B9B6-4805-8D32-6DF330F22224}" destId="{B0C0717D-FBD9-44DB-8925-835011BE6224}" srcOrd="0" destOrd="0" presId="urn:microsoft.com/office/officeart/2005/8/layout/vList5"/>
    <dgm:cxn modelId="{EB55C232-1804-4563-B04C-C14203E1C733}" type="presOf" srcId="{60FB097B-D7E6-41AD-9531-6F7590AB165F}" destId="{577E2D73-A244-4020-BCA0-A38EF99F8420}" srcOrd="0" destOrd="0" presId="urn:microsoft.com/office/officeart/2005/8/layout/vList5"/>
    <dgm:cxn modelId="{E9190F02-9AA6-425B-BF78-0D42582E6D25}" srcId="{918F3E87-3D04-44A7-9BC7-469C8DFADA57}" destId="{FB5041D9-8A99-4AE8-8658-5B0E9931F916}" srcOrd="1" destOrd="0" parTransId="{40855EBB-D7EC-4AC9-A11C-D00F4998EBFD}" sibTransId="{163B2EB5-1B3C-4840-B77B-C3DCBDFA9E98}"/>
    <dgm:cxn modelId="{B0B22B99-10CC-4A3A-8B3F-7E19945B45D2}" srcId="{918F3E87-3D04-44A7-9BC7-469C8DFADA57}" destId="{F200EB59-EE4A-418E-8CE3-2FA459FB53BE}" srcOrd="2" destOrd="0" parTransId="{99C62F6D-DD79-40C6-9C12-6E99874FEFE1}" sibTransId="{4E431C1B-6EB6-4765-BA66-6ACEDD19CF66}"/>
    <dgm:cxn modelId="{FE4DF801-146A-4ABE-90CB-461959525580}" type="presOf" srcId="{BDE949AF-62E3-4680-91DC-AFA972F293C8}" destId="{038DF06E-7108-46AF-ABB6-B98D1A078DC5}" srcOrd="0" destOrd="0" presId="urn:microsoft.com/office/officeart/2005/8/layout/vList5"/>
    <dgm:cxn modelId="{F02130B9-647F-475F-BD54-2440A116A060}" srcId="{60FB097B-D7E6-41AD-9531-6F7590AB165F}" destId="{A90AC908-B9B6-4805-8D32-6DF330F22224}" srcOrd="0" destOrd="0" parTransId="{6FD63F97-E6C6-4735-9BE8-9EA5CF943F95}" sibTransId="{C53C9A76-CDD4-43F4-B3AA-DDAF14FE4EA4}"/>
    <dgm:cxn modelId="{FAB98EBD-D9B2-4EB3-952A-188003CD9063}" srcId="{FB5041D9-8A99-4AE8-8658-5B0E9931F916}" destId="{E81D8984-118E-48B2-9FB2-B297598D8D62}" srcOrd="2" destOrd="0" parTransId="{50DA0AA8-75E9-48A0-9CFF-14DB193484A5}" sibTransId="{ABC96980-26E4-4D53-9896-7095B884D5BC}"/>
    <dgm:cxn modelId="{E427BB04-EB79-4CE7-AD84-CE507E71D888}" type="presOf" srcId="{58311031-C659-4941-9EA1-E4FA25C0D85E}" destId="{9B48EDD2-0016-461A-94C4-EC37F4FBAE5A}" srcOrd="0" destOrd="0" presId="urn:microsoft.com/office/officeart/2005/8/layout/vList5"/>
    <dgm:cxn modelId="{2D6EC8D9-0893-426E-8857-BE1B63D13993}" type="presOf" srcId="{FE00B08B-CAA4-4149-91E3-7E7EA9F0FD72}" destId="{B0C0717D-FBD9-44DB-8925-835011BE6224}" srcOrd="0" destOrd="2" presId="urn:microsoft.com/office/officeart/2005/8/layout/vList5"/>
    <dgm:cxn modelId="{9426169D-1C03-4D48-B5DF-8A42E4F6EA32}" type="presOf" srcId="{E8E531C4-7173-46E3-BC1B-621BDE2B7A48}" destId="{B0C0717D-FBD9-44DB-8925-835011BE6224}" srcOrd="0" destOrd="1" presId="urn:microsoft.com/office/officeart/2005/8/layout/vList5"/>
    <dgm:cxn modelId="{029A0B5E-25CB-4D88-88C0-9C2DAE16E5A8}" srcId="{FB5041D9-8A99-4AE8-8658-5B0E9931F916}" destId="{98E18EBA-F685-430B-9908-86AE0E92F071}" srcOrd="1" destOrd="0" parTransId="{A6730DE3-9357-49E8-9A47-0CDC70BC5817}" sibTransId="{E5D3E293-9BCF-45B8-856A-035348AEC3B9}"/>
    <dgm:cxn modelId="{DD56549D-CC04-4395-BA85-0F2CDECEAA8F}" type="presOf" srcId="{FB5041D9-8A99-4AE8-8658-5B0E9931F916}" destId="{AC66DDC5-D79F-40ED-9995-32CC53001059}" srcOrd="0" destOrd="0" presId="urn:microsoft.com/office/officeart/2005/8/layout/vList5"/>
    <dgm:cxn modelId="{20EB2541-A5FE-4391-BD7F-F3633B1B9AA7}" srcId="{60FB097B-D7E6-41AD-9531-6F7590AB165F}" destId="{E8E531C4-7173-46E3-BC1B-621BDE2B7A48}" srcOrd="1" destOrd="0" parTransId="{9B62388F-A5C6-4831-BE74-0C5C52725D44}" sibTransId="{8FD37FDC-1BA9-463E-8E7B-8C561DF9B046}"/>
    <dgm:cxn modelId="{2DBE3A85-DC32-4798-9C84-86169BF7240B}" type="presOf" srcId="{4C4B6FA8-0FF6-40CC-991D-65FCC48C2D5F}" destId="{038DF06E-7108-46AF-ABB6-B98D1A078DC5}" srcOrd="0" destOrd="3" presId="urn:microsoft.com/office/officeart/2005/8/layout/vList5"/>
    <dgm:cxn modelId="{EED802D8-7D6A-4644-B956-9ED9AE781A7A}" type="presOf" srcId="{E81D8984-118E-48B2-9FB2-B297598D8D62}" destId="{038DF06E-7108-46AF-ABB6-B98D1A078DC5}" srcOrd="0" destOrd="2" presId="urn:microsoft.com/office/officeart/2005/8/layout/vList5"/>
    <dgm:cxn modelId="{2834BB59-3772-4F49-B6BF-029995F1C702}" srcId="{FB5041D9-8A99-4AE8-8658-5B0E9931F916}" destId="{BDE949AF-62E3-4680-91DC-AFA972F293C8}" srcOrd="0" destOrd="0" parTransId="{22DD44EC-DA30-4A57-88A6-8C8D6A606E73}" sibTransId="{E403D5CD-6E74-49EE-BB8D-A29D87383147}"/>
    <dgm:cxn modelId="{2BD74D92-35B7-4AF0-8E9D-3D2E0AA6F552}" type="presOf" srcId="{98E18EBA-F685-430B-9908-86AE0E92F071}" destId="{038DF06E-7108-46AF-ABB6-B98D1A078DC5}" srcOrd="0" destOrd="1" presId="urn:microsoft.com/office/officeart/2005/8/layout/vList5"/>
    <dgm:cxn modelId="{9DA546D5-1ABE-4D8C-9EF2-B3A4B971ECE5}" srcId="{FB5041D9-8A99-4AE8-8658-5B0E9931F916}" destId="{4C4B6FA8-0FF6-40CC-991D-65FCC48C2D5F}" srcOrd="3" destOrd="0" parTransId="{70022B8A-EED0-4CD1-A980-C54F31B73244}" sibTransId="{4EA8AC33-041F-44A3-93F3-3D52D2A96C7D}"/>
    <dgm:cxn modelId="{5063DAF3-3275-4D81-90DA-777E23D59028}" type="presOf" srcId="{918F3E87-3D04-44A7-9BC7-469C8DFADA57}" destId="{037255D3-E551-4FA4-A418-96A1A6768DDB}" srcOrd="0" destOrd="0" presId="urn:microsoft.com/office/officeart/2005/8/layout/vList5"/>
    <dgm:cxn modelId="{244D36D4-7510-46D3-ABF7-4993BF521259}" srcId="{F200EB59-EE4A-418E-8CE3-2FA459FB53BE}" destId="{BAF460DE-A60A-4FAC-A54F-0E1D8E4DB474}" srcOrd="1" destOrd="0" parTransId="{7A47532B-1086-443F-8E0F-8C35BCA51C40}" sibTransId="{B1005001-5A18-4C9C-85B3-6C4D9C18532D}"/>
    <dgm:cxn modelId="{79CC01C4-968C-4C5B-824F-11395FA69F21}" srcId="{60FB097B-D7E6-41AD-9531-6F7590AB165F}" destId="{FE00B08B-CAA4-4149-91E3-7E7EA9F0FD72}" srcOrd="2" destOrd="0" parTransId="{E898728B-8AED-45B7-8468-C38BDF2BE891}" sibTransId="{DA2B7705-C400-40BE-8E8F-88D175AB08BA}"/>
    <dgm:cxn modelId="{A5A5879B-830A-41B2-B8FA-893A0C223141}" type="presParOf" srcId="{037255D3-E551-4FA4-A418-96A1A6768DDB}" destId="{41DE68DF-28D6-4EED-9BFD-AE6CCBB2ED01}" srcOrd="0" destOrd="0" presId="urn:microsoft.com/office/officeart/2005/8/layout/vList5"/>
    <dgm:cxn modelId="{64975B92-8B70-4CF0-83EC-3345D76C6A7F}" type="presParOf" srcId="{41DE68DF-28D6-4EED-9BFD-AE6CCBB2ED01}" destId="{577E2D73-A244-4020-BCA0-A38EF99F8420}" srcOrd="0" destOrd="0" presId="urn:microsoft.com/office/officeart/2005/8/layout/vList5"/>
    <dgm:cxn modelId="{AFDFA7FF-DBDC-4F49-B690-2C3E97C29541}" type="presParOf" srcId="{41DE68DF-28D6-4EED-9BFD-AE6CCBB2ED01}" destId="{B0C0717D-FBD9-44DB-8925-835011BE6224}" srcOrd="1" destOrd="0" presId="urn:microsoft.com/office/officeart/2005/8/layout/vList5"/>
    <dgm:cxn modelId="{5BA153EC-A631-4C02-9E86-227981A752E2}" type="presParOf" srcId="{037255D3-E551-4FA4-A418-96A1A6768DDB}" destId="{690161F6-233D-4F17-AE45-880D7D4173C2}" srcOrd="1" destOrd="0" presId="urn:microsoft.com/office/officeart/2005/8/layout/vList5"/>
    <dgm:cxn modelId="{6AD2AB80-0407-4A08-AB48-EEF84B933A17}" type="presParOf" srcId="{037255D3-E551-4FA4-A418-96A1A6768DDB}" destId="{2D35B3FC-6F55-4717-B8A9-E482E89C7B95}" srcOrd="2" destOrd="0" presId="urn:microsoft.com/office/officeart/2005/8/layout/vList5"/>
    <dgm:cxn modelId="{A97FBC70-E324-47D9-A312-30DE03B79FE1}" type="presParOf" srcId="{2D35B3FC-6F55-4717-B8A9-E482E89C7B95}" destId="{AC66DDC5-D79F-40ED-9995-32CC53001059}" srcOrd="0" destOrd="0" presId="urn:microsoft.com/office/officeart/2005/8/layout/vList5"/>
    <dgm:cxn modelId="{9E82B5ED-E8C2-4D54-882E-00FCBA2A12C4}" type="presParOf" srcId="{2D35B3FC-6F55-4717-B8A9-E482E89C7B95}" destId="{038DF06E-7108-46AF-ABB6-B98D1A078DC5}" srcOrd="1" destOrd="0" presId="urn:microsoft.com/office/officeart/2005/8/layout/vList5"/>
    <dgm:cxn modelId="{C3EE9FDF-BD05-4E1D-B96E-92E1C4E2EF20}" type="presParOf" srcId="{037255D3-E551-4FA4-A418-96A1A6768DDB}" destId="{A8F072C5-F748-43FD-AD06-795101F2F014}" srcOrd="3" destOrd="0" presId="urn:microsoft.com/office/officeart/2005/8/layout/vList5"/>
    <dgm:cxn modelId="{F99F95AF-D364-4A6F-B462-19BD3883328D}" type="presParOf" srcId="{037255D3-E551-4FA4-A418-96A1A6768DDB}" destId="{2460A20D-3656-4CCE-88A7-6DA630F6DE6A}" srcOrd="4" destOrd="0" presId="urn:microsoft.com/office/officeart/2005/8/layout/vList5"/>
    <dgm:cxn modelId="{1BF200A4-E01E-45E9-8503-5E1C8F67BFB2}" type="presParOf" srcId="{2460A20D-3656-4CCE-88A7-6DA630F6DE6A}" destId="{3709A7F4-9853-4AFA-A190-748E09705296}" srcOrd="0" destOrd="0" presId="urn:microsoft.com/office/officeart/2005/8/layout/vList5"/>
    <dgm:cxn modelId="{5D396949-512C-4BBE-B5F4-17501375694E}" type="presParOf" srcId="{2460A20D-3656-4CCE-88A7-6DA630F6DE6A}" destId="{9B48EDD2-0016-461A-94C4-EC37F4FBAE5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08EEF6-9C48-40AE-B373-87C72A6847B3}" type="doc">
      <dgm:prSet loTypeId="urn:microsoft.com/office/officeart/2005/8/layout/pyramid1" loCatId="pyramid" qsTypeId="urn:microsoft.com/office/officeart/2005/8/quickstyle/simple1" qsCatId="simple" csTypeId="urn:microsoft.com/office/officeart/2005/8/colors/accent1_2" csCatId="accent1" phldr="1"/>
      <dgm:spPr/>
    </dgm:pt>
    <dgm:pt modelId="{FEBD9E7A-928A-4C69-AC13-175DA637A758}">
      <dgm:prSet phldrT="[Text]" custT="1"/>
      <dgm:spPr>
        <a:solidFill>
          <a:srgbClr val="FF0000"/>
        </a:solidFill>
      </dgm:spPr>
      <dgm:t>
        <a:bodyPr/>
        <a:lstStyle/>
        <a:p>
          <a:endParaRPr lang="en-US" sz="2000" dirty="0" smtClean="0"/>
        </a:p>
        <a:p>
          <a:r>
            <a:rPr lang="en-US" sz="2000" dirty="0" smtClean="0"/>
            <a:t>SSD</a:t>
          </a:r>
          <a:endParaRPr lang="en-US" sz="2000" dirty="0"/>
        </a:p>
      </dgm:t>
    </dgm:pt>
    <dgm:pt modelId="{E3DEC195-113A-4FDD-8E6B-E11C9CD73192}" type="parTrans" cxnId="{21E3C232-A679-4BEC-B5E6-4F1999C08FEB}">
      <dgm:prSet/>
      <dgm:spPr/>
      <dgm:t>
        <a:bodyPr/>
        <a:lstStyle/>
        <a:p>
          <a:endParaRPr lang="en-US"/>
        </a:p>
      </dgm:t>
    </dgm:pt>
    <dgm:pt modelId="{14BFC2EC-CAB4-4C08-AB8A-143A4B30A925}" type="sibTrans" cxnId="{21E3C232-A679-4BEC-B5E6-4F1999C08FEB}">
      <dgm:prSet/>
      <dgm:spPr/>
      <dgm:t>
        <a:bodyPr/>
        <a:lstStyle/>
        <a:p>
          <a:endParaRPr lang="en-US"/>
        </a:p>
      </dgm:t>
    </dgm:pt>
    <dgm:pt modelId="{B5372C73-1A8A-48C2-AD2D-F595988CE704}">
      <dgm:prSet phldrT="[Text]" custT="1"/>
      <dgm:spPr>
        <a:solidFill>
          <a:srgbClr val="FFC000"/>
        </a:solidFill>
      </dgm:spPr>
      <dgm:t>
        <a:bodyPr/>
        <a:lstStyle/>
        <a:p>
          <a:r>
            <a:rPr lang="en-US" sz="2000" dirty="0" smtClean="0"/>
            <a:t>Fast HDD</a:t>
          </a:r>
          <a:endParaRPr lang="en-US" sz="3000" dirty="0"/>
        </a:p>
      </dgm:t>
    </dgm:pt>
    <dgm:pt modelId="{D8CE9296-35FF-402F-A642-9E589DBF43E4}" type="parTrans" cxnId="{A62CB339-F74C-453E-85D2-E1ADEE86261C}">
      <dgm:prSet/>
      <dgm:spPr/>
      <dgm:t>
        <a:bodyPr/>
        <a:lstStyle/>
        <a:p>
          <a:endParaRPr lang="en-US"/>
        </a:p>
      </dgm:t>
    </dgm:pt>
    <dgm:pt modelId="{C0EC130E-A1F1-42DA-8E9D-48840833724F}" type="sibTrans" cxnId="{A62CB339-F74C-453E-85D2-E1ADEE86261C}">
      <dgm:prSet/>
      <dgm:spPr/>
      <dgm:t>
        <a:bodyPr/>
        <a:lstStyle/>
        <a:p>
          <a:endParaRPr lang="en-US"/>
        </a:p>
      </dgm:t>
    </dgm:pt>
    <dgm:pt modelId="{F773F2A3-828C-4783-A743-CFCD73605321}">
      <dgm:prSet phldrT="[Text]" custT="1"/>
      <dgm:spPr>
        <a:solidFill>
          <a:srgbClr val="0070C0"/>
        </a:solidFill>
      </dgm:spPr>
      <dgm:t>
        <a:bodyPr/>
        <a:lstStyle/>
        <a:p>
          <a:r>
            <a:rPr lang="en-US" sz="2400" dirty="0" err="1" smtClean="0"/>
            <a:t>Nearline</a:t>
          </a:r>
          <a:r>
            <a:rPr lang="en-US" sz="2400" dirty="0" smtClean="0"/>
            <a:t> HDD</a:t>
          </a:r>
          <a:endParaRPr lang="en-US" sz="2400" dirty="0"/>
        </a:p>
      </dgm:t>
    </dgm:pt>
    <dgm:pt modelId="{710D4A94-6876-4C68-B3CC-10C322A5A5AD}" type="parTrans" cxnId="{01CA5516-1473-4C38-B04D-EEA31363C1A3}">
      <dgm:prSet/>
      <dgm:spPr/>
      <dgm:t>
        <a:bodyPr/>
        <a:lstStyle/>
        <a:p>
          <a:endParaRPr lang="en-US"/>
        </a:p>
      </dgm:t>
    </dgm:pt>
    <dgm:pt modelId="{479AA7E2-6367-4B9B-98BC-8EB58AF24CF4}" type="sibTrans" cxnId="{01CA5516-1473-4C38-B04D-EEA31363C1A3}">
      <dgm:prSet/>
      <dgm:spPr/>
      <dgm:t>
        <a:bodyPr/>
        <a:lstStyle/>
        <a:p>
          <a:endParaRPr lang="en-US"/>
        </a:p>
      </dgm:t>
    </dgm:pt>
    <dgm:pt modelId="{45FCA403-DF2E-436C-A7DF-71E27A6D1FF2}" type="pres">
      <dgm:prSet presAssocID="{5808EEF6-9C48-40AE-B373-87C72A6847B3}" presName="Name0" presStyleCnt="0">
        <dgm:presLayoutVars>
          <dgm:dir/>
          <dgm:animLvl val="lvl"/>
          <dgm:resizeHandles val="exact"/>
        </dgm:presLayoutVars>
      </dgm:prSet>
      <dgm:spPr/>
    </dgm:pt>
    <dgm:pt modelId="{602CA220-EBA8-4640-98C7-D89669C67DDA}" type="pres">
      <dgm:prSet presAssocID="{FEBD9E7A-928A-4C69-AC13-175DA637A758}" presName="Name8" presStyleCnt="0"/>
      <dgm:spPr/>
    </dgm:pt>
    <dgm:pt modelId="{471C297D-6BB8-427B-B468-99CDCCC822A4}" type="pres">
      <dgm:prSet presAssocID="{FEBD9E7A-928A-4C69-AC13-175DA637A758}" presName="level" presStyleLbl="node1" presStyleIdx="0" presStyleCnt="3" custLinFactNeighborX="-938">
        <dgm:presLayoutVars>
          <dgm:chMax val="1"/>
          <dgm:bulletEnabled val="1"/>
        </dgm:presLayoutVars>
      </dgm:prSet>
      <dgm:spPr/>
      <dgm:t>
        <a:bodyPr/>
        <a:lstStyle/>
        <a:p>
          <a:endParaRPr lang="en-US"/>
        </a:p>
      </dgm:t>
    </dgm:pt>
    <dgm:pt modelId="{9E22D076-5D4C-4DD7-87BE-DBD147192FEC}" type="pres">
      <dgm:prSet presAssocID="{FEBD9E7A-928A-4C69-AC13-175DA637A758}" presName="levelTx" presStyleLbl="revTx" presStyleIdx="0" presStyleCnt="0">
        <dgm:presLayoutVars>
          <dgm:chMax val="1"/>
          <dgm:bulletEnabled val="1"/>
        </dgm:presLayoutVars>
      </dgm:prSet>
      <dgm:spPr/>
      <dgm:t>
        <a:bodyPr/>
        <a:lstStyle/>
        <a:p>
          <a:endParaRPr lang="en-US"/>
        </a:p>
      </dgm:t>
    </dgm:pt>
    <dgm:pt modelId="{7702AA4C-C4F9-4DA5-B997-DD58F226A101}" type="pres">
      <dgm:prSet presAssocID="{B5372C73-1A8A-48C2-AD2D-F595988CE704}" presName="Name8" presStyleCnt="0"/>
      <dgm:spPr/>
    </dgm:pt>
    <dgm:pt modelId="{36ED080D-7735-4B1C-8063-D01018A637E0}" type="pres">
      <dgm:prSet presAssocID="{B5372C73-1A8A-48C2-AD2D-F595988CE704}" presName="level" presStyleLbl="node1" presStyleIdx="1" presStyleCnt="3">
        <dgm:presLayoutVars>
          <dgm:chMax val="1"/>
          <dgm:bulletEnabled val="1"/>
        </dgm:presLayoutVars>
      </dgm:prSet>
      <dgm:spPr/>
      <dgm:t>
        <a:bodyPr/>
        <a:lstStyle/>
        <a:p>
          <a:endParaRPr lang="en-US"/>
        </a:p>
      </dgm:t>
    </dgm:pt>
    <dgm:pt modelId="{ADAF3413-11EE-4875-A30C-5F3402A02C92}" type="pres">
      <dgm:prSet presAssocID="{B5372C73-1A8A-48C2-AD2D-F595988CE704}" presName="levelTx" presStyleLbl="revTx" presStyleIdx="0" presStyleCnt="0">
        <dgm:presLayoutVars>
          <dgm:chMax val="1"/>
          <dgm:bulletEnabled val="1"/>
        </dgm:presLayoutVars>
      </dgm:prSet>
      <dgm:spPr/>
      <dgm:t>
        <a:bodyPr/>
        <a:lstStyle/>
        <a:p>
          <a:endParaRPr lang="en-US"/>
        </a:p>
      </dgm:t>
    </dgm:pt>
    <dgm:pt modelId="{876BBD52-D910-4CF0-9250-2487C70AC7E4}" type="pres">
      <dgm:prSet presAssocID="{F773F2A3-828C-4783-A743-CFCD73605321}" presName="Name8" presStyleCnt="0"/>
      <dgm:spPr/>
    </dgm:pt>
    <dgm:pt modelId="{9F69AEEF-89CD-43C6-85F1-DE268A080D64}" type="pres">
      <dgm:prSet presAssocID="{F773F2A3-828C-4783-A743-CFCD73605321}" presName="level" presStyleLbl="node1" presStyleIdx="2" presStyleCnt="3">
        <dgm:presLayoutVars>
          <dgm:chMax val="1"/>
          <dgm:bulletEnabled val="1"/>
        </dgm:presLayoutVars>
      </dgm:prSet>
      <dgm:spPr/>
      <dgm:t>
        <a:bodyPr/>
        <a:lstStyle/>
        <a:p>
          <a:endParaRPr lang="en-US"/>
        </a:p>
      </dgm:t>
    </dgm:pt>
    <dgm:pt modelId="{6D362018-4C06-43DE-AEA4-1C24CEC5B626}" type="pres">
      <dgm:prSet presAssocID="{F773F2A3-828C-4783-A743-CFCD73605321}" presName="levelTx" presStyleLbl="revTx" presStyleIdx="0" presStyleCnt="0">
        <dgm:presLayoutVars>
          <dgm:chMax val="1"/>
          <dgm:bulletEnabled val="1"/>
        </dgm:presLayoutVars>
      </dgm:prSet>
      <dgm:spPr/>
      <dgm:t>
        <a:bodyPr/>
        <a:lstStyle/>
        <a:p>
          <a:endParaRPr lang="en-US"/>
        </a:p>
      </dgm:t>
    </dgm:pt>
  </dgm:ptLst>
  <dgm:cxnLst>
    <dgm:cxn modelId="{8D18A9A8-6154-4DC2-BAA9-CFE6CDEF641F}" type="presOf" srcId="{F773F2A3-828C-4783-A743-CFCD73605321}" destId="{9F69AEEF-89CD-43C6-85F1-DE268A080D64}" srcOrd="0" destOrd="0" presId="urn:microsoft.com/office/officeart/2005/8/layout/pyramid1"/>
    <dgm:cxn modelId="{21E3C232-A679-4BEC-B5E6-4F1999C08FEB}" srcId="{5808EEF6-9C48-40AE-B373-87C72A6847B3}" destId="{FEBD9E7A-928A-4C69-AC13-175DA637A758}" srcOrd="0" destOrd="0" parTransId="{E3DEC195-113A-4FDD-8E6B-E11C9CD73192}" sibTransId="{14BFC2EC-CAB4-4C08-AB8A-143A4B30A925}"/>
    <dgm:cxn modelId="{01CA5516-1473-4C38-B04D-EEA31363C1A3}" srcId="{5808EEF6-9C48-40AE-B373-87C72A6847B3}" destId="{F773F2A3-828C-4783-A743-CFCD73605321}" srcOrd="2" destOrd="0" parTransId="{710D4A94-6876-4C68-B3CC-10C322A5A5AD}" sibTransId="{479AA7E2-6367-4B9B-98BC-8EB58AF24CF4}"/>
    <dgm:cxn modelId="{F1E3F665-CF2F-4D45-A263-51A9D29CECE3}" type="presOf" srcId="{FEBD9E7A-928A-4C69-AC13-175DA637A758}" destId="{9E22D076-5D4C-4DD7-87BE-DBD147192FEC}" srcOrd="1" destOrd="0" presId="urn:microsoft.com/office/officeart/2005/8/layout/pyramid1"/>
    <dgm:cxn modelId="{9B1D59C1-2623-46B0-900C-68871FB7F2EA}" type="presOf" srcId="{B5372C73-1A8A-48C2-AD2D-F595988CE704}" destId="{36ED080D-7735-4B1C-8063-D01018A637E0}" srcOrd="0" destOrd="0" presId="urn:microsoft.com/office/officeart/2005/8/layout/pyramid1"/>
    <dgm:cxn modelId="{A62CB339-F74C-453E-85D2-E1ADEE86261C}" srcId="{5808EEF6-9C48-40AE-B373-87C72A6847B3}" destId="{B5372C73-1A8A-48C2-AD2D-F595988CE704}" srcOrd="1" destOrd="0" parTransId="{D8CE9296-35FF-402F-A642-9E589DBF43E4}" sibTransId="{C0EC130E-A1F1-42DA-8E9D-48840833724F}"/>
    <dgm:cxn modelId="{E1A25D12-416B-4C57-A80D-2B6F0C990489}" type="presOf" srcId="{F773F2A3-828C-4783-A743-CFCD73605321}" destId="{6D362018-4C06-43DE-AEA4-1C24CEC5B626}" srcOrd="1" destOrd="0" presId="urn:microsoft.com/office/officeart/2005/8/layout/pyramid1"/>
    <dgm:cxn modelId="{25FD4557-ACB1-4FA5-8D93-01B9531FCC1F}" type="presOf" srcId="{B5372C73-1A8A-48C2-AD2D-F595988CE704}" destId="{ADAF3413-11EE-4875-A30C-5F3402A02C92}" srcOrd="1" destOrd="0" presId="urn:microsoft.com/office/officeart/2005/8/layout/pyramid1"/>
    <dgm:cxn modelId="{3341C968-6A8D-4160-8DC2-D43764597032}" type="presOf" srcId="{5808EEF6-9C48-40AE-B373-87C72A6847B3}" destId="{45FCA403-DF2E-436C-A7DF-71E27A6D1FF2}" srcOrd="0" destOrd="0" presId="urn:microsoft.com/office/officeart/2005/8/layout/pyramid1"/>
    <dgm:cxn modelId="{554B7663-A2DB-4F56-B367-9A07122726AA}" type="presOf" srcId="{FEBD9E7A-928A-4C69-AC13-175DA637A758}" destId="{471C297D-6BB8-427B-B468-99CDCCC822A4}" srcOrd="0" destOrd="0" presId="urn:microsoft.com/office/officeart/2005/8/layout/pyramid1"/>
    <dgm:cxn modelId="{FC2975FE-0874-4AF7-82E0-F7FD6789DA37}" type="presParOf" srcId="{45FCA403-DF2E-436C-A7DF-71E27A6D1FF2}" destId="{602CA220-EBA8-4640-98C7-D89669C67DDA}" srcOrd="0" destOrd="0" presId="urn:microsoft.com/office/officeart/2005/8/layout/pyramid1"/>
    <dgm:cxn modelId="{9A5E1172-EAA2-4806-87EA-06EB0E6D3873}" type="presParOf" srcId="{602CA220-EBA8-4640-98C7-D89669C67DDA}" destId="{471C297D-6BB8-427B-B468-99CDCCC822A4}" srcOrd="0" destOrd="0" presId="urn:microsoft.com/office/officeart/2005/8/layout/pyramid1"/>
    <dgm:cxn modelId="{74A5D017-BF3F-445A-8AAB-DE6F8C1B8C9A}" type="presParOf" srcId="{602CA220-EBA8-4640-98C7-D89669C67DDA}" destId="{9E22D076-5D4C-4DD7-87BE-DBD147192FEC}" srcOrd="1" destOrd="0" presId="urn:microsoft.com/office/officeart/2005/8/layout/pyramid1"/>
    <dgm:cxn modelId="{38C4ADAF-F2C0-471B-8DBA-F6D0462279E2}" type="presParOf" srcId="{45FCA403-DF2E-436C-A7DF-71E27A6D1FF2}" destId="{7702AA4C-C4F9-4DA5-B997-DD58F226A101}" srcOrd="1" destOrd="0" presId="urn:microsoft.com/office/officeart/2005/8/layout/pyramid1"/>
    <dgm:cxn modelId="{17D8C240-5913-405C-BE54-CA64854E57A9}" type="presParOf" srcId="{7702AA4C-C4F9-4DA5-B997-DD58F226A101}" destId="{36ED080D-7735-4B1C-8063-D01018A637E0}" srcOrd="0" destOrd="0" presId="urn:microsoft.com/office/officeart/2005/8/layout/pyramid1"/>
    <dgm:cxn modelId="{FA4A3DC9-B640-43A8-8840-74A20D8EE837}" type="presParOf" srcId="{7702AA4C-C4F9-4DA5-B997-DD58F226A101}" destId="{ADAF3413-11EE-4875-A30C-5F3402A02C92}" srcOrd="1" destOrd="0" presId="urn:microsoft.com/office/officeart/2005/8/layout/pyramid1"/>
    <dgm:cxn modelId="{5C86C274-1C77-4F46-9229-CF81C39BE1BA}" type="presParOf" srcId="{45FCA403-DF2E-436C-A7DF-71E27A6D1FF2}" destId="{876BBD52-D910-4CF0-9250-2487C70AC7E4}" srcOrd="2" destOrd="0" presId="urn:microsoft.com/office/officeart/2005/8/layout/pyramid1"/>
    <dgm:cxn modelId="{71D83946-9427-40E6-94AA-B5AE63797AAD}" type="presParOf" srcId="{876BBD52-D910-4CF0-9250-2487C70AC7E4}" destId="{9F69AEEF-89CD-43C6-85F1-DE268A080D64}" srcOrd="0" destOrd="0" presId="urn:microsoft.com/office/officeart/2005/8/layout/pyramid1"/>
    <dgm:cxn modelId="{91D030A5-D6B0-487D-A39E-335BBEEAB437}" type="presParOf" srcId="{876BBD52-D910-4CF0-9250-2487C70AC7E4}" destId="{6D362018-4C06-43DE-AEA4-1C24CEC5B626}"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C0717D-FBD9-44DB-8925-835011BE6224}">
      <dsp:nvSpPr>
        <dsp:cNvPr id="0" name=""/>
        <dsp:cNvSpPr/>
      </dsp:nvSpPr>
      <dsp:spPr>
        <a:xfrm rot="5400000">
          <a:off x="4158995" y="-1546875"/>
          <a:ext cx="1047750" cy="4407408"/>
        </a:xfrm>
        <a:prstGeom prst="round2SameRect">
          <a:avLst/>
        </a:prstGeom>
        <a:solidFill>
          <a:schemeClr val="tx1">
            <a:lumMod val="10000"/>
            <a:lumOff val="9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Virtualized Storage via Pools</a:t>
          </a:r>
          <a:endParaRPr lang="en-US" sz="1400" kern="1200" dirty="0"/>
        </a:p>
        <a:p>
          <a:pPr marL="114300" lvl="1" indent="-114300" algn="l" defTabSz="622300">
            <a:lnSpc>
              <a:spcPct val="90000"/>
            </a:lnSpc>
            <a:spcBef>
              <a:spcPct val="0"/>
            </a:spcBef>
            <a:spcAft>
              <a:spcPct val="15000"/>
            </a:spcAft>
            <a:buChar char="••"/>
          </a:pPr>
          <a:r>
            <a:rPr lang="en-US" sz="1400" kern="1200" dirty="0" smtClean="0"/>
            <a:t>Using 4MB pages</a:t>
          </a:r>
          <a:endParaRPr lang="en-US" sz="1400" kern="1200" dirty="0"/>
        </a:p>
        <a:p>
          <a:pPr marL="114300" lvl="1" indent="-114300" algn="l" defTabSz="622300">
            <a:lnSpc>
              <a:spcPct val="90000"/>
            </a:lnSpc>
            <a:spcBef>
              <a:spcPct val="0"/>
            </a:spcBef>
            <a:spcAft>
              <a:spcPct val="15000"/>
            </a:spcAft>
            <a:buChar char="••"/>
          </a:pPr>
          <a:r>
            <a:rPr lang="en-US" sz="1400" kern="1200" dirty="0" smtClean="0"/>
            <a:t>Distributed across multiple RAID sets</a:t>
          </a:r>
          <a:endParaRPr lang="en-US" sz="1400" kern="1200" dirty="0"/>
        </a:p>
      </dsp:txBody>
      <dsp:txXfrm rot="-5400000">
        <a:off x="2479167" y="184100"/>
        <a:ext cx="4356261" cy="945456"/>
      </dsp:txXfrm>
    </dsp:sp>
    <dsp:sp modelId="{577E2D73-A244-4020-BCA0-A38EF99F8420}">
      <dsp:nvSpPr>
        <dsp:cNvPr id="0" name=""/>
        <dsp:cNvSpPr/>
      </dsp:nvSpPr>
      <dsp:spPr>
        <a:xfrm>
          <a:off x="0" y="1984"/>
          <a:ext cx="2479167" cy="1309687"/>
        </a:xfrm>
        <a:prstGeom prst="roundRect">
          <a:avLst/>
        </a:prstGeom>
        <a:gradFill rotWithShape="0">
          <a:gsLst>
            <a:gs pos="0">
              <a:schemeClr val="accent3">
                <a:lumMod val="75000"/>
              </a:schemeClr>
            </a:gs>
            <a:gs pos="80000">
              <a:srgbClr val="0070C0"/>
            </a:gs>
            <a:gs pos="100000">
              <a:srgbClr val="005CBF"/>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US" sz="3100" kern="1200" dirty="0" smtClean="0"/>
            <a:t>Virtualized RAID Is:</a:t>
          </a:r>
          <a:endParaRPr lang="en-US" sz="3100" kern="1200" dirty="0"/>
        </a:p>
      </dsp:txBody>
      <dsp:txXfrm>
        <a:off x="63934" y="65918"/>
        <a:ext cx="2351299" cy="1181819"/>
      </dsp:txXfrm>
    </dsp:sp>
    <dsp:sp modelId="{038DF06E-7108-46AF-ABB6-B98D1A078DC5}">
      <dsp:nvSpPr>
        <dsp:cNvPr id="0" name=""/>
        <dsp:cNvSpPr/>
      </dsp:nvSpPr>
      <dsp:spPr>
        <a:xfrm rot="5400000">
          <a:off x="4158996" y="-171704"/>
          <a:ext cx="1047750" cy="4407408"/>
        </a:xfrm>
        <a:prstGeom prst="round2SameRect">
          <a:avLst/>
        </a:prstGeom>
        <a:solidFill>
          <a:schemeClr val="tx1">
            <a:lumMod val="10000"/>
            <a:lumOff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Auto Tiering</a:t>
          </a:r>
          <a:endParaRPr lang="en-US" sz="1400" kern="1200" dirty="0"/>
        </a:p>
        <a:p>
          <a:pPr marL="114300" lvl="1" indent="-114300" algn="l" defTabSz="622300">
            <a:lnSpc>
              <a:spcPct val="90000"/>
            </a:lnSpc>
            <a:spcBef>
              <a:spcPct val="0"/>
            </a:spcBef>
            <a:spcAft>
              <a:spcPct val="15000"/>
            </a:spcAft>
            <a:buChar char="••"/>
          </a:pPr>
          <a:r>
            <a:rPr lang="en-US" sz="1400" kern="1200" dirty="0" smtClean="0"/>
            <a:t>Quick Rebuild</a:t>
          </a:r>
          <a:endParaRPr lang="en-US" sz="1400" kern="1200" dirty="0"/>
        </a:p>
        <a:p>
          <a:pPr marL="114300" lvl="1" indent="-114300" algn="l" defTabSz="622300">
            <a:lnSpc>
              <a:spcPct val="90000"/>
            </a:lnSpc>
            <a:spcBef>
              <a:spcPct val="0"/>
            </a:spcBef>
            <a:spcAft>
              <a:spcPct val="15000"/>
            </a:spcAft>
            <a:buChar char="••"/>
          </a:pPr>
          <a:r>
            <a:rPr lang="en-US" sz="1400" kern="1200" dirty="0" smtClean="0"/>
            <a:t>Space allocation on demand</a:t>
          </a:r>
          <a:endParaRPr lang="en-US" sz="1400" kern="1200" dirty="0"/>
        </a:p>
        <a:p>
          <a:pPr marL="114300" lvl="1" indent="-114300" algn="l" defTabSz="622300">
            <a:lnSpc>
              <a:spcPct val="90000"/>
            </a:lnSpc>
            <a:spcBef>
              <a:spcPct val="0"/>
            </a:spcBef>
            <a:spcAft>
              <a:spcPct val="15000"/>
            </a:spcAft>
            <a:buChar char="••"/>
          </a:pPr>
          <a:r>
            <a:rPr lang="en-US" sz="1400" kern="1200" dirty="0" smtClean="0"/>
            <a:t>Advanced Copy Services</a:t>
          </a:r>
          <a:endParaRPr lang="en-US" sz="1400" kern="1200" dirty="0"/>
        </a:p>
      </dsp:txBody>
      <dsp:txXfrm rot="-5400000">
        <a:off x="2479168" y="1559271"/>
        <a:ext cx="4356261" cy="945456"/>
      </dsp:txXfrm>
    </dsp:sp>
    <dsp:sp modelId="{AC66DDC5-D79F-40ED-9995-32CC53001059}">
      <dsp:nvSpPr>
        <dsp:cNvPr id="0" name=""/>
        <dsp:cNvSpPr/>
      </dsp:nvSpPr>
      <dsp:spPr>
        <a:xfrm>
          <a:off x="0" y="1377156"/>
          <a:ext cx="2479167" cy="1309687"/>
        </a:xfrm>
        <a:prstGeom prst="roundRect">
          <a:avLst/>
        </a:prstGeom>
        <a:gradFill rotWithShape="0">
          <a:gsLst>
            <a:gs pos="0">
              <a:schemeClr val="accent3">
                <a:lumMod val="75000"/>
              </a:schemeClr>
            </a:gs>
            <a:gs pos="80000">
              <a:srgbClr val="0070C0"/>
            </a:gs>
            <a:gs pos="100000">
              <a:srgbClr val="005CBF"/>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US" sz="3100" kern="1200" dirty="0" smtClean="0"/>
            <a:t>Providing:</a:t>
          </a:r>
          <a:endParaRPr lang="en-US" sz="3100" kern="1200" dirty="0"/>
        </a:p>
      </dsp:txBody>
      <dsp:txXfrm>
        <a:off x="63934" y="1441090"/>
        <a:ext cx="2351299" cy="1181819"/>
      </dsp:txXfrm>
    </dsp:sp>
    <dsp:sp modelId="{9B48EDD2-0016-461A-94C4-EC37F4FBAE5A}">
      <dsp:nvSpPr>
        <dsp:cNvPr id="0" name=""/>
        <dsp:cNvSpPr/>
      </dsp:nvSpPr>
      <dsp:spPr>
        <a:xfrm rot="5400000">
          <a:off x="4158996" y="1203467"/>
          <a:ext cx="1047750" cy="4407408"/>
        </a:xfrm>
        <a:prstGeom prst="round2SameRect">
          <a:avLst/>
        </a:prstGeom>
        <a:solidFill>
          <a:schemeClr val="tx1">
            <a:lumMod val="10000"/>
            <a:lumOff val="9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Algorithms that monitor I/O access patterns…</a:t>
          </a:r>
          <a:endParaRPr lang="en-US" sz="1400" kern="1200" dirty="0"/>
        </a:p>
        <a:p>
          <a:pPr marL="114300" lvl="1" indent="-114300" algn="l" defTabSz="622300">
            <a:lnSpc>
              <a:spcPct val="90000"/>
            </a:lnSpc>
            <a:spcBef>
              <a:spcPct val="0"/>
            </a:spcBef>
            <a:spcAft>
              <a:spcPct val="15000"/>
            </a:spcAft>
            <a:buChar char="••"/>
          </a:pPr>
          <a:r>
            <a:rPr lang="en-US" sz="1400" kern="1200" dirty="0" smtClean="0"/>
            <a:t>…to automatically cache data or move it to optimal locations based on workload.</a:t>
          </a:r>
          <a:endParaRPr lang="en-US" sz="1400" kern="1200" dirty="0"/>
        </a:p>
      </dsp:txBody>
      <dsp:txXfrm rot="-5400000">
        <a:off x="2479168" y="2934443"/>
        <a:ext cx="4356261" cy="945456"/>
      </dsp:txXfrm>
    </dsp:sp>
    <dsp:sp modelId="{3709A7F4-9853-4AFA-A190-748E09705296}">
      <dsp:nvSpPr>
        <dsp:cNvPr id="0" name=""/>
        <dsp:cNvSpPr/>
      </dsp:nvSpPr>
      <dsp:spPr>
        <a:xfrm>
          <a:off x="0" y="2752328"/>
          <a:ext cx="2479167" cy="1309687"/>
        </a:xfrm>
        <a:prstGeom prst="roundRect">
          <a:avLst/>
        </a:prstGeom>
        <a:gradFill rotWithShape="0">
          <a:gsLst>
            <a:gs pos="0">
              <a:schemeClr val="accent3">
                <a:lumMod val="75000"/>
              </a:schemeClr>
            </a:gs>
            <a:gs pos="80000">
              <a:srgbClr val="0070C0"/>
            </a:gs>
            <a:gs pos="100000">
              <a:srgbClr val="005CBF"/>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US" sz="3100" kern="1200" dirty="0" smtClean="0"/>
            <a:t>Plus Intelligence:</a:t>
          </a:r>
          <a:endParaRPr lang="en-US" sz="3100" kern="1200" dirty="0"/>
        </a:p>
      </dsp:txBody>
      <dsp:txXfrm>
        <a:off x="63934" y="2816262"/>
        <a:ext cx="2351299" cy="11818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4818" name="Picture 6" descr="logo_blu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111364"/>
            <a:ext cx="2057400" cy="35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5"/>
          <p:cNvSpPr>
            <a:spLocks noGrp="1"/>
          </p:cNvSpPr>
          <p:nvPr>
            <p:ph type="sldNum" sz="quarter" idx="3"/>
          </p:nvPr>
        </p:nvSpPr>
        <p:spPr>
          <a:xfrm>
            <a:off x="6248401" y="8829967"/>
            <a:ext cx="608013" cy="464820"/>
          </a:xfrm>
          <a:prstGeom prst="rect">
            <a:avLst/>
          </a:prstGeom>
        </p:spPr>
        <p:txBody>
          <a:bodyPr vert="horz" lIns="91440" tIns="45720" rIns="91440" bIns="45720" rtlCol="0" anchor="b"/>
          <a:lstStyle>
            <a:lvl1pPr algn="r">
              <a:defRPr sz="1200">
                <a:cs typeface="+mn-cs"/>
              </a:defRPr>
            </a:lvl1pPr>
          </a:lstStyle>
          <a:p>
            <a:pPr>
              <a:defRPr/>
            </a:pPr>
            <a:fld id="{F9F9C8E3-2B65-4B14-AAA2-6F77C02A5608}" type="slidenum">
              <a:rPr lang="en-US"/>
              <a:pPr>
                <a:defRPr/>
              </a:pPr>
              <a:t>‹#›</a:t>
            </a:fld>
            <a:endParaRPr lang="en-US" dirty="0"/>
          </a:p>
        </p:txBody>
      </p:sp>
      <p:sp>
        <p:nvSpPr>
          <p:cNvPr id="6" name="Footer Placeholder 4"/>
          <p:cNvSpPr>
            <a:spLocks noGrp="1"/>
          </p:cNvSpPr>
          <p:nvPr>
            <p:ph type="ftr" sz="quarter" idx="2"/>
          </p:nvPr>
        </p:nvSpPr>
        <p:spPr>
          <a:xfrm>
            <a:off x="0" y="8829967"/>
            <a:ext cx="5791200" cy="464820"/>
          </a:xfrm>
          <a:prstGeom prst="rect">
            <a:avLst/>
          </a:prstGeom>
        </p:spPr>
        <p:txBody>
          <a:bodyPr vert="horz" lIns="91440" tIns="45720" rIns="91440" bIns="45720" rtlCol="0" anchor="b"/>
          <a:lstStyle>
            <a:lvl1pPr algn="l">
              <a:defRPr sz="600" dirty="0">
                <a:cs typeface="+mn-cs"/>
              </a:defRPr>
            </a:lvl1pPr>
          </a:lstStyle>
          <a:p>
            <a:pPr>
              <a:defRPr/>
            </a:pPr>
            <a:r>
              <a:rPr lang="en-US" smtClean="0"/>
              <a:t>© 2013 Quantum Corporation. Company Confidential. Forward-looking information is based upon multiple assumptions and uncertainties, does not necessarily represent the company’s outlook and is for planning purposes only.</a:t>
            </a:r>
            <a:endParaRPr lang="en-US"/>
          </a:p>
        </p:txBody>
      </p:sp>
    </p:spTree>
    <p:extLst>
      <p:ext uri="{BB962C8B-B14F-4D97-AF65-F5344CB8AC3E}">
        <p14:creationId xmlns:p14="http://schemas.microsoft.com/office/powerpoint/2010/main" val="2654780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152400" y="4415790"/>
            <a:ext cx="6553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pic>
        <p:nvPicPr>
          <p:cNvPr id="32772" name="Picture 8" descr="logo_bl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11364"/>
            <a:ext cx="2057400" cy="35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4"/>
          <p:cNvSpPr>
            <a:spLocks noGrp="1"/>
          </p:cNvSpPr>
          <p:nvPr>
            <p:ph type="ftr" sz="quarter" idx="4"/>
          </p:nvPr>
        </p:nvSpPr>
        <p:spPr>
          <a:xfrm>
            <a:off x="0" y="8829967"/>
            <a:ext cx="5791200" cy="464820"/>
          </a:xfrm>
          <a:prstGeom prst="rect">
            <a:avLst/>
          </a:prstGeom>
        </p:spPr>
        <p:txBody>
          <a:bodyPr vert="horz" lIns="91440" tIns="45720" rIns="91440" bIns="45720" rtlCol="0" anchor="b"/>
          <a:lstStyle>
            <a:lvl1pPr algn="l">
              <a:defRPr sz="600" dirty="0">
                <a:cs typeface="+mn-cs"/>
              </a:defRPr>
            </a:lvl1pPr>
          </a:lstStyle>
          <a:p>
            <a:pPr>
              <a:defRPr/>
            </a:pPr>
            <a:r>
              <a:rPr lang="en-US" smtClean="0"/>
              <a:t>© 2013 Quantum Corporation. Company Confidential. Forward-looking information is based upon multiple assumptions and uncertainties, does not necessarily represent the company’s outlook and is for planning purposes only.</a:t>
            </a:r>
            <a:endParaRPr lang="en-US"/>
          </a:p>
        </p:txBody>
      </p:sp>
      <p:sp>
        <p:nvSpPr>
          <p:cNvPr id="9" name="Slide Number Placeholder 5"/>
          <p:cNvSpPr>
            <a:spLocks noGrp="1"/>
          </p:cNvSpPr>
          <p:nvPr>
            <p:ph type="sldNum" sz="quarter" idx="5"/>
          </p:nvPr>
        </p:nvSpPr>
        <p:spPr>
          <a:xfrm>
            <a:off x="6248401" y="8829967"/>
            <a:ext cx="608013" cy="464820"/>
          </a:xfrm>
          <a:prstGeom prst="rect">
            <a:avLst/>
          </a:prstGeom>
        </p:spPr>
        <p:txBody>
          <a:bodyPr vert="horz" lIns="91440" tIns="45720" rIns="91440" bIns="45720" rtlCol="0" anchor="b"/>
          <a:lstStyle>
            <a:lvl1pPr algn="r">
              <a:defRPr sz="1200">
                <a:cs typeface="+mn-cs"/>
              </a:defRPr>
            </a:lvl1pPr>
          </a:lstStyle>
          <a:p>
            <a:pPr>
              <a:defRPr/>
            </a:pPr>
            <a:fld id="{4462E7E0-0284-4AB1-A318-757D542418E6}" type="slidenum">
              <a:rPr lang="en-US"/>
              <a:pPr>
                <a:defRPr/>
              </a:pPr>
              <a:t>‹#›</a:t>
            </a:fld>
            <a:endParaRPr lang="en-US" dirty="0"/>
          </a:p>
        </p:txBody>
      </p:sp>
    </p:spTree>
    <p:extLst>
      <p:ext uri="{BB962C8B-B14F-4D97-AF65-F5344CB8AC3E}">
        <p14:creationId xmlns:p14="http://schemas.microsoft.com/office/powerpoint/2010/main" val="2228378676"/>
      </p:ext>
    </p:extLst>
  </p:cSld>
  <p:clrMap bg1="lt1" tx1="dk1" bg2="lt2" tx2="dk2" accent1="accent1" accent2="accent2" accent3="accent3" accent4="accent4" accent5="accent5" accent6="accent6" hlink="hlink" folHlink="folHlink"/>
  <p:hf hdr="0" dt="0"/>
  <p:notesStyle>
    <a:lvl1pPr algn="l" rtl="0" eaLnBrk="0" fontAlgn="base" hangingPunct="0">
      <a:spcBef>
        <a:spcPct val="10000"/>
      </a:spcBef>
      <a:spcAft>
        <a:spcPct val="0"/>
      </a:spcAft>
      <a:defRPr sz="1000" kern="1200">
        <a:solidFill>
          <a:schemeClr val="tx1"/>
        </a:solidFill>
        <a:latin typeface="Arial" charset="0"/>
        <a:ea typeface="ＭＳ Ｐゴシック" charset="0"/>
        <a:cs typeface="ＭＳ Ｐゴシック" charset="-128"/>
      </a:defRPr>
    </a:lvl1pPr>
    <a:lvl2pPr marL="457200" algn="l" rtl="0" eaLnBrk="0" fontAlgn="base" hangingPunct="0">
      <a:spcBef>
        <a:spcPct val="10000"/>
      </a:spcBef>
      <a:spcAft>
        <a:spcPct val="0"/>
      </a:spcAft>
      <a:defRPr sz="1000" kern="1200">
        <a:solidFill>
          <a:schemeClr val="tx1"/>
        </a:solidFill>
        <a:latin typeface="Arial" charset="0"/>
        <a:ea typeface="ＭＳ Ｐゴシック" charset="0"/>
        <a:cs typeface="+mn-cs"/>
      </a:defRPr>
    </a:lvl2pPr>
    <a:lvl3pPr marL="914400" algn="l" rtl="0" eaLnBrk="0" fontAlgn="base" hangingPunct="0">
      <a:spcBef>
        <a:spcPct val="10000"/>
      </a:spcBef>
      <a:spcAft>
        <a:spcPct val="0"/>
      </a:spcAft>
      <a:defRPr sz="1000" kern="1200">
        <a:solidFill>
          <a:schemeClr val="tx1"/>
        </a:solidFill>
        <a:latin typeface="Arial" charset="0"/>
        <a:ea typeface="ＭＳ Ｐゴシック" charset="0"/>
        <a:cs typeface="+mn-cs"/>
      </a:defRPr>
    </a:lvl3pPr>
    <a:lvl4pPr marL="1371600" algn="l" rtl="0" eaLnBrk="0" fontAlgn="base" hangingPunct="0">
      <a:spcBef>
        <a:spcPct val="10000"/>
      </a:spcBef>
      <a:spcAft>
        <a:spcPct val="0"/>
      </a:spcAft>
      <a:defRPr sz="1000" kern="1200">
        <a:solidFill>
          <a:schemeClr val="tx1"/>
        </a:solidFill>
        <a:latin typeface="Arial" charset="0"/>
        <a:ea typeface="ＭＳ Ｐゴシック" charset="0"/>
        <a:cs typeface="+mn-cs"/>
      </a:defRPr>
    </a:lvl4pPr>
    <a:lvl5pPr marL="1828800" algn="l" rtl="0" eaLnBrk="0" fontAlgn="base" hangingPunct="0">
      <a:spcBef>
        <a:spcPct val="10000"/>
      </a:spcBef>
      <a:spcAft>
        <a:spcPct val="0"/>
      </a:spcAft>
      <a:defRPr sz="10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Footer Placeholder 3"/>
          <p:cNvSpPr>
            <a:spLocks noGrp="1"/>
          </p:cNvSpPr>
          <p:nvPr>
            <p:ph type="ftr" sz="quarter" idx="4"/>
          </p:nvPr>
        </p:nvSpPr>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r>
              <a:rPr lang="en-US" altLang="en-US" sz="1200" dirty="0" smtClean="0">
                <a:latin typeface="Calibri" panose="020F0502020204030204" pitchFamily="34" charset="0"/>
              </a:rPr>
              <a:t>© 2013 Quantum Corporation. Company Confidential. Forward-looking information is based upon multiple assumptions and uncertainties, does not necessarily represent the company’s outlook and is for planning purposes only.</a:t>
            </a:r>
          </a:p>
        </p:txBody>
      </p:sp>
      <p:sp>
        <p:nvSpPr>
          <p:cNvPr id="2150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A4FA77F-A18D-45C7-9BCA-5433C8386BA6}" type="slidenum">
              <a:rPr lang="en-US" altLang="en-US" sz="1200">
                <a:latin typeface="Calibri" panose="020F0502020204030204" pitchFamily="34" charset="0"/>
              </a:rPr>
              <a:pPr eaLnBrk="1" hangingPunct="1"/>
              <a:t>1</a:t>
            </a:fld>
            <a:endParaRPr lang="en-US" altLang="en-US" sz="1200" dirty="0">
              <a:latin typeface="Calibri" panose="020F0502020204030204" pitchFamily="34" charset="0"/>
            </a:endParaRPr>
          </a:p>
        </p:txBody>
      </p:sp>
    </p:spTree>
    <p:extLst>
      <p:ext uri="{BB962C8B-B14F-4D97-AF65-F5344CB8AC3E}">
        <p14:creationId xmlns:p14="http://schemas.microsoft.com/office/powerpoint/2010/main" val="2737632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charset="0"/>
              <a:buChar char="•"/>
            </a:pPr>
            <a:r>
              <a:rPr lang="en-US" dirty="0" smtClean="0"/>
              <a:t>How it works</a:t>
            </a:r>
          </a:p>
          <a:p>
            <a:pPr lvl="1">
              <a:buFont typeface="Arial" charset="0"/>
              <a:buChar char="•"/>
            </a:pPr>
            <a:r>
              <a:rPr lang="en-US" dirty="0" smtClean="0"/>
              <a:t>Similar to </a:t>
            </a:r>
            <a:r>
              <a:rPr lang="en-US" dirty="0" err="1" smtClean="0"/>
              <a:t>tiering</a:t>
            </a:r>
            <a:r>
              <a:rPr lang="en-US" dirty="0" smtClean="0"/>
              <a:t>: based on combined LRU/LFU algorithm…</a:t>
            </a:r>
          </a:p>
          <a:p>
            <a:pPr lvl="1">
              <a:buFont typeface="Arial" charset="0"/>
              <a:buChar char="•"/>
            </a:pPr>
            <a:r>
              <a:rPr lang="en-US" dirty="0" smtClean="0"/>
              <a:t>…except that it takes “hints” from the controller cache about pages which it would like to keep in cache, but can’t</a:t>
            </a:r>
          </a:p>
          <a:p>
            <a:pPr lvl="1">
              <a:buFont typeface="Arial" charset="0"/>
              <a:buChar char="•"/>
            </a:pPr>
            <a:r>
              <a:rPr lang="en-US" dirty="0" smtClean="0"/>
              <a:t>Also, pages with heavy write activity as considered less important than read-centric pages</a:t>
            </a:r>
          </a:p>
          <a:p>
            <a:pPr lvl="1">
              <a:buFont typeface="Arial" charset="0"/>
              <a:buChar char="•"/>
            </a:pPr>
            <a:r>
              <a:rPr lang="en-US" dirty="0" smtClean="0"/>
              <a:t>Hot pages are copied (rather than moved) to SSD</a:t>
            </a:r>
          </a:p>
          <a:p>
            <a:pPr lvl="1">
              <a:buFont typeface="Arial" charset="0"/>
              <a:buChar char="•"/>
            </a:pPr>
            <a:r>
              <a:rPr lang="en-US" dirty="0" smtClean="0"/>
              <a:t>Reads are satisfied from SSD. Writes go to both SSD and HDD</a:t>
            </a:r>
          </a:p>
          <a:p>
            <a:pPr lvl="1">
              <a:buFont typeface="Arial" charset="0"/>
              <a:buChar char="•"/>
            </a:pPr>
            <a:endParaRPr lang="en-US" dirty="0" smtClean="0"/>
          </a:p>
          <a:p>
            <a:pPr>
              <a:buFont typeface="Arial" charset="0"/>
              <a:buChar char="•"/>
            </a:pPr>
            <a:r>
              <a:rPr lang="en-US" dirty="0" smtClean="0"/>
              <a:t>RFC Discards</a:t>
            </a:r>
          </a:p>
          <a:p>
            <a:pPr lvl="1">
              <a:buFont typeface="Arial" charset="0"/>
              <a:buChar char="•"/>
            </a:pPr>
            <a:r>
              <a:rPr lang="en-US" dirty="0" smtClean="0"/>
              <a:t>If read cache is full, we have to discard</a:t>
            </a:r>
          </a:p>
          <a:p>
            <a:pPr lvl="1">
              <a:buFont typeface="Arial" charset="0"/>
              <a:buChar char="•"/>
            </a:pPr>
            <a:r>
              <a:rPr lang="en-US" dirty="0" smtClean="0"/>
              <a:t>We discard the lowest ranked page, except there’s hysteresis: pages already in cache get a slight boost in rank to lessen churn</a:t>
            </a:r>
          </a:p>
          <a:p>
            <a:endParaRPr lang="en-US" dirty="0"/>
          </a:p>
        </p:txBody>
      </p:sp>
      <p:sp>
        <p:nvSpPr>
          <p:cNvPr id="4" name="Slide Number Placeholder 3"/>
          <p:cNvSpPr>
            <a:spLocks noGrp="1"/>
          </p:cNvSpPr>
          <p:nvPr>
            <p:ph type="sldNum" sz="quarter" idx="10"/>
          </p:nvPr>
        </p:nvSpPr>
        <p:spPr/>
        <p:txBody>
          <a:bodyPr/>
          <a:lstStyle/>
          <a:p>
            <a:pPr>
              <a:defRPr/>
            </a:pPr>
            <a:fld id="{3E0EE645-BE1E-4857-9460-166841A2AFA0}" type="slidenum">
              <a:rPr lang="en-US" smtClean="0"/>
              <a:pPr>
                <a:defRPr/>
              </a:pPr>
              <a:t>35</a:t>
            </a:fld>
            <a:endParaRPr lang="en-US" dirty="0"/>
          </a:p>
        </p:txBody>
      </p:sp>
    </p:spTree>
    <p:extLst>
      <p:ext uri="{BB962C8B-B14F-4D97-AF65-F5344CB8AC3E}">
        <p14:creationId xmlns:p14="http://schemas.microsoft.com/office/powerpoint/2010/main" val="2001604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6"/>
              </a:buClr>
              <a:buFont typeface="Wingdings" pitchFamily="2" charset="2"/>
              <a:buChar char="Ø"/>
            </a:pPr>
            <a:r>
              <a:rPr lang="en-US" dirty="0" smtClean="0"/>
              <a:t>How is a snapshot taken?</a:t>
            </a:r>
          </a:p>
          <a:p>
            <a:pPr lvl="2"/>
            <a:r>
              <a:rPr lang="en-US" dirty="0" smtClean="0"/>
              <a:t>A snapshot is a new volume with identical data to the original</a:t>
            </a:r>
          </a:p>
          <a:p>
            <a:pPr lvl="2"/>
            <a:r>
              <a:rPr lang="en-US" dirty="0" smtClean="0"/>
              <a:t>To do this, we simply create a new volume and create PS page tables that duplicate the originals</a:t>
            </a:r>
          </a:p>
          <a:p>
            <a:pPr lvl="2"/>
            <a:r>
              <a:rPr lang="en-US" dirty="0" smtClean="0"/>
              <a:t>We also need a new data structure to keep track of multiple references to the same physical page. This new data structure is the Reference Count Table</a:t>
            </a:r>
          </a:p>
          <a:p>
            <a:endParaRPr lang="en-US" dirty="0"/>
          </a:p>
        </p:txBody>
      </p:sp>
      <p:sp>
        <p:nvSpPr>
          <p:cNvPr id="4" name="Slide Number Placeholder 3"/>
          <p:cNvSpPr>
            <a:spLocks noGrp="1"/>
          </p:cNvSpPr>
          <p:nvPr>
            <p:ph type="sldNum" sz="quarter" idx="10"/>
          </p:nvPr>
        </p:nvSpPr>
        <p:spPr/>
        <p:txBody>
          <a:bodyPr/>
          <a:lstStyle/>
          <a:p>
            <a:pPr>
              <a:defRPr/>
            </a:pPr>
            <a:fld id="{3E0EE645-BE1E-4857-9460-166841A2AFA0}" type="slidenum">
              <a:rPr lang="en-US" smtClean="0"/>
              <a:pPr>
                <a:defRPr/>
              </a:pPr>
              <a:t>37</a:t>
            </a:fld>
            <a:endParaRPr lang="en-US" dirty="0"/>
          </a:p>
        </p:txBody>
      </p:sp>
    </p:spTree>
    <p:extLst>
      <p:ext uri="{BB962C8B-B14F-4D97-AF65-F5344CB8AC3E}">
        <p14:creationId xmlns:p14="http://schemas.microsoft.com/office/powerpoint/2010/main" val="775776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Footer Placeholder 3"/>
          <p:cNvSpPr>
            <a:spLocks noGrp="1"/>
          </p:cNvSpPr>
          <p:nvPr>
            <p:ph type="ftr" sz="quarter" idx="4"/>
          </p:nvPr>
        </p:nvSpPr>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r>
              <a:rPr lang="en-US" altLang="en-US" sz="1200" dirty="0" smtClean="0">
                <a:latin typeface="Calibri" panose="020F0502020204030204" pitchFamily="34" charset="0"/>
              </a:rPr>
              <a:t>© 2013 Quantum Corporation. Company Confidential. Forward-looking information is based upon multiple assumptions and uncertainties, does not necessarily represent the company’s outlook and is for planning purposes only.</a:t>
            </a:r>
          </a:p>
        </p:txBody>
      </p:sp>
      <p:sp>
        <p:nvSpPr>
          <p:cNvPr id="2355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9A4E558-3527-4899-9A6C-3169D1500876}" type="slidenum">
              <a:rPr lang="en-US" altLang="en-US" sz="1200">
                <a:latin typeface="Calibri" panose="020F0502020204030204" pitchFamily="34" charset="0"/>
              </a:rPr>
              <a:pPr eaLnBrk="1" hangingPunct="1"/>
              <a:t>2</a:t>
            </a:fld>
            <a:endParaRPr lang="en-US" altLang="en-US" sz="1200" dirty="0">
              <a:latin typeface="Calibri" panose="020F0502020204030204" pitchFamily="34" charset="0"/>
            </a:endParaRPr>
          </a:p>
        </p:txBody>
      </p:sp>
    </p:spTree>
    <p:extLst>
      <p:ext uri="{BB962C8B-B14F-4D97-AF65-F5344CB8AC3E}">
        <p14:creationId xmlns:p14="http://schemas.microsoft.com/office/powerpoint/2010/main" val="2342634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QXS uses linear</a:t>
            </a:r>
            <a:r>
              <a:rPr lang="en-US" baseline="0" dirty="0" smtClean="0"/>
              <a:t> RAID; LUNS are served by a single, dedicated RAID set</a:t>
            </a:r>
          </a:p>
          <a:p>
            <a:endParaRPr lang="en-US" baseline="0" dirty="0" smtClean="0"/>
          </a:p>
          <a:p>
            <a:r>
              <a:rPr lang="en-US" b="1" baseline="0" dirty="0" smtClean="0"/>
              <a:t>NOTE: </a:t>
            </a:r>
            <a:r>
              <a:rPr lang="en-US" b="0" baseline="0" dirty="0" smtClean="0"/>
              <a:t>  The Dot Hill branded controllers can also do linear, but it’s no longer the norm.</a:t>
            </a:r>
            <a:endParaRPr lang="en-US" b="1" dirty="0"/>
          </a:p>
        </p:txBody>
      </p:sp>
      <p:sp>
        <p:nvSpPr>
          <p:cNvPr id="4" name="Footer Placeholder 3"/>
          <p:cNvSpPr>
            <a:spLocks noGrp="1"/>
          </p:cNvSpPr>
          <p:nvPr>
            <p:ph type="ftr" sz="quarter" idx="10"/>
          </p:nvPr>
        </p:nvSpPr>
        <p:spPr/>
        <p:txBody>
          <a:bodyPr/>
          <a:lstStyle/>
          <a:p>
            <a:pPr>
              <a:defRPr/>
            </a:pPr>
            <a:r>
              <a:rPr lang="en-US" smtClean="0"/>
              <a:t>© 2013 Quantum Corporation. Company Confidential. Forward-looking information is based upon multiple assumptions and uncertainties, does not necessarily represent the company’s outlook and is for planning purposes only.</a:t>
            </a:r>
            <a:endParaRPr lang="en-US"/>
          </a:p>
        </p:txBody>
      </p:sp>
      <p:sp>
        <p:nvSpPr>
          <p:cNvPr id="5" name="Slide Number Placeholder 4"/>
          <p:cNvSpPr>
            <a:spLocks noGrp="1"/>
          </p:cNvSpPr>
          <p:nvPr>
            <p:ph type="sldNum" sz="quarter" idx="11"/>
          </p:nvPr>
        </p:nvSpPr>
        <p:spPr/>
        <p:txBody>
          <a:bodyPr/>
          <a:lstStyle/>
          <a:p>
            <a:pPr>
              <a:defRPr/>
            </a:pPr>
            <a:fld id="{4462E7E0-0284-4AB1-A318-757D542418E6}" type="slidenum">
              <a:rPr lang="en-US" smtClean="0"/>
              <a:pPr>
                <a:defRPr/>
              </a:pPr>
              <a:t>4</a:t>
            </a:fld>
            <a:endParaRPr lang="en-US" dirty="0"/>
          </a:p>
        </p:txBody>
      </p:sp>
    </p:spTree>
    <p:extLst>
      <p:ext uri="{BB962C8B-B14F-4D97-AF65-F5344CB8AC3E}">
        <p14:creationId xmlns:p14="http://schemas.microsoft.com/office/powerpoint/2010/main" val="3267524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baseline="0" dirty="0" smtClean="0"/>
              <a:t>Dot Hill branded array are typically configured with virtualized RAID.</a:t>
            </a:r>
          </a:p>
          <a:p>
            <a:endParaRPr lang="en-US" b="0" baseline="0" dirty="0" smtClean="0"/>
          </a:p>
          <a:p>
            <a:r>
              <a:rPr lang="en-US" b="0" baseline="0" dirty="0" smtClean="0"/>
              <a:t>NOTE:  Dot Hill branded arrays can also do linear, but most of the time, the end customers will want virtualized RAID.</a:t>
            </a:r>
            <a:endParaRPr lang="en-US" b="1" dirty="0" smtClean="0"/>
          </a:p>
          <a:p>
            <a:endParaRPr lang="en-US" dirty="0"/>
          </a:p>
        </p:txBody>
      </p:sp>
      <p:sp>
        <p:nvSpPr>
          <p:cNvPr id="4" name="Footer Placeholder 3"/>
          <p:cNvSpPr>
            <a:spLocks noGrp="1"/>
          </p:cNvSpPr>
          <p:nvPr>
            <p:ph type="ftr" sz="quarter" idx="10"/>
          </p:nvPr>
        </p:nvSpPr>
        <p:spPr/>
        <p:txBody>
          <a:bodyPr/>
          <a:lstStyle/>
          <a:p>
            <a:pPr>
              <a:defRPr/>
            </a:pPr>
            <a:r>
              <a:rPr lang="en-US" smtClean="0"/>
              <a:t>© 2013 Quantum Corporation. Company Confidential. Forward-looking information is based upon multiple assumptions and uncertainties, does not necessarily represent the company’s outlook and is for planning purposes only.</a:t>
            </a:r>
            <a:endParaRPr lang="en-US"/>
          </a:p>
        </p:txBody>
      </p:sp>
      <p:sp>
        <p:nvSpPr>
          <p:cNvPr id="5" name="Slide Number Placeholder 4"/>
          <p:cNvSpPr>
            <a:spLocks noGrp="1"/>
          </p:cNvSpPr>
          <p:nvPr>
            <p:ph type="sldNum" sz="quarter" idx="11"/>
          </p:nvPr>
        </p:nvSpPr>
        <p:spPr/>
        <p:txBody>
          <a:bodyPr/>
          <a:lstStyle/>
          <a:p>
            <a:pPr>
              <a:defRPr/>
            </a:pPr>
            <a:fld id="{4462E7E0-0284-4AB1-A318-757D542418E6}" type="slidenum">
              <a:rPr lang="en-US" smtClean="0"/>
              <a:pPr>
                <a:defRPr/>
              </a:pPr>
              <a:t>5</a:t>
            </a:fld>
            <a:endParaRPr lang="en-US" dirty="0"/>
          </a:p>
        </p:txBody>
      </p:sp>
    </p:spTree>
    <p:extLst>
      <p:ext uri="{BB962C8B-B14F-4D97-AF65-F5344CB8AC3E}">
        <p14:creationId xmlns:p14="http://schemas.microsoft.com/office/powerpoint/2010/main" val="296385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 2013 Quantum Corporation. Company Confidential. Forward-looking information is based upon multiple assumptions and uncertainties, does not necessarily represent the company’s outlook and is for planning purposes only.</a:t>
            </a:r>
            <a:endParaRPr lang="en-US"/>
          </a:p>
        </p:txBody>
      </p:sp>
      <p:sp>
        <p:nvSpPr>
          <p:cNvPr id="5" name="Slide Number Placeholder 4"/>
          <p:cNvSpPr>
            <a:spLocks noGrp="1"/>
          </p:cNvSpPr>
          <p:nvPr>
            <p:ph type="sldNum" sz="quarter" idx="11"/>
          </p:nvPr>
        </p:nvSpPr>
        <p:spPr/>
        <p:txBody>
          <a:bodyPr/>
          <a:lstStyle/>
          <a:p>
            <a:pPr>
              <a:defRPr/>
            </a:pPr>
            <a:fld id="{4462E7E0-0284-4AB1-A318-757D542418E6}" type="slidenum">
              <a:rPr lang="en-US" smtClean="0"/>
              <a:pPr>
                <a:defRPr/>
              </a:pPr>
              <a:t>10</a:t>
            </a:fld>
            <a:endParaRPr lang="en-US" dirty="0"/>
          </a:p>
        </p:txBody>
      </p:sp>
    </p:spTree>
    <p:extLst>
      <p:ext uri="{BB962C8B-B14F-4D97-AF65-F5344CB8AC3E}">
        <p14:creationId xmlns:p14="http://schemas.microsoft.com/office/powerpoint/2010/main" val="3591062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 2013 Quantum Corporation. Company Confidential. Forward-looking information is based upon multiple assumptions and uncertainties, does not necessarily represent the company’s outlook and is for planning purposes only.</a:t>
            </a:r>
            <a:endParaRPr lang="en-US"/>
          </a:p>
        </p:txBody>
      </p:sp>
      <p:sp>
        <p:nvSpPr>
          <p:cNvPr id="5" name="Slide Number Placeholder 4"/>
          <p:cNvSpPr>
            <a:spLocks noGrp="1"/>
          </p:cNvSpPr>
          <p:nvPr>
            <p:ph type="sldNum" sz="quarter" idx="11"/>
          </p:nvPr>
        </p:nvSpPr>
        <p:spPr/>
        <p:txBody>
          <a:bodyPr/>
          <a:lstStyle/>
          <a:p>
            <a:pPr>
              <a:defRPr/>
            </a:pPr>
            <a:fld id="{4462E7E0-0284-4AB1-A318-757D542418E6}" type="slidenum">
              <a:rPr lang="en-US" smtClean="0"/>
              <a:pPr>
                <a:defRPr/>
              </a:pPr>
              <a:t>12</a:t>
            </a:fld>
            <a:endParaRPr lang="en-US" dirty="0"/>
          </a:p>
        </p:txBody>
      </p:sp>
    </p:spTree>
    <p:extLst>
      <p:ext uri="{BB962C8B-B14F-4D97-AF65-F5344CB8AC3E}">
        <p14:creationId xmlns:p14="http://schemas.microsoft.com/office/powerpoint/2010/main" val="1605913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 2013 Quantum Corporation. Company Confidential. Forward-looking information is based upon multiple assumptions and uncertainties, does not necessarily represent the company’s outlook and is for planning purposes only.</a:t>
            </a:r>
            <a:endParaRPr lang="en-US"/>
          </a:p>
        </p:txBody>
      </p:sp>
      <p:sp>
        <p:nvSpPr>
          <p:cNvPr id="5" name="Slide Number Placeholder 4"/>
          <p:cNvSpPr>
            <a:spLocks noGrp="1"/>
          </p:cNvSpPr>
          <p:nvPr>
            <p:ph type="sldNum" sz="quarter" idx="11"/>
          </p:nvPr>
        </p:nvSpPr>
        <p:spPr/>
        <p:txBody>
          <a:bodyPr/>
          <a:lstStyle/>
          <a:p>
            <a:pPr>
              <a:defRPr/>
            </a:pPr>
            <a:fld id="{4462E7E0-0284-4AB1-A318-757D542418E6}" type="slidenum">
              <a:rPr lang="en-US" smtClean="0"/>
              <a:pPr>
                <a:defRPr/>
              </a:pPr>
              <a:t>13</a:t>
            </a:fld>
            <a:endParaRPr lang="en-US" dirty="0"/>
          </a:p>
        </p:txBody>
      </p:sp>
    </p:spTree>
    <p:extLst>
      <p:ext uri="{BB962C8B-B14F-4D97-AF65-F5344CB8AC3E}">
        <p14:creationId xmlns:p14="http://schemas.microsoft.com/office/powerpoint/2010/main" val="347051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RealThin</a:t>
            </a:r>
            <a:r>
              <a:rPr lang="en-US" dirty="0" smtClean="0"/>
              <a:t> allows users to provision volume sizes independently of physical storage and thus allows you to buy only what you need up front.  And we provide a robust set of alerts to ensure proper notifications as you approach the provisioned limits. </a:t>
            </a:r>
          </a:p>
          <a:p>
            <a:endParaRPr lang="en-US" dirty="0"/>
          </a:p>
        </p:txBody>
      </p:sp>
      <p:sp>
        <p:nvSpPr>
          <p:cNvPr id="4" name="Slide Number Placeholder 3"/>
          <p:cNvSpPr>
            <a:spLocks noGrp="1"/>
          </p:cNvSpPr>
          <p:nvPr>
            <p:ph type="sldNum" sz="quarter" idx="10"/>
          </p:nvPr>
        </p:nvSpPr>
        <p:spPr/>
        <p:txBody>
          <a:bodyPr/>
          <a:lstStyle/>
          <a:p>
            <a:pPr>
              <a:defRPr/>
            </a:pPr>
            <a:fld id="{3E0EE645-BE1E-4857-9460-166841A2AFA0}" type="slidenum">
              <a:rPr lang="en-US" smtClean="0"/>
              <a:pPr>
                <a:defRPr/>
              </a:pPr>
              <a:t>29</a:t>
            </a:fld>
            <a:endParaRPr lang="en-US" dirty="0"/>
          </a:p>
        </p:txBody>
      </p:sp>
    </p:spTree>
    <p:extLst>
      <p:ext uri="{BB962C8B-B14F-4D97-AF65-F5344CB8AC3E}">
        <p14:creationId xmlns:p14="http://schemas.microsoft.com/office/powerpoint/2010/main" val="1932276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RealQuick</a:t>
            </a:r>
            <a:r>
              <a:rPr lang="en-US" dirty="0" smtClean="0"/>
              <a:t> is Dot Hill’s Rapid Rebuild feature.  Since we have knowledge of the usage of the pages of a failed drive, we can now rebuild only the data that you are using – not the full RAID set configured on the disk.  Typically, we have found that this can improve the performance of standard rebuilds by at least two to five times.  There is nothing to set or configure.  This substantially narrows the window of vulnerability that occurs when a large capacity disk drive fails.</a:t>
            </a:r>
          </a:p>
          <a:p>
            <a:endParaRPr lang="en-US" dirty="0"/>
          </a:p>
        </p:txBody>
      </p:sp>
      <p:sp>
        <p:nvSpPr>
          <p:cNvPr id="4" name="Slide Number Placeholder 3"/>
          <p:cNvSpPr>
            <a:spLocks noGrp="1"/>
          </p:cNvSpPr>
          <p:nvPr>
            <p:ph type="sldNum" sz="quarter" idx="10"/>
          </p:nvPr>
        </p:nvSpPr>
        <p:spPr/>
        <p:txBody>
          <a:bodyPr/>
          <a:lstStyle/>
          <a:p>
            <a:pPr>
              <a:defRPr/>
            </a:pPr>
            <a:fld id="{3E0EE645-BE1E-4857-9460-166841A2AFA0}" type="slidenum">
              <a:rPr lang="en-US" smtClean="0"/>
              <a:pPr>
                <a:defRPr/>
              </a:pPr>
              <a:t>32</a:t>
            </a:fld>
            <a:endParaRPr lang="en-US" dirty="0"/>
          </a:p>
        </p:txBody>
      </p:sp>
    </p:spTree>
    <p:extLst>
      <p:ext uri="{BB962C8B-B14F-4D97-AF65-F5344CB8AC3E}">
        <p14:creationId xmlns:p14="http://schemas.microsoft.com/office/powerpoint/2010/main" val="10230913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4.xml"/><Relationship Id="rId5" Type="http://schemas.openxmlformats.org/officeDocument/2006/relationships/image" Target="../media/image4.emf"/><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5.xml"/><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5.xml"/><Relationship Id="rId5" Type="http://schemas.openxmlformats.org/officeDocument/2006/relationships/image" Target="../media/image4.emf"/><Relationship Id="rId4"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2.xml"/><Relationship Id="rId5" Type="http://schemas.openxmlformats.org/officeDocument/2006/relationships/image" Target="../media/image4.emf"/><Relationship Id="rId4"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8.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9.xml"/><Relationship Id="rId5" Type="http://schemas.openxmlformats.org/officeDocument/2006/relationships/image" Target="../media/image4.emf"/><Relationship Id="rId4" Type="http://schemas.openxmlformats.org/officeDocument/2006/relationships/image" Target="../media/image2.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elcom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0" y="-40076"/>
            <a:ext cx="9144000" cy="6903243"/>
          </a:xfrm>
          <a:prstGeom prst="rect">
            <a:avLst/>
          </a:prstGeom>
          <a:gradFill>
            <a:gsLst>
              <a:gs pos="50000">
                <a:schemeClr val="accent6">
                  <a:alpha val="79000"/>
                </a:schemeClr>
              </a:gs>
              <a:gs pos="0">
                <a:schemeClr val="tx1">
                  <a:alpha val="94000"/>
                </a:schemeClr>
              </a:gs>
              <a:gs pos="100000">
                <a:schemeClr val="tx1">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
        <p:nvSpPr>
          <p:cNvPr id="7" name="Rectangle 6"/>
          <p:cNvSpPr/>
          <p:nvPr userDrawn="1"/>
        </p:nvSpPr>
        <p:spPr bwMode="auto">
          <a:xfrm>
            <a:off x="0" y="3804696"/>
            <a:ext cx="9143999" cy="605294"/>
          </a:xfrm>
          <a:prstGeom prst="rect">
            <a:avLst/>
          </a:prstGeom>
        </p:spPr>
        <p:txBody>
          <a:bodyPr wrap="square">
            <a:spAutoFit/>
          </a:bodyPr>
          <a:lstStyle/>
          <a:p>
            <a:pPr algn="ctr" defTabSz="457200">
              <a:lnSpc>
                <a:spcPts val="1950"/>
              </a:lnSpc>
              <a:spcBef>
                <a:spcPct val="20000"/>
              </a:spcBef>
              <a:buClr>
                <a:srgbClr val="0DB6EC"/>
              </a:buClr>
              <a:buSzPct val="75000"/>
              <a:defRPr/>
            </a:pPr>
            <a:r>
              <a:rPr lang="en-US" sz="1800" kern="0" dirty="0" smtClean="0">
                <a:solidFill>
                  <a:schemeClr val="bg1">
                    <a:lumMod val="85000"/>
                  </a:schemeClr>
                </a:solidFill>
                <a:latin typeface="Arial" charset="0"/>
                <a:ea typeface="ＭＳ Ｐゴシック" charset="0"/>
                <a:cs typeface="Arial" pitchFamily="34" charset="0"/>
              </a:rPr>
              <a:t>Quantum is the </a:t>
            </a:r>
            <a:r>
              <a:rPr lang="en-US" sz="1800" b="1" kern="0" dirty="0" smtClean="0">
                <a:solidFill>
                  <a:schemeClr val="bg1">
                    <a:lumMod val="85000"/>
                  </a:schemeClr>
                </a:solidFill>
                <a:latin typeface="Arial" charset="0"/>
                <a:ea typeface="ＭＳ Ｐゴシック" charset="0"/>
                <a:cs typeface="Arial" pitchFamily="34" charset="0"/>
              </a:rPr>
              <a:t>LARGEST</a:t>
            </a:r>
            <a:r>
              <a:rPr lang="en-US" sz="1800" kern="0" dirty="0" smtClean="0">
                <a:solidFill>
                  <a:schemeClr val="bg1">
                    <a:lumMod val="85000"/>
                  </a:schemeClr>
                </a:solidFill>
                <a:latin typeface="Arial" charset="0"/>
                <a:ea typeface="ＭＳ Ｐゴシック" charset="0"/>
                <a:cs typeface="Arial" pitchFamily="34" charset="0"/>
              </a:rPr>
              <a:t> Data Protection</a:t>
            </a:r>
            <a:r>
              <a:rPr lang="en-US" sz="1800" kern="0" baseline="0" dirty="0" smtClean="0">
                <a:solidFill>
                  <a:schemeClr val="bg1">
                    <a:lumMod val="85000"/>
                  </a:schemeClr>
                </a:solidFill>
                <a:latin typeface="Arial" charset="0"/>
                <a:ea typeface="ＭＳ Ｐゴシック" charset="0"/>
                <a:cs typeface="Arial" pitchFamily="34" charset="0"/>
              </a:rPr>
              <a:t/>
            </a:r>
            <a:br>
              <a:rPr lang="en-US" sz="1800" kern="0" baseline="0" dirty="0" smtClean="0">
                <a:solidFill>
                  <a:schemeClr val="bg1">
                    <a:lumMod val="85000"/>
                  </a:schemeClr>
                </a:solidFill>
                <a:latin typeface="Arial" charset="0"/>
                <a:ea typeface="ＭＳ Ｐゴシック" charset="0"/>
                <a:cs typeface="Arial" pitchFamily="34" charset="0"/>
              </a:rPr>
            </a:br>
            <a:r>
              <a:rPr lang="en-US" sz="1800" kern="0" baseline="0" dirty="0" smtClean="0">
                <a:solidFill>
                  <a:schemeClr val="bg1">
                    <a:lumMod val="85000"/>
                  </a:schemeClr>
                </a:solidFill>
                <a:latin typeface="Arial" charset="0"/>
                <a:ea typeface="ＭＳ Ｐゴシック" charset="0"/>
                <a:cs typeface="Arial" pitchFamily="34" charset="0"/>
              </a:rPr>
              <a:t>and Big Data management </a:t>
            </a:r>
            <a:r>
              <a:rPr lang="en-US" sz="1800" kern="0" dirty="0" smtClean="0">
                <a:solidFill>
                  <a:schemeClr val="bg1">
                    <a:lumMod val="85000"/>
                  </a:schemeClr>
                </a:solidFill>
                <a:latin typeface="Arial" charset="0"/>
                <a:ea typeface="ＭＳ Ｐゴシック" charset="0"/>
                <a:cs typeface="Arial" pitchFamily="34" charset="0"/>
              </a:rPr>
              <a:t>specialist in the world.</a:t>
            </a:r>
            <a:endParaRPr lang="en-US" sz="1800" kern="0" dirty="0">
              <a:solidFill>
                <a:schemeClr val="bg1">
                  <a:lumMod val="85000"/>
                </a:schemeClr>
              </a:solidFill>
              <a:latin typeface="Arial" charset="0"/>
              <a:ea typeface="ＭＳ Ｐゴシック" charset="0"/>
              <a:cs typeface="Arial" pitchFamily="34" charset="0"/>
            </a:endParaRPr>
          </a:p>
        </p:txBody>
      </p:sp>
      <p:sp>
        <p:nvSpPr>
          <p:cNvPr id="9" name="Rectangle 9"/>
          <p:cNvSpPr>
            <a:spLocks noChangeArrowheads="1"/>
          </p:cNvSpPr>
          <p:nvPr userDrawn="1"/>
        </p:nvSpPr>
        <p:spPr bwMode="auto">
          <a:xfrm>
            <a:off x="0" y="2884236"/>
            <a:ext cx="9143999"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90000"/>
              </a:lnSpc>
            </a:pPr>
            <a:r>
              <a:rPr lang="en-US" sz="7200" b="1" dirty="0" smtClean="0">
                <a:solidFill>
                  <a:srgbClr val="00B6F1"/>
                </a:solidFill>
              </a:rPr>
              <a:t>WELCOME</a:t>
            </a:r>
            <a:endParaRPr lang="en-US" sz="7200" dirty="0">
              <a:solidFill>
                <a:srgbClr val="00B6F1"/>
              </a:solidFill>
            </a:endParaRPr>
          </a:p>
        </p:txBody>
      </p:sp>
      <p:grpSp>
        <p:nvGrpSpPr>
          <p:cNvPr id="10" name="Group 9"/>
          <p:cNvGrpSpPr/>
          <p:nvPr userDrawn="1"/>
        </p:nvGrpSpPr>
        <p:grpSpPr>
          <a:xfrm>
            <a:off x="631408" y="1014219"/>
            <a:ext cx="2343905" cy="590931"/>
            <a:chOff x="320121" y="1309686"/>
            <a:chExt cx="2343905" cy="590931"/>
          </a:xfrm>
        </p:grpSpPr>
        <p:sp>
          <p:nvSpPr>
            <p:cNvPr id="11" name="Rectangle 9"/>
            <p:cNvSpPr>
              <a:spLocks noChangeArrowheads="1"/>
            </p:cNvSpPr>
            <p:nvPr/>
          </p:nvSpPr>
          <p:spPr bwMode="auto">
            <a:xfrm>
              <a:off x="320121" y="1309686"/>
              <a:ext cx="796298"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3600" b="1" dirty="0" smtClean="0">
                  <a:solidFill>
                    <a:schemeClr val="bg1">
                      <a:lumMod val="50000"/>
                    </a:schemeClr>
                  </a:solidFill>
                </a:rPr>
                <a:t>85</a:t>
              </a:r>
              <a:endParaRPr lang="en-US" sz="1400" dirty="0">
                <a:solidFill>
                  <a:schemeClr val="bg1">
                    <a:lumMod val="50000"/>
                  </a:schemeClr>
                </a:solidFill>
              </a:endParaRPr>
            </a:p>
          </p:txBody>
        </p:sp>
        <p:sp>
          <p:nvSpPr>
            <p:cNvPr id="12" name="Rectangle 9"/>
            <p:cNvSpPr>
              <a:spLocks noChangeArrowheads="1"/>
            </p:cNvSpPr>
            <p:nvPr/>
          </p:nvSpPr>
          <p:spPr bwMode="auto">
            <a:xfrm>
              <a:off x="942696" y="1365085"/>
              <a:ext cx="172133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1400" dirty="0" smtClean="0">
                  <a:solidFill>
                    <a:schemeClr val="bg1">
                      <a:lumMod val="50000"/>
                    </a:schemeClr>
                  </a:solidFill>
                </a:rPr>
                <a:t>of </a:t>
              </a:r>
              <a:r>
                <a:rPr lang="en-US" sz="1400" dirty="0">
                  <a:solidFill>
                    <a:schemeClr val="bg1">
                      <a:lumMod val="50000"/>
                    </a:schemeClr>
                  </a:solidFill>
                </a:rPr>
                <a:t>the Fortune </a:t>
              </a:r>
              <a:r>
                <a:rPr lang="en-US" sz="1400" dirty="0" smtClean="0">
                  <a:solidFill>
                    <a:schemeClr val="bg1">
                      <a:lumMod val="50000"/>
                    </a:schemeClr>
                  </a:solidFill>
                </a:rPr>
                <a:t>100</a:t>
              </a:r>
              <a:br>
                <a:rPr lang="en-US" sz="1400" dirty="0" smtClean="0">
                  <a:solidFill>
                    <a:schemeClr val="bg1">
                      <a:lumMod val="50000"/>
                    </a:schemeClr>
                  </a:solidFill>
                </a:rPr>
              </a:br>
              <a:r>
                <a:rPr lang="en-US" sz="1400" dirty="0" smtClean="0">
                  <a:solidFill>
                    <a:schemeClr val="bg1">
                      <a:lumMod val="50000"/>
                    </a:schemeClr>
                  </a:solidFill>
                </a:rPr>
                <a:t>choose Quantum</a:t>
              </a:r>
              <a:endParaRPr lang="en-US" sz="1400" dirty="0">
                <a:solidFill>
                  <a:schemeClr val="bg1">
                    <a:lumMod val="50000"/>
                  </a:schemeClr>
                </a:solidFill>
              </a:endParaRPr>
            </a:p>
          </p:txBody>
        </p:sp>
      </p:grpSp>
      <p:grpSp>
        <p:nvGrpSpPr>
          <p:cNvPr id="13" name="Group 12"/>
          <p:cNvGrpSpPr/>
          <p:nvPr userDrawn="1"/>
        </p:nvGrpSpPr>
        <p:grpSpPr>
          <a:xfrm>
            <a:off x="5913983" y="1709827"/>
            <a:ext cx="2335068" cy="590931"/>
            <a:chOff x="63133" y="1309686"/>
            <a:chExt cx="2335068" cy="590931"/>
          </a:xfrm>
        </p:grpSpPr>
        <p:sp>
          <p:nvSpPr>
            <p:cNvPr id="14" name="Rectangle 9"/>
            <p:cNvSpPr>
              <a:spLocks noChangeArrowheads="1"/>
            </p:cNvSpPr>
            <p:nvPr/>
          </p:nvSpPr>
          <p:spPr bwMode="auto">
            <a:xfrm>
              <a:off x="63133" y="1309686"/>
              <a:ext cx="752630"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3600" b="1" dirty="0" smtClean="0">
                  <a:solidFill>
                    <a:schemeClr val="bg1">
                      <a:lumMod val="50000"/>
                    </a:schemeClr>
                  </a:solidFill>
                </a:rPr>
                <a:t>10</a:t>
              </a:r>
              <a:endParaRPr lang="en-US" sz="1400" dirty="0">
                <a:solidFill>
                  <a:schemeClr val="bg1">
                    <a:lumMod val="50000"/>
                  </a:schemeClr>
                </a:solidFill>
              </a:endParaRPr>
            </a:p>
          </p:txBody>
        </p:sp>
        <p:sp>
          <p:nvSpPr>
            <p:cNvPr id="15" name="Rectangle 9"/>
            <p:cNvSpPr>
              <a:spLocks noChangeArrowheads="1"/>
            </p:cNvSpPr>
            <p:nvPr/>
          </p:nvSpPr>
          <p:spPr bwMode="auto">
            <a:xfrm>
              <a:off x="676871" y="1365085"/>
              <a:ext cx="172133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1400" dirty="0">
                  <a:solidFill>
                    <a:schemeClr val="bg1">
                      <a:lumMod val="50000"/>
                    </a:schemeClr>
                  </a:solidFill>
                </a:rPr>
                <a:t>r</a:t>
              </a:r>
              <a:r>
                <a:rPr lang="en-US" sz="1400" dirty="0" smtClean="0">
                  <a:solidFill>
                    <a:schemeClr val="bg1">
                      <a:lumMod val="50000"/>
                    </a:schemeClr>
                  </a:solidFill>
                </a:rPr>
                <a:t>ecent product of the year awards</a:t>
              </a:r>
              <a:endParaRPr lang="en-US" sz="1400" dirty="0">
                <a:solidFill>
                  <a:schemeClr val="bg1">
                    <a:lumMod val="50000"/>
                  </a:schemeClr>
                </a:solidFill>
              </a:endParaRPr>
            </a:p>
          </p:txBody>
        </p:sp>
      </p:grpSp>
      <p:grpSp>
        <p:nvGrpSpPr>
          <p:cNvPr id="16" name="Group 15"/>
          <p:cNvGrpSpPr/>
          <p:nvPr userDrawn="1"/>
        </p:nvGrpSpPr>
        <p:grpSpPr>
          <a:xfrm>
            <a:off x="4706628" y="4967514"/>
            <a:ext cx="2928685" cy="590931"/>
            <a:chOff x="320119" y="1309686"/>
            <a:chExt cx="2928685" cy="590931"/>
          </a:xfrm>
        </p:grpSpPr>
        <p:sp>
          <p:nvSpPr>
            <p:cNvPr id="17" name="Rectangle 9"/>
            <p:cNvSpPr>
              <a:spLocks noChangeArrowheads="1"/>
            </p:cNvSpPr>
            <p:nvPr/>
          </p:nvSpPr>
          <p:spPr bwMode="auto">
            <a:xfrm>
              <a:off x="320119" y="1309686"/>
              <a:ext cx="1371601"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3600" b="1" dirty="0" smtClean="0">
                  <a:solidFill>
                    <a:schemeClr val="bg1">
                      <a:lumMod val="50000"/>
                    </a:schemeClr>
                  </a:solidFill>
                </a:rPr>
                <a:t>100K</a:t>
              </a:r>
              <a:endParaRPr lang="en-US" sz="1400" dirty="0">
                <a:solidFill>
                  <a:schemeClr val="bg1">
                    <a:lumMod val="50000"/>
                  </a:schemeClr>
                </a:solidFill>
              </a:endParaRPr>
            </a:p>
          </p:txBody>
        </p:sp>
        <p:sp>
          <p:nvSpPr>
            <p:cNvPr id="18" name="Rectangle 9"/>
            <p:cNvSpPr>
              <a:spLocks noChangeArrowheads="1"/>
            </p:cNvSpPr>
            <p:nvPr/>
          </p:nvSpPr>
          <p:spPr bwMode="auto">
            <a:xfrm>
              <a:off x="1527474" y="1365085"/>
              <a:ext cx="172133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1400" dirty="0">
                  <a:solidFill>
                    <a:schemeClr val="bg1">
                      <a:lumMod val="50000"/>
                    </a:schemeClr>
                  </a:solidFill>
                </a:rPr>
                <a:t>p</a:t>
              </a:r>
              <a:r>
                <a:rPr lang="en-US" sz="1400" dirty="0" smtClean="0">
                  <a:solidFill>
                    <a:schemeClr val="bg1">
                      <a:lumMod val="50000"/>
                    </a:schemeClr>
                  </a:solidFill>
                </a:rPr>
                <a:t>lus customer deployments</a:t>
              </a:r>
              <a:endParaRPr lang="en-US" sz="1400" dirty="0">
                <a:solidFill>
                  <a:schemeClr val="bg1">
                    <a:lumMod val="50000"/>
                  </a:schemeClr>
                </a:solidFill>
              </a:endParaRPr>
            </a:p>
          </p:txBody>
        </p:sp>
      </p:grpSp>
      <p:grpSp>
        <p:nvGrpSpPr>
          <p:cNvPr id="19" name="Group 18"/>
          <p:cNvGrpSpPr/>
          <p:nvPr userDrawn="1"/>
        </p:nvGrpSpPr>
        <p:grpSpPr>
          <a:xfrm>
            <a:off x="1253983" y="5558445"/>
            <a:ext cx="2343905" cy="590931"/>
            <a:chOff x="320121" y="1309686"/>
            <a:chExt cx="2343905" cy="590931"/>
          </a:xfrm>
        </p:grpSpPr>
        <p:sp>
          <p:nvSpPr>
            <p:cNvPr id="20" name="Rectangle 9"/>
            <p:cNvSpPr>
              <a:spLocks noChangeArrowheads="1"/>
            </p:cNvSpPr>
            <p:nvPr/>
          </p:nvSpPr>
          <p:spPr bwMode="auto">
            <a:xfrm>
              <a:off x="320121" y="1309686"/>
              <a:ext cx="796298"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3600" b="1" dirty="0" smtClean="0">
                  <a:solidFill>
                    <a:schemeClr val="bg1">
                      <a:lumMod val="50000"/>
                    </a:schemeClr>
                  </a:solidFill>
                </a:rPr>
                <a:t>33</a:t>
              </a:r>
              <a:endParaRPr lang="en-US" sz="1400" dirty="0">
                <a:solidFill>
                  <a:schemeClr val="bg1">
                    <a:lumMod val="50000"/>
                  </a:schemeClr>
                </a:solidFill>
              </a:endParaRPr>
            </a:p>
          </p:txBody>
        </p:sp>
        <p:sp>
          <p:nvSpPr>
            <p:cNvPr id="21" name="Rectangle 9"/>
            <p:cNvSpPr>
              <a:spLocks noChangeArrowheads="1"/>
            </p:cNvSpPr>
            <p:nvPr/>
          </p:nvSpPr>
          <p:spPr bwMode="auto">
            <a:xfrm>
              <a:off x="942696" y="1365085"/>
              <a:ext cx="172133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1400" dirty="0" smtClean="0">
                  <a:solidFill>
                    <a:schemeClr val="bg1">
                      <a:lumMod val="50000"/>
                    </a:schemeClr>
                  </a:solidFill>
                </a:rPr>
                <a:t>years specialized expertise</a:t>
              </a:r>
              <a:endParaRPr lang="en-US" sz="1400" dirty="0">
                <a:solidFill>
                  <a:schemeClr val="bg1">
                    <a:lumMod val="50000"/>
                  </a:schemeClr>
                </a:solidFill>
              </a:endParaRPr>
            </a:p>
          </p:txBody>
        </p:sp>
      </p:grpSp>
      <p:pic>
        <p:nvPicPr>
          <p:cNvPr id="3" name="Picture 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300571" y="-18131"/>
            <a:ext cx="1806854" cy="1000546"/>
          </a:xfrm>
          <a:prstGeom prst="rect">
            <a:avLst/>
          </a:prstGeom>
        </p:spPr>
      </p:pic>
    </p:spTree>
    <p:extLst>
      <p:ext uri="{BB962C8B-B14F-4D97-AF65-F5344CB8AC3E}">
        <p14:creationId xmlns:p14="http://schemas.microsoft.com/office/powerpoint/2010/main" val="1100779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par>
                          <p:cTn id="8" fill="hold">
                            <p:stCondLst>
                              <p:cond delay="30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childTnLst>
                                </p:cTn>
                              </p:par>
                            </p:childTnLst>
                          </p:cTn>
                        </p:par>
                        <p:par>
                          <p:cTn id="16" fill="hold">
                            <p:stCondLst>
                              <p:cond delay="5000"/>
                            </p:stCondLst>
                            <p:childTnLst>
                              <p:par>
                                <p:cTn id="17" presetID="10"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childTnLst>
                                </p:cTn>
                              </p:par>
                            </p:childTnLst>
                          </p:cTn>
                        </p:par>
                        <p:par>
                          <p:cTn id="20" fill="hold">
                            <p:stCondLst>
                              <p:cond delay="6000"/>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ll-to-Action Slide - Generic">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Rectangle 9"/>
          <p:cNvSpPr/>
          <p:nvPr userDrawn="1"/>
        </p:nvSpPr>
        <p:spPr>
          <a:xfrm>
            <a:off x="0" y="0"/>
            <a:ext cx="9144000" cy="4275138"/>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2971801" y="1"/>
            <a:ext cx="9925049" cy="3916842"/>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2"/>
          <p:cNvSpPr>
            <a:spLocks noGrp="1"/>
          </p:cNvSpPr>
          <p:nvPr>
            <p:ph type="body" sz="quarter" idx="10" hasCustomPrompt="1"/>
          </p:nvPr>
        </p:nvSpPr>
        <p:spPr>
          <a:xfrm>
            <a:off x="323851" y="2300020"/>
            <a:ext cx="6982724" cy="1609725"/>
          </a:xfrm>
          <a:prstGeom prst="rect">
            <a:avLst/>
          </a:prstGeom>
        </p:spPr>
        <p:txBody>
          <a:bodyPr anchor="b" anchorCtr="0"/>
          <a:lstStyle>
            <a:lvl1pPr marL="0" indent="0">
              <a:lnSpc>
                <a:spcPts val="6200"/>
              </a:lnSpc>
              <a:buNone/>
              <a:defRPr sz="60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Learn More Headline</a:t>
            </a:r>
          </a:p>
        </p:txBody>
      </p:sp>
      <p:sp>
        <p:nvSpPr>
          <p:cNvPr id="19" name="Rectangle 18"/>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
          <p:cNvSpPr>
            <a:spLocks noGrp="1"/>
          </p:cNvSpPr>
          <p:nvPr>
            <p:ph idx="1" hasCustomPrompt="1"/>
          </p:nvPr>
        </p:nvSpPr>
        <p:spPr>
          <a:xfrm>
            <a:off x="395804" y="4718649"/>
            <a:ext cx="7786495" cy="1949733"/>
          </a:xfrm>
          <a:prstGeom prst="rect">
            <a:avLst/>
          </a:prstGeom>
        </p:spPr>
        <p:txBody>
          <a:bodyPr anchor="t" anchorCtr="0"/>
          <a:lstStyle>
            <a:lvl1pPr>
              <a:defRPr baseline="0">
                <a:solidFill>
                  <a:schemeClr val="tx1">
                    <a:lumMod val="75000"/>
                    <a:lumOff val="25000"/>
                  </a:schemeClr>
                </a:solidFill>
              </a:defRPr>
            </a:lvl1pPr>
          </a:lstStyle>
          <a:p>
            <a:r>
              <a:rPr lang="en-US" dirty="0" smtClean="0">
                <a:solidFill>
                  <a:srgbClr val="666666"/>
                </a:solidFill>
              </a:rPr>
              <a:t>Contact Info xxx-</a:t>
            </a:r>
            <a:r>
              <a:rPr lang="en-US" dirty="0" err="1" smtClean="0">
                <a:solidFill>
                  <a:srgbClr val="666666"/>
                </a:solidFill>
              </a:rPr>
              <a:t>xxxx</a:t>
            </a:r>
            <a:endParaRPr lang="en-US" dirty="0" smtClean="0">
              <a:solidFill>
                <a:srgbClr val="666666"/>
              </a:solidFill>
            </a:endParaRPr>
          </a:p>
          <a:p>
            <a:r>
              <a:rPr lang="en-US" dirty="0" smtClean="0">
                <a:solidFill>
                  <a:srgbClr val="666666"/>
                </a:solidFill>
              </a:rPr>
              <a:t>URL www.xxx.xxxx</a:t>
            </a:r>
          </a:p>
          <a:p>
            <a:r>
              <a:rPr lang="en-US" dirty="0" smtClean="0">
                <a:solidFill>
                  <a:srgbClr val="666666"/>
                </a:solidFill>
              </a:rPr>
              <a:t>Etc…</a:t>
            </a:r>
            <a:endParaRPr lang="en-US" dirty="0" smtClean="0">
              <a:solidFill>
                <a:srgbClr val="00B6F1"/>
              </a:solidFill>
            </a:endParaRPr>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5566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elcome">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5"/>
          <p:cNvSpPr/>
          <p:nvPr userDrawn="1"/>
        </p:nvSpPr>
        <p:spPr>
          <a:xfrm>
            <a:off x="0" y="-40076"/>
            <a:ext cx="9144000" cy="6903243"/>
          </a:xfrm>
          <a:prstGeom prst="rect">
            <a:avLst/>
          </a:prstGeom>
          <a:gradFill>
            <a:gsLst>
              <a:gs pos="50000">
                <a:schemeClr val="accent6">
                  <a:alpha val="79000"/>
                </a:schemeClr>
              </a:gs>
              <a:gs pos="0">
                <a:schemeClr val="tx1">
                  <a:alpha val="94000"/>
                </a:schemeClr>
              </a:gs>
              <a:gs pos="100000">
                <a:schemeClr val="tx1">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 name="Rectangle 6"/>
          <p:cNvSpPr/>
          <p:nvPr userDrawn="1"/>
        </p:nvSpPr>
        <p:spPr bwMode="auto">
          <a:xfrm>
            <a:off x="0" y="3805238"/>
            <a:ext cx="9144000" cy="604837"/>
          </a:xfrm>
          <a:prstGeom prst="rect">
            <a:avLst/>
          </a:prstGeom>
        </p:spPr>
        <p:txBody>
          <a:bodyPr>
            <a:spAutoFit/>
          </a:bodyPr>
          <a:lstStyle/>
          <a:p>
            <a:pPr algn="ctr" defTabSz="457200">
              <a:lnSpc>
                <a:spcPts val="1950"/>
              </a:lnSpc>
              <a:spcBef>
                <a:spcPct val="20000"/>
              </a:spcBef>
              <a:buClr>
                <a:srgbClr val="0DB6EC"/>
              </a:buClr>
              <a:buSzPct val="75000"/>
              <a:defRPr/>
            </a:pPr>
            <a:r>
              <a:rPr lang="en-US" kern="0" dirty="0">
                <a:solidFill>
                  <a:prstClr val="white">
                    <a:lumMod val="85000"/>
                  </a:prstClr>
                </a:solidFill>
                <a:ea typeface="ＭＳ Ｐゴシック" charset="0"/>
                <a:cs typeface="Arial" panose="020B0604020202020204" pitchFamily="34" charset="0"/>
              </a:rPr>
              <a:t>Quantum is the </a:t>
            </a:r>
            <a:r>
              <a:rPr lang="en-US" b="1" kern="0" dirty="0">
                <a:solidFill>
                  <a:prstClr val="white">
                    <a:lumMod val="85000"/>
                  </a:prstClr>
                </a:solidFill>
                <a:ea typeface="ＭＳ Ｐゴシック" charset="0"/>
                <a:cs typeface="Arial" panose="020B0604020202020204" pitchFamily="34" charset="0"/>
              </a:rPr>
              <a:t>LARGEST</a:t>
            </a:r>
            <a:r>
              <a:rPr lang="en-US" kern="0" dirty="0">
                <a:solidFill>
                  <a:prstClr val="white">
                    <a:lumMod val="85000"/>
                  </a:prstClr>
                </a:solidFill>
                <a:ea typeface="ＭＳ Ｐゴシック" charset="0"/>
                <a:cs typeface="Arial" panose="020B0604020202020204" pitchFamily="34" charset="0"/>
              </a:rPr>
              <a:t> Data Protection</a:t>
            </a:r>
            <a:br>
              <a:rPr lang="en-US" kern="0" dirty="0">
                <a:solidFill>
                  <a:prstClr val="white">
                    <a:lumMod val="85000"/>
                  </a:prstClr>
                </a:solidFill>
                <a:ea typeface="ＭＳ Ｐゴシック" charset="0"/>
                <a:cs typeface="Arial" panose="020B0604020202020204" pitchFamily="34" charset="0"/>
              </a:rPr>
            </a:br>
            <a:r>
              <a:rPr lang="en-US" kern="0" dirty="0">
                <a:solidFill>
                  <a:prstClr val="white">
                    <a:lumMod val="85000"/>
                  </a:prstClr>
                </a:solidFill>
                <a:ea typeface="ＭＳ Ｐゴシック" charset="0"/>
                <a:cs typeface="Arial" panose="020B0604020202020204" pitchFamily="34" charset="0"/>
              </a:rPr>
              <a:t>and Big Data management specialist in the world.</a:t>
            </a:r>
          </a:p>
        </p:txBody>
      </p:sp>
      <p:sp>
        <p:nvSpPr>
          <p:cNvPr id="5" name="Rectangle 9"/>
          <p:cNvSpPr>
            <a:spLocks noChangeArrowheads="1"/>
          </p:cNvSpPr>
          <p:nvPr userDrawn="1"/>
        </p:nvSpPr>
        <p:spPr bwMode="auto">
          <a:xfrm>
            <a:off x="0" y="2884488"/>
            <a:ext cx="9144000" cy="1089025"/>
          </a:xfrm>
          <a:prstGeom prst="rect">
            <a:avLst/>
          </a:prstGeom>
          <a:noFill/>
          <a:ln>
            <a:noFill/>
          </a:ln>
          <a:extLst/>
        </p:spPr>
        <p:txBody>
          <a:bodyPr>
            <a:spAutoFit/>
          </a:bodyPr>
          <a:lstStyle/>
          <a:p>
            <a:pPr algn="ctr">
              <a:lnSpc>
                <a:spcPct val="90000"/>
              </a:lnSpc>
              <a:defRPr/>
            </a:pPr>
            <a:r>
              <a:rPr lang="en-US" sz="7200" b="1" dirty="0">
                <a:solidFill>
                  <a:srgbClr val="00B6F1"/>
                </a:solidFill>
              </a:rPr>
              <a:t>WELCOME</a:t>
            </a:r>
            <a:endParaRPr lang="en-US" sz="7200" dirty="0">
              <a:solidFill>
                <a:srgbClr val="00B6F1"/>
              </a:solidFill>
            </a:endParaRPr>
          </a:p>
        </p:txBody>
      </p:sp>
      <p:grpSp>
        <p:nvGrpSpPr>
          <p:cNvPr id="6" name="Group 9"/>
          <p:cNvGrpSpPr>
            <a:grpSpLocks/>
          </p:cNvGrpSpPr>
          <p:nvPr userDrawn="1"/>
        </p:nvGrpSpPr>
        <p:grpSpPr bwMode="auto">
          <a:xfrm>
            <a:off x="631825" y="1014413"/>
            <a:ext cx="2343150" cy="590550"/>
            <a:chOff x="320121" y="1309686"/>
            <a:chExt cx="2343905" cy="590931"/>
          </a:xfrm>
        </p:grpSpPr>
        <p:sp>
          <p:nvSpPr>
            <p:cNvPr id="7" name="Rectangle 9"/>
            <p:cNvSpPr>
              <a:spLocks noChangeArrowheads="1"/>
            </p:cNvSpPr>
            <p:nvPr/>
          </p:nvSpPr>
          <p:spPr bwMode="auto">
            <a:xfrm>
              <a:off x="320121" y="1309686"/>
              <a:ext cx="795594" cy="590931"/>
            </a:xfrm>
            <a:prstGeom prst="rect">
              <a:avLst/>
            </a:prstGeom>
            <a:noFill/>
            <a:ln>
              <a:noFill/>
            </a:ln>
            <a:extLst/>
          </p:spPr>
          <p:txBody>
            <a:bodyPr>
              <a:spAutoFit/>
            </a:bodyPr>
            <a:lstStyle/>
            <a:p>
              <a:pPr>
                <a:lnSpc>
                  <a:spcPct val="90000"/>
                </a:lnSpc>
                <a:defRPr/>
              </a:pPr>
              <a:r>
                <a:rPr lang="en-US" sz="3600" b="1" dirty="0">
                  <a:solidFill>
                    <a:prstClr val="white">
                      <a:lumMod val="50000"/>
                    </a:prstClr>
                  </a:solidFill>
                </a:rPr>
                <a:t>85</a:t>
              </a:r>
              <a:endParaRPr lang="en-US" sz="1400" dirty="0">
                <a:solidFill>
                  <a:prstClr val="white">
                    <a:lumMod val="50000"/>
                  </a:prstClr>
                </a:solidFill>
              </a:endParaRPr>
            </a:p>
          </p:txBody>
        </p:sp>
        <p:sp>
          <p:nvSpPr>
            <p:cNvPr id="8" name="Rectangle 9"/>
            <p:cNvSpPr>
              <a:spLocks noChangeArrowheads="1"/>
            </p:cNvSpPr>
            <p:nvPr/>
          </p:nvSpPr>
          <p:spPr bwMode="auto">
            <a:xfrm>
              <a:off x="942622" y="1365284"/>
              <a:ext cx="1721404" cy="479734"/>
            </a:xfrm>
            <a:prstGeom prst="rect">
              <a:avLst/>
            </a:prstGeom>
            <a:noFill/>
            <a:ln>
              <a:noFill/>
            </a:ln>
            <a:extLst/>
          </p:spPr>
          <p:txBody>
            <a:bodyPr>
              <a:spAutoFit/>
            </a:bodyPr>
            <a:lstStyle/>
            <a:p>
              <a:pPr>
                <a:lnSpc>
                  <a:spcPct val="90000"/>
                </a:lnSpc>
                <a:defRPr/>
              </a:pPr>
              <a:r>
                <a:rPr lang="en-US" sz="1400" dirty="0">
                  <a:solidFill>
                    <a:prstClr val="white">
                      <a:lumMod val="50000"/>
                    </a:prstClr>
                  </a:solidFill>
                </a:rPr>
                <a:t>of the Fortune 100</a:t>
              </a:r>
              <a:br>
                <a:rPr lang="en-US" sz="1400" dirty="0">
                  <a:solidFill>
                    <a:prstClr val="white">
                      <a:lumMod val="50000"/>
                    </a:prstClr>
                  </a:solidFill>
                </a:rPr>
              </a:br>
              <a:r>
                <a:rPr lang="en-US" sz="1400" dirty="0">
                  <a:solidFill>
                    <a:prstClr val="white">
                      <a:lumMod val="50000"/>
                    </a:prstClr>
                  </a:solidFill>
                </a:rPr>
                <a:t>choose Quantum</a:t>
              </a:r>
            </a:p>
          </p:txBody>
        </p:sp>
      </p:grpSp>
      <p:grpSp>
        <p:nvGrpSpPr>
          <p:cNvPr id="9" name="Group 12"/>
          <p:cNvGrpSpPr>
            <a:grpSpLocks/>
          </p:cNvGrpSpPr>
          <p:nvPr userDrawn="1"/>
        </p:nvGrpSpPr>
        <p:grpSpPr bwMode="auto">
          <a:xfrm>
            <a:off x="5913438" y="1709738"/>
            <a:ext cx="2335212" cy="590550"/>
            <a:chOff x="63133" y="1309686"/>
            <a:chExt cx="2335068" cy="590931"/>
          </a:xfrm>
        </p:grpSpPr>
        <p:sp>
          <p:nvSpPr>
            <p:cNvPr id="10" name="Rectangle 9"/>
            <p:cNvSpPr>
              <a:spLocks noChangeArrowheads="1"/>
            </p:cNvSpPr>
            <p:nvPr/>
          </p:nvSpPr>
          <p:spPr bwMode="auto">
            <a:xfrm>
              <a:off x="63133" y="1309686"/>
              <a:ext cx="752429" cy="590931"/>
            </a:xfrm>
            <a:prstGeom prst="rect">
              <a:avLst/>
            </a:prstGeom>
            <a:noFill/>
            <a:ln>
              <a:noFill/>
            </a:ln>
            <a:extLst/>
          </p:spPr>
          <p:txBody>
            <a:bodyPr>
              <a:spAutoFit/>
            </a:bodyPr>
            <a:lstStyle/>
            <a:p>
              <a:pPr>
                <a:lnSpc>
                  <a:spcPct val="90000"/>
                </a:lnSpc>
                <a:defRPr/>
              </a:pPr>
              <a:r>
                <a:rPr lang="en-US" sz="3600" b="1" dirty="0">
                  <a:solidFill>
                    <a:prstClr val="white">
                      <a:lumMod val="50000"/>
                    </a:prstClr>
                  </a:solidFill>
                </a:rPr>
                <a:t>10</a:t>
              </a:r>
              <a:endParaRPr lang="en-US" sz="1400" dirty="0">
                <a:solidFill>
                  <a:prstClr val="white">
                    <a:lumMod val="50000"/>
                  </a:prstClr>
                </a:solidFill>
              </a:endParaRPr>
            </a:p>
          </p:txBody>
        </p:sp>
        <p:sp>
          <p:nvSpPr>
            <p:cNvPr id="11" name="Rectangle 9"/>
            <p:cNvSpPr>
              <a:spLocks noChangeArrowheads="1"/>
            </p:cNvSpPr>
            <p:nvPr/>
          </p:nvSpPr>
          <p:spPr bwMode="auto">
            <a:xfrm>
              <a:off x="677457" y="1365284"/>
              <a:ext cx="1720744" cy="479734"/>
            </a:xfrm>
            <a:prstGeom prst="rect">
              <a:avLst/>
            </a:prstGeom>
            <a:noFill/>
            <a:ln>
              <a:noFill/>
            </a:ln>
            <a:extLst/>
          </p:spPr>
          <p:txBody>
            <a:bodyPr>
              <a:spAutoFit/>
            </a:bodyPr>
            <a:lstStyle/>
            <a:p>
              <a:pPr>
                <a:lnSpc>
                  <a:spcPct val="90000"/>
                </a:lnSpc>
                <a:defRPr/>
              </a:pPr>
              <a:r>
                <a:rPr lang="en-US" sz="1400" dirty="0">
                  <a:solidFill>
                    <a:prstClr val="white">
                      <a:lumMod val="50000"/>
                    </a:prstClr>
                  </a:solidFill>
                </a:rPr>
                <a:t>recent product of the year awards</a:t>
              </a:r>
            </a:p>
          </p:txBody>
        </p:sp>
      </p:grpSp>
      <p:grpSp>
        <p:nvGrpSpPr>
          <p:cNvPr id="12" name="Group 15"/>
          <p:cNvGrpSpPr>
            <a:grpSpLocks/>
          </p:cNvGrpSpPr>
          <p:nvPr userDrawn="1"/>
        </p:nvGrpSpPr>
        <p:grpSpPr bwMode="auto">
          <a:xfrm>
            <a:off x="4706938" y="4967288"/>
            <a:ext cx="2928937" cy="590550"/>
            <a:chOff x="320119" y="1309686"/>
            <a:chExt cx="2928685" cy="590931"/>
          </a:xfrm>
        </p:grpSpPr>
        <p:sp>
          <p:nvSpPr>
            <p:cNvPr id="13" name="Rectangle 9"/>
            <p:cNvSpPr>
              <a:spLocks noChangeArrowheads="1"/>
            </p:cNvSpPr>
            <p:nvPr/>
          </p:nvSpPr>
          <p:spPr bwMode="auto">
            <a:xfrm>
              <a:off x="320119" y="1309686"/>
              <a:ext cx="1371482" cy="590931"/>
            </a:xfrm>
            <a:prstGeom prst="rect">
              <a:avLst/>
            </a:prstGeom>
            <a:noFill/>
            <a:ln>
              <a:noFill/>
            </a:ln>
            <a:extLst/>
          </p:spPr>
          <p:txBody>
            <a:bodyPr>
              <a:spAutoFit/>
            </a:bodyPr>
            <a:lstStyle/>
            <a:p>
              <a:pPr>
                <a:lnSpc>
                  <a:spcPct val="90000"/>
                </a:lnSpc>
                <a:defRPr/>
              </a:pPr>
              <a:r>
                <a:rPr lang="en-US" sz="3600" b="1" dirty="0">
                  <a:solidFill>
                    <a:prstClr val="white">
                      <a:lumMod val="50000"/>
                    </a:prstClr>
                  </a:solidFill>
                </a:rPr>
                <a:t>100K</a:t>
              </a:r>
              <a:endParaRPr lang="en-US" sz="1400" dirty="0">
                <a:solidFill>
                  <a:prstClr val="white">
                    <a:lumMod val="50000"/>
                  </a:prstClr>
                </a:solidFill>
              </a:endParaRPr>
            </a:p>
          </p:txBody>
        </p:sp>
        <p:sp>
          <p:nvSpPr>
            <p:cNvPr id="14" name="Rectangle 9"/>
            <p:cNvSpPr>
              <a:spLocks noChangeArrowheads="1"/>
            </p:cNvSpPr>
            <p:nvPr/>
          </p:nvSpPr>
          <p:spPr bwMode="auto">
            <a:xfrm>
              <a:off x="1528102" y="1365284"/>
              <a:ext cx="1720702" cy="479734"/>
            </a:xfrm>
            <a:prstGeom prst="rect">
              <a:avLst/>
            </a:prstGeom>
            <a:noFill/>
            <a:ln>
              <a:noFill/>
            </a:ln>
            <a:extLst/>
          </p:spPr>
          <p:txBody>
            <a:bodyPr>
              <a:spAutoFit/>
            </a:bodyPr>
            <a:lstStyle/>
            <a:p>
              <a:pPr>
                <a:lnSpc>
                  <a:spcPct val="90000"/>
                </a:lnSpc>
                <a:defRPr/>
              </a:pPr>
              <a:r>
                <a:rPr lang="en-US" sz="1400" dirty="0">
                  <a:solidFill>
                    <a:prstClr val="white">
                      <a:lumMod val="50000"/>
                    </a:prstClr>
                  </a:solidFill>
                </a:rPr>
                <a:t>plus customer deployments</a:t>
              </a:r>
            </a:p>
          </p:txBody>
        </p:sp>
      </p:grpSp>
      <p:grpSp>
        <p:nvGrpSpPr>
          <p:cNvPr id="15" name="Group 18"/>
          <p:cNvGrpSpPr>
            <a:grpSpLocks/>
          </p:cNvGrpSpPr>
          <p:nvPr userDrawn="1"/>
        </p:nvGrpSpPr>
        <p:grpSpPr bwMode="auto">
          <a:xfrm>
            <a:off x="1254125" y="5557838"/>
            <a:ext cx="2343150" cy="592137"/>
            <a:chOff x="320121" y="1309686"/>
            <a:chExt cx="2343905" cy="590931"/>
          </a:xfrm>
        </p:grpSpPr>
        <p:sp>
          <p:nvSpPr>
            <p:cNvPr id="16" name="Rectangle 9"/>
            <p:cNvSpPr>
              <a:spLocks noChangeArrowheads="1"/>
            </p:cNvSpPr>
            <p:nvPr/>
          </p:nvSpPr>
          <p:spPr bwMode="auto">
            <a:xfrm>
              <a:off x="320121" y="1309686"/>
              <a:ext cx="795594" cy="590931"/>
            </a:xfrm>
            <a:prstGeom prst="rect">
              <a:avLst/>
            </a:prstGeom>
            <a:noFill/>
            <a:ln>
              <a:noFill/>
            </a:ln>
            <a:extLst/>
          </p:spPr>
          <p:txBody>
            <a:bodyPr>
              <a:spAutoFit/>
            </a:bodyPr>
            <a:lstStyle/>
            <a:p>
              <a:pPr>
                <a:lnSpc>
                  <a:spcPct val="90000"/>
                </a:lnSpc>
                <a:defRPr/>
              </a:pPr>
              <a:r>
                <a:rPr lang="en-US" sz="3600" b="1" dirty="0">
                  <a:solidFill>
                    <a:prstClr val="white">
                      <a:lumMod val="50000"/>
                    </a:prstClr>
                  </a:solidFill>
                </a:rPr>
                <a:t>33</a:t>
              </a:r>
              <a:endParaRPr lang="en-US" sz="1400" dirty="0">
                <a:solidFill>
                  <a:prstClr val="white">
                    <a:lumMod val="50000"/>
                  </a:prstClr>
                </a:solidFill>
              </a:endParaRPr>
            </a:p>
          </p:txBody>
        </p:sp>
        <p:sp>
          <p:nvSpPr>
            <p:cNvPr id="17" name="Rectangle 9"/>
            <p:cNvSpPr>
              <a:spLocks noChangeArrowheads="1"/>
            </p:cNvSpPr>
            <p:nvPr/>
          </p:nvSpPr>
          <p:spPr bwMode="auto">
            <a:xfrm>
              <a:off x="942622" y="1365135"/>
              <a:ext cx="1721404" cy="480033"/>
            </a:xfrm>
            <a:prstGeom prst="rect">
              <a:avLst/>
            </a:prstGeom>
            <a:noFill/>
            <a:ln>
              <a:noFill/>
            </a:ln>
            <a:extLst/>
          </p:spPr>
          <p:txBody>
            <a:bodyPr>
              <a:spAutoFit/>
            </a:bodyPr>
            <a:lstStyle/>
            <a:p>
              <a:pPr>
                <a:lnSpc>
                  <a:spcPct val="90000"/>
                </a:lnSpc>
                <a:defRPr/>
              </a:pPr>
              <a:r>
                <a:rPr lang="en-US" sz="1400" dirty="0">
                  <a:solidFill>
                    <a:prstClr val="white">
                      <a:lumMod val="50000"/>
                    </a:prstClr>
                  </a:solidFill>
                </a:rPr>
                <a:t>years specialized expertise</a:t>
              </a:r>
            </a:p>
          </p:txBody>
        </p:sp>
      </p:grpSp>
      <p:pic>
        <p:nvPicPr>
          <p:cNvPr id="18" name="Picture 2"/>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300913" y="-17463"/>
            <a:ext cx="1806575" cy="100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731197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30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par>
                          <p:cTn id="16" fill="hold">
                            <p:stCondLst>
                              <p:cond delay="5000"/>
                            </p:stCondLst>
                            <p:childTnLst>
                              <p:par>
                                <p:cTn id="17" presetID="10" presetClass="entr" presetSubtype="0"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childTnLst>
                                </p:cTn>
                              </p:par>
                            </p:childTnLst>
                          </p:cTn>
                        </p:par>
                        <p:par>
                          <p:cTn id="20" fill="hold">
                            <p:stCondLst>
                              <p:cond delay="6000"/>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eneral Title Slide 5">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0"/>
          <p:cNvSpPr/>
          <p:nvPr userDrawn="1"/>
        </p:nvSpPr>
        <p:spPr>
          <a:xfrm>
            <a:off x="0" y="-40076"/>
            <a:ext cx="9144000" cy="6903243"/>
          </a:xfrm>
          <a:prstGeom prst="rect">
            <a:avLst/>
          </a:prstGeom>
          <a:gradFill>
            <a:gsLst>
              <a:gs pos="50000">
                <a:schemeClr val="accent6">
                  <a:alpha val="79000"/>
                </a:schemeClr>
              </a:gs>
              <a:gs pos="0">
                <a:schemeClr val="tx1">
                  <a:alpha val="94000"/>
                </a:schemeClr>
              </a:gs>
              <a:gs pos="100000">
                <a:schemeClr val="tx1">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7" name="Picture 33"/>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185863" y="1778000"/>
            <a:ext cx="3435350" cy="301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0"/>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300913" y="-17463"/>
            <a:ext cx="1806575" cy="100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p:cNvPicPr>
            <a:picLocks noChangeAspect="1" noChangeArrowheads="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035050" y="1582738"/>
            <a:ext cx="4789488"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Placeholder 2"/>
          <p:cNvSpPr>
            <a:spLocks noGrp="1"/>
          </p:cNvSpPr>
          <p:nvPr>
            <p:ph type="body" sz="quarter" idx="18"/>
          </p:nvPr>
        </p:nvSpPr>
        <p:spPr>
          <a:xfrm>
            <a:off x="5031476" y="1888050"/>
            <a:ext cx="3527425" cy="1312349"/>
          </a:xfrm>
          <a:prstGeom prst="rect">
            <a:avLst/>
          </a:prstGeom>
        </p:spPr>
        <p:txBody>
          <a:bodyPr anchor="b" anchorCtr="0"/>
          <a:lstStyle>
            <a:lvl1pPr marL="0" indent="0">
              <a:lnSpc>
                <a:spcPts val="3400"/>
              </a:lnSpc>
              <a:buNone/>
              <a:defRPr sz="3200" b="1" spc="-50" baseline="0">
                <a:solidFill>
                  <a:schemeClr val="bg1"/>
                </a:solidFill>
              </a:defRPr>
            </a:lvl1pPr>
          </a:lstStyle>
          <a:p>
            <a:pPr lvl="0"/>
            <a:r>
              <a:rPr lang="en-US" dirty="0" smtClean="0"/>
              <a:t>Click to edit Master text styles</a:t>
            </a:r>
          </a:p>
        </p:txBody>
      </p:sp>
      <p:sp>
        <p:nvSpPr>
          <p:cNvPr id="20" name="Text Placeholder 2"/>
          <p:cNvSpPr>
            <a:spLocks noGrp="1"/>
          </p:cNvSpPr>
          <p:nvPr>
            <p:ph type="body" sz="quarter" idx="19"/>
          </p:nvPr>
        </p:nvSpPr>
        <p:spPr>
          <a:xfrm>
            <a:off x="5022850" y="3150229"/>
            <a:ext cx="3527425" cy="531544"/>
          </a:xfrm>
          <a:prstGeom prst="rect">
            <a:avLst/>
          </a:prstGeom>
        </p:spPr>
        <p:txBody>
          <a:bodyPr/>
          <a:lstStyle>
            <a:lvl1pPr marL="0" indent="0">
              <a:buNone/>
              <a:defRPr sz="1800" b="1" spc="0" baseline="0">
                <a:solidFill>
                  <a:schemeClr val="bg1">
                    <a:lumMod val="85000"/>
                  </a:schemeClr>
                </a:solidFill>
              </a:defRPr>
            </a:lvl1pPr>
          </a:lstStyle>
          <a:p>
            <a:pPr lvl="0"/>
            <a:r>
              <a:rPr lang="en-US" dirty="0" err="1" smtClean="0"/>
              <a:t>Click to edit Master text styles</a:t>
            </a:r>
          </a:p>
        </p:txBody>
      </p:sp>
      <p:sp>
        <p:nvSpPr>
          <p:cNvPr id="13" name="Text Placeholder 2"/>
          <p:cNvSpPr>
            <a:spLocks noGrp="1"/>
          </p:cNvSpPr>
          <p:nvPr>
            <p:ph type="body" sz="quarter" idx="20"/>
          </p:nvPr>
        </p:nvSpPr>
        <p:spPr>
          <a:xfrm>
            <a:off x="5022850" y="4076456"/>
            <a:ext cx="3527425" cy="531544"/>
          </a:xfrm>
          <a:prstGeom prst="rect">
            <a:avLst/>
          </a:prstGeom>
        </p:spPr>
        <p:txBody>
          <a:bodyPr/>
          <a:lstStyle>
            <a:lvl1pPr marL="0" indent="0">
              <a:buNone/>
              <a:defRPr sz="1600" b="0" spc="0" baseline="0">
                <a:solidFill>
                  <a:schemeClr val="bg1">
                    <a:lumMod val="85000"/>
                  </a:schemeClr>
                </a:solidFill>
              </a:defRPr>
            </a:lvl1pPr>
          </a:lstStyle>
          <a:p>
            <a:pPr lvl="0"/>
            <a:r>
              <a:rPr lang="en-US" dirty="0" smtClean="0"/>
              <a:t>Click to edit Master text styles</a:t>
            </a:r>
          </a:p>
        </p:txBody>
      </p:sp>
    </p:spTree>
    <p:extLst>
      <p:ext uri="{BB962C8B-B14F-4D97-AF65-F5344CB8AC3E}">
        <p14:creationId xmlns:p14="http://schemas.microsoft.com/office/powerpoint/2010/main" val="1840253528"/>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haper Title Slide - Generic">
    <p:spTree>
      <p:nvGrpSpPr>
        <p:cNvPr id="1" name=""/>
        <p:cNvGrpSpPr/>
        <p:nvPr/>
      </p:nvGrpSpPr>
      <p:grpSpPr>
        <a:xfrm>
          <a:off x="0" y="0"/>
          <a:ext cx="0" cy="0"/>
          <a:chOff x="0" y="0"/>
          <a:chExt cx="0" cy="0"/>
        </a:xfrm>
      </p:grpSpPr>
      <p:sp>
        <p:nvSpPr>
          <p:cNvPr id="4" name="Rectangle 3"/>
          <p:cNvSpPr/>
          <p:nvPr userDrawn="1"/>
        </p:nvSpPr>
        <p:spPr>
          <a:xfrm>
            <a:off x="0" y="2000250"/>
            <a:ext cx="9144000" cy="4857750"/>
          </a:xfrm>
          <a:prstGeom prst="rect">
            <a:avLst/>
          </a:prstGeom>
          <a:gradFill>
            <a:gsLst>
              <a:gs pos="0">
                <a:srgbClr val="B0B9BF"/>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1"/>
          <p:cNvSpPr/>
          <p:nvPr userDrawn="1"/>
        </p:nvSpPr>
        <p:spPr>
          <a:xfrm>
            <a:off x="0" y="0"/>
            <a:ext cx="9144000" cy="5286375"/>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Parallelogram 2"/>
          <p:cNvSpPr/>
          <p:nvPr userDrawn="1"/>
        </p:nvSpPr>
        <p:spPr>
          <a:xfrm>
            <a:off x="2971800" y="0"/>
            <a:ext cx="9925050" cy="4843463"/>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9" name="Picture 9"/>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612188" y="6546850"/>
            <a:ext cx="3476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0"/>
          <p:cNvSpPr/>
          <p:nvPr userDrawn="1"/>
        </p:nvSpPr>
        <p:spPr>
          <a:xfrm>
            <a:off x="0" y="6823075"/>
            <a:ext cx="9144000" cy="44450"/>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1"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3950"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2"/>
          <p:cNvSpPr>
            <a:spLocks noGrp="1"/>
          </p:cNvSpPr>
          <p:nvPr>
            <p:ph idx="1"/>
          </p:nvPr>
        </p:nvSpPr>
        <p:spPr bwMode="auto">
          <a:xfrm>
            <a:off x="368508" y="5562792"/>
            <a:ext cx="7990487" cy="983284"/>
          </a:xfrm>
          <a:prstGeom prst="rect">
            <a:avLst/>
          </a:prstGeom>
          <a:noFill/>
          <a:ln>
            <a:noFill/>
          </a:ln>
          <a:extLst/>
        </p:spPr>
        <p:txBody>
          <a:bodyPr vert="horz" wrap="square" lIns="91440" tIns="45720" rIns="91440" bIns="45720" numCol="1" anchor="t" anchorCtr="0" compatLnSpc="1">
            <a:prstTxWarp prst="textNoShape">
              <a:avLst/>
            </a:prstTxWarp>
          </a:bodyPr>
          <a:lstStyle>
            <a:lvl1pPr marL="0" indent="0">
              <a:buNone/>
              <a:defRPr sz="2800" baseline="0">
                <a:solidFill>
                  <a:srgbClr val="00B6F1"/>
                </a:solidFill>
              </a:defRPr>
            </a:lvl1pPr>
          </a:lstStyle>
          <a:p>
            <a:pPr lvl="0"/>
            <a:r>
              <a:rPr lang="en-US" dirty="0" smtClean="0"/>
              <a:t>Click to edit Master text styles</a:t>
            </a:r>
          </a:p>
        </p:txBody>
      </p:sp>
      <p:sp>
        <p:nvSpPr>
          <p:cNvPr id="6" name="Title Placeholder 1"/>
          <p:cNvSpPr>
            <a:spLocks noGrp="1"/>
          </p:cNvSpPr>
          <p:nvPr>
            <p:ph type="title"/>
          </p:nvPr>
        </p:nvSpPr>
        <p:spPr bwMode="auto">
          <a:xfrm>
            <a:off x="322780" y="3645425"/>
            <a:ext cx="6992420" cy="1352310"/>
          </a:xfrm>
          <a:prstGeom prst="rect">
            <a:avLst/>
          </a:prstGeom>
          <a:noFill/>
          <a:ln>
            <a:noFill/>
          </a:ln>
          <a:extLst/>
        </p:spPr>
        <p:txBody>
          <a:bodyPr vert="horz" wrap="square" lIns="91440" tIns="45720" rIns="91440" bIns="45720" numCol="1" anchor="b" anchorCtr="0" compatLnSpc="1">
            <a:prstTxWarp prst="textNoShape">
              <a:avLst/>
            </a:prstTxWarp>
          </a:bodyPr>
          <a:lstStyle>
            <a:lvl1pPr>
              <a:lnSpc>
                <a:spcPts val="6200"/>
              </a:lnSpc>
              <a:defRPr sz="6000">
                <a:solidFill>
                  <a:schemeClr val="bg1"/>
                </a:solidFill>
              </a:defRPr>
            </a:lvl1pPr>
          </a:lstStyle>
          <a:p>
            <a:pPr lvl="0"/>
            <a:r>
              <a:rPr lang="en-US" dirty="0" smtClean="0"/>
              <a:t>Click to edit Master title</a:t>
            </a:r>
          </a:p>
        </p:txBody>
      </p:sp>
    </p:spTree>
    <p:extLst>
      <p:ext uri="{BB962C8B-B14F-4D97-AF65-F5344CB8AC3E}">
        <p14:creationId xmlns:p14="http://schemas.microsoft.com/office/powerpoint/2010/main" val="3583436506"/>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Slide - Full Throttle">
    <p:spTree>
      <p:nvGrpSpPr>
        <p:cNvPr id="1" name=""/>
        <p:cNvGrpSpPr/>
        <p:nvPr/>
      </p:nvGrpSpPr>
      <p:grpSpPr>
        <a:xfrm>
          <a:off x="0" y="0"/>
          <a:ext cx="0" cy="0"/>
          <a:chOff x="0" y="0"/>
          <a:chExt cx="0" cy="0"/>
        </a:xfrm>
      </p:grpSpPr>
      <p:pic>
        <p:nvPicPr>
          <p:cNvPr id="12" name="Picture 24" descr="QTM_Logo_white"/>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28100" y="216694"/>
            <a:ext cx="1063041" cy="158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669547" y="6442349"/>
            <a:ext cx="285936" cy="201489"/>
          </a:xfrm>
          <a:prstGeom prst="rect">
            <a:avLst/>
          </a:prstGeom>
        </p:spPr>
      </p:pic>
      <p:sp>
        <p:nvSpPr>
          <p:cNvPr id="5" name="Text Placeholder 7"/>
          <p:cNvSpPr>
            <a:spLocks noGrp="1"/>
          </p:cNvSpPr>
          <p:nvPr>
            <p:ph type="body" sz="quarter" idx="10" hasCustomPrompt="1"/>
          </p:nvPr>
        </p:nvSpPr>
        <p:spPr>
          <a:xfrm>
            <a:off x="0" y="4748213"/>
            <a:ext cx="9144000" cy="1069975"/>
          </a:xfrm>
          <a:prstGeom prst="rect">
            <a:avLst/>
          </a:prstGeom>
        </p:spPr>
        <p:txBody>
          <a:bodyPr anchor="ctr" anchorCtr="0"/>
          <a:lstStyle>
            <a:lvl1pPr marL="0" indent="0" algn="ctr">
              <a:lnSpc>
                <a:spcPts val="3300"/>
              </a:lnSpc>
              <a:buNone/>
              <a:defRPr sz="3200" b="1" baseline="0">
                <a:solidFill>
                  <a:schemeClr val="bg1"/>
                </a:solidFill>
                <a:latin typeface="Arial" panose="020B0604020202020204" pitchFamily="34" charset="0"/>
                <a:cs typeface="Arial" panose="020B0604020202020204" pitchFamily="34" charset="0"/>
              </a:defRPr>
            </a:lvl1pPr>
            <a:lvl2pPr marL="457200" indent="0">
              <a:lnSpc>
                <a:spcPts val="3300"/>
              </a:lnSpc>
              <a:buNone/>
              <a:defRPr sz="3200">
                <a:solidFill>
                  <a:schemeClr val="bg1"/>
                </a:solidFill>
                <a:latin typeface="Arial" panose="020B0604020202020204" pitchFamily="34" charset="0"/>
                <a:cs typeface="Arial" panose="020B0604020202020204" pitchFamily="34" charset="0"/>
              </a:defRPr>
            </a:lvl2pPr>
            <a:lvl3pPr marL="914400" indent="0">
              <a:lnSpc>
                <a:spcPts val="3300"/>
              </a:lnSpc>
              <a:buNone/>
              <a:defRPr sz="3200">
                <a:solidFill>
                  <a:schemeClr val="bg1"/>
                </a:solidFill>
                <a:latin typeface="Arial" panose="020B0604020202020204" pitchFamily="34" charset="0"/>
                <a:cs typeface="Arial" panose="020B0604020202020204" pitchFamily="34" charset="0"/>
              </a:defRPr>
            </a:lvl3pPr>
            <a:lvl4pPr marL="1371600" indent="0">
              <a:lnSpc>
                <a:spcPts val="3300"/>
              </a:lnSpc>
              <a:buNone/>
              <a:defRPr sz="3200">
                <a:solidFill>
                  <a:schemeClr val="bg1"/>
                </a:solidFill>
                <a:latin typeface="Arial" panose="020B0604020202020204" pitchFamily="34" charset="0"/>
                <a:cs typeface="Arial" panose="020B0604020202020204" pitchFamily="34" charset="0"/>
              </a:defRPr>
            </a:lvl4pPr>
            <a:lvl5pPr marL="1828800" indent="0">
              <a:lnSpc>
                <a:spcPts val="3300"/>
              </a:lnSpc>
              <a:buNone/>
              <a:defRPr sz="3200">
                <a:solidFill>
                  <a:schemeClr val="bg1"/>
                </a:solidFill>
                <a:latin typeface="Arial" panose="020B0604020202020204" pitchFamily="34" charset="0"/>
                <a:cs typeface="Arial" panose="020B0604020202020204" pitchFamily="34" charset="0"/>
              </a:defRPr>
            </a:lvl5pPr>
          </a:lstStyle>
          <a:p>
            <a:pPr lvl="0"/>
            <a:r>
              <a:rPr lang="en-US" dirty="0" smtClean="0"/>
              <a:t>Name or Title Can Go Here</a:t>
            </a:r>
          </a:p>
          <a:p>
            <a:pPr lvl="0"/>
            <a:r>
              <a:rPr lang="en-US" dirty="0" smtClean="0"/>
              <a:t>1 or 2 Lines</a:t>
            </a:r>
          </a:p>
        </p:txBody>
      </p:sp>
      <p:pic>
        <p:nvPicPr>
          <p:cNvPr id="6" name="Picture 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93962" y="1801749"/>
            <a:ext cx="6452558" cy="2310015"/>
          </a:xfrm>
          <a:prstGeom prst="rect">
            <a:avLst/>
          </a:prstGeom>
          <a:ln>
            <a:noFill/>
          </a:ln>
          <a:effectLst>
            <a:glow rad="63500">
              <a:schemeClr val="accent3">
                <a:satMod val="175000"/>
                <a:alpha val="40000"/>
              </a:schemeClr>
            </a:glow>
          </a:effectLst>
        </p:spPr>
      </p:pic>
    </p:spTree>
    <p:extLst>
      <p:ext uri="{BB962C8B-B14F-4D97-AF65-F5344CB8AC3E}">
        <p14:creationId xmlns:p14="http://schemas.microsoft.com/office/powerpoint/2010/main" val="1451748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eneral Title Slid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9144000" cy="6858000"/>
          </a:xfrm>
          <a:prstGeom prst="rect">
            <a:avLst/>
          </a:prstGeom>
        </p:spPr>
      </p:pic>
      <p:sp>
        <p:nvSpPr>
          <p:cNvPr id="11" name="Rectangle 10"/>
          <p:cNvSpPr/>
          <p:nvPr userDrawn="1"/>
        </p:nvSpPr>
        <p:spPr>
          <a:xfrm>
            <a:off x="0" y="-40076"/>
            <a:ext cx="9144000" cy="6903243"/>
          </a:xfrm>
          <a:prstGeom prst="rect">
            <a:avLst/>
          </a:prstGeom>
          <a:gradFill>
            <a:gsLst>
              <a:gs pos="50000">
                <a:schemeClr val="accent6">
                  <a:alpha val="79000"/>
                </a:schemeClr>
              </a:gs>
              <a:gs pos="0">
                <a:schemeClr val="tx1">
                  <a:alpha val="94000"/>
                </a:schemeClr>
              </a:gs>
              <a:gs pos="100000">
                <a:schemeClr val="tx1">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 name="Text Placeholder 2"/>
          <p:cNvSpPr>
            <a:spLocks noGrp="1"/>
          </p:cNvSpPr>
          <p:nvPr>
            <p:ph type="body" sz="quarter" idx="18" hasCustomPrompt="1"/>
          </p:nvPr>
        </p:nvSpPr>
        <p:spPr>
          <a:xfrm>
            <a:off x="5031476" y="1888050"/>
            <a:ext cx="3527425" cy="1312349"/>
          </a:xfrm>
          <a:prstGeom prst="rect">
            <a:avLst/>
          </a:prstGeom>
        </p:spPr>
        <p:txBody>
          <a:bodyPr anchor="b" anchorCtr="0"/>
          <a:lstStyle>
            <a:lvl1pPr marL="0" indent="0">
              <a:lnSpc>
                <a:spcPts val="3400"/>
              </a:lnSpc>
              <a:buNone/>
              <a:defRPr sz="3200" b="1" spc="-50" baseline="0">
                <a:solidFill>
                  <a:schemeClr val="bg1"/>
                </a:solidFill>
              </a:defRPr>
            </a:lvl1pPr>
          </a:lstStyle>
          <a:p>
            <a:pPr lvl="0"/>
            <a:r>
              <a:rPr lang="en-US" dirty="0" smtClean="0"/>
              <a:t>PRESENTATION TITLE OR TOPIC</a:t>
            </a:r>
            <a:br>
              <a:rPr lang="en-US" dirty="0" smtClean="0"/>
            </a:br>
            <a:r>
              <a:rPr lang="en-US" dirty="0" smtClean="0"/>
              <a:t>3-LINE TITLE</a:t>
            </a:r>
            <a:endParaRPr lang="en-US" dirty="0"/>
          </a:p>
        </p:txBody>
      </p:sp>
      <p:sp>
        <p:nvSpPr>
          <p:cNvPr id="20" name="Text Placeholder 2"/>
          <p:cNvSpPr>
            <a:spLocks noGrp="1"/>
          </p:cNvSpPr>
          <p:nvPr>
            <p:ph type="body" sz="quarter" idx="19" hasCustomPrompt="1"/>
          </p:nvPr>
        </p:nvSpPr>
        <p:spPr>
          <a:xfrm>
            <a:off x="5022850" y="3150229"/>
            <a:ext cx="3527425" cy="531544"/>
          </a:xfrm>
          <a:prstGeom prst="rect">
            <a:avLst/>
          </a:prstGeom>
        </p:spPr>
        <p:txBody>
          <a:bodyPr/>
          <a:lstStyle>
            <a:lvl1pPr marL="0" indent="0">
              <a:buNone/>
              <a:defRPr sz="1800" b="1" spc="0" baseline="0">
                <a:solidFill>
                  <a:schemeClr val="bg1">
                    <a:lumMod val="85000"/>
                  </a:schemeClr>
                </a:solidFill>
              </a:defRPr>
            </a:lvl1pPr>
          </a:lstStyle>
          <a:p>
            <a:pPr lvl="0"/>
            <a:r>
              <a:rPr lang="en-US" dirty="0" err="1" smtClean="0"/>
              <a:t>Firstname</a:t>
            </a:r>
            <a:r>
              <a:rPr lang="en-US" dirty="0" smtClean="0"/>
              <a:t> </a:t>
            </a:r>
            <a:r>
              <a:rPr lang="en-US" dirty="0" err="1" smtClean="0"/>
              <a:t>Lastname</a:t>
            </a:r>
            <a:endParaRPr lang="en-US" dirty="0"/>
          </a:p>
        </p:txBody>
      </p:sp>
      <p:pic>
        <p:nvPicPr>
          <p:cNvPr id="34" name="Picture 33"/>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85152" y="1777289"/>
            <a:ext cx="3436754" cy="3015927"/>
          </a:xfrm>
          <a:prstGeom prst="rect">
            <a:avLst/>
          </a:prstGeom>
        </p:spPr>
      </p:pic>
      <p:sp>
        <p:nvSpPr>
          <p:cNvPr id="13" name="Text Placeholder 2"/>
          <p:cNvSpPr>
            <a:spLocks noGrp="1"/>
          </p:cNvSpPr>
          <p:nvPr>
            <p:ph type="body" sz="quarter" idx="20" hasCustomPrompt="1"/>
          </p:nvPr>
        </p:nvSpPr>
        <p:spPr>
          <a:xfrm>
            <a:off x="5022850" y="4076456"/>
            <a:ext cx="3527425" cy="531544"/>
          </a:xfrm>
          <a:prstGeom prst="rect">
            <a:avLst/>
          </a:prstGeom>
        </p:spPr>
        <p:txBody>
          <a:bodyPr/>
          <a:lstStyle>
            <a:lvl1pPr marL="0" indent="0">
              <a:buNone/>
              <a:defRPr sz="1600" b="0" spc="0" baseline="0">
                <a:solidFill>
                  <a:schemeClr val="bg1">
                    <a:lumMod val="85000"/>
                  </a:schemeClr>
                </a:solidFill>
              </a:defRPr>
            </a:lvl1pPr>
          </a:lstStyle>
          <a:p>
            <a:pPr lvl="0"/>
            <a:r>
              <a:rPr lang="en-US" dirty="0" smtClean="0"/>
              <a:t>Date</a:t>
            </a:r>
            <a:endParaRPr lang="en-US" dirty="0"/>
          </a:p>
        </p:txBody>
      </p:sp>
      <p:pic>
        <p:nvPicPr>
          <p:cNvPr id="21" name="Picture 2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300571" y="-18131"/>
            <a:ext cx="1806854" cy="1000546"/>
          </a:xfrm>
          <a:prstGeom prst="rect">
            <a:avLst/>
          </a:prstGeom>
        </p:spPr>
      </p:pic>
      <p:pic>
        <p:nvPicPr>
          <p:cNvPr id="15" name="Picture 5"/>
          <p:cNvPicPr>
            <a:picLocks noChangeAspect="1" noChangeArrowheads="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035050" y="1582738"/>
            <a:ext cx="4789488"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0564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Slide Number Placeholder 5"/>
          <p:cNvSpPr txBox="1">
            <a:spLocks/>
          </p:cNvSpPr>
          <p:nvPr userDrawn="1"/>
        </p:nvSpPr>
        <p:spPr>
          <a:xfrm>
            <a:off x="220070" y="6497620"/>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6"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7"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255235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per Title Slide - Generic">
    <p:spTree>
      <p:nvGrpSpPr>
        <p:cNvPr id="1" name=""/>
        <p:cNvGrpSpPr/>
        <p:nvPr/>
      </p:nvGrpSpPr>
      <p:grpSpPr>
        <a:xfrm>
          <a:off x="0" y="0"/>
          <a:ext cx="0" cy="0"/>
          <a:chOff x="0" y="0"/>
          <a:chExt cx="0" cy="0"/>
        </a:xfrm>
      </p:grpSpPr>
      <p:sp>
        <p:nvSpPr>
          <p:cNvPr id="4" name="Rectangle 3"/>
          <p:cNvSpPr/>
          <p:nvPr userDrawn="1"/>
        </p:nvSpPr>
        <p:spPr>
          <a:xfrm>
            <a:off x="0" y="2000992"/>
            <a:ext cx="9144000" cy="4857008"/>
          </a:xfrm>
          <a:prstGeom prst="rect">
            <a:avLst/>
          </a:prstGeom>
          <a:gradFill>
            <a:gsLst>
              <a:gs pos="0">
                <a:srgbClr val="B0B9BF"/>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Rectangle 1"/>
          <p:cNvSpPr/>
          <p:nvPr userDrawn="1"/>
        </p:nvSpPr>
        <p:spPr>
          <a:xfrm>
            <a:off x="0" y="0"/>
            <a:ext cx="9144000" cy="5286375"/>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ext Placeholder 2"/>
          <p:cNvSpPr>
            <a:spLocks noGrp="1"/>
          </p:cNvSpPr>
          <p:nvPr>
            <p:ph idx="1" hasCustomPrompt="1"/>
          </p:nvPr>
        </p:nvSpPr>
        <p:spPr bwMode="auto">
          <a:xfrm>
            <a:off x="368508" y="5562792"/>
            <a:ext cx="7990487" cy="983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aseline="0">
                <a:solidFill>
                  <a:srgbClr val="00B6F1"/>
                </a:solidFill>
              </a:defRPr>
            </a:lvl1pPr>
          </a:lstStyle>
          <a:p>
            <a:pPr lvl="0"/>
            <a:r>
              <a:rPr lang="en-US" dirty="0" smtClean="0"/>
              <a:t>Subtitle/Tagline</a:t>
            </a:r>
            <a:br>
              <a:rPr lang="en-US" dirty="0" smtClean="0"/>
            </a:br>
            <a:r>
              <a:rPr lang="en-US" dirty="0" smtClean="0"/>
              <a:t>will go here</a:t>
            </a:r>
          </a:p>
        </p:txBody>
      </p:sp>
      <p:sp>
        <p:nvSpPr>
          <p:cNvPr id="3" name="Parallelogram 2"/>
          <p:cNvSpPr/>
          <p:nvPr userDrawn="1"/>
        </p:nvSpPr>
        <p:spPr>
          <a:xfrm>
            <a:off x="2971801" y="0"/>
            <a:ext cx="9925049" cy="4843326"/>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itle Placeholder 1"/>
          <p:cNvSpPr>
            <a:spLocks noGrp="1"/>
          </p:cNvSpPr>
          <p:nvPr>
            <p:ph type="title"/>
          </p:nvPr>
        </p:nvSpPr>
        <p:spPr bwMode="auto">
          <a:xfrm>
            <a:off x="322780" y="3645425"/>
            <a:ext cx="6992420" cy="1352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nSpc>
                <a:spcPts val="6200"/>
              </a:lnSpc>
              <a:defRPr sz="6000">
                <a:solidFill>
                  <a:schemeClr val="bg1"/>
                </a:solidFill>
              </a:defRPr>
            </a:lvl1pPr>
          </a:lstStyle>
          <a:p>
            <a:pPr lvl="0"/>
            <a:r>
              <a:rPr lang="en-US" dirty="0" smtClean="0"/>
              <a:t>Click to edit Master title</a:t>
            </a:r>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1" name="Rectangle 10"/>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9772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395805" y="1264035"/>
            <a:ext cx="8216220" cy="4768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1921646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Column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481344"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1" name="Text Placeholder 2"/>
          <p:cNvSpPr>
            <a:spLocks noGrp="1"/>
          </p:cNvSpPr>
          <p:nvPr>
            <p:ph idx="10"/>
          </p:nvPr>
        </p:nvSpPr>
        <p:spPr bwMode="auto">
          <a:xfrm>
            <a:off x="481344"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 name="Text Placeholder 2"/>
          <p:cNvSpPr>
            <a:spLocks noGrp="1"/>
          </p:cNvSpPr>
          <p:nvPr>
            <p:ph idx="11"/>
          </p:nvPr>
        </p:nvSpPr>
        <p:spPr bwMode="auto">
          <a:xfrm>
            <a:off x="4673340"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sp>
        <p:nvSpPr>
          <p:cNvPr id="16" name="Text Placeholder 2"/>
          <p:cNvSpPr>
            <a:spLocks noGrp="1"/>
          </p:cNvSpPr>
          <p:nvPr>
            <p:ph idx="12"/>
          </p:nvPr>
        </p:nvSpPr>
        <p:spPr bwMode="auto">
          <a:xfrm>
            <a:off x="4673340"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3"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3796389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al Title Slide 5">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9144000" cy="6858000"/>
          </a:xfrm>
          <a:prstGeom prst="rect">
            <a:avLst/>
          </a:prstGeom>
        </p:spPr>
      </p:pic>
      <p:sp>
        <p:nvSpPr>
          <p:cNvPr id="11" name="Rectangle 10"/>
          <p:cNvSpPr/>
          <p:nvPr userDrawn="1"/>
        </p:nvSpPr>
        <p:spPr>
          <a:xfrm>
            <a:off x="0" y="-40076"/>
            <a:ext cx="9144000" cy="6903243"/>
          </a:xfrm>
          <a:prstGeom prst="rect">
            <a:avLst/>
          </a:prstGeom>
          <a:gradFill>
            <a:gsLst>
              <a:gs pos="50000">
                <a:schemeClr val="accent6">
                  <a:alpha val="79000"/>
                </a:schemeClr>
              </a:gs>
              <a:gs pos="0">
                <a:schemeClr val="tx1">
                  <a:alpha val="94000"/>
                </a:schemeClr>
              </a:gs>
              <a:gs pos="100000">
                <a:schemeClr val="tx1">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Text Placeholder 2"/>
          <p:cNvSpPr>
            <a:spLocks noGrp="1"/>
          </p:cNvSpPr>
          <p:nvPr>
            <p:ph type="body" sz="quarter" idx="18" hasCustomPrompt="1"/>
          </p:nvPr>
        </p:nvSpPr>
        <p:spPr>
          <a:xfrm>
            <a:off x="5031476" y="1888050"/>
            <a:ext cx="3527425" cy="1312349"/>
          </a:xfrm>
          <a:prstGeom prst="rect">
            <a:avLst/>
          </a:prstGeom>
        </p:spPr>
        <p:txBody>
          <a:bodyPr anchor="b" anchorCtr="0"/>
          <a:lstStyle>
            <a:lvl1pPr marL="0" indent="0">
              <a:lnSpc>
                <a:spcPts val="3400"/>
              </a:lnSpc>
              <a:buNone/>
              <a:defRPr sz="3200" b="1" spc="-50" baseline="0">
                <a:solidFill>
                  <a:schemeClr val="bg1"/>
                </a:solidFill>
              </a:defRPr>
            </a:lvl1pPr>
          </a:lstStyle>
          <a:p>
            <a:pPr lvl="0"/>
            <a:r>
              <a:rPr lang="en-US" dirty="0" smtClean="0"/>
              <a:t>PRESENTATION TITLE OR TOPIC</a:t>
            </a:r>
            <a:br>
              <a:rPr lang="en-US" dirty="0" smtClean="0"/>
            </a:br>
            <a:r>
              <a:rPr lang="en-US" dirty="0" smtClean="0"/>
              <a:t>3-LINE TITLE</a:t>
            </a:r>
            <a:endParaRPr lang="en-US" dirty="0"/>
          </a:p>
        </p:txBody>
      </p:sp>
      <p:sp>
        <p:nvSpPr>
          <p:cNvPr id="20" name="Text Placeholder 2"/>
          <p:cNvSpPr>
            <a:spLocks noGrp="1"/>
          </p:cNvSpPr>
          <p:nvPr>
            <p:ph type="body" sz="quarter" idx="19" hasCustomPrompt="1"/>
          </p:nvPr>
        </p:nvSpPr>
        <p:spPr>
          <a:xfrm>
            <a:off x="5022850" y="3150229"/>
            <a:ext cx="3527425" cy="531544"/>
          </a:xfrm>
          <a:prstGeom prst="rect">
            <a:avLst/>
          </a:prstGeom>
        </p:spPr>
        <p:txBody>
          <a:bodyPr/>
          <a:lstStyle>
            <a:lvl1pPr marL="0" indent="0">
              <a:buNone/>
              <a:defRPr sz="1800" b="1" spc="0" baseline="0">
                <a:solidFill>
                  <a:schemeClr val="bg1">
                    <a:lumMod val="85000"/>
                  </a:schemeClr>
                </a:solidFill>
              </a:defRPr>
            </a:lvl1pPr>
          </a:lstStyle>
          <a:p>
            <a:pPr lvl="0"/>
            <a:r>
              <a:rPr lang="en-US" dirty="0" err="1" smtClean="0"/>
              <a:t>Firstname</a:t>
            </a:r>
            <a:r>
              <a:rPr lang="en-US" dirty="0" smtClean="0"/>
              <a:t> </a:t>
            </a:r>
            <a:r>
              <a:rPr lang="en-US" dirty="0" err="1" smtClean="0"/>
              <a:t>Lastname</a:t>
            </a:r>
            <a:endParaRPr lang="en-US" dirty="0"/>
          </a:p>
        </p:txBody>
      </p:sp>
      <p:pic>
        <p:nvPicPr>
          <p:cNvPr id="34" name="Picture 33"/>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85152" y="1777289"/>
            <a:ext cx="3436754" cy="3015927"/>
          </a:xfrm>
          <a:prstGeom prst="rect">
            <a:avLst/>
          </a:prstGeom>
        </p:spPr>
      </p:pic>
      <p:sp>
        <p:nvSpPr>
          <p:cNvPr id="13" name="Text Placeholder 2"/>
          <p:cNvSpPr>
            <a:spLocks noGrp="1"/>
          </p:cNvSpPr>
          <p:nvPr>
            <p:ph type="body" sz="quarter" idx="20" hasCustomPrompt="1"/>
          </p:nvPr>
        </p:nvSpPr>
        <p:spPr>
          <a:xfrm>
            <a:off x="5022850" y="4076456"/>
            <a:ext cx="3527425" cy="531544"/>
          </a:xfrm>
          <a:prstGeom prst="rect">
            <a:avLst/>
          </a:prstGeom>
        </p:spPr>
        <p:txBody>
          <a:bodyPr/>
          <a:lstStyle>
            <a:lvl1pPr marL="0" indent="0">
              <a:buNone/>
              <a:defRPr sz="1600" b="0" spc="0" baseline="0">
                <a:solidFill>
                  <a:schemeClr val="bg1">
                    <a:lumMod val="85000"/>
                  </a:schemeClr>
                </a:solidFill>
              </a:defRPr>
            </a:lvl1pPr>
          </a:lstStyle>
          <a:p>
            <a:pPr lvl="0"/>
            <a:r>
              <a:rPr lang="en-US" dirty="0" smtClean="0"/>
              <a:t>Date</a:t>
            </a:r>
            <a:endParaRPr lang="en-US" dirty="0"/>
          </a:p>
        </p:txBody>
      </p:sp>
      <p:pic>
        <p:nvPicPr>
          <p:cNvPr id="21" name="Picture 2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300571" y="-18131"/>
            <a:ext cx="1806854" cy="1000546"/>
          </a:xfrm>
          <a:prstGeom prst="rect">
            <a:avLst/>
          </a:prstGeom>
        </p:spPr>
      </p:pic>
      <p:pic>
        <p:nvPicPr>
          <p:cNvPr id="15" name="Picture 5"/>
          <p:cNvPicPr>
            <a:picLocks noChangeAspect="1" noChangeArrowheads="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035050" y="1582738"/>
            <a:ext cx="4789488"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4104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tandard Content Slide with 2-Line Titl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hasCustomPrompt="1"/>
          </p:nvPr>
        </p:nvSpPr>
        <p:spPr bwMode="auto">
          <a:xfrm>
            <a:off x="322779" y="339388"/>
            <a:ext cx="8289245" cy="97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smtClean="0"/>
              <a:t>Click to edit Master title style:</a:t>
            </a:r>
            <a:br>
              <a:rPr lang="en-US" dirty="0" smtClean="0"/>
            </a:br>
            <a:r>
              <a:rPr lang="en-US" dirty="0" smtClean="0"/>
              <a:t>2-Line Title Slide</a:t>
            </a:r>
          </a:p>
        </p:txBody>
      </p:sp>
      <p:sp>
        <p:nvSpPr>
          <p:cNvPr id="7" name="Text Placeholder 2"/>
          <p:cNvSpPr>
            <a:spLocks noGrp="1"/>
          </p:cNvSpPr>
          <p:nvPr>
            <p:ph idx="1"/>
          </p:nvPr>
        </p:nvSpPr>
        <p:spPr bwMode="auto">
          <a:xfrm>
            <a:off x="395805" y="1759334"/>
            <a:ext cx="8216220" cy="429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3432318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all-to-Action Slide - Generic">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Rectangle 9"/>
          <p:cNvSpPr/>
          <p:nvPr userDrawn="1"/>
        </p:nvSpPr>
        <p:spPr>
          <a:xfrm>
            <a:off x="0" y="0"/>
            <a:ext cx="9144000" cy="4275138"/>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Parallelogram 10"/>
          <p:cNvSpPr/>
          <p:nvPr userDrawn="1"/>
        </p:nvSpPr>
        <p:spPr>
          <a:xfrm>
            <a:off x="2971801" y="1"/>
            <a:ext cx="9925049" cy="3916842"/>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 Placeholder 2"/>
          <p:cNvSpPr>
            <a:spLocks noGrp="1"/>
          </p:cNvSpPr>
          <p:nvPr>
            <p:ph type="body" sz="quarter" idx="10" hasCustomPrompt="1"/>
          </p:nvPr>
        </p:nvSpPr>
        <p:spPr>
          <a:xfrm>
            <a:off x="323851" y="2300020"/>
            <a:ext cx="6982724" cy="1609725"/>
          </a:xfrm>
          <a:prstGeom prst="rect">
            <a:avLst/>
          </a:prstGeom>
        </p:spPr>
        <p:txBody>
          <a:bodyPr anchor="b" anchorCtr="0"/>
          <a:lstStyle>
            <a:lvl1pPr marL="0" indent="0">
              <a:lnSpc>
                <a:spcPts val="6200"/>
              </a:lnSpc>
              <a:buNone/>
              <a:defRPr sz="60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Learn More Headline</a:t>
            </a:r>
          </a:p>
        </p:txBody>
      </p:sp>
      <p:sp>
        <p:nvSpPr>
          <p:cNvPr id="19" name="Rectangle 18"/>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Content Placeholder 2"/>
          <p:cNvSpPr>
            <a:spLocks noGrp="1"/>
          </p:cNvSpPr>
          <p:nvPr>
            <p:ph idx="1" hasCustomPrompt="1"/>
          </p:nvPr>
        </p:nvSpPr>
        <p:spPr>
          <a:xfrm>
            <a:off x="395804" y="4718649"/>
            <a:ext cx="7786495" cy="1949733"/>
          </a:xfrm>
          <a:prstGeom prst="rect">
            <a:avLst/>
          </a:prstGeom>
        </p:spPr>
        <p:txBody>
          <a:bodyPr anchor="t" anchorCtr="0"/>
          <a:lstStyle>
            <a:lvl1pPr>
              <a:defRPr baseline="0">
                <a:solidFill>
                  <a:schemeClr val="tx1">
                    <a:lumMod val="75000"/>
                    <a:lumOff val="25000"/>
                  </a:schemeClr>
                </a:solidFill>
              </a:defRPr>
            </a:lvl1pPr>
          </a:lstStyle>
          <a:p>
            <a:r>
              <a:rPr lang="en-US" dirty="0" smtClean="0">
                <a:solidFill>
                  <a:srgbClr val="666666"/>
                </a:solidFill>
              </a:rPr>
              <a:t>Contact Info xxx-</a:t>
            </a:r>
            <a:r>
              <a:rPr lang="en-US" dirty="0" err="1" smtClean="0">
                <a:solidFill>
                  <a:srgbClr val="666666"/>
                </a:solidFill>
              </a:rPr>
              <a:t>xxxx</a:t>
            </a:r>
            <a:endParaRPr lang="en-US" dirty="0" smtClean="0">
              <a:solidFill>
                <a:srgbClr val="666666"/>
              </a:solidFill>
            </a:endParaRPr>
          </a:p>
          <a:p>
            <a:r>
              <a:rPr lang="en-US" dirty="0" smtClean="0">
                <a:solidFill>
                  <a:srgbClr val="666666"/>
                </a:solidFill>
              </a:rPr>
              <a:t>URL www.xxx.xxxx</a:t>
            </a:r>
          </a:p>
          <a:p>
            <a:r>
              <a:rPr lang="en-US" dirty="0" smtClean="0">
                <a:solidFill>
                  <a:srgbClr val="666666"/>
                </a:solidFill>
              </a:rPr>
              <a:t>Etc…</a:t>
            </a:r>
            <a:endParaRPr lang="en-US" dirty="0" smtClean="0">
              <a:solidFill>
                <a:srgbClr val="00B6F1"/>
              </a:solidFill>
            </a:endParaRPr>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2889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Welcom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0" y="-40076"/>
            <a:ext cx="9144000" cy="6903243"/>
          </a:xfrm>
          <a:prstGeom prst="rect">
            <a:avLst/>
          </a:prstGeom>
          <a:gradFill>
            <a:gsLst>
              <a:gs pos="50000">
                <a:schemeClr val="accent6">
                  <a:alpha val="79000"/>
                </a:schemeClr>
              </a:gs>
              <a:gs pos="0">
                <a:schemeClr val="tx1">
                  <a:alpha val="94000"/>
                </a:schemeClr>
              </a:gs>
              <a:gs pos="100000">
                <a:schemeClr val="tx1">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userDrawn="1"/>
        </p:nvSpPr>
        <p:spPr bwMode="auto">
          <a:xfrm>
            <a:off x="0" y="3804696"/>
            <a:ext cx="9143999" cy="605294"/>
          </a:xfrm>
          <a:prstGeom prst="rect">
            <a:avLst/>
          </a:prstGeom>
        </p:spPr>
        <p:txBody>
          <a:bodyPr wrap="square">
            <a:spAutoFit/>
          </a:bodyPr>
          <a:lstStyle/>
          <a:p>
            <a:pPr algn="ctr" defTabSz="457200">
              <a:lnSpc>
                <a:spcPts val="1950"/>
              </a:lnSpc>
              <a:spcBef>
                <a:spcPct val="20000"/>
              </a:spcBef>
              <a:buClr>
                <a:srgbClr val="0DB6EC"/>
              </a:buClr>
              <a:buSzPct val="75000"/>
              <a:defRPr/>
            </a:pPr>
            <a:r>
              <a:rPr lang="en-US" kern="0" dirty="0" smtClean="0">
                <a:solidFill>
                  <a:prstClr val="white">
                    <a:lumMod val="85000"/>
                  </a:prstClr>
                </a:solidFill>
                <a:ea typeface="ＭＳ Ｐゴシック" charset="0"/>
                <a:cs typeface="Arial" pitchFamily="34" charset="0"/>
              </a:rPr>
              <a:t>Quantum is the </a:t>
            </a:r>
            <a:r>
              <a:rPr lang="en-US" b="1" kern="0" dirty="0" smtClean="0">
                <a:solidFill>
                  <a:prstClr val="white">
                    <a:lumMod val="85000"/>
                  </a:prstClr>
                </a:solidFill>
                <a:ea typeface="ＭＳ Ｐゴシック" charset="0"/>
                <a:cs typeface="Arial" pitchFamily="34" charset="0"/>
              </a:rPr>
              <a:t>LARGEST</a:t>
            </a:r>
            <a:r>
              <a:rPr lang="en-US" kern="0" dirty="0" smtClean="0">
                <a:solidFill>
                  <a:prstClr val="white">
                    <a:lumMod val="85000"/>
                  </a:prstClr>
                </a:solidFill>
                <a:ea typeface="ＭＳ Ｐゴシック" charset="0"/>
                <a:cs typeface="Arial" pitchFamily="34" charset="0"/>
              </a:rPr>
              <a:t> Data Protection</a:t>
            </a:r>
            <a:br>
              <a:rPr lang="en-US" kern="0" dirty="0" smtClean="0">
                <a:solidFill>
                  <a:prstClr val="white">
                    <a:lumMod val="85000"/>
                  </a:prstClr>
                </a:solidFill>
                <a:ea typeface="ＭＳ Ｐゴシック" charset="0"/>
                <a:cs typeface="Arial" pitchFamily="34" charset="0"/>
              </a:rPr>
            </a:br>
            <a:r>
              <a:rPr lang="en-US" kern="0" dirty="0" smtClean="0">
                <a:solidFill>
                  <a:prstClr val="white">
                    <a:lumMod val="85000"/>
                  </a:prstClr>
                </a:solidFill>
                <a:ea typeface="ＭＳ Ｐゴシック" charset="0"/>
                <a:cs typeface="Arial" pitchFamily="34" charset="0"/>
              </a:rPr>
              <a:t>and Big Data management specialist in the world.</a:t>
            </a:r>
            <a:endParaRPr lang="en-US" kern="0" dirty="0">
              <a:solidFill>
                <a:prstClr val="white">
                  <a:lumMod val="85000"/>
                </a:prstClr>
              </a:solidFill>
              <a:ea typeface="ＭＳ Ｐゴシック" charset="0"/>
              <a:cs typeface="Arial" pitchFamily="34" charset="0"/>
            </a:endParaRPr>
          </a:p>
        </p:txBody>
      </p:sp>
      <p:sp>
        <p:nvSpPr>
          <p:cNvPr id="9" name="Rectangle 9"/>
          <p:cNvSpPr>
            <a:spLocks noChangeArrowheads="1"/>
          </p:cNvSpPr>
          <p:nvPr userDrawn="1"/>
        </p:nvSpPr>
        <p:spPr bwMode="auto">
          <a:xfrm>
            <a:off x="0" y="2884236"/>
            <a:ext cx="9143999"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90000"/>
              </a:lnSpc>
            </a:pPr>
            <a:r>
              <a:rPr lang="en-US" sz="7200" b="1" dirty="0" smtClean="0">
                <a:solidFill>
                  <a:srgbClr val="00B6F1"/>
                </a:solidFill>
              </a:rPr>
              <a:t>WELCOME</a:t>
            </a:r>
            <a:endParaRPr lang="en-US" sz="7200" dirty="0">
              <a:solidFill>
                <a:srgbClr val="00B6F1"/>
              </a:solidFill>
            </a:endParaRPr>
          </a:p>
        </p:txBody>
      </p:sp>
      <p:grpSp>
        <p:nvGrpSpPr>
          <p:cNvPr id="10" name="Group 9"/>
          <p:cNvGrpSpPr/>
          <p:nvPr userDrawn="1"/>
        </p:nvGrpSpPr>
        <p:grpSpPr>
          <a:xfrm>
            <a:off x="631408" y="1014219"/>
            <a:ext cx="2343905" cy="590931"/>
            <a:chOff x="320121" y="1309686"/>
            <a:chExt cx="2343905" cy="590931"/>
          </a:xfrm>
        </p:grpSpPr>
        <p:sp>
          <p:nvSpPr>
            <p:cNvPr id="11" name="Rectangle 9"/>
            <p:cNvSpPr>
              <a:spLocks noChangeArrowheads="1"/>
            </p:cNvSpPr>
            <p:nvPr/>
          </p:nvSpPr>
          <p:spPr bwMode="auto">
            <a:xfrm>
              <a:off x="320121" y="1309686"/>
              <a:ext cx="796298"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3600" b="1" dirty="0" smtClean="0">
                  <a:solidFill>
                    <a:prstClr val="white">
                      <a:lumMod val="50000"/>
                    </a:prstClr>
                  </a:solidFill>
                </a:rPr>
                <a:t>85</a:t>
              </a:r>
              <a:endParaRPr lang="en-US" sz="1400" dirty="0">
                <a:solidFill>
                  <a:prstClr val="white">
                    <a:lumMod val="50000"/>
                  </a:prstClr>
                </a:solidFill>
              </a:endParaRPr>
            </a:p>
          </p:txBody>
        </p:sp>
        <p:sp>
          <p:nvSpPr>
            <p:cNvPr id="12" name="Rectangle 9"/>
            <p:cNvSpPr>
              <a:spLocks noChangeArrowheads="1"/>
            </p:cNvSpPr>
            <p:nvPr/>
          </p:nvSpPr>
          <p:spPr bwMode="auto">
            <a:xfrm>
              <a:off x="942696" y="1365085"/>
              <a:ext cx="172133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1400" dirty="0" smtClean="0">
                  <a:solidFill>
                    <a:prstClr val="white">
                      <a:lumMod val="50000"/>
                    </a:prstClr>
                  </a:solidFill>
                </a:rPr>
                <a:t>of </a:t>
              </a:r>
              <a:r>
                <a:rPr lang="en-US" sz="1400" dirty="0">
                  <a:solidFill>
                    <a:prstClr val="white">
                      <a:lumMod val="50000"/>
                    </a:prstClr>
                  </a:solidFill>
                </a:rPr>
                <a:t>the Fortune </a:t>
              </a:r>
              <a:r>
                <a:rPr lang="en-US" sz="1400" dirty="0" smtClean="0">
                  <a:solidFill>
                    <a:prstClr val="white">
                      <a:lumMod val="50000"/>
                    </a:prstClr>
                  </a:solidFill>
                </a:rPr>
                <a:t>100</a:t>
              </a:r>
              <a:br>
                <a:rPr lang="en-US" sz="1400" dirty="0" smtClean="0">
                  <a:solidFill>
                    <a:prstClr val="white">
                      <a:lumMod val="50000"/>
                    </a:prstClr>
                  </a:solidFill>
                </a:rPr>
              </a:br>
              <a:r>
                <a:rPr lang="en-US" sz="1400" dirty="0" smtClean="0">
                  <a:solidFill>
                    <a:prstClr val="white">
                      <a:lumMod val="50000"/>
                    </a:prstClr>
                  </a:solidFill>
                </a:rPr>
                <a:t>choose Quantum</a:t>
              </a:r>
              <a:endParaRPr lang="en-US" sz="1400" dirty="0">
                <a:solidFill>
                  <a:prstClr val="white">
                    <a:lumMod val="50000"/>
                  </a:prstClr>
                </a:solidFill>
              </a:endParaRPr>
            </a:p>
          </p:txBody>
        </p:sp>
      </p:grpSp>
      <p:grpSp>
        <p:nvGrpSpPr>
          <p:cNvPr id="13" name="Group 12"/>
          <p:cNvGrpSpPr/>
          <p:nvPr userDrawn="1"/>
        </p:nvGrpSpPr>
        <p:grpSpPr>
          <a:xfrm>
            <a:off x="5913983" y="1709827"/>
            <a:ext cx="2335068" cy="590931"/>
            <a:chOff x="63133" y="1309686"/>
            <a:chExt cx="2335068" cy="590931"/>
          </a:xfrm>
        </p:grpSpPr>
        <p:sp>
          <p:nvSpPr>
            <p:cNvPr id="14" name="Rectangle 9"/>
            <p:cNvSpPr>
              <a:spLocks noChangeArrowheads="1"/>
            </p:cNvSpPr>
            <p:nvPr/>
          </p:nvSpPr>
          <p:spPr bwMode="auto">
            <a:xfrm>
              <a:off x="63133" y="1309686"/>
              <a:ext cx="752630"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3600" b="1" dirty="0" smtClean="0">
                  <a:solidFill>
                    <a:prstClr val="white">
                      <a:lumMod val="50000"/>
                    </a:prstClr>
                  </a:solidFill>
                </a:rPr>
                <a:t>10</a:t>
              </a:r>
              <a:endParaRPr lang="en-US" sz="1400" dirty="0">
                <a:solidFill>
                  <a:prstClr val="white">
                    <a:lumMod val="50000"/>
                  </a:prstClr>
                </a:solidFill>
              </a:endParaRPr>
            </a:p>
          </p:txBody>
        </p:sp>
        <p:sp>
          <p:nvSpPr>
            <p:cNvPr id="15" name="Rectangle 9"/>
            <p:cNvSpPr>
              <a:spLocks noChangeArrowheads="1"/>
            </p:cNvSpPr>
            <p:nvPr/>
          </p:nvSpPr>
          <p:spPr bwMode="auto">
            <a:xfrm>
              <a:off x="676871" y="1365085"/>
              <a:ext cx="172133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1400" dirty="0">
                  <a:solidFill>
                    <a:prstClr val="white">
                      <a:lumMod val="50000"/>
                    </a:prstClr>
                  </a:solidFill>
                </a:rPr>
                <a:t>r</a:t>
              </a:r>
              <a:r>
                <a:rPr lang="en-US" sz="1400" dirty="0" smtClean="0">
                  <a:solidFill>
                    <a:prstClr val="white">
                      <a:lumMod val="50000"/>
                    </a:prstClr>
                  </a:solidFill>
                </a:rPr>
                <a:t>ecent product of the year awards</a:t>
              </a:r>
              <a:endParaRPr lang="en-US" sz="1400" dirty="0">
                <a:solidFill>
                  <a:prstClr val="white">
                    <a:lumMod val="50000"/>
                  </a:prstClr>
                </a:solidFill>
              </a:endParaRPr>
            </a:p>
          </p:txBody>
        </p:sp>
      </p:grpSp>
      <p:grpSp>
        <p:nvGrpSpPr>
          <p:cNvPr id="16" name="Group 15"/>
          <p:cNvGrpSpPr/>
          <p:nvPr userDrawn="1"/>
        </p:nvGrpSpPr>
        <p:grpSpPr>
          <a:xfrm>
            <a:off x="4706628" y="4967514"/>
            <a:ext cx="2928685" cy="590931"/>
            <a:chOff x="320119" y="1309686"/>
            <a:chExt cx="2928685" cy="590931"/>
          </a:xfrm>
        </p:grpSpPr>
        <p:sp>
          <p:nvSpPr>
            <p:cNvPr id="17" name="Rectangle 9"/>
            <p:cNvSpPr>
              <a:spLocks noChangeArrowheads="1"/>
            </p:cNvSpPr>
            <p:nvPr/>
          </p:nvSpPr>
          <p:spPr bwMode="auto">
            <a:xfrm>
              <a:off x="320119" y="1309686"/>
              <a:ext cx="1371601"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3600" b="1" dirty="0" smtClean="0">
                  <a:solidFill>
                    <a:prstClr val="white">
                      <a:lumMod val="50000"/>
                    </a:prstClr>
                  </a:solidFill>
                </a:rPr>
                <a:t>100K</a:t>
              </a:r>
              <a:endParaRPr lang="en-US" sz="1400" dirty="0">
                <a:solidFill>
                  <a:prstClr val="white">
                    <a:lumMod val="50000"/>
                  </a:prstClr>
                </a:solidFill>
              </a:endParaRPr>
            </a:p>
          </p:txBody>
        </p:sp>
        <p:sp>
          <p:nvSpPr>
            <p:cNvPr id="18" name="Rectangle 9"/>
            <p:cNvSpPr>
              <a:spLocks noChangeArrowheads="1"/>
            </p:cNvSpPr>
            <p:nvPr/>
          </p:nvSpPr>
          <p:spPr bwMode="auto">
            <a:xfrm>
              <a:off x="1527474" y="1365085"/>
              <a:ext cx="172133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1400" dirty="0">
                  <a:solidFill>
                    <a:prstClr val="white">
                      <a:lumMod val="50000"/>
                    </a:prstClr>
                  </a:solidFill>
                </a:rPr>
                <a:t>p</a:t>
              </a:r>
              <a:r>
                <a:rPr lang="en-US" sz="1400" dirty="0" smtClean="0">
                  <a:solidFill>
                    <a:prstClr val="white">
                      <a:lumMod val="50000"/>
                    </a:prstClr>
                  </a:solidFill>
                </a:rPr>
                <a:t>lus customer deployments</a:t>
              </a:r>
              <a:endParaRPr lang="en-US" sz="1400" dirty="0">
                <a:solidFill>
                  <a:prstClr val="white">
                    <a:lumMod val="50000"/>
                  </a:prstClr>
                </a:solidFill>
              </a:endParaRPr>
            </a:p>
          </p:txBody>
        </p:sp>
      </p:grpSp>
      <p:grpSp>
        <p:nvGrpSpPr>
          <p:cNvPr id="19" name="Group 18"/>
          <p:cNvGrpSpPr/>
          <p:nvPr userDrawn="1"/>
        </p:nvGrpSpPr>
        <p:grpSpPr>
          <a:xfrm>
            <a:off x="1253983" y="5558445"/>
            <a:ext cx="2343905" cy="590931"/>
            <a:chOff x="320121" y="1309686"/>
            <a:chExt cx="2343905" cy="590931"/>
          </a:xfrm>
        </p:grpSpPr>
        <p:sp>
          <p:nvSpPr>
            <p:cNvPr id="20" name="Rectangle 9"/>
            <p:cNvSpPr>
              <a:spLocks noChangeArrowheads="1"/>
            </p:cNvSpPr>
            <p:nvPr/>
          </p:nvSpPr>
          <p:spPr bwMode="auto">
            <a:xfrm>
              <a:off x="320121" y="1309686"/>
              <a:ext cx="796298"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3600" b="1" dirty="0" smtClean="0">
                  <a:solidFill>
                    <a:prstClr val="white">
                      <a:lumMod val="50000"/>
                    </a:prstClr>
                  </a:solidFill>
                </a:rPr>
                <a:t>33</a:t>
              </a:r>
              <a:endParaRPr lang="en-US" sz="1400" dirty="0">
                <a:solidFill>
                  <a:prstClr val="white">
                    <a:lumMod val="50000"/>
                  </a:prstClr>
                </a:solidFill>
              </a:endParaRPr>
            </a:p>
          </p:txBody>
        </p:sp>
        <p:sp>
          <p:nvSpPr>
            <p:cNvPr id="21" name="Rectangle 9"/>
            <p:cNvSpPr>
              <a:spLocks noChangeArrowheads="1"/>
            </p:cNvSpPr>
            <p:nvPr/>
          </p:nvSpPr>
          <p:spPr bwMode="auto">
            <a:xfrm>
              <a:off x="942696" y="1365085"/>
              <a:ext cx="172133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pPr>
              <a:r>
                <a:rPr lang="en-US" sz="1400" dirty="0" smtClean="0">
                  <a:solidFill>
                    <a:prstClr val="white">
                      <a:lumMod val="50000"/>
                    </a:prstClr>
                  </a:solidFill>
                </a:rPr>
                <a:t>years specialized expertise</a:t>
              </a:r>
              <a:endParaRPr lang="en-US" sz="1400" dirty="0">
                <a:solidFill>
                  <a:prstClr val="white">
                    <a:lumMod val="50000"/>
                  </a:prstClr>
                </a:solidFill>
              </a:endParaRPr>
            </a:p>
          </p:txBody>
        </p:sp>
      </p:grpSp>
      <p:pic>
        <p:nvPicPr>
          <p:cNvPr id="3" name="Picture 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300571" y="-18131"/>
            <a:ext cx="1806854" cy="1000546"/>
          </a:xfrm>
          <a:prstGeom prst="rect">
            <a:avLst/>
          </a:prstGeom>
        </p:spPr>
      </p:pic>
    </p:spTree>
    <p:extLst>
      <p:ext uri="{BB962C8B-B14F-4D97-AF65-F5344CB8AC3E}">
        <p14:creationId xmlns:p14="http://schemas.microsoft.com/office/powerpoint/2010/main" val="1497561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par>
                          <p:cTn id="8" fill="hold">
                            <p:stCondLst>
                              <p:cond delay="30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childTnLst>
                                </p:cTn>
                              </p:par>
                            </p:childTnLst>
                          </p:cTn>
                        </p:par>
                        <p:par>
                          <p:cTn id="16" fill="hold">
                            <p:stCondLst>
                              <p:cond delay="5000"/>
                            </p:stCondLst>
                            <p:childTnLst>
                              <p:par>
                                <p:cTn id="17" presetID="10"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childTnLst>
                                </p:cTn>
                              </p:par>
                            </p:childTnLst>
                          </p:cTn>
                        </p:par>
                        <p:par>
                          <p:cTn id="20" fill="hold">
                            <p:stCondLst>
                              <p:cond delay="6000"/>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Slide Number Placeholder 5"/>
          <p:cNvSpPr txBox="1">
            <a:spLocks/>
          </p:cNvSpPr>
          <p:nvPr userDrawn="1"/>
        </p:nvSpPr>
        <p:spPr>
          <a:xfrm>
            <a:off x="220070" y="6497620"/>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6"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7"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3394561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per Title Slide - Generic">
    <p:spTree>
      <p:nvGrpSpPr>
        <p:cNvPr id="1" name=""/>
        <p:cNvGrpSpPr/>
        <p:nvPr/>
      </p:nvGrpSpPr>
      <p:grpSpPr>
        <a:xfrm>
          <a:off x="0" y="0"/>
          <a:ext cx="0" cy="0"/>
          <a:chOff x="0" y="0"/>
          <a:chExt cx="0" cy="0"/>
        </a:xfrm>
      </p:grpSpPr>
      <p:sp>
        <p:nvSpPr>
          <p:cNvPr id="4" name="Rectangle 3"/>
          <p:cNvSpPr/>
          <p:nvPr userDrawn="1"/>
        </p:nvSpPr>
        <p:spPr>
          <a:xfrm>
            <a:off x="0" y="2000992"/>
            <a:ext cx="9144000" cy="4857008"/>
          </a:xfrm>
          <a:prstGeom prst="rect">
            <a:avLst/>
          </a:prstGeom>
          <a:gradFill>
            <a:gsLst>
              <a:gs pos="0">
                <a:srgbClr val="B0B9BF"/>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Rectangle 1"/>
          <p:cNvSpPr/>
          <p:nvPr userDrawn="1"/>
        </p:nvSpPr>
        <p:spPr>
          <a:xfrm>
            <a:off x="0" y="0"/>
            <a:ext cx="9144000" cy="5286375"/>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ext Placeholder 2"/>
          <p:cNvSpPr>
            <a:spLocks noGrp="1"/>
          </p:cNvSpPr>
          <p:nvPr>
            <p:ph idx="1" hasCustomPrompt="1"/>
          </p:nvPr>
        </p:nvSpPr>
        <p:spPr bwMode="auto">
          <a:xfrm>
            <a:off x="368508" y="5562792"/>
            <a:ext cx="7990487" cy="983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aseline="0">
                <a:solidFill>
                  <a:srgbClr val="00B6F1"/>
                </a:solidFill>
              </a:defRPr>
            </a:lvl1pPr>
          </a:lstStyle>
          <a:p>
            <a:pPr lvl="0"/>
            <a:r>
              <a:rPr lang="en-US" dirty="0" smtClean="0"/>
              <a:t>Subtitle/Tagline</a:t>
            </a:r>
            <a:br>
              <a:rPr lang="en-US" dirty="0" smtClean="0"/>
            </a:br>
            <a:r>
              <a:rPr lang="en-US" dirty="0" smtClean="0"/>
              <a:t>will go here</a:t>
            </a:r>
          </a:p>
        </p:txBody>
      </p:sp>
      <p:sp>
        <p:nvSpPr>
          <p:cNvPr id="3" name="Parallelogram 2"/>
          <p:cNvSpPr/>
          <p:nvPr userDrawn="1"/>
        </p:nvSpPr>
        <p:spPr>
          <a:xfrm>
            <a:off x="2971801" y="0"/>
            <a:ext cx="9925049" cy="4843326"/>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itle Placeholder 1"/>
          <p:cNvSpPr>
            <a:spLocks noGrp="1"/>
          </p:cNvSpPr>
          <p:nvPr>
            <p:ph type="title"/>
          </p:nvPr>
        </p:nvSpPr>
        <p:spPr bwMode="auto">
          <a:xfrm>
            <a:off x="322780" y="3645425"/>
            <a:ext cx="6992420" cy="1352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nSpc>
                <a:spcPts val="6200"/>
              </a:lnSpc>
              <a:defRPr sz="6000">
                <a:solidFill>
                  <a:schemeClr val="bg1"/>
                </a:solidFill>
              </a:defRPr>
            </a:lvl1pPr>
          </a:lstStyle>
          <a:p>
            <a:pPr lvl="0"/>
            <a:r>
              <a:rPr lang="en-US" dirty="0" smtClean="0"/>
              <a:t>Click to edit Master title</a:t>
            </a:r>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1" name="Rectangle 10"/>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3520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395805" y="1264035"/>
            <a:ext cx="8216220" cy="4768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616629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Column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481344"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1" name="Text Placeholder 2"/>
          <p:cNvSpPr>
            <a:spLocks noGrp="1"/>
          </p:cNvSpPr>
          <p:nvPr>
            <p:ph idx="10"/>
          </p:nvPr>
        </p:nvSpPr>
        <p:spPr bwMode="auto">
          <a:xfrm>
            <a:off x="481344"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 name="Text Placeholder 2"/>
          <p:cNvSpPr>
            <a:spLocks noGrp="1"/>
          </p:cNvSpPr>
          <p:nvPr>
            <p:ph idx="11"/>
          </p:nvPr>
        </p:nvSpPr>
        <p:spPr bwMode="auto">
          <a:xfrm>
            <a:off x="4673340"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sp>
        <p:nvSpPr>
          <p:cNvPr id="16" name="Text Placeholder 2"/>
          <p:cNvSpPr>
            <a:spLocks noGrp="1"/>
          </p:cNvSpPr>
          <p:nvPr>
            <p:ph idx="12"/>
          </p:nvPr>
        </p:nvSpPr>
        <p:spPr bwMode="auto">
          <a:xfrm>
            <a:off x="4673340"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3"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1183374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Content Slide with 2-Line Titl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hasCustomPrompt="1"/>
          </p:nvPr>
        </p:nvSpPr>
        <p:spPr bwMode="auto">
          <a:xfrm>
            <a:off x="322779" y="339388"/>
            <a:ext cx="8289245" cy="97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smtClean="0"/>
              <a:t>Click to edit Master title style:</a:t>
            </a:r>
            <a:br>
              <a:rPr lang="en-US" dirty="0" smtClean="0"/>
            </a:br>
            <a:r>
              <a:rPr lang="en-US" dirty="0" smtClean="0"/>
              <a:t>2-Line Title Slide</a:t>
            </a:r>
          </a:p>
        </p:txBody>
      </p:sp>
      <p:sp>
        <p:nvSpPr>
          <p:cNvPr id="7" name="Text Placeholder 2"/>
          <p:cNvSpPr>
            <a:spLocks noGrp="1"/>
          </p:cNvSpPr>
          <p:nvPr>
            <p:ph idx="1"/>
          </p:nvPr>
        </p:nvSpPr>
        <p:spPr bwMode="auto">
          <a:xfrm>
            <a:off x="395805" y="1759334"/>
            <a:ext cx="8216220" cy="429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1191722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all-to-Action Slide - Generic">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Rectangle 9"/>
          <p:cNvSpPr/>
          <p:nvPr userDrawn="1"/>
        </p:nvSpPr>
        <p:spPr>
          <a:xfrm>
            <a:off x="0" y="0"/>
            <a:ext cx="9144000" cy="4275138"/>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Parallelogram 10"/>
          <p:cNvSpPr/>
          <p:nvPr userDrawn="1"/>
        </p:nvSpPr>
        <p:spPr>
          <a:xfrm>
            <a:off x="2971801" y="1"/>
            <a:ext cx="9925049" cy="3916842"/>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 Placeholder 2"/>
          <p:cNvSpPr>
            <a:spLocks noGrp="1"/>
          </p:cNvSpPr>
          <p:nvPr>
            <p:ph type="body" sz="quarter" idx="10" hasCustomPrompt="1"/>
          </p:nvPr>
        </p:nvSpPr>
        <p:spPr>
          <a:xfrm>
            <a:off x="323851" y="2300020"/>
            <a:ext cx="6982724" cy="1609725"/>
          </a:xfrm>
          <a:prstGeom prst="rect">
            <a:avLst/>
          </a:prstGeom>
        </p:spPr>
        <p:txBody>
          <a:bodyPr anchor="b" anchorCtr="0"/>
          <a:lstStyle>
            <a:lvl1pPr marL="0" indent="0">
              <a:lnSpc>
                <a:spcPts val="6200"/>
              </a:lnSpc>
              <a:buNone/>
              <a:defRPr sz="60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Learn More Headline</a:t>
            </a:r>
          </a:p>
        </p:txBody>
      </p:sp>
      <p:sp>
        <p:nvSpPr>
          <p:cNvPr id="19" name="Rectangle 18"/>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Content Placeholder 2"/>
          <p:cNvSpPr>
            <a:spLocks noGrp="1"/>
          </p:cNvSpPr>
          <p:nvPr>
            <p:ph idx="1" hasCustomPrompt="1"/>
          </p:nvPr>
        </p:nvSpPr>
        <p:spPr>
          <a:xfrm>
            <a:off x="395804" y="4718649"/>
            <a:ext cx="7786495" cy="1949733"/>
          </a:xfrm>
          <a:prstGeom prst="rect">
            <a:avLst/>
          </a:prstGeom>
        </p:spPr>
        <p:txBody>
          <a:bodyPr anchor="t" anchorCtr="0"/>
          <a:lstStyle>
            <a:lvl1pPr>
              <a:defRPr baseline="0">
                <a:solidFill>
                  <a:schemeClr val="tx1">
                    <a:lumMod val="75000"/>
                    <a:lumOff val="25000"/>
                  </a:schemeClr>
                </a:solidFill>
              </a:defRPr>
            </a:lvl1pPr>
          </a:lstStyle>
          <a:p>
            <a:r>
              <a:rPr lang="en-US" dirty="0" smtClean="0">
                <a:solidFill>
                  <a:srgbClr val="666666"/>
                </a:solidFill>
              </a:rPr>
              <a:t>Contact Info xxx-</a:t>
            </a:r>
            <a:r>
              <a:rPr lang="en-US" dirty="0" err="1" smtClean="0">
                <a:solidFill>
                  <a:srgbClr val="666666"/>
                </a:solidFill>
              </a:rPr>
              <a:t>xxxx</a:t>
            </a:r>
            <a:endParaRPr lang="en-US" dirty="0" smtClean="0">
              <a:solidFill>
                <a:srgbClr val="666666"/>
              </a:solidFill>
            </a:endParaRPr>
          </a:p>
          <a:p>
            <a:r>
              <a:rPr lang="en-US" dirty="0" smtClean="0">
                <a:solidFill>
                  <a:srgbClr val="666666"/>
                </a:solidFill>
              </a:rPr>
              <a:t>URL www.xxx.xxxx</a:t>
            </a:r>
          </a:p>
          <a:p>
            <a:r>
              <a:rPr lang="en-US" dirty="0" smtClean="0">
                <a:solidFill>
                  <a:srgbClr val="666666"/>
                </a:solidFill>
              </a:rPr>
              <a:t>Etc…</a:t>
            </a:r>
            <a:endParaRPr lang="en-US" dirty="0" smtClean="0">
              <a:solidFill>
                <a:srgbClr val="00B6F1"/>
              </a:solidFill>
            </a:endParaRPr>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9028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cSld name="Dot Hill - 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2401" y="151662"/>
            <a:ext cx="6829423" cy="583878"/>
          </a:xfrm>
          <a:prstGeom prst="rect">
            <a:avLst/>
          </a:prstGeom>
        </p:spPr>
        <p:txBody>
          <a:bodyPr/>
          <a:lstStyle/>
          <a:p>
            <a:r>
              <a:rPr lang="en-US" smtClean="0"/>
              <a:t>Click to edit Master title style</a:t>
            </a:r>
            <a:endParaRPr lang="en-US"/>
          </a:p>
        </p:txBody>
      </p:sp>
      <p:sp>
        <p:nvSpPr>
          <p:cNvPr id="6" name="Date Placeholder 5"/>
          <p:cNvSpPr>
            <a:spLocks noGrp="1"/>
          </p:cNvSpPr>
          <p:nvPr>
            <p:ph type="dt" sz="half" idx="10"/>
          </p:nvPr>
        </p:nvSpPr>
        <p:spPr>
          <a:xfrm>
            <a:off x="152401" y="6674644"/>
            <a:ext cx="2133600" cy="183356"/>
          </a:xfrm>
          <a:prstGeom prst="rect">
            <a:avLst/>
          </a:prstGeom>
        </p:spPr>
        <p:txBody>
          <a:bodyPr/>
          <a:lstStyle/>
          <a:p>
            <a:r>
              <a:rPr lang="en-US" smtClean="0"/>
              <a:t>7/10/14</a:t>
            </a:r>
            <a:endParaRPr lang="en-US" dirty="0"/>
          </a:p>
        </p:txBody>
      </p:sp>
      <p:sp>
        <p:nvSpPr>
          <p:cNvPr id="7" name="Footer Placeholder 6"/>
          <p:cNvSpPr>
            <a:spLocks noGrp="1"/>
          </p:cNvSpPr>
          <p:nvPr>
            <p:ph type="ftr" sz="quarter" idx="11"/>
          </p:nvPr>
        </p:nvSpPr>
        <p:spPr>
          <a:xfrm>
            <a:off x="3124200" y="6679406"/>
            <a:ext cx="2895600" cy="178594"/>
          </a:xfrm>
          <a:prstGeom prst="rect">
            <a:avLst/>
          </a:prstGeom>
        </p:spPr>
        <p:txBody>
          <a:bodyPr/>
          <a:lstStyle/>
          <a:p>
            <a:r>
              <a:rPr lang="en-US" smtClean="0"/>
              <a:t>Dot Hill Confidential</a:t>
            </a:r>
            <a:endParaRPr lang="en-US" dirty="0"/>
          </a:p>
        </p:txBody>
      </p:sp>
      <p:sp>
        <p:nvSpPr>
          <p:cNvPr id="8" name="Slide Number Placeholder 7"/>
          <p:cNvSpPr>
            <a:spLocks noGrp="1"/>
          </p:cNvSpPr>
          <p:nvPr>
            <p:ph type="sldNum" sz="quarter" idx="12"/>
          </p:nvPr>
        </p:nvSpPr>
        <p:spPr>
          <a:xfrm>
            <a:off x="6849533" y="6674644"/>
            <a:ext cx="2133600" cy="183356"/>
          </a:xfrm>
          <a:prstGeom prst="rect">
            <a:avLst/>
          </a:prstGeom>
        </p:spPr>
        <p:txBody>
          <a:bodyPr/>
          <a:lstStyle/>
          <a:p>
            <a:fld id="{AE3EC3E0-3D57-4454-9F0D-316E8A9AAF38}" type="slidenum">
              <a:rPr lang="en-US" smtClean="0"/>
              <a:pPr/>
              <a:t>‹#›</a:t>
            </a:fld>
            <a:endParaRPr lang="en-US"/>
          </a:p>
        </p:txBody>
      </p:sp>
    </p:spTree>
    <p:extLst>
      <p:ext uri="{BB962C8B-B14F-4D97-AF65-F5344CB8AC3E}">
        <p14:creationId xmlns:p14="http://schemas.microsoft.com/office/powerpoint/2010/main" val="332460266"/>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peaker Photo Title Slide - 3 LINES">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gradFill>
            <a:gsLst>
              <a:gs pos="0">
                <a:srgbClr val="007AC3"/>
              </a:gs>
              <a:gs pos="50000">
                <a:srgbClr val="0095D7"/>
              </a:gs>
              <a:gs pos="50000">
                <a:srgbClr val="00AFE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354178" y="1781175"/>
            <a:ext cx="3152774" cy="3019425"/>
          </a:xfrm>
          <a:prstGeom prst="rect">
            <a:avLst/>
          </a:prstGeom>
        </p:spPr>
      </p:pic>
      <p:pic>
        <p:nvPicPr>
          <p:cNvPr id="16" name="Picture 5"/>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035050" y="1582738"/>
            <a:ext cx="4789488"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2"/>
          <p:cNvSpPr txBox="1">
            <a:spLocks/>
          </p:cNvSpPr>
          <p:nvPr userDrawn="1"/>
        </p:nvSpPr>
        <p:spPr bwMode="auto">
          <a:xfrm>
            <a:off x="1818935" y="3835729"/>
            <a:ext cx="2257765" cy="748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itchFamily="2" charset="2"/>
              <a:buNone/>
              <a:defRPr/>
            </a:pPr>
            <a:r>
              <a:rPr lang="en-US" sz="1400" b="1" kern="0" spc="0" baseline="0" dirty="0" smtClean="0">
                <a:solidFill>
                  <a:srgbClr val="FF0000"/>
                </a:solidFill>
              </a:rPr>
              <a:t>Replace this image with presenter’s photo using Format&gt;Change Picture</a:t>
            </a:r>
            <a:endParaRPr lang="en-US" sz="1400" b="1" kern="0" spc="0" baseline="0" dirty="0">
              <a:solidFill>
                <a:srgbClr val="FF0000"/>
              </a:solidFill>
            </a:endParaRPr>
          </a:p>
        </p:txBody>
      </p:sp>
      <p:sp>
        <p:nvSpPr>
          <p:cNvPr id="11" name="Text Placeholder 2"/>
          <p:cNvSpPr>
            <a:spLocks noGrp="1"/>
          </p:cNvSpPr>
          <p:nvPr>
            <p:ph type="body" sz="quarter" idx="20" hasCustomPrompt="1"/>
          </p:nvPr>
        </p:nvSpPr>
        <p:spPr>
          <a:xfrm>
            <a:off x="5022850" y="4076456"/>
            <a:ext cx="3527425" cy="531544"/>
          </a:xfrm>
          <a:prstGeom prst="rect">
            <a:avLst/>
          </a:prstGeom>
        </p:spPr>
        <p:txBody>
          <a:bodyPr/>
          <a:lstStyle>
            <a:lvl1pPr marL="0" indent="0">
              <a:buNone/>
              <a:defRPr sz="1600" b="0" spc="0" baseline="0">
                <a:solidFill>
                  <a:schemeClr val="bg1">
                    <a:lumMod val="85000"/>
                  </a:schemeClr>
                </a:solidFill>
              </a:defRPr>
            </a:lvl1pPr>
          </a:lstStyle>
          <a:p>
            <a:pPr lvl="0"/>
            <a:r>
              <a:rPr lang="en-US" dirty="0" smtClean="0"/>
              <a:t>Date</a:t>
            </a:r>
            <a:endParaRPr lang="en-US" dirty="0"/>
          </a:p>
        </p:txBody>
      </p:sp>
      <p:sp>
        <p:nvSpPr>
          <p:cNvPr id="14" name="Text Placeholder 2"/>
          <p:cNvSpPr>
            <a:spLocks noGrp="1"/>
          </p:cNvSpPr>
          <p:nvPr>
            <p:ph type="body" sz="quarter" idx="18" hasCustomPrompt="1"/>
          </p:nvPr>
        </p:nvSpPr>
        <p:spPr>
          <a:xfrm>
            <a:off x="5031476" y="1888050"/>
            <a:ext cx="3527425" cy="1312349"/>
          </a:xfrm>
          <a:prstGeom prst="rect">
            <a:avLst/>
          </a:prstGeom>
        </p:spPr>
        <p:txBody>
          <a:bodyPr anchor="b" anchorCtr="0"/>
          <a:lstStyle>
            <a:lvl1pPr marL="0" indent="0">
              <a:lnSpc>
                <a:spcPts val="3400"/>
              </a:lnSpc>
              <a:buNone/>
              <a:defRPr sz="3200" b="1" spc="-50" baseline="0">
                <a:solidFill>
                  <a:schemeClr val="bg1"/>
                </a:solidFill>
              </a:defRPr>
            </a:lvl1pPr>
          </a:lstStyle>
          <a:p>
            <a:pPr lvl="0"/>
            <a:r>
              <a:rPr lang="en-US" dirty="0" smtClean="0"/>
              <a:t>PRESENTATION TITLE OR TOPIC</a:t>
            </a:r>
            <a:br>
              <a:rPr lang="en-US" dirty="0" smtClean="0"/>
            </a:br>
            <a:r>
              <a:rPr lang="en-US" dirty="0" smtClean="0"/>
              <a:t>3-LINE TITLE</a:t>
            </a:r>
            <a:endParaRPr lang="en-US" dirty="0"/>
          </a:p>
        </p:txBody>
      </p:sp>
      <p:sp>
        <p:nvSpPr>
          <p:cNvPr id="15" name="Text Placeholder 2"/>
          <p:cNvSpPr>
            <a:spLocks noGrp="1"/>
          </p:cNvSpPr>
          <p:nvPr>
            <p:ph type="body" sz="quarter" idx="19" hasCustomPrompt="1"/>
          </p:nvPr>
        </p:nvSpPr>
        <p:spPr>
          <a:xfrm>
            <a:off x="5022850" y="3150229"/>
            <a:ext cx="3527425" cy="531544"/>
          </a:xfrm>
          <a:prstGeom prst="rect">
            <a:avLst/>
          </a:prstGeom>
        </p:spPr>
        <p:txBody>
          <a:bodyPr/>
          <a:lstStyle>
            <a:lvl1pPr marL="0" indent="0">
              <a:buNone/>
              <a:defRPr sz="1800" b="1" spc="0" baseline="0">
                <a:solidFill>
                  <a:schemeClr val="bg1">
                    <a:lumMod val="85000"/>
                  </a:schemeClr>
                </a:solidFill>
              </a:defRPr>
            </a:lvl1pPr>
          </a:lstStyle>
          <a:p>
            <a:pPr lvl="0"/>
            <a:r>
              <a:rPr lang="en-US" dirty="0" err="1" smtClean="0"/>
              <a:t>Firstname</a:t>
            </a:r>
            <a:r>
              <a:rPr lang="en-US" dirty="0" smtClean="0"/>
              <a:t> </a:t>
            </a:r>
            <a:r>
              <a:rPr lang="en-US" dirty="0" err="1" smtClean="0"/>
              <a:t>Lastname</a:t>
            </a:r>
            <a:endParaRPr lang="en-US" dirty="0"/>
          </a:p>
        </p:txBody>
      </p:sp>
      <p:pic>
        <p:nvPicPr>
          <p:cNvPr id="12" name="Picture 1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300571" y="-18131"/>
            <a:ext cx="1806854" cy="1000546"/>
          </a:xfrm>
          <a:prstGeom prst="rect">
            <a:avLst/>
          </a:prstGeom>
        </p:spPr>
      </p:pic>
    </p:spTree>
    <p:extLst>
      <p:ext uri="{BB962C8B-B14F-4D97-AF65-F5344CB8AC3E}">
        <p14:creationId xmlns:p14="http://schemas.microsoft.com/office/powerpoint/2010/main" val="1701809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2401" y="151662"/>
            <a:ext cx="6829423" cy="583878"/>
          </a:xfrm>
          <a:prstGeom prst="rect">
            <a:avLst/>
          </a:prstGeom>
        </p:spPr>
        <p:txBody>
          <a:bodyPr/>
          <a:lstStyle/>
          <a:p>
            <a:r>
              <a:rPr lang="en-US" smtClean="0"/>
              <a:t>Click to edit Master title style</a:t>
            </a:r>
            <a:endParaRPr lang="en-US" dirty="0"/>
          </a:p>
        </p:txBody>
      </p:sp>
    </p:spTree>
    <p:extLst>
      <p:ext uri="{BB962C8B-B14F-4D97-AF65-F5344CB8AC3E}">
        <p14:creationId xmlns:p14="http://schemas.microsoft.com/office/powerpoint/2010/main" val="3065082461"/>
      </p:ext>
    </p:extLst>
  </p:cSld>
  <p:clrMapOvr>
    <a:masterClrMapping/>
  </p:clrMapOvr>
  <p:transition>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152401" y="151662"/>
            <a:ext cx="6829424" cy="583878"/>
          </a:xfrm>
          <a:prstGeom prst="rect">
            <a:avLst/>
          </a:prstGeom>
        </p:spPr>
        <p:txBody>
          <a:bodyPr/>
          <a:lstStyle/>
          <a:p>
            <a:r>
              <a:rPr lang="en-US" smtClean="0"/>
              <a:t>Click to edit Master title style</a:t>
            </a:r>
            <a:endParaRPr lang="en-US"/>
          </a:p>
        </p:txBody>
      </p:sp>
      <p:sp>
        <p:nvSpPr>
          <p:cNvPr id="7" name="Text Placeholder 6"/>
          <p:cNvSpPr>
            <a:spLocks noGrp="1"/>
          </p:cNvSpPr>
          <p:nvPr>
            <p:ph type="body" sz="quarter" idx="11"/>
          </p:nvPr>
        </p:nvSpPr>
        <p:spPr>
          <a:xfrm>
            <a:off x="152401" y="1075797"/>
            <a:ext cx="8833104" cy="1865126"/>
          </a:xfrm>
          <a:prstGeom prst="rect">
            <a:avLst/>
          </a:prstGeom>
        </p:spPr>
        <p:txBody>
          <a:bodyPr/>
          <a:lstStyle>
            <a:lvl1pPr>
              <a:defRPr sz="2400"/>
            </a:lvl1pPr>
            <a:lvl2pPr>
              <a:defRPr sz="2400"/>
            </a:lvl2pPr>
            <a:lvl3pPr>
              <a:defRPr sz="2000"/>
            </a:lvl3pPr>
            <a:lvl4pPr>
              <a:defRPr sz="18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21040879"/>
      </p:ext>
    </p:extLst>
  </p:cSld>
  <p:clrMapOvr>
    <a:masterClrMapping/>
  </p:clrMapOvr>
  <p:transition>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3_Dot Hill -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1" y="151662"/>
            <a:ext cx="6829423" cy="583878"/>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46088" y="1092200"/>
            <a:ext cx="8466137" cy="4819969"/>
          </a:xfrm>
          <a:prstGeom prst="rect">
            <a:avLst/>
          </a:prstGeom>
        </p:spPr>
        <p:txBody>
          <a:bodyPr/>
          <a:lstStyle>
            <a:lvl2pPr marL="230188" indent="-230188">
              <a:buClr>
                <a:srgbClr val="C00000"/>
              </a:buClr>
              <a:buFont typeface="Wingdings" pitchFamily="2" charset="2"/>
              <a:buChar char="Ø"/>
              <a:defRPr/>
            </a:lvl2pPr>
            <a:lvl3pPr marL="573088" indent="-231775">
              <a:buClr>
                <a:srgbClr val="C00000"/>
              </a:buClr>
              <a:buFont typeface="Wingdings" pitchFamily="2" charset="2"/>
              <a:buChar char="§"/>
              <a:defRPr/>
            </a:lvl3pPr>
            <a:lvl4pPr marL="858838" indent="-168275">
              <a:buClr>
                <a:srgbClr val="C00000"/>
              </a:buClr>
              <a:buFont typeface="Courier New" pitchFamily="49" charset="0"/>
              <a:buChar char="o"/>
              <a:defRPr/>
            </a:lvl4pPr>
            <a:lvl5pPr>
              <a:buClr>
                <a:srgbClr val="C00000"/>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3"/>
          </p:nvPr>
        </p:nvSpPr>
        <p:spPr>
          <a:xfrm>
            <a:off x="446088" y="6270255"/>
            <a:ext cx="8058876" cy="250187"/>
          </a:xfrm>
          <a:prstGeom prst="rect">
            <a:avLst/>
          </a:prstGeom>
        </p:spPr>
        <p:txBody>
          <a:bodyPr/>
          <a:lstStyle>
            <a:lvl1pPr>
              <a:defRPr sz="800">
                <a:solidFill>
                  <a:schemeClr val="bg1"/>
                </a:solidFill>
              </a:defRPr>
            </a:lvl1pPr>
          </a:lstStyle>
          <a:p>
            <a:pPr lvl="0"/>
            <a:r>
              <a:rPr lang="en-US" smtClean="0"/>
              <a:t>Click to edit Master text styles</a:t>
            </a:r>
          </a:p>
        </p:txBody>
      </p:sp>
      <p:sp>
        <p:nvSpPr>
          <p:cNvPr id="5" name="Slide Number Placeholder 5"/>
          <p:cNvSpPr>
            <a:spLocks noGrp="1"/>
          </p:cNvSpPr>
          <p:nvPr>
            <p:ph type="sldNum" sz="quarter" idx="14"/>
          </p:nvPr>
        </p:nvSpPr>
        <p:spPr>
          <a:xfrm>
            <a:off x="6849533" y="6674644"/>
            <a:ext cx="2133600" cy="183356"/>
          </a:xfrm>
          <a:prstGeom prst="rect">
            <a:avLst/>
          </a:prstGeom>
        </p:spPr>
        <p:txBody>
          <a:bodyPr/>
          <a:lstStyle>
            <a:lvl1pPr>
              <a:defRPr/>
            </a:lvl1pPr>
          </a:lstStyle>
          <a:p>
            <a:fld id="{A07EFB81-2740-42FA-98FD-4187B50C7B7E}" type="slidenum">
              <a:rPr lang="en-US"/>
              <a:pPr/>
              <a:t>‹#›</a:t>
            </a:fld>
            <a:endParaRPr lang="en-US" dirty="0"/>
          </a:p>
        </p:txBody>
      </p:sp>
      <p:sp>
        <p:nvSpPr>
          <p:cNvPr id="6" name="Date Placeholder 6"/>
          <p:cNvSpPr>
            <a:spLocks noGrp="1"/>
          </p:cNvSpPr>
          <p:nvPr>
            <p:ph type="dt" sz="half" idx="15"/>
          </p:nvPr>
        </p:nvSpPr>
        <p:spPr>
          <a:xfrm>
            <a:off x="152401" y="6674644"/>
            <a:ext cx="2133600" cy="183356"/>
          </a:xfrm>
          <a:prstGeom prst="rect">
            <a:avLst/>
          </a:prstGeom>
        </p:spPr>
        <p:txBody>
          <a:bodyPr/>
          <a:lstStyle>
            <a:lvl1pPr>
              <a:defRPr/>
            </a:lvl1pPr>
          </a:lstStyle>
          <a:p>
            <a:pPr>
              <a:defRPr/>
            </a:pPr>
            <a:endParaRPr dirty="0"/>
          </a:p>
        </p:txBody>
      </p:sp>
      <p:sp>
        <p:nvSpPr>
          <p:cNvPr id="7" name="Footer Placeholder 1"/>
          <p:cNvSpPr>
            <a:spLocks noGrp="1"/>
          </p:cNvSpPr>
          <p:nvPr>
            <p:ph type="ftr" sz="quarter" idx="16"/>
          </p:nvPr>
        </p:nvSpPr>
        <p:spPr>
          <a:xfrm>
            <a:off x="3124199" y="6608618"/>
            <a:ext cx="3803073" cy="249382"/>
          </a:xfrm>
          <a:prstGeom prst="rect">
            <a:avLst/>
          </a:prstGeom>
        </p:spPr>
        <p:txBody>
          <a:bodyPr/>
          <a:lstStyle>
            <a:lvl1pPr>
              <a:defRPr/>
            </a:lvl1pPr>
          </a:lstStyle>
          <a:p>
            <a:pPr>
              <a:defRPr/>
            </a:pPr>
            <a:r>
              <a:rPr lang="en-US" dirty="0" smtClean="0"/>
              <a:t>Dot Hill Confidential  - For Internal Use Only</a:t>
            </a:r>
            <a:endParaRPr lang="en-US" dirty="0"/>
          </a:p>
        </p:txBody>
      </p:sp>
    </p:spTree>
    <p:extLst>
      <p:ext uri="{BB962C8B-B14F-4D97-AF65-F5344CB8AC3E}">
        <p14:creationId xmlns:p14="http://schemas.microsoft.com/office/powerpoint/2010/main" val="1477495498"/>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Welcome">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5"/>
          <p:cNvSpPr/>
          <p:nvPr userDrawn="1"/>
        </p:nvSpPr>
        <p:spPr>
          <a:xfrm>
            <a:off x="0" y="-40076"/>
            <a:ext cx="9144000" cy="6903243"/>
          </a:xfrm>
          <a:prstGeom prst="rect">
            <a:avLst/>
          </a:prstGeom>
          <a:gradFill>
            <a:gsLst>
              <a:gs pos="50000">
                <a:schemeClr val="accent6">
                  <a:alpha val="79000"/>
                </a:schemeClr>
              </a:gs>
              <a:gs pos="0">
                <a:schemeClr val="tx1">
                  <a:alpha val="94000"/>
                </a:schemeClr>
              </a:gs>
              <a:gs pos="100000">
                <a:schemeClr val="tx1">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 name="Rectangle 6"/>
          <p:cNvSpPr/>
          <p:nvPr userDrawn="1"/>
        </p:nvSpPr>
        <p:spPr bwMode="auto">
          <a:xfrm>
            <a:off x="0" y="3805238"/>
            <a:ext cx="9144000" cy="604837"/>
          </a:xfrm>
          <a:prstGeom prst="rect">
            <a:avLst/>
          </a:prstGeom>
        </p:spPr>
        <p:txBody>
          <a:bodyPr>
            <a:spAutoFit/>
          </a:bodyPr>
          <a:lstStyle/>
          <a:p>
            <a:pPr algn="ctr" defTabSz="457200">
              <a:lnSpc>
                <a:spcPts val="1950"/>
              </a:lnSpc>
              <a:spcBef>
                <a:spcPct val="20000"/>
              </a:spcBef>
              <a:buClr>
                <a:srgbClr val="0DB6EC"/>
              </a:buClr>
              <a:buSzPct val="75000"/>
              <a:defRPr/>
            </a:pPr>
            <a:r>
              <a:rPr lang="en-US" kern="0" dirty="0">
                <a:solidFill>
                  <a:prstClr val="white">
                    <a:lumMod val="85000"/>
                  </a:prstClr>
                </a:solidFill>
                <a:ea typeface="ＭＳ Ｐゴシック" charset="0"/>
                <a:cs typeface="Arial" panose="020B0604020202020204" pitchFamily="34" charset="0"/>
              </a:rPr>
              <a:t>Quantum is the </a:t>
            </a:r>
            <a:r>
              <a:rPr lang="en-US" b="1" kern="0" dirty="0">
                <a:solidFill>
                  <a:prstClr val="white">
                    <a:lumMod val="85000"/>
                  </a:prstClr>
                </a:solidFill>
                <a:ea typeface="ＭＳ Ｐゴシック" charset="0"/>
                <a:cs typeface="Arial" panose="020B0604020202020204" pitchFamily="34" charset="0"/>
              </a:rPr>
              <a:t>LARGEST</a:t>
            </a:r>
            <a:r>
              <a:rPr lang="en-US" kern="0" dirty="0">
                <a:solidFill>
                  <a:prstClr val="white">
                    <a:lumMod val="85000"/>
                  </a:prstClr>
                </a:solidFill>
                <a:ea typeface="ＭＳ Ｐゴシック" charset="0"/>
                <a:cs typeface="Arial" panose="020B0604020202020204" pitchFamily="34" charset="0"/>
              </a:rPr>
              <a:t> Data Protection</a:t>
            </a:r>
            <a:br>
              <a:rPr lang="en-US" kern="0" dirty="0">
                <a:solidFill>
                  <a:prstClr val="white">
                    <a:lumMod val="85000"/>
                  </a:prstClr>
                </a:solidFill>
                <a:ea typeface="ＭＳ Ｐゴシック" charset="0"/>
                <a:cs typeface="Arial" panose="020B0604020202020204" pitchFamily="34" charset="0"/>
              </a:rPr>
            </a:br>
            <a:r>
              <a:rPr lang="en-US" kern="0" dirty="0">
                <a:solidFill>
                  <a:prstClr val="white">
                    <a:lumMod val="85000"/>
                  </a:prstClr>
                </a:solidFill>
                <a:ea typeface="ＭＳ Ｐゴシック" charset="0"/>
                <a:cs typeface="Arial" panose="020B0604020202020204" pitchFamily="34" charset="0"/>
              </a:rPr>
              <a:t>and Big Data management specialist in the world.</a:t>
            </a:r>
          </a:p>
        </p:txBody>
      </p:sp>
      <p:sp>
        <p:nvSpPr>
          <p:cNvPr id="5" name="Rectangle 9"/>
          <p:cNvSpPr>
            <a:spLocks noChangeArrowheads="1"/>
          </p:cNvSpPr>
          <p:nvPr userDrawn="1"/>
        </p:nvSpPr>
        <p:spPr bwMode="auto">
          <a:xfrm>
            <a:off x="0" y="2884488"/>
            <a:ext cx="9144000" cy="1089025"/>
          </a:xfrm>
          <a:prstGeom prst="rect">
            <a:avLst/>
          </a:prstGeom>
          <a:noFill/>
          <a:ln>
            <a:noFill/>
          </a:ln>
          <a:extLst/>
        </p:spPr>
        <p:txBody>
          <a:bodyPr>
            <a:spAutoFit/>
          </a:bodyPr>
          <a:lstStyle/>
          <a:p>
            <a:pPr algn="ctr">
              <a:lnSpc>
                <a:spcPct val="90000"/>
              </a:lnSpc>
              <a:defRPr/>
            </a:pPr>
            <a:r>
              <a:rPr lang="en-US" sz="7200" b="1" dirty="0">
                <a:solidFill>
                  <a:srgbClr val="00B6F1"/>
                </a:solidFill>
              </a:rPr>
              <a:t>WELCOME</a:t>
            </a:r>
            <a:endParaRPr lang="en-US" sz="7200" dirty="0">
              <a:solidFill>
                <a:srgbClr val="00B6F1"/>
              </a:solidFill>
            </a:endParaRPr>
          </a:p>
        </p:txBody>
      </p:sp>
      <p:grpSp>
        <p:nvGrpSpPr>
          <p:cNvPr id="6" name="Group 9"/>
          <p:cNvGrpSpPr>
            <a:grpSpLocks/>
          </p:cNvGrpSpPr>
          <p:nvPr userDrawn="1"/>
        </p:nvGrpSpPr>
        <p:grpSpPr bwMode="auto">
          <a:xfrm>
            <a:off x="631825" y="1014413"/>
            <a:ext cx="2343150" cy="590550"/>
            <a:chOff x="320121" y="1309686"/>
            <a:chExt cx="2343905" cy="590931"/>
          </a:xfrm>
        </p:grpSpPr>
        <p:sp>
          <p:nvSpPr>
            <p:cNvPr id="7" name="Rectangle 9"/>
            <p:cNvSpPr>
              <a:spLocks noChangeArrowheads="1"/>
            </p:cNvSpPr>
            <p:nvPr/>
          </p:nvSpPr>
          <p:spPr bwMode="auto">
            <a:xfrm>
              <a:off x="320121" y="1309686"/>
              <a:ext cx="795594" cy="590931"/>
            </a:xfrm>
            <a:prstGeom prst="rect">
              <a:avLst/>
            </a:prstGeom>
            <a:noFill/>
            <a:ln>
              <a:noFill/>
            </a:ln>
            <a:extLst/>
          </p:spPr>
          <p:txBody>
            <a:bodyPr>
              <a:spAutoFit/>
            </a:bodyPr>
            <a:lstStyle/>
            <a:p>
              <a:pPr>
                <a:lnSpc>
                  <a:spcPct val="90000"/>
                </a:lnSpc>
                <a:defRPr/>
              </a:pPr>
              <a:r>
                <a:rPr lang="en-US" sz="3600" b="1" dirty="0">
                  <a:solidFill>
                    <a:prstClr val="white">
                      <a:lumMod val="50000"/>
                    </a:prstClr>
                  </a:solidFill>
                </a:rPr>
                <a:t>85</a:t>
              </a:r>
              <a:endParaRPr lang="en-US" sz="1400" dirty="0">
                <a:solidFill>
                  <a:prstClr val="white">
                    <a:lumMod val="50000"/>
                  </a:prstClr>
                </a:solidFill>
              </a:endParaRPr>
            </a:p>
          </p:txBody>
        </p:sp>
        <p:sp>
          <p:nvSpPr>
            <p:cNvPr id="8" name="Rectangle 9"/>
            <p:cNvSpPr>
              <a:spLocks noChangeArrowheads="1"/>
            </p:cNvSpPr>
            <p:nvPr/>
          </p:nvSpPr>
          <p:spPr bwMode="auto">
            <a:xfrm>
              <a:off x="942622" y="1365284"/>
              <a:ext cx="1721404" cy="479734"/>
            </a:xfrm>
            <a:prstGeom prst="rect">
              <a:avLst/>
            </a:prstGeom>
            <a:noFill/>
            <a:ln>
              <a:noFill/>
            </a:ln>
            <a:extLst/>
          </p:spPr>
          <p:txBody>
            <a:bodyPr>
              <a:spAutoFit/>
            </a:bodyPr>
            <a:lstStyle/>
            <a:p>
              <a:pPr>
                <a:lnSpc>
                  <a:spcPct val="90000"/>
                </a:lnSpc>
                <a:defRPr/>
              </a:pPr>
              <a:r>
                <a:rPr lang="en-US" sz="1400" dirty="0">
                  <a:solidFill>
                    <a:prstClr val="white">
                      <a:lumMod val="50000"/>
                    </a:prstClr>
                  </a:solidFill>
                </a:rPr>
                <a:t>of the Fortune 100</a:t>
              </a:r>
              <a:br>
                <a:rPr lang="en-US" sz="1400" dirty="0">
                  <a:solidFill>
                    <a:prstClr val="white">
                      <a:lumMod val="50000"/>
                    </a:prstClr>
                  </a:solidFill>
                </a:rPr>
              </a:br>
              <a:r>
                <a:rPr lang="en-US" sz="1400" dirty="0">
                  <a:solidFill>
                    <a:prstClr val="white">
                      <a:lumMod val="50000"/>
                    </a:prstClr>
                  </a:solidFill>
                </a:rPr>
                <a:t>choose Quantum</a:t>
              </a:r>
            </a:p>
          </p:txBody>
        </p:sp>
      </p:grpSp>
      <p:grpSp>
        <p:nvGrpSpPr>
          <p:cNvPr id="9" name="Group 12"/>
          <p:cNvGrpSpPr>
            <a:grpSpLocks/>
          </p:cNvGrpSpPr>
          <p:nvPr userDrawn="1"/>
        </p:nvGrpSpPr>
        <p:grpSpPr bwMode="auto">
          <a:xfrm>
            <a:off x="5913438" y="1709738"/>
            <a:ext cx="2335212" cy="590550"/>
            <a:chOff x="63133" y="1309686"/>
            <a:chExt cx="2335068" cy="590931"/>
          </a:xfrm>
        </p:grpSpPr>
        <p:sp>
          <p:nvSpPr>
            <p:cNvPr id="10" name="Rectangle 9"/>
            <p:cNvSpPr>
              <a:spLocks noChangeArrowheads="1"/>
            </p:cNvSpPr>
            <p:nvPr/>
          </p:nvSpPr>
          <p:spPr bwMode="auto">
            <a:xfrm>
              <a:off x="63133" y="1309686"/>
              <a:ext cx="752429" cy="590931"/>
            </a:xfrm>
            <a:prstGeom prst="rect">
              <a:avLst/>
            </a:prstGeom>
            <a:noFill/>
            <a:ln>
              <a:noFill/>
            </a:ln>
            <a:extLst/>
          </p:spPr>
          <p:txBody>
            <a:bodyPr>
              <a:spAutoFit/>
            </a:bodyPr>
            <a:lstStyle/>
            <a:p>
              <a:pPr>
                <a:lnSpc>
                  <a:spcPct val="90000"/>
                </a:lnSpc>
                <a:defRPr/>
              </a:pPr>
              <a:r>
                <a:rPr lang="en-US" sz="3600" b="1" dirty="0">
                  <a:solidFill>
                    <a:prstClr val="white">
                      <a:lumMod val="50000"/>
                    </a:prstClr>
                  </a:solidFill>
                </a:rPr>
                <a:t>10</a:t>
              </a:r>
              <a:endParaRPr lang="en-US" sz="1400" dirty="0">
                <a:solidFill>
                  <a:prstClr val="white">
                    <a:lumMod val="50000"/>
                  </a:prstClr>
                </a:solidFill>
              </a:endParaRPr>
            </a:p>
          </p:txBody>
        </p:sp>
        <p:sp>
          <p:nvSpPr>
            <p:cNvPr id="11" name="Rectangle 9"/>
            <p:cNvSpPr>
              <a:spLocks noChangeArrowheads="1"/>
            </p:cNvSpPr>
            <p:nvPr/>
          </p:nvSpPr>
          <p:spPr bwMode="auto">
            <a:xfrm>
              <a:off x="677457" y="1365284"/>
              <a:ext cx="1720744" cy="479734"/>
            </a:xfrm>
            <a:prstGeom prst="rect">
              <a:avLst/>
            </a:prstGeom>
            <a:noFill/>
            <a:ln>
              <a:noFill/>
            </a:ln>
            <a:extLst/>
          </p:spPr>
          <p:txBody>
            <a:bodyPr>
              <a:spAutoFit/>
            </a:bodyPr>
            <a:lstStyle/>
            <a:p>
              <a:pPr>
                <a:lnSpc>
                  <a:spcPct val="90000"/>
                </a:lnSpc>
                <a:defRPr/>
              </a:pPr>
              <a:r>
                <a:rPr lang="en-US" sz="1400" dirty="0">
                  <a:solidFill>
                    <a:prstClr val="white">
                      <a:lumMod val="50000"/>
                    </a:prstClr>
                  </a:solidFill>
                </a:rPr>
                <a:t>recent product of the year awards</a:t>
              </a:r>
            </a:p>
          </p:txBody>
        </p:sp>
      </p:grpSp>
      <p:grpSp>
        <p:nvGrpSpPr>
          <p:cNvPr id="12" name="Group 15"/>
          <p:cNvGrpSpPr>
            <a:grpSpLocks/>
          </p:cNvGrpSpPr>
          <p:nvPr userDrawn="1"/>
        </p:nvGrpSpPr>
        <p:grpSpPr bwMode="auto">
          <a:xfrm>
            <a:off x="4706938" y="4967288"/>
            <a:ext cx="2928937" cy="590550"/>
            <a:chOff x="320119" y="1309686"/>
            <a:chExt cx="2928685" cy="590931"/>
          </a:xfrm>
        </p:grpSpPr>
        <p:sp>
          <p:nvSpPr>
            <p:cNvPr id="13" name="Rectangle 9"/>
            <p:cNvSpPr>
              <a:spLocks noChangeArrowheads="1"/>
            </p:cNvSpPr>
            <p:nvPr/>
          </p:nvSpPr>
          <p:spPr bwMode="auto">
            <a:xfrm>
              <a:off x="320119" y="1309686"/>
              <a:ext cx="1371482" cy="590931"/>
            </a:xfrm>
            <a:prstGeom prst="rect">
              <a:avLst/>
            </a:prstGeom>
            <a:noFill/>
            <a:ln>
              <a:noFill/>
            </a:ln>
            <a:extLst/>
          </p:spPr>
          <p:txBody>
            <a:bodyPr>
              <a:spAutoFit/>
            </a:bodyPr>
            <a:lstStyle/>
            <a:p>
              <a:pPr>
                <a:lnSpc>
                  <a:spcPct val="90000"/>
                </a:lnSpc>
                <a:defRPr/>
              </a:pPr>
              <a:r>
                <a:rPr lang="en-US" sz="3600" b="1" dirty="0">
                  <a:solidFill>
                    <a:prstClr val="white">
                      <a:lumMod val="50000"/>
                    </a:prstClr>
                  </a:solidFill>
                </a:rPr>
                <a:t>100K</a:t>
              </a:r>
              <a:endParaRPr lang="en-US" sz="1400" dirty="0">
                <a:solidFill>
                  <a:prstClr val="white">
                    <a:lumMod val="50000"/>
                  </a:prstClr>
                </a:solidFill>
              </a:endParaRPr>
            </a:p>
          </p:txBody>
        </p:sp>
        <p:sp>
          <p:nvSpPr>
            <p:cNvPr id="14" name="Rectangle 9"/>
            <p:cNvSpPr>
              <a:spLocks noChangeArrowheads="1"/>
            </p:cNvSpPr>
            <p:nvPr/>
          </p:nvSpPr>
          <p:spPr bwMode="auto">
            <a:xfrm>
              <a:off x="1528102" y="1365284"/>
              <a:ext cx="1720702" cy="479734"/>
            </a:xfrm>
            <a:prstGeom prst="rect">
              <a:avLst/>
            </a:prstGeom>
            <a:noFill/>
            <a:ln>
              <a:noFill/>
            </a:ln>
            <a:extLst/>
          </p:spPr>
          <p:txBody>
            <a:bodyPr>
              <a:spAutoFit/>
            </a:bodyPr>
            <a:lstStyle/>
            <a:p>
              <a:pPr>
                <a:lnSpc>
                  <a:spcPct val="90000"/>
                </a:lnSpc>
                <a:defRPr/>
              </a:pPr>
              <a:r>
                <a:rPr lang="en-US" sz="1400" dirty="0">
                  <a:solidFill>
                    <a:prstClr val="white">
                      <a:lumMod val="50000"/>
                    </a:prstClr>
                  </a:solidFill>
                </a:rPr>
                <a:t>plus customer deployments</a:t>
              </a:r>
            </a:p>
          </p:txBody>
        </p:sp>
      </p:grpSp>
      <p:grpSp>
        <p:nvGrpSpPr>
          <p:cNvPr id="15" name="Group 18"/>
          <p:cNvGrpSpPr>
            <a:grpSpLocks/>
          </p:cNvGrpSpPr>
          <p:nvPr userDrawn="1"/>
        </p:nvGrpSpPr>
        <p:grpSpPr bwMode="auto">
          <a:xfrm>
            <a:off x="1254125" y="5557838"/>
            <a:ext cx="2343150" cy="592137"/>
            <a:chOff x="320121" y="1309686"/>
            <a:chExt cx="2343905" cy="590931"/>
          </a:xfrm>
        </p:grpSpPr>
        <p:sp>
          <p:nvSpPr>
            <p:cNvPr id="16" name="Rectangle 9"/>
            <p:cNvSpPr>
              <a:spLocks noChangeArrowheads="1"/>
            </p:cNvSpPr>
            <p:nvPr/>
          </p:nvSpPr>
          <p:spPr bwMode="auto">
            <a:xfrm>
              <a:off x="320121" y="1309686"/>
              <a:ext cx="795594" cy="590931"/>
            </a:xfrm>
            <a:prstGeom prst="rect">
              <a:avLst/>
            </a:prstGeom>
            <a:noFill/>
            <a:ln>
              <a:noFill/>
            </a:ln>
            <a:extLst/>
          </p:spPr>
          <p:txBody>
            <a:bodyPr>
              <a:spAutoFit/>
            </a:bodyPr>
            <a:lstStyle/>
            <a:p>
              <a:pPr>
                <a:lnSpc>
                  <a:spcPct val="90000"/>
                </a:lnSpc>
                <a:defRPr/>
              </a:pPr>
              <a:r>
                <a:rPr lang="en-US" sz="3600" b="1" dirty="0">
                  <a:solidFill>
                    <a:prstClr val="white">
                      <a:lumMod val="50000"/>
                    </a:prstClr>
                  </a:solidFill>
                </a:rPr>
                <a:t>33</a:t>
              </a:r>
              <a:endParaRPr lang="en-US" sz="1400" dirty="0">
                <a:solidFill>
                  <a:prstClr val="white">
                    <a:lumMod val="50000"/>
                  </a:prstClr>
                </a:solidFill>
              </a:endParaRPr>
            </a:p>
          </p:txBody>
        </p:sp>
        <p:sp>
          <p:nvSpPr>
            <p:cNvPr id="17" name="Rectangle 9"/>
            <p:cNvSpPr>
              <a:spLocks noChangeArrowheads="1"/>
            </p:cNvSpPr>
            <p:nvPr/>
          </p:nvSpPr>
          <p:spPr bwMode="auto">
            <a:xfrm>
              <a:off x="942622" y="1365135"/>
              <a:ext cx="1721404" cy="480033"/>
            </a:xfrm>
            <a:prstGeom prst="rect">
              <a:avLst/>
            </a:prstGeom>
            <a:noFill/>
            <a:ln>
              <a:noFill/>
            </a:ln>
            <a:extLst/>
          </p:spPr>
          <p:txBody>
            <a:bodyPr>
              <a:spAutoFit/>
            </a:bodyPr>
            <a:lstStyle/>
            <a:p>
              <a:pPr>
                <a:lnSpc>
                  <a:spcPct val="90000"/>
                </a:lnSpc>
                <a:defRPr/>
              </a:pPr>
              <a:r>
                <a:rPr lang="en-US" sz="1400" dirty="0">
                  <a:solidFill>
                    <a:prstClr val="white">
                      <a:lumMod val="50000"/>
                    </a:prstClr>
                  </a:solidFill>
                </a:rPr>
                <a:t>years specialized expertise</a:t>
              </a:r>
            </a:p>
          </p:txBody>
        </p:sp>
      </p:grpSp>
      <p:pic>
        <p:nvPicPr>
          <p:cNvPr id="18" name="Picture 2"/>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300913" y="-17463"/>
            <a:ext cx="1806575" cy="100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425095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30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par>
                          <p:cTn id="16" fill="hold">
                            <p:stCondLst>
                              <p:cond delay="5000"/>
                            </p:stCondLst>
                            <p:childTnLst>
                              <p:par>
                                <p:cTn id="17" presetID="10" presetClass="entr" presetSubtype="0"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childTnLst>
                                </p:cTn>
                              </p:par>
                            </p:childTnLst>
                          </p:cTn>
                        </p:par>
                        <p:par>
                          <p:cTn id="20" fill="hold">
                            <p:stCondLst>
                              <p:cond delay="6000"/>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General Title Slide 5">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0"/>
          <p:cNvSpPr/>
          <p:nvPr userDrawn="1"/>
        </p:nvSpPr>
        <p:spPr>
          <a:xfrm>
            <a:off x="0" y="-40076"/>
            <a:ext cx="9144000" cy="6903243"/>
          </a:xfrm>
          <a:prstGeom prst="rect">
            <a:avLst/>
          </a:prstGeom>
          <a:gradFill>
            <a:gsLst>
              <a:gs pos="50000">
                <a:schemeClr val="accent6">
                  <a:alpha val="79000"/>
                </a:schemeClr>
              </a:gs>
              <a:gs pos="0">
                <a:schemeClr val="tx1">
                  <a:alpha val="94000"/>
                </a:schemeClr>
              </a:gs>
              <a:gs pos="100000">
                <a:schemeClr val="tx1">
                  <a:alpha val="9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7" name="Picture 33"/>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185863" y="1778000"/>
            <a:ext cx="3435350" cy="301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0"/>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300913" y="-17463"/>
            <a:ext cx="1806575" cy="100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p:cNvPicPr>
            <a:picLocks noChangeAspect="1" noChangeArrowheads="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035050" y="1582738"/>
            <a:ext cx="4789488"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Placeholder 2"/>
          <p:cNvSpPr>
            <a:spLocks noGrp="1"/>
          </p:cNvSpPr>
          <p:nvPr>
            <p:ph type="body" sz="quarter" idx="18"/>
          </p:nvPr>
        </p:nvSpPr>
        <p:spPr>
          <a:xfrm>
            <a:off x="5031476" y="1888050"/>
            <a:ext cx="3527425" cy="1312349"/>
          </a:xfrm>
          <a:prstGeom prst="rect">
            <a:avLst/>
          </a:prstGeom>
        </p:spPr>
        <p:txBody>
          <a:bodyPr anchor="b" anchorCtr="0"/>
          <a:lstStyle>
            <a:lvl1pPr marL="0" indent="0">
              <a:lnSpc>
                <a:spcPts val="3400"/>
              </a:lnSpc>
              <a:buNone/>
              <a:defRPr sz="3200" b="1" spc="-50" baseline="0">
                <a:solidFill>
                  <a:schemeClr val="bg1"/>
                </a:solidFill>
              </a:defRPr>
            </a:lvl1pPr>
          </a:lstStyle>
          <a:p>
            <a:pPr lvl="0"/>
            <a:r>
              <a:rPr lang="en-US" dirty="0" smtClean="0"/>
              <a:t>Click to edit Master text styles</a:t>
            </a:r>
          </a:p>
        </p:txBody>
      </p:sp>
      <p:sp>
        <p:nvSpPr>
          <p:cNvPr id="20" name="Text Placeholder 2"/>
          <p:cNvSpPr>
            <a:spLocks noGrp="1"/>
          </p:cNvSpPr>
          <p:nvPr>
            <p:ph type="body" sz="quarter" idx="19"/>
          </p:nvPr>
        </p:nvSpPr>
        <p:spPr>
          <a:xfrm>
            <a:off x="5022850" y="3150229"/>
            <a:ext cx="3527425" cy="531544"/>
          </a:xfrm>
          <a:prstGeom prst="rect">
            <a:avLst/>
          </a:prstGeom>
        </p:spPr>
        <p:txBody>
          <a:bodyPr/>
          <a:lstStyle>
            <a:lvl1pPr marL="0" indent="0">
              <a:buNone/>
              <a:defRPr sz="1800" b="1" spc="0" baseline="0">
                <a:solidFill>
                  <a:schemeClr val="bg1">
                    <a:lumMod val="85000"/>
                  </a:schemeClr>
                </a:solidFill>
              </a:defRPr>
            </a:lvl1pPr>
          </a:lstStyle>
          <a:p>
            <a:pPr lvl="0"/>
            <a:r>
              <a:rPr lang="en-US" dirty="0" err="1" smtClean="0"/>
              <a:t>Click to edit Master text styles</a:t>
            </a:r>
          </a:p>
        </p:txBody>
      </p:sp>
      <p:sp>
        <p:nvSpPr>
          <p:cNvPr id="13" name="Text Placeholder 2"/>
          <p:cNvSpPr>
            <a:spLocks noGrp="1"/>
          </p:cNvSpPr>
          <p:nvPr>
            <p:ph type="body" sz="quarter" idx="20"/>
          </p:nvPr>
        </p:nvSpPr>
        <p:spPr>
          <a:xfrm>
            <a:off x="5022850" y="4076456"/>
            <a:ext cx="3527425" cy="531544"/>
          </a:xfrm>
          <a:prstGeom prst="rect">
            <a:avLst/>
          </a:prstGeom>
        </p:spPr>
        <p:txBody>
          <a:bodyPr/>
          <a:lstStyle>
            <a:lvl1pPr marL="0" indent="0">
              <a:buNone/>
              <a:defRPr sz="1600" b="0" spc="0" baseline="0">
                <a:solidFill>
                  <a:schemeClr val="bg1">
                    <a:lumMod val="85000"/>
                  </a:schemeClr>
                </a:solidFill>
              </a:defRPr>
            </a:lvl1pPr>
          </a:lstStyle>
          <a:p>
            <a:pPr lvl="0"/>
            <a:r>
              <a:rPr lang="en-US" dirty="0" smtClean="0"/>
              <a:t>Click to edit Master text styles</a:t>
            </a:r>
          </a:p>
        </p:txBody>
      </p:sp>
    </p:spTree>
    <p:extLst>
      <p:ext uri="{BB962C8B-B14F-4D97-AF65-F5344CB8AC3E}">
        <p14:creationId xmlns:p14="http://schemas.microsoft.com/office/powerpoint/2010/main" val="553031760"/>
      </p:ext>
    </p:extLst>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Chaper Title Slide - Generic">
    <p:spTree>
      <p:nvGrpSpPr>
        <p:cNvPr id="1" name=""/>
        <p:cNvGrpSpPr/>
        <p:nvPr/>
      </p:nvGrpSpPr>
      <p:grpSpPr>
        <a:xfrm>
          <a:off x="0" y="0"/>
          <a:ext cx="0" cy="0"/>
          <a:chOff x="0" y="0"/>
          <a:chExt cx="0" cy="0"/>
        </a:xfrm>
      </p:grpSpPr>
      <p:sp>
        <p:nvSpPr>
          <p:cNvPr id="4" name="Rectangle 3"/>
          <p:cNvSpPr/>
          <p:nvPr userDrawn="1"/>
        </p:nvSpPr>
        <p:spPr>
          <a:xfrm>
            <a:off x="0" y="2000250"/>
            <a:ext cx="9144000" cy="4857750"/>
          </a:xfrm>
          <a:prstGeom prst="rect">
            <a:avLst/>
          </a:prstGeom>
          <a:gradFill>
            <a:gsLst>
              <a:gs pos="0">
                <a:srgbClr val="B0B9BF"/>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Rectangle 1"/>
          <p:cNvSpPr/>
          <p:nvPr userDrawn="1"/>
        </p:nvSpPr>
        <p:spPr>
          <a:xfrm>
            <a:off x="0" y="0"/>
            <a:ext cx="9144000" cy="5286375"/>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8" name="Parallelogram 2"/>
          <p:cNvSpPr/>
          <p:nvPr userDrawn="1"/>
        </p:nvSpPr>
        <p:spPr>
          <a:xfrm>
            <a:off x="2971800" y="0"/>
            <a:ext cx="9925050" cy="4843463"/>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9" name="Picture 9"/>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612188" y="6546850"/>
            <a:ext cx="3476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0"/>
          <p:cNvSpPr/>
          <p:nvPr userDrawn="1"/>
        </p:nvSpPr>
        <p:spPr>
          <a:xfrm>
            <a:off x="0" y="6823075"/>
            <a:ext cx="9144000" cy="44450"/>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1"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3950"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2"/>
          <p:cNvSpPr>
            <a:spLocks noGrp="1"/>
          </p:cNvSpPr>
          <p:nvPr>
            <p:ph idx="1"/>
          </p:nvPr>
        </p:nvSpPr>
        <p:spPr bwMode="auto">
          <a:xfrm>
            <a:off x="368508" y="5562792"/>
            <a:ext cx="7990487" cy="983284"/>
          </a:xfrm>
          <a:prstGeom prst="rect">
            <a:avLst/>
          </a:prstGeom>
          <a:noFill/>
          <a:ln>
            <a:noFill/>
          </a:ln>
          <a:extLst/>
        </p:spPr>
        <p:txBody>
          <a:bodyPr vert="horz" wrap="square" lIns="91440" tIns="45720" rIns="91440" bIns="45720" numCol="1" anchor="t" anchorCtr="0" compatLnSpc="1">
            <a:prstTxWarp prst="textNoShape">
              <a:avLst/>
            </a:prstTxWarp>
          </a:bodyPr>
          <a:lstStyle>
            <a:lvl1pPr marL="0" indent="0">
              <a:buNone/>
              <a:defRPr sz="2800" baseline="0">
                <a:solidFill>
                  <a:srgbClr val="00B6F1"/>
                </a:solidFill>
              </a:defRPr>
            </a:lvl1pPr>
          </a:lstStyle>
          <a:p>
            <a:pPr lvl="0"/>
            <a:r>
              <a:rPr lang="en-US" dirty="0" smtClean="0"/>
              <a:t>Click to edit Master text styles</a:t>
            </a:r>
          </a:p>
        </p:txBody>
      </p:sp>
      <p:sp>
        <p:nvSpPr>
          <p:cNvPr id="6" name="Title Placeholder 1"/>
          <p:cNvSpPr>
            <a:spLocks noGrp="1"/>
          </p:cNvSpPr>
          <p:nvPr>
            <p:ph type="title"/>
          </p:nvPr>
        </p:nvSpPr>
        <p:spPr bwMode="auto">
          <a:xfrm>
            <a:off x="322780" y="3645425"/>
            <a:ext cx="6992420" cy="1352310"/>
          </a:xfrm>
          <a:prstGeom prst="rect">
            <a:avLst/>
          </a:prstGeom>
          <a:noFill/>
          <a:ln>
            <a:noFill/>
          </a:ln>
          <a:extLst/>
        </p:spPr>
        <p:txBody>
          <a:bodyPr vert="horz" wrap="square" lIns="91440" tIns="45720" rIns="91440" bIns="45720" numCol="1" anchor="b" anchorCtr="0" compatLnSpc="1">
            <a:prstTxWarp prst="textNoShape">
              <a:avLst/>
            </a:prstTxWarp>
          </a:bodyPr>
          <a:lstStyle>
            <a:lvl1pPr>
              <a:lnSpc>
                <a:spcPts val="6200"/>
              </a:lnSpc>
              <a:defRPr sz="6000">
                <a:solidFill>
                  <a:schemeClr val="bg1"/>
                </a:solidFill>
              </a:defRPr>
            </a:lvl1pPr>
          </a:lstStyle>
          <a:p>
            <a:pPr lvl="0"/>
            <a:r>
              <a:rPr lang="en-US" dirty="0" smtClean="0"/>
              <a:t>Click to edit Master title</a:t>
            </a:r>
          </a:p>
        </p:txBody>
      </p:sp>
    </p:spTree>
    <p:extLst>
      <p:ext uri="{BB962C8B-B14F-4D97-AF65-F5344CB8AC3E}">
        <p14:creationId xmlns:p14="http://schemas.microsoft.com/office/powerpoint/2010/main" val="1199712023"/>
      </p:ext>
    </p:extLst>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Slide Number Placeholder 5"/>
          <p:cNvSpPr txBox="1">
            <a:spLocks/>
          </p:cNvSpPr>
          <p:nvPr userDrawn="1"/>
        </p:nvSpPr>
        <p:spPr>
          <a:xfrm>
            <a:off x="220070" y="6497620"/>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6"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7"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342847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haper Title Slide - Generic">
    <p:spTree>
      <p:nvGrpSpPr>
        <p:cNvPr id="1" name=""/>
        <p:cNvGrpSpPr/>
        <p:nvPr/>
      </p:nvGrpSpPr>
      <p:grpSpPr>
        <a:xfrm>
          <a:off x="0" y="0"/>
          <a:ext cx="0" cy="0"/>
          <a:chOff x="0" y="0"/>
          <a:chExt cx="0" cy="0"/>
        </a:xfrm>
      </p:grpSpPr>
      <p:sp>
        <p:nvSpPr>
          <p:cNvPr id="4" name="Rectangle 3"/>
          <p:cNvSpPr/>
          <p:nvPr userDrawn="1"/>
        </p:nvSpPr>
        <p:spPr>
          <a:xfrm>
            <a:off x="0" y="2000992"/>
            <a:ext cx="9144000" cy="4857008"/>
          </a:xfrm>
          <a:prstGeom prst="rect">
            <a:avLst/>
          </a:prstGeom>
          <a:gradFill>
            <a:gsLst>
              <a:gs pos="0">
                <a:srgbClr val="B0B9BF"/>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Rectangle 1"/>
          <p:cNvSpPr/>
          <p:nvPr userDrawn="1"/>
        </p:nvSpPr>
        <p:spPr>
          <a:xfrm>
            <a:off x="0" y="0"/>
            <a:ext cx="9144000" cy="5286375"/>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ext Placeholder 2"/>
          <p:cNvSpPr>
            <a:spLocks noGrp="1"/>
          </p:cNvSpPr>
          <p:nvPr>
            <p:ph idx="1" hasCustomPrompt="1"/>
          </p:nvPr>
        </p:nvSpPr>
        <p:spPr bwMode="auto">
          <a:xfrm>
            <a:off x="368508" y="5562792"/>
            <a:ext cx="7990487" cy="983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aseline="0">
                <a:solidFill>
                  <a:srgbClr val="00B6F1"/>
                </a:solidFill>
              </a:defRPr>
            </a:lvl1pPr>
          </a:lstStyle>
          <a:p>
            <a:pPr lvl="0"/>
            <a:r>
              <a:rPr lang="en-US" dirty="0" smtClean="0"/>
              <a:t>Subtitle/Tagline</a:t>
            </a:r>
            <a:br>
              <a:rPr lang="en-US" dirty="0" smtClean="0"/>
            </a:br>
            <a:r>
              <a:rPr lang="en-US" dirty="0" smtClean="0"/>
              <a:t>will go here</a:t>
            </a:r>
          </a:p>
        </p:txBody>
      </p:sp>
      <p:sp>
        <p:nvSpPr>
          <p:cNvPr id="3" name="Parallelogram 2"/>
          <p:cNvSpPr/>
          <p:nvPr userDrawn="1"/>
        </p:nvSpPr>
        <p:spPr>
          <a:xfrm>
            <a:off x="2971801" y="0"/>
            <a:ext cx="9925049" cy="4843326"/>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itle Placeholder 1"/>
          <p:cNvSpPr>
            <a:spLocks noGrp="1"/>
          </p:cNvSpPr>
          <p:nvPr>
            <p:ph type="title"/>
          </p:nvPr>
        </p:nvSpPr>
        <p:spPr bwMode="auto">
          <a:xfrm>
            <a:off x="322780" y="3645425"/>
            <a:ext cx="6992420" cy="1352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nSpc>
                <a:spcPts val="6200"/>
              </a:lnSpc>
              <a:defRPr sz="6000">
                <a:solidFill>
                  <a:schemeClr val="bg1"/>
                </a:solidFill>
              </a:defRPr>
            </a:lvl1pPr>
          </a:lstStyle>
          <a:p>
            <a:pPr lvl="0"/>
            <a:r>
              <a:rPr lang="en-US" dirty="0" smtClean="0"/>
              <a:t>Click to edit Master title</a:t>
            </a:r>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1" name="Rectangle 10"/>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1919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395805" y="1264035"/>
            <a:ext cx="8216220" cy="4768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1511090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wo-Column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481344"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1" name="Text Placeholder 2"/>
          <p:cNvSpPr>
            <a:spLocks noGrp="1"/>
          </p:cNvSpPr>
          <p:nvPr>
            <p:ph idx="10"/>
          </p:nvPr>
        </p:nvSpPr>
        <p:spPr bwMode="auto">
          <a:xfrm>
            <a:off x="481344"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 name="Text Placeholder 2"/>
          <p:cNvSpPr>
            <a:spLocks noGrp="1"/>
          </p:cNvSpPr>
          <p:nvPr>
            <p:ph idx="11"/>
          </p:nvPr>
        </p:nvSpPr>
        <p:spPr bwMode="auto">
          <a:xfrm>
            <a:off x="4673340"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sp>
        <p:nvSpPr>
          <p:cNvPr id="16" name="Text Placeholder 2"/>
          <p:cNvSpPr>
            <a:spLocks noGrp="1"/>
          </p:cNvSpPr>
          <p:nvPr>
            <p:ph idx="12"/>
          </p:nvPr>
        </p:nvSpPr>
        <p:spPr bwMode="auto">
          <a:xfrm>
            <a:off x="4673340"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3"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410010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ndard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5" name="Straight Connector 4"/>
          <p:cNvCxnSpPr/>
          <p:nvPr userDrawn="1"/>
        </p:nvCxnSpPr>
        <p:spPr>
          <a:xfrm>
            <a:off x="174625" y="6461125"/>
            <a:ext cx="8794750"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8"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12188" y="6546850"/>
            <a:ext cx="3476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txBox="1">
            <a:spLocks/>
          </p:cNvSpPr>
          <p:nvPr userDrawn="1"/>
        </p:nvSpPr>
        <p:spPr>
          <a:xfrm>
            <a:off x="220663" y="6480175"/>
            <a:ext cx="463550" cy="246063"/>
          </a:xfrm>
          <a:prstGeom prst="rect">
            <a:avLst/>
          </a:prstGeom>
          <a:noFill/>
          <a:ln w="9525">
            <a:noFill/>
            <a:miter lim="800000"/>
            <a:headEnd/>
            <a:tailEnd/>
          </a:ln>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87F002D-650A-4418-958C-CBE82D5BB47F}" type="slidenum">
              <a:rPr lang="en-US" altLang="en-US" sz="1000">
                <a:solidFill>
                  <a:srgbClr val="85E2FF"/>
                </a:solidFill>
              </a:rPr>
              <a:pPr eaLnBrk="1" hangingPunct="1"/>
              <a:t>‹#›</a:t>
            </a:fld>
            <a:endParaRPr lang="en-US" altLang="en-US" sz="1000" dirty="0">
              <a:solidFill>
                <a:srgbClr val="85E2FF"/>
              </a:solidFill>
            </a:endParaRPr>
          </a:p>
        </p:txBody>
      </p:sp>
      <p:sp>
        <p:nvSpPr>
          <p:cNvPr id="10" name="Slide Number Placeholder 4"/>
          <p:cNvSpPr txBox="1">
            <a:spLocks/>
          </p:cNvSpPr>
          <p:nvPr userDrawn="1"/>
        </p:nvSpPr>
        <p:spPr bwMode="auto">
          <a:xfrm>
            <a:off x="550863" y="6486525"/>
            <a:ext cx="4572000" cy="427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000" dirty="0" smtClean="0">
                <a:solidFill>
                  <a:srgbClr val="85E2FF"/>
                </a:solidFill>
              </a:rPr>
              <a:t>Quantum Confidential</a:t>
            </a:r>
          </a:p>
        </p:txBody>
      </p:sp>
      <p:sp>
        <p:nvSpPr>
          <p:cNvPr id="11" name="Rectangle 7"/>
          <p:cNvSpPr>
            <a:spLocks noGrp="1" noChangeArrowheads="1"/>
          </p:cNvSpPr>
          <p:nvPr userDrawn="1"/>
        </p:nvSpPr>
        <p:spPr bwMode="auto">
          <a:xfrm>
            <a:off x="430213" y="6459538"/>
            <a:ext cx="1714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US" altLang="en-US" sz="1100" dirty="0">
                <a:solidFill>
                  <a:srgbClr val="85E2FF"/>
                </a:solidFill>
              </a:rPr>
              <a:t>|</a:t>
            </a:r>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395805" y="1264035"/>
            <a:ext cx="8216220" cy="47686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4171222774"/>
      </p:ext>
    </p:extLst>
  </p:cSld>
  <p:clrMapOvr>
    <a:masterClrMapping/>
  </p:clrMapOvr>
  <p:transition spd="med">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tandard Content Slide with 2-Line Titl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hasCustomPrompt="1"/>
          </p:nvPr>
        </p:nvSpPr>
        <p:spPr bwMode="auto">
          <a:xfrm>
            <a:off x="322779" y="339388"/>
            <a:ext cx="8289245" cy="97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smtClean="0"/>
              <a:t>Click to edit Master title style:</a:t>
            </a:r>
            <a:br>
              <a:rPr lang="en-US" dirty="0" smtClean="0"/>
            </a:br>
            <a:r>
              <a:rPr lang="en-US" dirty="0" smtClean="0"/>
              <a:t>2-Line Title Slide</a:t>
            </a:r>
          </a:p>
        </p:txBody>
      </p:sp>
      <p:sp>
        <p:nvSpPr>
          <p:cNvPr id="7" name="Text Placeholder 2"/>
          <p:cNvSpPr>
            <a:spLocks noGrp="1"/>
          </p:cNvSpPr>
          <p:nvPr>
            <p:ph idx="1"/>
          </p:nvPr>
        </p:nvSpPr>
        <p:spPr bwMode="auto">
          <a:xfrm>
            <a:off x="395805" y="1759334"/>
            <a:ext cx="8216220" cy="429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408056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all-to-Action Slide - Generic">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Rectangle 9"/>
          <p:cNvSpPr/>
          <p:nvPr userDrawn="1"/>
        </p:nvSpPr>
        <p:spPr>
          <a:xfrm>
            <a:off x="0" y="0"/>
            <a:ext cx="9144000" cy="4275138"/>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Parallelogram 10"/>
          <p:cNvSpPr/>
          <p:nvPr userDrawn="1"/>
        </p:nvSpPr>
        <p:spPr>
          <a:xfrm>
            <a:off x="2971801" y="1"/>
            <a:ext cx="9925049" cy="3916842"/>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 Placeholder 2"/>
          <p:cNvSpPr>
            <a:spLocks noGrp="1"/>
          </p:cNvSpPr>
          <p:nvPr>
            <p:ph type="body" sz="quarter" idx="10" hasCustomPrompt="1"/>
          </p:nvPr>
        </p:nvSpPr>
        <p:spPr>
          <a:xfrm>
            <a:off x="323851" y="2300020"/>
            <a:ext cx="6982724" cy="1609725"/>
          </a:xfrm>
          <a:prstGeom prst="rect">
            <a:avLst/>
          </a:prstGeom>
        </p:spPr>
        <p:txBody>
          <a:bodyPr anchor="b" anchorCtr="0"/>
          <a:lstStyle>
            <a:lvl1pPr marL="0" indent="0">
              <a:lnSpc>
                <a:spcPts val="6200"/>
              </a:lnSpc>
              <a:buNone/>
              <a:defRPr sz="60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Learn More Headline</a:t>
            </a:r>
          </a:p>
        </p:txBody>
      </p:sp>
      <p:sp>
        <p:nvSpPr>
          <p:cNvPr id="19" name="Rectangle 18"/>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Content Placeholder 2"/>
          <p:cNvSpPr>
            <a:spLocks noGrp="1"/>
          </p:cNvSpPr>
          <p:nvPr>
            <p:ph idx="1" hasCustomPrompt="1"/>
          </p:nvPr>
        </p:nvSpPr>
        <p:spPr>
          <a:xfrm>
            <a:off x="395804" y="4718649"/>
            <a:ext cx="7786495" cy="1949733"/>
          </a:xfrm>
          <a:prstGeom prst="rect">
            <a:avLst/>
          </a:prstGeom>
        </p:spPr>
        <p:txBody>
          <a:bodyPr anchor="t" anchorCtr="0"/>
          <a:lstStyle>
            <a:lvl1pPr>
              <a:defRPr baseline="0">
                <a:solidFill>
                  <a:schemeClr val="tx1">
                    <a:lumMod val="75000"/>
                    <a:lumOff val="25000"/>
                  </a:schemeClr>
                </a:solidFill>
              </a:defRPr>
            </a:lvl1pPr>
          </a:lstStyle>
          <a:p>
            <a:r>
              <a:rPr lang="en-US" dirty="0" smtClean="0">
                <a:solidFill>
                  <a:srgbClr val="666666"/>
                </a:solidFill>
              </a:rPr>
              <a:t>Contact Info xxx-</a:t>
            </a:r>
            <a:r>
              <a:rPr lang="en-US" dirty="0" err="1" smtClean="0">
                <a:solidFill>
                  <a:srgbClr val="666666"/>
                </a:solidFill>
              </a:rPr>
              <a:t>xxxx</a:t>
            </a:r>
            <a:endParaRPr lang="en-US" dirty="0" smtClean="0">
              <a:solidFill>
                <a:srgbClr val="666666"/>
              </a:solidFill>
            </a:endParaRPr>
          </a:p>
          <a:p>
            <a:r>
              <a:rPr lang="en-US" dirty="0" smtClean="0">
                <a:solidFill>
                  <a:srgbClr val="666666"/>
                </a:solidFill>
              </a:rPr>
              <a:t>URL www.xxx.xxxx</a:t>
            </a:r>
          </a:p>
          <a:p>
            <a:r>
              <a:rPr lang="en-US" dirty="0" smtClean="0">
                <a:solidFill>
                  <a:srgbClr val="666666"/>
                </a:solidFill>
              </a:rPr>
              <a:t>Etc…</a:t>
            </a:r>
            <a:endParaRPr lang="en-US" dirty="0" smtClean="0">
              <a:solidFill>
                <a:srgbClr val="00B6F1"/>
              </a:solidFill>
            </a:endParaRPr>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1454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Slide Number Placeholder 5"/>
          <p:cNvSpPr txBox="1">
            <a:spLocks/>
          </p:cNvSpPr>
          <p:nvPr userDrawn="1"/>
        </p:nvSpPr>
        <p:spPr>
          <a:xfrm>
            <a:off x="220070" y="6497620"/>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6"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7"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14375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haper Title Slide - Generic">
    <p:spTree>
      <p:nvGrpSpPr>
        <p:cNvPr id="1" name=""/>
        <p:cNvGrpSpPr/>
        <p:nvPr/>
      </p:nvGrpSpPr>
      <p:grpSpPr>
        <a:xfrm>
          <a:off x="0" y="0"/>
          <a:ext cx="0" cy="0"/>
          <a:chOff x="0" y="0"/>
          <a:chExt cx="0" cy="0"/>
        </a:xfrm>
      </p:grpSpPr>
      <p:sp>
        <p:nvSpPr>
          <p:cNvPr id="4" name="Rectangle 3"/>
          <p:cNvSpPr/>
          <p:nvPr userDrawn="1"/>
        </p:nvSpPr>
        <p:spPr>
          <a:xfrm>
            <a:off x="0" y="2000992"/>
            <a:ext cx="9144000" cy="4857008"/>
          </a:xfrm>
          <a:prstGeom prst="rect">
            <a:avLst/>
          </a:prstGeom>
          <a:gradFill>
            <a:gsLst>
              <a:gs pos="0">
                <a:srgbClr val="B0B9BF"/>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Rectangle 1"/>
          <p:cNvSpPr/>
          <p:nvPr userDrawn="1"/>
        </p:nvSpPr>
        <p:spPr>
          <a:xfrm>
            <a:off x="0" y="0"/>
            <a:ext cx="9144000" cy="5286375"/>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Text Placeholder 2"/>
          <p:cNvSpPr>
            <a:spLocks noGrp="1"/>
          </p:cNvSpPr>
          <p:nvPr>
            <p:ph idx="1" hasCustomPrompt="1"/>
          </p:nvPr>
        </p:nvSpPr>
        <p:spPr bwMode="auto">
          <a:xfrm>
            <a:off x="368508" y="5562792"/>
            <a:ext cx="7990487" cy="983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aseline="0">
                <a:solidFill>
                  <a:srgbClr val="00B6F1"/>
                </a:solidFill>
              </a:defRPr>
            </a:lvl1pPr>
          </a:lstStyle>
          <a:p>
            <a:pPr lvl="0"/>
            <a:r>
              <a:rPr lang="en-US" dirty="0" smtClean="0"/>
              <a:t>Subtitle/Tagline</a:t>
            </a:r>
            <a:br>
              <a:rPr lang="en-US" dirty="0" smtClean="0"/>
            </a:br>
            <a:r>
              <a:rPr lang="en-US" dirty="0" smtClean="0"/>
              <a:t>will go here</a:t>
            </a:r>
          </a:p>
        </p:txBody>
      </p:sp>
      <p:sp>
        <p:nvSpPr>
          <p:cNvPr id="3" name="Parallelogram 2"/>
          <p:cNvSpPr/>
          <p:nvPr userDrawn="1"/>
        </p:nvSpPr>
        <p:spPr>
          <a:xfrm>
            <a:off x="2971801" y="0"/>
            <a:ext cx="9925049" cy="4843326"/>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itle Placeholder 1"/>
          <p:cNvSpPr>
            <a:spLocks noGrp="1"/>
          </p:cNvSpPr>
          <p:nvPr>
            <p:ph type="title"/>
          </p:nvPr>
        </p:nvSpPr>
        <p:spPr bwMode="auto">
          <a:xfrm>
            <a:off x="322780" y="3645425"/>
            <a:ext cx="6992420" cy="1352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nSpc>
                <a:spcPts val="6200"/>
              </a:lnSpc>
              <a:defRPr sz="6000">
                <a:solidFill>
                  <a:schemeClr val="bg1"/>
                </a:solidFill>
              </a:defRPr>
            </a:lvl1pPr>
          </a:lstStyle>
          <a:p>
            <a:pPr lvl="0"/>
            <a:r>
              <a:rPr lang="en-US" dirty="0" smtClean="0"/>
              <a:t>Click to edit Master title</a:t>
            </a:r>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1" name="Rectangle 10"/>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8929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395805" y="1264035"/>
            <a:ext cx="8216220" cy="4768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3618514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Column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481344"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1" name="Text Placeholder 2"/>
          <p:cNvSpPr>
            <a:spLocks noGrp="1"/>
          </p:cNvSpPr>
          <p:nvPr>
            <p:ph idx="10"/>
          </p:nvPr>
        </p:nvSpPr>
        <p:spPr bwMode="auto">
          <a:xfrm>
            <a:off x="481344"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 name="Text Placeholder 2"/>
          <p:cNvSpPr>
            <a:spLocks noGrp="1"/>
          </p:cNvSpPr>
          <p:nvPr>
            <p:ph idx="11"/>
          </p:nvPr>
        </p:nvSpPr>
        <p:spPr bwMode="auto">
          <a:xfrm>
            <a:off x="4673340"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sp>
        <p:nvSpPr>
          <p:cNvPr id="16" name="Text Placeholder 2"/>
          <p:cNvSpPr>
            <a:spLocks noGrp="1"/>
          </p:cNvSpPr>
          <p:nvPr>
            <p:ph idx="12"/>
          </p:nvPr>
        </p:nvSpPr>
        <p:spPr bwMode="auto">
          <a:xfrm>
            <a:off x="4673340"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3"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2597713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tandard Content Slide with 2-Line Titl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Title Placeholder 1"/>
          <p:cNvSpPr>
            <a:spLocks noGrp="1"/>
          </p:cNvSpPr>
          <p:nvPr>
            <p:ph type="title" hasCustomPrompt="1"/>
          </p:nvPr>
        </p:nvSpPr>
        <p:spPr bwMode="auto">
          <a:xfrm>
            <a:off x="322779" y="339388"/>
            <a:ext cx="8289245" cy="97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smtClean="0"/>
              <a:t>Click to edit Master title style:</a:t>
            </a:r>
            <a:br>
              <a:rPr lang="en-US" dirty="0" smtClean="0"/>
            </a:br>
            <a:r>
              <a:rPr lang="en-US" dirty="0" smtClean="0"/>
              <a:t>2-Line Title Slide</a:t>
            </a:r>
          </a:p>
        </p:txBody>
      </p:sp>
      <p:sp>
        <p:nvSpPr>
          <p:cNvPr id="7" name="Text Placeholder 2"/>
          <p:cNvSpPr>
            <a:spLocks noGrp="1"/>
          </p:cNvSpPr>
          <p:nvPr>
            <p:ph idx="1"/>
          </p:nvPr>
        </p:nvSpPr>
        <p:spPr bwMode="auto">
          <a:xfrm>
            <a:off x="395805" y="1759334"/>
            <a:ext cx="8216220" cy="429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1046976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all-to-Action Slide - Generic">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Rectangle 9"/>
          <p:cNvSpPr/>
          <p:nvPr userDrawn="1"/>
        </p:nvSpPr>
        <p:spPr>
          <a:xfrm>
            <a:off x="0" y="0"/>
            <a:ext cx="9144000" cy="4275138"/>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Parallelogram 10"/>
          <p:cNvSpPr/>
          <p:nvPr userDrawn="1"/>
        </p:nvSpPr>
        <p:spPr>
          <a:xfrm>
            <a:off x="2971801" y="1"/>
            <a:ext cx="9925049" cy="3916842"/>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 Placeholder 2"/>
          <p:cNvSpPr>
            <a:spLocks noGrp="1"/>
          </p:cNvSpPr>
          <p:nvPr>
            <p:ph type="body" sz="quarter" idx="10" hasCustomPrompt="1"/>
          </p:nvPr>
        </p:nvSpPr>
        <p:spPr>
          <a:xfrm>
            <a:off x="323851" y="2300020"/>
            <a:ext cx="6982724" cy="1609725"/>
          </a:xfrm>
          <a:prstGeom prst="rect">
            <a:avLst/>
          </a:prstGeom>
        </p:spPr>
        <p:txBody>
          <a:bodyPr anchor="b" anchorCtr="0"/>
          <a:lstStyle>
            <a:lvl1pPr marL="0" indent="0">
              <a:lnSpc>
                <a:spcPts val="6200"/>
              </a:lnSpc>
              <a:buNone/>
              <a:defRPr sz="60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Learn More Headline</a:t>
            </a:r>
          </a:p>
        </p:txBody>
      </p:sp>
      <p:sp>
        <p:nvSpPr>
          <p:cNvPr id="19" name="Rectangle 18"/>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Content Placeholder 2"/>
          <p:cNvSpPr>
            <a:spLocks noGrp="1"/>
          </p:cNvSpPr>
          <p:nvPr>
            <p:ph idx="1" hasCustomPrompt="1"/>
          </p:nvPr>
        </p:nvSpPr>
        <p:spPr>
          <a:xfrm>
            <a:off x="395804" y="4718649"/>
            <a:ext cx="7786495" cy="1949733"/>
          </a:xfrm>
          <a:prstGeom prst="rect">
            <a:avLst/>
          </a:prstGeom>
        </p:spPr>
        <p:txBody>
          <a:bodyPr anchor="t" anchorCtr="0"/>
          <a:lstStyle>
            <a:lvl1pPr>
              <a:defRPr baseline="0">
                <a:solidFill>
                  <a:schemeClr val="tx1">
                    <a:lumMod val="75000"/>
                    <a:lumOff val="25000"/>
                  </a:schemeClr>
                </a:solidFill>
              </a:defRPr>
            </a:lvl1pPr>
          </a:lstStyle>
          <a:p>
            <a:r>
              <a:rPr lang="en-US" dirty="0" smtClean="0">
                <a:solidFill>
                  <a:srgbClr val="666666"/>
                </a:solidFill>
              </a:rPr>
              <a:t>Contact Info xxx-</a:t>
            </a:r>
            <a:r>
              <a:rPr lang="en-US" dirty="0" err="1" smtClean="0">
                <a:solidFill>
                  <a:srgbClr val="666666"/>
                </a:solidFill>
              </a:rPr>
              <a:t>xxxx</a:t>
            </a:r>
            <a:endParaRPr lang="en-US" dirty="0" smtClean="0">
              <a:solidFill>
                <a:srgbClr val="666666"/>
              </a:solidFill>
            </a:endParaRPr>
          </a:p>
          <a:p>
            <a:r>
              <a:rPr lang="en-US" dirty="0" smtClean="0">
                <a:solidFill>
                  <a:srgbClr val="666666"/>
                </a:solidFill>
              </a:rPr>
              <a:t>URL www.xxx.xxxx</a:t>
            </a:r>
          </a:p>
          <a:p>
            <a:r>
              <a:rPr lang="en-US" dirty="0" smtClean="0">
                <a:solidFill>
                  <a:srgbClr val="666666"/>
                </a:solidFill>
              </a:rPr>
              <a:t>Etc…</a:t>
            </a:r>
            <a:endParaRPr lang="en-US" dirty="0" smtClean="0">
              <a:solidFill>
                <a:srgbClr val="00B6F1"/>
              </a:solidFill>
            </a:endParaRPr>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571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0" name="Slide Number Placeholder 5"/>
          <p:cNvSpPr txBox="1">
            <a:spLocks/>
          </p:cNvSpPr>
          <p:nvPr userDrawn="1"/>
        </p:nvSpPr>
        <p:spPr>
          <a:xfrm>
            <a:off x="220070" y="6497620"/>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lang="en-US" smtClean="0">
                <a:solidFill>
                  <a:srgbClr val="85E2FF"/>
                </a:solidFill>
              </a:rPr>
              <a:pPr>
                <a:defRPr/>
              </a:pPr>
              <a:t>‹#›</a:t>
            </a:fld>
            <a:endParaRPr lang="en-US" dirty="0">
              <a:solidFill>
                <a:srgbClr val="85E2FF"/>
              </a:solidFill>
            </a:endParaRPr>
          </a:p>
        </p:txBody>
      </p:sp>
      <p:sp>
        <p:nvSpPr>
          <p:cNvPr id="6"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7"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181472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per Title Slide - Generic">
    <p:spTree>
      <p:nvGrpSpPr>
        <p:cNvPr id="1" name=""/>
        <p:cNvGrpSpPr/>
        <p:nvPr/>
      </p:nvGrpSpPr>
      <p:grpSpPr>
        <a:xfrm>
          <a:off x="0" y="0"/>
          <a:ext cx="0" cy="0"/>
          <a:chOff x="0" y="0"/>
          <a:chExt cx="0" cy="0"/>
        </a:xfrm>
      </p:grpSpPr>
      <p:sp>
        <p:nvSpPr>
          <p:cNvPr id="4" name="Rectangle 3"/>
          <p:cNvSpPr/>
          <p:nvPr userDrawn="1"/>
        </p:nvSpPr>
        <p:spPr>
          <a:xfrm>
            <a:off x="0" y="2000992"/>
            <a:ext cx="9144000" cy="4857008"/>
          </a:xfrm>
          <a:prstGeom prst="rect">
            <a:avLst/>
          </a:prstGeom>
          <a:gradFill>
            <a:gsLst>
              <a:gs pos="0">
                <a:srgbClr val="B0B9BF"/>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Rectangle 1"/>
          <p:cNvSpPr/>
          <p:nvPr userDrawn="1"/>
        </p:nvSpPr>
        <p:spPr>
          <a:xfrm>
            <a:off x="0" y="0"/>
            <a:ext cx="9144000" cy="5286375"/>
          </a:xfrm>
          <a:prstGeom prst="rect">
            <a:avLst/>
          </a:prstGeom>
          <a:gradFill>
            <a:gsLst>
              <a:gs pos="0">
                <a:srgbClr val="0F73C3"/>
              </a:gs>
              <a:gs pos="100000">
                <a:srgbClr val="00B6F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2"/>
          <p:cNvSpPr>
            <a:spLocks noGrp="1"/>
          </p:cNvSpPr>
          <p:nvPr>
            <p:ph idx="1" hasCustomPrompt="1"/>
          </p:nvPr>
        </p:nvSpPr>
        <p:spPr bwMode="auto">
          <a:xfrm>
            <a:off x="368508" y="5562792"/>
            <a:ext cx="7990487" cy="983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aseline="0">
                <a:solidFill>
                  <a:srgbClr val="00B6F1"/>
                </a:solidFill>
              </a:defRPr>
            </a:lvl1pPr>
          </a:lstStyle>
          <a:p>
            <a:pPr lvl="0"/>
            <a:r>
              <a:rPr lang="en-US" dirty="0" smtClean="0"/>
              <a:t>Subtitle/Tagline</a:t>
            </a:r>
            <a:br>
              <a:rPr lang="en-US" dirty="0" smtClean="0"/>
            </a:br>
            <a:r>
              <a:rPr lang="en-US" dirty="0" smtClean="0"/>
              <a:t>will go here</a:t>
            </a:r>
          </a:p>
        </p:txBody>
      </p:sp>
      <p:sp>
        <p:nvSpPr>
          <p:cNvPr id="3" name="Parallelogram 2"/>
          <p:cNvSpPr/>
          <p:nvPr userDrawn="1"/>
        </p:nvSpPr>
        <p:spPr>
          <a:xfrm>
            <a:off x="2971801" y="0"/>
            <a:ext cx="9925049" cy="4843326"/>
          </a:xfrm>
          <a:prstGeom prst="parallelogram">
            <a:avLst>
              <a:gd name="adj" fmla="val 65520"/>
            </a:avLst>
          </a:prstGeom>
          <a:gradFill>
            <a:gsLst>
              <a:gs pos="0">
                <a:srgbClr val="0F73C3"/>
              </a:gs>
              <a:gs pos="100000">
                <a:srgbClr val="00B6F1">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Placeholder 1"/>
          <p:cNvSpPr>
            <a:spLocks noGrp="1"/>
          </p:cNvSpPr>
          <p:nvPr>
            <p:ph type="title"/>
          </p:nvPr>
        </p:nvSpPr>
        <p:spPr bwMode="auto">
          <a:xfrm>
            <a:off x="322780" y="3645425"/>
            <a:ext cx="6992420" cy="1352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nSpc>
                <a:spcPts val="6200"/>
              </a:lnSpc>
              <a:defRPr sz="6000">
                <a:solidFill>
                  <a:schemeClr val="bg1"/>
                </a:solidFill>
              </a:defRPr>
            </a:lvl1pPr>
          </a:lstStyle>
          <a:p>
            <a:pPr lvl="0"/>
            <a:r>
              <a:rPr lang="en-US" dirty="0" smtClean="0"/>
              <a:t>Click to edit Master title</a:t>
            </a:r>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11" name="Rectangle 10"/>
          <p:cNvSpPr/>
          <p:nvPr userDrawn="1"/>
        </p:nvSpPr>
        <p:spPr>
          <a:xfrm>
            <a:off x="0" y="6822493"/>
            <a:ext cx="9144000" cy="45719"/>
          </a:xfrm>
          <a:prstGeom prst="rect">
            <a:avLst/>
          </a:prstGeom>
          <a:solidFill>
            <a:srgbClr val="00B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4" descr="QTM_Logo_white"/>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474275" y="288925"/>
            <a:ext cx="14160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1905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395805" y="1264035"/>
            <a:ext cx="8216220" cy="4768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lang="en-US" smtClean="0">
                <a:solidFill>
                  <a:srgbClr val="85E2FF"/>
                </a:solidFill>
              </a:rPr>
              <a:pPr>
                <a:defRPr/>
              </a:pPr>
              <a:t>‹#›</a:t>
            </a:fld>
            <a:endParaRPr lang="en-US" dirty="0">
              <a:solidFill>
                <a:srgbClr val="85E2FF"/>
              </a:solidFill>
            </a:endParaRPr>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2319224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Column Content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itle Placeholder 1"/>
          <p:cNvSpPr>
            <a:spLocks noGrp="1"/>
          </p:cNvSpPr>
          <p:nvPr>
            <p:ph type="title"/>
          </p:nvPr>
        </p:nvSpPr>
        <p:spPr bwMode="auto">
          <a:xfrm>
            <a:off x="322779" y="257770"/>
            <a:ext cx="828924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 name="Text Placeholder 2"/>
          <p:cNvSpPr>
            <a:spLocks noGrp="1"/>
          </p:cNvSpPr>
          <p:nvPr>
            <p:ph idx="1"/>
          </p:nvPr>
        </p:nvSpPr>
        <p:spPr bwMode="auto">
          <a:xfrm>
            <a:off x="481344"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lang="en-US" smtClean="0">
                <a:solidFill>
                  <a:srgbClr val="85E2FF"/>
                </a:solidFill>
              </a:rPr>
              <a:pPr>
                <a:defRPr/>
              </a:pPr>
              <a:t>‹#›</a:t>
            </a:fld>
            <a:endParaRPr lang="en-US" dirty="0">
              <a:solidFill>
                <a:srgbClr val="85E2FF"/>
              </a:solidFill>
            </a:endParaRPr>
          </a:p>
        </p:txBody>
      </p:sp>
      <p:sp>
        <p:nvSpPr>
          <p:cNvPr id="11" name="Text Placeholder 2"/>
          <p:cNvSpPr>
            <a:spLocks noGrp="1"/>
          </p:cNvSpPr>
          <p:nvPr>
            <p:ph idx="10"/>
          </p:nvPr>
        </p:nvSpPr>
        <p:spPr bwMode="auto">
          <a:xfrm>
            <a:off x="481344"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 name="Text Placeholder 2"/>
          <p:cNvSpPr>
            <a:spLocks noGrp="1"/>
          </p:cNvSpPr>
          <p:nvPr>
            <p:ph idx="11"/>
          </p:nvPr>
        </p:nvSpPr>
        <p:spPr bwMode="auto">
          <a:xfrm>
            <a:off x="4673340" y="1264036"/>
            <a:ext cx="3819935" cy="44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None/>
              <a:defRPr sz="2800" b="0">
                <a:solidFill>
                  <a:schemeClr val="tx1">
                    <a:lumMod val="75000"/>
                    <a:lumOff val="2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a:t>
            </a:r>
          </a:p>
        </p:txBody>
      </p:sp>
      <p:sp>
        <p:nvSpPr>
          <p:cNvPr id="16" name="Text Placeholder 2"/>
          <p:cNvSpPr>
            <a:spLocks noGrp="1"/>
          </p:cNvSpPr>
          <p:nvPr>
            <p:ph idx="12"/>
          </p:nvPr>
        </p:nvSpPr>
        <p:spPr bwMode="auto">
          <a:xfrm>
            <a:off x="4673340" y="1804369"/>
            <a:ext cx="3819935" cy="407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3"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288216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ndard Content Slide with 2-Line Titl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itle Placeholder 1"/>
          <p:cNvSpPr>
            <a:spLocks noGrp="1"/>
          </p:cNvSpPr>
          <p:nvPr>
            <p:ph type="title" hasCustomPrompt="1"/>
          </p:nvPr>
        </p:nvSpPr>
        <p:spPr bwMode="auto">
          <a:xfrm>
            <a:off x="322779" y="339388"/>
            <a:ext cx="8289245" cy="971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smtClean="0"/>
              <a:t>Click to edit Master title style:</a:t>
            </a:r>
            <a:br>
              <a:rPr lang="en-US" dirty="0" smtClean="0"/>
            </a:br>
            <a:r>
              <a:rPr lang="en-US" dirty="0" smtClean="0"/>
              <a:t>2-Line Title Slide</a:t>
            </a:r>
          </a:p>
        </p:txBody>
      </p:sp>
      <p:sp>
        <p:nvSpPr>
          <p:cNvPr id="7" name="Text Placeholder 2"/>
          <p:cNvSpPr>
            <a:spLocks noGrp="1"/>
          </p:cNvSpPr>
          <p:nvPr>
            <p:ph idx="1"/>
          </p:nvPr>
        </p:nvSpPr>
        <p:spPr bwMode="auto">
          <a:xfrm>
            <a:off x="395805" y="1759334"/>
            <a:ext cx="8216220" cy="429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cxnSp>
        <p:nvCxnSpPr>
          <p:cNvPr id="8" name="Straight Connector 7"/>
          <p:cNvCxnSpPr/>
          <p:nvPr userDrawn="1"/>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sp>
        <p:nvSpPr>
          <p:cNvPr id="9" name="Slide Number Placeholder 5"/>
          <p:cNvSpPr txBox="1">
            <a:spLocks/>
          </p:cNvSpPr>
          <p:nvPr userDrawn="1"/>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lang="en-US" smtClean="0">
                <a:solidFill>
                  <a:srgbClr val="85E2FF"/>
                </a:solidFill>
              </a:rPr>
              <a:pPr>
                <a:defRPr/>
              </a:pPr>
              <a:t>‹#›</a:t>
            </a:fld>
            <a:endParaRPr lang="en-US" dirty="0">
              <a:solidFill>
                <a:srgbClr val="85E2FF"/>
              </a:solidFill>
            </a:endParaRPr>
          </a:p>
        </p:txBody>
      </p:sp>
      <p:sp>
        <p:nvSpPr>
          <p:cNvPr id="10"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11"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2780585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38.xml"/><Relationship Id="rId7" Type="http://schemas.openxmlformats.org/officeDocument/2006/relationships/theme" Target="../theme/theme10.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_rels/slideMaster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44.xml"/><Relationship Id="rId7" Type="http://schemas.openxmlformats.org/officeDocument/2006/relationships/theme" Target="../theme/theme11.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7.xml"/><Relationship Id="rId7"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18.xml"/><Relationship Id="rId7" Type="http://schemas.openxmlformats.org/officeDocument/2006/relationships/theme" Target="../theme/theme6.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2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image" Target="../media/image7.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8.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3398311"/>
      </p:ext>
    </p:extLst>
  </p:cSld>
  <p:clrMap bg1="lt1" tx1="dk1" bg2="lt2" tx2="dk2" accent1="accent1" accent2="accent2" accent3="accent3" accent4="accent4" accent5="accent5" accent6="accent6" hlink="hlink" folHlink="folHlink"/>
  <p:sldLayoutIdLst>
    <p:sldLayoutId id="2147484204"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fontAlgn="base" hangingPunct="1">
        <a:spcBef>
          <a:spcPct val="0"/>
        </a:spcBef>
        <a:spcAft>
          <a:spcPct val="0"/>
        </a:spcAft>
        <a:defRPr lang="en-US" sz="3200" kern="1200" dirty="0">
          <a:solidFill>
            <a:srgbClr val="0076BB"/>
          </a:solidFill>
          <a:latin typeface="Arial" pitchFamily="34" charset="0"/>
          <a:ea typeface="MS PGothic" pitchFamily="34"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2pPr>
      <a:lvl3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3pPr>
      <a:lvl4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4pPr>
      <a:lvl5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MS PGothic" pitchFamily="34" charset="-128"/>
          <a:cs typeface="Arial" pitchFamily="34" charset="0"/>
        </a:defRPr>
      </a:lvl1pPr>
      <a:lvl2pPr marL="742950" indent="-285750" algn="l" defTabSz="457200" rtl="0" eaLnBrk="1" fontAlgn="base" hangingPunct="1">
        <a:spcBef>
          <a:spcPct val="20000"/>
        </a:spcBef>
        <a:spcAft>
          <a:spcPct val="0"/>
        </a:spcAft>
        <a:buClr>
          <a:srgbClr val="0DB6EC"/>
        </a:buClr>
        <a:buFont typeface="Arial" pitchFamily="34" charset="0"/>
        <a:buChar char="–"/>
        <a:defRPr lang="en-US" dirty="0">
          <a:solidFill>
            <a:srgbClr val="666666"/>
          </a:solidFill>
          <a:latin typeface="Arial" pitchFamily="34" charset="0"/>
          <a:ea typeface="MS PGothic" pitchFamily="34" charset="-128"/>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MS PGothic" pitchFamily="34" charset="-128"/>
          <a:cs typeface="Arial" pitchFamily="34" charset="0"/>
        </a:defRPr>
      </a:lvl3pPr>
      <a:lvl4pPr marL="1600200" indent="-228600" algn="l" defTabSz="457200" rtl="0" eaLnBrk="1" fontAlgn="base" hangingPunct="1">
        <a:spcBef>
          <a:spcPct val="20000"/>
        </a:spcBef>
        <a:spcAft>
          <a:spcPct val="0"/>
        </a:spcAft>
        <a:buClr>
          <a:srgbClr val="0DB6EC"/>
        </a:buClr>
        <a:buFont typeface="Arial" pitchFamily="34" charset="0"/>
        <a:buChar char="–"/>
        <a:defRPr lang="en-US" sz="1600" dirty="0">
          <a:solidFill>
            <a:srgbClr val="666666"/>
          </a:solidFill>
          <a:latin typeface="Arial" pitchFamily="34" charset="0"/>
          <a:ea typeface="MS PGothic" pitchFamily="34" charset="-128"/>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MS PGothic" pitchFamily="34"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cxnSp>
        <p:nvCxnSpPr>
          <p:cNvPr id="5" name="Straight Connector 4"/>
          <p:cNvCxnSpPr/>
          <p:nvPr/>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sp>
        <p:nvSpPr>
          <p:cNvPr id="7" name="Slide Number Placeholder 5"/>
          <p:cNvSpPr txBox="1">
            <a:spLocks/>
          </p:cNvSpPr>
          <p:nvPr/>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6"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8"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3351737783"/>
      </p:ext>
    </p:extLst>
  </p:cSld>
  <p:clrMap bg1="lt1" tx1="dk1" bg2="lt2" tx2="dk2" accent1="accent1" accent2="accent2" accent3="accent3" accent4="accent4" accent5="accent5" accent6="accent6" hlink="hlink" folHlink="folHlink"/>
  <p:sldLayoutIdLst>
    <p:sldLayoutId id="2147484262" r:id="rId1"/>
    <p:sldLayoutId id="2147484263" r:id="rId2"/>
    <p:sldLayoutId id="2147484264" r:id="rId3"/>
    <p:sldLayoutId id="2147484265" r:id="rId4"/>
    <p:sldLayoutId id="2147484266" r:id="rId5"/>
    <p:sldLayoutId id="2147484267"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fontAlgn="base" hangingPunct="1">
        <a:spcBef>
          <a:spcPct val="0"/>
        </a:spcBef>
        <a:spcAft>
          <a:spcPct val="0"/>
        </a:spcAft>
        <a:defRPr lang="en-US" sz="3200" b="1"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cxnSp>
        <p:nvCxnSpPr>
          <p:cNvPr id="5" name="Straight Connector 4"/>
          <p:cNvCxnSpPr/>
          <p:nvPr/>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sp>
        <p:nvSpPr>
          <p:cNvPr id="7" name="Slide Number Placeholder 5"/>
          <p:cNvSpPr txBox="1">
            <a:spLocks/>
          </p:cNvSpPr>
          <p:nvPr/>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6"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8"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1865381567"/>
      </p:ext>
    </p:extLst>
  </p:cSld>
  <p:clrMap bg1="lt1" tx1="dk1" bg2="lt2" tx2="dk2" accent1="accent1" accent2="accent2" accent3="accent3" accent4="accent4" accent5="accent5" accent6="accent6" hlink="hlink" folHlink="folHlink"/>
  <p:sldLayoutIdLst>
    <p:sldLayoutId id="2147484269" r:id="rId1"/>
    <p:sldLayoutId id="2147484270" r:id="rId2"/>
    <p:sldLayoutId id="2147484271" r:id="rId3"/>
    <p:sldLayoutId id="2147484272" r:id="rId4"/>
    <p:sldLayoutId id="2147484273" r:id="rId5"/>
    <p:sldLayoutId id="2147484274"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fontAlgn="base" hangingPunct="1">
        <a:spcBef>
          <a:spcPct val="0"/>
        </a:spcBef>
        <a:spcAft>
          <a:spcPct val="0"/>
        </a:spcAft>
        <a:defRPr lang="en-US" sz="3200" b="1"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98" r:id="rId1"/>
    <p:sldLayoutId id="2147484191" r:id="rId2"/>
    <p:sldLayoutId id="2147484288"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fontAlgn="base" hangingPunct="1">
        <a:spcBef>
          <a:spcPct val="0"/>
        </a:spcBef>
        <a:spcAft>
          <a:spcPct val="0"/>
        </a:spcAft>
        <a:defRPr lang="en-US" sz="3200"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cxnSp>
        <p:nvCxnSpPr>
          <p:cNvPr id="5" name="Straight Connector 4"/>
          <p:cNvCxnSpPr/>
          <p:nvPr/>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sp>
        <p:nvSpPr>
          <p:cNvPr id="7" name="Slide Number Placeholder 5"/>
          <p:cNvSpPr txBox="1">
            <a:spLocks/>
          </p:cNvSpPr>
          <p:nvPr/>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lang="en-US" smtClean="0">
                <a:solidFill>
                  <a:srgbClr val="85E2FF"/>
                </a:solidFill>
              </a:rPr>
              <a:pPr>
                <a:defRPr/>
              </a:pPr>
              <a:t>‹#›</a:t>
            </a:fld>
            <a:endParaRPr lang="en-US" dirty="0">
              <a:solidFill>
                <a:srgbClr val="85E2FF"/>
              </a:solidFill>
            </a:endParaRPr>
          </a:p>
        </p:txBody>
      </p:sp>
      <p:sp>
        <p:nvSpPr>
          <p:cNvPr id="6"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8"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4235818592"/>
      </p:ext>
    </p:extLst>
  </p:cSld>
  <p:clrMap bg1="lt1" tx1="dk1" bg2="lt2" tx2="dk2" accent1="accent1" accent2="accent2" accent3="accent3" accent4="accent4" accent5="accent5" accent6="accent6" hlink="hlink" folHlink="folHlink"/>
  <p:sldLayoutIdLst>
    <p:sldLayoutId id="2147484193" r:id="rId1"/>
    <p:sldLayoutId id="2147484192" r:id="rId2"/>
    <p:sldLayoutId id="2147484161" r:id="rId3"/>
    <p:sldLayoutId id="2147484199" r:id="rId4"/>
    <p:sldLayoutId id="2147484188" r:id="rId5"/>
    <p:sldLayoutId id="2147484184"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fontAlgn="base" hangingPunct="1">
        <a:spcBef>
          <a:spcPct val="0"/>
        </a:spcBef>
        <a:spcAft>
          <a:spcPct val="0"/>
        </a:spcAft>
        <a:defRPr lang="en-US" sz="3200" b="1"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6748849"/>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9" r:id="rId3"/>
  </p:sldLayoutIdLst>
  <p:transition spd="med">
    <p:fade/>
  </p:transition>
  <p:timing>
    <p:tnLst>
      <p:par>
        <p:cTn id="1" dur="indefinite" restart="never" nodeType="tmRoot"/>
      </p:par>
    </p:tnLst>
  </p:timing>
  <p:txStyles>
    <p:titleStyle>
      <a:lvl1pPr algn="l" rtl="0" eaLnBrk="1" fontAlgn="base" hangingPunct="1">
        <a:spcBef>
          <a:spcPct val="0"/>
        </a:spcBef>
        <a:spcAft>
          <a:spcPct val="0"/>
        </a:spcAft>
        <a:defRPr lang="en-US" sz="3200" kern="1200" dirty="0">
          <a:solidFill>
            <a:srgbClr val="0076BB"/>
          </a:solidFill>
          <a:latin typeface="Arial" pitchFamily="34" charset="0"/>
          <a:ea typeface="MS PGothic" pitchFamily="34"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2pPr>
      <a:lvl3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3pPr>
      <a:lvl4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4pPr>
      <a:lvl5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anose="05000000000000000000" pitchFamily="2" charset="2"/>
        <a:buChar char="§"/>
        <a:defRPr lang="en-US" sz="2400" dirty="0">
          <a:solidFill>
            <a:srgbClr val="666666"/>
          </a:solidFill>
          <a:latin typeface="Arial" pitchFamily="34" charset="0"/>
          <a:ea typeface="MS PGothic" pitchFamily="34" charset="-128"/>
          <a:cs typeface="Arial" pitchFamily="34" charset="0"/>
        </a:defRPr>
      </a:lvl1pPr>
      <a:lvl2pPr marL="742950" indent="-285750" algn="l" defTabSz="457200" rtl="0" eaLnBrk="1" fontAlgn="base" hangingPunct="1">
        <a:spcBef>
          <a:spcPct val="20000"/>
        </a:spcBef>
        <a:spcAft>
          <a:spcPct val="0"/>
        </a:spcAft>
        <a:buClr>
          <a:srgbClr val="0DB6EC"/>
        </a:buClr>
        <a:buFont typeface="Arial" panose="020B0604020202020204" pitchFamily="34" charset="0"/>
        <a:buChar char="–"/>
        <a:defRPr lang="en-US" dirty="0">
          <a:solidFill>
            <a:srgbClr val="666666"/>
          </a:solidFill>
          <a:latin typeface="Arial" pitchFamily="34" charset="0"/>
          <a:ea typeface="MS PGothic" pitchFamily="34" charset="-128"/>
          <a:cs typeface="Arial" pitchFamily="34" charset="0"/>
        </a:defRPr>
      </a:lvl2pPr>
      <a:lvl3pPr marL="1143000" indent="-228600" algn="l" defTabSz="457200" rtl="0" eaLnBrk="1" fontAlgn="base" hangingPunct="1">
        <a:spcBef>
          <a:spcPct val="20000"/>
        </a:spcBef>
        <a:spcAft>
          <a:spcPct val="0"/>
        </a:spcAft>
        <a:buClr>
          <a:srgbClr val="0DB6EC"/>
        </a:buClr>
        <a:buFont typeface="Wingdings" panose="05000000000000000000" pitchFamily="2" charset="2"/>
        <a:buChar char="§"/>
        <a:defRPr lang="en-US" sz="1600" dirty="0">
          <a:solidFill>
            <a:srgbClr val="666666"/>
          </a:solidFill>
          <a:latin typeface="Arial" pitchFamily="34" charset="0"/>
          <a:ea typeface="MS PGothic" pitchFamily="34" charset="-128"/>
          <a:cs typeface="Arial" pitchFamily="34" charset="0"/>
        </a:defRPr>
      </a:lvl3pPr>
      <a:lvl4pPr marL="1600200" indent="-228600" algn="l" defTabSz="457200" rtl="0" eaLnBrk="1" fontAlgn="base" hangingPunct="1">
        <a:spcBef>
          <a:spcPct val="20000"/>
        </a:spcBef>
        <a:spcAft>
          <a:spcPct val="0"/>
        </a:spcAft>
        <a:buClr>
          <a:srgbClr val="0DB6EC"/>
        </a:buClr>
        <a:buFont typeface="Arial" panose="020B0604020202020204" pitchFamily="34" charset="0"/>
        <a:buChar char="–"/>
        <a:defRPr lang="en-US" sz="1600" dirty="0">
          <a:solidFill>
            <a:srgbClr val="666666"/>
          </a:solidFill>
          <a:latin typeface="Arial" pitchFamily="34" charset="0"/>
          <a:ea typeface="MS PGothic" pitchFamily="34" charset="-128"/>
          <a:cs typeface="Arial" pitchFamily="34" charset="0"/>
        </a:defRPr>
      </a:lvl4pPr>
      <a:lvl5pPr marL="2057400" indent="-228600" algn="l" defTabSz="457200" rtl="0" eaLnBrk="1" fontAlgn="base" hangingPunct="1">
        <a:spcBef>
          <a:spcPct val="20000"/>
        </a:spcBef>
        <a:spcAft>
          <a:spcPct val="0"/>
        </a:spcAft>
        <a:buClr>
          <a:srgbClr val="0DB6EC"/>
        </a:buClr>
        <a:buFont typeface="Wingdings" panose="05000000000000000000" pitchFamily="2" charset="2"/>
        <a:buChar char="§"/>
        <a:defRPr lang="en-US" sz="1600" dirty="0">
          <a:solidFill>
            <a:srgbClr val="666666"/>
          </a:solidFill>
          <a:latin typeface="Arial" pitchFamily="34" charset="0"/>
          <a:ea typeface="MS PGothic" pitchFamily="34"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467707589"/>
      </p:ext>
    </p:extLst>
  </p:cSld>
  <p:clrMap bg1="lt1" tx1="dk1" bg2="lt2" tx2="dk2" accent1="accent1" accent2="accent2" accent3="accent3" accent4="accent4" accent5="accent5" accent6="accent6" hlink="hlink" folHlink="folHlink"/>
  <p:sldLayoutIdLst>
    <p:sldLayoutId id="2147484223" r:id="rId1"/>
    <p:sldLayoutId id="2147484224"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fontAlgn="base" hangingPunct="1">
        <a:spcBef>
          <a:spcPct val="0"/>
        </a:spcBef>
        <a:spcAft>
          <a:spcPct val="0"/>
        </a:spcAft>
        <a:defRPr lang="en-US" sz="3200"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cxnSp>
        <p:nvCxnSpPr>
          <p:cNvPr id="5" name="Straight Connector 4"/>
          <p:cNvCxnSpPr/>
          <p:nvPr/>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sp>
        <p:nvSpPr>
          <p:cNvPr id="7" name="Slide Number Placeholder 5"/>
          <p:cNvSpPr txBox="1">
            <a:spLocks/>
          </p:cNvSpPr>
          <p:nvPr/>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6" name="Slide Number Placeholder 4"/>
          <p:cNvSpPr txBox="1">
            <a:spLocks/>
          </p:cNvSpPr>
          <p:nvPr/>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8" name="Rectangle 7"/>
          <p:cNvSpPr>
            <a:spLocks noGrp="1" noChangeArrowheads="1"/>
          </p:cNvSpPr>
          <p:nvPr/>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3037746605"/>
      </p:ext>
    </p:extLst>
  </p:cSld>
  <p:clrMap bg1="lt1" tx1="dk1" bg2="lt2" tx2="dk2" accent1="accent1" accent2="accent2" accent3="accent3" accent4="accent4" accent5="accent5" accent6="accent6" hlink="hlink" folHlink="folHlink"/>
  <p:sldLayoutIdLst>
    <p:sldLayoutId id="2147484226" r:id="rId1"/>
    <p:sldLayoutId id="2147484227" r:id="rId2"/>
    <p:sldLayoutId id="2147484228" r:id="rId3"/>
    <p:sldLayoutId id="2147484229" r:id="rId4"/>
    <p:sldLayoutId id="2147484230" r:id="rId5"/>
    <p:sldLayoutId id="2147484231"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fontAlgn="base" hangingPunct="1">
        <a:spcBef>
          <a:spcPct val="0"/>
        </a:spcBef>
        <a:spcAft>
          <a:spcPct val="0"/>
        </a:spcAft>
        <a:defRPr lang="en-US" sz="3200" b="1"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250493"/>
      </p:ext>
    </p:extLst>
  </p:cSld>
  <p:clrMap bg1="lt1" tx1="dk1" bg2="lt2" tx2="dk2" accent1="accent1" accent2="accent2" accent3="accent3" accent4="accent4" accent5="accent5" accent6="accent6" hlink="hlink" folHlink="folHlink"/>
  <p:sldLayoutIdLst>
    <p:sldLayoutId id="2147484240"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fontAlgn="base" hangingPunct="1">
        <a:spcBef>
          <a:spcPct val="0"/>
        </a:spcBef>
        <a:spcAft>
          <a:spcPct val="0"/>
        </a:spcAft>
        <a:defRPr lang="en-US" sz="3200" kern="1200" dirty="0">
          <a:solidFill>
            <a:srgbClr val="0076BB"/>
          </a:solidFill>
          <a:latin typeface="Arial" pitchFamily="34" charset="0"/>
          <a:ea typeface="MS PGothic" pitchFamily="34"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2pPr>
      <a:lvl3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3pPr>
      <a:lvl4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4pPr>
      <a:lvl5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MS PGothic" pitchFamily="34" charset="-128"/>
          <a:cs typeface="Arial" pitchFamily="34" charset="0"/>
        </a:defRPr>
      </a:lvl1pPr>
      <a:lvl2pPr marL="742950" indent="-285750" algn="l" defTabSz="457200" rtl="0" eaLnBrk="1" fontAlgn="base" hangingPunct="1">
        <a:spcBef>
          <a:spcPct val="20000"/>
        </a:spcBef>
        <a:spcAft>
          <a:spcPct val="0"/>
        </a:spcAft>
        <a:buClr>
          <a:srgbClr val="0DB6EC"/>
        </a:buClr>
        <a:buFont typeface="Arial" pitchFamily="34" charset="0"/>
        <a:buChar char="–"/>
        <a:defRPr lang="en-US" dirty="0">
          <a:solidFill>
            <a:srgbClr val="666666"/>
          </a:solidFill>
          <a:latin typeface="Arial" pitchFamily="34" charset="0"/>
          <a:ea typeface="MS PGothic" pitchFamily="34" charset="-128"/>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MS PGothic" pitchFamily="34" charset="-128"/>
          <a:cs typeface="Arial" pitchFamily="34" charset="0"/>
        </a:defRPr>
      </a:lvl3pPr>
      <a:lvl4pPr marL="1600200" indent="-228600" algn="l" defTabSz="457200" rtl="0" eaLnBrk="1" fontAlgn="base" hangingPunct="1">
        <a:spcBef>
          <a:spcPct val="20000"/>
        </a:spcBef>
        <a:spcAft>
          <a:spcPct val="0"/>
        </a:spcAft>
        <a:buClr>
          <a:srgbClr val="0DB6EC"/>
        </a:buClr>
        <a:buFont typeface="Arial" pitchFamily="34" charset="0"/>
        <a:buChar char="–"/>
        <a:defRPr lang="en-US" sz="1600" dirty="0">
          <a:solidFill>
            <a:srgbClr val="666666"/>
          </a:solidFill>
          <a:latin typeface="Arial" pitchFamily="34" charset="0"/>
          <a:ea typeface="MS PGothic" pitchFamily="34" charset="-128"/>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MS PGothic" pitchFamily="34"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8612025" y="6546076"/>
            <a:ext cx="347135" cy="244613"/>
          </a:xfrm>
          <a:prstGeom prst="rect">
            <a:avLst/>
          </a:prstGeom>
          <a:effectLst/>
        </p:spPr>
      </p:pic>
      <p:cxnSp>
        <p:nvCxnSpPr>
          <p:cNvPr id="5" name="Straight Connector 4"/>
          <p:cNvCxnSpPr/>
          <p:nvPr/>
        </p:nvCxnSpPr>
        <p:spPr>
          <a:xfrm>
            <a:off x="174373" y="6461445"/>
            <a:ext cx="8795254" cy="0"/>
          </a:xfrm>
          <a:prstGeom prst="line">
            <a:avLst/>
          </a:prstGeom>
          <a:ln cap="rnd">
            <a:solidFill>
              <a:srgbClr val="0F73C3"/>
            </a:solidFill>
            <a:prstDash val="sysDot"/>
          </a:ln>
        </p:spPr>
        <p:style>
          <a:lnRef idx="1">
            <a:schemeClr val="accent1"/>
          </a:lnRef>
          <a:fillRef idx="0">
            <a:schemeClr val="accent1"/>
          </a:fillRef>
          <a:effectRef idx="0">
            <a:schemeClr val="accent1"/>
          </a:effectRef>
          <a:fontRef idx="minor">
            <a:schemeClr val="tx1"/>
          </a:fontRef>
        </p:style>
      </p:cxnSp>
      <p:sp>
        <p:nvSpPr>
          <p:cNvPr id="7" name="Slide Number Placeholder 5"/>
          <p:cNvSpPr txBox="1">
            <a:spLocks/>
          </p:cNvSpPr>
          <p:nvPr/>
        </p:nvSpPr>
        <p:spPr>
          <a:xfrm>
            <a:off x="220070" y="6480368"/>
            <a:ext cx="463550" cy="246062"/>
          </a:xfrm>
          <a:prstGeom prst="rect">
            <a:avLst/>
          </a:prstGeom>
          <a:noFill/>
          <a:ln w="9525">
            <a:noFill/>
            <a:miter lim="800000"/>
            <a:headEnd/>
            <a:tailEnd/>
          </a:ln>
        </p:spPr>
        <p:txBody>
          <a:bodyPr/>
          <a:lstStyle>
            <a:defPPr>
              <a:defRPr lang="en-US"/>
            </a:defPPr>
            <a:lvl1pPr algn="l" rtl="0" fontAlgn="base">
              <a:spcBef>
                <a:spcPct val="0"/>
              </a:spcBef>
              <a:spcAft>
                <a:spcPct val="0"/>
              </a:spcAft>
              <a:defRPr lang="en-US" sz="1000" kern="1200">
                <a:solidFill>
                  <a:srgbClr val="85E2FF"/>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a:lstStyle>
          <a:p>
            <a:pPr>
              <a:defRPr/>
            </a:pPr>
            <a:fld id="{7FE344B9-2513-47F3-95F2-DC2DCFA75C0A}" type="slidenum">
              <a:rPr smtClean="0"/>
              <a:pPr>
                <a:defRPr/>
              </a:pPr>
              <a:t>‹#›</a:t>
            </a:fld>
            <a:endParaRPr dirty="0"/>
          </a:p>
        </p:txBody>
      </p:sp>
      <p:sp>
        <p:nvSpPr>
          <p:cNvPr id="6" name="Slide Number Placeholder 4"/>
          <p:cNvSpPr txBox="1">
            <a:spLocks/>
          </p:cNvSpPr>
          <p:nvPr userDrawn="1"/>
        </p:nvSpPr>
        <p:spPr bwMode="auto">
          <a:xfrm>
            <a:off x="550385" y="6487310"/>
            <a:ext cx="4572000" cy="427038"/>
          </a:xfrm>
          <a:prstGeom prst="rect">
            <a:avLst/>
          </a:prstGeom>
          <a:noFill/>
          <a:ln w="9525">
            <a:noFill/>
            <a:miter lim="800000"/>
            <a:headEnd/>
            <a:tailEnd/>
          </a:ln>
        </p:spPr>
        <p:txBody>
          <a:bodyPr/>
          <a:lstStyle/>
          <a:p>
            <a:pPr>
              <a:defRPr/>
            </a:pPr>
            <a:r>
              <a:rPr lang="en-US" sz="1000" dirty="0">
                <a:solidFill>
                  <a:srgbClr val="85E2FF"/>
                </a:solidFill>
                <a:ea typeface="ＭＳ Ｐゴシック" charset="-128"/>
              </a:rPr>
              <a:t>Quantum Confidential</a:t>
            </a:r>
          </a:p>
        </p:txBody>
      </p:sp>
      <p:sp>
        <p:nvSpPr>
          <p:cNvPr id="8" name="Rectangle 7"/>
          <p:cNvSpPr>
            <a:spLocks noGrp="1" noChangeArrowheads="1"/>
          </p:cNvSpPr>
          <p:nvPr userDrawn="1"/>
        </p:nvSpPr>
        <p:spPr bwMode="auto">
          <a:xfrm>
            <a:off x="429735" y="6458946"/>
            <a:ext cx="171450" cy="247650"/>
          </a:xfrm>
          <a:prstGeom prst="rect">
            <a:avLst/>
          </a:prstGeom>
          <a:noFill/>
          <a:ln w="9525">
            <a:noFill/>
            <a:miter lim="800000"/>
            <a:headEnd/>
            <a:tailEnd/>
          </a:ln>
        </p:spPr>
        <p:txBody>
          <a:bodyPr/>
          <a:lstStyle/>
          <a:p>
            <a:pPr>
              <a:defRPr/>
            </a:pPr>
            <a:r>
              <a:rPr lang="en-US" sz="1100" dirty="0">
                <a:solidFill>
                  <a:srgbClr val="85E2FF"/>
                </a:solidFill>
                <a:ea typeface="ＭＳ Ｐゴシック" charset="-128"/>
              </a:rPr>
              <a:t>|</a:t>
            </a:r>
          </a:p>
        </p:txBody>
      </p:sp>
    </p:spTree>
    <p:extLst>
      <p:ext uri="{BB962C8B-B14F-4D97-AF65-F5344CB8AC3E}">
        <p14:creationId xmlns:p14="http://schemas.microsoft.com/office/powerpoint/2010/main" val="3370620166"/>
      </p:ext>
    </p:extLst>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78" r:id="rId7"/>
    <p:sldLayoutId id="2147484282" r:id="rId8"/>
    <p:sldLayoutId id="2147484283" r:id="rId9"/>
    <p:sldLayoutId id="2147484289"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fontAlgn="base" hangingPunct="1">
        <a:spcBef>
          <a:spcPct val="0"/>
        </a:spcBef>
        <a:spcAft>
          <a:spcPct val="0"/>
        </a:spcAft>
        <a:defRPr lang="en-US" sz="3200" b="1" kern="1200" dirty="0">
          <a:solidFill>
            <a:srgbClr val="0076BB"/>
          </a:solidFill>
          <a:latin typeface="Arial" pitchFamily="34" charset="0"/>
          <a:ea typeface="ＭＳ Ｐゴシック"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2pPr>
      <a:lvl3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3pPr>
      <a:lvl4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4pPr>
      <a:lvl5pPr algn="l" rtl="0" eaLnBrk="1" fontAlgn="base" hangingPunct="1">
        <a:spcBef>
          <a:spcPct val="0"/>
        </a:spcBef>
        <a:spcAft>
          <a:spcPct val="0"/>
        </a:spcAft>
        <a:defRPr sz="3200">
          <a:solidFill>
            <a:srgbClr val="0076BB"/>
          </a:solidFill>
          <a:latin typeface="Arial" charset="0"/>
          <a:ea typeface="ＭＳ Ｐゴシック"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itchFamily="2" charset="2"/>
        <a:buChar char="§"/>
        <a:defRPr lang="en-US" sz="2400" dirty="0">
          <a:solidFill>
            <a:srgbClr val="666666"/>
          </a:solidFill>
          <a:latin typeface="Arial" pitchFamily="34" charset="0"/>
          <a:ea typeface="ＭＳ Ｐゴシック" charset="0"/>
          <a:cs typeface="Arial" pitchFamily="34" charset="0"/>
        </a:defRPr>
      </a:lvl1pPr>
      <a:lvl2pPr marL="742950" indent="-285750" algn="l" defTabSz="457200" rtl="0" eaLnBrk="1" fontAlgn="base" hangingPunct="1">
        <a:spcBef>
          <a:spcPct val="20000"/>
        </a:spcBef>
        <a:spcAft>
          <a:spcPct val="0"/>
        </a:spcAft>
        <a:buClr>
          <a:srgbClr val="0DB6EC"/>
        </a:buClr>
        <a:buFont typeface="Arial" charset="0"/>
        <a:buChar char="–"/>
        <a:defRPr lang="en-US" dirty="0">
          <a:solidFill>
            <a:srgbClr val="666666"/>
          </a:solidFill>
          <a:latin typeface="Arial" pitchFamily="34" charset="0"/>
          <a:ea typeface="ＭＳ Ｐゴシック" charset="0"/>
          <a:cs typeface="Arial" pitchFamily="34" charset="0"/>
        </a:defRPr>
      </a:lvl2pPr>
      <a:lvl3pPr marL="11430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3pPr>
      <a:lvl4pPr marL="1600200" indent="-228600" algn="l" defTabSz="457200" rtl="0" eaLnBrk="1" fontAlgn="base" hangingPunct="1">
        <a:spcBef>
          <a:spcPct val="20000"/>
        </a:spcBef>
        <a:spcAft>
          <a:spcPct val="0"/>
        </a:spcAft>
        <a:buClr>
          <a:srgbClr val="0DB6EC"/>
        </a:buClr>
        <a:buFont typeface="Arial" charset="0"/>
        <a:buChar char="–"/>
        <a:defRPr lang="en-US" sz="1600" dirty="0">
          <a:solidFill>
            <a:srgbClr val="666666"/>
          </a:solidFill>
          <a:latin typeface="Arial" pitchFamily="34" charset="0"/>
          <a:ea typeface="ＭＳ Ｐゴシック" charset="0"/>
          <a:cs typeface="Arial" pitchFamily="34" charset="0"/>
        </a:defRPr>
      </a:lvl4pPr>
      <a:lvl5pPr marL="2057400" indent="-228600" algn="l" defTabSz="457200" rtl="0" eaLnBrk="1" fontAlgn="base" hangingPunct="1">
        <a:spcBef>
          <a:spcPct val="20000"/>
        </a:spcBef>
        <a:spcAft>
          <a:spcPct val="0"/>
        </a:spcAft>
        <a:buClr>
          <a:srgbClr val="0DB6EC"/>
        </a:buClr>
        <a:buFont typeface="Wingdings" pitchFamily="2" charset="2"/>
        <a:buChar char="§"/>
        <a:defRPr lang="en-US" sz="1600" dirty="0">
          <a:solidFill>
            <a:srgbClr val="666666"/>
          </a:solidFill>
          <a:latin typeface="Arial" pitchFamily="34" charset="0"/>
          <a:ea typeface="ＭＳ Ｐゴシック"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0269123"/>
      </p:ext>
    </p:extLst>
  </p:cSld>
  <p:clrMap bg1="lt1" tx1="dk1" bg2="lt2" tx2="dk2" accent1="accent1" accent2="accent2" accent3="accent3" accent4="accent4" accent5="accent5" accent6="accent6" hlink="hlink" folHlink="folHlink"/>
  <p:sldLayoutIdLst>
    <p:sldLayoutId id="2147484253" r:id="rId1"/>
    <p:sldLayoutId id="2147484254" r:id="rId2"/>
    <p:sldLayoutId id="2147484256" r:id="rId3"/>
  </p:sldLayoutIdLst>
  <p:transition spd="med">
    <p:fade/>
  </p:transition>
  <p:timing>
    <p:tnLst>
      <p:par>
        <p:cTn id="1" dur="indefinite" restart="never" nodeType="tmRoot"/>
      </p:par>
    </p:tnLst>
  </p:timing>
  <p:txStyles>
    <p:titleStyle>
      <a:lvl1pPr algn="l" rtl="0" eaLnBrk="1" fontAlgn="base" hangingPunct="1">
        <a:spcBef>
          <a:spcPct val="0"/>
        </a:spcBef>
        <a:spcAft>
          <a:spcPct val="0"/>
        </a:spcAft>
        <a:defRPr lang="en-US" sz="3200" kern="1200" dirty="0">
          <a:solidFill>
            <a:srgbClr val="0076BB"/>
          </a:solidFill>
          <a:latin typeface="Arial" pitchFamily="34" charset="0"/>
          <a:ea typeface="MS PGothic" pitchFamily="34" charset="-128"/>
          <a:cs typeface="Arial" pitchFamily="34" charset="0"/>
        </a:defRPr>
      </a:lvl1pPr>
      <a:lvl2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2pPr>
      <a:lvl3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3pPr>
      <a:lvl4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4pPr>
      <a:lvl5pPr algn="l" rtl="0" eaLnBrk="1" fontAlgn="base" hangingPunct="1">
        <a:spcBef>
          <a:spcPct val="0"/>
        </a:spcBef>
        <a:spcAft>
          <a:spcPct val="0"/>
        </a:spcAft>
        <a:defRPr sz="3200">
          <a:solidFill>
            <a:srgbClr val="0076BB"/>
          </a:solidFill>
          <a:latin typeface="Arial" charset="0"/>
          <a:ea typeface="MS PGothic" pitchFamily="34" charset="-128"/>
          <a:cs typeface="Arial" charset="0"/>
        </a:defRPr>
      </a:lvl5pPr>
      <a:lvl6pPr marL="457200" algn="l" rtl="0" eaLnBrk="1" fontAlgn="base" hangingPunct="1">
        <a:spcBef>
          <a:spcPct val="0"/>
        </a:spcBef>
        <a:spcAft>
          <a:spcPct val="0"/>
        </a:spcAft>
        <a:defRPr sz="3200">
          <a:solidFill>
            <a:srgbClr val="0076BB"/>
          </a:solidFill>
          <a:latin typeface="Arial" charset="0"/>
          <a:ea typeface="ＭＳ Ｐゴシック" charset="-128"/>
          <a:cs typeface="Arial" charset="0"/>
        </a:defRPr>
      </a:lvl6pPr>
      <a:lvl7pPr marL="914400" algn="l" rtl="0" eaLnBrk="1" fontAlgn="base" hangingPunct="1">
        <a:spcBef>
          <a:spcPct val="0"/>
        </a:spcBef>
        <a:spcAft>
          <a:spcPct val="0"/>
        </a:spcAft>
        <a:defRPr sz="3200">
          <a:solidFill>
            <a:srgbClr val="0076BB"/>
          </a:solidFill>
          <a:latin typeface="Arial" charset="0"/>
          <a:ea typeface="ＭＳ Ｐゴシック" charset="-128"/>
          <a:cs typeface="Arial" charset="0"/>
        </a:defRPr>
      </a:lvl7pPr>
      <a:lvl8pPr marL="1371600" algn="l" rtl="0" eaLnBrk="1" fontAlgn="base" hangingPunct="1">
        <a:spcBef>
          <a:spcPct val="0"/>
        </a:spcBef>
        <a:spcAft>
          <a:spcPct val="0"/>
        </a:spcAft>
        <a:defRPr sz="3200">
          <a:solidFill>
            <a:srgbClr val="0076BB"/>
          </a:solidFill>
          <a:latin typeface="Arial" charset="0"/>
          <a:ea typeface="ＭＳ Ｐゴシック" charset="-128"/>
          <a:cs typeface="Arial" charset="0"/>
        </a:defRPr>
      </a:lvl8pPr>
      <a:lvl9pPr marL="1828800" algn="l" rtl="0" eaLnBrk="1" fontAlgn="base" hangingPunct="1">
        <a:spcBef>
          <a:spcPct val="0"/>
        </a:spcBef>
        <a:spcAft>
          <a:spcPct val="0"/>
        </a:spcAft>
        <a:defRPr sz="3200">
          <a:solidFill>
            <a:srgbClr val="0076BB"/>
          </a:solidFill>
          <a:latin typeface="Arial" charset="0"/>
          <a:ea typeface="ＭＳ Ｐゴシック" charset="-128"/>
          <a:cs typeface="Arial" charset="0"/>
        </a:defRPr>
      </a:lvl9pPr>
    </p:titleStyle>
    <p:bodyStyle>
      <a:lvl1pPr marL="342900" indent="-342900" algn="l" defTabSz="457200" rtl="0" eaLnBrk="1" fontAlgn="base" hangingPunct="1">
        <a:spcBef>
          <a:spcPct val="20000"/>
        </a:spcBef>
        <a:spcAft>
          <a:spcPct val="0"/>
        </a:spcAft>
        <a:buClr>
          <a:srgbClr val="0DB6EC"/>
        </a:buClr>
        <a:buSzPct val="75000"/>
        <a:buFont typeface="Wingdings" panose="05000000000000000000" pitchFamily="2" charset="2"/>
        <a:buChar char="§"/>
        <a:defRPr lang="en-US" sz="2400" dirty="0">
          <a:solidFill>
            <a:srgbClr val="666666"/>
          </a:solidFill>
          <a:latin typeface="Arial" pitchFamily="34" charset="0"/>
          <a:ea typeface="MS PGothic" pitchFamily="34" charset="-128"/>
          <a:cs typeface="Arial" pitchFamily="34" charset="0"/>
        </a:defRPr>
      </a:lvl1pPr>
      <a:lvl2pPr marL="742950" indent="-285750" algn="l" defTabSz="457200" rtl="0" eaLnBrk="1" fontAlgn="base" hangingPunct="1">
        <a:spcBef>
          <a:spcPct val="20000"/>
        </a:spcBef>
        <a:spcAft>
          <a:spcPct val="0"/>
        </a:spcAft>
        <a:buClr>
          <a:srgbClr val="0DB6EC"/>
        </a:buClr>
        <a:buFont typeface="Arial" panose="020B0604020202020204" pitchFamily="34" charset="0"/>
        <a:buChar char="–"/>
        <a:defRPr lang="en-US" dirty="0">
          <a:solidFill>
            <a:srgbClr val="666666"/>
          </a:solidFill>
          <a:latin typeface="Arial" pitchFamily="34" charset="0"/>
          <a:ea typeface="MS PGothic" pitchFamily="34" charset="-128"/>
          <a:cs typeface="Arial" pitchFamily="34" charset="0"/>
        </a:defRPr>
      </a:lvl2pPr>
      <a:lvl3pPr marL="1143000" indent="-228600" algn="l" defTabSz="457200" rtl="0" eaLnBrk="1" fontAlgn="base" hangingPunct="1">
        <a:spcBef>
          <a:spcPct val="20000"/>
        </a:spcBef>
        <a:spcAft>
          <a:spcPct val="0"/>
        </a:spcAft>
        <a:buClr>
          <a:srgbClr val="0DB6EC"/>
        </a:buClr>
        <a:buFont typeface="Wingdings" panose="05000000000000000000" pitchFamily="2" charset="2"/>
        <a:buChar char="§"/>
        <a:defRPr lang="en-US" sz="1600" dirty="0">
          <a:solidFill>
            <a:srgbClr val="666666"/>
          </a:solidFill>
          <a:latin typeface="Arial" pitchFamily="34" charset="0"/>
          <a:ea typeface="MS PGothic" pitchFamily="34" charset="-128"/>
          <a:cs typeface="Arial" pitchFamily="34" charset="0"/>
        </a:defRPr>
      </a:lvl3pPr>
      <a:lvl4pPr marL="1600200" indent="-228600" algn="l" defTabSz="457200" rtl="0" eaLnBrk="1" fontAlgn="base" hangingPunct="1">
        <a:spcBef>
          <a:spcPct val="20000"/>
        </a:spcBef>
        <a:spcAft>
          <a:spcPct val="0"/>
        </a:spcAft>
        <a:buClr>
          <a:srgbClr val="0DB6EC"/>
        </a:buClr>
        <a:buFont typeface="Arial" panose="020B0604020202020204" pitchFamily="34" charset="0"/>
        <a:buChar char="–"/>
        <a:defRPr lang="en-US" sz="1600" dirty="0">
          <a:solidFill>
            <a:srgbClr val="666666"/>
          </a:solidFill>
          <a:latin typeface="Arial" pitchFamily="34" charset="0"/>
          <a:ea typeface="MS PGothic" pitchFamily="34" charset="-128"/>
          <a:cs typeface="Arial" pitchFamily="34" charset="0"/>
        </a:defRPr>
      </a:lvl4pPr>
      <a:lvl5pPr marL="2057400" indent="-228600" algn="l" defTabSz="457200" rtl="0" eaLnBrk="1" fontAlgn="base" hangingPunct="1">
        <a:spcBef>
          <a:spcPct val="20000"/>
        </a:spcBef>
        <a:spcAft>
          <a:spcPct val="0"/>
        </a:spcAft>
        <a:buClr>
          <a:srgbClr val="0DB6EC"/>
        </a:buClr>
        <a:buFont typeface="Wingdings" panose="05000000000000000000" pitchFamily="2" charset="2"/>
        <a:buChar char="§"/>
        <a:defRPr lang="en-US" sz="1600" dirty="0">
          <a:solidFill>
            <a:srgbClr val="666666"/>
          </a:solidFill>
          <a:latin typeface="Arial" pitchFamily="34" charset="0"/>
          <a:ea typeface="MS PGothic" pitchFamily="34"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9.xml"/><Relationship Id="rId4" Type="http://schemas.openxmlformats.org/officeDocument/2006/relationships/image" Target="../media/image18.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0"/>
          </p:nvPr>
        </p:nvSpPr>
        <p:spPr>
          <a:xfrm>
            <a:off x="5022850" y="4076700"/>
            <a:ext cx="3527425" cy="531813"/>
          </a:xfrm>
        </p:spPr>
        <p:txBody>
          <a:bodyPr/>
          <a:lstStyle/>
          <a:p>
            <a:pPr eaLnBrk="1" hangingPunct="1">
              <a:defRPr/>
            </a:pPr>
            <a:r>
              <a:rPr dirty="0" smtClean="0">
                <a:ea typeface="ＭＳ Ｐゴシック" charset="0"/>
              </a:rPr>
              <a:t>July 9th, 2015</a:t>
            </a:r>
            <a:endParaRPr dirty="0">
              <a:ea typeface="ＭＳ Ｐゴシック" charset="0"/>
            </a:endParaRPr>
          </a:p>
        </p:txBody>
      </p:sp>
      <p:sp>
        <p:nvSpPr>
          <p:cNvPr id="5" name="Text Placeholder 4"/>
          <p:cNvSpPr>
            <a:spLocks noGrp="1"/>
          </p:cNvSpPr>
          <p:nvPr>
            <p:ph type="body" sz="quarter" idx="18"/>
          </p:nvPr>
        </p:nvSpPr>
        <p:spPr>
          <a:xfrm>
            <a:off x="5030788" y="1887538"/>
            <a:ext cx="3527425" cy="1312862"/>
          </a:xfrm>
        </p:spPr>
        <p:txBody>
          <a:bodyPr/>
          <a:lstStyle/>
          <a:p>
            <a:pPr eaLnBrk="1" hangingPunct="1">
              <a:defRPr/>
            </a:pPr>
            <a:r>
              <a:rPr dirty="0" smtClean="0">
                <a:ea typeface="ＭＳ Ｐゴシック" charset="0"/>
              </a:rPr>
              <a:t>UI Demo &amp; Best Practices</a:t>
            </a:r>
          </a:p>
        </p:txBody>
      </p:sp>
    </p:spTree>
    <p:extLst>
      <p:ext uri="{BB962C8B-B14F-4D97-AF65-F5344CB8AC3E}">
        <p14:creationId xmlns:p14="http://schemas.microsoft.com/office/powerpoint/2010/main" val="1151268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Virtual Volumes- Balance</a:t>
            </a:r>
            <a:endParaRPr lang="en-US" dirty="0"/>
          </a:p>
        </p:txBody>
      </p:sp>
      <p:sp>
        <p:nvSpPr>
          <p:cNvPr id="3" name="Title 2"/>
          <p:cNvSpPr>
            <a:spLocks noGrp="1"/>
          </p:cNvSpPr>
          <p:nvPr>
            <p:ph type="title"/>
          </p:nvPr>
        </p:nvSpPr>
        <p:spPr>
          <a:xfrm>
            <a:off x="322780" y="3645425"/>
            <a:ext cx="8287820" cy="1352310"/>
          </a:xfrm>
        </p:spPr>
        <p:txBody>
          <a:bodyPr/>
          <a:lstStyle/>
          <a:p>
            <a:r>
              <a:rPr lang="en-US" dirty="0" smtClean="0"/>
              <a:t>Best Practices</a:t>
            </a:r>
            <a:endParaRPr lang="en-US" dirty="0"/>
          </a:p>
        </p:txBody>
      </p:sp>
    </p:spTree>
    <p:extLst>
      <p:ext uri="{BB962C8B-B14F-4D97-AF65-F5344CB8AC3E}">
        <p14:creationId xmlns:p14="http://schemas.microsoft.com/office/powerpoint/2010/main" val="23786020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Balance across controllers</a:t>
            </a:r>
            <a:endParaRPr lang="en-US" dirty="0"/>
          </a:p>
        </p:txBody>
      </p:sp>
      <p:sp>
        <p:nvSpPr>
          <p:cNvPr id="3" name="Content Placeholder 2"/>
          <p:cNvSpPr>
            <a:spLocks noGrp="1"/>
          </p:cNvSpPr>
          <p:nvPr>
            <p:ph idx="4294967295"/>
          </p:nvPr>
        </p:nvSpPr>
        <p:spPr>
          <a:xfrm>
            <a:off x="457200" y="1104900"/>
            <a:ext cx="8229600" cy="4525963"/>
          </a:xfrm>
          <a:prstGeom prst="rect">
            <a:avLst/>
          </a:prstGeom>
        </p:spPr>
        <p:txBody>
          <a:bodyPr>
            <a:normAutofit/>
          </a:bodyPr>
          <a:lstStyle/>
          <a:p>
            <a:pPr marL="457200" indent="-457200">
              <a:buFont typeface="Arial"/>
              <a:buChar char="•"/>
            </a:pPr>
            <a:r>
              <a:rPr lang="en-US" dirty="0" smtClean="0"/>
              <a:t>Strive for a workload balanced </a:t>
            </a:r>
            <a:r>
              <a:rPr lang="en-US" i="1" dirty="0" smtClean="0"/>
              <a:t>across controllers/pools</a:t>
            </a:r>
          </a:p>
          <a:p>
            <a:pPr marL="857250" lvl="1" indent="-457200">
              <a:buFont typeface="Arial"/>
              <a:buChar char="•"/>
            </a:pPr>
            <a:r>
              <a:rPr lang="en-US" dirty="0" smtClean="0"/>
              <a:t>Unbalanced pools are more difficult to expand</a:t>
            </a:r>
          </a:p>
          <a:p>
            <a:pPr marL="857250" lvl="1" indent="-457200">
              <a:buFont typeface="Arial"/>
              <a:buChar char="•"/>
            </a:pPr>
            <a:r>
              <a:rPr lang="en-US" dirty="0" smtClean="0"/>
              <a:t>long-term, one controller could end up being a bottleneck after expansion</a:t>
            </a:r>
          </a:p>
        </p:txBody>
      </p:sp>
    </p:spTree>
    <p:extLst>
      <p:ext uri="{BB962C8B-B14F-4D97-AF65-F5344CB8AC3E}">
        <p14:creationId xmlns:p14="http://schemas.microsoft.com/office/powerpoint/2010/main" val="20151453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Balance Among disk groups </a:t>
            </a:r>
            <a:endParaRPr lang="en-US" dirty="0"/>
          </a:p>
        </p:txBody>
      </p:sp>
      <p:sp>
        <p:nvSpPr>
          <p:cNvPr id="3" name="Content Placeholder 2"/>
          <p:cNvSpPr>
            <a:spLocks noGrp="1"/>
          </p:cNvSpPr>
          <p:nvPr>
            <p:ph idx="4294967295"/>
          </p:nvPr>
        </p:nvSpPr>
        <p:spPr>
          <a:xfrm>
            <a:off x="457200" y="838200"/>
            <a:ext cx="8229600" cy="4525963"/>
          </a:xfrm>
          <a:prstGeom prst="rect">
            <a:avLst/>
          </a:prstGeom>
        </p:spPr>
        <p:txBody>
          <a:bodyPr>
            <a:normAutofit/>
          </a:bodyPr>
          <a:lstStyle/>
          <a:p>
            <a:pPr marL="457200" indent="-457200">
              <a:buFont typeface="Arial"/>
              <a:buChar char="•"/>
            </a:pPr>
            <a:r>
              <a:rPr lang="en-US" dirty="0" smtClean="0"/>
              <a:t>Disk count balance</a:t>
            </a:r>
          </a:p>
          <a:p>
            <a:pPr marL="457200" indent="-457200">
              <a:buFont typeface="Arial"/>
              <a:buChar char="•"/>
            </a:pPr>
            <a:r>
              <a:rPr lang="en-US" dirty="0" smtClean="0"/>
              <a:t>RAID Balance</a:t>
            </a:r>
          </a:p>
          <a:p>
            <a:pPr marL="457200" indent="-457200">
              <a:buFont typeface="Arial"/>
              <a:buChar char="•"/>
            </a:pPr>
            <a:r>
              <a:rPr lang="en-US" dirty="0" smtClean="0"/>
              <a:t>Tier is as slow as the slowest disk group</a:t>
            </a:r>
          </a:p>
          <a:p>
            <a:pPr marL="457200" indent="-457200">
              <a:buFont typeface="Arial"/>
              <a:buChar char="•"/>
            </a:pPr>
            <a:r>
              <a:rPr lang="en-US" dirty="0" smtClean="0"/>
              <a:t>Strive for common rotational latencies in a tier (all 10K or all 15K)</a:t>
            </a:r>
          </a:p>
          <a:p>
            <a:pPr marL="857250" lvl="1" indent="-457200">
              <a:buFont typeface="Arial"/>
              <a:buChar char="•"/>
            </a:pPr>
            <a:endParaRPr lang="en-US" dirty="0" smtClean="0"/>
          </a:p>
        </p:txBody>
      </p:sp>
      <p:grpSp>
        <p:nvGrpSpPr>
          <p:cNvPr id="27" name="Group 26"/>
          <p:cNvGrpSpPr/>
          <p:nvPr/>
        </p:nvGrpSpPr>
        <p:grpSpPr>
          <a:xfrm>
            <a:off x="304802" y="3108288"/>
            <a:ext cx="3962399" cy="3246456"/>
            <a:chOff x="162449" y="3108288"/>
            <a:chExt cx="3962399" cy="3246456"/>
          </a:xfrm>
        </p:grpSpPr>
        <p:sp>
          <p:nvSpPr>
            <p:cNvPr id="24" name="Rounded Rectangle 23"/>
            <p:cNvSpPr/>
            <p:nvPr/>
          </p:nvSpPr>
          <p:spPr>
            <a:xfrm>
              <a:off x="162449" y="3352800"/>
              <a:ext cx="3962399" cy="300194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p:cNvGrpSpPr/>
            <p:nvPr/>
          </p:nvGrpSpPr>
          <p:grpSpPr>
            <a:xfrm>
              <a:off x="685800" y="4823610"/>
              <a:ext cx="1447800" cy="1272390"/>
              <a:chOff x="685800" y="4343400"/>
              <a:chExt cx="1447800" cy="1272390"/>
            </a:xfrm>
          </p:grpSpPr>
          <p:grpSp>
            <p:nvGrpSpPr>
              <p:cNvPr id="10" name="Group 9"/>
              <p:cNvGrpSpPr/>
              <p:nvPr/>
            </p:nvGrpSpPr>
            <p:grpSpPr>
              <a:xfrm>
                <a:off x="685800" y="4625190"/>
                <a:ext cx="1447800" cy="990600"/>
                <a:chOff x="795338" y="3200400"/>
                <a:chExt cx="1447800" cy="990600"/>
              </a:xfrm>
            </p:grpSpPr>
            <p:sp>
              <p:nvSpPr>
                <p:cNvPr id="6" name="AutoShape 123"/>
                <p:cNvSpPr>
                  <a:spLocks noChangeArrowheads="1"/>
                </p:cNvSpPr>
                <p:nvPr/>
              </p:nvSpPr>
              <p:spPr bwMode="auto">
                <a:xfrm>
                  <a:off x="795338"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7" name="AutoShape 128"/>
                <p:cNvSpPr>
                  <a:spLocks noChangeArrowheads="1"/>
                </p:cNvSpPr>
                <p:nvPr/>
              </p:nvSpPr>
              <p:spPr bwMode="auto">
                <a:xfrm>
                  <a:off x="871538" y="3391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8" name="AutoShape 135"/>
                <p:cNvSpPr>
                  <a:spLocks noChangeArrowheads="1"/>
                </p:cNvSpPr>
                <p:nvPr/>
              </p:nvSpPr>
              <p:spPr bwMode="auto">
                <a:xfrm>
                  <a:off x="1776413" y="3401531"/>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9" name="AutoShape 135"/>
                <p:cNvSpPr>
                  <a:spLocks noChangeArrowheads="1"/>
                </p:cNvSpPr>
                <p:nvPr/>
              </p:nvSpPr>
              <p:spPr bwMode="auto">
                <a:xfrm>
                  <a:off x="1335592" y="3408904"/>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grpSp>
          <p:sp>
            <p:nvSpPr>
              <p:cNvPr id="16" name="TextBox 15"/>
              <p:cNvSpPr txBox="1"/>
              <p:nvPr/>
            </p:nvSpPr>
            <p:spPr>
              <a:xfrm>
                <a:off x="793712" y="4343400"/>
                <a:ext cx="1254163" cy="276999"/>
              </a:xfrm>
              <a:prstGeom prst="rect">
                <a:avLst/>
              </a:prstGeom>
              <a:noFill/>
            </p:spPr>
            <p:txBody>
              <a:bodyPr wrap="square" rtlCol="0">
                <a:spAutoFit/>
              </a:bodyPr>
              <a:lstStyle/>
              <a:p>
                <a:r>
                  <a:rPr lang="en-US" sz="1200" b="1" dirty="0" smtClean="0"/>
                  <a:t>dgA02 RAID 5</a:t>
                </a:r>
                <a:endParaRPr lang="en-US" sz="1200" b="1" dirty="0"/>
              </a:p>
            </p:txBody>
          </p:sp>
        </p:grpSp>
        <p:grpSp>
          <p:nvGrpSpPr>
            <p:cNvPr id="22" name="Group 21"/>
            <p:cNvGrpSpPr/>
            <p:nvPr/>
          </p:nvGrpSpPr>
          <p:grpSpPr>
            <a:xfrm>
              <a:off x="2209800" y="4823610"/>
              <a:ext cx="1447800" cy="1267367"/>
              <a:chOff x="2209800" y="4343400"/>
              <a:chExt cx="1447800" cy="1267367"/>
            </a:xfrm>
          </p:grpSpPr>
          <p:grpSp>
            <p:nvGrpSpPr>
              <p:cNvPr id="11" name="Group 10"/>
              <p:cNvGrpSpPr/>
              <p:nvPr/>
            </p:nvGrpSpPr>
            <p:grpSpPr>
              <a:xfrm>
                <a:off x="2209800" y="4620167"/>
                <a:ext cx="1447800" cy="990600"/>
                <a:chOff x="795338" y="3200400"/>
                <a:chExt cx="1447800" cy="990600"/>
              </a:xfrm>
            </p:grpSpPr>
            <p:sp>
              <p:nvSpPr>
                <p:cNvPr id="12" name="AutoShape 123"/>
                <p:cNvSpPr>
                  <a:spLocks noChangeArrowheads="1"/>
                </p:cNvSpPr>
                <p:nvPr/>
              </p:nvSpPr>
              <p:spPr bwMode="auto">
                <a:xfrm>
                  <a:off x="795338"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3" name="AutoShape 128"/>
                <p:cNvSpPr>
                  <a:spLocks noChangeArrowheads="1"/>
                </p:cNvSpPr>
                <p:nvPr/>
              </p:nvSpPr>
              <p:spPr bwMode="auto">
                <a:xfrm>
                  <a:off x="871538" y="3391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14" name="AutoShape 135"/>
                <p:cNvSpPr>
                  <a:spLocks noChangeArrowheads="1"/>
                </p:cNvSpPr>
                <p:nvPr/>
              </p:nvSpPr>
              <p:spPr bwMode="auto">
                <a:xfrm>
                  <a:off x="1776413" y="3391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15" name="AutoShape 135"/>
                <p:cNvSpPr>
                  <a:spLocks noChangeArrowheads="1"/>
                </p:cNvSpPr>
                <p:nvPr/>
              </p:nvSpPr>
              <p:spPr bwMode="auto">
                <a:xfrm>
                  <a:off x="1335592" y="3398856"/>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grpSp>
          <p:sp>
            <p:nvSpPr>
              <p:cNvPr id="21" name="TextBox 20"/>
              <p:cNvSpPr txBox="1"/>
              <p:nvPr/>
            </p:nvSpPr>
            <p:spPr>
              <a:xfrm>
                <a:off x="2362200" y="4343400"/>
                <a:ext cx="1254163" cy="276999"/>
              </a:xfrm>
              <a:prstGeom prst="rect">
                <a:avLst/>
              </a:prstGeom>
              <a:noFill/>
            </p:spPr>
            <p:txBody>
              <a:bodyPr wrap="square" rtlCol="0">
                <a:spAutoFit/>
              </a:bodyPr>
              <a:lstStyle/>
              <a:p>
                <a:r>
                  <a:rPr lang="en-US" sz="1200" b="1" dirty="0" smtClean="0"/>
                  <a:t>dgA03 RAID 5</a:t>
                </a:r>
                <a:endParaRPr lang="en-US" sz="1200" b="1" dirty="0"/>
              </a:p>
            </p:txBody>
          </p:sp>
        </p:grpSp>
        <p:grpSp>
          <p:nvGrpSpPr>
            <p:cNvPr id="26" name="Group 25"/>
            <p:cNvGrpSpPr/>
            <p:nvPr/>
          </p:nvGrpSpPr>
          <p:grpSpPr>
            <a:xfrm>
              <a:off x="1381648" y="3456801"/>
              <a:ext cx="1447800" cy="1277647"/>
              <a:chOff x="1381648" y="3456801"/>
              <a:chExt cx="1447800" cy="1277647"/>
            </a:xfrm>
          </p:grpSpPr>
          <p:grpSp>
            <p:nvGrpSpPr>
              <p:cNvPr id="4" name="Group 3"/>
              <p:cNvGrpSpPr/>
              <p:nvPr/>
            </p:nvGrpSpPr>
            <p:grpSpPr>
              <a:xfrm>
                <a:off x="1381648" y="3743848"/>
                <a:ext cx="1447800" cy="990600"/>
                <a:chOff x="1447800" y="3200400"/>
                <a:chExt cx="1447800" cy="990600"/>
              </a:xfrm>
            </p:grpSpPr>
            <p:sp>
              <p:nvSpPr>
                <p:cNvPr id="18" name="AutoShape 4"/>
                <p:cNvSpPr>
                  <a:spLocks noChangeArrowheads="1"/>
                </p:cNvSpPr>
                <p:nvPr/>
              </p:nvSpPr>
              <p:spPr bwMode="auto">
                <a:xfrm>
                  <a:off x="1447800"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9" name="AutoShape 9"/>
                <p:cNvSpPr>
                  <a:spLocks noChangeArrowheads="1"/>
                </p:cNvSpPr>
                <p:nvPr/>
              </p:nvSpPr>
              <p:spPr bwMode="auto">
                <a:xfrm>
                  <a:off x="1752600" y="3427412"/>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sp>
              <p:nvSpPr>
                <p:cNvPr id="20" name="AutoShape 12"/>
                <p:cNvSpPr>
                  <a:spLocks noChangeArrowheads="1"/>
                </p:cNvSpPr>
                <p:nvPr/>
              </p:nvSpPr>
              <p:spPr bwMode="auto">
                <a:xfrm>
                  <a:off x="2209800" y="3429000"/>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grpSp>
          <p:sp>
            <p:nvSpPr>
              <p:cNvPr id="23" name="TextBox 22"/>
              <p:cNvSpPr txBox="1"/>
              <p:nvPr/>
            </p:nvSpPr>
            <p:spPr>
              <a:xfrm>
                <a:off x="1489037" y="3456801"/>
                <a:ext cx="1254163" cy="276999"/>
              </a:xfrm>
              <a:prstGeom prst="rect">
                <a:avLst/>
              </a:prstGeom>
              <a:noFill/>
            </p:spPr>
            <p:txBody>
              <a:bodyPr wrap="square" rtlCol="0">
                <a:spAutoFit/>
              </a:bodyPr>
              <a:lstStyle/>
              <a:p>
                <a:r>
                  <a:rPr lang="en-US" sz="1200" b="1" dirty="0" smtClean="0"/>
                  <a:t>dgA01 RAID 1</a:t>
                </a:r>
                <a:endParaRPr lang="en-US" sz="1200" b="1" dirty="0"/>
              </a:p>
            </p:txBody>
          </p:sp>
        </p:grpSp>
        <p:sp>
          <p:nvSpPr>
            <p:cNvPr id="25" name="TextBox 24"/>
            <p:cNvSpPr txBox="1"/>
            <p:nvPr/>
          </p:nvSpPr>
          <p:spPr>
            <a:xfrm>
              <a:off x="422237" y="3108288"/>
              <a:ext cx="1254163" cy="276999"/>
            </a:xfrm>
            <a:prstGeom prst="rect">
              <a:avLst/>
            </a:prstGeom>
            <a:noFill/>
          </p:spPr>
          <p:txBody>
            <a:bodyPr wrap="square" rtlCol="0">
              <a:spAutoFit/>
            </a:bodyPr>
            <a:lstStyle/>
            <a:p>
              <a:r>
                <a:rPr lang="en-US" sz="1200" b="1" dirty="0" smtClean="0"/>
                <a:t>Pool A</a:t>
              </a:r>
              <a:endParaRPr lang="en-US" sz="1200" b="1" dirty="0"/>
            </a:p>
          </p:txBody>
        </p:sp>
      </p:grpSp>
      <p:grpSp>
        <p:nvGrpSpPr>
          <p:cNvPr id="28" name="Group 27"/>
          <p:cNvGrpSpPr/>
          <p:nvPr/>
        </p:nvGrpSpPr>
        <p:grpSpPr>
          <a:xfrm>
            <a:off x="4724401" y="3111220"/>
            <a:ext cx="3962399" cy="3246456"/>
            <a:chOff x="162449" y="3108288"/>
            <a:chExt cx="3962399" cy="3246456"/>
          </a:xfrm>
        </p:grpSpPr>
        <p:sp>
          <p:nvSpPr>
            <p:cNvPr id="29" name="Rounded Rectangle 28"/>
            <p:cNvSpPr/>
            <p:nvPr/>
          </p:nvSpPr>
          <p:spPr>
            <a:xfrm>
              <a:off x="162449" y="3352800"/>
              <a:ext cx="3962399" cy="300194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a:off x="685800" y="4823610"/>
              <a:ext cx="1447800" cy="1272390"/>
              <a:chOff x="685800" y="4343400"/>
              <a:chExt cx="1447800" cy="1272390"/>
            </a:xfrm>
          </p:grpSpPr>
          <p:grpSp>
            <p:nvGrpSpPr>
              <p:cNvPr id="45" name="Group 44"/>
              <p:cNvGrpSpPr/>
              <p:nvPr/>
            </p:nvGrpSpPr>
            <p:grpSpPr>
              <a:xfrm>
                <a:off x="685800" y="4625190"/>
                <a:ext cx="1447800" cy="990600"/>
                <a:chOff x="795338" y="3200400"/>
                <a:chExt cx="1447800" cy="990600"/>
              </a:xfrm>
            </p:grpSpPr>
            <p:sp>
              <p:nvSpPr>
                <p:cNvPr id="47" name="AutoShape 123"/>
                <p:cNvSpPr>
                  <a:spLocks noChangeArrowheads="1"/>
                </p:cNvSpPr>
                <p:nvPr/>
              </p:nvSpPr>
              <p:spPr bwMode="auto">
                <a:xfrm>
                  <a:off x="795338"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48" name="AutoShape 128"/>
                <p:cNvSpPr>
                  <a:spLocks noChangeArrowheads="1"/>
                </p:cNvSpPr>
                <p:nvPr/>
              </p:nvSpPr>
              <p:spPr bwMode="auto">
                <a:xfrm>
                  <a:off x="871538" y="3391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49" name="AutoShape 135"/>
                <p:cNvSpPr>
                  <a:spLocks noChangeArrowheads="1"/>
                </p:cNvSpPr>
                <p:nvPr/>
              </p:nvSpPr>
              <p:spPr bwMode="auto">
                <a:xfrm>
                  <a:off x="1776413" y="3401531"/>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50" name="AutoShape 135"/>
                <p:cNvSpPr>
                  <a:spLocks noChangeArrowheads="1"/>
                </p:cNvSpPr>
                <p:nvPr/>
              </p:nvSpPr>
              <p:spPr bwMode="auto">
                <a:xfrm>
                  <a:off x="1335592" y="3408904"/>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grpSp>
          <p:sp>
            <p:nvSpPr>
              <p:cNvPr id="46" name="TextBox 45"/>
              <p:cNvSpPr txBox="1"/>
              <p:nvPr/>
            </p:nvSpPr>
            <p:spPr>
              <a:xfrm>
                <a:off x="793712" y="4343400"/>
                <a:ext cx="1254163" cy="276999"/>
              </a:xfrm>
              <a:prstGeom prst="rect">
                <a:avLst/>
              </a:prstGeom>
              <a:noFill/>
            </p:spPr>
            <p:txBody>
              <a:bodyPr wrap="square" rtlCol="0">
                <a:spAutoFit/>
              </a:bodyPr>
              <a:lstStyle/>
              <a:p>
                <a:r>
                  <a:rPr lang="en-US" sz="1200" b="1" dirty="0" smtClean="0"/>
                  <a:t>dgB02 RAID 5</a:t>
                </a:r>
                <a:endParaRPr lang="en-US" sz="1200" b="1" dirty="0"/>
              </a:p>
            </p:txBody>
          </p:sp>
        </p:grpSp>
        <p:grpSp>
          <p:nvGrpSpPr>
            <p:cNvPr id="31" name="Group 30"/>
            <p:cNvGrpSpPr/>
            <p:nvPr/>
          </p:nvGrpSpPr>
          <p:grpSpPr>
            <a:xfrm>
              <a:off x="2209800" y="4823610"/>
              <a:ext cx="1447800" cy="1267367"/>
              <a:chOff x="2209800" y="4343400"/>
              <a:chExt cx="1447800" cy="1267367"/>
            </a:xfrm>
          </p:grpSpPr>
          <p:grpSp>
            <p:nvGrpSpPr>
              <p:cNvPr id="39" name="Group 38"/>
              <p:cNvGrpSpPr/>
              <p:nvPr/>
            </p:nvGrpSpPr>
            <p:grpSpPr>
              <a:xfrm>
                <a:off x="2209800" y="4620167"/>
                <a:ext cx="1447800" cy="990600"/>
                <a:chOff x="795338" y="3200400"/>
                <a:chExt cx="1447800" cy="990600"/>
              </a:xfrm>
            </p:grpSpPr>
            <p:sp>
              <p:nvSpPr>
                <p:cNvPr id="41" name="AutoShape 123"/>
                <p:cNvSpPr>
                  <a:spLocks noChangeArrowheads="1"/>
                </p:cNvSpPr>
                <p:nvPr/>
              </p:nvSpPr>
              <p:spPr bwMode="auto">
                <a:xfrm>
                  <a:off x="795338"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42" name="AutoShape 128"/>
                <p:cNvSpPr>
                  <a:spLocks noChangeArrowheads="1"/>
                </p:cNvSpPr>
                <p:nvPr/>
              </p:nvSpPr>
              <p:spPr bwMode="auto">
                <a:xfrm>
                  <a:off x="871538" y="3391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43" name="AutoShape 135"/>
                <p:cNvSpPr>
                  <a:spLocks noChangeArrowheads="1"/>
                </p:cNvSpPr>
                <p:nvPr/>
              </p:nvSpPr>
              <p:spPr bwMode="auto">
                <a:xfrm>
                  <a:off x="1776413" y="3391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44" name="AutoShape 135"/>
                <p:cNvSpPr>
                  <a:spLocks noChangeArrowheads="1"/>
                </p:cNvSpPr>
                <p:nvPr/>
              </p:nvSpPr>
              <p:spPr bwMode="auto">
                <a:xfrm>
                  <a:off x="1335592" y="3398856"/>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grpSp>
          <p:sp>
            <p:nvSpPr>
              <p:cNvPr id="40" name="TextBox 39"/>
              <p:cNvSpPr txBox="1"/>
              <p:nvPr/>
            </p:nvSpPr>
            <p:spPr>
              <a:xfrm>
                <a:off x="2362200" y="4343400"/>
                <a:ext cx="1254163" cy="276999"/>
              </a:xfrm>
              <a:prstGeom prst="rect">
                <a:avLst/>
              </a:prstGeom>
              <a:noFill/>
            </p:spPr>
            <p:txBody>
              <a:bodyPr wrap="square" rtlCol="0">
                <a:spAutoFit/>
              </a:bodyPr>
              <a:lstStyle/>
              <a:p>
                <a:r>
                  <a:rPr lang="en-US" sz="1200" b="1" dirty="0" smtClean="0"/>
                  <a:t>dgB03 RAID 5</a:t>
                </a:r>
                <a:endParaRPr lang="en-US" sz="1200" b="1" dirty="0"/>
              </a:p>
            </p:txBody>
          </p:sp>
        </p:grpSp>
        <p:grpSp>
          <p:nvGrpSpPr>
            <p:cNvPr id="32" name="Group 31"/>
            <p:cNvGrpSpPr/>
            <p:nvPr/>
          </p:nvGrpSpPr>
          <p:grpSpPr>
            <a:xfrm>
              <a:off x="1381648" y="3456801"/>
              <a:ext cx="1447800" cy="1277647"/>
              <a:chOff x="1381648" y="3456801"/>
              <a:chExt cx="1447800" cy="1277647"/>
            </a:xfrm>
          </p:grpSpPr>
          <p:grpSp>
            <p:nvGrpSpPr>
              <p:cNvPr id="34" name="Group 33"/>
              <p:cNvGrpSpPr/>
              <p:nvPr/>
            </p:nvGrpSpPr>
            <p:grpSpPr>
              <a:xfrm>
                <a:off x="1381648" y="3743848"/>
                <a:ext cx="1447800" cy="990600"/>
                <a:chOff x="1447800" y="3200400"/>
                <a:chExt cx="1447800" cy="990600"/>
              </a:xfrm>
            </p:grpSpPr>
            <p:sp>
              <p:nvSpPr>
                <p:cNvPr id="36" name="AutoShape 4"/>
                <p:cNvSpPr>
                  <a:spLocks noChangeArrowheads="1"/>
                </p:cNvSpPr>
                <p:nvPr/>
              </p:nvSpPr>
              <p:spPr bwMode="auto">
                <a:xfrm>
                  <a:off x="1447800"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37" name="AutoShape 9"/>
                <p:cNvSpPr>
                  <a:spLocks noChangeArrowheads="1"/>
                </p:cNvSpPr>
                <p:nvPr/>
              </p:nvSpPr>
              <p:spPr bwMode="auto">
                <a:xfrm>
                  <a:off x="1752600" y="3427412"/>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sp>
              <p:nvSpPr>
                <p:cNvPr id="38" name="AutoShape 12"/>
                <p:cNvSpPr>
                  <a:spLocks noChangeArrowheads="1"/>
                </p:cNvSpPr>
                <p:nvPr/>
              </p:nvSpPr>
              <p:spPr bwMode="auto">
                <a:xfrm>
                  <a:off x="2209800" y="3429000"/>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grpSp>
          <p:sp>
            <p:nvSpPr>
              <p:cNvPr id="35" name="TextBox 34"/>
              <p:cNvSpPr txBox="1"/>
              <p:nvPr/>
            </p:nvSpPr>
            <p:spPr>
              <a:xfrm>
                <a:off x="1489037" y="3456801"/>
                <a:ext cx="1254163" cy="276999"/>
              </a:xfrm>
              <a:prstGeom prst="rect">
                <a:avLst/>
              </a:prstGeom>
              <a:noFill/>
            </p:spPr>
            <p:txBody>
              <a:bodyPr wrap="square" rtlCol="0">
                <a:spAutoFit/>
              </a:bodyPr>
              <a:lstStyle/>
              <a:p>
                <a:r>
                  <a:rPr lang="en-US" sz="1200" b="1" dirty="0" smtClean="0"/>
                  <a:t>dgB01 RAID 1</a:t>
                </a:r>
                <a:endParaRPr lang="en-US" sz="1200" b="1" dirty="0"/>
              </a:p>
            </p:txBody>
          </p:sp>
        </p:grpSp>
        <p:sp>
          <p:nvSpPr>
            <p:cNvPr id="33" name="TextBox 32"/>
            <p:cNvSpPr txBox="1"/>
            <p:nvPr/>
          </p:nvSpPr>
          <p:spPr>
            <a:xfrm>
              <a:off x="422237" y="3108288"/>
              <a:ext cx="1254163" cy="276999"/>
            </a:xfrm>
            <a:prstGeom prst="rect">
              <a:avLst/>
            </a:prstGeom>
            <a:noFill/>
          </p:spPr>
          <p:txBody>
            <a:bodyPr wrap="square" rtlCol="0">
              <a:spAutoFit/>
            </a:bodyPr>
            <a:lstStyle/>
            <a:p>
              <a:r>
                <a:rPr lang="en-US" sz="1200" b="1" dirty="0" smtClean="0"/>
                <a:t>Pool B</a:t>
              </a:r>
              <a:endParaRPr lang="en-US" sz="1200" b="1" dirty="0"/>
            </a:p>
          </p:txBody>
        </p:sp>
      </p:grpSp>
    </p:spTree>
    <p:extLst>
      <p:ext uri="{BB962C8B-B14F-4D97-AF65-F5344CB8AC3E}">
        <p14:creationId xmlns:p14="http://schemas.microsoft.com/office/powerpoint/2010/main" val="2959943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Disk Group Count </a:t>
            </a:r>
            <a:endParaRPr lang="en-US" dirty="0"/>
          </a:p>
        </p:txBody>
      </p:sp>
      <p:sp>
        <p:nvSpPr>
          <p:cNvPr id="3" name="Content Placeholder 2"/>
          <p:cNvSpPr>
            <a:spLocks noGrp="1"/>
          </p:cNvSpPr>
          <p:nvPr>
            <p:ph idx="4294967295"/>
          </p:nvPr>
        </p:nvSpPr>
        <p:spPr>
          <a:xfrm>
            <a:off x="457200" y="838200"/>
            <a:ext cx="8229600" cy="4525963"/>
          </a:xfrm>
          <a:prstGeom prst="rect">
            <a:avLst/>
          </a:prstGeom>
        </p:spPr>
        <p:txBody>
          <a:bodyPr>
            <a:normAutofit/>
          </a:bodyPr>
          <a:lstStyle/>
          <a:p>
            <a:pPr marL="457200" indent="-457200">
              <a:buFont typeface="Arial"/>
              <a:buChar char="•"/>
            </a:pPr>
            <a:r>
              <a:rPr lang="en-US" dirty="0" smtClean="0"/>
              <a:t>Write Queue-depth per disk group is 100</a:t>
            </a:r>
          </a:p>
          <a:p>
            <a:pPr marL="457200" indent="-457200">
              <a:buFont typeface="Arial"/>
              <a:buChar char="•"/>
            </a:pPr>
            <a:r>
              <a:rPr lang="en-US" dirty="0" smtClean="0"/>
              <a:t>Latency sensitive, high IOPS applications could hit this queue depth</a:t>
            </a:r>
          </a:p>
          <a:p>
            <a:pPr marL="857250" lvl="1" indent="-457200">
              <a:buFont typeface="Arial"/>
              <a:buChar char="•"/>
            </a:pPr>
            <a:endParaRPr lang="en-US" dirty="0" smtClean="0"/>
          </a:p>
        </p:txBody>
      </p:sp>
      <p:sp>
        <p:nvSpPr>
          <p:cNvPr id="24" name="Rounded Rectangle 23"/>
          <p:cNvSpPr/>
          <p:nvPr/>
        </p:nvSpPr>
        <p:spPr>
          <a:xfrm>
            <a:off x="304802" y="3352800"/>
            <a:ext cx="3962399" cy="300194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utoShape 123"/>
          <p:cNvSpPr>
            <a:spLocks noChangeArrowheads="1"/>
          </p:cNvSpPr>
          <p:nvPr/>
        </p:nvSpPr>
        <p:spPr bwMode="auto">
          <a:xfrm>
            <a:off x="828153" y="5105400"/>
            <a:ext cx="2990384"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7" name="AutoShape 128"/>
          <p:cNvSpPr>
            <a:spLocks noChangeArrowheads="1"/>
          </p:cNvSpPr>
          <p:nvPr/>
        </p:nvSpPr>
        <p:spPr bwMode="auto">
          <a:xfrm>
            <a:off x="1000648" y="5296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8" name="AutoShape 135"/>
          <p:cNvSpPr>
            <a:spLocks noChangeArrowheads="1"/>
          </p:cNvSpPr>
          <p:nvPr/>
        </p:nvSpPr>
        <p:spPr bwMode="auto">
          <a:xfrm>
            <a:off x="1905523" y="5306531"/>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9" name="AutoShape 135"/>
          <p:cNvSpPr>
            <a:spLocks noChangeArrowheads="1"/>
          </p:cNvSpPr>
          <p:nvPr/>
        </p:nvSpPr>
        <p:spPr bwMode="auto">
          <a:xfrm>
            <a:off x="1464702" y="5313904"/>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16" name="TextBox 15"/>
          <p:cNvSpPr txBox="1"/>
          <p:nvPr/>
        </p:nvSpPr>
        <p:spPr>
          <a:xfrm>
            <a:off x="936065" y="4823610"/>
            <a:ext cx="1254163" cy="276999"/>
          </a:xfrm>
          <a:prstGeom prst="rect">
            <a:avLst/>
          </a:prstGeom>
          <a:noFill/>
        </p:spPr>
        <p:txBody>
          <a:bodyPr wrap="square" rtlCol="0">
            <a:spAutoFit/>
          </a:bodyPr>
          <a:lstStyle/>
          <a:p>
            <a:r>
              <a:rPr lang="en-US" sz="1200" b="1" dirty="0" smtClean="0"/>
              <a:t>dgA02 RAID 5</a:t>
            </a:r>
            <a:endParaRPr lang="en-US" sz="1200" b="1" dirty="0"/>
          </a:p>
        </p:txBody>
      </p:sp>
      <p:sp>
        <p:nvSpPr>
          <p:cNvPr id="13" name="AutoShape 128"/>
          <p:cNvSpPr>
            <a:spLocks noChangeArrowheads="1"/>
          </p:cNvSpPr>
          <p:nvPr/>
        </p:nvSpPr>
        <p:spPr bwMode="auto">
          <a:xfrm>
            <a:off x="2347969" y="5291460"/>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14" name="AutoShape 135"/>
          <p:cNvSpPr>
            <a:spLocks noChangeArrowheads="1"/>
          </p:cNvSpPr>
          <p:nvPr/>
        </p:nvSpPr>
        <p:spPr bwMode="auto">
          <a:xfrm>
            <a:off x="3252844" y="5291460"/>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15" name="AutoShape 135"/>
          <p:cNvSpPr>
            <a:spLocks noChangeArrowheads="1"/>
          </p:cNvSpPr>
          <p:nvPr/>
        </p:nvSpPr>
        <p:spPr bwMode="auto">
          <a:xfrm>
            <a:off x="2812023" y="529883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18" name="AutoShape 4"/>
          <p:cNvSpPr>
            <a:spLocks noChangeArrowheads="1"/>
          </p:cNvSpPr>
          <p:nvPr/>
        </p:nvSpPr>
        <p:spPr bwMode="auto">
          <a:xfrm>
            <a:off x="828153" y="3743848"/>
            <a:ext cx="2971799"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9" name="AutoShape 9"/>
          <p:cNvSpPr>
            <a:spLocks noChangeArrowheads="1"/>
          </p:cNvSpPr>
          <p:nvPr/>
        </p:nvSpPr>
        <p:spPr bwMode="auto">
          <a:xfrm>
            <a:off x="1447800" y="3970860"/>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sp>
        <p:nvSpPr>
          <p:cNvPr id="20" name="AutoShape 12"/>
          <p:cNvSpPr>
            <a:spLocks noChangeArrowheads="1"/>
          </p:cNvSpPr>
          <p:nvPr/>
        </p:nvSpPr>
        <p:spPr bwMode="auto">
          <a:xfrm>
            <a:off x="1905000" y="3972448"/>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sp>
        <p:nvSpPr>
          <p:cNvPr id="23" name="TextBox 22"/>
          <p:cNvSpPr txBox="1"/>
          <p:nvPr/>
        </p:nvSpPr>
        <p:spPr>
          <a:xfrm>
            <a:off x="1021789" y="3456801"/>
            <a:ext cx="1416611" cy="276999"/>
          </a:xfrm>
          <a:prstGeom prst="rect">
            <a:avLst/>
          </a:prstGeom>
          <a:noFill/>
        </p:spPr>
        <p:txBody>
          <a:bodyPr wrap="square" rtlCol="0">
            <a:spAutoFit/>
          </a:bodyPr>
          <a:lstStyle/>
          <a:p>
            <a:r>
              <a:rPr lang="en-US" sz="1200" b="1" dirty="0" smtClean="0"/>
              <a:t>dgA01 RAID 10</a:t>
            </a:r>
            <a:endParaRPr lang="en-US" sz="1200" b="1" dirty="0"/>
          </a:p>
        </p:txBody>
      </p:sp>
      <p:sp>
        <p:nvSpPr>
          <p:cNvPr id="25" name="TextBox 24"/>
          <p:cNvSpPr txBox="1"/>
          <p:nvPr/>
        </p:nvSpPr>
        <p:spPr>
          <a:xfrm>
            <a:off x="564590" y="3108288"/>
            <a:ext cx="3235362" cy="276999"/>
          </a:xfrm>
          <a:prstGeom prst="rect">
            <a:avLst/>
          </a:prstGeom>
          <a:noFill/>
        </p:spPr>
        <p:txBody>
          <a:bodyPr wrap="square" rtlCol="0">
            <a:spAutoFit/>
          </a:bodyPr>
          <a:lstStyle/>
          <a:p>
            <a:r>
              <a:rPr lang="en-US" sz="1200" b="1" dirty="0" smtClean="0"/>
              <a:t>Example 1: Same count, but less q-depth  </a:t>
            </a:r>
            <a:endParaRPr lang="en-US" sz="1200" b="1" dirty="0"/>
          </a:p>
        </p:txBody>
      </p:sp>
      <p:grpSp>
        <p:nvGrpSpPr>
          <p:cNvPr id="28" name="Group 27"/>
          <p:cNvGrpSpPr/>
          <p:nvPr/>
        </p:nvGrpSpPr>
        <p:grpSpPr>
          <a:xfrm>
            <a:off x="4724401" y="3111220"/>
            <a:ext cx="3962399" cy="3246456"/>
            <a:chOff x="162449" y="3108288"/>
            <a:chExt cx="3962399" cy="3246456"/>
          </a:xfrm>
        </p:grpSpPr>
        <p:sp>
          <p:nvSpPr>
            <p:cNvPr id="29" name="Rounded Rectangle 28"/>
            <p:cNvSpPr/>
            <p:nvPr/>
          </p:nvSpPr>
          <p:spPr>
            <a:xfrm>
              <a:off x="162449" y="3352800"/>
              <a:ext cx="3962399" cy="300194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a:off x="685800" y="4823610"/>
              <a:ext cx="1447800" cy="1272390"/>
              <a:chOff x="685800" y="4343400"/>
              <a:chExt cx="1447800" cy="1272390"/>
            </a:xfrm>
          </p:grpSpPr>
          <p:grpSp>
            <p:nvGrpSpPr>
              <p:cNvPr id="45" name="Group 44"/>
              <p:cNvGrpSpPr/>
              <p:nvPr/>
            </p:nvGrpSpPr>
            <p:grpSpPr>
              <a:xfrm>
                <a:off x="685800" y="4625190"/>
                <a:ext cx="1447800" cy="990600"/>
                <a:chOff x="795338" y="3200400"/>
                <a:chExt cx="1447800" cy="990600"/>
              </a:xfrm>
            </p:grpSpPr>
            <p:sp>
              <p:nvSpPr>
                <p:cNvPr id="47" name="AutoShape 123"/>
                <p:cNvSpPr>
                  <a:spLocks noChangeArrowheads="1"/>
                </p:cNvSpPr>
                <p:nvPr/>
              </p:nvSpPr>
              <p:spPr bwMode="auto">
                <a:xfrm>
                  <a:off x="795338"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48" name="AutoShape 128"/>
                <p:cNvSpPr>
                  <a:spLocks noChangeArrowheads="1"/>
                </p:cNvSpPr>
                <p:nvPr/>
              </p:nvSpPr>
              <p:spPr bwMode="auto">
                <a:xfrm>
                  <a:off x="871538" y="3391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49" name="AutoShape 135"/>
                <p:cNvSpPr>
                  <a:spLocks noChangeArrowheads="1"/>
                </p:cNvSpPr>
                <p:nvPr/>
              </p:nvSpPr>
              <p:spPr bwMode="auto">
                <a:xfrm>
                  <a:off x="1776413" y="3401531"/>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50" name="AutoShape 135"/>
                <p:cNvSpPr>
                  <a:spLocks noChangeArrowheads="1"/>
                </p:cNvSpPr>
                <p:nvPr/>
              </p:nvSpPr>
              <p:spPr bwMode="auto">
                <a:xfrm>
                  <a:off x="1335592" y="3408904"/>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grpSp>
          <p:sp>
            <p:nvSpPr>
              <p:cNvPr id="46" name="TextBox 45"/>
              <p:cNvSpPr txBox="1"/>
              <p:nvPr/>
            </p:nvSpPr>
            <p:spPr>
              <a:xfrm>
                <a:off x="793712" y="4343400"/>
                <a:ext cx="1254163" cy="276999"/>
              </a:xfrm>
              <a:prstGeom prst="rect">
                <a:avLst/>
              </a:prstGeom>
              <a:noFill/>
            </p:spPr>
            <p:txBody>
              <a:bodyPr wrap="square" rtlCol="0">
                <a:spAutoFit/>
              </a:bodyPr>
              <a:lstStyle/>
              <a:p>
                <a:r>
                  <a:rPr lang="en-US" sz="1200" b="1" dirty="0" smtClean="0"/>
                  <a:t>dgB03 RAID 5</a:t>
                </a:r>
                <a:endParaRPr lang="en-US" sz="1200" b="1" dirty="0"/>
              </a:p>
            </p:txBody>
          </p:sp>
        </p:grpSp>
        <p:grpSp>
          <p:nvGrpSpPr>
            <p:cNvPr id="31" name="Group 30"/>
            <p:cNvGrpSpPr/>
            <p:nvPr/>
          </p:nvGrpSpPr>
          <p:grpSpPr>
            <a:xfrm>
              <a:off x="2209800" y="4823610"/>
              <a:ext cx="1447800" cy="1267367"/>
              <a:chOff x="2209800" y="4343400"/>
              <a:chExt cx="1447800" cy="1267367"/>
            </a:xfrm>
          </p:grpSpPr>
          <p:grpSp>
            <p:nvGrpSpPr>
              <p:cNvPr id="39" name="Group 38"/>
              <p:cNvGrpSpPr/>
              <p:nvPr/>
            </p:nvGrpSpPr>
            <p:grpSpPr>
              <a:xfrm>
                <a:off x="2209800" y="4620167"/>
                <a:ext cx="1447800" cy="990600"/>
                <a:chOff x="795338" y="3200400"/>
                <a:chExt cx="1447800" cy="990600"/>
              </a:xfrm>
            </p:grpSpPr>
            <p:sp>
              <p:nvSpPr>
                <p:cNvPr id="41" name="AutoShape 123"/>
                <p:cNvSpPr>
                  <a:spLocks noChangeArrowheads="1"/>
                </p:cNvSpPr>
                <p:nvPr/>
              </p:nvSpPr>
              <p:spPr bwMode="auto">
                <a:xfrm>
                  <a:off x="795338"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42" name="AutoShape 128"/>
                <p:cNvSpPr>
                  <a:spLocks noChangeArrowheads="1"/>
                </p:cNvSpPr>
                <p:nvPr/>
              </p:nvSpPr>
              <p:spPr bwMode="auto">
                <a:xfrm>
                  <a:off x="871538" y="3391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43" name="AutoShape 135"/>
                <p:cNvSpPr>
                  <a:spLocks noChangeArrowheads="1"/>
                </p:cNvSpPr>
                <p:nvPr/>
              </p:nvSpPr>
              <p:spPr bwMode="auto">
                <a:xfrm>
                  <a:off x="1776413" y="3391483"/>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44" name="AutoShape 135"/>
                <p:cNvSpPr>
                  <a:spLocks noChangeArrowheads="1"/>
                </p:cNvSpPr>
                <p:nvPr/>
              </p:nvSpPr>
              <p:spPr bwMode="auto">
                <a:xfrm>
                  <a:off x="1335592" y="3398856"/>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grpSp>
          <p:sp>
            <p:nvSpPr>
              <p:cNvPr id="40" name="TextBox 39"/>
              <p:cNvSpPr txBox="1"/>
              <p:nvPr/>
            </p:nvSpPr>
            <p:spPr>
              <a:xfrm>
                <a:off x="2362200" y="4343400"/>
                <a:ext cx="1254163" cy="276999"/>
              </a:xfrm>
              <a:prstGeom prst="rect">
                <a:avLst/>
              </a:prstGeom>
              <a:noFill/>
            </p:spPr>
            <p:txBody>
              <a:bodyPr wrap="square" rtlCol="0">
                <a:spAutoFit/>
              </a:bodyPr>
              <a:lstStyle/>
              <a:p>
                <a:r>
                  <a:rPr lang="en-US" sz="1200" b="1" dirty="0" smtClean="0"/>
                  <a:t>dgB04 RAID 5</a:t>
                </a:r>
                <a:endParaRPr lang="en-US" sz="1200" b="1" dirty="0"/>
              </a:p>
            </p:txBody>
          </p:sp>
        </p:grpSp>
        <p:grpSp>
          <p:nvGrpSpPr>
            <p:cNvPr id="32" name="Group 31"/>
            <p:cNvGrpSpPr/>
            <p:nvPr/>
          </p:nvGrpSpPr>
          <p:grpSpPr>
            <a:xfrm>
              <a:off x="695848" y="3456801"/>
              <a:ext cx="1447800" cy="1277647"/>
              <a:chOff x="695848" y="3456801"/>
              <a:chExt cx="1447800" cy="1277647"/>
            </a:xfrm>
          </p:grpSpPr>
          <p:grpSp>
            <p:nvGrpSpPr>
              <p:cNvPr id="34" name="Group 33"/>
              <p:cNvGrpSpPr/>
              <p:nvPr/>
            </p:nvGrpSpPr>
            <p:grpSpPr>
              <a:xfrm>
                <a:off x="695848" y="3743848"/>
                <a:ext cx="1447800" cy="990600"/>
                <a:chOff x="762000" y="3200400"/>
                <a:chExt cx="1447800" cy="990600"/>
              </a:xfrm>
            </p:grpSpPr>
            <p:sp>
              <p:nvSpPr>
                <p:cNvPr id="36" name="AutoShape 4"/>
                <p:cNvSpPr>
                  <a:spLocks noChangeArrowheads="1"/>
                </p:cNvSpPr>
                <p:nvPr/>
              </p:nvSpPr>
              <p:spPr bwMode="auto">
                <a:xfrm>
                  <a:off x="762000"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37" name="AutoShape 9"/>
                <p:cNvSpPr>
                  <a:spLocks noChangeArrowheads="1"/>
                </p:cNvSpPr>
                <p:nvPr/>
              </p:nvSpPr>
              <p:spPr bwMode="auto">
                <a:xfrm>
                  <a:off x="1066800" y="3427412"/>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sp>
              <p:nvSpPr>
                <p:cNvPr id="38" name="AutoShape 12"/>
                <p:cNvSpPr>
                  <a:spLocks noChangeArrowheads="1"/>
                </p:cNvSpPr>
                <p:nvPr/>
              </p:nvSpPr>
              <p:spPr bwMode="auto">
                <a:xfrm>
                  <a:off x="1524000" y="3429000"/>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grpSp>
          <p:sp>
            <p:nvSpPr>
              <p:cNvPr id="35" name="TextBox 34"/>
              <p:cNvSpPr txBox="1"/>
              <p:nvPr/>
            </p:nvSpPr>
            <p:spPr>
              <a:xfrm>
                <a:off x="803237" y="3456801"/>
                <a:ext cx="1254163" cy="276999"/>
              </a:xfrm>
              <a:prstGeom prst="rect">
                <a:avLst/>
              </a:prstGeom>
              <a:noFill/>
            </p:spPr>
            <p:txBody>
              <a:bodyPr wrap="square" rtlCol="0">
                <a:spAutoFit/>
              </a:bodyPr>
              <a:lstStyle/>
              <a:p>
                <a:r>
                  <a:rPr lang="en-US" sz="1200" b="1" dirty="0" smtClean="0"/>
                  <a:t>dgB01 RAID 1</a:t>
                </a:r>
                <a:endParaRPr lang="en-US" sz="1200" b="1" dirty="0"/>
              </a:p>
            </p:txBody>
          </p:sp>
        </p:grpSp>
        <p:sp>
          <p:nvSpPr>
            <p:cNvPr id="33" name="TextBox 32"/>
            <p:cNvSpPr txBox="1"/>
            <p:nvPr/>
          </p:nvSpPr>
          <p:spPr>
            <a:xfrm>
              <a:off x="422237" y="3108288"/>
              <a:ext cx="3702611" cy="276999"/>
            </a:xfrm>
            <a:prstGeom prst="rect">
              <a:avLst/>
            </a:prstGeom>
            <a:noFill/>
          </p:spPr>
          <p:txBody>
            <a:bodyPr wrap="square" rtlCol="0">
              <a:spAutoFit/>
            </a:bodyPr>
            <a:lstStyle/>
            <a:p>
              <a:r>
                <a:rPr lang="en-US" sz="1200" b="1" dirty="0" smtClean="0"/>
                <a:t>Example 2: Lower capacity, but higher q-depth</a:t>
              </a:r>
              <a:endParaRPr lang="en-US" sz="1200" b="1" dirty="0"/>
            </a:p>
          </p:txBody>
        </p:sp>
      </p:grpSp>
      <p:sp>
        <p:nvSpPr>
          <p:cNvPr id="55" name="AutoShape 9"/>
          <p:cNvSpPr>
            <a:spLocks noChangeArrowheads="1"/>
          </p:cNvSpPr>
          <p:nvPr/>
        </p:nvSpPr>
        <p:spPr bwMode="auto">
          <a:xfrm>
            <a:off x="2362200" y="3983251"/>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sp>
        <p:nvSpPr>
          <p:cNvPr id="56" name="AutoShape 12"/>
          <p:cNvSpPr>
            <a:spLocks noChangeArrowheads="1"/>
          </p:cNvSpPr>
          <p:nvPr/>
        </p:nvSpPr>
        <p:spPr bwMode="auto">
          <a:xfrm>
            <a:off x="2819400" y="3984839"/>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sp>
        <p:nvSpPr>
          <p:cNvPr id="58" name="AutoShape 4"/>
          <p:cNvSpPr>
            <a:spLocks noChangeArrowheads="1"/>
          </p:cNvSpPr>
          <p:nvPr/>
        </p:nvSpPr>
        <p:spPr bwMode="auto">
          <a:xfrm>
            <a:off x="6781800" y="37338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59" name="AutoShape 9"/>
          <p:cNvSpPr>
            <a:spLocks noChangeArrowheads="1"/>
          </p:cNvSpPr>
          <p:nvPr/>
        </p:nvSpPr>
        <p:spPr bwMode="auto">
          <a:xfrm>
            <a:off x="7086600" y="3960812"/>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sp>
        <p:nvSpPr>
          <p:cNvPr id="60" name="AutoShape 12"/>
          <p:cNvSpPr>
            <a:spLocks noChangeArrowheads="1"/>
          </p:cNvSpPr>
          <p:nvPr/>
        </p:nvSpPr>
        <p:spPr bwMode="auto">
          <a:xfrm>
            <a:off x="7543800" y="3962400"/>
            <a:ext cx="381000" cy="533400"/>
          </a:xfrm>
          <a:prstGeom prst="flowChartMagneticDisk">
            <a:avLst/>
          </a:prstGeom>
          <a:solidFill>
            <a:srgbClr val="FF0000"/>
          </a:solidFill>
          <a:ln w="9525">
            <a:solidFill>
              <a:schemeClr val="tx1"/>
            </a:solidFill>
            <a:round/>
            <a:headEnd/>
            <a:tailEnd/>
          </a:ln>
        </p:spPr>
        <p:txBody>
          <a:bodyPr wrap="none" anchor="ctr"/>
          <a:lstStyle/>
          <a:p>
            <a:endParaRPr lang="en-US"/>
          </a:p>
        </p:txBody>
      </p:sp>
      <p:sp>
        <p:nvSpPr>
          <p:cNvPr id="61" name="TextBox 60"/>
          <p:cNvSpPr txBox="1"/>
          <p:nvPr/>
        </p:nvSpPr>
        <p:spPr>
          <a:xfrm>
            <a:off x="6889189" y="3446753"/>
            <a:ext cx="1254163" cy="276999"/>
          </a:xfrm>
          <a:prstGeom prst="rect">
            <a:avLst/>
          </a:prstGeom>
          <a:noFill/>
        </p:spPr>
        <p:txBody>
          <a:bodyPr wrap="square" rtlCol="0">
            <a:spAutoFit/>
          </a:bodyPr>
          <a:lstStyle/>
          <a:p>
            <a:r>
              <a:rPr lang="en-US" sz="1200" b="1" dirty="0" smtClean="0"/>
              <a:t>dgB02 RAID 1</a:t>
            </a:r>
            <a:endParaRPr lang="en-US" sz="1200" b="1" dirty="0"/>
          </a:p>
        </p:txBody>
      </p:sp>
    </p:spTree>
    <p:extLst>
      <p:ext uri="{BB962C8B-B14F-4D97-AF65-F5344CB8AC3E}">
        <p14:creationId xmlns:p14="http://schemas.microsoft.com/office/powerpoint/2010/main" val="23301480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1662"/>
            <a:ext cx="8534399" cy="583878"/>
          </a:xfrm>
        </p:spPr>
        <p:txBody>
          <a:bodyPr>
            <a:normAutofit fontScale="90000"/>
          </a:bodyPr>
          <a:lstStyle/>
          <a:p>
            <a:r>
              <a:rPr lang="en-US" dirty="0" smtClean="0"/>
              <a:t>Balance disk groups across drawers (4U56)</a:t>
            </a:r>
            <a:endParaRPr lang="en-US" dirty="0"/>
          </a:p>
        </p:txBody>
      </p:sp>
      <p:sp>
        <p:nvSpPr>
          <p:cNvPr id="3" name="Content Placeholder 2"/>
          <p:cNvSpPr>
            <a:spLocks noGrp="1"/>
          </p:cNvSpPr>
          <p:nvPr>
            <p:ph idx="4294967295"/>
          </p:nvPr>
        </p:nvSpPr>
        <p:spPr>
          <a:xfrm>
            <a:off x="457200" y="1104900"/>
            <a:ext cx="8229600" cy="4525963"/>
          </a:xfrm>
          <a:prstGeom prst="rect">
            <a:avLst/>
          </a:prstGeom>
        </p:spPr>
        <p:txBody>
          <a:bodyPr>
            <a:normAutofit/>
          </a:bodyPr>
          <a:lstStyle/>
          <a:p>
            <a:pPr marL="457200" indent="-457200">
              <a:buFont typeface="Arial"/>
              <a:buChar char="•"/>
            </a:pPr>
            <a:r>
              <a:rPr lang="en-US" dirty="0" smtClean="0"/>
              <a:t>Each controller is limited to 4 lanes of SAS to each drawer.</a:t>
            </a:r>
          </a:p>
          <a:p>
            <a:pPr marL="857250" lvl="1" indent="-457200">
              <a:buFont typeface="Arial"/>
              <a:buChar char="•"/>
            </a:pPr>
            <a:r>
              <a:rPr lang="en-US" dirty="0" smtClean="0"/>
              <a:t>Limits throughput to 2.1 GB/sec into each drawer</a:t>
            </a:r>
          </a:p>
          <a:p>
            <a:pPr marL="457200" indent="-457200">
              <a:buFont typeface="Arial"/>
              <a:buChar char="•"/>
            </a:pPr>
            <a:r>
              <a:rPr lang="en-US" dirty="0" smtClean="0"/>
              <a:t>If you put an entire disk group in one drawer, then the single drawer becomes a bottleneck</a:t>
            </a:r>
          </a:p>
          <a:p>
            <a:pPr marL="457200" indent="-457200">
              <a:buFont typeface="Arial"/>
              <a:buChar char="•"/>
            </a:pPr>
            <a:r>
              <a:rPr lang="en-US" dirty="0" smtClean="0"/>
              <a:t>Best Practice:  Spread disk groups across the drawers for maximum throughput</a:t>
            </a:r>
          </a:p>
        </p:txBody>
      </p:sp>
    </p:spTree>
    <p:extLst>
      <p:ext uri="{BB962C8B-B14F-4D97-AF65-F5344CB8AC3E}">
        <p14:creationId xmlns:p14="http://schemas.microsoft.com/office/powerpoint/2010/main" val="3643250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Virtual Volumes &amp; Parity Based RAID</a:t>
            </a:r>
            <a:endParaRPr lang="en-US" dirty="0"/>
          </a:p>
        </p:txBody>
      </p:sp>
      <p:sp>
        <p:nvSpPr>
          <p:cNvPr id="3" name="Title 2"/>
          <p:cNvSpPr>
            <a:spLocks noGrp="1"/>
          </p:cNvSpPr>
          <p:nvPr>
            <p:ph type="title"/>
          </p:nvPr>
        </p:nvSpPr>
        <p:spPr>
          <a:xfrm>
            <a:off x="322780" y="3645425"/>
            <a:ext cx="8287820" cy="1352310"/>
          </a:xfrm>
        </p:spPr>
        <p:txBody>
          <a:bodyPr/>
          <a:lstStyle/>
          <a:p>
            <a:r>
              <a:rPr lang="en-US" dirty="0" smtClean="0"/>
              <a:t>Best Practices</a:t>
            </a:r>
            <a:endParaRPr lang="en-US" dirty="0"/>
          </a:p>
        </p:txBody>
      </p:sp>
    </p:spTree>
    <p:extLst>
      <p:ext uri="{BB962C8B-B14F-4D97-AF65-F5344CB8AC3E}">
        <p14:creationId xmlns:p14="http://schemas.microsoft.com/office/powerpoint/2010/main" val="1854069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 Reminder</a:t>
            </a:r>
            <a:endParaRPr lang="en-US" dirty="0"/>
          </a:p>
        </p:txBody>
      </p:sp>
      <p:sp>
        <p:nvSpPr>
          <p:cNvPr id="6" name="Content Placeholder 5"/>
          <p:cNvSpPr txBox="1">
            <a:spLocks/>
          </p:cNvSpPr>
          <p:nvPr/>
        </p:nvSpPr>
        <p:spPr>
          <a:xfrm>
            <a:off x="152402" y="989013"/>
            <a:ext cx="8759824" cy="4922837"/>
          </a:xfrm>
          <a:prstGeom prst="rect">
            <a:avLst/>
          </a:prstGeom>
        </p:spPr>
        <p:txBody>
          <a:bodyPr>
            <a:normAutofit/>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4MB “pages” of data are building blocks</a:t>
            </a:r>
          </a:p>
          <a:p>
            <a:r>
              <a:rPr lang="en-US" dirty="0" smtClean="0"/>
              <a:t>Large impact to RAID5/RAID6 disk groups</a:t>
            </a:r>
          </a:p>
          <a:p>
            <a:pPr lvl="1"/>
            <a:r>
              <a:rPr lang="en-US" dirty="0" smtClean="0"/>
              <a:t>RAID5/RAID 6 use 512K chunk size if the </a:t>
            </a:r>
            <a:r>
              <a:rPr lang="en-US" dirty="0" smtClean="0"/>
              <a:t># of </a:t>
            </a:r>
            <a:r>
              <a:rPr lang="en-US" dirty="0" smtClean="0"/>
              <a:t>data </a:t>
            </a:r>
            <a:r>
              <a:rPr lang="en-US" dirty="0" smtClean="0"/>
              <a:t>disk is a power of 2</a:t>
            </a:r>
          </a:p>
          <a:p>
            <a:pPr lvl="1"/>
            <a:r>
              <a:rPr lang="en-US" dirty="0" smtClean="0"/>
              <a:t>RAID5/RAID6 use a 64K chunk size if the </a:t>
            </a:r>
            <a:r>
              <a:rPr lang="en-US" dirty="0"/>
              <a:t># of data </a:t>
            </a:r>
            <a:r>
              <a:rPr lang="en-US" dirty="0" err="1"/>
              <a:t>data</a:t>
            </a:r>
            <a:r>
              <a:rPr lang="en-US" dirty="0"/>
              <a:t> </a:t>
            </a:r>
            <a:r>
              <a:rPr lang="en-US" dirty="0" smtClean="0"/>
              <a:t>disk is not a power of 2</a:t>
            </a:r>
          </a:p>
          <a:p>
            <a:pPr lvl="1"/>
            <a:r>
              <a:rPr lang="en-US" dirty="0" smtClean="0"/>
              <a:t>Sequential workloads can be impacted by non-aligned writes</a:t>
            </a:r>
          </a:p>
        </p:txBody>
      </p:sp>
      <p:grpSp>
        <p:nvGrpSpPr>
          <p:cNvPr id="4" name="Group 3"/>
          <p:cNvGrpSpPr/>
          <p:nvPr/>
        </p:nvGrpSpPr>
        <p:grpSpPr>
          <a:xfrm>
            <a:off x="6798750" y="3288268"/>
            <a:ext cx="2085325" cy="2526244"/>
            <a:chOff x="5524500" y="1665741"/>
            <a:chExt cx="2085325" cy="2526244"/>
          </a:xfrm>
        </p:grpSpPr>
        <p:sp>
          <p:nvSpPr>
            <p:cNvPr id="5" name="Line 204"/>
            <p:cNvSpPr>
              <a:spLocks noChangeShapeType="1"/>
            </p:cNvSpPr>
            <p:nvPr/>
          </p:nvSpPr>
          <p:spPr bwMode="auto">
            <a:xfrm>
              <a:off x="5524500" y="3484567"/>
              <a:ext cx="400050" cy="0"/>
            </a:xfrm>
            <a:prstGeom prst="line">
              <a:avLst/>
            </a:prstGeom>
            <a:noFill/>
            <a:ln w="76200">
              <a:solidFill>
                <a:schemeClr val="tx1"/>
              </a:solidFill>
              <a:round/>
              <a:headEnd/>
              <a:tailEnd type="stealth" w="med" len="med"/>
            </a:ln>
          </p:spPr>
          <p:txBody>
            <a:bodyPr/>
            <a:lstStyle/>
            <a:p>
              <a:endParaRPr lang="en-US"/>
            </a:p>
          </p:txBody>
        </p:sp>
        <p:sp>
          <p:nvSpPr>
            <p:cNvPr id="7" name="Text Box 213"/>
            <p:cNvSpPr txBox="1">
              <a:spLocks noChangeArrowheads="1"/>
            </p:cNvSpPr>
            <p:nvPr/>
          </p:nvSpPr>
          <p:spPr bwMode="auto">
            <a:xfrm>
              <a:off x="6134100" y="1665741"/>
              <a:ext cx="1475725" cy="369332"/>
            </a:xfrm>
            <a:prstGeom prst="rect">
              <a:avLst/>
            </a:prstGeom>
            <a:noFill/>
            <a:ln w="9525">
              <a:noFill/>
              <a:miter lim="800000"/>
              <a:headEnd/>
              <a:tailEnd/>
            </a:ln>
          </p:spPr>
          <p:txBody>
            <a:bodyPr wrap="none">
              <a:spAutoFit/>
            </a:bodyPr>
            <a:lstStyle/>
            <a:p>
              <a:r>
                <a:rPr lang="en-US" dirty="0" smtClean="0"/>
                <a:t>Virtual LUNs</a:t>
              </a:r>
              <a:endParaRPr lang="en-US" dirty="0"/>
            </a:p>
          </p:txBody>
        </p:sp>
        <p:grpSp>
          <p:nvGrpSpPr>
            <p:cNvPr id="8" name="Group 7"/>
            <p:cNvGrpSpPr/>
            <p:nvPr/>
          </p:nvGrpSpPr>
          <p:grpSpPr>
            <a:xfrm>
              <a:off x="6155347" y="2846564"/>
              <a:ext cx="1385790" cy="1345421"/>
              <a:chOff x="6591300" y="3455094"/>
              <a:chExt cx="1385790" cy="1345421"/>
            </a:xfrm>
          </p:grpSpPr>
          <p:sp>
            <p:nvSpPr>
              <p:cNvPr id="9" name="Can 8"/>
              <p:cNvSpPr/>
              <p:nvPr/>
            </p:nvSpPr>
            <p:spPr>
              <a:xfrm>
                <a:off x="6591300" y="3455094"/>
                <a:ext cx="457200" cy="576326"/>
              </a:xfrm>
              <a:prstGeom prst="can">
                <a:avLst/>
              </a:prstGeom>
              <a:solidFill>
                <a:srgbClr val="748560"/>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10" name="Can 9"/>
              <p:cNvSpPr/>
              <p:nvPr/>
            </p:nvSpPr>
            <p:spPr>
              <a:xfrm>
                <a:off x="6775599" y="3607494"/>
                <a:ext cx="457200" cy="576326"/>
              </a:xfrm>
              <a:prstGeom prst="can">
                <a:avLst/>
              </a:prstGeom>
              <a:solidFill>
                <a:schemeClr val="accent3"/>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11" name="Can 10"/>
              <p:cNvSpPr/>
              <p:nvPr/>
            </p:nvSpPr>
            <p:spPr>
              <a:xfrm>
                <a:off x="6959898" y="3759894"/>
                <a:ext cx="457200" cy="576326"/>
              </a:xfrm>
              <a:prstGeom prst="can">
                <a:avLst/>
              </a:prstGeom>
              <a:solidFill>
                <a:schemeClr val="accent2"/>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12" name="Can 11"/>
              <p:cNvSpPr/>
              <p:nvPr/>
            </p:nvSpPr>
            <p:spPr>
              <a:xfrm>
                <a:off x="7144197" y="3912294"/>
                <a:ext cx="457200" cy="576326"/>
              </a:xfrm>
              <a:prstGeom prst="can">
                <a:avLst/>
              </a:prstGeom>
              <a:solidFill>
                <a:srgbClr val="002060"/>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13" name="Can 12"/>
              <p:cNvSpPr/>
              <p:nvPr/>
            </p:nvSpPr>
            <p:spPr>
              <a:xfrm>
                <a:off x="7335591" y="4071789"/>
                <a:ext cx="457200" cy="576326"/>
              </a:xfrm>
              <a:prstGeom prst="can">
                <a:avLst/>
              </a:prstGeom>
              <a:solidFill>
                <a:srgbClr val="92D050"/>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14" name="Can 13"/>
              <p:cNvSpPr/>
              <p:nvPr/>
            </p:nvSpPr>
            <p:spPr>
              <a:xfrm>
                <a:off x="7519890" y="4224189"/>
                <a:ext cx="457200" cy="576326"/>
              </a:xfrm>
              <a:prstGeom prst="can">
                <a:avLst/>
              </a:prstGeom>
              <a:solidFill>
                <a:schemeClr val="accent6">
                  <a:lumMod val="60000"/>
                  <a:lumOff val="40000"/>
                </a:schemeClr>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grpSp>
      </p:grpSp>
      <p:sp>
        <p:nvSpPr>
          <p:cNvPr id="17" name="Text Box 210"/>
          <p:cNvSpPr txBox="1">
            <a:spLocks noChangeArrowheads="1"/>
          </p:cNvSpPr>
          <p:nvPr/>
        </p:nvSpPr>
        <p:spPr bwMode="auto">
          <a:xfrm>
            <a:off x="984250" y="3214688"/>
            <a:ext cx="742950" cy="366712"/>
          </a:xfrm>
          <a:prstGeom prst="rect">
            <a:avLst/>
          </a:prstGeom>
          <a:noFill/>
          <a:ln w="9525">
            <a:noFill/>
            <a:miter lim="800000"/>
            <a:headEnd/>
            <a:tailEnd/>
          </a:ln>
        </p:spPr>
        <p:txBody>
          <a:bodyPr wrap="none">
            <a:spAutoFit/>
          </a:bodyPr>
          <a:lstStyle/>
          <a:p>
            <a:r>
              <a:rPr lang="en-US" dirty="0"/>
              <a:t>Disks</a:t>
            </a:r>
          </a:p>
        </p:txBody>
      </p:sp>
      <p:sp>
        <p:nvSpPr>
          <p:cNvPr id="19" name="Text Box 211"/>
          <p:cNvSpPr txBox="1">
            <a:spLocks noChangeArrowheads="1"/>
          </p:cNvSpPr>
          <p:nvPr/>
        </p:nvSpPr>
        <p:spPr bwMode="auto">
          <a:xfrm>
            <a:off x="2566987" y="3214688"/>
            <a:ext cx="1381125" cy="366712"/>
          </a:xfrm>
          <a:prstGeom prst="rect">
            <a:avLst/>
          </a:prstGeom>
          <a:noFill/>
          <a:ln w="9525">
            <a:noFill/>
            <a:miter lim="800000"/>
            <a:headEnd/>
            <a:tailEnd/>
          </a:ln>
        </p:spPr>
        <p:txBody>
          <a:bodyPr>
            <a:spAutoFit/>
          </a:bodyPr>
          <a:lstStyle/>
          <a:p>
            <a:r>
              <a:rPr lang="en-US" dirty="0" smtClean="0"/>
              <a:t>Disk Group</a:t>
            </a:r>
            <a:endParaRPr lang="en-US" dirty="0"/>
          </a:p>
        </p:txBody>
      </p:sp>
      <p:grpSp>
        <p:nvGrpSpPr>
          <p:cNvPr id="187" name="Group 186"/>
          <p:cNvGrpSpPr/>
          <p:nvPr/>
        </p:nvGrpSpPr>
        <p:grpSpPr>
          <a:xfrm>
            <a:off x="619125" y="5294312"/>
            <a:ext cx="2908397" cy="1106488"/>
            <a:chOff x="619125" y="3886200"/>
            <a:chExt cx="2908397" cy="1106488"/>
          </a:xfrm>
        </p:grpSpPr>
        <p:grpSp>
          <p:nvGrpSpPr>
            <p:cNvPr id="186" name="Group 185"/>
            <p:cNvGrpSpPr/>
            <p:nvPr/>
          </p:nvGrpSpPr>
          <p:grpSpPr>
            <a:xfrm>
              <a:off x="619125" y="3962400"/>
              <a:ext cx="1447800" cy="990600"/>
              <a:chOff x="619125" y="3962400"/>
              <a:chExt cx="1447800" cy="990600"/>
            </a:xfrm>
          </p:grpSpPr>
          <p:sp>
            <p:nvSpPr>
              <p:cNvPr id="129" name="AutoShape 123"/>
              <p:cNvSpPr>
                <a:spLocks noChangeArrowheads="1"/>
              </p:cNvSpPr>
              <p:nvPr/>
            </p:nvSpPr>
            <p:spPr bwMode="auto">
              <a:xfrm>
                <a:off x="619125" y="3962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30" name="Oval 124"/>
              <p:cNvSpPr>
                <a:spLocks noChangeArrowheads="1"/>
              </p:cNvSpPr>
              <p:nvPr/>
            </p:nvSpPr>
            <p:spPr bwMode="auto">
              <a:xfrm>
                <a:off x="1152525" y="4374146"/>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31" name="Oval 125"/>
              <p:cNvSpPr>
                <a:spLocks noChangeArrowheads="1"/>
              </p:cNvSpPr>
              <p:nvPr/>
            </p:nvSpPr>
            <p:spPr bwMode="auto">
              <a:xfrm>
                <a:off x="1304925" y="4374146"/>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32" name="Oval 126"/>
              <p:cNvSpPr>
                <a:spLocks noChangeArrowheads="1"/>
              </p:cNvSpPr>
              <p:nvPr/>
            </p:nvSpPr>
            <p:spPr bwMode="auto">
              <a:xfrm>
                <a:off x="1457325" y="4374146"/>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184" name="Group 183"/>
              <p:cNvGrpSpPr/>
              <p:nvPr/>
            </p:nvGrpSpPr>
            <p:grpSpPr>
              <a:xfrm>
                <a:off x="685800" y="4145434"/>
                <a:ext cx="381000" cy="533400"/>
                <a:chOff x="685800" y="4145434"/>
                <a:chExt cx="381000" cy="533400"/>
              </a:xfrm>
            </p:grpSpPr>
            <p:sp>
              <p:nvSpPr>
                <p:cNvPr id="135" name="AutoShape 19"/>
                <p:cNvSpPr>
                  <a:spLocks noChangeArrowheads="1"/>
                </p:cNvSpPr>
                <p:nvPr/>
              </p:nvSpPr>
              <p:spPr bwMode="auto">
                <a:xfrm>
                  <a:off x="685800" y="4145434"/>
                  <a:ext cx="381000" cy="533400"/>
                </a:xfrm>
                <a:prstGeom prst="flowChartMagneticDisk">
                  <a:avLst/>
                </a:prstGeom>
                <a:solidFill>
                  <a:srgbClr val="00B0F0"/>
                </a:solidFill>
                <a:ln w="9525">
                  <a:solidFill>
                    <a:schemeClr val="tx1"/>
                  </a:solidFill>
                  <a:round/>
                  <a:headEnd/>
                  <a:tailEnd/>
                </a:ln>
              </p:spPr>
              <p:txBody>
                <a:bodyPr wrap="none" anchor="ctr"/>
                <a:lstStyle/>
                <a:p>
                  <a:endParaRPr lang="en-US"/>
                </a:p>
              </p:txBody>
            </p:sp>
            <p:sp>
              <p:nvSpPr>
                <p:cNvPr id="136" name="Text Box 20"/>
                <p:cNvSpPr txBox="1">
                  <a:spLocks noChangeArrowheads="1"/>
                </p:cNvSpPr>
                <p:nvPr/>
              </p:nvSpPr>
              <p:spPr bwMode="auto">
                <a:xfrm>
                  <a:off x="685800" y="4388922"/>
                  <a:ext cx="381000" cy="18466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7K</a:t>
                  </a:r>
                  <a:endParaRPr lang="en-US" sz="1200" dirty="0">
                    <a:latin typeface="Arial Narrow" pitchFamily="34" charset="0"/>
                    <a:ea typeface="ＭＳ Ｐゴシック"/>
                    <a:cs typeface="ＭＳ Ｐゴシック"/>
                  </a:endParaRPr>
                </a:p>
              </p:txBody>
            </p:sp>
          </p:grpSp>
          <p:grpSp>
            <p:nvGrpSpPr>
              <p:cNvPr id="185" name="Group 184"/>
              <p:cNvGrpSpPr/>
              <p:nvPr/>
            </p:nvGrpSpPr>
            <p:grpSpPr>
              <a:xfrm>
                <a:off x="1600200" y="4145434"/>
                <a:ext cx="381000" cy="533400"/>
                <a:chOff x="1600200" y="4145434"/>
                <a:chExt cx="381000" cy="533400"/>
              </a:xfrm>
            </p:grpSpPr>
            <p:sp>
              <p:nvSpPr>
                <p:cNvPr id="137" name="AutoShape 22"/>
                <p:cNvSpPr>
                  <a:spLocks noChangeArrowheads="1"/>
                </p:cNvSpPr>
                <p:nvPr/>
              </p:nvSpPr>
              <p:spPr bwMode="auto">
                <a:xfrm>
                  <a:off x="1600200" y="4145434"/>
                  <a:ext cx="381000" cy="533400"/>
                </a:xfrm>
                <a:prstGeom prst="flowChartMagneticDisk">
                  <a:avLst/>
                </a:prstGeom>
                <a:solidFill>
                  <a:srgbClr val="00B0F0"/>
                </a:solidFill>
                <a:ln w="9525">
                  <a:solidFill>
                    <a:schemeClr val="tx1"/>
                  </a:solidFill>
                  <a:round/>
                  <a:headEnd/>
                  <a:tailEnd/>
                </a:ln>
              </p:spPr>
              <p:txBody>
                <a:bodyPr wrap="none" anchor="ctr"/>
                <a:lstStyle/>
                <a:p>
                  <a:endParaRPr lang="en-US"/>
                </a:p>
              </p:txBody>
            </p:sp>
            <p:sp>
              <p:nvSpPr>
                <p:cNvPr id="138" name="Text Box 23"/>
                <p:cNvSpPr txBox="1">
                  <a:spLocks noChangeArrowheads="1"/>
                </p:cNvSpPr>
                <p:nvPr/>
              </p:nvSpPr>
              <p:spPr bwMode="auto">
                <a:xfrm>
                  <a:off x="1600200" y="4388922"/>
                  <a:ext cx="381000" cy="18466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7K</a:t>
                  </a:r>
                  <a:endParaRPr lang="en-US" sz="1200" dirty="0">
                    <a:latin typeface="Arial Narrow" pitchFamily="34" charset="0"/>
                    <a:ea typeface="ＭＳ Ｐゴシック"/>
                    <a:cs typeface="ＭＳ Ｐゴシック"/>
                  </a:endParaRPr>
                </a:p>
              </p:txBody>
            </p:sp>
          </p:grpSp>
        </p:grpSp>
        <p:grpSp>
          <p:nvGrpSpPr>
            <p:cNvPr id="20" name="Group 19"/>
            <p:cNvGrpSpPr/>
            <p:nvPr/>
          </p:nvGrpSpPr>
          <p:grpSpPr>
            <a:xfrm>
              <a:off x="2834474" y="3886200"/>
              <a:ext cx="693048" cy="1106488"/>
              <a:chOff x="3010687" y="4511797"/>
              <a:chExt cx="693048" cy="1106488"/>
            </a:xfrm>
          </p:grpSpPr>
          <p:grpSp>
            <p:nvGrpSpPr>
              <p:cNvPr id="88" name="Group 87"/>
              <p:cNvGrpSpPr/>
              <p:nvPr/>
            </p:nvGrpSpPr>
            <p:grpSpPr>
              <a:xfrm>
                <a:off x="3010687" y="4538875"/>
                <a:ext cx="693048" cy="1079410"/>
                <a:chOff x="4388246" y="4511086"/>
                <a:chExt cx="693048" cy="1079410"/>
              </a:xfrm>
              <a:solidFill>
                <a:srgbClr val="00B0F0"/>
              </a:solidFill>
              <a:effectLst/>
            </p:grpSpPr>
            <p:grpSp>
              <p:nvGrpSpPr>
                <p:cNvPr id="90" name="Group 89"/>
                <p:cNvGrpSpPr/>
                <p:nvPr/>
              </p:nvGrpSpPr>
              <p:grpSpPr>
                <a:xfrm>
                  <a:off x="4388246" y="5125804"/>
                  <a:ext cx="692338" cy="461962"/>
                  <a:chOff x="4388246" y="5125804"/>
                  <a:chExt cx="692338" cy="461962"/>
                </a:xfrm>
                <a:grpFill/>
              </p:grpSpPr>
              <p:sp>
                <p:nvSpPr>
                  <p:cNvPr id="114"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15"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6"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7"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8"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91" name="Group 90"/>
                <p:cNvGrpSpPr/>
                <p:nvPr/>
              </p:nvGrpSpPr>
              <p:grpSpPr>
                <a:xfrm>
                  <a:off x="4388956" y="4818800"/>
                  <a:ext cx="692338" cy="461962"/>
                  <a:chOff x="4388246" y="5125804"/>
                  <a:chExt cx="692338" cy="461962"/>
                </a:xfrm>
                <a:grpFill/>
              </p:grpSpPr>
              <p:sp>
                <p:nvSpPr>
                  <p:cNvPr id="109"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10"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1"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2"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3"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92" name="Group 91"/>
                <p:cNvGrpSpPr/>
                <p:nvPr/>
              </p:nvGrpSpPr>
              <p:grpSpPr>
                <a:xfrm>
                  <a:off x="4388956" y="4511086"/>
                  <a:ext cx="692338" cy="461962"/>
                  <a:chOff x="4388246" y="5125804"/>
                  <a:chExt cx="692338" cy="461962"/>
                </a:xfrm>
                <a:grpFill/>
              </p:grpSpPr>
              <p:sp>
                <p:nvSpPr>
                  <p:cNvPr id="104"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05"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06"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07"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08"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93" name="Line 166"/>
                <p:cNvSpPr>
                  <a:spLocks noChangeShapeType="1"/>
                </p:cNvSpPr>
                <p:nvPr/>
              </p:nvSpPr>
              <p:spPr bwMode="auto">
                <a:xfrm>
                  <a:off x="4440605" y="4629144"/>
                  <a:ext cx="0" cy="920216"/>
                </a:xfrm>
                <a:prstGeom prst="line">
                  <a:avLst/>
                </a:prstGeom>
                <a:grpFill/>
                <a:ln w="9525">
                  <a:solidFill>
                    <a:schemeClr val="tx1"/>
                  </a:solidFill>
                  <a:round/>
                  <a:headEnd/>
                  <a:tailEnd/>
                </a:ln>
              </p:spPr>
              <p:txBody>
                <a:bodyPr/>
                <a:lstStyle/>
                <a:p>
                  <a:endParaRPr lang="en-US"/>
                </a:p>
              </p:txBody>
            </p:sp>
            <p:sp>
              <p:nvSpPr>
                <p:cNvPr id="94" name="Line 166"/>
                <p:cNvSpPr>
                  <a:spLocks noChangeShapeType="1"/>
                </p:cNvSpPr>
                <p:nvPr/>
              </p:nvSpPr>
              <p:spPr bwMode="auto">
                <a:xfrm>
                  <a:off x="4497657" y="4642917"/>
                  <a:ext cx="0" cy="928823"/>
                </a:xfrm>
                <a:prstGeom prst="line">
                  <a:avLst/>
                </a:prstGeom>
                <a:grpFill/>
                <a:ln w="9525">
                  <a:solidFill>
                    <a:schemeClr val="tx1"/>
                  </a:solidFill>
                  <a:round/>
                  <a:headEnd/>
                  <a:tailEnd/>
                </a:ln>
              </p:spPr>
              <p:txBody>
                <a:bodyPr/>
                <a:lstStyle/>
                <a:p>
                  <a:endParaRPr lang="en-US"/>
                </a:p>
              </p:txBody>
            </p:sp>
            <p:sp>
              <p:nvSpPr>
                <p:cNvPr id="95" name="Line 166"/>
                <p:cNvSpPr>
                  <a:spLocks noChangeShapeType="1"/>
                </p:cNvSpPr>
                <p:nvPr/>
              </p:nvSpPr>
              <p:spPr bwMode="auto">
                <a:xfrm>
                  <a:off x="4553999" y="4655858"/>
                  <a:ext cx="0" cy="920216"/>
                </a:xfrm>
                <a:prstGeom prst="line">
                  <a:avLst/>
                </a:prstGeom>
                <a:grpFill/>
                <a:ln w="9525">
                  <a:solidFill>
                    <a:schemeClr val="tx1"/>
                  </a:solidFill>
                  <a:round/>
                  <a:headEnd/>
                  <a:tailEnd/>
                </a:ln>
              </p:spPr>
              <p:txBody>
                <a:bodyPr/>
                <a:lstStyle/>
                <a:p>
                  <a:endParaRPr lang="en-US"/>
                </a:p>
              </p:txBody>
            </p:sp>
            <p:sp>
              <p:nvSpPr>
                <p:cNvPr id="96" name="Line 166"/>
                <p:cNvSpPr>
                  <a:spLocks noChangeShapeType="1"/>
                </p:cNvSpPr>
                <p:nvPr/>
              </p:nvSpPr>
              <p:spPr bwMode="auto">
                <a:xfrm>
                  <a:off x="4619719" y="4660902"/>
                  <a:ext cx="0" cy="920216"/>
                </a:xfrm>
                <a:prstGeom prst="line">
                  <a:avLst/>
                </a:prstGeom>
                <a:grpFill/>
                <a:ln w="9525">
                  <a:solidFill>
                    <a:schemeClr val="tx1"/>
                  </a:solidFill>
                  <a:round/>
                  <a:headEnd/>
                  <a:tailEnd/>
                </a:ln>
              </p:spPr>
              <p:txBody>
                <a:bodyPr/>
                <a:lstStyle/>
                <a:p>
                  <a:endParaRPr lang="en-US"/>
                </a:p>
              </p:txBody>
            </p:sp>
            <p:sp>
              <p:nvSpPr>
                <p:cNvPr id="97" name="Line 166"/>
                <p:cNvSpPr>
                  <a:spLocks noChangeShapeType="1"/>
                </p:cNvSpPr>
                <p:nvPr/>
              </p:nvSpPr>
              <p:spPr bwMode="auto">
                <a:xfrm>
                  <a:off x="4689773" y="4670280"/>
                  <a:ext cx="0" cy="920216"/>
                </a:xfrm>
                <a:prstGeom prst="line">
                  <a:avLst/>
                </a:prstGeom>
                <a:grpFill/>
                <a:ln w="9525">
                  <a:solidFill>
                    <a:schemeClr val="tx1"/>
                  </a:solidFill>
                  <a:round/>
                  <a:headEnd/>
                  <a:tailEnd/>
                </a:ln>
              </p:spPr>
              <p:txBody>
                <a:bodyPr/>
                <a:lstStyle/>
                <a:p>
                  <a:endParaRPr lang="en-US"/>
                </a:p>
              </p:txBody>
            </p:sp>
            <p:sp>
              <p:nvSpPr>
                <p:cNvPr id="98" name="Line 166"/>
                <p:cNvSpPr>
                  <a:spLocks noChangeShapeType="1"/>
                </p:cNvSpPr>
                <p:nvPr/>
              </p:nvSpPr>
              <p:spPr bwMode="auto">
                <a:xfrm>
                  <a:off x="4759827" y="4666656"/>
                  <a:ext cx="0" cy="920216"/>
                </a:xfrm>
                <a:prstGeom prst="line">
                  <a:avLst/>
                </a:prstGeom>
                <a:grpFill/>
                <a:ln w="9525">
                  <a:solidFill>
                    <a:schemeClr val="tx1"/>
                  </a:solidFill>
                  <a:round/>
                  <a:headEnd/>
                  <a:tailEnd/>
                </a:ln>
              </p:spPr>
              <p:txBody>
                <a:bodyPr/>
                <a:lstStyle/>
                <a:p>
                  <a:endParaRPr lang="en-US"/>
                </a:p>
              </p:txBody>
            </p:sp>
            <p:sp>
              <p:nvSpPr>
                <p:cNvPr id="99" name="Line 166"/>
                <p:cNvSpPr>
                  <a:spLocks noChangeShapeType="1"/>
                </p:cNvSpPr>
                <p:nvPr/>
              </p:nvSpPr>
              <p:spPr bwMode="auto">
                <a:xfrm>
                  <a:off x="4833505" y="4662322"/>
                  <a:ext cx="0" cy="920216"/>
                </a:xfrm>
                <a:prstGeom prst="line">
                  <a:avLst/>
                </a:prstGeom>
                <a:grpFill/>
                <a:ln w="9525">
                  <a:solidFill>
                    <a:schemeClr val="tx1"/>
                  </a:solidFill>
                  <a:round/>
                  <a:headEnd/>
                  <a:tailEnd/>
                </a:ln>
              </p:spPr>
              <p:txBody>
                <a:bodyPr/>
                <a:lstStyle/>
                <a:p>
                  <a:endParaRPr lang="en-US"/>
                </a:p>
              </p:txBody>
            </p:sp>
            <p:sp>
              <p:nvSpPr>
                <p:cNvPr id="100" name="Line 166"/>
                <p:cNvSpPr>
                  <a:spLocks noChangeShapeType="1"/>
                </p:cNvSpPr>
                <p:nvPr/>
              </p:nvSpPr>
              <p:spPr bwMode="auto">
                <a:xfrm>
                  <a:off x="4894891" y="4658698"/>
                  <a:ext cx="0" cy="920216"/>
                </a:xfrm>
                <a:prstGeom prst="line">
                  <a:avLst/>
                </a:prstGeom>
                <a:grpFill/>
                <a:ln w="9525">
                  <a:solidFill>
                    <a:schemeClr val="tx1"/>
                  </a:solidFill>
                  <a:round/>
                  <a:headEnd/>
                  <a:tailEnd/>
                </a:ln>
              </p:spPr>
              <p:txBody>
                <a:bodyPr/>
                <a:lstStyle/>
                <a:p>
                  <a:endParaRPr lang="en-US"/>
                </a:p>
              </p:txBody>
            </p:sp>
            <p:sp>
              <p:nvSpPr>
                <p:cNvPr id="101" name="Line 166"/>
                <p:cNvSpPr>
                  <a:spLocks noChangeShapeType="1"/>
                </p:cNvSpPr>
                <p:nvPr/>
              </p:nvSpPr>
              <p:spPr bwMode="auto">
                <a:xfrm>
                  <a:off x="4964945" y="4646406"/>
                  <a:ext cx="0" cy="920216"/>
                </a:xfrm>
                <a:prstGeom prst="line">
                  <a:avLst/>
                </a:prstGeom>
                <a:grpFill/>
                <a:ln w="9525">
                  <a:solidFill>
                    <a:schemeClr val="tx1"/>
                  </a:solidFill>
                  <a:round/>
                  <a:headEnd/>
                  <a:tailEnd/>
                </a:ln>
              </p:spPr>
              <p:txBody>
                <a:bodyPr/>
                <a:lstStyle/>
                <a:p>
                  <a:endParaRPr lang="en-US"/>
                </a:p>
              </p:txBody>
            </p:sp>
            <p:sp>
              <p:nvSpPr>
                <p:cNvPr id="102" name="Line 166"/>
                <p:cNvSpPr>
                  <a:spLocks noChangeShapeType="1"/>
                </p:cNvSpPr>
                <p:nvPr/>
              </p:nvSpPr>
              <p:spPr bwMode="auto">
                <a:xfrm>
                  <a:off x="5030665" y="4621112"/>
                  <a:ext cx="0" cy="920216"/>
                </a:xfrm>
                <a:prstGeom prst="line">
                  <a:avLst/>
                </a:prstGeom>
                <a:grpFill/>
                <a:ln w="9525">
                  <a:solidFill>
                    <a:schemeClr val="tx1"/>
                  </a:solidFill>
                  <a:round/>
                  <a:headEnd/>
                  <a:tailEnd/>
                </a:ln>
              </p:spPr>
              <p:txBody>
                <a:bodyPr/>
                <a:lstStyle/>
                <a:p>
                  <a:endParaRPr lang="en-US"/>
                </a:p>
              </p:txBody>
            </p:sp>
            <p:sp>
              <p:nvSpPr>
                <p:cNvPr id="103" name="Line 166"/>
                <p:cNvSpPr>
                  <a:spLocks noChangeShapeType="1"/>
                </p:cNvSpPr>
                <p:nvPr/>
              </p:nvSpPr>
              <p:spPr bwMode="auto">
                <a:xfrm>
                  <a:off x="5079049" y="4595818"/>
                  <a:ext cx="0" cy="920216"/>
                </a:xfrm>
                <a:prstGeom prst="line">
                  <a:avLst/>
                </a:prstGeom>
                <a:grpFill/>
                <a:ln w="9525">
                  <a:solidFill>
                    <a:schemeClr val="tx1"/>
                  </a:solidFill>
                  <a:round/>
                  <a:headEnd/>
                  <a:tailEnd/>
                </a:ln>
              </p:spPr>
              <p:txBody>
                <a:bodyPr/>
                <a:lstStyle/>
                <a:p>
                  <a:endParaRPr lang="en-US"/>
                </a:p>
              </p:txBody>
            </p:sp>
          </p:grpSp>
          <p:sp>
            <p:nvSpPr>
              <p:cNvPr id="89" name="Text Box 183"/>
              <p:cNvSpPr txBox="1">
                <a:spLocks noChangeArrowheads="1"/>
              </p:cNvSpPr>
              <p:nvPr/>
            </p:nvSpPr>
            <p:spPr bwMode="auto">
              <a:xfrm>
                <a:off x="3118255" y="4511797"/>
                <a:ext cx="487634" cy="215444"/>
              </a:xfrm>
              <a:prstGeom prst="rect">
                <a:avLst/>
              </a:prstGeom>
              <a:noFill/>
              <a:ln w="9525">
                <a:noFill/>
                <a:miter lim="800000"/>
                <a:headEnd/>
                <a:tailEnd/>
              </a:ln>
            </p:spPr>
            <p:txBody>
              <a:bodyPr wrap="none">
                <a:spAutoFit/>
              </a:bodyPr>
              <a:lstStyle/>
              <a:p>
                <a:r>
                  <a:rPr lang="en-US" sz="800" dirty="0" smtClean="0"/>
                  <a:t>RAID6</a:t>
                </a:r>
                <a:endParaRPr lang="en-US" sz="800" dirty="0"/>
              </a:p>
            </p:txBody>
          </p:sp>
        </p:grpSp>
        <p:sp>
          <p:nvSpPr>
            <p:cNvPr id="22" name="Line 204"/>
            <p:cNvSpPr>
              <a:spLocks noChangeShapeType="1"/>
            </p:cNvSpPr>
            <p:nvPr/>
          </p:nvSpPr>
          <p:spPr bwMode="auto">
            <a:xfrm>
              <a:off x="2246947" y="4495800"/>
              <a:ext cx="400050" cy="0"/>
            </a:xfrm>
            <a:prstGeom prst="line">
              <a:avLst/>
            </a:prstGeom>
            <a:noFill/>
            <a:ln w="76200">
              <a:solidFill>
                <a:schemeClr val="tx1"/>
              </a:solidFill>
              <a:round/>
              <a:headEnd/>
              <a:tailEnd type="stealth" w="med" len="med"/>
            </a:ln>
          </p:spPr>
          <p:txBody>
            <a:bodyPr/>
            <a:lstStyle/>
            <a:p>
              <a:endParaRPr lang="en-US"/>
            </a:p>
          </p:txBody>
        </p:sp>
      </p:grpSp>
      <p:grpSp>
        <p:nvGrpSpPr>
          <p:cNvPr id="189" name="Group 188"/>
          <p:cNvGrpSpPr/>
          <p:nvPr/>
        </p:nvGrpSpPr>
        <p:grpSpPr>
          <a:xfrm>
            <a:off x="609600" y="3680912"/>
            <a:ext cx="2915611" cy="1108777"/>
            <a:chOff x="609600" y="2272800"/>
            <a:chExt cx="2915611" cy="1108777"/>
          </a:xfrm>
        </p:grpSpPr>
        <p:grpSp>
          <p:nvGrpSpPr>
            <p:cNvPr id="188" name="Group 187"/>
            <p:cNvGrpSpPr/>
            <p:nvPr/>
          </p:nvGrpSpPr>
          <p:grpSpPr>
            <a:xfrm>
              <a:off x="609600" y="2365376"/>
              <a:ext cx="2034757" cy="990600"/>
              <a:chOff x="609600" y="2365376"/>
              <a:chExt cx="2034757" cy="990600"/>
            </a:xfrm>
          </p:grpSpPr>
          <p:sp>
            <p:nvSpPr>
              <p:cNvPr id="119" name="AutoShape 4"/>
              <p:cNvSpPr>
                <a:spLocks noChangeArrowheads="1"/>
              </p:cNvSpPr>
              <p:nvPr/>
            </p:nvSpPr>
            <p:spPr bwMode="auto">
              <a:xfrm>
                <a:off x="609600" y="2365376"/>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20" name="Oval 5"/>
              <p:cNvSpPr>
                <a:spLocks noChangeArrowheads="1"/>
              </p:cNvSpPr>
              <p:nvPr/>
            </p:nvSpPr>
            <p:spPr bwMode="auto">
              <a:xfrm>
                <a:off x="1143000" y="282098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21" name="Oval 6"/>
              <p:cNvSpPr>
                <a:spLocks noChangeArrowheads="1"/>
              </p:cNvSpPr>
              <p:nvPr/>
            </p:nvSpPr>
            <p:spPr bwMode="auto">
              <a:xfrm>
                <a:off x="1295400" y="282098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22" name="Oval 7"/>
              <p:cNvSpPr>
                <a:spLocks noChangeArrowheads="1"/>
              </p:cNvSpPr>
              <p:nvPr/>
            </p:nvSpPr>
            <p:spPr bwMode="auto">
              <a:xfrm>
                <a:off x="1447800" y="2820988"/>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123" name="Group 8"/>
              <p:cNvGrpSpPr>
                <a:grpSpLocks/>
              </p:cNvGrpSpPr>
              <p:nvPr/>
            </p:nvGrpSpPr>
            <p:grpSpPr bwMode="auto">
              <a:xfrm>
                <a:off x="685800" y="2592388"/>
                <a:ext cx="381000" cy="533400"/>
                <a:chOff x="240" y="1584"/>
                <a:chExt cx="240" cy="336"/>
              </a:xfrm>
              <a:solidFill>
                <a:srgbClr val="FF0000"/>
              </a:solidFill>
              <a:effectLst>
                <a:glow rad="63500">
                  <a:schemeClr val="accent1">
                    <a:satMod val="175000"/>
                    <a:alpha val="40000"/>
                  </a:schemeClr>
                </a:glow>
              </a:effectLst>
            </p:grpSpPr>
            <p:sp>
              <p:nvSpPr>
                <p:cNvPr id="145" name="AutoShape 9"/>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146" name="Text Box 10"/>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grpSp>
            <p:nvGrpSpPr>
              <p:cNvPr id="124" name="Group 11"/>
              <p:cNvGrpSpPr>
                <a:grpSpLocks/>
              </p:cNvGrpSpPr>
              <p:nvPr/>
            </p:nvGrpSpPr>
            <p:grpSpPr bwMode="auto">
              <a:xfrm>
                <a:off x="1624013" y="2611469"/>
                <a:ext cx="381000" cy="533400"/>
                <a:chOff x="240" y="1584"/>
                <a:chExt cx="240" cy="336"/>
              </a:xfrm>
              <a:solidFill>
                <a:srgbClr val="FF0000"/>
              </a:solidFill>
              <a:effectLst>
                <a:glow rad="63500">
                  <a:schemeClr val="accent1">
                    <a:satMod val="175000"/>
                    <a:alpha val="40000"/>
                  </a:schemeClr>
                </a:glow>
              </a:effectLst>
            </p:grpSpPr>
            <p:sp>
              <p:nvSpPr>
                <p:cNvPr id="143" name="AutoShape 12"/>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144" name="Text Box 13"/>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sp>
            <p:nvSpPr>
              <p:cNvPr id="23" name="Line 204"/>
              <p:cNvSpPr>
                <a:spLocks noChangeShapeType="1"/>
              </p:cNvSpPr>
              <p:nvPr/>
            </p:nvSpPr>
            <p:spPr bwMode="auto">
              <a:xfrm>
                <a:off x="2244307" y="2873709"/>
                <a:ext cx="400050" cy="0"/>
              </a:xfrm>
              <a:prstGeom prst="line">
                <a:avLst/>
              </a:prstGeom>
              <a:noFill/>
              <a:ln w="76200">
                <a:solidFill>
                  <a:schemeClr val="tx1"/>
                </a:solidFill>
                <a:round/>
                <a:headEnd/>
                <a:tailEnd type="stealth" w="med" len="med"/>
              </a:ln>
            </p:spPr>
            <p:txBody>
              <a:bodyPr/>
              <a:lstStyle/>
              <a:p>
                <a:endParaRPr lang="en-US"/>
              </a:p>
            </p:txBody>
          </p:sp>
        </p:grpSp>
        <p:grpSp>
          <p:nvGrpSpPr>
            <p:cNvPr id="24" name="Group 23"/>
            <p:cNvGrpSpPr/>
            <p:nvPr/>
          </p:nvGrpSpPr>
          <p:grpSpPr>
            <a:xfrm>
              <a:off x="2832163" y="2272800"/>
              <a:ext cx="693048" cy="1108777"/>
              <a:chOff x="2930325" y="1433012"/>
              <a:chExt cx="693048" cy="1108777"/>
            </a:xfrm>
          </p:grpSpPr>
          <p:grpSp>
            <p:nvGrpSpPr>
              <p:cNvPr id="57" name="Group 56"/>
              <p:cNvGrpSpPr/>
              <p:nvPr/>
            </p:nvGrpSpPr>
            <p:grpSpPr>
              <a:xfrm>
                <a:off x="2930325" y="1462379"/>
                <a:ext cx="693048" cy="1079410"/>
                <a:chOff x="4388246" y="4511086"/>
                <a:chExt cx="693048" cy="1079410"/>
              </a:xfrm>
              <a:solidFill>
                <a:srgbClr val="FF0000"/>
              </a:solidFill>
              <a:effectLst/>
            </p:grpSpPr>
            <p:grpSp>
              <p:nvGrpSpPr>
                <p:cNvPr id="59" name="Group 58"/>
                <p:cNvGrpSpPr/>
                <p:nvPr/>
              </p:nvGrpSpPr>
              <p:grpSpPr>
                <a:xfrm>
                  <a:off x="4388246" y="5125804"/>
                  <a:ext cx="692338" cy="461962"/>
                  <a:chOff x="4388246" y="5125804"/>
                  <a:chExt cx="692338" cy="461962"/>
                </a:xfrm>
                <a:grpFill/>
              </p:grpSpPr>
              <p:sp>
                <p:nvSpPr>
                  <p:cNvPr id="83"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84"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5"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6"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7"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60" name="Group 59"/>
                <p:cNvGrpSpPr/>
                <p:nvPr/>
              </p:nvGrpSpPr>
              <p:grpSpPr>
                <a:xfrm>
                  <a:off x="4388956" y="4818800"/>
                  <a:ext cx="692338" cy="461962"/>
                  <a:chOff x="4388246" y="5125804"/>
                  <a:chExt cx="692338" cy="461962"/>
                </a:xfrm>
                <a:grpFill/>
              </p:grpSpPr>
              <p:sp>
                <p:nvSpPr>
                  <p:cNvPr id="78"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79"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0"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1"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2"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61" name="Group 60"/>
                <p:cNvGrpSpPr/>
                <p:nvPr/>
              </p:nvGrpSpPr>
              <p:grpSpPr>
                <a:xfrm>
                  <a:off x="4388956" y="4511086"/>
                  <a:ext cx="692338" cy="461962"/>
                  <a:chOff x="4388246" y="5125804"/>
                  <a:chExt cx="692338" cy="461962"/>
                </a:xfrm>
                <a:grpFill/>
              </p:grpSpPr>
              <p:sp>
                <p:nvSpPr>
                  <p:cNvPr id="73"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74"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75"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76"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77"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62" name="Line 166"/>
                <p:cNvSpPr>
                  <a:spLocks noChangeShapeType="1"/>
                </p:cNvSpPr>
                <p:nvPr/>
              </p:nvSpPr>
              <p:spPr bwMode="auto">
                <a:xfrm>
                  <a:off x="4440605" y="4629144"/>
                  <a:ext cx="0" cy="920216"/>
                </a:xfrm>
                <a:prstGeom prst="line">
                  <a:avLst/>
                </a:prstGeom>
                <a:grpFill/>
                <a:ln w="9525">
                  <a:solidFill>
                    <a:schemeClr val="tx1"/>
                  </a:solidFill>
                  <a:round/>
                  <a:headEnd/>
                  <a:tailEnd/>
                </a:ln>
              </p:spPr>
              <p:txBody>
                <a:bodyPr/>
                <a:lstStyle/>
                <a:p>
                  <a:endParaRPr lang="en-US"/>
                </a:p>
              </p:txBody>
            </p:sp>
            <p:sp>
              <p:nvSpPr>
                <p:cNvPr id="63" name="Line 166"/>
                <p:cNvSpPr>
                  <a:spLocks noChangeShapeType="1"/>
                </p:cNvSpPr>
                <p:nvPr/>
              </p:nvSpPr>
              <p:spPr bwMode="auto">
                <a:xfrm>
                  <a:off x="4497657" y="4642917"/>
                  <a:ext cx="0" cy="928823"/>
                </a:xfrm>
                <a:prstGeom prst="line">
                  <a:avLst/>
                </a:prstGeom>
                <a:grpFill/>
                <a:ln w="9525">
                  <a:solidFill>
                    <a:schemeClr val="tx1"/>
                  </a:solidFill>
                  <a:round/>
                  <a:headEnd/>
                  <a:tailEnd/>
                </a:ln>
              </p:spPr>
              <p:txBody>
                <a:bodyPr/>
                <a:lstStyle/>
                <a:p>
                  <a:endParaRPr lang="en-US"/>
                </a:p>
              </p:txBody>
            </p:sp>
            <p:sp>
              <p:nvSpPr>
                <p:cNvPr id="64" name="Line 166"/>
                <p:cNvSpPr>
                  <a:spLocks noChangeShapeType="1"/>
                </p:cNvSpPr>
                <p:nvPr/>
              </p:nvSpPr>
              <p:spPr bwMode="auto">
                <a:xfrm>
                  <a:off x="4553999" y="4655858"/>
                  <a:ext cx="0" cy="920216"/>
                </a:xfrm>
                <a:prstGeom prst="line">
                  <a:avLst/>
                </a:prstGeom>
                <a:grpFill/>
                <a:ln w="9525">
                  <a:solidFill>
                    <a:schemeClr val="tx1"/>
                  </a:solidFill>
                  <a:round/>
                  <a:headEnd/>
                  <a:tailEnd/>
                </a:ln>
              </p:spPr>
              <p:txBody>
                <a:bodyPr/>
                <a:lstStyle/>
                <a:p>
                  <a:endParaRPr lang="en-US"/>
                </a:p>
              </p:txBody>
            </p:sp>
            <p:sp>
              <p:nvSpPr>
                <p:cNvPr id="65" name="Line 166"/>
                <p:cNvSpPr>
                  <a:spLocks noChangeShapeType="1"/>
                </p:cNvSpPr>
                <p:nvPr/>
              </p:nvSpPr>
              <p:spPr bwMode="auto">
                <a:xfrm>
                  <a:off x="4619719" y="4660902"/>
                  <a:ext cx="0" cy="920216"/>
                </a:xfrm>
                <a:prstGeom prst="line">
                  <a:avLst/>
                </a:prstGeom>
                <a:grpFill/>
                <a:ln w="9525">
                  <a:solidFill>
                    <a:schemeClr val="tx1"/>
                  </a:solidFill>
                  <a:round/>
                  <a:headEnd/>
                  <a:tailEnd/>
                </a:ln>
              </p:spPr>
              <p:txBody>
                <a:bodyPr/>
                <a:lstStyle/>
                <a:p>
                  <a:endParaRPr lang="en-US"/>
                </a:p>
              </p:txBody>
            </p:sp>
            <p:sp>
              <p:nvSpPr>
                <p:cNvPr id="66" name="Line 166"/>
                <p:cNvSpPr>
                  <a:spLocks noChangeShapeType="1"/>
                </p:cNvSpPr>
                <p:nvPr/>
              </p:nvSpPr>
              <p:spPr bwMode="auto">
                <a:xfrm>
                  <a:off x="4689773" y="4670280"/>
                  <a:ext cx="0" cy="920216"/>
                </a:xfrm>
                <a:prstGeom prst="line">
                  <a:avLst/>
                </a:prstGeom>
                <a:grpFill/>
                <a:ln w="9525">
                  <a:solidFill>
                    <a:schemeClr val="tx1"/>
                  </a:solidFill>
                  <a:round/>
                  <a:headEnd/>
                  <a:tailEnd/>
                </a:ln>
              </p:spPr>
              <p:txBody>
                <a:bodyPr/>
                <a:lstStyle/>
                <a:p>
                  <a:endParaRPr lang="en-US"/>
                </a:p>
              </p:txBody>
            </p:sp>
            <p:sp>
              <p:nvSpPr>
                <p:cNvPr id="67" name="Line 166"/>
                <p:cNvSpPr>
                  <a:spLocks noChangeShapeType="1"/>
                </p:cNvSpPr>
                <p:nvPr/>
              </p:nvSpPr>
              <p:spPr bwMode="auto">
                <a:xfrm>
                  <a:off x="4759827" y="4666656"/>
                  <a:ext cx="0" cy="920216"/>
                </a:xfrm>
                <a:prstGeom prst="line">
                  <a:avLst/>
                </a:prstGeom>
                <a:grpFill/>
                <a:ln w="9525">
                  <a:solidFill>
                    <a:schemeClr val="tx1"/>
                  </a:solidFill>
                  <a:round/>
                  <a:headEnd/>
                  <a:tailEnd/>
                </a:ln>
              </p:spPr>
              <p:txBody>
                <a:bodyPr/>
                <a:lstStyle/>
                <a:p>
                  <a:endParaRPr lang="en-US"/>
                </a:p>
              </p:txBody>
            </p:sp>
            <p:sp>
              <p:nvSpPr>
                <p:cNvPr id="68" name="Line 166"/>
                <p:cNvSpPr>
                  <a:spLocks noChangeShapeType="1"/>
                </p:cNvSpPr>
                <p:nvPr/>
              </p:nvSpPr>
              <p:spPr bwMode="auto">
                <a:xfrm>
                  <a:off x="4833505" y="4662322"/>
                  <a:ext cx="0" cy="920216"/>
                </a:xfrm>
                <a:prstGeom prst="line">
                  <a:avLst/>
                </a:prstGeom>
                <a:grpFill/>
                <a:ln w="9525">
                  <a:solidFill>
                    <a:schemeClr val="tx1"/>
                  </a:solidFill>
                  <a:round/>
                  <a:headEnd/>
                  <a:tailEnd/>
                </a:ln>
              </p:spPr>
              <p:txBody>
                <a:bodyPr/>
                <a:lstStyle/>
                <a:p>
                  <a:endParaRPr lang="en-US"/>
                </a:p>
              </p:txBody>
            </p:sp>
            <p:sp>
              <p:nvSpPr>
                <p:cNvPr id="69" name="Line 166"/>
                <p:cNvSpPr>
                  <a:spLocks noChangeShapeType="1"/>
                </p:cNvSpPr>
                <p:nvPr/>
              </p:nvSpPr>
              <p:spPr bwMode="auto">
                <a:xfrm>
                  <a:off x="4894891" y="4658698"/>
                  <a:ext cx="0" cy="920216"/>
                </a:xfrm>
                <a:prstGeom prst="line">
                  <a:avLst/>
                </a:prstGeom>
                <a:grpFill/>
                <a:ln w="9525">
                  <a:solidFill>
                    <a:schemeClr val="tx1"/>
                  </a:solidFill>
                  <a:round/>
                  <a:headEnd/>
                  <a:tailEnd/>
                </a:ln>
              </p:spPr>
              <p:txBody>
                <a:bodyPr/>
                <a:lstStyle/>
                <a:p>
                  <a:endParaRPr lang="en-US"/>
                </a:p>
              </p:txBody>
            </p:sp>
            <p:sp>
              <p:nvSpPr>
                <p:cNvPr id="70" name="Line 166"/>
                <p:cNvSpPr>
                  <a:spLocks noChangeShapeType="1"/>
                </p:cNvSpPr>
                <p:nvPr/>
              </p:nvSpPr>
              <p:spPr bwMode="auto">
                <a:xfrm>
                  <a:off x="4964945" y="4646406"/>
                  <a:ext cx="0" cy="920216"/>
                </a:xfrm>
                <a:prstGeom prst="line">
                  <a:avLst/>
                </a:prstGeom>
                <a:grpFill/>
                <a:ln w="9525">
                  <a:solidFill>
                    <a:schemeClr val="tx1"/>
                  </a:solidFill>
                  <a:round/>
                  <a:headEnd/>
                  <a:tailEnd/>
                </a:ln>
              </p:spPr>
              <p:txBody>
                <a:bodyPr/>
                <a:lstStyle/>
                <a:p>
                  <a:endParaRPr lang="en-US"/>
                </a:p>
              </p:txBody>
            </p:sp>
            <p:sp>
              <p:nvSpPr>
                <p:cNvPr id="71" name="Line 166"/>
                <p:cNvSpPr>
                  <a:spLocks noChangeShapeType="1"/>
                </p:cNvSpPr>
                <p:nvPr/>
              </p:nvSpPr>
              <p:spPr bwMode="auto">
                <a:xfrm>
                  <a:off x="5030665" y="4621112"/>
                  <a:ext cx="0" cy="920216"/>
                </a:xfrm>
                <a:prstGeom prst="line">
                  <a:avLst/>
                </a:prstGeom>
                <a:grpFill/>
                <a:ln w="9525">
                  <a:solidFill>
                    <a:schemeClr val="tx1"/>
                  </a:solidFill>
                  <a:round/>
                  <a:headEnd/>
                  <a:tailEnd/>
                </a:ln>
              </p:spPr>
              <p:txBody>
                <a:bodyPr/>
                <a:lstStyle/>
                <a:p>
                  <a:endParaRPr lang="en-US"/>
                </a:p>
              </p:txBody>
            </p:sp>
            <p:sp>
              <p:nvSpPr>
                <p:cNvPr id="72" name="Line 166"/>
                <p:cNvSpPr>
                  <a:spLocks noChangeShapeType="1"/>
                </p:cNvSpPr>
                <p:nvPr/>
              </p:nvSpPr>
              <p:spPr bwMode="auto">
                <a:xfrm>
                  <a:off x="5079049" y="4595818"/>
                  <a:ext cx="0" cy="920216"/>
                </a:xfrm>
                <a:prstGeom prst="line">
                  <a:avLst/>
                </a:prstGeom>
                <a:grpFill/>
                <a:ln w="9525">
                  <a:solidFill>
                    <a:schemeClr val="tx1"/>
                  </a:solidFill>
                  <a:round/>
                  <a:headEnd/>
                  <a:tailEnd/>
                </a:ln>
              </p:spPr>
              <p:txBody>
                <a:bodyPr/>
                <a:lstStyle/>
                <a:p>
                  <a:endParaRPr lang="en-US"/>
                </a:p>
              </p:txBody>
            </p:sp>
          </p:grpSp>
          <p:sp>
            <p:nvSpPr>
              <p:cNvPr id="58" name="Text Box 183"/>
              <p:cNvSpPr txBox="1">
                <a:spLocks noChangeArrowheads="1"/>
              </p:cNvSpPr>
              <p:nvPr/>
            </p:nvSpPr>
            <p:spPr bwMode="auto">
              <a:xfrm>
                <a:off x="3044998" y="1433012"/>
                <a:ext cx="487634" cy="215444"/>
              </a:xfrm>
              <a:prstGeom prst="rect">
                <a:avLst/>
              </a:prstGeom>
              <a:noFill/>
              <a:ln w="9525">
                <a:noFill/>
                <a:miter lim="800000"/>
                <a:headEnd/>
                <a:tailEnd/>
              </a:ln>
            </p:spPr>
            <p:txBody>
              <a:bodyPr wrap="none">
                <a:spAutoFit/>
              </a:bodyPr>
              <a:lstStyle/>
              <a:p>
                <a:r>
                  <a:rPr lang="en-US" sz="800" dirty="0" smtClean="0"/>
                  <a:t>RAID1</a:t>
                </a:r>
                <a:endParaRPr lang="en-US" sz="800" dirty="0"/>
              </a:p>
            </p:txBody>
          </p:sp>
        </p:grpSp>
      </p:grpSp>
      <p:grpSp>
        <p:nvGrpSpPr>
          <p:cNvPr id="147" name="Group 146"/>
          <p:cNvGrpSpPr/>
          <p:nvPr/>
        </p:nvGrpSpPr>
        <p:grpSpPr>
          <a:xfrm>
            <a:off x="3764851" y="3290887"/>
            <a:ext cx="2612136" cy="2676025"/>
            <a:chOff x="3941064" y="1667375"/>
            <a:chExt cx="2612136" cy="2676025"/>
          </a:xfrm>
        </p:grpSpPr>
        <p:sp>
          <p:nvSpPr>
            <p:cNvPr id="148" name="Text Box 212"/>
            <p:cNvSpPr txBox="1">
              <a:spLocks noChangeArrowheads="1"/>
            </p:cNvSpPr>
            <p:nvPr/>
          </p:nvSpPr>
          <p:spPr bwMode="auto">
            <a:xfrm>
              <a:off x="5410200" y="1667375"/>
              <a:ext cx="641350" cy="366713"/>
            </a:xfrm>
            <a:prstGeom prst="rect">
              <a:avLst/>
            </a:prstGeom>
            <a:noFill/>
            <a:ln w="9525">
              <a:noFill/>
              <a:miter lim="800000"/>
              <a:headEnd/>
              <a:tailEnd/>
            </a:ln>
          </p:spPr>
          <p:txBody>
            <a:bodyPr wrap="none">
              <a:spAutoFit/>
            </a:bodyPr>
            <a:lstStyle/>
            <a:p>
              <a:r>
                <a:rPr lang="en-US" dirty="0"/>
                <a:t>Pool</a:t>
              </a:r>
            </a:p>
          </p:txBody>
        </p:sp>
        <p:grpSp>
          <p:nvGrpSpPr>
            <p:cNvPr id="149" name="Group 148"/>
            <p:cNvGrpSpPr/>
            <p:nvPr/>
          </p:nvGrpSpPr>
          <p:grpSpPr>
            <a:xfrm>
              <a:off x="4896723" y="2414298"/>
              <a:ext cx="1656477" cy="1929102"/>
              <a:chOff x="4786312" y="2130623"/>
              <a:chExt cx="1656477" cy="1929102"/>
            </a:xfrm>
          </p:grpSpPr>
          <p:grpSp>
            <p:nvGrpSpPr>
              <p:cNvPr id="153" name="Group 152"/>
              <p:cNvGrpSpPr/>
              <p:nvPr/>
            </p:nvGrpSpPr>
            <p:grpSpPr>
              <a:xfrm>
                <a:off x="4786312" y="2133599"/>
                <a:ext cx="1656477" cy="1926126"/>
                <a:chOff x="4388246" y="4511086"/>
                <a:chExt cx="693048" cy="1079410"/>
              </a:xfr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1"/>
                <a:tileRect/>
              </a:gradFill>
              <a:effectLst/>
            </p:grpSpPr>
            <p:grpSp>
              <p:nvGrpSpPr>
                <p:cNvPr id="155" name="Group 154"/>
                <p:cNvGrpSpPr/>
                <p:nvPr/>
              </p:nvGrpSpPr>
              <p:grpSpPr>
                <a:xfrm>
                  <a:off x="4388246" y="5125804"/>
                  <a:ext cx="692338" cy="461962"/>
                  <a:chOff x="4388246" y="5125804"/>
                  <a:chExt cx="692338" cy="461962"/>
                </a:xfrm>
                <a:grpFill/>
              </p:grpSpPr>
              <p:sp>
                <p:nvSpPr>
                  <p:cNvPr id="179"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80"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81"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82"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83"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56" name="Group 155"/>
                <p:cNvGrpSpPr/>
                <p:nvPr/>
              </p:nvGrpSpPr>
              <p:grpSpPr>
                <a:xfrm>
                  <a:off x="4388956" y="4818800"/>
                  <a:ext cx="692338" cy="461962"/>
                  <a:chOff x="4388246" y="5125804"/>
                  <a:chExt cx="692338" cy="461962"/>
                </a:xfrm>
                <a:grpFill/>
              </p:grpSpPr>
              <p:sp>
                <p:nvSpPr>
                  <p:cNvPr id="174"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75"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6"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7"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8"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57" name="Group 156"/>
                <p:cNvGrpSpPr/>
                <p:nvPr/>
              </p:nvGrpSpPr>
              <p:grpSpPr>
                <a:xfrm>
                  <a:off x="4388956" y="4511086"/>
                  <a:ext cx="692338" cy="461962"/>
                  <a:chOff x="4388246" y="5125804"/>
                  <a:chExt cx="692338" cy="461962"/>
                </a:xfrm>
                <a:grpFill/>
              </p:grpSpPr>
              <p:sp>
                <p:nvSpPr>
                  <p:cNvPr id="169"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70"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1"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2"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3"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158" name="Line 166"/>
                <p:cNvSpPr>
                  <a:spLocks noChangeShapeType="1"/>
                </p:cNvSpPr>
                <p:nvPr/>
              </p:nvSpPr>
              <p:spPr bwMode="auto">
                <a:xfrm>
                  <a:off x="4440605" y="4629144"/>
                  <a:ext cx="0" cy="920216"/>
                </a:xfrm>
                <a:prstGeom prst="line">
                  <a:avLst/>
                </a:prstGeom>
                <a:grpFill/>
                <a:ln w="9525">
                  <a:solidFill>
                    <a:schemeClr val="tx1"/>
                  </a:solidFill>
                  <a:round/>
                  <a:headEnd/>
                  <a:tailEnd/>
                </a:ln>
              </p:spPr>
              <p:txBody>
                <a:bodyPr/>
                <a:lstStyle/>
                <a:p>
                  <a:endParaRPr lang="en-US"/>
                </a:p>
              </p:txBody>
            </p:sp>
            <p:sp>
              <p:nvSpPr>
                <p:cNvPr id="159" name="Line 166"/>
                <p:cNvSpPr>
                  <a:spLocks noChangeShapeType="1"/>
                </p:cNvSpPr>
                <p:nvPr/>
              </p:nvSpPr>
              <p:spPr bwMode="auto">
                <a:xfrm>
                  <a:off x="4497657" y="4642917"/>
                  <a:ext cx="0" cy="928823"/>
                </a:xfrm>
                <a:prstGeom prst="line">
                  <a:avLst/>
                </a:prstGeom>
                <a:grpFill/>
                <a:ln w="9525">
                  <a:solidFill>
                    <a:schemeClr val="tx1"/>
                  </a:solidFill>
                  <a:round/>
                  <a:headEnd/>
                  <a:tailEnd/>
                </a:ln>
              </p:spPr>
              <p:txBody>
                <a:bodyPr/>
                <a:lstStyle/>
                <a:p>
                  <a:endParaRPr lang="en-US"/>
                </a:p>
              </p:txBody>
            </p:sp>
            <p:sp>
              <p:nvSpPr>
                <p:cNvPr id="160" name="Line 166"/>
                <p:cNvSpPr>
                  <a:spLocks noChangeShapeType="1"/>
                </p:cNvSpPr>
                <p:nvPr/>
              </p:nvSpPr>
              <p:spPr bwMode="auto">
                <a:xfrm>
                  <a:off x="4553999" y="4655858"/>
                  <a:ext cx="0" cy="920216"/>
                </a:xfrm>
                <a:prstGeom prst="line">
                  <a:avLst/>
                </a:prstGeom>
                <a:grpFill/>
                <a:ln w="9525">
                  <a:solidFill>
                    <a:schemeClr val="tx1"/>
                  </a:solidFill>
                  <a:round/>
                  <a:headEnd/>
                  <a:tailEnd/>
                </a:ln>
              </p:spPr>
              <p:txBody>
                <a:bodyPr/>
                <a:lstStyle/>
                <a:p>
                  <a:endParaRPr lang="en-US"/>
                </a:p>
              </p:txBody>
            </p:sp>
            <p:sp>
              <p:nvSpPr>
                <p:cNvPr id="161" name="Line 166"/>
                <p:cNvSpPr>
                  <a:spLocks noChangeShapeType="1"/>
                </p:cNvSpPr>
                <p:nvPr/>
              </p:nvSpPr>
              <p:spPr bwMode="auto">
                <a:xfrm>
                  <a:off x="4619719" y="4660902"/>
                  <a:ext cx="0" cy="920216"/>
                </a:xfrm>
                <a:prstGeom prst="line">
                  <a:avLst/>
                </a:prstGeom>
                <a:grpFill/>
                <a:ln w="9525">
                  <a:solidFill>
                    <a:schemeClr val="tx1"/>
                  </a:solidFill>
                  <a:round/>
                  <a:headEnd/>
                  <a:tailEnd/>
                </a:ln>
              </p:spPr>
              <p:txBody>
                <a:bodyPr/>
                <a:lstStyle/>
                <a:p>
                  <a:endParaRPr lang="en-US"/>
                </a:p>
              </p:txBody>
            </p:sp>
            <p:sp>
              <p:nvSpPr>
                <p:cNvPr id="162" name="Line 166"/>
                <p:cNvSpPr>
                  <a:spLocks noChangeShapeType="1"/>
                </p:cNvSpPr>
                <p:nvPr/>
              </p:nvSpPr>
              <p:spPr bwMode="auto">
                <a:xfrm>
                  <a:off x="4689773" y="4670280"/>
                  <a:ext cx="0" cy="920216"/>
                </a:xfrm>
                <a:prstGeom prst="line">
                  <a:avLst/>
                </a:prstGeom>
                <a:grpFill/>
                <a:ln w="9525">
                  <a:solidFill>
                    <a:schemeClr val="tx1"/>
                  </a:solidFill>
                  <a:round/>
                  <a:headEnd/>
                  <a:tailEnd/>
                </a:ln>
              </p:spPr>
              <p:txBody>
                <a:bodyPr/>
                <a:lstStyle/>
                <a:p>
                  <a:endParaRPr lang="en-US"/>
                </a:p>
              </p:txBody>
            </p:sp>
            <p:sp>
              <p:nvSpPr>
                <p:cNvPr id="163" name="Line 166"/>
                <p:cNvSpPr>
                  <a:spLocks noChangeShapeType="1"/>
                </p:cNvSpPr>
                <p:nvPr/>
              </p:nvSpPr>
              <p:spPr bwMode="auto">
                <a:xfrm>
                  <a:off x="4759827" y="4666656"/>
                  <a:ext cx="0" cy="920216"/>
                </a:xfrm>
                <a:prstGeom prst="line">
                  <a:avLst/>
                </a:prstGeom>
                <a:grpFill/>
                <a:ln w="9525">
                  <a:solidFill>
                    <a:schemeClr val="tx1"/>
                  </a:solidFill>
                  <a:round/>
                  <a:headEnd/>
                  <a:tailEnd/>
                </a:ln>
              </p:spPr>
              <p:txBody>
                <a:bodyPr/>
                <a:lstStyle/>
                <a:p>
                  <a:endParaRPr lang="en-US"/>
                </a:p>
              </p:txBody>
            </p:sp>
            <p:sp>
              <p:nvSpPr>
                <p:cNvPr id="164" name="Line 166"/>
                <p:cNvSpPr>
                  <a:spLocks noChangeShapeType="1"/>
                </p:cNvSpPr>
                <p:nvPr/>
              </p:nvSpPr>
              <p:spPr bwMode="auto">
                <a:xfrm>
                  <a:off x="4833505" y="4662322"/>
                  <a:ext cx="0" cy="920216"/>
                </a:xfrm>
                <a:prstGeom prst="line">
                  <a:avLst/>
                </a:prstGeom>
                <a:grpFill/>
                <a:ln w="9525">
                  <a:solidFill>
                    <a:schemeClr val="tx1"/>
                  </a:solidFill>
                  <a:round/>
                  <a:headEnd/>
                  <a:tailEnd/>
                </a:ln>
              </p:spPr>
              <p:txBody>
                <a:bodyPr/>
                <a:lstStyle/>
                <a:p>
                  <a:endParaRPr lang="en-US"/>
                </a:p>
              </p:txBody>
            </p:sp>
            <p:sp>
              <p:nvSpPr>
                <p:cNvPr id="165" name="Line 166"/>
                <p:cNvSpPr>
                  <a:spLocks noChangeShapeType="1"/>
                </p:cNvSpPr>
                <p:nvPr/>
              </p:nvSpPr>
              <p:spPr bwMode="auto">
                <a:xfrm>
                  <a:off x="4894891" y="4639196"/>
                  <a:ext cx="0" cy="920216"/>
                </a:xfrm>
                <a:prstGeom prst="line">
                  <a:avLst/>
                </a:prstGeom>
                <a:grpFill/>
                <a:ln w="9525">
                  <a:solidFill>
                    <a:schemeClr val="tx1"/>
                  </a:solidFill>
                  <a:round/>
                  <a:headEnd/>
                  <a:tailEnd/>
                </a:ln>
              </p:spPr>
              <p:txBody>
                <a:bodyPr/>
                <a:lstStyle/>
                <a:p>
                  <a:endParaRPr lang="en-US"/>
                </a:p>
              </p:txBody>
            </p:sp>
            <p:sp>
              <p:nvSpPr>
                <p:cNvPr id="166" name="Line 166"/>
                <p:cNvSpPr>
                  <a:spLocks noChangeShapeType="1"/>
                </p:cNvSpPr>
                <p:nvPr/>
              </p:nvSpPr>
              <p:spPr bwMode="auto">
                <a:xfrm>
                  <a:off x="4964945" y="4646406"/>
                  <a:ext cx="0" cy="920216"/>
                </a:xfrm>
                <a:prstGeom prst="line">
                  <a:avLst/>
                </a:prstGeom>
                <a:grpFill/>
                <a:ln w="9525">
                  <a:solidFill>
                    <a:schemeClr val="tx1"/>
                  </a:solidFill>
                  <a:round/>
                  <a:headEnd/>
                  <a:tailEnd/>
                </a:ln>
              </p:spPr>
              <p:txBody>
                <a:bodyPr/>
                <a:lstStyle/>
                <a:p>
                  <a:endParaRPr lang="en-US"/>
                </a:p>
              </p:txBody>
            </p:sp>
            <p:sp>
              <p:nvSpPr>
                <p:cNvPr id="167" name="Line 166"/>
                <p:cNvSpPr>
                  <a:spLocks noChangeShapeType="1"/>
                </p:cNvSpPr>
                <p:nvPr/>
              </p:nvSpPr>
              <p:spPr bwMode="auto">
                <a:xfrm>
                  <a:off x="5030665" y="4621112"/>
                  <a:ext cx="0" cy="920216"/>
                </a:xfrm>
                <a:prstGeom prst="line">
                  <a:avLst/>
                </a:prstGeom>
                <a:grpFill/>
                <a:ln w="9525">
                  <a:solidFill>
                    <a:schemeClr val="tx1"/>
                  </a:solidFill>
                  <a:round/>
                  <a:headEnd/>
                  <a:tailEnd/>
                </a:ln>
              </p:spPr>
              <p:txBody>
                <a:bodyPr/>
                <a:lstStyle/>
                <a:p>
                  <a:endParaRPr lang="en-US"/>
                </a:p>
              </p:txBody>
            </p:sp>
            <p:sp>
              <p:nvSpPr>
                <p:cNvPr id="168" name="Line 166"/>
                <p:cNvSpPr>
                  <a:spLocks noChangeShapeType="1"/>
                </p:cNvSpPr>
                <p:nvPr/>
              </p:nvSpPr>
              <p:spPr bwMode="auto">
                <a:xfrm>
                  <a:off x="5079049" y="4595818"/>
                  <a:ext cx="0" cy="920216"/>
                </a:xfrm>
                <a:prstGeom prst="line">
                  <a:avLst/>
                </a:prstGeom>
                <a:grpFill/>
                <a:ln w="9525">
                  <a:solidFill>
                    <a:schemeClr val="tx1"/>
                  </a:solidFill>
                  <a:round/>
                  <a:headEnd/>
                  <a:tailEnd/>
                </a:ln>
              </p:spPr>
              <p:txBody>
                <a:bodyPr/>
                <a:lstStyle/>
                <a:p>
                  <a:endParaRPr lang="en-US"/>
                </a:p>
              </p:txBody>
            </p:sp>
          </p:grpSp>
          <p:sp>
            <p:nvSpPr>
              <p:cNvPr id="154" name="Text Box 183"/>
              <p:cNvSpPr txBox="1">
                <a:spLocks noChangeArrowheads="1"/>
              </p:cNvSpPr>
              <p:nvPr/>
            </p:nvSpPr>
            <p:spPr bwMode="auto">
              <a:xfrm>
                <a:off x="5334000" y="2130623"/>
                <a:ext cx="572593" cy="307777"/>
              </a:xfrm>
              <a:prstGeom prst="rect">
                <a:avLst/>
              </a:prstGeom>
              <a:noFill/>
              <a:ln w="9525">
                <a:noFill/>
                <a:miter lim="800000"/>
                <a:headEnd/>
                <a:tailEnd/>
              </a:ln>
            </p:spPr>
            <p:txBody>
              <a:bodyPr wrap="none">
                <a:spAutoFit/>
              </a:bodyPr>
              <a:lstStyle/>
              <a:p>
                <a:r>
                  <a:rPr lang="en-US" sz="1400" b="1" dirty="0" smtClean="0">
                    <a:solidFill>
                      <a:schemeClr val="bg1"/>
                    </a:solidFill>
                  </a:rPr>
                  <a:t>Pool</a:t>
                </a:r>
                <a:endParaRPr lang="en-US" sz="1400" b="1" dirty="0">
                  <a:solidFill>
                    <a:schemeClr val="bg1"/>
                  </a:solidFill>
                </a:endParaRPr>
              </a:p>
            </p:txBody>
          </p:sp>
        </p:grpSp>
        <p:sp>
          <p:nvSpPr>
            <p:cNvPr id="150" name="Line 204"/>
            <p:cNvSpPr>
              <a:spLocks noChangeShapeType="1"/>
            </p:cNvSpPr>
            <p:nvPr/>
          </p:nvSpPr>
          <p:spPr bwMode="auto">
            <a:xfrm flipV="1">
              <a:off x="3941064" y="3962400"/>
              <a:ext cx="794624" cy="4027"/>
            </a:xfrm>
            <a:prstGeom prst="line">
              <a:avLst/>
            </a:prstGeom>
            <a:noFill/>
            <a:ln w="76200">
              <a:solidFill>
                <a:schemeClr val="tx1"/>
              </a:solidFill>
              <a:round/>
              <a:headEnd/>
              <a:tailEnd type="stealth" w="med" len="med"/>
            </a:ln>
          </p:spPr>
          <p:txBody>
            <a:bodyPr/>
            <a:lstStyle/>
            <a:p>
              <a:endParaRPr lang="en-US"/>
            </a:p>
          </p:txBody>
        </p:sp>
      </p:grpSp>
      <p:sp>
        <p:nvSpPr>
          <p:cNvPr id="190" name="Line 204"/>
          <p:cNvSpPr>
            <a:spLocks noChangeShapeType="1"/>
          </p:cNvSpPr>
          <p:nvPr/>
        </p:nvSpPr>
        <p:spPr bwMode="auto">
          <a:xfrm flipV="1">
            <a:off x="3777376" y="4519112"/>
            <a:ext cx="794624" cy="4027"/>
          </a:xfrm>
          <a:prstGeom prst="line">
            <a:avLst/>
          </a:prstGeom>
          <a:noFill/>
          <a:ln w="76200">
            <a:solidFill>
              <a:schemeClr val="tx1"/>
            </a:solidFill>
            <a:round/>
            <a:headEnd/>
            <a:tailEnd type="stealth" w="med" len="med"/>
          </a:ln>
        </p:spPr>
        <p:txBody>
          <a:bodyPr/>
          <a:lstStyle/>
          <a:p>
            <a:endParaRPr lang="en-US"/>
          </a:p>
        </p:txBody>
      </p:sp>
    </p:spTree>
    <p:extLst>
      <p:ext uri="{BB962C8B-B14F-4D97-AF65-F5344CB8AC3E}">
        <p14:creationId xmlns:p14="http://schemas.microsoft.com/office/powerpoint/2010/main" val="26238802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Unaligned Write example</a:t>
            </a:r>
            <a:endParaRPr lang="en-US" dirty="0"/>
          </a:p>
        </p:txBody>
      </p:sp>
      <p:sp>
        <p:nvSpPr>
          <p:cNvPr id="6" name="Content Placeholder 5"/>
          <p:cNvSpPr txBox="1">
            <a:spLocks/>
          </p:cNvSpPr>
          <p:nvPr/>
        </p:nvSpPr>
        <p:spPr>
          <a:xfrm>
            <a:off x="407337" y="533400"/>
            <a:ext cx="8466137" cy="4922837"/>
          </a:xfrm>
          <a:prstGeom prst="rect">
            <a:avLst/>
          </a:prstGeom>
        </p:spPr>
        <p:txBody>
          <a:bodyPr>
            <a:normAutofit/>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p:txBody>
      </p:sp>
      <p:sp>
        <p:nvSpPr>
          <p:cNvPr id="3" name="Flowchart: Magnetic Disk 2"/>
          <p:cNvSpPr/>
          <p:nvPr/>
        </p:nvSpPr>
        <p:spPr>
          <a:xfrm>
            <a:off x="1066800" y="1534393"/>
            <a:ext cx="1297132" cy="1600200"/>
          </a:xfrm>
          <a:prstGeom prst="flowChartMagneticDisk">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1</a:t>
            </a:r>
            <a:endParaRPr lang="en-US" dirty="0"/>
          </a:p>
        </p:txBody>
      </p:sp>
      <p:sp>
        <p:nvSpPr>
          <p:cNvPr id="15" name="Flowchart: Magnetic Disk 14"/>
          <p:cNvSpPr/>
          <p:nvPr/>
        </p:nvSpPr>
        <p:spPr>
          <a:xfrm>
            <a:off x="2363932" y="1517724"/>
            <a:ext cx="1297132" cy="1600200"/>
          </a:xfrm>
          <a:prstGeom prst="flowChartMagneticDisk">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2</a:t>
            </a:r>
            <a:endParaRPr lang="en-US" dirty="0"/>
          </a:p>
        </p:txBody>
      </p:sp>
      <p:sp>
        <p:nvSpPr>
          <p:cNvPr id="16" name="Flowchart: Magnetic Disk 15"/>
          <p:cNvSpPr/>
          <p:nvPr/>
        </p:nvSpPr>
        <p:spPr>
          <a:xfrm>
            <a:off x="3661064" y="1526059"/>
            <a:ext cx="1297132" cy="1600200"/>
          </a:xfrm>
          <a:prstGeom prst="flowChartMagneticDisk">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3</a:t>
            </a:r>
            <a:endParaRPr lang="en-US" dirty="0"/>
          </a:p>
        </p:txBody>
      </p:sp>
      <p:sp>
        <p:nvSpPr>
          <p:cNvPr id="17" name="Flowchart: Magnetic Disk 16"/>
          <p:cNvSpPr/>
          <p:nvPr/>
        </p:nvSpPr>
        <p:spPr>
          <a:xfrm>
            <a:off x="4958196" y="1534393"/>
            <a:ext cx="1297132" cy="1600200"/>
          </a:xfrm>
          <a:prstGeom prst="flowChartMagneticDisk">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4</a:t>
            </a:r>
            <a:endParaRPr lang="en-US" dirty="0"/>
          </a:p>
        </p:txBody>
      </p:sp>
      <p:sp>
        <p:nvSpPr>
          <p:cNvPr id="18" name="Flowchart: Magnetic Disk 17"/>
          <p:cNvSpPr/>
          <p:nvPr/>
        </p:nvSpPr>
        <p:spPr>
          <a:xfrm>
            <a:off x="7543800" y="1517724"/>
            <a:ext cx="1297132" cy="1600200"/>
          </a:xfrm>
          <a:prstGeom prst="flowChartMagneticDisk">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6</a:t>
            </a:r>
            <a:endParaRPr lang="en-US" dirty="0"/>
          </a:p>
        </p:txBody>
      </p:sp>
      <p:grpSp>
        <p:nvGrpSpPr>
          <p:cNvPr id="47" name="Group 46"/>
          <p:cNvGrpSpPr/>
          <p:nvPr/>
        </p:nvGrpSpPr>
        <p:grpSpPr>
          <a:xfrm>
            <a:off x="1066800" y="3235177"/>
            <a:ext cx="7774132" cy="316284"/>
            <a:chOff x="675408" y="3758184"/>
            <a:chExt cx="7782792" cy="316284"/>
          </a:xfrm>
        </p:grpSpPr>
        <p:cxnSp>
          <p:nvCxnSpPr>
            <p:cNvPr id="24" name="Straight Connector 23"/>
            <p:cNvCxnSpPr/>
            <p:nvPr/>
          </p:nvCxnSpPr>
          <p:spPr>
            <a:xfrm>
              <a:off x="4565937" y="376732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675408" y="3758673"/>
              <a:ext cx="7782792"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1972251" y="3758184"/>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269094" y="376966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159623" y="376732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9" name="TextBox 68"/>
          <p:cNvSpPr txBox="1"/>
          <p:nvPr/>
        </p:nvSpPr>
        <p:spPr>
          <a:xfrm>
            <a:off x="1458192" y="3210793"/>
            <a:ext cx="482313" cy="369332"/>
          </a:xfrm>
          <a:prstGeom prst="rect">
            <a:avLst/>
          </a:prstGeom>
          <a:noFill/>
        </p:spPr>
        <p:txBody>
          <a:bodyPr wrap="square" rtlCol="0">
            <a:spAutoFit/>
          </a:bodyPr>
          <a:lstStyle/>
          <a:p>
            <a:r>
              <a:rPr lang="en-US" dirty="0" smtClean="0"/>
              <a:t>A1</a:t>
            </a:r>
            <a:endParaRPr lang="en-US" dirty="0"/>
          </a:p>
        </p:txBody>
      </p:sp>
      <p:sp>
        <p:nvSpPr>
          <p:cNvPr id="70" name="TextBox 69"/>
          <p:cNvSpPr txBox="1"/>
          <p:nvPr/>
        </p:nvSpPr>
        <p:spPr>
          <a:xfrm>
            <a:off x="2802947" y="3222461"/>
            <a:ext cx="626919" cy="369332"/>
          </a:xfrm>
          <a:prstGeom prst="rect">
            <a:avLst/>
          </a:prstGeom>
          <a:noFill/>
        </p:spPr>
        <p:txBody>
          <a:bodyPr wrap="square" rtlCol="0">
            <a:spAutoFit/>
          </a:bodyPr>
          <a:lstStyle/>
          <a:p>
            <a:r>
              <a:rPr lang="en-US" dirty="0" smtClean="0"/>
              <a:t>A2</a:t>
            </a:r>
            <a:endParaRPr lang="en-US" dirty="0"/>
          </a:p>
        </p:txBody>
      </p:sp>
      <p:sp>
        <p:nvSpPr>
          <p:cNvPr id="71" name="TextBox 70"/>
          <p:cNvSpPr txBox="1"/>
          <p:nvPr/>
        </p:nvSpPr>
        <p:spPr>
          <a:xfrm>
            <a:off x="4114800" y="3225663"/>
            <a:ext cx="489816" cy="369332"/>
          </a:xfrm>
          <a:prstGeom prst="rect">
            <a:avLst/>
          </a:prstGeom>
          <a:noFill/>
        </p:spPr>
        <p:txBody>
          <a:bodyPr wrap="square" rtlCol="0">
            <a:spAutoFit/>
          </a:bodyPr>
          <a:lstStyle/>
          <a:p>
            <a:r>
              <a:rPr lang="en-US" dirty="0" smtClean="0"/>
              <a:t>A3</a:t>
            </a:r>
            <a:endParaRPr lang="en-US" dirty="0"/>
          </a:p>
        </p:txBody>
      </p:sp>
      <p:sp>
        <p:nvSpPr>
          <p:cNvPr id="72" name="TextBox 71"/>
          <p:cNvSpPr txBox="1"/>
          <p:nvPr/>
        </p:nvSpPr>
        <p:spPr>
          <a:xfrm>
            <a:off x="5449454" y="3229854"/>
            <a:ext cx="494146" cy="369332"/>
          </a:xfrm>
          <a:prstGeom prst="rect">
            <a:avLst/>
          </a:prstGeom>
          <a:noFill/>
        </p:spPr>
        <p:txBody>
          <a:bodyPr wrap="square" rtlCol="0">
            <a:spAutoFit/>
          </a:bodyPr>
          <a:lstStyle/>
          <a:p>
            <a:r>
              <a:rPr lang="en-US" dirty="0" smtClean="0"/>
              <a:t>A4</a:t>
            </a:r>
            <a:endParaRPr lang="en-US" dirty="0"/>
          </a:p>
        </p:txBody>
      </p:sp>
      <p:sp>
        <p:nvSpPr>
          <p:cNvPr id="73" name="TextBox 72"/>
          <p:cNvSpPr txBox="1"/>
          <p:nvPr/>
        </p:nvSpPr>
        <p:spPr>
          <a:xfrm>
            <a:off x="6715992" y="3207745"/>
            <a:ext cx="495300" cy="369332"/>
          </a:xfrm>
          <a:prstGeom prst="rect">
            <a:avLst/>
          </a:prstGeom>
          <a:noFill/>
        </p:spPr>
        <p:txBody>
          <a:bodyPr wrap="square" rtlCol="0">
            <a:spAutoFit/>
          </a:bodyPr>
          <a:lstStyle/>
          <a:p>
            <a:r>
              <a:rPr lang="en-US" dirty="0" smtClean="0"/>
              <a:t>A</a:t>
            </a:r>
            <a:r>
              <a:rPr lang="en-US" dirty="0"/>
              <a:t>5</a:t>
            </a:r>
          </a:p>
        </p:txBody>
      </p:sp>
      <p:grpSp>
        <p:nvGrpSpPr>
          <p:cNvPr id="79" name="Group 78"/>
          <p:cNvGrpSpPr/>
          <p:nvPr/>
        </p:nvGrpSpPr>
        <p:grpSpPr>
          <a:xfrm>
            <a:off x="1066800" y="3619225"/>
            <a:ext cx="7774132" cy="316284"/>
            <a:chOff x="675408" y="3758184"/>
            <a:chExt cx="7782792" cy="316284"/>
          </a:xfrm>
        </p:grpSpPr>
        <p:cxnSp>
          <p:nvCxnSpPr>
            <p:cNvPr id="85" name="Straight Connector 84"/>
            <p:cNvCxnSpPr/>
            <p:nvPr/>
          </p:nvCxnSpPr>
          <p:spPr>
            <a:xfrm>
              <a:off x="4565937" y="376732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675408" y="3758673"/>
              <a:ext cx="7782792"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Connector 86"/>
            <p:cNvCxnSpPr/>
            <p:nvPr/>
          </p:nvCxnSpPr>
          <p:spPr>
            <a:xfrm>
              <a:off x="1972251" y="3758184"/>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269094" y="376966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7159623" y="376732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0" name="TextBox 79"/>
          <p:cNvSpPr txBox="1"/>
          <p:nvPr/>
        </p:nvSpPr>
        <p:spPr>
          <a:xfrm>
            <a:off x="2743200" y="3594841"/>
            <a:ext cx="482313" cy="369332"/>
          </a:xfrm>
          <a:prstGeom prst="rect">
            <a:avLst/>
          </a:prstGeom>
          <a:noFill/>
        </p:spPr>
        <p:txBody>
          <a:bodyPr wrap="square" rtlCol="0">
            <a:spAutoFit/>
          </a:bodyPr>
          <a:lstStyle/>
          <a:p>
            <a:r>
              <a:rPr lang="en-US" dirty="0"/>
              <a:t>B</a:t>
            </a:r>
            <a:r>
              <a:rPr lang="en-US" dirty="0" smtClean="0"/>
              <a:t>1</a:t>
            </a:r>
            <a:endParaRPr lang="en-US" dirty="0"/>
          </a:p>
        </p:txBody>
      </p:sp>
      <p:sp>
        <p:nvSpPr>
          <p:cNvPr id="81" name="TextBox 80"/>
          <p:cNvSpPr txBox="1"/>
          <p:nvPr/>
        </p:nvSpPr>
        <p:spPr>
          <a:xfrm>
            <a:off x="4087955" y="3606509"/>
            <a:ext cx="626919" cy="369332"/>
          </a:xfrm>
          <a:prstGeom prst="rect">
            <a:avLst/>
          </a:prstGeom>
          <a:noFill/>
        </p:spPr>
        <p:txBody>
          <a:bodyPr wrap="square" rtlCol="0">
            <a:spAutoFit/>
          </a:bodyPr>
          <a:lstStyle/>
          <a:p>
            <a:r>
              <a:rPr lang="en-US" dirty="0" smtClean="0"/>
              <a:t>B2</a:t>
            </a:r>
            <a:endParaRPr lang="en-US" dirty="0"/>
          </a:p>
        </p:txBody>
      </p:sp>
      <p:sp>
        <p:nvSpPr>
          <p:cNvPr id="82" name="TextBox 81"/>
          <p:cNvSpPr txBox="1"/>
          <p:nvPr/>
        </p:nvSpPr>
        <p:spPr>
          <a:xfrm>
            <a:off x="5399808" y="3609711"/>
            <a:ext cx="489816" cy="369332"/>
          </a:xfrm>
          <a:prstGeom prst="rect">
            <a:avLst/>
          </a:prstGeom>
          <a:noFill/>
        </p:spPr>
        <p:txBody>
          <a:bodyPr wrap="square" rtlCol="0">
            <a:spAutoFit/>
          </a:bodyPr>
          <a:lstStyle/>
          <a:p>
            <a:r>
              <a:rPr lang="en-US" dirty="0" smtClean="0"/>
              <a:t>B3</a:t>
            </a:r>
            <a:endParaRPr lang="en-US" dirty="0"/>
          </a:p>
        </p:txBody>
      </p:sp>
      <p:sp>
        <p:nvSpPr>
          <p:cNvPr id="83" name="TextBox 82"/>
          <p:cNvSpPr txBox="1"/>
          <p:nvPr/>
        </p:nvSpPr>
        <p:spPr>
          <a:xfrm>
            <a:off x="6734462" y="3613902"/>
            <a:ext cx="494146" cy="369332"/>
          </a:xfrm>
          <a:prstGeom prst="rect">
            <a:avLst/>
          </a:prstGeom>
          <a:noFill/>
        </p:spPr>
        <p:txBody>
          <a:bodyPr wrap="square" rtlCol="0">
            <a:spAutoFit/>
          </a:bodyPr>
          <a:lstStyle/>
          <a:p>
            <a:r>
              <a:rPr lang="en-US" dirty="0" smtClean="0"/>
              <a:t>B4</a:t>
            </a:r>
            <a:endParaRPr lang="en-US" dirty="0"/>
          </a:p>
        </p:txBody>
      </p:sp>
      <p:sp>
        <p:nvSpPr>
          <p:cNvPr id="84" name="TextBox 83"/>
          <p:cNvSpPr txBox="1"/>
          <p:nvPr/>
        </p:nvSpPr>
        <p:spPr>
          <a:xfrm>
            <a:off x="7990608" y="3591793"/>
            <a:ext cx="495300" cy="369332"/>
          </a:xfrm>
          <a:prstGeom prst="rect">
            <a:avLst/>
          </a:prstGeom>
          <a:noFill/>
        </p:spPr>
        <p:txBody>
          <a:bodyPr wrap="square" rtlCol="0">
            <a:spAutoFit/>
          </a:bodyPr>
          <a:lstStyle/>
          <a:p>
            <a:r>
              <a:rPr lang="en-US" dirty="0" smtClean="0"/>
              <a:t>B5</a:t>
            </a:r>
            <a:endParaRPr lang="en-US" dirty="0"/>
          </a:p>
        </p:txBody>
      </p:sp>
      <p:sp>
        <p:nvSpPr>
          <p:cNvPr id="114" name="TextBox 113"/>
          <p:cNvSpPr txBox="1"/>
          <p:nvPr/>
        </p:nvSpPr>
        <p:spPr>
          <a:xfrm>
            <a:off x="2439520" y="616615"/>
            <a:ext cx="5698760" cy="369332"/>
          </a:xfrm>
          <a:prstGeom prst="rect">
            <a:avLst/>
          </a:prstGeom>
          <a:noFill/>
        </p:spPr>
        <p:txBody>
          <a:bodyPr wrap="square" rtlCol="0">
            <a:spAutoFit/>
          </a:bodyPr>
          <a:lstStyle/>
          <a:p>
            <a:r>
              <a:rPr lang="en-US" b="1" dirty="0" smtClean="0"/>
              <a:t>RAID5</a:t>
            </a:r>
            <a:r>
              <a:rPr lang="en-US" dirty="0" smtClean="0"/>
              <a:t> (5+1): Stripe Unit=512K, Stripe size=2MB</a:t>
            </a:r>
            <a:endParaRPr lang="en-US" dirty="0"/>
          </a:p>
        </p:txBody>
      </p:sp>
      <p:sp>
        <p:nvSpPr>
          <p:cNvPr id="116" name="TextBox 115"/>
          <p:cNvSpPr txBox="1"/>
          <p:nvPr/>
        </p:nvSpPr>
        <p:spPr>
          <a:xfrm>
            <a:off x="-67271" y="3244321"/>
            <a:ext cx="1447800" cy="369332"/>
          </a:xfrm>
          <a:prstGeom prst="rect">
            <a:avLst/>
          </a:prstGeom>
          <a:noFill/>
        </p:spPr>
        <p:txBody>
          <a:bodyPr wrap="square" rtlCol="0">
            <a:spAutoFit/>
          </a:bodyPr>
          <a:lstStyle/>
          <a:p>
            <a:r>
              <a:rPr lang="en-US" dirty="0" smtClean="0"/>
              <a:t>Stripe A</a:t>
            </a:r>
            <a:endParaRPr lang="en-US" dirty="0"/>
          </a:p>
        </p:txBody>
      </p:sp>
      <p:sp>
        <p:nvSpPr>
          <p:cNvPr id="117" name="TextBox 116"/>
          <p:cNvSpPr txBox="1"/>
          <p:nvPr/>
        </p:nvSpPr>
        <p:spPr>
          <a:xfrm>
            <a:off x="-76200" y="3586959"/>
            <a:ext cx="1447800" cy="369332"/>
          </a:xfrm>
          <a:prstGeom prst="rect">
            <a:avLst/>
          </a:prstGeom>
          <a:noFill/>
        </p:spPr>
        <p:txBody>
          <a:bodyPr wrap="square" rtlCol="0">
            <a:spAutoFit/>
          </a:bodyPr>
          <a:lstStyle/>
          <a:p>
            <a:r>
              <a:rPr lang="en-US" dirty="0" smtClean="0"/>
              <a:t>Stripe B</a:t>
            </a:r>
            <a:endParaRPr lang="en-US" dirty="0"/>
          </a:p>
        </p:txBody>
      </p:sp>
      <p:sp>
        <p:nvSpPr>
          <p:cNvPr id="121" name="TextBox 120"/>
          <p:cNvSpPr txBox="1"/>
          <p:nvPr/>
        </p:nvSpPr>
        <p:spPr>
          <a:xfrm>
            <a:off x="318914" y="4382857"/>
            <a:ext cx="7819366" cy="1477328"/>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 single page doesn’t align.</a:t>
            </a:r>
          </a:p>
          <a:p>
            <a:pPr marL="285750" indent="-285750">
              <a:buFont typeface="Arial" panose="020B0604020202020204" pitchFamily="34" charset="0"/>
              <a:buChar char="•"/>
            </a:pPr>
            <a:r>
              <a:rPr lang="en-US" dirty="0" smtClean="0"/>
              <a:t>The data from disk 5 and 6 must be read so that parity can be re-calculated.  </a:t>
            </a:r>
            <a:r>
              <a:rPr lang="en-US" i="1" dirty="0" smtClean="0"/>
              <a:t>Extraneous writes for every page written</a:t>
            </a:r>
          </a:p>
          <a:p>
            <a:pPr marL="285750" indent="-285750">
              <a:buFont typeface="Arial" panose="020B0604020202020204" pitchFamily="34" charset="0"/>
              <a:buChar char="•"/>
            </a:pPr>
            <a:endParaRPr lang="en-US" b="1" i="1" dirty="0"/>
          </a:p>
          <a:p>
            <a:endParaRPr lang="en-US" dirty="0"/>
          </a:p>
        </p:txBody>
      </p:sp>
      <p:sp>
        <p:nvSpPr>
          <p:cNvPr id="61" name="Flowchart: Magnetic Disk 60"/>
          <p:cNvSpPr/>
          <p:nvPr/>
        </p:nvSpPr>
        <p:spPr>
          <a:xfrm>
            <a:off x="6248400" y="1524000"/>
            <a:ext cx="1297132" cy="1600200"/>
          </a:xfrm>
          <a:prstGeom prst="flowChartMagneticDisk">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5</a:t>
            </a:r>
            <a:endParaRPr lang="en-US" dirty="0"/>
          </a:p>
        </p:txBody>
      </p:sp>
      <p:cxnSp>
        <p:nvCxnSpPr>
          <p:cNvPr id="63" name="Straight Connector 62"/>
          <p:cNvCxnSpPr/>
          <p:nvPr/>
        </p:nvCxnSpPr>
        <p:spPr>
          <a:xfrm>
            <a:off x="6248400" y="362712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248400" y="3243072"/>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8001000" y="3212068"/>
            <a:ext cx="495300" cy="369332"/>
          </a:xfrm>
          <a:prstGeom prst="rect">
            <a:avLst/>
          </a:prstGeom>
          <a:noFill/>
        </p:spPr>
        <p:txBody>
          <a:bodyPr wrap="square" rtlCol="0">
            <a:spAutoFit/>
          </a:bodyPr>
          <a:lstStyle/>
          <a:p>
            <a:r>
              <a:rPr lang="en-US" dirty="0" smtClean="0"/>
              <a:t>A</a:t>
            </a:r>
            <a:r>
              <a:rPr lang="en-US" dirty="0" smtClean="0">
                <a:solidFill>
                  <a:srgbClr val="FF0000"/>
                </a:solidFill>
              </a:rPr>
              <a:t>p</a:t>
            </a:r>
            <a:endParaRPr lang="en-US" dirty="0">
              <a:solidFill>
                <a:srgbClr val="FF0000"/>
              </a:solidFill>
            </a:endParaRPr>
          </a:p>
        </p:txBody>
      </p:sp>
      <p:sp>
        <p:nvSpPr>
          <p:cNvPr id="40" name="Right Brace 39"/>
          <p:cNvSpPr/>
          <p:nvPr/>
        </p:nvSpPr>
        <p:spPr>
          <a:xfrm rot="16200000">
            <a:off x="4796270" y="-2662669"/>
            <a:ext cx="315192" cy="7774132"/>
          </a:xfrm>
          <a:prstGeom prst="rightBrace">
            <a:avLst>
              <a:gd name="adj1" fmla="val 2481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TextBox 40"/>
          <p:cNvSpPr txBox="1"/>
          <p:nvPr/>
        </p:nvSpPr>
        <p:spPr>
          <a:xfrm>
            <a:off x="1447800" y="3581400"/>
            <a:ext cx="495300" cy="369332"/>
          </a:xfrm>
          <a:prstGeom prst="rect">
            <a:avLst/>
          </a:prstGeom>
          <a:noFill/>
        </p:spPr>
        <p:txBody>
          <a:bodyPr wrap="square" rtlCol="0">
            <a:spAutoFit/>
          </a:bodyPr>
          <a:lstStyle/>
          <a:p>
            <a:r>
              <a:rPr lang="en-US" dirty="0" err="1" smtClean="0"/>
              <a:t>B</a:t>
            </a:r>
            <a:r>
              <a:rPr lang="en-US" dirty="0" err="1" smtClean="0">
                <a:solidFill>
                  <a:srgbClr val="FF0000"/>
                </a:solidFill>
              </a:rPr>
              <a:t>p</a:t>
            </a:r>
            <a:endParaRPr lang="en-US" dirty="0">
              <a:solidFill>
                <a:srgbClr val="FF0000"/>
              </a:solidFill>
            </a:endParaRPr>
          </a:p>
        </p:txBody>
      </p:sp>
      <p:sp>
        <p:nvSpPr>
          <p:cNvPr id="42" name="TextBox 41"/>
          <p:cNvSpPr txBox="1"/>
          <p:nvPr/>
        </p:nvSpPr>
        <p:spPr>
          <a:xfrm>
            <a:off x="318915" y="5439404"/>
            <a:ext cx="7819366" cy="923330"/>
          </a:xfrm>
          <a:prstGeom prst="rect">
            <a:avLst/>
          </a:prstGeom>
          <a:noFill/>
        </p:spPr>
        <p:txBody>
          <a:bodyPr wrap="square" rtlCol="0">
            <a:spAutoFit/>
          </a:bodyPr>
          <a:lstStyle/>
          <a:p>
            <a:r>
              <a:rPr lang="en-US" dirty="0" smtClean="0"/>
              <a:t>14 Disk I/</a:t>
            </a:r>
            <a:r>
              <a:rPr lang="en-US" dirty="0" err="1" smtClean="0"/>
              <a:t>Os</a:t>
            </a:r>
            <a:r>
              <a:rPr lang="en-US" dirty="0" smtClean="0"/>
              <a:t> + 1 XOR to write a single page</a:t>
            </a:r>
          </a:p>
          <a:p>
            <a:r>
              <a:rPr lang="en-US" dirty="0" smtClean="0"/>
              <a:t>1 page </a:t>
            </a:r>
            <a:r>
              <a:rPr lang="en-US" dirty="0"/>
              <a:t>written with </a:t>
            </a:r>
            <a:r>
              <a:rPr lang="en-US" dirty="0" smtClean="0"/>
              <a:t>1 Full </a:t>
            </a:r>
            <a:r>
              <a:rPr lang="en-US" dirty="0"/>
              <a:t>Stripe </a:t>
            </a:r>
            <a:r>
              <a:rPr lang="en-US" dirty="0" smtClean="0"/>
              <a:t>Writes, and 1 partial stripe write</a:t>
            </a:r>
          </a:p>
          <a:p>
            <a:r>
              <a:rPr lang="en-US" b="1" dirty="0" smtClean="0"/>
              <a:t>NOTE:  </a:t>
            </a:r>
            <a:r>
              <a:rPr lang="en-US" dirty="0" smtClean="0"/>
              <a:t>The array will set the stripe unit to 64K to mitigate this issue</a:t>
            </a:r>
            <a:endParaRPr lang="en-US" dirty="0"/>
          </a:p>
        </p:txBody>
      </p:sp>
    </p:spTree>
    <p:extLst>
      <p:ext uri="{BB962C8B-B14F-4D97-AF65-F5344CB8AC3E}">
        <p14:creationId xmlns:p14="http://schemas.microsoft.com/office/powerpoint/2010/main" val="3824043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 calcmode="lin" valueType="num">
                                      <p:cBhvr additive="base">
                                        <p:cTn id="7" dur="500" fill="hold"/>
                                        <p:tgtEl>
                                          <p:spTgt spid="69"/>
                                        </p:tgtEl>
                                        <p:attrNameLst>
                                          <p:attrName>ppt_x</p:attrName>
                                        </p:attrNameLst>
                                      </p:cBhvr>
                                      <p:tavLst>
                                        <p:tav tm="0">
                                          <p:val>
                                            <p:strVal val="#ppt_x"/>
                                          </p:val>
                                        </p:tav>
                                        <p:tav tm="100000">
                                          <p:val>
                                            <p:strVal val="#ppt_x"/>
                                          </p:val>
                                        </p:tav>
                                      </p:tavLst>
                                    </p:anim>
                                    <p:anim calcmode="lin" valueType="num">
                                      <p:cBhvr additive="base">
                                        <p:cTn id="8" dur="500" fill="hold"/>
                                        <p:tgtEl>
                                          <p:spTgt spid="69"/>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70"/>
                                        </p:tgtEl>
                                        <p:attrNameLst>
                                          <p:attrName>style.visibility</p:attrName>
                                        </p:attrNameLst>
                                      </p:cBhvr>
                                      <p:to>
                                        <p:strVal val="visible"/>
                                      </p:to>
                                    </p:set>
                                    <p:anim calcmode="lin" valueType="num">
                                      <p:cBhvr additive="base">
                                        <p:cTn id="12" dur="500" fill="hold"/>
                                        <p:tgtEl>
                                          <p:spTgt spid="70"/>
                                        </p:tgtEl>
                                        <p:attrNameLst>
                                          <p:attrName>ppt_x</p:attrName>
                                        </p:attrNameLst>
                                      </p:cBhvr>
                                      <p:tavLst>
                                        <p:tav tm="0">
                                          <p:val>
                                            <p:strVal val="#ppt_x"/>
                                          </p:val>
                                        </p:tav>
                                        <p:tav tm="100000">
                                          <p:val>
                                            <p:strVal val="#ppt_x"/>
                                          </p:val>
                                        </p:tav>
                                      </p:tavLst>
                                    </p:anim>
                                    <p:anim calcmode="lin" valueType="num">
                                      <p:cBhvr additive="base">
                                        <p:cTn id="13" dur="500" fill="hold"/>
                                        <p:tgtEl>
                                          <p:spTgt spid="70"/>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71"/>
                                        </p:tgtEl>
                                        <p:attrNameLst>
                                          <p:attrName>style.visibility</p:attrName>
                                        </p:attrNameLst>
                                      </p:cBhvr>
                                      <p:to>
                                        <p:strVal val="visible"/>
                                      </p:to>
                                    </p:set>
                                    <p:anim calcmode="lin" valueType="num">
                                      <p:cBhvr additive="base">
                                        <p:cTn id="17" dur="500" fill="hold"/>
                                        <p:tgtEl>
                                          <p:spTgt spid="71"/>
                                        </p:tgtEl>
                                        <p:attrNameLst>
                                          <p:attrName>ppt_x</p:attrName>
                                        </p:attrNameLst>
                                      </p:cBhvr>
                                      <p:tavLst>
                                        <p:tav tm="0">
                                          <p:val>
                                            <p:strVal val="#ppt_x"/>
                                          </p:val>
                                        </p:tav>
                                        <p:tav tm="100000">
                                          <p:val>
                                            <p:strVal val="#ppt_x"/>
                                          </p:val>
                                        </p:tav>
                                      </p:tavLst>
                                    </p:anim>
                                    <p:anim calcmode="lin" valueType="num">
                                      <p:cBhvr additive="base">
                                        <p:cTn id="18" dur="500" fill="hold"/>
                                        <p:tgtEl>
                                          <p:spTgt spid="71"/>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anim calcmode="lin" valueType="num">
                                      <p:cBhvr additive="base">
                                        <p:cTn id="22" dur="500" fill="hold"/>
                                        <p:tgtEl>
                                          <p:spTgt spid="72"/>
                                        </p:tgtEl>
                                        <p:attrNameLst>
                                          <p:attrName>ppt_x</p:attrName>
                                        </p:attrNameLst>
                                      </p:cBhvr>
                                      <p:tavLst>
                                        <p:tav tm="0">
                                          <p:val>
                                            <p:strVal val="#ppt_x"/>
                                          </p:val>
                                        </p:tav>
                                        <p:tav tm="100000">
                                          <p:val>
                                            <p:strVal val="#ppt_x"/>
                                          </p:val>
                                        </p:tav>
                                      </p:tavLst>
                                    </p:anim>
                                    <p:anim calcmode="lin" valueType="num">
                                      <p:cBhvr additive="base">
                                        <p:cTn id="23" dur="500" fill="hold"/>
                                        <p:tgtEl>
                                          <p:spTgt spid="72"/>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1" fill="hold" grpId="0" nodeType="afterEffect">
                                  <p:stCondLst>
                                    <p:cond delay="0"/>
                                  </p:stCondLst>
                                  <p:childTnLst>
                                    <p:set>
                                      <p:cBhvr>
                                        <p:cTn id="26" dur="1" fill="hold">
                                          <p:stCondLst>
                                            <p:cond delay="0"/>
                                          </p:stCondLst>
                                        </p:cTn>
                                        <p:tgtEl>
                                          <p:spTgt spid="73"/>
                                        </p:tgtEl>
                                        <p:attrNameLst>
                                          <p:attrName>style.visibility</p:attrName>
                                        </p:attrNameLst>
                                      </p:cBhvr>
                                      <p:to>
                                        <p:strVal val="visible"/>
                                      </p:to>
                                    </p:set>
                                    <p:anim calcmode="lin" valueType="num">
                                      <p:cBhvr additive="base">
                                        <p:cTn id="27" dur="500" fill="hold"/>
                                        <p:tgtEl>
                                          <p:spTgt spid="73"/>
                                        </p:tgtEl>
                                        <p:attrNameLst>
                                          <p:attrName>ppt_x</p:attrName>
                                        </p:attrNameLst>
                                      </p:cBhvr>
                                      <p:tavLst>
                                        <p:tav tm="0">
                                          <p:val>
                                            <p:strVal val="#ppt_x"/>
                                          </p:val>
                                        </p:tav>
                                        <p:tav tm="100000">
                                          <p:val>
                                            <p:strVal val="#ppt_x"/>
                                          </p:val>
                                        </p:tav>
                                      </p:tavLst>
                                    </p:anim>
                                    <p:anim calcmode="lin" valueType="num">
                                      <p:cBhvr additive="base">
                                        <p:cTn id="28" dur="500" fill="hold"/>
                                        <p:tgtEl>
                                          <p:spTgt spid="73"/>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1" fill="hold" grpId="0" nodeType="afterEffect">
                                  <p:stCondLst>
                                    <p:cond delay="0"/>
                                  </p:stCondLst>
                                  <p:childTnLst>
                                    <p:set>
                                      <p:cBhvr>
                                        <p:cTn id="31" dur="1" fill="hold">
                                          <p:stCondLst>
                                            <p:cond delay="0"/>
                                          </p:stCondLst>
                                        </p:cTn>
                                        <p:tgtEl>
                                          <p:spTgt spid="65"/>
                                        </p:tgtEl>
                                        <p:attrNameLst>
                                          <p:attrName>style.visibility</p:attrName>
                                        </p:attrNameLst>
                                      </p:cBhvr>
                                      <p:to>
                                        <p:strVal val="visible"/>
                                      </p:to>
                                    </p:set>
                                    <p:anim calcmode="lin" valueType="num">
                                      <p:cBhvr additive="base">
                                        <p:cTn id="32" dur="500" fill="hold"/>
                                        <p:tgtEl>
                                          <p:spTgt spid="65"/>
                                        </p:tgtEl>
                                        <p:attrNameLst>
                                          <p:attrName>ppt_x</p:attrName>
                                        </p:attrNameLst>
                                      </p:cBhvr>
                                      <p:tavLst>
                                        <p:tav tm="0">
                                          <p:val>
                                            <p:strVal val="#ppt_x"/>
                                          </p:val>
                                        </p:tav>
                                        <p:tav tm="100000">
                                          <p:val>
                                            <p:strVal val="#ppt_x"/>
                                          </p:val>
                                        </p:tav>
                                      </p:tavLst>
                                    </p:anim>
                                    <p:anim calcmode="lin" valueType="num">
                                      <p:cBhvr additive="base">
                                        <p:cTn id="33" dur="500" fill="hold"/>
                                        <p:tgtEl>
                                          <p:spTgt spid="65"/>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1" fill="hold" grpId="0" nodeType="afterEffect">
                                  <p:stCondLst>
                                    <p:cond delay="0"/>
                                  </p:stCondLst>
                                  <p:childTnLst>
                                    <p:set>
                                      <p:cBhvr>
                                        <p:cTn id="36" dur="1" fill="hold">
                                          <p:stCondLst>
                                            <p:cond delay="0"/>
                                          </p:stCondLst>
                                        </p:cTn>
                                        <p:tgtEl>
                                          <p:spTgt spid="80"/>
                                        </p:tgtEl>
                                        <p:attrNameLst>
                                          <p:attrName>style.visibility</p:attrName>
                                        </p:attrNameLst>
                                      </p:cBhvr>
                                      <p:to>
                                        <p:strVal val="visible"/>
                                      </p:to>
                                    </p:set>
                                    <p:anim calcmode="lin" valueType="num">
                                      <p:cBhvr additive="base">
                                        <p:cTn id="37" dur="500" fill="hold"/>
                                        <p:tgtEl>
                                          <p:spTgt spid="80"/>
                                        </p:tgtEl>
                                        <p:attrNameLst>
                                          <p:attrName>ppt_x</p:attrName>
                                        </p:attrNameLst>
                                      </p:cBhvr>
                                      <p:tavLst>
                                        <p:tav tm="0">
                                          <p:val>
                                            <p:strVal val="#ppt_x"/>
                                          </p:val>
                                        </p:tav>
                                        <p:tav tm="100000">
                                          <p:val>
                                            <p:strVal val="#ppt_x"/>
                                          </p:val>
                                        </p:tav>
                                      </p:tavLst>
                                    </p:anim>
                                    <p:anim calcmode="lin" valueType="num">
                                      <p:cBhvr additive="base">
                                        <p:cTn id="38" dur="500" fill="hold"/>
                                        <p:tgtEl>
                                          <p:spTgt spid="80"/>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 presetClass="entr" presetSubtype="1" fill="hold" grpId="0" nodeType="afterEffect">
                                  <p:stCondLst>
                                    <p:cond delay="0"/>
                                  </p:stCondLst>
                                  <p:childTnLst>
                                    <p:set>
                                      <p:cBhvr>
                                        <p:cTn id="41" dur="1" fill="hold">
                                          <p:stCondLst>
                                            <p:cond delay="0"/>
                                          </p:stCondLst>
                                        </p:cTn>
                                        <p:tgtEl>
                                          <p:spTgt spid="81"/>
                                        </p:tgtEl>
                                        <p:attrNameLst>
                                          <p:attrName>style.visibility</p:attrName>
                                        </p:attrNameLst>
                                      </p:cBhvr>
                                      <p:to>
                                        <p:strVal val="visible"/>
                                      </p:to>
                                    </p:set>
                                    <p:anim calcmode="lin" valueType="num">
                                      <p:cBhvr additive="base">
                                        <p:cTn id="42" dur="500" fill="hold"/>
                                        <p:tgtEl>
                                          <p:spTgt spid="81"/>
                                        </p:tgtEl>
                                        <p:attrNameLst>
                                          <p:attrName>ppt_x</p:attrName>
                                        </p:attrNameLst>
                                      </p:cBhvr>
                                      <p:tavLst>
                                        <p:tav tm="0">
                                          <p:val>
                                            <p:strVal val="#ppt_x"/>
                                          </p:val>
                                        </p:tav>
                                        <p:tav tm="100000">
                                          <p:val>
                                            <p:strVal val="#ppt_x"/>
                                          </p:val>
                                        </p:tav>
                                      </p:tavLst>
                                    </p:anim>
                                    <p:anim calcmode="lin" valueType="num">
                                      <p:cBhvr additive="base">
                                        <p:cTn id="43" dur="500" fill="hold"/>
                                        <p:tgtEl>
                                          <p:spTgt spid="81"/>
                                        </p:tgtEl>
                                        <p:attrNameLst>
                                          <p:attrName>ppt_y</p:attrName>
                                        </p:attrNameLst>
                                      </p:cBhvr>
                                      <p:tavLst>
                                        <p:tav tm="0">
                                          <p:val>
                                            <p:strVal val="0-#ppt_h/2"/>
                                          </p:val>
                                        </p:tav>
                                        <p:tav tm="100000">
                                          <p:val>
                                            <p:strVal val="#ppt_y"/>
                                          </p:val>
                                        </p:tav>
                                      </p:tavLst>
                                    </p:anim>
                                  </p:childTnLst>
                                </p:cTn>
                              </p:par>
                            </p:childTnLst>
                          </p:cTn>
                        </p:par>
                        <p:par>
                          <p:cTn id="44" fill="hold">
                            <p:stCondLst>
                              <p:cond delay="4000"/>
                            </p:stCondLst>
                            <p:childTnLst>
                              <p:par>
                                <p:cTn id="45" presetID="2" presetClass="entr" presetSubtype="1" fill="hold" grpId="0"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additive="base">
                                        <p:cTn id="47" dur="500" fill="hold"/>
                                        <p:tgtEl>
                                          <p:spTgt spid="82"/>
                                        </p:tgtEl>
                                        <p:attrNameLst>
                                          <p:attrName>ppt_x</p:attrName>
                                        </p:attrNameLst>
                                      </p:cBhvr>
                                      <p:tavLst>
                                        <p:tav tm="0">
                                          <p:val>
                                            <p:strVal val="#ppt_x"/>
                                          </p:val>
                                        </p:tav>
                                        <p:tav tm="100000">
                                          <p:val>
                                            <p:strVal val="#ppt_x"/>
                                          </p:val>
                                        </p:tav>
                                      </p:tavLst>
                                    </p:anim>
                                    <p:anim calcmode="lin" valueType="num">
                                      <p:cBhvr additive="base">
                                        <p:cTn id="48" dur="500" fill="hold"/>
                                        <p:tgtEl>
                                          <p:spTgt spid="82"/>
                                        </p:tgtEl>
                                        <p:attrNameLst>
                                          <p:attrName>ppt_y</p:attrName>
                                        </p:attrNameLst>
                                      </p:cBhvr>
                                      <p:tavLst>
                                        <p:tav tm="0">
                                          <p:val>
                                            <p:strVal val="0-#ppt_h/2"/>
                                          </p:val>
                                        </p:tav>
                                        <p:tav tm="100000">
                                          <p:val>
                                            <p:strVal val="#ppt_y"/>
                                          </p:val>
                                        </p:tav>
                                      </p:tavLst>
                                    </p:anim>
                                  </p:childTnLst>
                                </p:cTn>
                              </p:par>
                            </p:childTnLst>
                          </p:cTn>
                        </p:par>
                        <p:par>
                          <p:cTn id="49" fill="hold">
                            <p:stCondLst>
                              <p:cond delay="4500"/>
                            </p:stCondLst>
                            <p:childTnLst>
                              <p:par>
                                <p:cTn id="50" presetID="10" presetClass="entr" presetSubtype="0" fill="hold" grpId="0" nodeType="afterEffect">
                                  <p:stCondLst>
                                    <p:cond delay="0"/>
                                  </p:stCondLst>
                                  <p:childTnLst>
                                    <p:set>
                                      <p:cBhvr>
                                        <p:cTn id="51" dur="1" fill="hold">
                                          <p:stCondLst>
                                            <p:cond delay="0"/>
                                          </p:stCondLst>
                                        </p:cTn>
                                        <p:tgtEl>
                                          <p:spTgt spid="121"/>
                                        </p:tgtEl>
                                        <p:attrNameLst>
                                          <p:attrName>style.visibility</p:attrName>
                                        </p:attrNameLst>
                                      </p:cBhvr>
                                      <p:to>
                                        <p:strVal val="visible"/>
                                      </p:to>
                                    </p:set>
                                    <p:animEffect transition="in" filter="fade">
                                      <p:cBhvr>
                                        <p:cTn id="52" dur="500"/>
                                        <p:tgtEl>
                                          <p:spTgt spid="121"/>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1" fill="hold" grpId="0" nodeType="clickEffect">
                                  <p:stCondLst>
                                    <p:cond delay="0"/>
                                  </p:stCondLst>
                                  <p:childTnLst>
                                    <p:set>
                                      <p:cBhvr>
                                        <p:cTn id="56" dur="1" fill="hold">
                                          <p:stCondLst>
                                            <p:cond delay="0"/>
                                          </p:stCondLst>
                                        </p:cTn>
                                        <p:tgtEl>
                                          <p:spTgt spid="83"/>
                                        </p:tgtEl>
                                        <p:attrNameLst>
                                          <p:attrName>style.visibility</p:attrName>
                                        </p:attrNameLst>
                                      </p:cBhvr>
                                      <p:to>
                                        <p:strVal val="visible"/>
                                      </p:to>
                                    </p:set>
                                    <p:anim calcmode="lin" valueType="num">
                                      <p:cBhvr additive="base">
                                        <p:cTn id="57" dur="500" fill="hold"/>
                                        <p:tgtEl>
                                          <p:spTgt spid="83"/>
                                        </p:tgtEl>
                                        <p:attrNameLst>
                                          <p:attrName>ppt_x</p:attrName>
                                        </p:attrNameLst>
                                      </p:cBhvr>
                                      <p:tavLst>
                                        <p:tav tm="0">
                                          <p:val>
                                            <p:strVal val="#ppt_x"/>
                                          </p:val>
                                        </p:tav>
                                        <p:tav tm="100000">
                                          <p:val>
                                            <p:strVal val="#ppt_x"/>
                                          </p:val>
                                        </p:tav>
                                      </p:tavLst>
                                    </p:anim>
                                    <p:anim calcmode="lin" valueType="num">
                                      <p:cBhvr additive="base">
                                        <p:cTn id="58" dur="500" fill="hold"/>
                                        <p:tgtEl>
                                          <p:spTgt spid="83"/>
                                        </p:tgtEl>
                                        <p:attrNameLst>
                                          <p:attrName>ppt_y</p:attrName>
                                        </p:attrNameLst>
                                      </p:cBhvr>
                                      <p:tavLst>
                                        <p:tav tm="0">
                                          <p:val>
                                            <p:strVal val="0-#ppt_h/2"/>
                                          </p:val>
                                        </p:tav>
                                        <p:tav tm="100000">
                                          <p:val>
                                            <p:strVal val="#ppt_y"/>
                                          </p:val>
                                        </p:tav>
                                      </p:tavLst>
                                    </p:anim>
                                  </p:childTnLst>
                                </p:cTn>
                              </p:par>
                            </p:childTnLst>
                          </p:cTn>
                        </p:par>
                        <p:par>
                          <p:cTn id="59" fill="hold">
                            <p:stCondLst>
                              <p:cond delay="500"/>
                            </p:stCondLst>
                            <p:childTnLst>
                              <p:par>
                                <p:cTn id="60" presetID="2" presetClass="entr" presetSubtype="1" fill="hold" grpId="0" nodeType="afterEffect">
                                  <p:stCondLst>
                                    <p:cond delay="0"/>
                                  </p:stCondLst>
                                  <p:childTnLst>
                                    <p:set>
                                      <p:cBhvr>
                                        <p:cTn id="61" dur="1" fill="hold">
                                          <p:stCondLst>
                                            <p:cond delay="0"/>
                                          </p:stCondLst>
                                        </p:cTn>
                                        <p:tgtEl>
                                          <p:spTgt spid="84"/>
                                        </p:tgtEl>
                                        <p:attrNameLst>
                                          <p:attrName>style.visibility</p:attrName>
                                        </p:attrNameLst>
                                      </p:cBhvr>
                                      <p:to>
                                        <p:strVal val="visible"/>
                                      </p:to>
                                    </p:set>
                                    <p:anim calcmode="lin" valueType="num">
                                      <p:cBhvr additive="base">
                                        <p:cTn id="62" dur="500" fill="hold"/>
                                        <p:tgtEl>
                                          <p:spTgt spid="84"/>
                                        </p:tgtEl>
                                        <p:attrNameLst>
                                          <p:attrName>ppt_x</p:attrName>
                                        </p:attrNameLst>
                                      </p:cBhvr>
                                      <p:tavLst>
                                        <p:tav tm="0">
                                          <p:val>
                                            <p:strVal val="#ppt_x"/>
                                          </p:val>
                                        </p:tav>
                                        <p:tav tm="100000">
                                          <p:val>
                                            <p:strVal val="#ppt_x"/>
                                          </p:val>
                                        </p:tav>
                                      </p:tavLst>
                                    </p:anim>
                                    <p:anim calcmode="lin" valueType="num">
                                      <p:cBhvr additive="base">
                                        <p:cTn id="63" dur="500" fill="hold"/>
                                        <p:tgtEl>
                                          <p:spTgt spid="84"/>
                                        </p:tgtEl>
                                        <p:attrNameLst>
                                          <p:attrName>ppt_y</p:attrName>
                                        </p:attrNameLst>
                                      </p:cBhvr>
                                      <p:tavLst>
                                        <p:tav tm="0">
                                          <p:val>
                                            <p:strVal val="0-#ppt_h/2"/>
                                          </p:val>
                                        </p:tav>
                                        <p:tav tm="100000">
                                          <p:val>
                                            <p:strVal val="#ppt_y"/>
                                          </p:val>
                                        </p:tav>
                                      </p:tavLst>
                                    </p:anim>
                                  </p:childTnLst>
                                </p:cTn>
                              </p:par>
                            </p:childTnLst>
                          </p:cTn>
                        </p:par>
                        <p:par>
                          <p:cTn id="64" fill="hold">
                            <p:stCondLst>
                              <p:cond delay="1000"/>
                            </p:stCondLst>
                            <p:childTnLst>
                              <p:par>
                                <p:cTn id="65" presetID="2" presetClass="entr" presetSubtype="1" fill="hold" grpId="0" nodeType="after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additive="base">
                                        <p:cTn id="67" dur="500" fill="hold"/>
                                        <p:tgtEl>
                                          <p:spTgt spid="41"/>
                                        </p:tgtEl>
                                        <p:attrNameLst>
                                          <p:attrName>ppt_x</p:attrName>
                                        </p:attrNameLst>
                                      </p:cBhvr>
                                      <p:tavLst>
                                        <p:tav tm="0">
                                          <p:val>
                                            <p:strVal val="#ppt_x"/>
                                          </p:val>
                                        </p:tav>
                                        <p:tav tm="100000">
                                          <p:val>
                                            <p:strVal val="#ppt_x"/>
                                          </p:val>
                                        </p:tav>
                                      </p:tavLst>
                                    </p:anim>
                                    <p:anim calcmode="lin" valueType="num">
                                      <p:cBhvr additive="base">
                                        <p:cTn id="68" dur="500" fill="hold"/>
                                        <p:tgtEl>
                                          <p:spTgt spid="41"/>
                                        </p:tgtEl>
                                        <p:attrNameLst>
                                          <p:attrName>ppt_y</p:attrName>
                                        </p:attrNameLst>
                                      </p:cBhvr>
                                      <p:tavLst>
                                        <p:tav tm="0">
                                          <p:val>
                                            <p:strVal val="0-#ppt_h/2"/>
                                          </p:val>
                                        </p:tav>
                                        <p:tav tm="100000">
                                          <p:val>
                                            <p:strVal val="#ppt_y"/>
                                          </p:val>
                                        </p:tav>
                                      </p:tavLst>
                                    </p:anim>
                                  </p:childTnLst>
                                </p:cTn>
                              </p:par>
                            </p:childTnLst>
                          </p:cTn>
                        </p:par>
                        <p:par>
                          <p:cTn id="69" fill="hold">
                            <p:stCondLst>
                              <p:cond delay="1500"/>
                            </p:stCondLst>
                            <p:childTnLst>
                              <p:par>
                                <p:cTn id="70" presetID="10" presetClass="entr" presetSubtype="0" fill="hold" grpId="0" nodeType="afterEffect">
                                  <p:stCondLst>
                                    <p:cond delay="0"/>
                                  </p:stCondLst>
                                  <p:childTnLst>
                                    <p:set>
                                      <p:cBhvr>
                                        <p:cTn id="71" dur="1" fill="hold">
                                          <p:stCondLst>
                                            <p:cond delay="0"/>
                                          </p:stCondLst>
                                        </p:cTn>
                                        <p:tgtEl>
                                          <p:spTgt spid="42"/>
                                        </p:tgtEl>
                                        <p:attrNameLst>
                                          <p:attrName>style.visibility</p:attrName>
                                        </p:attrNameLst>
                                      </p:cBhvr>
                                      <p:to>
                                        <p:strVal val="visible"/>
                                      </p:to>
                                    </p:set>
                                    <p:animEffect transition="in" filter="fade">
                                      <p:cBhvr>
                                        <p:cTn id="7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p:bldP spid="71" grpId="0"/>
      <p:bldP spid="72" grpId="0"/>
      <p:bldP spid="73" grpId="0"/>
      <p:bldP spid="80" grpId="0"/>
      <p:bldP spid="81" grpId="0"/>
      <p:bldP spid="82" grpId="0"/>
      <p:bldP spid="83" grpId="0"/>
      <p:bldP spid="84" grpId="0"/>
      <p:bldP spid="121" grpId="0"/>
      <p:bldP spid="65" grpId="0"/>
      <p:bldP spid="41" grpId="0"/>
      <p:bldP spid="4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4MB page aligned writes</a:t>
            </a:r>
            <a:endParaRPr lang="en-US" dirty="0"/>
          </a:p>
        </p:txBody>
      </p:sp>
      <p:sp>
        <p:nvSpPr>
          <p:cNvPr id="6" name="Content Placeholder 5"/>
          <p:cNvSpPr txBox="1">
            <a:spLocks/>
          </p:cNvSpPr>
          <p:nvPr/>
        </p:nvSpPr>
        <p:spPr>
          <a:xfrm>
            <a:off x="407337" y="1249363"/>
            <a:ext cx="8466137" cy="4922837"/>
          </a:xfrm>
          <a:prstGeom prst="rect">
            <a:avLst/>
          </a:prstGeom>
        </p:spPr>
        <p:txBody>
          <a:bodyPr>
            <a:normAutofit/>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p:txBody>
      </p:sp>
      <p:sp>
        <p:nvSpPr>
          <p:cNvPr id="3" name="Flowchart: Magnetic Disk 2"/>
          <p:cNvSpPr/>
          <p:nvPr/>
        </p:nvSpPr>
        <p:spPr>
          <a:xfrm>
            <a:off x="1963880" y="2250356"/>
            <a:ext cx="1297132" cy="1600200"/>
          </a:xfrm>
          <a:prstGeom prst="flowChartMagneticDisk">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1</a:t>
            </a:r>
            <a:endParaRPr lang="en-US" dirty="0"/>
          </a:p>
        </p:txBody>
      </p:sp>
      <p:sp>
        <p:nvSpPr>
          <p:cNvPr id="15" name="Flowchart: Magnetic Disk 14"/>
          <p:cNvSpPr/>
          <p:nvPr/>
        </p:nvSpPr>
        <p:spPr>
          <a:xfrm>
            <a:off x="3261012" y="2233687"/>
            <a:ext cx="1297132" cy="1600200"/>
          </a:xfrm>
          <a:prstGeom prst="flowChartMagneticDisk">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2</a:t>
            </a:r>
            <a:endParaRPr lang="en-US" dirty="0"/>
          </a:p>
        </p:txBody>
      </p:sp>
      <p:sp>
        <p:nvSpPr>
          <p:cNvPr id="16" name="Flowchart: Magnetic Disk 15"/>
          <p:cNvSpPr/>
          <p:nvPr/>
        </p:nvSpPr>
        <p:spPr>
          <a:xfrm>
            <a:off x="4558144" y="2242022"/>
            <a:ext cx="1297132" cy="1600200"/>
          </a:xfrm>
          <a:prstGeom prst="flowChartMagneticDisk">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3</a:t>
            </a:r>
            <a:endParaRPr lang="en-US" dirty="0"/>
          </a:p>
        </p:txBody>
      </p:sp>
      <p:sp>
        <p:nvSpPr>
          <p:cNvPr id="17" name="Flowchart: Magnetic Disk 16"/>
          <p:cNvSpPr/>
          <p:nvPr/>
        </p:nvSpPr>
        <p:spPr>
          <a:xfrm>
            <a:off x="5855276" y="2250356"/>
            <a:ext cx="1297132" cy="1600200"/>
          </a:xfrm>
          <a:prstGeom prst="flowChartMagneticDisk">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 4</a:t>
            </a:r>
            <a:endParaRPr lang="en-US" dirty="0"/>
          </a:p>
        </p:txBody>
      </p:sp>
      <p:sp>
        <p:nvSpPr>
          <p:cNvPr id="18" name="Flowchart: Magnetic Disk 17"/>
          <p:cNvSpPr/>
          <p:nvPr/>
        </p:nvSpPr>
        <p:spPr>
          <a:xfrm>
            <a:off x="7152408" y="2233687"/>
            <a:ext cx="1297132" cy="1600200"/>
          </a:xfrm>
          <a:prstGeom prst="flowChartMagneticDisk">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Disk5</a:t>
            </a:r>
            <a:endParaRPr lang="en-US" dirty="0"/>
          </a:p>
        </p:txBody>
      </p:sp>
      <p:grpSp>
        <p:nvGrpSpPr>
          <p:cNvPr id="122" name="Group 121"/>
          <p:cNvGrpSpPr/>
          <p:nvPr/>
        </p:nvGrpSpPr>
        <p:grpSpPr>
          <a:xfrm>
            <a:off x="1963880" y="3951140"/>
            <a:ext cx="6485660" cy="316284"/>
            <a:chOff x="1963880" y="3768577"/>
            <a:chExt cx="6485660" cy="316284"/>
          </a:xfrm>
        </p:grpSpPr>
        <p:cxnSp>
          <p:nvCxnSpPr>
            <p:cNvPr id="24" name="Straight Connector 23"/>
            <p:cNvCxnSpPr/>
            <p:nvPr/>
          </p:nvCxnSpPr>
          <p:spPr>
            <a:xfrm>
              <a:off x="5855276" y="3777721"/>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963880" y="3769066"/>
              <a:ext cx="648566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3261012" y="3768577"/>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558144" y="3780061"/>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152408" y="3777721"/>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9" name="TextBox 68"/>
          <p:cNvSpPr txBox="1"/>
          <p:nvPr/>
        </p:nvSpPr>
        <p:spPr>
          <a:xfrm>
            <a:off x="2355272" y="3926756"/>
            <a:ext cx="482313" cy="369332"/>
          </a:xfrm>
          <a:prstGeom prst="rect">
            <a:avLst/>
          </a:prstGeom>
          <a:noFill/>
        </p:spPr>
        <p:txBody>
          <a:bodyPr wrap="square" rtlCol="0">
            <a:spAutoFit/>
          </a:bodyPr>
          <a:lstStyle/>
          <a:p>
            <a:r>
              <a:rPr lang="en-US" dirty="0" smtClean="0"/>
              <a:t>A1</a:t>
            </a:r>
            <a:endParaRPr lang="en-US" dirty="0"/>
          </a:p>
        </p:txBody>
      </p:sp>
      <p:sp>
        <p:nvSpPr>
          <p:cNvPr id="70" name="TextBox 69"/>
          <p:cNvSpPr txBox="1"/>
          <p:nvPr/>
        </p:nvSpPr>
        <p:spPr>
          <a:xfrm>
            <a:off x="3700027" y="3938424"/>
            <a:ext cx="626919" cy="369332"/>
          </a:xfrm>
          <a:prstGeom prst="rect">
            <a:avLst/>
          </a:prstGeom>
          <a:noFill/>
        </p:spPr>
        <p:txBody>
          <a:bodyPr wrap="square" rtlCol="0">
            <a:spAutoFit/>
          </a:bodyPr>
          <a:lstStyle/>
          <a:p>
            <a:r>
              <a:rPr lang="en-US" dirty="0" smtClean="0"/>
              <a:t>A2</a:t>
            </a:r>
            <a:endParaRPr lang="en-US" dirty="0"/>
          </a:p>
        </p:txBody>
      </p:sp>
      <p:sp>
        <p:nvSpPr>
          <p:cNvPr id="71" name="TextBox 70"/>
          <p:cNvSpPr txBox="1"/>
          <p:nvPr/>
        </p:nvSpPr>
        <p:spPr>
          <a:xfrm>
            <a:off x="5043992" y="3941626"/>
            <a:ext cx="489816" cy="369332"/>
          </a:xfrm>
          <a:prstGeom prst="rect">
            <a:avLst/>
          </a:prstGeom>
          <a:noFill/>
        </p:spPr>
        <p:txBody>
          <a:bodyPr wrap="square" rtlCol="0">
            <a:spAutoFit/>
          </a:bodyPr>
          <a:lstStyle/>
          <a:p>
            <a:r>
              <a:rPr lang="en-US" dirty="0" smtClean="0"/>
              <a:t>A3</a:t>
            </a:r>
            <a:endParaRPr lang="en-US" dirty="0"/>
          </a:p>
        </p:txBody>
      </p:sp>
      <p:sp>
        <p:nvSpPr>
          <p:cNvPr id="72" name="TextBox 71"/>
          <p:cNvSpPr txBox="1"/>
          <p:nvPr/>
        </p:nvSpPr>
        <p:spPr>
          <a:xfrm>
            <a:off x="6305621" y="3945817"/>
            <a:ext cx="494146" cy="369332"/>
          </a:xfrm>
          <a:prstGeom prst="rect">
            <a:avLst/>
          </a:prstGeom>
          <a:noFill/>
        </p:spPr>
        <p:txBody>
          <a:bodyPr wrap="square" rtlCol="0">
            <a:spAutoFit/>
          </a:bodyPr>
          <a:lstStyle/>
          <a:p>
            <a:r>
              <a:rPr lang="en-US" dirty="0" smtClean="0"/>
              <a:t>A4</a:t>
            </a:r>
            <a:endParaRPr lang="en-US" dirty="0"/>
          </a:p>
        </p:txBody>
      </p:sp>
      <p:sp>
        <p:nvSpPr>
          <p:cNvPr id="73" name="TextBox 72"/>
          <p:cNvSpPr txBox="1"/>
          <p:nvPr/>
        </p:nvSpPr>
        <p:spPr>
          <a:xfrm>
            <a:off x="7613072" y="3923708"/>
            <a:ext cx="495300" cy="369332"/>
          </a:xfrm>
          <a:prstGeom prst="rect">
            <a:avLst/>
          </a:prstGeom>
          <a:noFill/>
        </p:spPr>
        <p:txBody>
          <a:bodyPr wrap="square" rtlCol="0">
            <a:spAutoFit/>
          </a:bodyPr>
          <a:lstStyle/>
          <a:p>
            <a:r>
              <a:rPr lang="en-US" dirty="0" smtClean="0"/>
              <a:t>A</a:t>
            </a:r>
            <a:r>
              <a:rPr lang="en-US" dirty="0" smtClean="0">
                <a:solidFill>
                  <a:srgbClr val="FF0000"/>
                </a:solidFill>
              </a:rPr>
              <a:t>p</a:t>
            </a:r>
            <a:endParaRPr lang="en-US" dirty="0">
              <a:solidFill>
                <a:srgbClr val="FF0000"/>
              </a:solidFill>
            </a:endParaRPr>
          </a:p>
        </p:txBody>
      </p:sp>
      <p:grpSp>
        <p:nvGrpSpPr>
          <p:cNvPr id="79" name="Group 78"/>
          <p:cNvGrpSpPr/>
          <p:nvPr/>
        </p:nvGrpSpPr>
        <p:grpSpPr>
          <a:xfrm>
            <a:off x="1981200" y="4335188"/>
            <a:ext cx="6485660" cy="316284"/>
            <a:chOff x="675408" y="3758184"/>
            <a:chExt cx="7782792" cy="316284"/>
          </a:xfrm>
        </p:grpSpPr>
        <p:cxnSp>
          <p:nvCxnSpPr>
            <p:cNvPr id="85" name="Straight Connector 84"/>
            <p:cNvCxnSpPr/>
            <p:nvPr/>
          </p:nvCxnSpPr>
          <p:spPr>
            <a:xfrm>
              <a:off x="5345083" y="376732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675408" y="3758673"/>
              <a:ext cx="7782792"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Connector 86"/>
            <p:cNvCxnSpPr/>
            <p:nvPr/>
          </p:nvCxnSpPr>
          <p:spPr>
            <a:xfrm>
              <a:off x="2231966" y="3758184"/>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788525" y="376966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6901642" y="3767328"/>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0" name="TextBox 79"/>
          <p:cNvSpPr txBox="1"/>
          <p:nvPr/>
        </p:nvSpPr>
        <p:spPr>
          <a:xfrm>
            <a:off x="3708687" y="4310804"/>
            <a:ext cx="482313" cy="369332"/>
          </a:xfrm>
          <a:prstGeom prst="rect">
            <a:avLst/>
          </a:prstGeom>
          <a:noFill/>
        </p:spPr>
        <p:txBody>
          <a:bodyPr wrap="square" rtlCol="0">
            <a:spAutoFit/>
          </a:bodyPr>
          <a:lstStyle/>
          <a:p>
            <a:r>
              <a:rPr lang="en-US" dirty="0"/>
              <a:t>B</a:t>
            </a:r>
            <a:r>
              <a:rPr lang="en-US" dirty="0" smtClean="0"/>
              <a:t>1</a:t>
            </a:r>
            <a:endParaRPr lang="en-US" dirty="0"/>
          </a:p>
        </p:txBody>
      </p:sp>
      <p:sp>
        <p:nvSpPr>
          <p:cNvPr id="81" name="TextBox 80"/>
          <p:cNvSpPr txBox="1"/>
          <p:nvPr/>
        </p:nvSpPr>
        <p:spPr>
          <a:xfrm>
            <a:off x="2362200" y="4278868"/>
            <a:ext cx="626919" cy="369332"/>
          </a:xfrm>
          <a:prstGeom prst="rect">
            <a:avLst/>
          </a:prstGeom>
          <a:noFill/>
        </p:spPr>
        <p:txBody>
          <a:bodyPr wrap="square" rtlCol="0">
            <a:spAutoFit/>
          </a:bodyPr>
          <a:lstStyle/>
          <a:p>
            <a:r>
              <a:rPr lang="en-US" dirty="0" err="1" smtClean="0"/>
              <a:t>B</a:t>
            </a:r>
            <a:r>
              <a:rPr lang="en-US" dirty="0" err="1">
                <a:solidFill>
                  <a:srgbClr val="FF0000"/>
                </a:solidFill>
              </a:rPr>
              <a:t>p</a:t>
            </a:r>
            <a:endParaRPr lang="en-US" dirty="0">
              <a:solidFill>
                <a:srgbClr val="FF0000"/>
              </a:solidFill>
            </a:endParaRPr>
          </a:p>
        </p:txBody>
      </p:sp>
      <p:sp>
        <p:nvSpPr>
          <p:cNvPr id="82" name="TextBox 81"/>
          <p:cNvSpPr txBox="1"/>
          <p:nvPr/>
        </p:nvSpPr>
        <p:spPr>
          <a:xfrm>
            <a:off x="5043992" y="4325674"/>
            <a:ext cx="489816" cy="369332"/>
          </a:xfrm>
          <a:prstGeom prst="rect">
            <a:avLst/>
          </a:prstGeom>
          <a:noFill/>
        </p:spPr>
        <p:txBody>
          <a:bodyPr wrap="square" rtlCol="0">
            <a:spAutoFit/>
          </a:bodyPr>
          <a:lstStyle/>
          <a:p>
            <a:r>
              <a:rPr lang="en-US" dirty="0" smtClean="0"/>
              <a:t>B2</a:t>
            </a:r>
            <a:endParaRPr lang="en-US" dirty="0"/>
          </a:p>
        </p:txBody>
      </p:sp>
      <p:sp>
        <p:nvSpPr>
          <p:cNvPr id="83" name="TextBox 82"/>
          <p:cNvSpPr txBox="1"/>
          <p:nvPr/>
        </p:nvSpPr>
        <p:spPr>
          <a:xfrm>
            <a:off x="6305621" y="4329865"/>
            <a:ext cx="494146" cy="369332"/>
          </a:xfrm>
          <a:prstGeom prst="rect">
            <a:avLst/>
          </a:prstGeom>
          <a:noFill/>
        </p:spPr>
        <p:txBody>
          <a:bodyPr wrap="square" rtlCol="0">
            <a:spAutoFit/>
          </a:bodyPr>
          <a:lstStyle/>
          <a:p>
            <a:r>
              <a:rPr lang="en-US" dirty="0" smtClean="0"/>
              <a:t>B3</a:t>
            </a:r>
            <a:endParaRPr lang="en-US" dirty="0"/>
          </a:p>
        </p:txBody>
      </p:sp>
      <p:sp>
        <p:nvSpPr>
          <p:cNvPr id="84" name="TextBox 83"/>
          <p:cNvSpPr txBox="1"/>
          <p:nvPr/>
        </p:nvSpPr>
        <p:spPr>
          <a:xfrm>
            <a:off x="7613072" y="4307756"/>
            <a:ext cx="495300" cy="369332"/>
          </a:xfrm>
          <a:prstGeom prst="rect">
            <a:avLst/>
          </a:prstGeom>
          <a:noFill/>
        </p:spPr>
        <p:txBody>
          <a:bodyPr wrap="square" rtlCol="0">
            <a:spAutoFit/>
          </a:bodyPr>
          <a:lstStyle/>
          <a:p>
            <a:r>
              <a:rPr lang="en-US" dirty="0" smtClean="0"/>
              <a:t>B4</a:t>
            </a:r>
            <a:endParaRPr lang="en-US" dirty="0"/>
          </a:p>
        </p:txBody>
      </p:sp>
      <p:sp>
        <p:nvSpPr>
          <p:cNvPr id="114" name="TextBox 113"/>
          <p:cNvSpPr txBox="1"/>
          <p:nvPr/>
        </p:nvSpPr>
        <p:spPr>
          <a:xfrm>
            <a:off x="2439520" y="1332578"/>
            <a:ext cx="5698760" cy="369332"/>
          </a:xfrm>
          <a:prstGeom prst="rect">
            <a:avLst/>
          </a:prstGeom>
          <a:noFill/>
        </p:spPr>
        <p:txBody>
          <a:bodyPr wrap="square" rtlCol="0">
            <a:spAutoFit/>
          </a:bodyPr>
          <a:lstStyle/>
          <a:p>
            <a:r>
              <a:rPr lang="en-US" b="1" dirty="0" smtClean="0"/>
              <a:t>RAID5</a:t>
            </a:r>
            <a:r>
              <a:rPr lang="en-US" dirty="0" smtClean="0"/>
              <a:t> (4+1): Stripe Unit=512K, Stripe size=2MB</a:t>
            </a:r>
            <a:endParaRPr lang="en-US" dirty="0"/>
          </a:p>
        </p:txBody>
      </p:sp>
      <p:sp>
        <p:nvSpPr>
          <p:cNvPr id="115" name="Right Brace 114"/>
          <p:cNvSpPr/>
          <p:nvPr/>
        </p:nvSpPr>
        <p:spPr>
          <a:xfrm rot="16200000">
            <a:off x="5065087" y="-1286497"/>
            <a:ext cx="315192" cy="645371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TextBox 115"/>
          <p:cNvSpPr txBox="1"/>
          <p:nvPr/>
        </p:nvSpPr>
        <p:spPr>
          <a:xfrm>
            <a:off x="199355" y="3960284"/>
            <a:ext cx="1447800" cy="369332"/>
          </a:xfrm>
          <a:prstGeom prst="rect">
            <a:avLst/>
          </a:prstGeom>
          <a:noFill/>
        </p:spPr>
        <p:txBody>
          <a:bodyPr wrap="square" rtlCol="0">
            <a:spAutoFit/>
          </a:bodyPr>
          <a:lstStyle/>
          <a:p>
            <a:r>
              <a:rPr lang="en-US" dirty="0" smtClean="0"/>
              <a:t>Stripe A</a:t>
            </a:r>
            <a:endParaRPr lang="en-US" dirty="0"/>
          </a:p>
        </p:txBody>
      </p:sp>
      <p:sp>
        <p:nvSpPr>
          <p:cNvPr id="117" name="TextBox 116"/>
          <p:cNvSpPr txBox="1"/>
          <p:nvPr/>
        </p:nvSpPr>
        <p:spPr>
          <a:xfrm>
            <a:off x="190426" y="4302922"/>
            <a:ext cx="1447800" cy="369332"/>
          </a:xfrm>
          <a:prstGeom prst="rect">
            <a:avLst/>
          </a:prstGeom>
          <a:noFill/>
        </p:spPr>
        <p:txBody>
          <a:bodyPr wrap="square" rtlCol="0">
            <a:spAutoFit/>
          </a:bodyPr>
          <a:lstStyle/>
          <a:p>
            <a:r>
              <a:rPr lang="en-US" dirty="0" smtClean="0"/>
              <a:t>Stripe B</a:t>
            </a:r>
            <a:endParaRPr lang="en-US" dirty="0"/>
          </a:p>
        </p:txBody>
      </p:sp>
      <p:sp>
        <p:nvSpPr>
          <p:cNvPr id="120" name="TextBox 119"/>
          <p:cNvSpPr txBox="1"/>
          <p:nvPr/>
        </p:nvSpPr>
        <p:spPr>
          <a:xfrm>
            <a:off x="486434" y="5726668"/>
            <a:ext cx="6371566" cy="369332"/>
          </a:xfrm>
          <a:prstGeom prst="rect">
            <a:avLst/>
          </a:prstGeom>
          <a:noFill/>
        </p:spPr>
        <p:txBody>
          <a:bodyPr wrap="square" rtlCol="0">
            <a:spAutoFit/>
          </a:bodyPr>
          <a:lstStyle/>
          <a:p>
            <a:r>
              <a:rPr lang="en-US" dirty="0"/>
              <a:t>1</a:t>
            </a:r>
            <a:r>
              <a:rPr lang="en-US" dirty="0" smtClean="0"/>
              <a:t> pages written with 2 Full Stripe Writes – </a:t>
            </a:r>
            <a:r>
              <a:rPr lang="en-US" b="1" i="1" dirty="0" smtClean="0"/>
              <a:t>the Holy Grail!</a:t>
            </a:r>
            <a:endParaRPr lang="en-US" b="1" i="1" dirty="0"/>
          </a:p>
        </p:txBody>
      </p:sp>
      <p:sp>
        <p:nvSpPr>
          <p:cNvPr id="121" name="TextBox 120"/>
          <p:cNvSpPr txBox="1"/>
          <p:nvPr/>
        </p:nvSpPr>
        <p:spPr>
          <a:xfrm>
            <a:off x="486434" y="5345668"/>
            <a:ext cx="5914366" cy="369332"/>
          </a:xfrm>
          <a:prstGeom prst="rect">
            <a:avLst/>
          </a:prstGeom>
          <a:noFill/>
        </p:spPr>
        <p:txBody>
          <a:bodyPr wrap="square" rtlCol="0">
            <a:spAutoFit/>
          </a:bodyPr>
          <a:lstStyle/>
          <a:p>
            <a:r>
              <a:rPr lang="en-US" dirty="0" smtClean="0"/>
              <a:t>10 Disk IO’s &amp; 2 XOR calculations</a:t>
            </a:r>
            <a:endParaRPr lang="en-US" b="1" i="1" dirty="0"/>
          </a:p>
        </p:txBody>
      </p:sp>
    </p:spTree>
    <p:extLst>
      <p:ext uri="{BB962C8B-B14F-4D97-AF65-F5344CB8AC3E}">
        <p14:creationId xmlns:p14="http://schemas.microsoft.com/office/powerpoint/2010/main" val="9133694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 calcmode="lin" valueType="num">
                                      <p:cBhvr additive="base">
                                        <p:cTn id="7" dur="500" fill="hold"/>
                                        <p:tgtEl>
                                          <p:spTgt spid="69"/>
                                        </p:tgtEl>
                                        <p:attrNameLst>
                                          <p:attrName>ppt_x</p:attrName>
                                        </p:attrNameLst>
                                      </p:cBhvr>
                                      <p:tavLst>
                                        <p:tav tm="0">
                                          <p:val>
                                            <p:strVal val="#ppt_x"/>
                                          </p:val>
                                        </p:tav>
                                        <p:tav tm="100000">
                                          <p:val>
                                            <p:strVal val="#ppt_x"/>
                                          </p:val>
                                        </p:tav>
                                      </p:tavLst>
                                    </p:anim>
                                    <p:anim calcmode="lin" valueType="num">
                                      <p:cBhvr additive="base">
                                        <p:cTn id="8" dur="500" fill="hold"/>
                                        <p:tgtEl>
                                          <p:spTgt spid="69"/>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70"/>
                                        </p:tgtEl>
                                        <p:attrNameLst>
                                          <p:attrName>style.visibility</p:attrName>
                                        </p:attrNameLst>
                                      </p:cBhvr>
                                      <p:to>
                                        <p:strVal val="visible"/>
                                      </p:to>
                                    </p:set>
                                    <p:anim calcmode="lin" valueType="num">
                                      <p:cBhvr additive="base">
                                        <p:cTn id="12" dur="500" fill="hold"/>
                                        <p:tgtEl>
                                          <p:spTgt spid="70"/>
                                        </p:tgtEl>
                                        <p:attrNameLst>
                                          <p:attrName>ppt_x</p:attrName>
                                        </p:attrNameLst>
                                      </p:cBhvr>
                                      <p:tavLst>
                                        <p:tav tm="0">
                                          <p:val>
                                            <p:strVal val="#ppt_x"/>
                                          </p:val>
                                        </p:tav>
                                        <p:tav tm="100000">
                                          <p:val>
                                            <p:strVal val="#ppt_x"/>
                                          </p:val>
                                        </p:tav>
                                      </p:tavLst>
                                    </p:anim>
                                    <p:anim calcmode="lin" valueType="num">
                                      <p:cBhvr additive="base">
                                        <p:cTn id="13" dur="500" fill="hold"/>
                                        <p:tgtEl>
                                          <p:spTgt spid="70"/>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71"/>
                                        </p:tgtEl>
                                        <p:attrNameLst>
                                          <p:attrName>style.visibility</p:attrName>
                                        </p:attrNameLst>
                                      </p:cBhvr>
                                      <p:to>
                                        <p:strVal val="visible"/>
                                      </p:to>
                                    </p:set>
                                    <p:anim calcmode="lin" valueType="num">
                                      <p:cBhvr additive="base">
                                        <p:cTn id="17" dur="500" fill="hold"/>
                                        <p:tgtEl>
                                          <p:spTgt spid="71"/>
                                        </p:tgtEl>
                                        <p:attrNameLst>
                                          <p:attrName>ppt_x</p:attrName>
                                        </p:attrNameLst>
                                      </p:cBhvr>
                                      <p:tavLst>
                                        <p:tav tm="0">
                                          <p:val>
                                            <p:strVal val="#ppt_x"/>
                                          </p:val>
                                        </p:tav>
                                        <p:tav tm="100000">
                                          <p:val>
                                            <p:strVal val="#ppt_x"/>
                                          </p:val>
                                        </p:tav>
                                      </p:tavLst>
                                    </p:anim>
                                    <p:anim calcmode="lin" valueType="num">
                                      <p:cBhvr additive="base">
                                        <p:cTn id="18" dur="500" fill="hold"/>
                                        <p:tgtEl>
                                          <p:spTgt spid="71"/>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anim calcmode="lin" valueType="num">
                                      <p:cBhvr additive="base">
                                        <p:cTn id="22" dur="500" fill="hold"/>
                                        <p:tgtEl>
                                          <p:spTgt spid="72"/>
                                        </p:tgtEl>
                                        <p:attrNameLst>
                                          <p:attrName>ppt_x</p:attrName>
                                        </p:attrNameLst>
                                      </p:cBhvr>
                                      <p:tavLst>
                                        <p:tav tm="0">
                                          <p:val>
                                            <p:strVal val="#ppt_x"/>
                                          </p:val>
                                        </p:tav>
                                        <p:tav tm="100000">
                                          <p:val>
                                            <p:strVal val="#ppt_x"/>
                                          </p:val>
                                        </p:tav>
                                      </p:tavLst>
                                    </p:anim>
                                    <p:anim calcmode="lin" valueType="num">
                                      <p:cBhvr additive="base">
                                        <p:cTn id="23" dur="500" fill="hold"/>
                                        <p:tgtEl>
                                          <p:spTgt spid="72"/>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1" fill="hold" grpId="0" nodeType="afterEffect">
                                  <p:stCondLst>
                                    <p:cond delay="0"/>
                                  </p:stCondLst>
                                  <p:childTnLst>
                                    <p:set>
                                      <p:cBhvr>
                                        <p:cTn id="26" dur="1" fill="hold">
                                          <p:stCondLst>
                                            <p:cond delay="0"/>
                                          </p:stCondLst>
                                        </p:cTn>
                                        <p:tgtEl>
                                          <p:spTgt spid="73"/>
                                        </p:tgtEl>
                                        <p:attrNameLst>
                                          <p:attrName>style.visibility</p:attrName>
                                        </p:attrNameLst>
                                      </p:cBhvr>
                                      <p:to>
                                        <p:strVal val="visible"/>
                                      </p:to>
                                    </p:set>
                                    <p:anim calcmode="lin" valueType="num">
                                      <p:cBhvr additive="base">
                                        <p:cTn id="27" dur="500" fill="hold"/>
                                        <p:tgtEl>
                                          <p:spTgt spid="73"/>
                                        </p:tgtEl>
                                        <p:attrNameLst>
                                          <p:attrName>ppt_x</p:attrName>
                                        </p:attrNameLst>
                                      </p:cBhvr>
                                      <p:tavLst>
                                        <p:tav tm="0">
                                          <p:val>
                                            <p:strVal val="#ppt_x"/>
                                          </p:val>
                                        </p:tav>
                                        <p:tav tm="100000">
                                          <p:val>
                                            <p:strVal val="#ppt_x"/>
                                          </p:val>
                                        </p:tav>
                                      </p:tavLst>
                                    </p:anim>
                                    <p:anim calcmode="lin" valueType="num">
                                      <p:cBhvr additive="base">
                                        <p:cTn id="28" dur="500" fill="hold"/>
                                        <p:tgtEl>
                                          <p:spTgt spid="73"/>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1" fill="hold" grpId="0" nodeType="afterEffect">
                                  <p:stCondLst>
                                    <p:cond delay="0"/>
                                  </p:stCondLst>
                                  <p:childTnLst>
                                    <p:set>
                                      <p:cBhvr>
                                        <p:cTn id="31" dur="1" fill="hold">
                                          <p:stCondLst>
                                            <p:cond delay="0"/>
                                          </p:stCondLst>
                                        </p:cTn>
                                        <p:tgtEl>
                                          <p:spTgt spid="80"/>
                                        </p:tgtEl>
                                        <p:attrNameLst>
                                          <p:attrName>style.visibility</p:attrName>
                                        </p:attrNameLst>
                                      </p:cBhvr>
                                      <p:to>
                                        <p:strVal val="visible"/>
                                      </p:to>
                                    </p:set>
                                    <p:anim calcmode="lin" valueType="num">
                                      <p:cBhvr additive="base">
                                        <p:cTn id="32" dur="500" fill="hold"/>
                                        <p:tgtEl>
                                          <p:spTgt spid="80"/>
                                        </p:tgtEl>
                                        <p:attrNameLst>
                                          <p:attrName>ppt_x</p:attrName>
                                        </p:attrNameLst>
                                      </p:cBhvr>
                                      <p:tavLst>
                                        <p:tav tm="0">
                                          <p:val>
                                            <p:strVal val="#ppt_x"/>
                                          </p:val>
                                        </p:tav>
                                        <p:tav tm="100000">
                                          <p:val>
                                            <p:strVal val="#ppt_x"/>
                                          </p:val>
                                        </p:tav>
                                      </p:tavLst>
                                    </p:anim>
                                    <p:anim calcmode="lin" valueType="num">
                                      <p:cBhvr additive="base">
                                        <p:cTn id="33" dur="500" fill="hold"/>
                                        <p:tgtEl>
                                          <p:spTgt spid="80"/>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1" fill="hold" grpId="0" nodeType="afterEffect">
                                  <p:stCondLst>
                                    <p:cond delay="0"/>
                                  </p:stCondLst>
                                  <p:childTnLst>
                                    <p:set>
                                      <p:cBhvr>
                                        <p:cTn id="36" dur="1" fill="hold">
                                          <p:stCondLst>
                                            <p:cond delay="0"/>
                                          </p:stCondLst>
                                        </p:cTn>
                                        <p:tgtEl>
                                          <p:spTgt spid="82"/>
                                        </p:tgtEl>
                                        <p:attrNameLst>
                                          <p:attrName>style.visibility</p:attrName>
                                        </p:attrNameLst>
                                      </p:cBhvr>
                                      <p:to>
                                        <p:strVal val="visible"/>
                                      </p:to>
                                    </p:set>
                                    <p:anim calcmode="lin" valueType="num">
                                      <p:cBhvr additive="base">
                                        <p:cTn id="37" dur="500" fill="hold"/>
                                        <p:tgtEl>
                                          <p:spTgt spid="82"/>
                                        </p:tgtEl>
                                        <p:attrNameLst>
                                          <p:attrName>ppt_x</p:attrName>
                                        </p:attrNameLst>
                                      </p:cBhvr>
                                      <p:tavLst>
                                        <p:tav tm="0">
                                          <p:val>
                                            <p:strVal val="#ppt_x"/>
                                          </p:val>
                                        </p:tav>
                                        <p:tav tm="100000">
                                          <p:val>
                                            <p:strVal val="#ppt_x"/>
                                          </p:val>
                                        </p:tav>
                                      </p:tavLst>
                                    </p:anim>
                                    <p:anim calcmode="lin" valueType="num">
                                      <p:cBhvr additive="base">
                                        <p:cTn id="38" dur="500" fill="hold"/>
                                        <p:tgtEl>
                                          <p:spTgt spid="82"/>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 presetClass="entr" presetSubtype="1" fill="hold" grpId="0" nodeType="afterEffect">
                                  <p:stCondLst>
                                    <p:cond delay="0"/>
                                  </p:stCondLst>
                                  <p:childTnLst>
                                    <p:set>
                                      <p:cBhvr>
                                        <p:cTn id="41" dur="1" fill="hold">
                                          <p:stCondLst>
                                            <p:cond delay="0"/>
                                          </p:stCondLst>
                                        </p:cTn>
                                        <p:tgtEl>
                                          <p:spTgt spid="83"/>
                                        </p:tgtEl>
                                        <p:attrNameLst>
                                          <p:attrName>style.visibility</p:attrName>
                                        </p:attrNameLst>
                                      </p:cBhvr>
                                      <p:to>
                                        <p:strVal val="visible"/>
                                      </p:to>
                                    </p:set>
                                    <p:anim calcmode="lin" valueType="num">
                                      <p:cBhvr additive="base">
                                        <p:cTn id="42" dur="500" fill="hold"/>
                                        <p:tgtEl>
                                          <p:spTgt spid="83"/>
                                        </p:tgtEl>
                                        <p:attrNameLst>
                                          <p:attrName>ppt_x</p:attrName>
                                        </p:attrNameLst>
                                      </p:cBhvr>
                                      <p:tavLst>
                                        <p:tav tm="0">
                                          <p:val>
                                            <p:strVal val="#ppt_x"/>
                                          </p:val>
                                        </p:tav>
                                        <p:tav tm="100000">
                                          <p:val>
                                            <p:strVal val="#ppt_x"/>
                                          </p:val>
                                        </p:tav>
                                      </p:tavLst>
                                    </p:anim>
                                    <p:anim calcmode="lin" valueType="num">
                                      <p:cBhvr additive="base">
                                        <p:cTn id="43" dur="500" fill="hold"/>
                                        <p:tgtEl>
                                          <p:spTgt spid="83"/>
                                        </p:tgtEl>
                                        <p:attrNameLst>
                                          <p:attrName>ppt_y</p:attrName>
                                        </p:attrNameLst>
                                      </p:cBhvr>
                                      <p:tavLst>
                                        <p:tav tm="0">
                                          <p:val>
                                            <p:strVal val="0-#ppt_h/2"/>
                                          </p:val>
                                        </p:tav>
                                        <p:tav tm="100000">
                                          <p:val>
                                            <p:strVal val="#ppt_y"/>
                                          </p:val>
                                        </p:tav>
                                      </p:tavLst>
                                    </p:anim>
                                  </p:childTnLst>
                                </p:cTn>
                              </p:par>
                            </p:childTnLst>
                          </p:cTn>
                        </p:par>
                        <p:par>
                          <p:cTn id="44" fill="hold">
                            <p:stCondLst>
                              <p:cond delay="4000"/>
                            </p:stCondLst>
                            <p:childTnLst>
                              <p:par>
                                <p:cTn id="45" presetID="2" presetClass="entr" presetSubtype="1" fill="hold" grpId="0" nodeType="afterEffect">
                                  <p:stCondLst>
                                    <p:cond delay="0"/>
                                  </p:stCondLst>
                                  <p:childTnLst>
                                    <p:set>
                                      <p:cBhvr>
                                        <p:cTn id="46" dur="1" fill="hold">
                                          <p:stCondLst>
                                            <p:cond delay="0"/>
                                          </p:stCondLst>
                                        </p:cTn>
                                        <p:tgtEl>
                                          <p:spTgt spid="84"/>
                                        </p:tgtEl>
                                        <p:attrNameLst>
                                          <p:attrName>style.visibility</p:attrName>
                                        </p:attrNameLst>
                                      </p:cBhvr>
                                      <p:to>
                                        <p:strVal val="visible"/>
                                      </p:to>
                                    </p:set>
                                    <p:anim calcmode="lin" valueType="num">
                                      <p:cBhvr additive="base">
                                        <p:cTn id="47" dur="500" fill="hold"/>
                                        <p:tgtEl>
                                          <p:spTgt spid="84"/>
                                        </p:tgtEl>
                                        <p:attrNameLst>
                                          <p:attrName>ppt_x</p:attrName>
                                        </p:attrNameLst>
                                      </p:cBhvr>
                                      <p:tavLst>
                                        <p:tav tm="0">
                                          <p:val>
                                            <p:strVal val="#ppt_x"/>
                                          </p:val>
                                        </p:tav>
                                        <p:tav tm="100000">
                                          <p:val>
                                            <p:strVal val="#ppt_x"/>
                                          </p:val>
                                        </p:tav>
                                      </p:tavLst>
                                    </p:anim>
                                    <p:anim calcmode="lin" valueType="num">
                                      <p:cBhvr additive="base">
                                        <p:cTn id="48" dur="500" fill="hold"/>
                                        <p:tgtEl>
                                          <p:spTgt spid="84"/>
                                        </p:tgtEl>
                                        <p:attrNameLst>
                                          <p:attrName>ppt_y</p:attrName>
                                        </p:attrNameLst>
                                      </p:cBhvr>
                                      <p:tavLst>
                                        <p:tav tm="0">
                                          <p:val>
                                            <p:strVal val="0-#ppt_h/2"/>
                                          </p:val>
                                        </p:tav>
                                        <p:tav tm="100000">
                                          <p:val>
                                            <p:strVal val="#ppt_y"/>
                                          </p:val>
                                        </p:tav>
                                      </p:tavLst>
                                    </p:anim>
                                  </p:childTnLst>
                                </p:cTn>
                              </p:par>
                            </p:childTnLst>
                          </p:cTn>
                        </p:par>
                        <p:par>
                          <p:cTn id="49" fill="hold">
                            <p:stCondLst>
                              <p:cond delay="4500"/>
                            </p:stCondLst>
                            <p:childTnLst>
                              <p:par>
                                <p:cTn id="50" presetID="2" presetClass="entr" presetSubtype="1" fill="hold" grpId="0" nodeType="afterEffect">
                                  <p:stCondLst>
                                    <p:cond delay="0"/>
                                  </p:stCondLst>
                                  <p:childTnLst>
                                    <p:set>
                                      <p:cBhvr>
                                        <p:cTn id="51" dur="1" fill="hold">
                                          <p:stCondLst>
                                            <p:cond delay="0"/>
                                          </p:stCondLst>
                                        </p:cTn>
                                        <p:tgtEl>
                                          <p:spTgt spid="81"/>
                                        </p:tgtEl>
                                        <p:attrNameLst>
                                          <p:attrName>style.visibility</p:attrName>
                                        </p:attrNameLst>
                                      </p:cBhvr>
                                      <p:to>
                                        <p:strVal val="visible"/>
                                      </p:to>
                                    </p:set>
                                    <p:anim calcmode="lin" valueType="num">
                                      <p:cBhvr additive="base">
                                        <p:cTn id="52" dur="500" fill="hold"/>
                                        <p:tgtEl>
                                          <p:spTgt spid="81"/>
                                        </p:tgtEl>
                                        <p:attrNameLst>
                                          <p:attrName>ppt_x</p:attrName>
                                        </p:attrNameLst>
                                      </p:cBhvr>
                                      <p:tavLst>
                                        <p:tav tm="0">
                                          <p:val>
                                            <p:strVal val="#ppt_x"/>
                                          </p:val>
                                        </p:tav>
                                        <p:tav tm="100000">
                                          <p:val>
                                            <p:strVal val="#ppt_x"/>
                                          </p:val>
                                        </p:tav>
                                      </p:tavLst>
                                    </p:anim>
                                    <p:anim calcmode="lin" valueType="num">
                                      <p:cBhvr additive="base">
                                        <p:cTn id="53" dur="500" fill="hold"/>
                                        <p:tgtEl>
                                          <p:spTgt spid="81"/>
                                        </p:tgtEl>
                                        <p:attrNameLst>
                                          <p:attrName>ppt_y</p:attrName>
                                        </p:attrNameLst>
                                      </p:cBhvr>
                                      <p:tavLst>
                                        <p:tav tm="0">
                                          <p:val>
                                            <p:strVal val="0-#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21"/>
                                        </p:tgtEl>
                                        <p:attrNameLst>
                                          <p:attrName>style.visibility</p:attrName>
                                        </p:attrNameLst>
                                      </p:cBhvr>
                                      <p:to>
                                        <p:strVal val="visible"/>
                                      </p:to>
                                    </p:set>
                                    <p:animEffect transition="in" filter="fade">
                                      <p:cBhvr>
                                        <p:cTn id="58" dur="500"/>
                                        <p:tgtEl>
                                          <p:spTgt spid="12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20"/>
                                        </p:tgtEl>
                                        <p:attrNameLst>
                                          <p:attrName>style.visibility</p:attrName>
                                        </p:attrNameLst>
                                      </p:cBhvr>
                                      <p:to>
                                        <p:strVal val="visible"/>
                                      </p:to>
                                    </p:set>
                                    <p:animEffect transition="in" filter="fade">
                                      <p:cBhvr>
                                        <p:cTn id="61"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p:bldP spid="71" grpId="0"/>
      <p:bldP spid="72" grpId="0"/>
      <p:bldP spid="73" grpId="0"/>
      <p:bldP spid="80" grpId="0"/>
      <p:bldP spid="81" grpId="0"/>
      <p:bldP spid="82" grpId="0"/>
      <p:bldP spid="83" grpId="0"/>
      <p:bldP spid="84" grpId="0"/>
      <p:bldP spid="120" grpId="0"/>
      <p:bldP spid="1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Best Practices – Others</a:t>
            </a:r>
            <a:endParaRPr lang="en-US" dirty="0"/>
          </a:p>
        </p:txBody>
      </p:sp>
      <p:sp>
        <p:nvSpPr>
          <p:cNvPr id="3" name="Title 2"/>
          <p:cNvSpPr>
            <a:spLocks noGrp="1"/>
          </p:cNvSpPr>
          <p:nvPr>
            <p:ph type="title"/>
          </p:nvPr>
        </p:nvSpPr>
        <p:spPr>
          <a:xfrm>
            <a:off x="322780" y="3645425"/>
            <a:ext cx="8287820" cy="1352310"/>
          </a:xfrm>
        </p:spPr>
        <p:txBody>
          <a:bodyPr/>
          <a:lstStyle/>
          <a:p>
            <a:r>
              <a:rPr lang="en-US" dirty="0" smtClean="0"/>
              <a:t>Best Practices</a:t>
            </a:r>
            <a:endParaRPr lang="en-US" dirty="0"/>
          </a:p>
        </p:txBody>
      </p:sp>
    </p:spTree>
    <p:extLst>
      <p:ext uri="{BB962C8B-B14F-4D97-AF65-F5344CB8AC3E}">
        <p14:creationId xmlns:p14="http://schemas.microsoft.com/office/powerpoint/2010/main" val="14032879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322263" y="257175"/>
            <a:ext cx="8289925" cy="63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altLang="en-US" dirty="0" smtClean="0"/>
              <a:t>Agenda</a:t>
            </a:r>
          </a:p>
        </p:txBody>
      </p:sp>
      <p:sp>
        <p:nvSpPr>
          <p:cNvPr id="15363" name="Content Placeholder 2"/>
          <p:cNvSpPr>
            <a:spLocks noGrp="1"/>
          </p:cNvSpPr>
          <p:nvPr>
            <p:ph idx="1"/>
          </p:nvPr>
        </p:nvSpPr>
        <p:spPr>
          <a:xfrm>
            <a:off x="395288" y="914400"/>
            <a:ext cx="8216900" cy="498475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buFont typeface="Arial" charset="0"/>
              <a:buChar char="•"/>
              <a:defRPr/>
            </a:pPr>
            <a:r>
              <a:rPr dirty="0" smtClean="0">
                <a:ea typeface="ＭＳ Ｐゴシック" charset="0"/>
              </a:rPr>
              <a:t>Product Demonstration</a:t>
            </a:r>
          </a:p>
          <a:p>
            <a:pPr lvl="1">
              <a:buFont typeface="Arial" charset="0"/>
              <a:buChar char="•"/>
              <a:defRPr/>
            </a:pPr>
            <a:r>
              <a:rPr lang="en-US" dirty="0" smtClean="0"/>
              <a:t>Install licenses</a:t>
            </a:r>
          </a:p>
          <a:p>
            <a:pPr lvl="1">
              <a:buFont typeface="Arial" charset="0"/>
              <a:buChar char="•"/>
              <a:defRPr/>
            </a:pPr>
            <a:r>
              <a:rPr lang="en-US" dirty="0" smtClean="0">
                <a:ea typeface="ＭＳ Ｐゴシック" charset="0"/>
              </a:rPr>
              <a:t>Virtualized RAID Overview</a:t>
            </a:r>
          </a:p>
          <a:p>
            <a:pPr lvl="1">
              <a:buFont typeface="Arial" charset="0"/>
              <a:buChar char="•"/>
              <a:defRPr/>
            </a:pPr>
            <a:r>
              <a:rPr lang="en-US" dirty="0" smtClean="0"/>
              <a:t>Creating LUNS</a:t>
            </a:r>
          </a:p>
          <a:p>
            <a:pPr lvl="1">
              <a:buFont typeface="Arial" charset="0"/>
              <a:buChar char="•"/>
              <a:defRPr/>
            </a:pPr>
            <a:r>
              <a:rPr lang="en-US" dirty="0" smtClean="0">
                <a:ea typeface="ＭＳ Ｐゴシック" charset="0"/>
              </a:rPr>
              <a:t>Mapping Hosts</a:t>
            </a:r>
          </a:p>
          <a:p>
            <a:pPr lvl="1">
              <a:buFont typeface="Arial" charset="0"/>
              <a:buChar char="•"/>
              <a:defRPr/>
            </a:pPr>
            <a:r>
              <a:rPr lang="en-US" dirty="0" smtClean="0"/>
              <a:t>Traditional RAID (short review)</a:t>
            </a:r>
          </a:p>
          <a:p>
            <a:pPr lvl="1">
              <a:buFont typeface="Arial" charset="0"/>
              <a:buChar char="•"/>
              <a:defRPr/>
            </a:pPr>
            <a:r>
              <a:rPr lang="en-US" dirty="0" smtClean="0">
                <a:ea typeface="ＭＳ Ｐゴシック" charset="0"/>
              </a:rPr>
              <a:t>IO demonstration</a:t>
            </a:r>
          </a:p>
          <a:p>
            <a:pPr lvl="1">
              <a:buFont typeface="Arial" charset="0"/>
              <a:buChar char="•"/>
              <a:defRPr/>
            </a:pPr>
            <a:r>
              <a:rPr lang="en-US" dirty="0" smtClean="0"/>
              <a:t>Configuring Users</a:t>
            </a:r>
          </a:p>
          <a:p>
            <a:pPr lvl="1">
              <a:buFont typeface="Arial" charset="0"/>
              <a:buChar char="•"/>
              <a:defRPr/>
            </a:pPr>
            <a:r>
              <a:rPr lang="en-US" dirty="0" smtClean="0">
                <a:ea typeface="ＭＳ Ｐゴシック" charset="0"/>
              </a:rPr>
              <a:t>Configuring Email/SNMP</a:t>
            </a:r>
            <a:endParaRPr dirty="0" smtClean="0">
              <a:ea typeface="ＭＳ Ｐゴシック" charset="0"/>
            </a:endParaRPr>
          </a:p>
          <a:p>
            <a:pPr eaLnBrk="1" hangingPunct="1">
              <a:buFont typeface="Arial" charset="0"/>
              <a:buChar char="•"/>
              <a:defRPr/>
            </a:pPr>
            <a:r>
              <a:rPr lang="en-US" dirty="0" smtClean="0">
                <a:ea typeface="ＭＳ Ｐゴシック" charset="0"/>
              </a:rPr>
              <a:t>One-off Tasks</a:t>
            </a:r>
          </a:p>
          <a:p>
            <a:pPr lvl="1">
              <a:buFont typeface="Arial" charset="0"/>
              <a:buChar char="•"/>
              <a:defRPr/>
            </a:pPr>
            <a:r>
              <a:rPr lang="en-US" dirty="0" smtClean="0"/>
              <a:t>Rebooting</a:t>
            </a:r>
          </a:p>
          <a:p>
            <a:pPr lvl="1">
              <a:buFont typeface="Arial" charset="0"/>
              <a:buChar char="•"/>
              <a:defRPr/>
            </a:pPr>
            <a:r>
              <a:rPr lang="en-US" dirty="0" smtClean="0">
                <a:ea typeface="ＭＳ Ｐゴシック" charset="0"/>
              </a:rPr>
              <a:t>Firmware Updates</a:t>
            </a:r>
          </a:p>
          <a:p>
            <a:pPr lvl="1">
              <a:buFont typeface="Arial" charset="0"/>
              <a:buChar char="•"/>
              <a:defRPr/>
            </a:pPr>
            <a:r>
              <a:rPr lang="en-US" dirty="0" smtClean="0"/>
              <a:t>Logs</a:t>
            </a:r>
          </a:p>
          <a:p>
            <a:pPr>
              <a:buFont typeface="Arial" charset="0"/>
              <a:buChar char="•"/>
              <a:defRPr/>
            </a:pPr>
            <a:r>
              <a:rPr lang="en-US" dirty="0" smtClean="0">
                <a:ea typeface="ＭＳ Ｐゴシック" charset="0"/>
              </a:rPr>
              <a:t>Best Practices</a:t>
            </a:r>
            <a:endParaRPr dirty="0" smtClean="0">
              <a:ea typeface="ＭＳ Ｐゴシック" charset="0"/>
            </a:endParaRPr>
          </a:p>
          <a:p>
            <a:pPr eaLnBrk="1" hangingPunct="1">
              <a:buFont typeface="Arial" charset="0"/>
              <a:buChar char="•"/>
              <a:defRPr/>
            </a:pPr>
            <a:r>
              <a:rPr dirty="0" smtClean="0">
                <a:ea typeface="ＭＳ Ｐゴシック" charset="0"/>
              </a:rPr>
              <a:t>Q/A</a:t>
            </a:r>
            <a:endParaRPr dirty="0">
              <a:ea typeface="ＭＳ Ｐゴシック" charset="0"/>
            </a:endParaRPr>
          </a:p>
        </p:txBody>
      </p:sp>
    </p:spTree>
    <p:extLst>
      <p:ext uri="{BB962C8B-B14F-4D97-AF65-F5344CB8AC3E}">
        <p14:creationId xmlns:p14="http://schemas.microsoft.com/office/powerpoint/2010/main" val="2164821505"/>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VMWare</a:t>
            </a:r>
            <a:endParaRPr lang="en-US" dirty="0"/>
          </a:p>
        </p:txBody>
      </p:sp>
      <p:sp>
        <p:nvSpPr>
          <p:cNvPr id="3" name="Content Placeholder 2"/>
          <p:cNvSpPr>
            <a:spLocks noGrp="1"/>
          </p:cNvSpPr>
          <p:nvPr>
            <p:ph idx="4294967295"/>
          </p:nvPr>
        </p:nvSpPr>
        <p:spPr>
          <a:xfrm>
            <a:off x="457200" y="1104900"/>
            <a:ext cx="8229600" cy="4525963"/>
          </a:xfrm>
          <a:prstGeom prst="rect">
            <a:avLst/>
          </a:prstGeom>
        </p:spPr>
        <p:txBody>
          <a:bodyPr>
            <a:normAutofit/>
          </a:bodyPr>
          <a:lstStyle/>
          <a:p>
            <a:pPr marL="457200" indent="-457200">
              <a:buFont typeface="Arial"/>
              <a:buChar char="•"/>
            </a:pPr>
            <a:r>
              <a:rPr lang="en-US" dirty="0" smtClean="0"/>
              <a:t>When volumes are removed from an ESX host without properly un-mounting, then the ESX host will query the storage system for the LUN</a:t>
            </a:r>
          </a:p>
          <a:p>
            <a:pPr marL="457200" indent="-457200">
              <a:buFont typeface="Arial"/>
              <a:buChar char="•"/>
            </a:pPr>
            <a:r>
              <a:rPr lang="en-US" dirty="0" smtClean="0"/>
              <a:t>The array returns “Not Ready”; ESX keeps trying!</a:t>
            </a:r>
          </a:p>
          <a:p>
            <a:pPr marL="457200" indent="-457200">
              <a:buFont typeface="Arial"/>
              <a:buChar char="•"/>
            </a:pPr>
            <a:r>
              <a:rPr lang="en-US" dirty="0" smtClean="0"/>
              <a:t>This will slow down the host</a:t>
            </a:r>
          </a:p>
          <a:p>
            <a:pPr marL="457200" indent="-457200">
              <a:buFont typeface="Arial"/>
              <a:buChar char="•"/>
            </a:pPr>
            <a:r>
              <a:rPr lang="en-US" dirty="0" smtClean="0"/>
              <a:t>Use the following CLI command:</a:t>
            </a:r>
          </a:p>
          <a:p>
            <a:pPr marL="457200" indent="-457200">
              <a:buFont typeface="Arial"/>
              <a:buChar char="•"/>
            </a:pPr>
            <a:endParaRPr lang="en-US" dirty="0"/>
          </a:p>
          <a:p>
            <a:pPr marL="0" indent="0">
              <a:buNone/>
            </a:pPr>
            <a:r>
              <a:rPr lang="en-US" dirty="0" smtClean="0"/>
              <a:t># set </a:t>
            </a:r>
            <a:r>
              <a:rPr lang="en-US" dirty="0"/>
              <a:t>advanced-settings missing-lun-response illegal</a:t>
            </a:r>
          </a:p>
          <a:p>
            <a:pPr marL="0" indent="0">
              <a:buNone/>
            </a:pPr>
            <a:endParaRPr lang="en-US" dirty="0" smtClean="0"/>
          </a:p>
        </p:txBody>
      </p:sp>
    </p:spTree>
    <p:extLst>
      <p:ext uri="{BB962C8B-B14F-4D97-AF65-F5344CB8AC3E}">
        <p14:creationId xmlns:p14="http://schemas.microsoft.com/office/powerpoint/2010/main" val="24348945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a:xfrm>
            <a:off x="322780" y="3645425"/>
            <a:ext cx="8287820" cy="1352310"/>
          </a:xfrm>
        </p:spPr>
        <p:txBody>
          <a:bodyPr/>
          <a:lstStyle/>
          <a:p>
            <a:r>
              <a:rPr lang="en-US" dirty="0" smtClean="0"/>
              <a:t>Q/A</a:t>
            </a:r>
            <a:endParaRPr lang="en-US" dirty="0"/>
          </a:p>
        </p:txBody>
      </p:sp>
    </p:spTree>
    <p:extLst>
      <p:ext uri="{BB962C8B-B14F-4D97-AF65-F5344CB8AC3E}">
        <p14:creationId xmlns:p14="http://schemas.microsoft.com/office/powerpoint/2010/main" val="6678142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RAID5/6 &amp; Virtual Volumes</a:t>
            </a:r>
            <a:endParaRPr lang="en-US" dirty="0"/>
          </a:p>
        </p:txBody>
      </p:sp>
      <p:sp>
        <p:nvSpPr>
          <p:cNvPr id="3" name="Content Placeholder 2"/>
          <p:cNvSpPr>
            <a:spLocks noGrp="1"/>
          </p:cNvSpPr>
          <p:nvPr>
            <p:ph idx="4294967295"/>
          </p:nvPr>
        </p:nvSpPr>
        <p:spPr>
          <a:xfrm>
            <a:off x="457200" y="1104900"/>
            <a:ext cx="8229600" cy="4525963"/>
          </a:xfrm>
          <a:prstGeom prst="rect">
            <a:avLst/>
          </a:prstGeom>
        </p:spPr>
        <p:txBody>
          <a:bodyPr>
            <a:normAutofit/>
          </a:bodyPr>
          <a:lstStyle/>
          <a:p>
            <a:pPr marL="457200" indent="-457200">
              <a:buFont typeface="Arial"/>
              <a:buChar char="•"/>
            </a:pPr>
            <a:r>
              <a:rPr lang="en-US" dirty="0" smtClean="0"/>
              <a:t>Partial-stripe writes severely degrade performance</a:t>
            </a:r>
          </a:p>
          <a:p>
            <a:pPr marL="457200" indent="-457200">
              <a:buFont typeface="Arial"/>
              <a:buChar char="•"/>
            </a:pPr>
            <a:r>
              <a:rPr lang="en-US" dirty="0" smtClean="0"/>
              <a:t>To keep performance high, data drives should be a power of 2:</a:t>
            </a:r>
          </a:p>
          <a:p>
            <a:pPr marL="857250" lvl="1" indent="-457200">
              <a:buFont typeface="Arial"/>
              <a:buChar char="•"/>
            </a:pPr>
            <a:r>
              <a:rPr lang="en-US" dirty="0" smtClean="0"/>
              <a:t>RAID6:</a:t>
            </a:r>
          </a:p>
          <a:p>
            <a:pPr marL="1257300" lvl="2" indent="-457200">
              <a:buFont typeface="Arial"/>
              <a:buChar char="•"/>
            </a:pPr>
            <a:r>
              <a:rPr lang="en-US" b="1" dirty="0"/>
              <a:t>2</a:t>
            </a:r>
            <a:r>
              <a:rPr lang="en-US" dirty="0" smtClean="0"/>
              <a:t> data drives + 2 for parity </a:t>
            </a:r>
          </a:p>
          <a:p>
            <a:pPr marL="1257300" lvl="2" indent="-457200">
              <a:buFont typeface="Arial"/>
              <a:buChar char="•"/>
            </a:pPr>
            <a:r>
              <a:rPr lang="en-US" b="1" dirty="0" smtClean="0"/>
              <a:t>4 </a:t>
            </a:r>
            <a:r>
              <a:rPr lang="en-US" dirty="0" smtClean="0"/>
              <a:t>data drives + 2 for parity </a:t>
            </a:r>
          </a:p>
          <a:p>
            <a:pPr marL="1257300" lvl="2" indent="-457200">
              <a:buFont typeface="Arial"/>
              <a:buChar char="•"/>
            </a:pPr>
            <a:r>
              <a:rPr lang="en-US" b="1" dirty="0" smtClean="0"/>
              <a:t>8</a:t>
            </a:r>
            <a:r>
              <a:rPr lang="en-US" dirty="0" smtClean="0"/>
              <a:t> data drives + 2 for parity</a:t>
            </a:r>
          </a:p>
          <a:p>
            <a:pPr marL="857250" lvl="1" indent="-457200">
              <a:buFont typeface="Arial"/>
              <a:buChar char="•"/>
            </a:pPr>
            <a:r>
              <a:rPr lang="en-US" dirty="0" smtClean="0"/>
              <a:t>RAID5:</a:t>
            </a:r>
          </a:p>
          <a:p>
            <a:pPr marL="1257300" lvl="2" indent="-457200">
              <a:buFont typeface="Arial"/>
              <a:buChar char="•"/>
            </a:pPr>
            <a:r>
              <a:rPr lang="en-US" b="1" dirty="0" smtClean="0"/>
              <a:t>2</a:t>
            </a:r>
            <a:r>
              <a:rPr lang="en-US" dirty="0" smtClean="0"/>
              <a:t> data drives + 1 for parity</a:t>
            </a:r>
          </a:p>
          <a:p>
            <a:pPr marL="1257300" lvl="2" indent="-457200">
              <a:buFont typeface="Arial"/>
              <a:buChar char="•"/>
            </a:pPr>
            <a:r>
              <a:rPr lang="en-US" b="1" dirty="0" smtClean="0"/>
              <a:t>4 </a:t>
            </a:r>
            <a:r>
              <a:rPr lang="en-US" dirty="0" smtClean="0"/>
              <a:t>data drives + 1 for parity</a:t>
            </a:r>
          </a:p>
          <a:p>
            <a:pPr marL="1257300" lvl="2" indent="-457200">
              <a:buFont typeface="Arial"/>
              <a:buChar char="•"/>
            </a:pPr>
            <a:r>
              <a:rPr lang="en-US" b="1" dirty="0" smtClean="0"/>
              <a:t>8</a:t>
            </a:r>
            <a:r>
              <a:rPr lang="en-US" dirty="0" smtClean="0"/>
              <a:t> data drives + 1 for parity</a:t>
            </a:r>
          </a:p>
          <a:p>
            <a:pPr marL="457200" indent="-457200">
              <a:buFont typeface="Arial"/>
              <a:buChar char="•"/>
            </a:pPr>
            <a:r>
              <a:rPr lang="en-US" dirty="0" smtClean="0"/>
              <a:t>Consider linear volumes unless you want quicker rebuild</a:t>
            </a:r>
          </a:p>
        </p:txBody>
      </p:sp>
    </p:spTree>
    <p:extLst>
      <p:ext uri="{BB962C8B-B14F-4D97-AF65-F5344CB8AC3E}">
        <p14:creationId xmlns:p14="http://schemas.microsoft.com/office/powerpoint/2010/main" val="7315299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Tiering</a:t>
            </a:r>
            <a:r>
              <a:rPr lang="en-US" dirty="0" smtClean="0"/>
              <a:t> data placement</a:t>
            </a:r>
            <a:endParaRPr lang="en-US" dirty="0"/>
          </a:p>
        </p:txBody>
      </p:sp>
      <p:sp>
        <p:nvSpPr>
          <p:cNvPr id="3" name="Date Placeholder 2"/>
          <p:cNvSpPr>
            <a:spLocks noGrp="1"/>
          </p:cNvSpPr>
          <p:nvPr>
            <p:ph type="dt" sz="half" idx="4294967295"/>
          </p:nvPr>
        </p:nvSpPr>
        <p:spPr>
          <a:xfrm>
            <a:off x="152401" y="6507366"/>
            <a:ext cx="2133600" cy="355600"/>
          </a:xfrm>
          <a:prstGeom prst="rect">
            <a:avLst/>
          </a:prstGeom>
        </p:spPr>
        <p:txBody>
          <a:bodyPr/>
          <a:lstStyle/>
          <a:p>
            <a:r>
              <a:rPr lang="en-US" dirty="0"/>
              <a:t>September, </a:t>
            </a:r>
            <a:r>
              <a:rPr lang="en-US" dirty="0" smtClean="0"/>
              <a:t>2014</a:t>
            </a:r>
            <a:endParaRPr lang="en-US" dirty="0"/>
          </a:p>
        </p:txBody>
      </p:sp>
      <p:sp>
        <p:nvSpPr>
          <p:cNvPr id="4" name="Footer Placeholder 3"/>
          <p:cNvSpPr>
            <a:spLocks noGrp="1"/>
          </p:cNvSpPr>
          <p:nvPr>
            <p:ph type="ftr" sz="quarter" idx="4294967295"/>
          </p:nvPr>
        </p:nvSpPr>
        <p:spPr>
          <a:xfrm>
            <a:off x="3124200" y="6507366"/>
            <a:ext cx="2895600" cy="355600"/>
          </a:xfrm>
          <a:prstGeom prst="rect">
            <a:avLst/>
          </a:prstGeom>
        </p:spPr>
        <p:txBody>
          <a:bodyPr/>
          <a:lstStyle/>
          <a:p>
            <a:r>
              <a:rPr lang="en-US" smtClean="0"/>
              <a:t>Dot Hill Confidential</a:t>
            </a:r>
            <a:endParaRPr lang="en-US" dirty="0"/>
          </a:p>
        </p:txBody>
      </p:sp>
      <p:sp>
        <p:nvSpPr>
          <p:cNvPr id="5" name="Slide Number Placeholder 4"/>
          <p:cNvSpPr>
            <a:spLocks noGrp="1"/>
          </p:cNvSpPr>
          <p:nvPr>
            <p:ph type="sldNum" sz="quarter" idx="4294967295"/>
          </p:nvPr>
        </p:nvSpPr>
        <p:spPr>
          <a:xfrm>
            <a:off x="6849533" y="6507366"/>
            <a:ext cx="2133600" cy="355600"/>
          </a:xfrm>
          <a:prstGeom prst="rect">
            <a:avLst/>
          </a:prstGeom>
        </p:spPr>
        <p:txBody>
          <a:bodyPr/>
          <a:lstStyle/>
          <a:p>
            <a:fld id="{AE3EC3E0-3D57-4454-9F0D-316E8A9AAF38}" type="slidenum">
              <a:rPr lang="en-US" smtClean="0"/>
              <a:pPr/>
              <a:t>23</a:t>
            </a:fld>
            <a:endParaRPr lang="en-US"/>
          </a:p>
        </p:txBody>
      </p:sp>
      <p:sp>
        <p:nvSpPr>
          <p:cNvPr id="6" name="Text Placeholder 5"/>
          <p:cNvSpPr>
            <a:spLocks noGrp="1"/>
          </p:cNvSpPr>
          <p:nvPr>
            <p:ph type="body" sz="quarter" idx="4294967295"/>
          </p:nvPr>
        </p:nvSpPr>
        <p:spPr>
          <a:xfrm>
            <a:off x="152401" y="1079500"/>
            <a:ext cx="8661399" cy="5168900"/>
          </a:xfrm>
          <a:prstGeom prst="rect">
            <a:avLst/>
          </a:prstGeom>
        </p:spPr>
        <p:txBody>
          <a:bodyPr>
            <a:normAutofit/>
          </a:bodyPr>
          <a:lstStyle/>
          <a:p>
            <a:r>
              <a:rPr lang="en-US" dirty="0" smtClean="0"/>
              <a:t>Initial writes</a:t>
            </a:r>
          </a:p>
          <a:p>
            <a:pPr lvl="1"/>
            <a:r>
              <a:rPr lang="en-US" dirty="0" smtClean="0"/>
              <a:t>Random – highest tier</a:t>
            </a:r>
          </a:p>
          <a:p>
            <a:pPr lvl="1"/>
            <a:r>
              <a:rPr lang="en-US" dirty="0" smtClean="0"/>
              <a:t>Sequential – highest </a:t>
            </a:r>
            <a:r>
              <a:rPr lang="en-US" u="sng" dirty="0" smtClean="0"/>
              <a:t>HDD</a:t>
            </a:r>
            <a:r>
              <a:rPr lang="en-US" dirty="0" smtClean="0"/>
              <a:t> tier</a:t>
            </a:r>
          </a:p>
        </p:txBody>
      </p:sp>
      <p:sp>
        <p:nvSpPr>
          <p:cNvPr id="10" name="AutoShape 4"/>
          <p:cNvSpPr>
            <a:spLocks noChangeArrowheads="1"/>
          </p:cNvSpPr>
          <p:nvPr/>
        </p:nvSpPr>
        <p:spPr bwMode="auto">
          <a:xfrm>
            <a:off x="1593420" y="3060404"/>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1" name="Oval 5"/>
          <p:cNvSpPr>
            <a:spLocks noChangeArrowheads="1"/>
          </p:cNvSpPr>
          <p:nvPr/>
        </p:nvSpPr>
        <p:spPr bwMode="auto">
          <a:xfrm>
            <a:off x="2126820" y="3516016"/>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2" name="Oval 6"/>
          <p:cNvSpPr>
            <a:spLocks noChangeArrowheads="1"/>
          </p:cNvSpPr>
          <p:nvPr/>
        </p:nvSpPr>
        <p:spPr bwMode="auto">
          <a:xfrm>
            <a:off x="2279220" y="3516016"/>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3" name="Oval 7"/>
          <p:cNvSpPr>
            <a:spLocks noChangeArrowheads="1"/>
          </p:cNvSpPr>
          <p:nvPr/>
        </p:nvSpPr>
        <p:spPr bwMode="auto">
          <a:xfrm>
            <a:off x="2431620" y="3516016"/>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14" name="Group 8"/>
          <p:cNvGrpSpPr>
            <a:grpSpLocks/>
          </p:cNvGrpSpPr>
          <p:nvPr/>
        </p:nvGrpSpPr>
        <p:grpSpPr bwMode="auto">
          <a:xfrm>
            <a:off x="1669620" y="3287416"/>
            <a:ext cx="381000" cy="533400"/>
            <a:chOff x="240" y="1584"/>
            <a:chExt cx="240" cy="336"/>
          </a:xfrm>
          <a:solidFill>
            <a:srgbClr val="FF0000"/>
          </a:solidFill>
          <a:effectLst>
            <a:glow rad="63500">
              <a:schemeClr val="accent1">
                <a:satMod val="175000"/>
                <a:alpha val="40000"/>
              </a:schemeClr>
            </a:glow>
          </a:effectLst>
        </p:grpSpPr>
        <p:sp>
          <p:nvSpPr>
            <p:cNvPr id="36" name="AutoShape 9"/>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37" name="Text Box 10"/>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grpSp>
        <p:nvGrpSpPr>
          <p:cNvPr id="15" name="Group 11"/>
          <p:cNvGrpSpPr>
            <a:grpSpLocks/>
          </p:cNvGrpSpPr>
          <p:nvPr/>
        </p:nvGrpSpPr>
        <p:grpSpPr bwMode="auto">
          <a:xfrm>
            <a:off x="2607833" y="3306497"/>
            <a:ext cx="381000" cy="533400"/>
            <a:chOff x="240" y="1584"/>
            <a:chExt cx="240" cy="336"/>
          </a:xfrm>
          <a:solidFill>
            <a:srgbClr val="FF0000"/>
          </a:solidFill>
          <a:effectLst>
            <a:glow rad="63500">
              <a:schemeClr val="accent1">
                <a:satMod val="175000"/>
                <a:alpha val="40000"/>
              </a:schemeClr>
            </a:glow>
          </a:effectLst>
        </p:grpSpPr>
        <p:sp>
          <p:nvSpPr>
            <p:cNvPr id="34" name="AutoShape 12"/>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35" name="Text Box 13"/>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sp>
        <p:nvSpPr>
          <p:cNvPr id="16" name="AutoShape 14"/>
          <p:cNvSpPr>
            <a:spLocks noChangeArrowheads="1"/>
          </p:cNvSpPr>
          <p:nvPr/>
        </p:nvSpPr>
        <p:spPr bwMode="auto">
          <a:xfrm>
            <a:off x="1593420" y="4126651"/>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7" name="Oval 16"/>
          <p:cNvSpPr>
            <a:spLocks noChangeArrowheads="1"/>
          </p:cNvSpPr>
          <p:nvPr/>
        </p:nvSpPr>
        <p:spPr bwMode="auto">
          <a:xfrm>
            <a:off x="2126820" y="4544164"/>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8" name="Oval 17"/>
          <p:cNvSpPr>
            <a:spLocks noChangeArrowheads="1"/>
          </p:cNvSpPr>
          <p:nvPr/>
        </p:nvSpPr>
        <p:spPr bwMode="auto">
          <a:xfrm>
            <a:off x="2279220" y="4544164"/>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9" name="Oval 18"/>
          <p:cNvSpPr>
            <a:spLocks noChangeArrowheads="1"/>
          </p:cNvSpPr>
          <p:nvPr/>
        </p:nvSpPr>
        <p:spPr bwMode="auto">
          <a:xfrm>
            <a:off x="2431620" y="4544164"/>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20" name="AutoShape 19"/>
          <p:cNvSpPr>
            <a:spLocks noChangeArrowheads="1"/>
          </p:cNvSpPr>
          <p:nvPr/>
        </p:nvSpPr>
        <p:spPr bwMode="auto">
          <a:xfrm>
            <a:off x="1669620" y="4317151"/>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21" name="Text Box 20"/>
          <p:cNvSpPr txBox="1">
            <a:spLocks noChangeArrowheads="1"/>
          </p:cNvSpPr>
          <p:nvPr/>
        </p:nvSpPr>
        <p:spPr bwMode="auto">
          <a:xfrm>
            <a:off x="1669620" y="4469551"/>
            <a:ext cx="381000" cy="369332"/>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10K </a:t>
            </a:r>
            <a:r>
              <a:rPr lang="en-US" sz="1200" dirty="0">
                <a:latin typeface="Arial Narrow" pitchFamily="34" charset="0"/>
                <a:ea typeface="ＭＳ Ｐゴシック"/>
                <a:cs typeface="ＭＳ Ｐゴシック"/>
              </a:rPr>
              <a:t>SAS</a:t>
            </a:r>
          </a:p>
        </p:txBody>
      </p:sp>
      <p:sp>
        <p:nvSpPr>
          <p:cNvPr id="22" name="AutoShape 22"/>
          <p:cNvSpPr>
            <a:spLocks noChangeArrowheads="1"/>
          </p:cNvSpPr>
          <p:nvPr/>
        </p:nvSpPr>
        <p:spPr bwMode="auto">
          <a:xfrm>
            <a:off x="2584020" y="4317151"/>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23" name="Text Box 23"/>
          <p:cNvSpPr txBox="1">
            <a:spLocks noChangeArrowheads="1"/>
          </p:cNvSpPr>
          <p:nvPr/>
        </p:nvSpPr>
        <p:spPr bwMode="auto">
          <a:xfrm>
            <a:off x="2584020" y="4469551"/>
            <a:ext cx="381000" cy="369332"/>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10K </a:t>
            </a:r>
            <a:r>
              <a:rPr lang="en-US" sz="1200" dirty="0">
                <a:latin typeface="Arial Narrow" pitchFamily="34" charset="0"/>
                <a:ea typeface="ＭＳ Ｐゴシック"/>
                <a:cs typeface="ＭＳ Ｐゴシック"/>
              </a:rPr>
              <a:t>SAS</a:t>
            </a:r>
          </a:p>
        </p:txBody>
      </p:sp>
      <p:sp>
        <p:nvSpPr>
          <p:cNvPr id="24" name="AutoShape 123"/>
          <p:cNvSpPr>
            <a:spLocks noChangeArrowheads="1"/>
          </p:cNvSpPr>
          <p:nvPr/>
        </p:nvSpPr>
        <p:spPr bwMode="auto">
          <a:xfrm>
            <a:off x="1602945" y="5209667"/>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25" name="Oval 124"/>
          <p:cNvSpPr>
            <a:spLocks noChangeArrowheads="1"/>
          </p:cNvSpPr>
          <p:nvPr/>
        </p:nvSpPr>
        <p:spPr bwMode="auto">
          <a:xfrm>
            <a:off x="2136345" y="5627180"/>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26" name="Oval 125"/>
          <p:cNvSpPr>
            <a:spLocks noChangeArrowheads="1"/>
          </p:cNvSpPr>
          <p:nvPr/>
        </p:nvSpPr>
        <p:spPr bwMode="auto">
          <a:xfrm>
            <a:off x="2288745" y="5627180"/>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27" name="Oval 126"/>
          <p:cNvSpPr>
            <a:spLocks noChangeArrowheads="1"/>
          </p:cNvSpPr>
          <p:nvPr/>
        </p:nvSpPr>
        <p:spPr bwMode="auto">
          <a:xfrm>
            <a:off x="2441145" y="5627180"/>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28" name="Group 127"/>
          <p:cNvGrpSpPr>
            <a:grpSpLocks/>
          </p:cNvGrpSpPr>
          <p:nvPr/>
        </p:nvGrpSpPr>
        <p:grpSpPr bwMode="auto">
          <a:xfrm>
            <a:off x="1679145" y="5400167"/>
            <a:ext cx="381000" cy="533400"/>
            <a:chOff x="288" y="2064"/>
            <a:chExt cx="240" cy="336"/>
          </a:xfrm>
          <a:solidFill>
            <a:schemeClr val="tx2"/>
          </a:solidFill>
          <a:effectLst>
            <a:glow rad="63500">
              <a:schemeClr val="accent1">
                <a:satMod val="175000"/>
                <a:alpha val="40000"/>
              </a:schemeClr>
            </a:glow>
          </a:effectLst>
        </p:grpSpPr>
        <p:sp>
          <p:nvSpPr>
            <p:cNvPr id="32" name="AutoShape 128"/>
            <p:cNvSpPr>
              <a:spLocks noChangeArrowheads="1"/>
            </p:cNvSpPr>
            <p:nvPr/>
          </p:nvSpPr>
          <p:spPr bwMode="auto">
            <a:xfrm>
              <a:off x="288" y="2064"/>
              <a:ext cx="240" cy="336"/>
            </a:xfrm>
            <a:prstGeom prst="flowChartMagneticDisk">
              <a:avLst/>
            </a:prstGeom>
            <a:grpFill/>
            <a:ln w="9525">
              <a:solidFill>
                <a:schemeClr val="tx1"/>
              </a:solidFill>
              <a:round/>
              <a:headEnd/>
              <a:tailEnd/>
            </a:ln>
          </p:spPr>
          <p:txBody>
            <a:bodyPr wrap="none" anchor="ctr"/>
            <a:lstStyle/>
            <a:p>
              <a:endParaRPr lang="en-US"/>
            </a:p>
          </p:txBody>
        </p:sp>
        <p:sp>
          <p:nvSpPr>
            <p:cNvPr id="33" name="Text Box 129"/>
            <p:cNvSpPr txBox="1">
              <a:spLocks noChangeArrowheads="1"/>
            </p:cNvSpPr>
            <p:nvPr/>
          </p:nvSpPr>
          <p:spPr bwMode="auto">
            <a:xfrm>
              <a:off x="288" y="2160"/>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NLN</a:t>
              </a:r>
            </a:p>
          </p:txBody>
        </p:sp>
      </p:grpSp>
      <p:grpSp>
        <p:nvGrpSpPr>
          <p:cNvPr id="29" name="Group 134"/>
          <p:cNvGrpSpPr>
            <a:grpSpLocks/>
          </p:cNvGrpSpPr>
          <p:nvPr/>
        </p:nvGrpSpPr>
        <p:grpSpPr bwMode="auto">
          <a:xfrm>
            <a:off x="2584020" y="5400167"/>
            <a:ext cx="381000" cy="533400"/>
            <a:chOff x="288" y="2064"/>
            <a:chExt cx="240" cy="336"/>
          </a:xfrm>
          <a:solidFill>
            <a:schemeClr val="tx2"/>
          </a:solidFill>
          <a:effectLst>
            <a:glow rad="63500">
              <a:schemeClr val="accent1">
                <a:satMod val="175000"/>
                <a:alpha val="40000"/>
              </a:schemeClr>
            </a:glow>
          </a:effectLst>
        </p:grpSpPr>
        <p:sp>
          <p:nvSpPr>
            <p:cNvPr id="30" name="AutoShape 135"/>
            <p:cNvSpPr>
              <a:spLocks noChangeArrowheads="1"/>
            </p:cNvSpPr>
            <p:nvPr/>
          </p:nvSpPr>
          <p:spPr bwMode="auto">
            <a:xfrm>
              <a:off x="288" y="2064"/>
              <a:ext cx="240" cy="336"/>
            </a:xfrm>
            <a:prstGeom prst="flowChartMagneticDisk">
              <a:avLst/>
            </a:prstGeom>
            <a:grpFill/>
            <a:ln w="9525">
              <a:solidFill>
                <a:schemeClr val="tx1"/>
              </a:solidFill>
              <a:round/>
              <a:headEnd/>
              <a:tailEnd/>
            </a:ln>
          </p:spPr>
          <p:txBody>
            <a:bodyPr wrap="none" anchor="ctr"/>
            <a:lstStyle/>
            <a:p>
              <a:endParaRPr lang="en-US"/>
            </a:p>
          </p:txBody>
        </p:sp>
        <p:sp>
          <p:nvSpPr>
            <p:cNvPr id="31" name="Text Box 136"/>
            <p:cNvSpPr txBox="1">
              <a:spLocks noChangeArrowheads="1"/>
            </p:cNvSpPr>
            <p:nvPr/>
          </p:nvSpPr>
          <p:spPr bwMode="auto">
            <a:xfrm>
              <a:off x="288" y="2160"/>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NLN</a:t>
              </a:r>
            </a:p>
          </p:txBody>
        </p:sp>
      </p:grpSp>
      <p:sp>
        <p:nvSpPr>
          <p:cNvPr id="38" name="AutoShape 4"/>
          <p:cNvSpPr>
            <a:spLocks noChangeArrowheads="1"/>
          </p:cNvSpPr>
          <p:nvPr/>
        </p:nvSpPr>
        <p:spPr bwMode="auto">
          <a:xfrm>
            <a:off x="4208797" y="3058817"/>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39" name="Oval 5"/>
          <p:cNvSpPr>
            <a:spLocks noChangeArrowheads="1"/>
          </p:cNvSpPr>
          <p:nvPr/>
        </p:nvSpPr>
        <p:spPr bwMode="auto">
          <a:xfrm>
            <a:off x="4742197" y="3514429"/>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40" name="Oval 6"/>
          <p:cNvSpPr>
            <a:spLocks noChangeArrowheads="1"/>
          </p:cNvSpPr>
          <p:nvPr/>
        </p:nvSpPr>
        <p:spPr bwMode="auto">
          <a:xfrm>
            <a:off x="4894597" y="3514429"/>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41" name="Oval 7"/>
          <p:cNvSpPr>
            <a:spLocks noChangeArrowheads="1"/>
          </p:cNvSpPr>
          <p:nvPr/>
        </p:nvSpPr>
        <p:spPr bwMode="auto">
          <a:xfrm>
            <a:off x="5046997" y="3514429"/>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42" name="Group 8"/>
          <p:cNvGrpSpPr>
            <a:grpSpLocks/>
          </p:cNvGrpSpPr>
          <p:nvPr/>
        </p:nvGrpSpPr>
        <p:grpSpPr bwMode="auto">
          <a:xfrm>
            <a:off x="4284997" y="3285829"/>
            <a:ext cx="381000" cy="533400"/>
            <a:chOff x="240" y="1584"/>
            <a:chExt cx="240" cy="336"/>
          </a:xfrm>
          <a:solidFill>
            <a:srgbClr val="FF0000"/>
          </a:solidFill>
          <a:effectLst>
            <a:glow rad="63500">
              <a:schemeClr val="accent1">
                <a:satMod val="175000"/>
                <a:alpha val="40000"/>
              </a:schemeClr>
            </a:glow>
          </a:effectLst>
        </p:grpSpPr>
        <p:sp>
          <p:nvSpPr>
            <p:cNvPr id="43" name="AutoShape 9"/>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44" name="Text Box 10"/>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grpSp>
        <p:nvGrpSpPr>
          <p:cNvPr id="45" name="Group 11"/>
          <p:cNvGrpSpPr>
            <a:grpSpLocks/>
          </p:cNvGrpSpPr>
          <p:nvPr/>
        </p:nvGrpSpPr>
        <p:grpSpPr bwMode="auto">
          <a:xfrm>
            <a:off x="5223210" y="3304910"/>
            <a:ext cx="381000" cy="533400"/>
            <a:chOff x="240" y="1584"/>
            <a:chExt cx="240" cy="336"/>
          </a:xfrm>
          <a:solidFill>
            <a:srgbClr val="FF0000"/>
          </a:solidFill>
          <a:effectLst>
            <a:glow rad="63500">
              <a:schemeClr val="accent1">
                <a:satMod val="175000"/>
                <a:alpha val="40000"/>
              </a:schemeClr>
            </a:glow>
          </a:effectLst>
        </p:grpSpPr>
        <p:sp>
          <p:nvSpPr>
            <p:cNvPr id="46" name="AutoShape 12"/>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47" name="Text Box 13"/>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sp>
        <p:nvSpPr>
          <p:cNvPr id="56" name="AutoShape 123"/>
          <p:cNvSpPr>
            <a:spLocks noChangeArrowheads="1"/>
          </p:cNvSpPr>
          <p:nvPr/>
        </p:nvSpPr>
        <p:spPr bwMode="auto">
          <a:xfrm>
            <a:off x="4218322" y="465503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57" name="Oval 124"/>
          <p:cNvSpPr>
            <a:spLocks noChangeArrowheads="1"/>
          </p:cNvSpPr>
          <p:nvPr/>
        </p:nvSpPr>
        <p:spPr bwMode="auto">
          <a:xfrm>
            <a:off x="4751722" y="5072543"/>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58" name="Oval 125"/>
          <p:cNvSpPr>
            <a:spLocks noChangeArrowheads="1"/>
          </p:cNvSpPr>
          <p:nvPr/>
        </p:nvSpPr>
        <p:spPr bwMode="auto">
          <a:xfrm>
            <a:off x="4904122" y="5072543"/>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59" name="Oval 126"/>
          <p:cNvSpPr>
            <a:spLocks noChangeArrowheads="1"/>
          </p:cNvSpPr>
          <p:nvPr/>
        </p:nvSpPr>
        <p:spPr bwMode="auto">
          <a:xfrm>
            <a:off x="5056522" y="5072543"/>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60" name="Group 127"/>
          <p:cNvGrpSpPr>
            <a:grpSpLocks/>
          </p:cNvGrpSpPr>
          <p:nvPr/>
        </p:nvGrpSpPr>
        <p:grpSpPr bwMode="auto">
          <a:xfrm>
            <a:off x="4294522" y="4845530"/>
            <a:ext cx="381000" cy="533400"/>
            <a:chOff x="288" y="2064"/>
            <a:chExt cx="240" cy="336"/>
          </a:xfrm>
          <a:solidFill>
            <a:srgbClr val="00B050"/>
          </a:solidFill>
          <a:effectLst>
            <a:glow rad="63500">
              <a:schemeClr val="accent1">
                <a:satMod val="175000"/>
                <a:alpha val="40000"/>
              </a:schemeClr>
            </a:glow>
          </a:effectLst>
        </p:grpSpPr>
        <p:sp>
          <p:nvSpPr>
            <p:cNvPr id="61" name="AutoShape 128"/>
            <p:cNvSpPr>
              <a:spLocks noChangeArrowheads="1"/>
            </p:cNvSpPr>
            <p:nvPr/>
          </p:nvSpPr>
          <p:spPr bwMode="auto">
            <a:xfrm>
              <a:off x="288" y="2064"/>
              <a:ext cx="240" cy="336"/>
            </a:xfrm>
            <a:prstGeom prst="flowChartMagneticDisk">
              <a:avLst/>
            </a:prstGeom>
            <a:grpFill/>
            <a:ln w="9525">
              <a:solidFill>
                <a:schemeClr val="tx1"/>
              </a:solidFill>
              <a:round/>
              <a:headEnd/>
              <a:tailEnd/>
            </a:ln>
          </p:spPr>
          <p:txBody>
            <a:bodyPr wrap="none" anchor="ctr"/>
            <a:lstStyle/>
            <a:p>
              <a:endParaRPr lang="en-US"/>
            </a:p>
          </p:txBody>
        </p:sp>
        <p:sp>
          <p:nvSpPr>
            <p:cNvPr id="62" name="Text Box 129"/>
            <p:cNvSpPr txBox="1">
              <a:spLocks noChangeArrowheads="1"/>
            </p:cNvSpPr>
            <p:nvPr/>
          </p:nvSpPr>
          <p:spPr bwMode="auto">
            <a:xfrm>
              <a:off x="288" y="2190"/>
              <a:ext cx="240" cy="116"/>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HDD</a:t>
              </a:r>
              <a:endParaRPr lang="en-US" sz="1200" dirty="0">
                <a:latin typeface="Arial Narrow" pitchFamily="34" charset="0"/>
                <a:ea typeface="ＭＳ Ｐゴシック"/>
                <a:cs typeface="ＭＳ Ｐゴシック"/>
              </a:endParaRPr>
            </a:p>
          </p:txBody>
        </p:sp>
      </p:grpSp>
      <p:grpSp>
        <p:nvGrpSpPr>
          <p:cNvPr id="63" name="Group 134"/>
          <p:cNvGrpSpPr>
            <a:grpSpLocks/>
          </p:cNvGrpSpPr>
          <p:nvPr/>
        </p:nvGrpSpPr>
        <p:grpSpPr bwMode="auto">
          <a:xfrm>
            <a:off x="5199397" y="4845530"/>
            <a:ext cx="381000" cy="533400"/>
            <a:chOff x="288" y="2064"/>
            <a:chExt cx="240" cy="336"/>
          </a:xfrm>
          <a:solidFill>
            <a:srgbClr val="00B050"/>
          </a:solidFill>
          <a:effectLst>
            <a:glow rad="63500">
              <a:schemeClr val="accent1">
                <a:satMod val="175000"/>
                <a:alpha val="40000"/>
              </a:schemeClr>
            </a:glow>
          </a:effectLst>
        </p:grpSpPr>
        <p:sp>
          <p:nvSpPr>
            <p:cNvPr id="64" name="AutoShape 135"/>
            <p:cNvSpPr>
              <a:spLocks noChangeArrowheads="1"/>
            </p:cNvSpPr>
            <p:nvPr/>
          </p:nvSpPr>
          <p:spPr bwMode="auto">
            <a:xfrm>
              <a:off x="288" y="2064"/>
              <a:ext cx="240" cy="336"/>
            </a:xfrm>
            <a:prstGeom prst="flowChartMagneticDisk">
              <a:avLst/>
            </a:prstGeom>
            <a:grpFill/>
            <a:ln w="9525">
              <a:solidFill>
                <a:schemeClr val="tx1"/>
              </a:solidFill>
              <a:round/>
              <a:headEnd/>
              <a:tailEnd/>
            </a:ln>
          </p:spPr>
          <p:txBody>
            <a:bodyPr wrap="none" anchor="ctr"/>
            <a:lstStyle/>
            <a:p>
              <a:endParaRPr lang="en-US"/>
            </a:p>
          </p:txBody>
        </p:sp>
        <p:sp>
          <p:nvSpPr>
            <p:cNvPr id="65" name="Text Box 136"/>
            <p:cNvSpPr txBox="1">
              <a:spLocks noChangeArrowheads="1"/>
            </p:cNvSpPr>
            <p:nvPr/>
          </p:nvSpPr>
          <p:spPr bwMode="auto">
            <a:xfrm>
              <a:off x="288" y="2190"/>
              <a:ext cx="240" cy="116"/>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HDD</a:t>
              </a:r>
              <a:endParaRPr lang="en-US" sz="1200" dirty="0">
                <a:latin typeface="Arial Narrow" pitchFamily="34" charset="0"/>
                <a:ea typeface="ＭＳ Ｐゴシック"/>
                <a:cs typeface="ＭＳ Ｐゴシック"/>
              </a:endParaRPr>
            </a:p>
          </p:txBody>
        </p:sp>
      </p:grpSp>
      <p:sp>
        <p:nvSpPr>
          <p:cNvPr id="76" name="AutoShape 14"/>
          <p:cNvSpPr>
            <a:spLocks noChangeArrowheads="1"/>
          </p:cNvSpPr>
          <p:nvPr/>
        </p:nvSpPr>
        <p:spPr bwMode="auto">
          <a:xfrm>
            <a:off x="7114233" y="4126651"/>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77" name="Oval 76"/>
          <p:cNvSpPr>
            <a:spLocks noChangeArrowheads="1"/>
          </p:cNvSpPr>
          <p:nvPr/>
        </p:nvSpPr>
        <p:spPr bwMode="auto">
          <a:xfrm>
            <a:off x="7647633" y="4544164"/>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78" name="Oval 77"/>
          <p:cNvSpPr>
            <a:spLocks noChangeArrowheads="1"/>
          </p:cNvSpPr>
          <p:nvPr/>
        </p:nvSpPr>
        <p:spPr bwMode="auto">
          <a:xfrm>
            <a:off x="7800033" y="4544164"/>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79" name="Oval 78"/>
          <p:cNvSpPr>
            <a:spLocks noChangeArrowheads="1"/>
          </p:cNvSpPr>
          <p:nvPr/>
        </p:nvSpPr>
        <p:spPr bwMode="auto">
          <a:xfrm>
            <a:off x="7952433" y="4544164"/>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80" name="AutoShape 19"/>
          <p:cNvSpPr>
            <a:spLocks noChangeArrowheads="1"/>
          </p:cNvSpPr>
          <p:nvPr/>
        </p:nvSpPr>
        <p:spPr bwMode="auto">
          <a:xfrm>
            <a:off x="7190433" y="4317151"/>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81" name="Text Box 20"/>
          <p:cNvSpPr txBox="1">
            <a:spLocks noChangeArrowheads="1"/>
          </p:cNvSpPr>
          <p:nvPr/>
        </p:nvSpPr>
        <p:spPr bwMode="auto">
          <a:xfrm>
            <a:off x="7190433" y="4469551"/>
            <a:ext cx="381000" cy="369332"/>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10K </a:t>
            </a:r>
            <a:r>
              <a:rPr lang="en-US" sz="1200" dirty="0">
                <a:latin typeface="Arial Narrow" pitchFamily="34" charset="0"/>
                <a:ea typeface="ＭＳ Ｐゴシック"/>
                <a:cs typeface="ＭＳ Ｐゴシック"/>
              </a:rPr>
              <a:t>SAS</a:t>
            </a:r>
          </a:p>
        </p:txBody>
      </p:sp>
      <p:sp>
        <p:nvSpPr>
          <p:cNvPr id="82" name="AutoShape 22"/>
          <p:cNvSpPr>
            <a:spLocks noChangeArrowheads="1"/>
          </p:cNvSpPr>
          <p:nvPr/>
        </p:nvSpPr>
        <p:spPr bwMode="auto">
          <a:xfrm>
            <a:off x="8104833" y="4317151"/>
            <a:ext cx="381000" cy="533400"/>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83" name="Text Box 23"/>
          <p:cNvSpPr txBox="1">
            <a:spLocks noChangeArrowheads="1"/>
          </p:cNvSpPr>
          <p:nvPr/>
        </p:nvSpPr>
        <p:spPr bwMode="auto">
          <a:xfrm>
            <a:off x="8104833" y="4469551"/>
            <a:ext cx="381000" cy="369332"/>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10K </a:t>
            </a:r>
            <a:r>
              <a:rPr lang="en-US" sz="1200" dirty="0">
                <a:latin typeface="Arial Narrow" pitchFamily="34" charset="0"/>
                <a:ea typeface="ＭＳ Ｐゴシック"/>
                <a:cs typeface="ＭＳ Ｐゴシック"/>
              </a:rPr>
              <a:t>SAS</a:t>
            </a:r>
          </a:p>
        </p:txBody>
      </p:sp>
      <p:sp>
        <p:nvSpPr>
          <p:cNvPr id="84" name="AutoShape 123"/>
          <p:cNvSpPr>
            <a:spLocks noChangeArrowheads="1"/>
          </p:cNvSpPr>
          <p:nvPr/>
        </p:nvSpPr>
        <p:spPr bwMode="auto">
          <a:xfrm>
            <a:off x="7123758" y="5209667"/>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85" name="Oval 124"/>
          <p:cNvSpPr>
            <a:spLocks noChangeArrowheads="1"/>
          </p:cNvSpPr>
          <p:nvPr/>
        </p:nvSpPr>
        <p:spPr bwMode="auto">
          <a:xfrm>
            <a:off x="7657158" y="5627180"/>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86" name="Oval 125"/>
          <p:cNvSpPr>
            <a:spLocks noChangeArrowheads="1"/>
          </p:cNvSpPr>
          <p:nvPr/>
        </p:nvSpPr>
        <p:spPr bwMode="auto">
          <a:xfrm>
            <a:off x="7809558" y="5627180"/>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87" name="Oval 126"/>
          <p:cNvSpPr>
            <a:spLocks noChangeArrowheads="1"/>
          </p:cNvSpPr>
          <p:nvPr/>
        </p:nvSpPr>
        <p:spPr bwMode="auto">
          <a:xfrm>
            <a:off x="7961958" y="5627180"/>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88" name="Group 127"/>
          <p:cNvGrpSpPr>
            <a:grpSpLocks/>
          </p:cNvGrpSpPr>
          <p:nvPr/>
        </p:nvGrpSpPr>
        <p:grpSpPr bwMode="auto">
          <a:xfrm>
            <a:off x="7199958" y="5400167"/>
            <a:ext cx="381000" cy="533400"/>
            <a:chOff x="288" y="2064"/>
            <a:chExt cx="240" cy="336"/>
          </a:xfrm>
          <a:solidFill>
            <a:srgbClr val="0076BB"/>
          </a:solidFill>
          <a:effectLst>
            <a:glow rad="63500">
              <a:schemeClr val="accent1">
                <a:satMod val="175000"/>
                <a:alpha val="40000"/>
              </a:schemeClr>
            </a:glow>
          </a:effectLst>
        </p:grpSpPr>
        <p:sp>
          <p:nvSpPr>
            <p:cNvPr id="89" name="AutoShape 128"/>
            <p:cNvSpPr>
              <a:spLocks noChangeArrowheads="1"/>
            </p:cNvSpPr>
            <p:nvPr/>
          </p:nvSpPr>
          <p:spPr bwMode="auto">
            <a:xfrm>
              <a:off x="288" y="2064"/>
              <a:ext cx="240" cy="336"/>
            </a:xfrm>
            <a:prstGeom prst="flowChartMagneticDisk">
              <a:avLst/>
            </a:prstGeom>
            <a:grpFill/>
            <a:ln w="9525">
              <a:solidFill>
                <a:schemeClr val="tx1"/>
              </a:solidFill>
              <a:round/>
              <a:headEnd/>
              <a:tailEnd/>
            </a:ln>
          </p:spPr>
          <p:txBody>
            <a:bodyPr wrap="none" anchor="ctr"/>
            <a:lstStyle/>
            <a:p>
              <a:endParaRPr lang="en-US"/>
            </a:p>
          </p:txBody>
        </p:sp>
        <p:sp>
          <p:nvSpPr>
            <p:cNvPr id="90" name="Text Box 129"/>
            <p:cNvSpPr txBox="1">
              <a:spLocks noChangeArrowheads="1"/>
            </p:cNvSpPr>
            <p:nvPr/>
          </p:nvSpPr>
          <p:spPr bwMode="auto">
            <a:xfrm>
              <a:off x="288" y="2160"/>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NLN</a:t>
              </a:r>
            </a:p>
          </p:txBody>
        </p:sp>
      </p:grpSp>
      <p:grpSp>
        <p:nvGrpSpPr>
          <p:cNvPr id="91" name="Group 134"/>
          <p:cNvGrpSpPr>
            <a:grpSpLocks/>
          </p:cNvGrpSpPr>
          <p:nvPr/>
        </p:nvGrpSpPr>
        <p:grpSpPr bwMode="auto">
          <a:xfrm>
            <a:off x="8104833" y="5400167"/>
            <a:ext cx="381000" cy="533400"/>
            <a:chOff x="288" y="2064"/>
            <a:chExt cx="240" cy="336"/>
          </a:xfrm>
          <a:solidFill>
            <a:srgbClr val="0076BB"/>
          </a:solidFill>
          <a:effectLst>
            <a:glow rad="63500">
              <a:schemeClr val="accent1">
                <a:satMod val="175000"/>
                <a:alpha val="40000"/>
              </a:schemeClr>
            </a:glow>
          </a:effectLst>
        </p:grpSpPr>
        <p:sp>
          <p:nvSpPr>
            <p:cNvPr id="92" name="AutoShape 135"/>
            <p:cNvSpPr>
              <a:spLocks noChangeArrowheads="1"/>
            </p:cNvSpPr>
            <p:nvPr/>
          </p:nvSpPr>
          <p:spPr bwMode="auto">
            <a:xfrm>
              <a:off x="288" y="2064"/>
              <a:ext cx="240" cy="336"/>
            </a:xfrm>
            <a:prstGeom prst="flowChartMagneticDisk">
              <a:avLst/>
            </a:prstGeom>
            <a:grpFill/>
            <a:ln w="9525">
              <a:solidFill>
                <a:schemeClr val="tx1"/>
              </a:solidFill>
              <a:round/>
              <a:headEnd/>
              <a:tailEnd/>
            </a:ln>
          </p:spPr>
          <p:txBody>
            <a:bodyPr wrap="none" anchor="ctr"/>
            <a:lstStyle/>
            <a:p>
              <a:endParaRPr lang="en-US"/>
            </a:p>
          </p:txBody>
        </p:sp>
        <p:sp>
          <p:nvSpPr>
            <p:cNvPr id="93" name="Text Box 136"/>
            <p:cNvSpPr txBox="1">
              <a:spLocks noChangeArrowheads="1"/>
            </p:cNvSpPr>
            <p:nvPr/>
          </p:nvSpPr>
          <p:spPr bwMode="auto">
            <a:xfrm>
              <a:off x="288" y="2160"/>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NLN</a:t>
              </a:r>
            </a:p>
          </p:txBody>
        </p:sp>
      </p:grpSp>
      <p:grpSp>
        <p:nvGrpSpPr>
          <p:cNvPr id="106" name="Group 105"/>
          <p:cNvGrpSpPr/>
          <p:nvPr/>
        </p:nvGrpSpPr>
        <p:grpSpPr>
          <a:xfrm>
            <a:off x="1025014" y="4373689"/>
            <a:ext cx="442451" cy="281341"/>
            <a:chOff x="1025014" y="4373689"/>
            <a:chExt cx="442451" cy="281341"/>
          </a:xfrm>
        </p:grpSpPr>
        <p:sp>
          <p:nvSpPr>
            <p:cNvPr id="94" name="Right Arrow 93"/>
            <p:cNvSpPr/>
            <p:nvPr/>
          </p:nvSpPr>
          <p:spPr>
            <a:xfrm>
              <a:off x="1061884" y="4544164"/>
              <a:ext cx="405581" cy="11086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p:cNvSpPr txBox="1"/>
            <p:nvPr/>
          </p:nvSpPr>
          <p:spPr>
            <a:xfrm>
              <a:off x="1025014" y="4373689"/>
              <a:ext cx="428322" cy="230832"/>
            </a:xfrm>
            <a:prstGeom prst="rect">
              <a:avLst/>
            </a:prstGeom>
            <a:noFill/>
          </p:spPr>
          <p:txBody>
            <a:bodyPr wrap="none" rtlCol="0">
              <a:spAutoFit/>
            </a:bodyPr>
            <a:lstStyle/>
            <a:p>
              <a:r>
                <a:rPr lang="en-US" sz="900" dirty="0" smtClean="0"/>
                <a:t>SEQ</a:t>
              </a:r>
              <a:endParaRPr lang="en-US" sz="900" dirty="0"/>
            </a:p>
          </p:txBody>
        </p:sp>
      </p:grpSp>
      <p:grpSp>
        <p:nvGrpSpPr>
          <p:cNvPr id="107" name="Group 106"/>
          <p:cNvGrpSpPr/>
          <p:nvPr/>
        </p:nvGrpSpPr>
        <p:grpSpPr>
          <a:xfrm>
            <a:off x="1010266" y="3344068"/>
            <a:ext cx="511679" cy="281341"/>
            <a:chOff x="1010266" y="3344068"/>
            <a:chExt cx="511679" cy="281341"/>
          </a:xfrm>
        </p:grpSpPr>
        <p:sp>
          <p:nvSpPr>
            <p:cNvPr id="96" name="Right Arrow 95"/>
            <p:cNvSpPr/>
            <p:nvPr/>
          </p:nvSpPr>
          <p:spPr>
            <a:xfrm>
              <a:off x="1084006" y="3514543"/>
              <a:ext cx="405581" cy="11086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p:cNvSpPr txBox="1"/>
            <p:nvPr/>
          </p:nvSpPr>
          <p:spPr>
            <a:xfrm>
              <a:off x="1010266" y="3344068"/>
              <a:ext cx="511679" cy="230832"/>
            </a:xfrm>
            <a:prstGeom prst="rect">
              <a:avLst/>
            </a:prstGeom>
            <a:noFill/>
          </p:spPr>
          <p:txBody>
            <a:bodyPr wrap="none" rtlCol="0">
              <a:spAutoFit/>
            </a:bodyPr>
            <a:lstStyle/>
            <a:p>
              <a:r>
                <a:rPr lang="en-US" sz="900" dirty="0" smtClean="0"/>
                <a:t>RAND</a:t>
              </a:r>
              <a:endParaRPr lang="en-US" sz="900" dirty="0"/>
            </a:p>
          </p:txBody>
        </p:sp>
      </p:grpSp>
      <p:grpSp>
        <p:nvGrpSpPr>
          <p:cNvPr id="108" name="Group 107"/>
          <p:cNvGrpSpPr/>
          <p:nvPr/>
        </p:nvGrpSpPr>
        <p:grpSpPr>
          <a:xfrm>
            <a:off x="3588775" y="4886932"/>
            <a:ext cx="442451" cy="281341"/>
            <a:chOff x="3588775" y="4886932"/>
            <a:chExt cx="442451" cy="281341"/>
          </a:xfrm>
        </p:grpSpPr>
        <p:sp>
          <p:nvSpPr>
            <p:cNvPr id="98" name="Right Arrow 97"/>
            <p:cNvSpPr/>
            <p:nvPr/>
          </p:nvSpPr>
          <p:spPr>
            <a:xfrm>
              <a:off x="3625645" y="5057407"/>
              <a:ext cx="405581" cy="11086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p:cNvSpPr txBox="1"/>
            <p:nvPr/>
          </p:nvSpPr>
          <p:spPr>
            <a:xfrm>
              <a:off x="3588775" y="4886932"/>
              <a:ext cx="428322" cy="230832"/>
            </a:xfrm>
            <a:prstGeom prst="rect">
              <a:avLst/>
            </a:prstGeom>
            <a:noFill/>
          </p:spPr>
          <p:txBody>
            <a:bodyPr wrap="none" rtlCol="0">
              <a:spAutoFit/>
            </a:bodyPr>
            <a:lstStyle/>
            <a:p>
              <a:r>
                <a:rPr lang="en-US" sz="900" dirty="0" smtClean="0"/>
                <a:t>SEQ</a:t>
              </a:r>
              <a:endParaRPr lang="en-US" sz="900" dirty="0"/>
            </a:p>
          </p:txBody>
        </p:sp>
      </p:grpSp>
      <p:grpSp>
        <p:nvGrpSpPr>
          <p:cNvPr id="109" name="Group 108"/>
          <p:cNvGrpSpPr/>
          <p:nvPr/>
        </p:nvGrpSpPr>
        <p:grpSpPr>
          <a:xfrm>
            <a:off x="3574027" y="3422245"/>
            <a:ext cx="511679" cy="281341"/>
            <a:chOff x="3574027" y="3422245"/>
            <a:chExt cx="511679" cy="281341"/>
          </a:xfrm>
        </p:grpSpPr>
        <p:sp>
          <p:nvSpPr>
            <p:cNvPr id="100" name="Right Arrow 99"/>
            <p:cNvSpPr/>
            <p:nvPr/>
          </p:nvSpPr>
          <p:spPr>
            <a:xfrm>
              <a:off x="3647767" y="3592720"/>
              <a:ext cx="405581" cy="11086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3574027" y="3422245"/>
              <a:ext cx="511679" cy="230832"/>
            </a:xfrm>
            <a:prstGeom prst="rect">
              <a:avLst/>
            </a:prstGeom>
            <a:noFill/>
          </p:spPr>
          <p:txBody>
            <a:bodyPr wrap="none" rtlCol="0">
              <a:spAutoFit/>
            </a:bodyPr>
            <a:lstStyle/>
            <a:p>
              <a:r>
                <a:rPr lang="en-US" sz="900" dirty="0" smtClean="0"/>
                <a:t>RAND</a:t>
              </a:r>
              <a:endParaRPr lang="en-US" sz="900" dirty="0"/>
            </a:p>
          </p:txBody>
        </p:sp>
      </p:grpSp>
      <p:grpSp>
        <p:nvGrpSpPr>
          <p:cNvPr id="110" name="Group 109"/>
          <p:cNvGrpSpPr/>
          <p:nvPr/>
        </p:nvGrpSpPr>
        <p:grpSpPr>
          <a:xfrm>
            <a:off x="6376221" y="4251203"/>
            <a:ext cx="511679" cy="529318"/>
            <a:chOff x="6376221" y="4251203"/>
            <a:chExt cx="511679" cy="529318"/>
          </a:xfrm>
        </p:grpSpPr>
        <p:sp>
          <p:nvSpPr>
            <p:cNvPr id="102" name="Right Arrow 101"/>
            <p:cNvSpPr/>
            <p:nvPr/>
          </p:nvSpPr>
          <p:spPr>
            <a:xfrm>
              <a:off x="6457335" y="4669655"/>
              <a:ext cx="405581" cy="11086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p:cNvSpPr txBox="1"/>
            <p:nvPr/>
          </p:nvSpPr>
          <p:spPr>
            <a:xfrm>
              <a:off x="6420465" y="4499180"/>
              <a:ext cx="428322" cy="230832"/>
            </a:xfrm>
            <a:prstGeom prst="rect">
              <a:avLst/>
            </a:prstGeom>
            <a:noFill/>
          </p:spPr>
          <p:txBody>
            <a:bodyPr wrap="none" rtlCol="0">
              <a:spAutoFit/>
            </a:bodyPr>
            <a:lstStyle/>
            <a:p>
              <a:r>
                <a:rPr lang="en-US" sz="900" dirty="0" smtClean="0"/>
                <a:t>SEQ</a:t>
              </a:r>
              <a:endParaRPr lang="en-US" sz="900" dirty="0"/>
            </a:p>
          </p:txBody>
        </p:sp>
        <p:sp>
          <p:nvSpPr>
            <p:cNvPr id="104" name="Right Arrow 103"/>
            <p:cNvSpPr/>
            <p:nvPr/>
          </p:nvSpPr>
          <p:spPr>
            <a:xfrm>
              <a:off x="6449961" y="4421678"/>
              <a:ext cx="405581" cy="11086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p:nvSpPr>
          <p:spPr>
            <a:xfrm>
              <a:off x="6376221" y="4251203"/>
              <a:ext cx="511679" cy="230832"/>
            </a:xfrm>
            <a:prstGeom prst="rect">
              <a:avLst/>
            </a:prstGeom>
            <a:noFill/>
          </p:spPr>
          <p:txBody>
            <a:bodyPr wrap="none" rtlCol="0">
              <a:spAutoFit/>
            </a:bodyPr>
            <a:lstStyle/>
            <a:p>
              <a:r>
                <a:rPr lang="en-US" sz="900" dirty="0" smtClean="0"/>
                <a:t>RAND</a:t>
              </a:r>
              <a:endParaRPr lang="en-US" sz="900" dirty="0"/>
            </a:p>
          </p:txBody>
        </p:sp>
      </p:grpSp>
    </p:spTree>
    <p:extLst>
      <p:ext uri="{BB962C8B-B14F-4D97-AF65-F5344CB8AC3E}">
        <p14:creationId xmlns:p14="http://schemas.microsoft.com/office/powerpoint/2010/main" val="10813443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500"/>
                                        <p:tgtEl>
                                          <p:spTgt spid="2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500"/>
                                        <p:tgtEl>
                                          <p:spTgt spid="25"/>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500"/>
                                        <p:tgtEl>
                                          <p:spTgt spid="2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500"/>
                                        <p:tgtEl>
                                          <p:spTgt spid="27"/>
                                        </p:tgtEl>
                                      </p:cBhvr>
                                    </p:animEffect>
                                  </p:childTnLst>
                                </p:cTn>
                              </p:par>
                              <p:par>
                                <p:cTn id="59" presetID="10" presetClass="entr" presetSubtype="0" fill="hold" nodeType="with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500"/>
                                        <p:tgtEl>
                                          <p:spTgt spid="28"/>
                                        </p:tgtEl>
                                      </p:cBhvr>
                                    </p:animEffect>
                                  </p:childTnLst>
                                </p:cTn>
                              </p:par>
                              <p:par>
                                <p:cTn id="62" presetID="10" presetClass="entr" presetSubtype="0" fill="hold" nodeType="with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500"/>
                                        <p:tgtEl>
                                          <p:spTgt spid="29"/>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106"/>
                                        </p:tgtEl>
                                        <p:attrNameLst>
                                          <p:attrName>style.visibility</p:attrName>
                                        </p:attrNameLst>
                                      </p:cBhvr>
                                      <p:to>
                                        <p:strVal val="visible"/>
                                      </p:to>
                                    </p:set>
                                    <p:animEffect transition="in" filter="wipe(left)">
                                      <p:cBhvr>
                                        <p:cTn id="69" dur="500"/>
                                        <p:tgtEl>
                                          <p:spTgt spid="10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107"/>
                                        </p:tgtEl>
                                        <p:attrNameLst>
                                          <p:attrName>style.visibility</p:attrName>
                                        </p:attrNameLst>
                                      </p:cBhvr>
                                      <p:to>
                                        <p:strVal val="visible"/>
                                      </p:to>
                                    </p:set>
                                    <p:animEffect transition="in" filter="wipe(left)">
                                      <p:cBhvr>
                                        <p:cTn id="74" dur="500"/>
                                        <p:tgtEl>
                                          <p:spTgt spid="107"/>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500"/>
                                        <p:tgtEl>
                                          <p:spTgt spid="38"/>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fade">
                                      <p:cBhvr>
                                        <p:cTn id="82" dur="500"/>
                                        <p:tgtEl>
                                          <p:spTgt spid="39"/>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fade">
                                      <p:cBhvr>
                                        <p:cTn id="85" dur="500"/>
                                        <p:tgtEl>
                                          <p:spTgt spid="40"/>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500"/>
                                        <p:tgtEl>
                                          <p:spTgt spid="41"/>
                                        </p:tgtEl>
                                      </p:cBhvr>
                                    </p:animEffect>
                                  </p:childTnLst>
                                </p:cTn>
                              </p:par>
                              <p:par>
                                <p:cTn id="89" presetID="10" presetClass="entr" presetSubtype="0" fill="hold" nodeType="with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fade">
                                      <p:cBhvr>
                                        <p:cTn id="91" dur="500"/>
                                        <p:tgtEl>
                                          <p:spTgt spid="42"/>
                                        </p:tgtEl>
                                      </p:cBhvr>
                                    </p:animEffect>
                                  </p:childTnLst>
                                </p:cTn>
                              </p:par>
                              <p:par>
                                <p:cTn id="92" presetID="10" presetClass="entr" presetSubtype="0" fill="hold" nodeType="withEffect">
                                  <p:stCondLst>
                                    <p:cond delay="0"/>
                                  </p:stCondLst>
                                  <p:childTnLst>
                                    <p:set>
                                      <p:cBhvr>
                                        <p:cTn id="93" dur="1" fill="hold">
                                          <p:stCondLst>
                                            <p:cond delay="0"/>
                                          </p:stCondLst>
                                        </p:cTn>
                                        <p:tgtEl>
                                          <p:spTgt spid="45"/>
                                        </p:tgtEl>
                                        <p:attrNameLst>
                                          <p:attrName>style.visibility</p:attrName>
                                        </p:attrNameLst>
                                      </p:cBhvr>
                                      <p:to>
                                        <p:strVal val="visible"/>
                                      </p:to>
                                    </p:set>
                                    <p:animEffect transition="in" filter="fade">
                                      <p:cBhvr>
                                        <p:cTn id="94" dur="500"/>
                                        <p:tgtEl>
                                          <p:spTgt spid="45"/>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56"/>
                                        </p:tgtEl>
                                        <p:attrNameLst>
                                          <p:attrName>style.visibility</p:attrName>
                                        </p:attrNameLst>
                                      </p:cBhvr>
                                      <p:to>
                                        <p:strVal val="visible"/>
                                      </p:to>
                                    </p:set>
                                    <p:animEffect transition="in" filter="fade">
                                      <p:cBhvr>
                                        <p:cTn id="97" dur="500"/>
                                        <p:tgtEl>
                                          <p:spTgt spid="56"/>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57"/>
                                        </p:tgtEl>
                                        <p:attrNameLst>
                                          <p:attrName>style.visibility</p:attrName>
                                        </p:attrNameLst>
                                      </p:cBhvr>
                                      <p:to>
                                        <p:strVal val="visible"/>
                                      </p:to>
                                    </p:set>
                                    <p:animEffect transition="in" filter="fade">
                                      <p:cBhvr>
                                        <p:cTn id="100" dur="500"/>
                                        <p:tgtEl>
                                          <p:spTgt spid="57"/>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fade">
                                      <p:cBhvr>
                                        <p:cTn id="103" dur="500"/>
                                        <p:tgtEl>
                                          <p:spTgt spid="58"/>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59"/>
                                        </p:tgtEl>
                                        <p:attrNameLst>
                                          <p:attrName>style.visibility</p:attrName>
                                        </p:attrNameLst>
                                      </p:cBhvr>
                                      <p:to>
                                        <p:strVal val="visible"/>
                                      </p:to>
                                    </p:set>
                                    <p:animEffect transition="in" filter="fade">
                                      <p:cBhvr>
                                        <p:cTn id="106" dur="500"/>
                                        <p:tgtEl>
                                          <p:spTgt spid="59"/>
                                        </p:tgtEl>
                                      </p:cBhvr>
                                    </p:animEffect>
                                  </p:childTnLst>
                                </p:cTn>
                              </p:par>
                              <p:par>
                                <p:cTn id="107" presetID="10" presetClass="entr" presetSubtype="0" fill="hold" nodeType="withEffect">
                                  <p:stCondLst>
                                    <p:cond delay="0"/>
                                  </p:stCondLst>
                                  <p:childTnLst>
                                    <p:set>
                                      <p:cBhvr>
                                        <p:cTn id="108" dur="1" fill="hold">
                                          <p:stCondLst>
                                            <p:cond delay="0"/>
                                          </p:stCondLst>
                                        </p:cTn>
                                        <p:tgtEl>
                                          <p:spTgt spid="60"/>
                                        </p:tgtEl>
                                        <p:attrNameLst>
                                          <p:attrName>style.visibility</p:attrName>
                                        </p:attrNameLst>
                                      </p:cBhvr>
                                      <p:to>
                                        <p:strVal val="visible"/>
                                      </p:to>
                                    </p:set>
                                    <p:animEffect transition="in" filter="fade">
                                      <p:cBhvr>
                                        <p:cTn id="109" dur="500"/>
                                        <p:tgtEl>
                                          <p:spTgt spid="60"/>
                                        </p:tgtEl>
                                      </p:cBhvr>
                                    </p:animEffect>
                                  </p:childTnLst>
                                </p:cTn>
                              </p:par>
                              <p:par>
                                <p:cTn id="110" presetID="10" presetClass="entr" presetSubtype="0" fill="hold" nodeType="withEffect">
                                  <p:stCondLst>
                                    <p:cond delay="0"/>
                                  </p:stCondLst>
                                  <p:childTnLst>
                                    <p:set>
                                      <p:cBhvr>
                                        <p:cTn id="111" dur="1" fill="hold">
                                          <p:stCondLst>
                                            <p:cond delay="0"/>
                                          </p:stCondLst>
                                        </p:cTn>
                                        <p:tgtEl>
                                          <p:spTgt spid="63"/>
                                        </p:tgtEl>
                                        <p:attrNameLst>
                                          <p:attrName>style.visibility</p:attrName>
                                        </p:attrNameLst>
                                      </p:cBhvr>
                                      <p:to>
                                        <p:strVal val="visible"/>
                                      </p:to>
                                    </p:set>
                                    <p:animEffect transition="in" filter="fade">
                                      <p:cBhvr>
                                        <p:cTn id="112" dur="500"/>
                                        <p:tgtEl>
                                          <p:spTgt spid="63"/>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childTnLst>
                                    <p:set>
                                      <p:cBhvr>
                                        <p:cTn id="116" dur="1" fill="hold">
                                          <p:stCondLst>
                                            <p:cond delay="0"/>
                                          </p:stCondLst>
                                        </p:cTn>
                                        <p:tgtEl>
                                          <p:spTgt spid="108"/>
                                        </p:tgtEl>
                                        <p:attrNameLst>
                                          <p:attrName>style.visibility</p:attrName>
                                        </p:attrNameLst>
                                      </p:cBhvr>
                                      <p:to>
                                        <p:strVal val="visible"/>
                                      </p:to>
                                    </p:set>
                                    <p:animEffect transition="in" filter="wipe(left)">
                                      <p:cBhvr>
                                        <p:cTn id="117" dur="500"/>
                                        <p:tgtEl>
                                          <p:spTgt spid="108"/>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childTnLst>
                                    <p:set>
                                      <p:cBhvr>
                                        <p:cTn id="121" dur="1" fill="hold">
                                          <p:stCondLst>
                                            <p:cond delay="0"/>
                                          </p:stCondLst>
                                        </p:cTn>
                                        <p:tgtEl>
                                          <p:spTgt spid="109"/>
                                        </p:tgtEl>
                                        <p:attrNameLst>
                                          <p:attrName>style.visibility</p:attrName>
                                        </p:attrNameLst>
                                      </p:cBhvr>
                                      <p:to>
                                        <p:strVal val="visible"/>
                                      </p:to>
                                    </p:set>
                                    <p:animEffect transition="in" filter="wipe(left)">
                                      <p:cBhvr>
                                        <p:cTn id="122" dur="500"/>
                                        <p:tgtEl>
                                          <p:spTgt spid="109"/>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76"/>
                                        </p:tgtEl>
                                        <p:attrNameLst>
                                          <p:attrName>style.visibility</p:attrName>
                                        </p:attrNameLst>
                                      </p:cBhvr>
                                      <p:to>
                                        <p:strVal val="visible"/>
                                      </p:to>
                                    </p:set>
                                    <p:animEffect transition="in" filter="fade">
                                      <p:cBhvr>
                                        <p:cTn id="127" dur="500"/>
                                        <p:tgtEl>
                                          <p:spTgt spid="76"/>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77"/>
                                        </p:tgtEl>
                                        <p:attrNameLst>
                                          <p:attrName>style.visibility</p:attrName>
                                        </p:attrNameLst>
                                      </p:cBhvr>
                                      <p:to>
                                        <p:strVal val="visible"/>
                                      </p:to>
                                    </p:set>
                                    <p:animEffect transition="in" filter="fade">
                                      <p:cBhvr>
                                        <p:cTn id="130" dur="500"/>
                                        <p:tgtEl>
                                          <p:spTgt spid="77"/>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78"/>
                                        </p:tgtEl>
                                        <p:attrNameLst>
                                          <p:attrName>style.visibility</p:attrName>
                                        </p:attrNameLst>
                                      </p:cBhvr>
                                      <p:to>
                                        <p:strVal val="visible"/>
                                      </p:to>
                                    </p:set>
                                    <p:animEffect transition="in" filter="fade">
                                      <p:cBhvr>
                                        <p:cTn id="133" dur="500"/>
                                        <p:tgtEl>
                                          <p:spTgt spid="78"/>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79"/>
                                        </p:tgtEl>
                                        <p:attrNameLst>
                                          <p:attrName>style.visibility</p:attrName>
                                        </p:attrNameLst>
                                      </p:cBhvr>
                                      <p:to>
                                        <p:strVal val="visible"/>
                                      </p:to>
                                    </p:set>
                                    <p:animEffect transition="in" filter="fade">
                                      <p:cBhvr>
                                        <p:cTn id="136" dur="500"/>
                                        <p:tgtEl>
                                          <p:spTgt spid="79"/>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80"/>
                                        </p:tgtEl>
                                        <p:attrNameLst>
                                          <p:attrName>style.visibility</p:attrName>
                                        </p:attrNameLst>
                                      </p:cBhvr>
                                      <p:to>
                                        <p:strVal val="visible"/>
                                      </p:to>
                                    </p:set>
                                    <p:animEffect transition="in" filter="fade">
                                      <p:cBhvr>
                                        <p:cTn id="139" dur="500"/>
                                        <p:tgtEl>
                                          <p:spTgt spid="80"/>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81"/>
                                        </p:tgtEl>
                                        <p:attrNameLst>
                                          <p:attrName>style.visibility</p:attrName>
                                        </p:attrNameLst>
                                      </p:cBhvr>
                                      <p:to>
                                        <p:strVal val="visible"/>
                                      </p:to>
                                    </p:set>
                                    <p:animEffect transition="in" filter="fade">
                                      <p:cBhvr>
                                        <p:cTn id="142" dur="500"/>
                                        <p:tgtEl>
                                          <p:spTgt spid="81"/>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82"/>
                                        </p:tgtEl>
                                        <p:attrNameLst>
                                          <p:attrName>style.visibility</p:attrName>
                                        </p:attrNameLst>
                                      </p:cBhvr>
                                      <p:to>
                                        <p:strVal val="visible"/>
                                      </p:to>
                                    </p:set>
                                    <p:animEffect transition="in" filter="fade">
                                      <p:cBhvr>
                                        <p:cTn id="145" dur="500"/>
                                        <p:tgtEl>
                                          <p:spTgt spid="82"/>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83"/>
                                        </p:tgtEl>
                                        <p:attrNameLst>
                                          <p:attrName>style.visibility</p:attrName>
                                        </p:attrNameLst>
                                      </p:cBhvr>
                                      <p:to>
                                        <p:strVal val="visible"/>
                                      </p:to>
                                    </p:set>
                                    <p:animEffect transition="in" filter="fade">
                                      <p:cBhvr>
                                        <p:cTn id="148" dur="500"/>
                                        <p:tgtEl>
                                          <p:spTgt spid="83"/>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84"/>
                                        </p:tgtEl>
                                        <p:attrNameLst>
                                          <p:attrName>style.visibility</p:attrName>
                                        </p:attrNameLst>
                                      </p:cBhvr>
                                      <p:to>
                                        <p:strVal val="visible"/>
                                      </p:to>
                                    </p:set>
                                    <p:animEffect transition="in" filter="fade">
                                      <p:cBhvr>
                                        <p:cTn id="151" dur="500"/>
                                        <p:tgtEl>
                                          <p:spTgt spid="84"/>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85"/>
                                        </p:tgtEl>
                                        <p:attrNameLst>
                                          <p:attrName>style.visibility</p:attrName>
                                        </p:attrNameLst>
                                      </p:cBhvr>
                                      <p:to>
                                        <p:strVal val="visible"/>
                                      </p:to>
                                    </p:set>
                                    <p:animEffect transition="in" filter="fade">
                                      <p:cBhvr>
                                        <p:cTn id="154" dur="500"/>
                                        <p:tgtEl>
                                          <p:spTgt spid="85"/>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86"/>
                                        </p:tgtEl>
                                        <p:attrNameLst>
                                          <p:attrName>style.visibility</p:attrName>
                                        </p:attrNameLst>
                                      </p:cBhvr>
                                      <p:to>
                                        <p:strVal val="visible"/>
                                      </p:to>
                                    </p:set>
                                    <p:animEffect transition="in" filter="fade">
                                      <p:cBhvr>
                                        <p:cTn id="157" dur="500"/>
                                        <p:tgtEl>
                                          <p:spTgt spid="86"/>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87"/>
                                        </p:tgtEl>
                                        <p:attrNameLst>
                                          <p:attrName>style.visibility</p:attrName>
                                        </p:attrNameLst>
                                      </p:cBhvr>
                                      <p:to>
                                        <p:strVal val="visible"/>
                                      </p:to>
                                    </p:set>
                                    <p:animEffect transition="in" filter="fade">
                                      <p:cBhvr>
                                        <p:cTn id="160" dur="500"/>
                                        <p:tgtEl>
                                          <p:spTgt spid="87"/>
                                        </p:tgtEl>
                                      </p:cBhvr>
                                    </p:animEffect>
                                  </p:childTnLst>
                                </p:cTn>
                              </p:par>
                              <p:par>
                                <p:cTn id="161" presetID="10" presetClass="entr" presetSubtype="0" fill="hold" nodeType="withEffect">
                                  <p:stCondLst>
                                    <p:cond delay="0"/>
                                  </p:stCondLst>
                                  <p:childTnLst>
                                    <p:set>
                                      <p:cBhvr>
                                        <p:cTn id="162" dur="1" fill="hold">
                                          <p:stCondLst>
                                            <p:cond delay="0"/>
                                          </p:stCondLst>
                                        </p:cTn>
                                        <p:tgtEl>
                                          <p:spTgt spid="88"/>
                                        </p:tgtEl>
                                        <p:attrNameLst>
                                          <p:attrName>style.visibility</p:attrName>
                                        </p:attrNameLst>
                                      </p:cBhvr>
                                      <p:to>
                                        <p:strVal val="visible"/>
                                      </p:to>
                                    </p:set>
                                    <p:animEffect transition="in" filter="fade">
                                      <p:cBhvr>
                                        <p:cTn id="163" dur="500"/>
                                        <p:tgtEl>
                                          <p:spTgt spid="88"/>
                                        </p:tgtEl>
                                      </p:cBhvr>
                                    </p:animEffect>
                                  </p:childTnLst>
                                </p:cTn>
                              </p:par>
                              <p:par>
                                <p:cTn id="164" presetID="10" presetClass="entr" presetSubtype="0" fill="hold" nodeType="withEffect">
                                  <p:stCondLst>
                                    <p:cond delay="0"/>
                                  </p:stCondLst>
                                  <p:childTnLst>
                                    <p:set>
                                      <p:cBhvr>
                                        <p:cTn id="165" dur="1" fill="hold">
                                          <p:stCondLst>
                                            <p:cond delay="0"/>
                                          </p:stCondLst>
                                        </p:cTn>
                                        <p:tgtEl>
                                          <p:spTgt spid="91"/>
                                        </p:tgtEl>
                                        <p:attrNameLst>
                                          <p:attrName>style.visibility</p:attrName>
                                        </p:attrNameLst>
                                      </p:cBhvr>
                                      <p:to>
                                        <p:strVal val="visible"/>
                                      </p:to>
                                    </p:set>
                                    <p:animEffect transition="in" filter="fade">
                                      <p:cBhvr>
                                        <p:cTn id="166" dur="500"/>
                                        <p:tgtEl>
                                          <p:spTgt spid="91"/>
                                        </p:tgtEl>
                                      </p:cBhvr>
                                    </p:animEffect>
                                  </p:childTnLst>
                                </p:cTn>
                              </p:par>
                            </p:childTnLst>
                          </p:cTn>
                        </p:par>
                      </p:childTnLst>
                    </p:cTn>
                  </p:par>
                  <p:par>
                    <p:cTn id="167" fill="hold">
                      <p:stCondLst>
                        <p:cond delay="indefinite"/>
                      </p:stCondLst>
                      <p:childTnLst>
                        <p:par>
                          <p:cTn id="168" fill="hold">
                            <p:stCondLst>
                              <p:cond delay="0"/>
                            </p:stCondLst>
                            <p:childTnLst>
                              <p:par>
                                <p:cTn id="169" presetID="22" presetClass="entr" presetSubtype="8" fill="hold" nodeType="clickEffect">
                                  <p:stCondLst>
                                    <p:cond delay="0"/>
                                  </p:stCondLst>
                                  <p:childTnLst>
                                    <p:set>
                                      <p:cBhvr>
                                        <p:cTn id="170" dur="1" fill="hold">
                                          <p:stCondLst>
                                            <p:cond delay="0"/>
                                          </p:stCondLst>
                                        </p:cTn>
                                        <p:tgtEl>
                                          <p:spTgt spid="110"/>
                                        </p:tgtEl>
                                        <p:attrNameLst>
                                          <p:attrName>style.visibility</p:attrName>
                                        </p:attrNameLst>
                                      </p:cBhvr>
                                      <p:to>
                                        <p:strVal val="visible"/>
                                      </p:to>
                                    </p:set>
                                    <p:animEffect transition="in" filter="wipe(left)">
                                      <p:cBhvr>
                                        <p:cTn id="171"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6" grpId="0" animBg="1"/>
      <p:bldP spid="17" grpId="0" animBg="1"/>
      <p:bldP spid="18" grpId="0" animBg="1"/>
      <p:bldP spid="19" grpId="0" animBg="1"/>
      <p:bldP spid="20" grpId="0" animBg="1"/>
      <p:bldP spid="21" grpId="0"/>
      <p:bldP spid="22" grpId="0" animBg="1"/>
      <p:bldP spid="23" grpId="0"/>
      <p:bldP spid="24" grpId="0" animBg="1"/>
      <p:bldP spid="25" grpId="0" animBg="1"/>
      <p:bldP spid="26" grpId="0" animBg="1"/>
      <p:bldP spid="27" grpId="0" animBg="1"/>
      <p:bldP spid="38" grpId="0" animBg="1"/>
      <p:bldP spid="39" grpId="0" animBg="1"/>
      <p:bldP spid="40" grpId="0" animBg="1"/>
      <p:bldP spid="41" grpId="0" animBg="1"/>
      <p:bldP spid="56" grpId="0" animBg="1"/>
      <p:bldP spid="57" grpId="0" animBg="1"/>
      <p:bldP spid="58" grpId="0" animBg="1"/>
      <p:bldP spid="59" grpId="0" animBg="1"/>
      <p:bldP spid="76" grpId="0" animBg="1"/>
      <p:bldP spid="77" grpId="0" animBg="1"/>
      <p:bldP spid="78" grpId="0" animBg="1"/>
      <p:bldP spid="79" grpId="0" animBg="1"/>
      <p:bldP spid="80" grpId="0" animBg="1"/>
      <p:bldP spid="81" grpId="0"/>
      <p:bldP spid="82" grpId="0" animBg="1"/>
      <p:bldP spid="83" grpId="0"/>
      <p:bldP spid="84" grpId="0" animBg="1"/>
      <p:bldP spid="85" grpId="0" animBg="1"/>
      <p:bldP spid="86" grpId="0" animBg="1"/>
      <p:bldP spid="87"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Placement Considerations</a:t>
            </a:r>
            <a:endParaRPr lang="en-US" dirty="0"/>
          </a:p>
        </p:txBody>
      </p:sp>
      <p:sp>
        <p:nvSpPr>
          <p:cNvPr id="3" name="Content Placeholder 2"/>
          <p:cNvSpPr>
            <a:spLocks noGrp="1"/>
          </p:cNvSpPr>
          <p:nvPr>
            <p:ph idx="4294967295"/>
          </p:nvPr>
        </p:nvSpPr>
        <p:spPr>
          <a:xfrm>
            <a:off x="457200" y="1104900"/>
            <a:ext cx="8229600" cy="4525963"/>
          </a:xfrm>
          <a:prstGeom prst="rect">
            <a:avLst/>
          </a:prstGeom>
        </p:spPr>
        <p:txBody>
          <a:bodyPr>
            <a:normAutofit/>
          </a:bodyPr>
          <a:lstStyle/>
          <a:p>
            <a:pPr marL="457200" indent="-457200">
              <a:buFont typeface="Arial"/>
              <a:buChar char="•"/>
            </a:pPr>
            <a:r>
              <a:rPr lang="en-US" dirty="0" smtClean="0"/>
              <a:t>SSDs will not be used for large block sequential I/O</a:t>
            </a:r>
          </a:p>
          <a:p>
            <a:pPr marL="457200" indent="-457200">
              <a:buFont typeface="Arial"/>
              <a:buChar char="•"/>
            </a:pPr>
            <a:r>
              <a:rPr lang="en-US" dirty="0" smtClean="0"/>
              <a:t>Archive tier not used until Standard tier is 95% full:</a:t>
            </a:r>
          </a:p>
          <a:p>
            <a:pPr marL="857250" lvl="1" indent="-457200">
              <a:buFont typeface="Arial"/>
              <a:buChar char="•"/>
            </a:pPr>
            <a:r>
              <a:rPr lang="en-US" dirty="0" smtClean="0"/>
              <a:t>3-tiers should be rare</a:t>
            </a:r>
          </a:p>
          <a:p>
            <a:pPr marL="857250" lvl="1" indent="-457200">
              <a:buFont typeface="Arial"/>
              <a:buChar char="•"/>
            </a:pPr>
            <a:r>
              <a:rPr lang="en-US" dirty="0" smtClean="0"/>
              <a:t>Use 3-tiers only when you must have faster-spinning disk for performance AND you can’t reach capacity goals without the slower disk</a:t>
            </a:r>
          </a:p>
          <a:p>
            <a:pPr marL="857250" lvl="1" indent="-457200">
              <a:buFont typeface="Arial"/>
              <a:buChar char="•"/>
            </a:pPr>
            <a:r>
              <a:rPr lang="en-US" dirty="0" smtClean="0"/>
              <a:t>2-tiers can meet almost all needs</a:t>
            </a:r>
          </a:p>
        </p:txBody>
      </p:sp>
    </p:spTree>
    <p:extLst>
      <p:ext uri="{BB962C8B-B14F-4D97-AF65-F5344CB8AC3E}">
        <p14:creationId xmlns:p14="http://schemas.microsoft.com/office/powerpoint/2010/main" val="306113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322780" y="3645425"/>
            <a:ext cx="8287820" cy="1352310"/>
          </a:xfrm>
        </p:spPr>
        <p:txBody>
          <a:bodyPr/>
          <a:lstStyle/>
          <a:p>
            <a:r>
              <a:rPr lang="en-US" dirty="0" smtClean="0"/>
              <a:t>Automated Tiered Storage (</a:t>
            </a:r>
            <a:r>
              <a:rPr lang="en-US" dirty="0" err="1" smtClean="0"/>
              <a:t>RealTier</a:t>
            </a:r>
            <a:r>
              <a:rPr lang="en-US" baseline="30000" dirty="0" err="1" smtClean="0"/>
              <a:t>TM</a:t>
            </a:r>
            <a:r>
              <a:rPr lang="en-US" dirty="0" smtClean="0"/>
              <a:t>)</a:t>
            </a:r>
            <a:endParaRPr lang="en-US" dirty="0"/>
          </a:p>
        </p:txBody>
      </p:sp>
    </p:spTree>
    <p:extLst>
      <p:ext uri="{BB962C8B-B14F-4D97-AF65-F5344CB8AC3E}">
        <p14:creationId xmlns:p14="http://schemas.microsoft.com/office/powerpoint/2010/main" val="4258526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Real-Time Tiering</a:t>
            </a:r>
            <a:endParaRPr lang="en-US" dirty="0"/>
          </a:p>
        </p:txBody>
      </p:sp>
      <p:sp>
        <p:nvSpPr>
          <p:cNvPr id="6" name="Content Placeholder 5"/>
          <p:cNvSpPr txBox="1">
            <a:spLocks/>
          </p:cNvSpPr>
          <p:nvPr/>
        </p:nvSpPr>
        <p:spPr>
          <a:xfrm>
            <a:off x="446088" y="989013"/>
            <a:ext cx="8466137" cy="4922837"/>
          </a:xfrm>
          <a:prstGeom prst="rect">
            <a:avLst/>
          </a:prstGeom>
        </p:spPr>
        <p:txBody>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Char char="•"/>
            </a:pPr>
            <a:r>
              <a:rPr lang="en-US" dirty="0" smtClean="0"/>
              <a:t>Real-Time analysis and data movement</a:t>
            </a:r>
          </a:p>
          <a:p>
            <a:pPr lvl="1">
              <a:buFont typeface="Arial" charset="0"/>
              <a:buChar char="•"/>
            </a:pPr>
            <a:r>
              <a:rPr lang="en-US" dirty="0" smtClean="0"/>
              <a:t>Continuous monitoring and adjustment</a:t>
            </a:r>
          </a:p>
          <a:p>
            <a:pPr>
              <a:buFont typeface="Arial" charset="0"/>
              <a:buChar char="•"/>
            </a:pPr>
            <a:r>
              <a:rPr lang="en-US" dirty="0" smtClean="0"/>
              <a:t>Autonomic</a:t>
            </a:r>
          </a:p>
          <a:p>
            <a:pPr lvl="1">
              <a:buFont typeface="Arial" charset="0"/>
              <a:buChar char="•"/>
            </a:pPr>
            <a:r>
              <a:rPr lang="en-US" dirty="0" smtClean="0"/>
              <a:t>Runs automatically in the background without any user intervention</a:t>
            </a:r>
          </a:p>
          <a:p>
            <a:pPr>
              <a:buFont typeface="Arial" charset="0"/>
              <a:buChar char="•"/>
            </a:pPr>
            <a:r>
              <a:rPr lang="en-US" dirty="0" smtClean="0"/>
              <a:t>Fine-grained data movement</a:t>
            </a:r>
          </a:p>
          <a:p>
            <a:pPr lvl="1">
              <a:buFont typeface="Arial" charset="0"/>
              <a:buChar char="•"/>
            </a:pPr>
            <a:r>
              <a:rPr lang="en-US" dirty="0" smtClean="0"/>
              <a:t>“Sub-LUN” </a:t>
            </a:r>
            <a:r>
              <a:rPr lang="en-US" dirty="0" err="1" smtClean="0"/>
              <a:t>tiering</a:t>
            </a:r>
            <a:endParaRPr lang="en-US" dirty="0" smtClean="0"/>
          </a:p>
          <a:p>
            <a:pPr lvl="1">
              <a:buFont typeface="Arial" charset="0"/>
              <a:buChar char="•"/>
            </a:pPr>
            <a:r>
              <a:rPr lang="en-US" dirty="0" smtClean="0"/>
              <a:t>4MB pages of data</a:t>
            </a:r>
          </a:p>
        </p:txBody>
      </p:sp>
      <p:graphicFrame>
        <p:nvGraphicFramePr>
          <p:cNvPr id="3" name="Diagram 2"/>
          <p:cNvGraphicFramePr/>
          <p:nvPr>
            <p:extLst/>
          </p:nvPr>
        </p:nvGraphicFramePr>
        <p:xfrm>
          <a:off x="4635612" y="3298027"/>
          <a:ext cx="3483429" cy="2608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80415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1" name="Rectangle 960"/>
          <p:cNvSpPr/>
          <p:nvPr/>
        </p:nvSpPr>
        <p:spPr>
          <a:xfrm>
            <a:off x="6461383" y="1066800"/>
            <a:ext cx="387618" cy="2460674"/>
          </a:xfrm>
          <a:prstGeom prst="rect">
            <a:avLst/>
          </a:prstGeom>
          <a:solidFill>
            <a:srgbClr val="097DDD">
              <a:lumMod val="40000"/>
              <a:lumOff val="60000"/>
              <a:alpha val="56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sp>
        <p:nvSpPr>
          <p:cNvPr id="962" name="Rectangle 961"/>
          <p:cNvSpPr/>
          <p:nvPr/>
        </p:nvSpPr>
        <p:spPr>
          <a:xfrm>
            <a:off x="7308582" y="1066800"/>
            <a:ext cx="387618" cy="2460674"/>
          </a:xfrm>
          <a:prstGeom prst="rect">
            <a:avLst/>
          </a:prstGeom>
          <a:solidFill>
            <a:srgbClr val="097DDD">
              <a:lumMod val="40000"/>
              <a:lumOff val="60000"/>
              <a:alpha val="56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sp>
        <p:nvSpPr>
          <p:cNvPr id="2" name="Title 1"/>
          <p:cNvSpPr>
            <a:spLocks noGrp="1"/>
          </p:cNvSpPr>
          <p:nvPr>
            <p:ph type="title"/>
          </p:nvPr>
        </p:nvSpPr>
        <p:spPr/>
        <p:txBody>
          <a:bodyPr/>
          <a:lstStyle/>
          <a:p>
            <a:r>
              <a:rPr lang="en-US" dirty="0" smtClean="0"/>
              <a:t>Tiering</a:t>
            </a:r>
            <a:endParaRPr lang="en-US" dirty="0"/>
          </a:p>
        </p:txBody>
      </p:sp>
      <p:sp>
        <p:nvSpPr>
          <p:cNvPr id="6" name="Content Placeholder 5"/>
          <p:cNvSpPr txBox="1">
            <a:spLocks/>
          </p:cNvSpPr>
          <p:nvPr/>
        </p:nvSpPr>
        <p:spPr>
          <a:xfrm>
            <a:off x="76200" y="944563"/>
            <a:ext cx="5637497" cy="4922837"/>
          </a:xfrm>
          <a:prstGeom prst="rect">
            <a:avLst/>
          </a:prstGeom>
        </p:spPr>
        <p:txBody>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Char char="•"/>
            </a:pPr>
            <a:r>
              <a:rPr lang="en-US" dirty="0" smtClean="0"/>
              <a:t>What this means:</a:t>
            </a:r>
          </a:p>
          <a:p>
            <a:pPr lvl="1">
              <a:buFont typeface="Arial" charset="0"/>
              <a:buChar char="•"/>
            </a:pPr>
            <a:r>
              <a:rPr lang="en-US" dirty="0" smtClean="0"/>
              <a:t>Constant background scanning for hot data</a:t>
            </a:r>
          </a:p>
          <a:p>
            <a:pPr lvl="1">
              <a:buFont typeface="Arial" charset="0"/>
              <a:buChar char="•"/>
            </a:pPr>
            <a:r>
              <a:rPr lang="en-US" dirty="0" smtClean="0"/>
              <a:t>Hot pages are moved immediately – no waiting</a:t>
            </a:r>
          </a:p>
          <a:p>
            <a:pPr lvl="1">
              <a:buFont typeface="Arial" charset="0"/>
              <a:buChar char="•"/>
            </a:pPr>
            <a:r>
              <a:rPr lang="en-US" dirty="0" smtClean="0"/>
              <a:t>Performance improvements can be seen almost immediately.</a:t>
            </a:r>
          </a:p>
          <a:p>
            <a:pPr>
              <a:buFont typeface="Arial" charset="0"/>
              <a:buChar char="•"/>
            </a:pPr>
            <a:r>
              <a:rPr lang="en-US" dirty="0"/>
              <a:t>S</a:t>
            </a:r>
            <a:r>
              <a:rPr lang="en-US" dirty="0" smtClean="0"/>
              <a:t>hows immediate performance gains with difficult (cache-unfriendly) workloads</a:t>
            </a:r>
          </a:p>
          <a:p>
            <a:pPr>
              <a:buFont typeface="Arial" charset="0"/>
              <a:buChar char="•"/>
            </a:pPr>
            <a:r>
              <a:rPr lang="en-US" dirty="0" smtClean="0"/>
              <a:t>Optimized to move data up</a:t>
            </a:r>
          </a:p>
          <a:p>
            <a:pPr>
              <a:buFont typeface="Arial" charset="0"/>
              <a:buChar char="•"/>
            </a:pPr>
            <a:r>
              <a:rPr lang="en-US" dirty="0" smtClean="0"/>
              <a:t>Excellent for Database &amp; OLTP workloads</a:t>
            </a:r>
          </a:p>
        </p:txBody>
      </p:sp>
      <p:grpSp>
        <p:nvGrpSpPr>
          <p:cNvPr id="4" name="Group 3"/>
          <p:cNvGrpSpPr/>
          <p:nvPr/>
        </p:nvGrpSpPr>
        <p:grpSpPr>
          <a:xfrm>
            <a:off x="7586795" y="5360238"/>
            <a:ext cx="1525315" cy="1014324"/>
            <a:chOff x="6907237" y="4623488"/>
            <a:chExt cx="1525315" cy="1014324"/>
          </a:xfrm>
        </p:grpSpPr>
        <p:sp>
          <p:nvSpPr>
            <p:cNvPr id="5" name="Rectangle 4"/>
            <p:cNvSpPr/>
            <p:nvPr/>
          </p:nvSpPr>
          <p:spPr>
            <a:xfrm>
              <a:off x="7033846" y="4683331"/>
              <a:ext cx="368295" cy="184091"/>
            </a:xfrm>
            <a:prstGeom prst="rect">
              <a:avLst/>
            </a:prstGeom>
            <a:solidFill>
              <a:srgbClr val="8A000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sp>
          <p:nvSpPr>
            <p:cNvPr id="7" name="Rectangle 6"/>
            <p:cNvSpPr/>
            <p:nvPr/>
          </p:nvSpPr>
          <p:spPr>
            <a:xfrm>
              <a:off x="7033846" y="5036326"/>
              <a:ext cx="368295" cy="184091"/>
            </a:xfrm>
            <a:prstGeom prst="rect">
              <a:avLst/>
            </a:prstGeom>
            <a:solidFill>
              <a:srgbClr val="46503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sp>
          <p:nvSpPr>
            <p:cNvPr id="8" name="Rectangle 7"/>
            <p:cNvSpPr/>
            <p:nvPr/>
          </p:nvSpPr>
          <p:spPr>
            <a:xfrm>
              <a:off x="7033846" y="5389320"/>
              <a:ext cx="368295" cy="184091"/>
            </a:xfrm>
            <a:prstGeom prst="rect">
              <a:avLst/>
            </a:prstGeom>
            <a:solidFill>
              <a:srgbClr val="326F9D">
                <a:lumMod val="7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sp>
          <p:nvSpPr>
            <p:cNvPr id="9" name="TextBox 8"/>
            <p:cNvSpPr txBox="1"/>
            <p:nvPr/>
          </p:nvSpPr>
          <p:spPr>
            <a:xfrm>
              <a:off x="7366426" y="4623488"/>
              <a:ext cx="866648" cy="307777"/>
            </a:xfrm>
            <a:prstGeom prst="rect">
              <a:avLst/>
            </a:prstGeom>
            <a:no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7E7767"/>
                  </a:solidFill>
                  <a:effectLst/>
                  <a:uLnTx/>
                  <a:uFillTx/>
                </a:rPr>
                <a:t>Hot Data</a:t>
              </a:r>
            </a:p>
          </p:txBody>
        </p:sp>
        <p:sp>
          <p:nvSpPr>
            <p:cNvPr id="10" name="TextBox 9"/>
            <p:cNvSpPr txBox="1"/>
            <p:nvPr/>
          </p:nvSpPr>
          <p:spPr>
            <a:xfrm>
              <a:off x="7366426" y="4976761"/>
              <a:ext cx="981359" cy="307777"/>
            </a:xfrm>
            <a:prstGeom prst="rect">
              <a:avLst/>
            </a:prstGeom>
            <a:no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7E7767"/>
                  </a:solidFill>
                  <a:effectLst/>
                  <a:uLnTx/>
                  <a:uFillTx/>
                </a:rPr>
                <a:t>Cool Data</a:t>
              </a:r>
            </a:p>
          </p:txBody>
        </p:sp>
        <p:sp>
          <p:nvSpPr>
            <p:cNvPr id="11" name="TextBox 10"/>
            <p:cNvSpPr txBox="1"/>
            <p:nvPr/>
          </p:nvSpPr>
          <p:spPr>
            <a:xfrm>
              <a:off x="7366426" y="5330035"/>
              <a:ext cx="938077" cy="307777"/>
            </a:xfrm>
            <a:prstGeom prst="rect">
              <a:avLst/>
            </a:prstGeom>
            <a:no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7E7767"/>
                  </a:solidFill>
                  <a:effectLst/>
                  <a:uLnTx/>
                  <a:uFillTx/>
                </a:rPr>
                <a:t>Cold Data</a:t>
              </a:r>
            </a:p>
          </p:txBody>
        </p:sp>
        <p:sp>
          <p:nvSpPr>
            <p:cNvPr id="12" name="Rectangle 11"/>
            <p:cNvSpPr/>
            <p:nvPr/>
          </p:nvSpPr>
          <p:spPr>
            <a:xfrm>
              <a:off x="6907237" y="4623488"/>
              <a:ext cx="1525315" cy="1014324"/>
            </a:xfrm>
            <a:prstGeom prst="rect">
              <a:avLst/>
            </a:prstGeom>
            <a:noFill/>
            <a:ln w="25400" cap="flat" cmpd="sng" algn="ctr">
              <a:solidFill>
                <a:srgbClr val="097DDD">
                  <a:shade val="50000"/>
                </a:srgbClr>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grpSp>
      <p:grpSp>
        <p:nvGrpSpPr>
          <p:cNvPr id="13" name="Group 12"/>
          <p:cNvGrpSpPr/>
          <p:nvPr/>
        </p:nvGrpSpPr>
        <p:grpSpPr>
          <a:xfrm>
            <a:off x="5562600" y="228600"/>
            <a:ext cx="2826161" cy="997786"/>
            <a:chOff x="507589" y="4354403"/>
            <a:chExt cx="2826161" cy="997786"/>
          </a:xfrm>
        </p:grpSpPr>
        <p:pic>
          <p:nvPicPr>
            <p:cNvPr id="14" name="Picture 2" descr="\\psf\Home\Dropbox\Mike Hanna\DTH\23238\Source\PNG\database_bot.pn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507589" y="5231723"/>
              <a:ext cx="2826161" cy="120466"/>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5" name="Picture 3" descr="\\psf\Home\Dropbox\Mike Hanna\DTH\23238\Source\PNG\database_top.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507589" y="4354403"/>
              <a:ext cx="2826161" cy="117563"/>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nvGrpSpPr>
            <p:cNvPr id="16" name="Group 15"/>
            <p:cNvGrpSpPr/>
            <p:nvPr/>
          </p:nvGrpSpPr>
          <p:grpSpPr>
            <a:xfrm>
              <a:off x="763905" y="4463182"/>
              <a:ext cx="2308679" cy="788672"/>
              <a:chOff x="763905" y="4463182"/>
              <a:chExt cx="2308679" cy="788672"/>
            </a:xfrm>
          </p:grpSpPr>
          <p:sp>
            <p:nvSpPr>
              <p:cNvPr id="17" name="Rectangle 16"/>
              <p:cNvSpPr/>
              <p:nvPr/>
            </p:nvSpPr>
            <p:spPr>
              <a:xfrm>
                <a:off x="763905" y="4463586"/>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 name="Rectangle 17"/>
              <p:cNvSpPr/>
              <p:nvPr/>
            </p:nvSpPr>
            <p:spPr>
              <a:xfrm>
                <a:off x="763905"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 name="Rectangle 18"/>
              <p:cNvSpPr/>
              <p:nvPr/>
            </p:nvSpPr>
            <p:spPr>
              <a:xfrm>
                <a:off x="763905"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 name="Rectangle 19"/>
              <p:cNvSpPr/>
              <p:nvPr/>
            </p:nvSpPr>
            <p:spPr>
              <a:xfrm>
                <a:off x="763905" y="475903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1" name="Rectangle 20"/>
              <p:cNvSpPr/>
              <p:nvPr/>
            </p:nvSpPr>
            <p:spPr>
              <a:xfrm>
                <a:off x="763905" y="485751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 name="Rectangle 21"/>
              <p:cNvSpPr/>
              <p:nvPr/>
            </p:nvSpPr>
            <p:spPr>
              <a:xfrm>
                <a:off x="763905"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 name="Rectangle 22"/>
              <p:cNvSpPr/>
              <p:nvPr/>
            </p:nvSpPr>
            <p:spPr>
              <a:xfrm>
                <a:off x="763905" y="505448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 name="Rectangle 23"/>
              <p:cNvSpPr/>
              <p:nvPr/>
            </p:nvSpPr>
            <p:spPr>
              <a:xfrm>
                <a:off x="763905" y="515296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 name="Rectangle 24"/>
              <p:cNvSpPr/>
              <p:nvPr/>
            </p:nvSpPr>
            <p:spPr>
              <a:xfrm>
                <a:off x="860226" y="446338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 name="Rectangle 25"/>
              <p:cNvSpPr/>
              <p:nvPr/>
            </p:nvSpPr>
            <p:spPr>
              <a:xfrm>
                <a:off x="860226" y="4561867"/>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 name="Rectangle 26"/>
              <p:cNvSpPr/>
              <p:nvPr/>
            </p:nvSpPr>
            <p:spPr>
              <a:xfrm>
                <a:off x="860226" y="4660350"/>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 name="Rectangle 27"/>
              <p:cNvSpPr/>
              <p:nvPr/>
            </p:nvSpPr>
            <p:spPr>
              <a:xfrm>
                <a:off x="860226" y="4758833"/>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 name="Rectangle 28"/>
              <p:cNvSpPr/>
              <p:nvPr/>
            </p:nvSpPr>
            <p:spPr>
              <a:xfrm>
                <a:off x="860226" y="4857316"/>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 name="Rectangle 29"/>
              <p:cNvSpPr/>
              <p:nvPr/>
            </p:nvSpPr>
            <p:spPr>
              <a:xfrm>
                <a:off x="860226" y="4955799"/>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 name="Rectangle 30"/>
              <p:cNvSpPr/>
              <p:nvPr/>
            </p:nvSpPr>
            <p:spPr>
              <a:xfrm>
                <a:off x="860226" y="505428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 name="Rectangle 31"/>
              <p:cNvSpPr/>
              <p:nvPr/>
            </p:nvSpPr>
            <p:spPr>
              <a:xfrm>
                <a:off x="860226" y="5152763"/>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 name="Rectangle 32"/>
              <p:cNvSpPr/>
              <p:nvPr/>
            </p:nvSpPr>
            <p:spPr>
              <a:xfrm>
                <a:off x="956547" y="446358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 name="Rectangle 33"/>
              <p:cNvSpPr/>
              <p:nvPr/>
            </p:nvSpPr>
            <p:spPr>
              <a:xfrm>
                <a:off x="956547"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 name="Rectangle 34"/>
              <p:cNvSpPr/>
              <p:nvPr/>
            </p:nvSpPr>
            <p:spPr>
              <a:xfrm>
                <a:off x="956547"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 name="Rectangle 35"/>
              <p:cNvSpPr/>
              <p:nvPr/>
            </p:nvSpPr>
            <p:spPr>
              <a:xfrm>
                <a:off x="956547" y="475903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 name="Rectangle 36"/>
              <p:cNvSpPr/>
              <p:nvPr/>
            </p:nvSpPr>
            <p:spPr>
              <a:xfrm>
                <a:off x="956547" y="485751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 name="Rectangle 37"/>
              <p:cNvSpPr/>
              <p:nvPr/>
            </p:nvSpPr>
            <p:spPr>
              <a:xfrm>
                <a:off x="956547"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 name="Rectangle 38"/>
              <p:cNvSpPr/>
              <p:nvPr/>
            </p:nvSpPr>
            <p:spPr>
              <a:xfrm>
                <a:off x="956547" y="50544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 name="Rectangle 39"/>
              <p:cNvSpPr/>
              <p:nvPr/>
            </p:nvSpPr>
            <p:spPr>
              <a:xfrm>
                <a:off x="956547" y="51529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 name="Rectangle 40"/>
              <p:cNvSpPr/>
              <p:nvPr/>
            </p:nvSpPr>
            <p:spPr>
              <a:xfrm>
                <a:off x="1052868" y="4463586"/>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 name="Rectangle 41"/>
              <p:cNvSpPr/>
              <p:nvPr/>
            </p:nvSpPr>
            <p:spPr>
              <a:xfrm>
                <a:off x="1052868"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 name="Rectangle 42"/>
              <p:cNvSpPr/>
              <p:nvPr/>
            </p:nvSpPr>
            <p:spPr>
              <a:xfrm>
                <a:off x="1052868"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 name="Rectangle 43"/>
              <p:cNvSpPr/>
              <p:nvPr/>
            </p:nvSpPr>
            <p:spPr>
              <a:xfrm>
                <a:off x="1052868" y="475903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 name="Rectangle 44"/>
              <p:cNvSpPr/>
              <p:nvPr/>
            </p:nvSpPr>
            <p:spPr>
              <a:xfrm>
                <a:off x="1052868" y="485751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 name="Rectangle 45"/>
              <p:cNvSpPr/>
              <p:nvPr/>
            </p:nvSpPr>
            <p:spPr>
              <a:xfrm>
                <a:off x="1052868" y="4956001"/>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 name="Rectangle 46"/>
              <p:cNvSpPr/>
              <p:nvPr/>
            </p:nvSpPr>
            <p:spPr>
              <a:xfrm>
                <a:off x="1052868" y="505448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 name="Rectangle 47"/>
              <p:cNvSpPr/>
              <p:nvPr/>
            </p:nvSpPr>
            <p:spPr>
              <a:xfrm>
                <a:off x="1052868" y="51529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 name="Rectangle 48"/>
              <p:cNvSpPr/>
              <p:nvPr/>
            </p:nvSpPr>
            <p:spPr>
              <a:xfrm>
                <a:off x="1149189" y="446318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 name="Rectangle 49"/>
              <p:cNvSpPr/>
              <p:nvPr/>
            </p:nvSpPr>
            <p:spPr>
              <a:xfrm>
                <a:off x="1149189" y="456166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 name="Rectangle 50"/>
              <p:cNvSpPr/>
              <p:nvPr/>
            </p:nvSpPr>
            <p:spPr>
              <a:xfrm>
                <a:off x="1149189" y="4660148"/>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2" name="Rectangle 51"/>
              <p:cNvSpPr/>
              <p:nvPr/>
            </p:nvSpPr>
            <p:spPr>
              <a:xfrm>
                <a:off x="1149189" y="475863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 name="Rectangle 52"/>
              <p:cNvSpPr/>
              <p:nvPr/>
            </p:nvSpPr>
            <p:spPr>
              <a:xfrm>
                <a:off x="1149189" y="485711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 name="Rectangle 53"/>
              <p:cNvSpPr/>
              <p:nvPr/>
            </p:nvSpPr>
            <p:spPr>
              <a:xfrm>
                <a:off x="1149189" y="4955597"/>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 name="Rectangle 54"/>
              <p:cNvSpPr/>
              <p:nvPr/>
            </p:nvSpPr>
            <p:spPr>
              <a:xfrm>
                <a:off x="1149189" y="5054080"/>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 name="Rectangle 55"/>
              <p:cNvSpPr/>
              <p:nvPr/>
            </p:nvSpPr>
            <p:spPr>
              <a:xfrm>
                <a:off x="1149189" y="515256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 name="Rectangle 56"/>
              <p:cNvSpPr/>
              <p:nvPr/>
            </p:nvSpPr>
            <p:spPr>
              <a:xfrm>
                <a:off x="1245510" y="4463586"/>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 name="Rectangle 57"/>
              <p:cNvSpPr/>
              <p:nvPr/>
            </p:nvSpPr>
            <p:spPr>
              <a:xfrm>
                <a:off x="1245510" y="4562069"/>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 name="Rectangle 58"/>
              <p:cNvSpPr/>
              <p:nvPr/>
            </p:nvSpPr>
            <p:spPr>
              <a:xfrm>
                <a:off x="1245510" y="466055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 name="Rectangle 59"/>
              <p:cNvSpPr/>
              <p:nvPr/>
            </p:nvSpPr>
            <p:spPr>
              <a:xfrm>
                <a:off x="1245510" y="475903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 name="Rectangle 60"/>
              <p:cNvSpPr/>
              <p:nvPr/>
            </p:nvSpPr>
            <p:spPr>
              <a:xfrm>
                <a:off x="1245510" y="485751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 name="Rectangle 61"/>
              <p:cNvSpPr/>
              <p:nvPr/>
            </p:nvSpPr>
            <p:spPr>
              <a:xfrm>
                <a:off x="1245510" y="4956001"/>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 name="Rectangle 62"/>
              <p:cNvSpPr/>
              <p:nvPr/>
            </p:nvSpPr>
            <p:spPr>
              <a:xfrm>
                <a:off x="1245510" y="50544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 name="Rectangle 63"/>
              <p:cNvSpPr/>
              <p:nvPr/>
            </p:nvSpPr>
            <p:spPr>
              <a:xfrm>
                <a:off x="1245510" y="51529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 name="Rectangle 64"/>
              <p:cNvSpPr/>
              <p:nvPr/>
            </p:nvSpPr>
            <p:spPr>
              <a:xfrm>
                <a:off x="1341831" y="44633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 name="Rectangle 65"/>
              <p:cNvSpPr/>
              <p:nvPr/>
            </p:nvSpPr>
            <p:spPr>
              <a:xfrm>
                <a:off x="1341831" y="4561867"/>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 name="Rectangle 66"/>
              <p:cNvSpPr/>
              <p:nvPr/>
            </p:nvSpPr>
            <p:spPr>
              <a:xfrm>
                <a:off x="1341831" y="466035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 name="Rectangle 67"/>
              <p:cNvSpPr/>
              <p:nvPr/>
            </p:nvSpPr>
            <p:spPr>
              <a:xfrm>
                <a:off x="1341831" y="475883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 name="Rectangle 68"/>
              <p:cNvSpPr/>
              <p:nvPr/>
            </p:nvSpPr>
            <p:spPr>
              <a:xfrm>
                <a:off x="1341831" y="4857316"/>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 name="Rectangle 69"/>
              <p:cNvSpPr/>
              <p:nvPr/>
            </p:nvSpPr>
            <p:spPr>
              <a:xfrm>
                <a:off x="1341831" y="495579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 name="Rectangle 70"/>
              <p:cNvSpPr/>
              <p:nvPr/>
            </p:nvSpPr>
            <p:spPr>
              <a:xfrm>
                <a:off x="1341831" y="505428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 name="Rectangle 71"/>
              <p:cNvSpPr/>
              <p:nvPr/>
            </p:nvSpPr>
            <p:spPr>
              <a:xfrm>
                <a:off x="1341831" y="5152763"/>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 name="Rectangle 72"/>
              <p:cNvSpPr/>
              <p:nvPr/>
            </p:nvSpPr>
            <p:spPr>
              <a:xfrm>
                <a:off x="1438152" y="446358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 name="Rectangle 73"/>
              <p:cNvSpPr/>
              <p:nvPr/>
            </p:nvSpPr>
            <p:spPr>
              <a:xfrm>
                <a:off x="1438152" y="4562069"/>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 name="Rectangle 74"/>
              <p:cNvSpPr/>
              <p:nvPr/>
            </p:nvSpPr>
            <p:spPr>
              <a:xfrm>
                <a:off x="1438152"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 name="Rectangle 75"/>
              <p:cNvSpPr/>
              <p:nvPr/>
            </p:nvSpPr>
            <p:spPr>
              <a:xfrm>
                <a:off x="1438152" y="475903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 name="Rectangle 76"/>
              <p:cNvSpPr/>
              <p:nvPr/>
            </p:nvSpPr>
            <p:spPr>
              <a:xfrm>
                <a:off x="1438152" y="4857518"/>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 name="Rectangle 77"/>
              <p:cNvSpPr/>
              <p:nvPr/>
            </p:nvSpPr>
            <p:spPr>
              <a:xfrm>
                <a:off x="1438152"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 name="Rectangle 78"/>
              <p:cNvSpPr/>
              <p:nvPr/>
            </p:nvSpPr>
            <p:spPr>
              <a:xfrm>
                <a:off x="1438152" y="505448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 name="Rectangle 79"/>
              <p:cNvSpPr/>
              <p:nvPr/>
            </p:nvSpPr>
            <p:spPr>
              <a:xfrm>
                <a:off x="1438152" y="51529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 name="Rectangle 80"/>
              <p:cNvSpPr/>
              <p:nvPr/>
            </p:nvSpPr>
            <p:spPr>
              <a:xfrm>
                <a:off x="1534473" y="4463586"/>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 name="Rectangle 81"/>
              <p:cNvSpPr/>
              <p:nvPr/>
            </p:nvSpPr>
            <p:spPr>
              <a:xfrm>
                <a:off x="1534473"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 name="Rectangle 82"/>
              <p:cNvSpPr/>
              <p:nvPr/>
            </p:nvSpPr>
            <p:spPr>
              <a:xfrm>
                <a:off x="1534473" y="466055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 name="Rectangle 83"/>
              <p:cNvSpPr/>
              <p:nvPr/>
            </p:nvSpPr>
            <p:spPr>
              <a:xfrm>
                <a:off x="1534473" y="475903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 name="Rectangle 84"/>
              <p:cNvSpPr/>
              <p:nvPr/>
            </p:nvSpPr>
            <p:spPr>
              <a:xfrm>
                <a:off x="1534473" y="485751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 name="Rectangle 85"/>
              <p:cNvSpPr/>
              <p:nvPr/>
            </p:nvSpPr>
            <p:spPr>
              <a:xfrm>
                <a:off x="1534473" y="4956001"/>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 name="Rectangle 86"/>
              <p:cNvSpPr/>
              <p:nvPr/>
            </p:nvSpPr>
            <p:spPr>
              <a:xfrm>
                <a:off x="1534473" y="50544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 name="Rectangle 87"/>
              <p:cNvSpPr/>
              <p:nvPr/>
            </p:nvSpPr>
            <p:spPr>
              <a:xfrm>
                <a:off x="1534473" y="515296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 name="Rectangle 88"/>
              <p:cNvSpPr/>
              <p:nvPr/>
            </p:nvSpPr>
            <p:spPr>
              <a:xfrm>
                <a:off x="1630794" y="446318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 name="Rectangle 89"/>
              <p:cNvSpPr/>
              <p:nvPr/>
            </p:nvSpPr>
            <p:spPr>
              <a:xfrm>
                <a:off x="1630794" y="45616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 name="Rectangle 90"/>
              <p:cNvSpPr/>
              <p:nvPr/>
            </p:nvSpPr>
            <p:spPr>
              <a:xfrm>
                <a:off x="1630794" y="466014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 name="Rectangle 91"/>
              <p:cNvSpPr/>
              <p:nvPr/>
            </p:nvSpPr>
            <p:spPr>
              <a:xfrm>
                <a:off x="1630794" y="4758631"/>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 name="Rectangle 92"/>
              <p:cNvSpPr/>
              <p:nvPr/>
            </p:nvSpPr>
            <p:spPr>
              <a:xfrm>
                <a:off x="1630794" y="485711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 name="Rectangle 93"/>
              <p:cNvSpPr/>
              <p:nvPr/>
            </p:nvSpPr>
            <p:spPr>
              <a:xfrm>
                <a:off x="1630794" y="495559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 name="Rectangle 94"/>
              <p:cNvSpPr/>
              <p:nvPr/>
            </p:nvSpPr>
            <p:spPr>
              <a:xfrm>
                <a:off x="1630794" y="505408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6" name="Rectangle 95"/>
              <p:cNvSpPr/>
              <p:nvPr/>
            </p:nvSpPr>
            <p:spPr>
              <a:xfrm>
                <a:off x="1630794" y="5152561"/>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7" name="Rectangle 96"/>
              <p:cNvSpPr/>
              <p:nvPr/>
            </p:nvSpPr>
            <p:spPr>
              <a:xfrm>
                <a:off x="1727115" y="446358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8" name="Rectangle 97"/>
              <p:cNvSpPr/>
              <p:nvPr/>
            </p:nvSpPr>
            <p:spPr>
              <a:xfrm>
                <a:off x="1727115"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9" name="Rectangle 98"/>
              <p:cNvSpPr/>
              <p:nvPr/>
            </p:nvSpPr>
            <p:spPr>
              <a:xfrm>
                <a:off x="1727115" y="466055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0" name="Rectangle 99"/>
              <p:cNvSpPr/>
              <p:nvPr/>
            </p:nvSpPr>
            <p:spPr>
              <a:xfrm>
                <a:off x="1727115" y="475903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1" name="Rectangle 100"/>
              <p:cNvSpPr/>
              <p:nvPr/>
            </p:nvSpPr>
            <p:spPr>
              <a:xfrm>
                <a:off x="1727115" y="4857518"/>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2" name="Rectangle 101"/>
              <p:cNvSpPr/>
              <p:nvPr/>
            </p:nvSpPr>
            <p:spPr>
              <a:xfrm>
                <a:off x="1727115"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3" name="Rectangle 102"/>
              <p:cNvSpPr/>
              <p:nvPr/>
            </p:nvSpPr>
            <p:spPr>
              <a:xfrm>
                <a:off x="1727115" y="50544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4" name="Rectangle 103"/>
              <p:cNvSpPr/>
              <p:nvPr/>
            </p:nvSpPr>
            <p:spPr>
              <a:xfrm>
                <a:off x="1727115" y="5152965"/>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5" name="Rectangle 104"/>
              <p:cNvSpPr/>
              <p:nvPr/>
            </p:nvSpPr>
            <p:spPr>
              <a:xfrm>
                <a:off x="1823436" y="446338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6" name="Rectangle 105"/>
              <p:cNvSpPr/>
              <p:nvPr/>
            </p:nvSpPr>
            <p:spPr>
              <a:xfrm>
                <a:off x="1823436" y="4561867"/>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7" name="Rectangle 106"/>
              <p:cNvSpPr/>
              <p:nvPr/>
            </p:nvSpPr>
            <p:spPr>
              <a:xfrm>
                <a:off x="1823436" y="466035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8" name="Rectangle 107"/>
              <p:cNvSpPr/>
              <p:nvPr/>
            </p:nvSpPr>
            <p:spPr>
              <a:xfrm>
                <a:off x="1823436" y="4758833"/>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09" name="Rectangle 108"/>
              <p:cNvSpPr/>
              <p:nvPr/>
            </p:nvSpPr>
            <p:spPr>
              <a:xfrm>
                <a:off x="1823436" y="485731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0" name="Rectangle 109"/>
              <p:cNvSpPr/>
              <p:nvPr/>
            </p:nvSpPr>
            <p:spPr>
              <a:xfrm>
                <a:off x="1823436" y="495579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1" name="Rectangle 110"/>
              <p:cNvSpPr/>
              <p:nvPr/>
            </p:nvSpPr>
            <p:spPr>
              <a:xfrm>
                <a:off x="1823436" y="505428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2" name="Rectangle 111"/>
              <p:cNvSpPr/>
              <p:nvPr/>
            </p:nvSpPr>
            <p:spPr>
              <a:xfrm>
                <a:off x="1823436" y="515276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3" name="Rectangle 112"/>
              <p:cNvSpPr/>
              <p:nvPr/>
            </p:nvSpPr>
            <p:spPr>
              <a:xfrm>
                <a:off x="1919757" y="4463586"/>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4" name="Rectangle 113"/>
              <p:cNvSpPr/>
              <p:nvPr/>
            </p:nvSpPr>
            <p:spPr>
              <a:xfrm>
                <a:off x="1919757"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5" name="Rectangle 114"/>
              <p:cNvSpPr/>
              <p:nvPr/>
            </p:nvSpPr>
            <p:spPr>
              <a:xfrm>
                <a:off x="1919757"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6" name="Rectangle 115"/>
              <p:cNvSpPr/>
              <p:nvPr/>
            </p:nvSpPr>
            <p:spPr>
              <a:xfrm>
                <a:off x="1919757" y="475903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7" name="Rectangle 116"/>
              <p:cNvSpPr/>
              <p:nvPr/>
            </p:nvSpPr>
            <p:spPr>
              <a:xfrm>
                <a:off x="1919757" y="4857518"/>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8" name="Rectangle 117"/>
              <p:cNvSpPr/>
              <p:nvPr/>
            </p:nvSpPr>
            <p:spPr>
              <a:xfrm>
                <a:off x="1919757"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19" name="Rectangle 118"/>
              <p:cNvSpPr/>
              <p:nvPr/>
            </p:nvSpPr>
            <p:spPr>
              <a:xfrm>
                <a:off x="1919757" y="505448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0" name="Rectangle 119"/>
              <p:cNvSpPr/>
              <p:nvPr/>
            </p:nvSpPr>
            <p:spPr>
              <a:xfrm>
                <a:off x="1919757" y="515296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1" name="Rectangle 120"/>
              <p:cNvSpPr/>
              <p:nvPr/>
            </p:nvSpPr>
            <p:spPr>
              <a:xfrm>
                <a:off x="2016078" y="446358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2" name="Rectangle 121"/>
              <p:cNvSpPr/>
              <p:nvPr/>
            </p:nvSpPr>
            <p:spPr>
              <a:xfrm>
                <a:off x="2016078"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3" name="Rectangle 122"/>
              <p:cNvSpPr/>
              <p:nvPr/>
            </p:nvSpPr>
            <p:spPr>
              <a:xfrm>
                <a:off x="2016078"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4" name="Rectangle 123"/>
              <p:cNvSpPr/>
              <p:nvPr/>
            </p:nvSpPr>
            <p:spPr>
              <a:xfrm>
                <a:off x="2016078" y="475903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5" name="Rectangle 124"/>
              <p:cNvSpPr/>
              <p:nvPr/>
            </p:nvSpPr>
            <p:spPr>
              <a:xfrm>
                <a:off x="2016078" y="4857518"/>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6" name="Rectangle 125"/>
              <p:cNvSpPr/>
              <p:nvPr/>
            </p:nvSpPr>
            <p:spPr>
              <a:xfrm>
                <a:off x="2016078"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7" name="Rectangle 126"/>
              <p:cNvSpPr/>
              <p:nvPr/>
            </p:nvSpPr>
            <p:spPr>
              <a:xfrm>
                <a:off x="2016078" y="50544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8" name="Rectangle 127"/>
              <p:cNvSpPr/>
              <p:nvPr/>
            </p:nvSpPr>
            <p:spPr>
              <a:xfrm>
                <a:off x="2016078" y="51529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29" name="Rectangle 128"/>
              <p:cNvSpPr/>
              <p:nvPr/>
            </p:nvSpPr>
            <p:spPr>
              <a:xfrm>
                <a:off x="2112399" y="446318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0" name="Rectangle 129"/>
              <p:cNvSpPr/>
              <p:nvPr/>
            </p:nvSpPr>
            <p:spPr>
              <a:xfrm>
                <a:off x="2112399" y="456166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1" name="Rectangle 130"/>
              <p:cNvSpPr/>
              <p:nvPr/>
            </p:nvSpPr>
            <p:spPr>
              <a:xfrm>
                <a:off x="2112399" y="466014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2" name="Rectangle 131"/>
              <p:cNvSpPr/>
              <p:nvPr/>
            </p:nvSpPr>
            <p:spPr>
              <a:xfrm>
                <a:off x="2112399" y="4758631"/>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3" name="Rectangle 132"/>
              <p:cNvSpPr/>
              <p:nvPr/>
            </p:nvSpPr>
            <p:spPr>
              <a:xfrm>
                <a:off x="2112399" y="485711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4" name="Rectangle 133"/>
              <p:cNvSpPr/>
              <p:nvPr/>
            </p:nvSpPr>
            <p:spPr>
              <a:xfrm>
                <a:off x="2112399" y="4955597"/>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5" name="Rectangle 134"/>
              <p:cNvSpPr/>
              <p:nvPr/>
            </p:nvSpPr>
            <p:spPr>
              <a:xfrm>
                <a:off x="2112399" y="505408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6" name="Rectangle 135"/>
              <p:cNvSpPr/>
              <p:nvPr/>
            </p:nvSpPr>
            <p:spPr>
              <a:xfrm>
                <a:off x="2112399" y="515256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7" name="Rectangle 136"/>
              <p:cNvSpPr/>
              <p:nvPr/>
            </p:nvSpPr>
            <p:spPr>
              <a:xfrm>
                <a:off x="2208720" y="446358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8" name="Rectangle 137"/>
              <p:cNvSpPr/>
              <p:nvPr/>
            </p:nvSpPr>
            <p:spPr>
              <a:xfrm>
                <a:off x="2208720" y="4562069"/>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39" name="Rectangle 138"/>
              <p:cNvSpPr/>
              <p:nvPr/>
            </p:nvSpPr>
            <p:spPr>
              <a:xfrm>
                <a:off x="2208720" y="466055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0" name="Rectangle 139"/>
              <p:cNvSpPr/>
              <p:nvPr/>
            </p:nvSpPr>
            <p:spPr>
              <a:xfrm>
                <a:off x="2208720" y="475903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1" name="Rectangle 140"/>
              <p:cNvSpPr/>
              <p:nvPr/>
            </p:nvSpPr>
            <p:spPr>
              <a:xfrm>
                <a:off x="2208720" y="485751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2" name="Rectangle 141"/>
              <p:cNvSpPr/>
              <p:nvPr/>
            </p:nvSpPr>
            <p:spPr>
              <a:xfrm>
                <a:off x="2208720"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3" name="Rectangle 142"/>
              <p:cNvSpPr/>
              <p:nvPr/>
            </p:nvSpPr>
            <p:spPr>
              <a:xfrm>
                <a:off x="2208720" y="505448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4" name="Rectangle 143"/>
              <p:cNvSpPr/>
              <p:nvPr/>
            </p:nvSpPr>
            <p:spPr>
              <a:xfrm>
                <a:off x="2208720" y="51529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5" name="Rectangle 144"/>
              <p:cNvSpPr/>
              <p:nvPr/>
            </p:nvSpPr>
            <p:spPr>
              <a:xfrm>
                <a:off x="2305041" y="446338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6" name="Rectangle 145"/>
              <p:cNvSpPr/>
              <p:nvPr/>
            </p:nvSpPr>
            <p:spPr>
              <a:xfrm>
                <a:off x="2305041" y="456186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7" name="Rectangle 146"/>
              <p:cNvSpPr/>
              <p:nvPr/>
            </p:nvSpPr>
            <p:spPr>
              <a:xfrm>
                <a:off x="2305041" y="466035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8" name="Rectangle 147"/>
              <p:cNvSpPr/>
              <p:nvPr/>
            </p:nvSpPr>
            <p:spPr>
              <a:xfrm>
                <a:off x="2305041" y="4758833"/>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49" name="Rectangle 148"/>
              <p:cNvSpPr/>
              <p:nvPr/>
            </p:nvSpPr>
            <p:spPr>
              <a:xfrm>
                <a:off x="2305041" y="485731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0" name="Rectangle 149"/>
              <p:cNvSpPr/>
              <p:nvPr/>
            </p:nvSpPr>
            <p:spPr>
              <a:xfrm>
                <a:off x="2305041" y="4955799"/>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1" name="Rectangle 150"/>
              <p:cNvSpPr/>
              <p:nvPr/>
            </p:nvSpPr>
            <p:spPr>
              <a:xfrm>
                <a:off x="2305041" y="505428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2" name="Rectangle 151"/>
              <p:cNvSpPr/>
              <p:nvPr/>
            </p:nvSpPr>
            <p:spPr>
              <a:xfrm>
                <a:off x="2305041" y="515276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3" name="Rectangle 152"/>
              <p:cNvSpPr/>
              <p:nvPr/>
            </p:nvSpPr>
            <p:spPr>
              <a:xfrm>
                <a:off x="2401362" y="446358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4" name="Rectangle 153"/>
              <p:cNvSpPr/>
              <p:nvPr/>
            </p:nvSpPr>
            <p:spPr>
              <a:xfrm>
                <a:off x="2401362"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5" name="Rectangle 154"/>
              <p:cNvSpPr/>
              <p:nvPr/>
            </p:nvSpPr>
            <p:spPr>
              <a:xfrm>
                <a:off x="2401362"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6" name="Rectangle 155"/>
              <p:cNvSpPr/>
              <p:nvPr/>
            </p:nvSpPr>
            <p:spPr>
              <a:xfrm>
                <a:off x="2401362" y="475903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7" name="Rectangle 156"/>
              <p:cNvSpPr/>
              <p:nvPr/>
            </p:nvSpPr>
            <p:spPr>
              <a:xfrm>
                <a:off x="2401362" y="4857518"/>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8" name="Rectangle 157"/>
              <p:cNvSpPr/>
              <p:nvPr/>
            </p:nvSpPr>
            <p:spPr>
              <a:xfrm>
                <a:off x="2401362"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59" name="Rectangle 158"/>
              <p:cNvSpPr/>
              <p:nvPr/>
            </p:nvSpPr>
            <p:spPr>
              <a:xfrm>
                <a:off x="2401362" y="505448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0" name="Rectangle 159"/>
              <p:cNvSpPr/>
              <p:nvPr/>
            </p:nvSpPr>
            <p:spPr>
              <a:xfrm>
                <a:off x="2401362" y="51529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1" name="Rectangle 160"/>
              <p:cNvSpPr/>
              <p:nvPr/>
            </p:nvSpPr>
            <p:spPr>
              <a:xfrm>
                <a:off x="2497683" y="4463586"/>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2" name="Rectangle 161"/>
              <p:cNvSpPr/>
              <p:nvPr/>
            </p:nvSpPr>
            <p:spPr>
              <a:xfrm>
                <a:off x="2497683" y="4562069"/>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3" name="Rectangle 162"/>
              <p:cNvSpPr/>
              <p:nvPr/>
            </p:nvSpPr>
            <p:spPr>
              <a:xfrm>
                <a:off x="2497683"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4" name="Rectangle 163"/>
              <p:cNvSpPr/>
              <p:nvPr/>
            </p:nvSpPr>
            <p:spPr>
              <a:xfrm>
                <a:off x="2497683" y="475903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5" name="Rectangle 164"/>
              <p:cNvSpPr/>
              <p:nvPr/>
            </p:nvSpPr>
            <p:spPr>
              <a:xfrm>
                <a:off x="2497683" y="485751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6" name="Rectangle 165"/>
              <p:cNvSpPr/>
              <p:nvPr/>
            </p:nvSpPr>
            <p:spPr>
              <a:xfrm>
                <a:off x="2497683" y="4956001"/>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7" name="Rectangle 166"/>
              <p:cNvSpPr/>
              <p:nvPr/>
            </p:nvSpPr>
            <p:spPr>
              <a:xfrm>
                <a:off x="2497683" y="50544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8" name="Rectangle 167"/>
              <p:cNvSpPr/>
              <p:nvPr/>
            </p:nvSpPr>
            <p:spPr>
              <a:xfrm>
                <a:off x="2497683" y="5152965"/>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69" name="Rectangle 168"/>
              <p:cNvSpPr/>
              <p:nvPr/>
            </p:nvSpPr>
            <p:spPr>
              <a:xfrm>
                <a:off x="2594004" y="446318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0" name="Rectangle 169"/>
              <p:cNvSpPr/>
              <p:nvPr/>
            </p:nvSpPr>
            <p:spPr>
              <a:xfrm>
                <a:off x="2594004" y="45616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1" name="Rectangle 170"/>
              <p:cNvSpPr/>
              <p:nvPr/>
            </p:nvSpPr>
            <p:spPr>
              <a:xfrm>
                <a:off x="2594004" y="4660148"/>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2" name="Rectangle 171"/>
              <p:cNvSpPr/>
              <p:nvPr/>
            </p:nvSpPr>
            <p:spPr>
              <a:xfrm>
                <a:off x="2594004" y="475863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3" name="Rectangle 172"/>
              <p:cNvSpPr/>
              <p:nvPr/>
            </p:nvSpPr>
            <p:spPr>
              <a:xfrm>
                <a:off x="2594004" y="4857114"/>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4" name="Rectangle 173"/>
              <p:cNvSpPr/>
              <p:nvPr/>
            </p:nvSpPr>
            <p:spPr>
              <a:xfrm>
                <a:off x="2594004" y="4955597"/>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5" name="Rectangle 174"/>
              <p:cNvSpPr/>
              <p:nvPr/>
            </p:nvSpPr>
            <p:spPr>
              <a:xfrm>
                <a:off x="2594004" y="5054080"/>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6" name="Rectangle 175"/>
              <p:cNvSpPr/>
              <p:nvPr/>
            </p:nvSpPr>
            <p:spPr>
              <a:xfrm>
                <a:off x="2594004" y="5152561"/>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7" name="Rectangle 176"/>
              <p:cNvSpPr/>
              <p:nvPr/>
            </p:nvSpPr>
            <p:spPr>
              <a:xfrm>
                <a:off x="2690325" y="4463586"/>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8" name="Rectangle 177"/>
              <p:cNvSpPr/>
              <p:nvPr/>
            </p:nvSpPr>
            <p:spPr>
              <a:xfrm>
                <a:off x="2690325"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79" name="Rectangle 178"/>
              <p:cNvSpPr/>
              <p:nvPr/>
            </p:nvSpPr>
            <p:spPr>
              <a:xfrm>
                <a:off x="2690325" y="466055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0" name="Rectangle 179"/>
              <p:cNvSpPr/>
              <p:nvPr/>
            </p:nvSpPr>
            <p:spPr>
              <a:xfrm>
                <a:off x="2690325" y="475903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1" name="Rectangle 180"/>
              <p:cNvSpPr/>
              <p:nvPr/>
            </p:nvSpPr>
            <p:spPr>
              <a:xfrm>
                <a:off x="2690325" y="4857518"/>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2" name="Rectangle 181"/>
              <p:cNvSpPr/>
              <p:nvPr/>
            </p:nvSpPr>
            <p:spPr>
              <a:xfrm>
                <a:off x="2690325"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3" name="Rectangle 182"/>
              <p:cNvSpPr/>
              <p:nvPr/>
            </p:nvSpPr>
            <p:spPr>
              <a:xfrm>
                <a:off x="2690325" y="50544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4" name="Rectangle 183"/>
              <p:cNvSpPr/>
              <p:nvPr/>
            </p:nvSpPr>
            <p:spPr>
              <a:xfrm>
                <a:off x="2690325" y="515296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5" name="Rectangle 184"/>
              <p:cNvSpPr/>
              <p:nvPr/>
            </p:nvSpPr>
            <p:spPr>
              <a:xfrm>
                <a:off x="2786646" y="44633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6" name="Rectangle 185"/>
              <p:cNvSpPr/>
              <p:nvPr/>
            </p:nvSpPr>
            <p:spPr>
              <a:xfrm>
                <a:off x="2786646" y="4561867"/>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7" name="Rectangle 186"/>
              <p:cNvSpPr/>
              <p:nvPr/>
            </p:nvSpPr>
            <p:spPr>
              <a:xfrm>
                <a:off x="2786646" y="4660350"/>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8" name="Rectangle 187"/>
              <p:cNvSpPr/>
              <p:nvPr/>
            </p:nvSpPr>
            <p:spPr>
              <a:xfrm>
                <a:off x="2786646" y="475883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89" name="Rectangle 188"/>
              <p:cNvSpPr/>
              <p:nvPr/>
            </p:nvSpPr>
            <p:spPr>
              <a:xfrm>
                <a:off x="2786646" y="4857316"/>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0" name="Rectangle 189"/>
              <p:cNvSpPr/>
              <p:nvPr/>
            </p:nvSpPr>
            <p:spPr>
              <a:xfrm>
                <a:off x="2786646" y="4955799"/>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1" name="Rectangle 190"/>
              <p:cNvSpPr/>
              <p:nvPr/>
            </p:nvSpPr>
            <p:spPr>
              <a:xfrm>
                <a:off x="2786646" y="505428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2" name="Rectangle 191"/>
              <p:cNvSpPr/>
              <p:nvPr/>
            </p:nvSpPr>
            <p:spPr>
              <a:xfrm>
                <a:off x="2786646" y="515276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3" name="Rectangle 192"/>
              <p:cNvSpPr/>
              <p:nvPr/>
            </p:nvSpPr>
            <p:spPr>
              <a:xfrm>
                <a:off x="2882967" y="446358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4" name="Rectangle 193"/>
              <p:cNvSpPr/>
              <p:nvPr/>
            </p:nvSpPr>
            <p:spPr>
              <a:xfrm>
                <a:off x="2882967" y="456206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5" name="Rectangle 194"/>
              <p:cNvSpPr/>
              <p:nvPr/>
            </p:nvSpPr>
            <p:spPr>
              <a:xfrm>
                <a:off x="2882967"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6" name="Rectangle 195"/>
              <p:cNvSpPr/>
              <p:nvPr/>
            </p:nvSpPr>
            <p:spPr>
              <a:xfrm>
                <a:off x="2882967" y="475903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7" name="Rectangle 196"/>
              <p:cNvSpPr/>
              <p:nvPr/>
            </p:nvSpPr>
            <p:spPr>
              <a:xfrm>
                <a:off x="2882967" y="4857518"/>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8" name="Rectangle 197"/>
              <p:cNvSpPr/>
              <p:nvPr/>
            </p:nvSpPr>
            <p:spPr>
              <a:xfrm>
                <a:off x="2882967" y="495600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199" name="Rectangle 198"/>
              <p:cNvSpPr/>
              <p:nvPr/>
            </p:nvSpPr>
            <p:spPr>
              <a:xfrm>
                <a:off x="2882967" y="50544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0" name="Rectangle 199"/>
              <p:cNvSpPr/>
              <p:nvPr/>
            </p:nvSpPr>
            <p:spPr>
              <a:xfrm>
                <a:off x="2882967" y="5152965"/>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1" name="Rectangle 200"/>
              <p:cNvSpPr/>
              <p:nvPr/>
            </p:nvSpPr>
            <p:spPr>
              <a:xfrm>
                <a:off x="2979290" y="446358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2" name="Rectangle 201"/>
              <p:cNvSpPr/>
              <p:nvPr/>
            </p:nvSpPr>
            <p:spPr>
              <a:xfrm>
                <a:off x="2979290" y="4562069"/>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3" name="Rectangle 202"/>
              <p:cNvSpPr/>
              <p:nvPr/>
            </p:nvSpPr>
            <p:spPr>
              <a:xfrm>
                <a:off x="2979290" y="4660552"/>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4" name="Rectangle 203"/>
              <p:cNvSpPr/>
              <p:nvPr/>
            </p:nvSpPr>
            <p:spPr>
              <a:xfrm>
                <a:off x="2979290" y="475903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5" name="Rectangle 204"/>
              <p:cNvSpPr/>
              <p:nvPr/>
            </p:nvSpPr>
            <p:spPr>
              <a:xfrm>
                <a:off x="2979290" y="4857518"/>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6" name="Rectangle 205"/>
              <p:cNvSpPr/>
              <p:nvPr/>
            </p:nvSpPr>
            <p:spPr>
              <a:xfrm>
                <a:off x="2979290" y="4956001"/>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7" name="Rectangle 206"/>
              <p:cNvSpPr/>
              <p:nvPr/>
            </p:nvSpPr>
            <p:spPr>
              <a:xfrm>
                <a:off x="2979290" y="505448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08" name="Rectangle 207"/>
              <p:cNvSpPr/>
              <p:nvPr/>
            </p:nvSpPr>
            <p:spPr>
              <a:xfrm>
                <a:off x="2979290" y="5152965"/>
                <a:ext cx="93294" cy="98889"/>
              </a:xfrm>
              <a:prstGeom prst="rect">
                <a:avLst/>
              </a:prstGeom>
              <a:solidFill>
                <a:srgbClr val="C0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grpSp>
      </p:grpSp>
      <p:grpSp>
        <p:nvGrpSpPr>
          <p:cNvPr id="3" name="Group 2"/>
          <p:cNvGrpSpPr/>
          <p:nvPr/>
        </p:nvGrpSpPr>
        <p:grpSpPr>
          <a:xfrm>
            <a:off x="5595020" y="1612718"/>
            <a:ext cx="2826162" cy="1482070"/>
            <a:chOff x="5595020" y="1612718"/>
            <a:chExt cx="2826162" cy="1482070"/>
          </a:xfrm>
        </p:grpSpPr>
        <p:pic>
          <p:nvPicPr>
            <p:cNvPr id="210" name="Picture 2" descr="\\psf\Home\Dropbox\Mike Hanna\DTH\23238\Source\PNG\database_bot.pn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5595020" y="2974322"/>
              <a:ext cx="2826162" cy="120466"/>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13" name="Rectangle 212"/>
            <p:cNvSpPr/>
            <p:nvPr/>
          </p:nvSpPr>
          <p:spPr>
            <a:xfrm>
              <a:off x="5854634"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14" name="Rectangle 213"/>
            <p:cNvSpPr/>
            <p:nvPr/>
          </p:nvSpPr>
          <p:spPr>
            <a:xfrm>
              <a:off x="5854634"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15" name="Rectangle 214"/>
            <p:cNvSpPr/>
            <p:nvPr/>
          </p:nvSpPr>
          <p:spPr>
            <a:xfrm>
              <a:off x="5854634"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16" name="Rectangle 215"/>
            <p:cNvSpPr/>
            <p:nvPr/>
          </p:nvSpPr>
          <p:spPr>
            <a:xfrm>
              <a:off x="5854634"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17" name="Rectangle 216"/>
            <p:cNvSpPr/>
            <p:nvPr/>
          </p:nvSpPr>
          <p:spPr>
            <a:xfrm>
              <a:off x="5854634"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18" name="Rectangle 217"/>
            <p:cNvSpPr/>
            <p:nvPr/>
          </p:nvSpPr>
          <p:spPr>
            <a:xfrm>
              <a:off x="5854634"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19" name="Rectangle 218"/>
            <p:cNvSpPr/>
            <p:nvPr/>
          </p:nvSpPr>
          <p:spPr>
            <a:xfrm>
              <a:off x="5854634"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0" name="Rectangle 219"/>
            <p:cNvSpPr/>
            <p:nvPr/>
          </p:nvSpPr>
          <p:spPr>
            <a:xfrm>
              <a:off x="5854634"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1" name="Rectangle 220"/>
            <p:cNvSpPr/>
            <p:nvPr/>
          </p:nvSpPr>
          <p:spPr>
            <a:xfrm>
              <a:off x="5950955" y="17169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2" name="Rectangle 221"/>
            <p:cNvSpPr/>
            <p:nvPr/>
          </p:nvSpPr>
          <p:spPr>
            <a:xfrm>
              <a:off x="5950955" y="181548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3" name="Rectangle 222"/>
            <p:cNvSpPr/>
            <p:nvPr/>
          </p:nvSpPr>
          <p:spPr>
            <a:xfrm>
              <a:off x="5950955" y="191396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4" name="Rectangle 223"/>
            <p:cNvSpPr/>
            <p:nvPr/>
          </p:nvSpPr>
          <p:spPr>
            <a:xfrm>
              <a:off x="5950955" y="201244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5" name="Rectangle 224"/>
            <p:cNvSpPr/>
            <p:nvPr/>
          </p:nvSpPr>
          <p:spPr>
            <a:xfrm>
              <a:off x="5950955" y="211093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6" name="Rectangle 225"/>
            <p:cNvSpPr/>
            <p:nvPr/>
          </p:nvSpPr>
          <p:spPr>
            <a:xfrm>
              <a:off x="5950955" y="220941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7" name="Rectangle 226"/>
            <p:cNvSpPr/>
            <p:nvPr/>
          </p:nvSpPr>
          <p:spPr>
            <a:xfrm>
              <a:off x="5950955" y="23078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8" name="Rectangle 227"/>
            <p:cNvSpPr/>
            <p:nvPr/>
          </p:nvSpPr>
          <p:spPr>
            <a:xfrm>
              <a:off x="5950955" y="240637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29" name="Rectangle 228"/>
            <p:cNvSpPr/>
            <p:nvPr/>
          </p:nvSpPr>
          <p:spPr>
            <a:xfrm>
              <a:off x="6047276"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0" name="Rectangle 229"/>
            <p:cNvSpPr/>
            <p:nvPr/>
          </p:nvSpPr>
          <p:spPr>
            <a:xfrm>
              <a:off x="6047276"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1" name="Rectangle 230"/>
            <p:cNvSpPr/>
            <p:nvPr/>
          </p:nvSpPr>
          <p:spPr>
            <a:xfrm>
              <a:off x="6047276"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2" name="Rectangle 231"/>
            <p:cNvSpPr/>
            <p:nvPr/>
          </p:nvSpPr>
          <p:spPr>
            <a:xfrm>
              <a:off x="6047276"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3" name="Rectangle 232"/>
            <p:cNvSpPr/>
            <p:nvPr/>
          </p:nvSpPr>
          <p:spPr>
            <a:xfrm>
              <a:off x="6047276"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4" name="Rectangle 233"/>
            <p:cNvSpPr/>
            <p:nvPr/>
          </p:nvSpPr>
          <p:spPr>
            <a:xfrm>
              <a:off x="6047276"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5" name="Rectangle 234"/>
            <p:cNvSpPr/>
            <p:nvPr/>
          </p:nvSpPr>
          <p:spPr>
            <a:xfrm>
              <a:off x="6047276"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6" name="Rectangle 235"/>
            <p:cNvSpPr/>
            <p:nvPr/>
          </p:nvSpPr>
          <p:spPr>
            <a:xfrm>
              <a:off x="6047276"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7" name="Rectangle 236"/>
            <p:cNvSpPr/>
            <p:nvPr/>
          </p:nvSpPr>
          <p:spPr>
            <a:xfrm>
              <a:off x="6143597"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8" name="Rectangle 237"/>
            <p:cNvSpPr/>
            <p:nvPr/>
          </p:nvSpPr>
          <p:spPr>
            <a:xfrm>
              <a:off x="6143597"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39" name="Rectangle 238"/>
            <p:cNvSpPr/>
            <p:nvPr/>
          </p:nvSpPr>
          <p:spPr>
            <a:xfrm>
              <a:off x="6143597"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0" name="Rectangle 239"/>
            <p:cNvSpPr/>
            <p:nvPr/>
          </p:nvSpPr>
          <p:spPr>
            <a:xfrm>
              <a:off x="6143597"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1" name="Rectangle 240"/>
            <p:cNvSpPr/>
            <p:nvPr/>
          </p:nvSpPr>
          <p:spPr>
            <a:xfrm>
              <a:off x="6143597"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2" name="Rectangle 241"/>
            <p:cNvSpPr/>
            <p:nvPr/>
          </p:nvSpPr>
          <p:spPr>
            <a:xfrm>
              <a:off x="6143597" y="2209616"/>
              <a:ext cx="93294" cy="98889"/>
            </a:xfrm>
            <a:prstGeom prst="rect">
              <a:avLst/>
            </a:prstGeom>
            <a:solidFill>
              <a:srgbClr val="D9D9D9"/>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3" name="Rectangle 242"/>
            <p:cNvSpPr/>
            <p:nvPr/>
          </p:nvSpPr>
          <p:spPr>
            <a:xfrm>
              <a:off x="6143597"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4" name="Rectangle 243"/>
            <p:cNvSpPr/>
            <p:nvPr/>
          </p:nvSpPr>
          <p:spPr>
            <a:xfrm>
              <a:off x="6143597"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5" name="Rectangle 244"/>
            <p:cNvSpPr/>
            <p:nvPr/>
          </p:nvSpPr>
          <p:spPr>
            <a:xfrm>
              <a:off x="6239918" y="1716797"/>
              <a:ext cx="93294" cy="98889"/>
            </a:xfrm>
            <a:prstGeom prst="rect">
              <a:avLst/>
            </a:prstGeom>
            <a:solidFill>
              <a:srgbClr val="D9D9D9"/>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6" name="Rectangle 245"/>
            <p:cNvSpPr/>
            <p:nvPr/>
          </p:nvSpPr>
          <p:spPr>
            <a:xfrm>
              <a:off x="6239918" y="18152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7" name="Rectangle 246"/>
            <p:cNvSpPr/>
            <p:nvPr/>
          </p:nvSpPr>
          <p:spPr>
            <a:xfrm>
              <a:off x="6239918" y="191376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8" name="Rectangle 247"/>
            <p:cNvSpPr/>
            <p:nvPr/>
          </p:nvSpPr>
          <p:spPr>
            <a:xfrm>
              <a:off x="6239918" y="201224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49" name="Rectangle 248"/>
            <p:cNvSpPr/>
            <p:nvPr/>
          </p:nvSpPr>
          <p:spPr>
            <a:xfrm>
              <a:off x="6239918" y="211072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0" name="Rectangle 249"/>
            <p:cNvSpPr/>
            <p:nvPr/>
          </p:nvSpPr>
          <p:spPr>
            <a:xfrm>
              <a:off x="6239918" y="220921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1" name="Rectangle 250"/>
            <p:cNvSpPr/>
            <p:nvPr/>
          </p:nvSpPr>
          <p:spPr>
            <a:xfrm>
              <a:off x="6239918" y="230769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2" name="Rectangle 251"/>
            <p:cNvSpPr/>
            <p:nvPr/>
          </p:nvSpPr>
          <p:spPr>
            <a:xfrm>
              <a:off x="6239918" y="240617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3" name="Rectangle 252"/>
            <p:cNvSpPr/>
            <p:nvPr/>
          </p:nvSpPr>
          <p:spPr>
            <a:xfrm>
              <a:off x="6336239"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4" name="Rectangle 253"/>
            <p:cNvSpPr/>
            <p:nvPr/>
          </p:nvSpPr>
          <p:spPr>
            <a:xfrm>
              <a:off x="6336239"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5" name="Rectangle 254"/>
            <p:cNvSpPr/>
            <p:nvPr/>
          </p:nvSpPr>
          <p:spPr>
            <a:xfrm>
              <a:off x="6336239"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6" name="Rectangle 255"/>
            <p:cNvSpPr/>
            <p:nvPr/>
          </p:nvSpPr>
          <p:spPr>
            <a:xfrm>
              <a:off x="6336239"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7" name="Rectangle 256"/>
            <p:cNvSpPr/>
            <p:nvPr/>
          </p:nvSpPr>
          <p:spPr>
            <a:xfrm>
              <a:off x="6336239"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8" name="Rectangle 257"/>
            <p:cNvSpPr/>
            <p:nvPr/>
          </p:nvSpPr>
          <p:spPr>
            <a:xfrm>
              <a:off x="6336239"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59" name="Rectangle 258"/>
            <p:cNvSpPr/>
            <p:nvPr/>
          </p:nvSpPr>
          <p:spPr>
            <a:xfrm>
              <a:off x="6336239"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0" name="Rectangle 259"/>
            <p:cNvSpPr/>
            <p:nvPr/>
          </p:nvSpPr>
          <p:spPr>
            <a:xfrm>
              <a:off x="6336239"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1" name="Rectangle 260"/>
            <p:cNvSpPr/>
            <p:nvPr/>
          </p:nvSpPr>
          <p:spPr>
            <a:xfrm>
              <a:off x="6432560" y="17169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2" name="Rectangle 261"/>
            <p:cNvSpPr/>
            <p:nvPr/>
          </p:nvSpPr>
          <p:spPr>
            <a:xfrm>
              <a:off x="6432560" y="181548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3" name="Rectangle 262"/>
            <p:cNvSpPr/>
            <p:nvPr/>
          </p:nvSpPr>
          <p:spPr>
            <a:xfrm>
              <a:off x="6432560" y="191396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4" name="Rectangle 263"/>
            <p:cNvSpPr/>
            <p:nvPr/>
          </p:nvSpPr>
          <p:spPr>
            <a:xfrm>
              <a:off x="6432560" y="2012448"/>
              <a:ext cx="93294" cy="98889"/>
            </a:xfrm>
            <a:prstGeom prst="rect">
              <a:avLst/>
            </a:prstGeom>
            <a:solidFill>
              <a:srgbClr val="8A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5" name="Rectangle 264"/>
            <p:cNvSpPr/>
            <p:nvPr/>
          </p:nvSpPr>
          <p:spPr>
            <a:xfrm>
              <a:off x="6432560" y="211093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6" name="Rectangle 265"/>
            <p:cNvSpPr/>
            <p:nvPr/>
          </p:nvSpPr>
          <p:spPr>
            <a:xfrm>
              <a:off x="6432560" y="220941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7" name="Rectangle 266"/>
            <p:cNvSpPr/>
            <p:nvPr/>
          </p:nvSpPr>
          <p:spPr>
            <a:xfrm>
              <a:off x="6432560" y="23078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8" name="Rectangle 267"/>
            <p:cNvSpPr/>
            <p:nvPr/>
          </p:nvSpPr>
          <p:spPr>
            <a:xfrm>
              <a:off x="6432560" y="240637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69" name="Rectangle 268"/>
            <p:cNvSpPr/>
            <p:nvPr/>
          </p:nvSpPr>
          <p:spPr>
            <a:xfrm>
              <a:off x="6528881"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0" name="Rectangle 269"/>
            <p:cNvSpPr/>
            <p:nvPr/>
          </p:nvSpPr>
          <p:spPr>
            <a:xfrm>
              <a:off x="6528881"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1" name="Rectangle 270"/>
            <p:cNvSpPr/>
            <p:nvPr/>
          </p:nvSpPr>
          <p:spPr>
            <a:xfrm>
              <a:off x="6528881"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2" name="Rectangle 271"/>
            <p:cNvSpPr/>
            <p:nvPr/>
          </p:nvSpPr>
          <p:spPr>
            <a:xfrm>
              <a:off x="6528881"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3" name="Rectangle 272"/>
            <p:cNvSpPr/>
            <p:nvPr/>
          </p:nvSpPr>
          <p:spPr>
            <a:xfrm>
              <a:off x="6528881"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4" name="Rectangle 273"/>
            <p:cNvSpPr/>
            <p:nvPr/>
          </p:nvSpPr>
          <p:spPr>
            <a:xfrm>
              <a:off x="6528881"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5" name="Rectangle 274"/>
            <p:cNvSpPr/>
            <p:nvPr/>
          </p:nvSpPr>
          <p:spPr>
            <a:xfrm>
              <a:off x="6528881"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6" name="Rectangle 275"/>
            <p:cNvSpPr/>
            <p:nvPr/>
          </p:nvSpPr>
          <p:spPr>
            <a:xfrm>
              <a:off x="6528881"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7" name="Rectangle 276"/>
            <p:cNvSpPr/>
            <p:nvPr/>
          </p:nvSpPr>
          <p:spPr>
            <a:xfrm>
              <a:off x="6625202"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8" name="Rectangle 277"/>
            <p:cNvSpPr/>
            <p:nvPr/>
          </p:nvSpPr>
          <p:spPr>
            <a:xfrm>
              <a:off x="6625202"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79" name="Rectangle 278"/>
            <p:cNvSpPr/>
            <p:nvPr/>
          </p:nvSpPr>
          <p:spPr>
            <a:xfrm>
              <a:off x="6625202"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0" name="Rectangle 279"/>
            <p:cNvSpPr/>
            <p:nvPr/>
          </p:nvSpPr>
          <p:spPr>
            <a:xfrm>
              <a:off x="6625202"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1" name="Rectangle 280"/>
            <p:cNvSpPr/>
            <p:nvPr/>
          </p:nvSpPr>
          <p:spPr>
            <a:xfrm>
              <a:off x="6625202"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2" name="Rectangle 281"/>
            <p:cNvSpPr/>
            <p:nvPr/>
          </p:nvSpPr>
          <p:spPr>
            <a:xfrm>
              <a:off x="6625202"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3" name="Rectangle 282"/>
            <p:cNvSpPr/>
            <p:nvPr/>
          </p:nvSpPr>
          <p:spPr>
            <a:xfrm>
              <a:off x="6625202"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4" name="Rectangle 283"/>
            <p:cNvSpPr/>
            <p:nvPr/>
          </p:nvSpPr>
          <p:spPr>
            <a:xfrm>
              <a:off x="6625202"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5" name="Rectangle 284"/>
            <p:cNvSpPr/>
            <p:nvPr/>
          </p:nvSpPr>
          <p:spPr>
            <a:xfrm>
              <a:off x="6721523" y="17167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6" name="Rectangle 285"/>
            <p:cNvSpPr/>
            <p:nvPr/>
          </p:nvSpPr>
          <p:spPr>
            <a:xfrm>
              <a:off x="6721523" y="18152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7" name="Rectangle 286"/>
            <p:cNvSpPr/>
            <p:nvPr/>
          </p:nvSpPr>
          <p:spPr>
            <a:xfrm>
              <a:off x="6721523" y="191376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8" name="Rectangle 287"/>
            <p:cNvSpPr/>
            <p:nvPr/>
          </p:nvSpPr>
          <p:spPr>
            <a:xfrm>
              <a:off x="6721523" y="201224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89" name="Rectangle 288"/>
            <p:cNvSpPr/>
            <p:nvPr/>
          </p:nvSpPr>
          <p:spPr>
            <a:xfrm>
              <a:off x="6721523" y="211072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0" name="Rectangle 289"/>
            <p:cNvSpPr/>
            <p:nvPr/>
          </p:nvSpPr>
          <p:spPr>
            <a:xfrm>
              <a:off x="6721523" y="220921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1" name="Rectangle 290"/>
            <p:cNvSpPr/>
            <p:nvPr/>
          </p:nvSpPr>
          <p:spPr>
            <a:xfrm>
              <a:off x="6721523" y="230769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2" name="Rectangle 291"/>
            <p:cNvSpPr/>
            <p:nvPr/>
          </p:nvSpPr>
          <p:spPr>
            <a:xfrm>
              <a:off x="6721523" y="240617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3" name="Rectangle 292"/>
            <p:cNvSpPr/>
            <p:nvPr/>
          </p:nvSpPr>
          <p:spPr>
            <a:xfrm>
              <a:off x="6817844"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4" name="Rectangle 293"/>
            <p:cNvSpPr/>
            <p:nvPr/>
          </p:nvSpPr>
          <p:spPr>
            <a:xfrm>
              <a:off x="6817844" y="1815684"/>
              <a:ext cx="93294" cy="98889"/>
            </a:xfrm>
            <a:prstGeom prst="rect">
              <a:avLst/>
            </a:prstGeom>
            <a:solidFill>
              <a:srgbClr val="D9D9D9"/>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5" name="Rectangle 294"/>
            <p:cNvSpPr/>
            <p:nvPr/>
          </p:nvSpPr>
          <p:spPr>
            <a:xfrm>
              <a:off x="6817844"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6" name="Rectangle 295"/>
            <p:cNvSpPr/>
            <p:nvPr/>
          </p:nvSpPr>
          <p:spPr>
            <a:xfrm>
              <a:off x="6817844"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7" name="Rectangle 296"/>
            <p:cNvSpPr/>
            <p:nvPr/>
          </p:nvSpPr>
          <p:spPr>
            <a:xfrm>
              <a:off x="6817844"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8" name="Rectangle 297"/>
            <p:cNvSpPr/>
            <p:nvPr/>
          </p:nvSpPr>
          <p:spPr>
            <a:xfrm>
              <a:off x="6817844"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299" name="Rectangle 298"/>
            <p:cNvSpPr/>
            <p:nvPr/>
          </p:nvSpPr>
          <p:spPr>
            <a:xfrm>
              <a:off x="6817844" y="2308099"/>
              <a:ext cx="93294" cy="98889"/>
            </a:xfrm>
            <a:prstGeom prst="rect">
              <a:avLst/>
            </a:prstGeom>
            <a:solidFill>
              <a:srgbClr val="8A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0" name="Rectangle 299"/>
            <p:cNvSpPr/>
            <p:nvPr/>
          </p:nvSpPr>
          <p:spPr>
            <a:xfrm>
              <a:off x="6817844"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1" name="Rectangle 300"/>
            <p:cNvSpPr/>
            <p:nvPr/>
          </p:nvSpPr>
          <p:spPr>
            <a:xfrm>
              <a:off x="6914165" y="17169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2" name="Rectangle 301"/>
            <p:cNvSpPr/>
            <p:nvPr/>
          </p:nvSpPr>
          <p:spPr>
            <a:xfrm>
              <a:off x="6914165" y="181548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3" name="Rectangle 302"/>
            <p:cNvSpPr/>
            <p:nvPr/>
          </p:nvSpPr>
          <p:spPr>
            <a:xfrm>
              <a:off x="6914165" y="191396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4" name="Rectangle 303"/>
            <p:cNvSpPr/>
            <p:nvPr/>
          </p:nvSpPr>
          <p:spPr>
            <a:xfrm>
              <a:off x="6914165" y="201244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5" name="Rectangle 304"/>
            <p:cNvSpPr/>
            <p:nvPr/>
          </p:nvSpPr>
          <p:spPr>
            <a:xfrm>
              <a:off x="6914165" y="211093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6" name="Rectangle 305"/>
            <p:cNvSpPr/>
            <p:nvPr/>
          </p:nvSpPr>
          <p:spPr>
            <a:xfrm>
              <a:off x="6914165" y="220941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7" name="Rectangle 306"/>
            <p:cNvSpPr/>
            <p:nvPr/>
          </p:nvSpPr>
          <p:spPr>
            <a:xfrm>
              <a:off x="6914165" y="23078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8" name="Rectangle 307"/>
            <p:cNvSpPr/>
            <p:nvPr/>
          </p:nvSpPr>
          <p:spPr>
            <a:xfrm>
              <a:off x="6914165" y="240637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09" name="Rectangle 308"/>
            <p:cNvSpPr/>
            <p:nvPr/>
          </p:nvSpPr>
          <p:spPr>
            <a:xfrm>
              <a:off x="7010486"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0" name="Rectangle 309"/>
            <p:cNvSpPr/>
            <p:nvPr/>
          </p:nvSpPr>
          <p:spPr>
            <a:xfrm>
              <a:off x="7010486"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1" name="Rectangle 310"/>
            <p:cNvSpPr/>
            <p:nvPr/>
          </p:nvSpPr>
          <p:spPr>
            <a:xfrm>
              <a:off x="7010486"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2" name="Rectangle 311"/>
            <p:cNvSpPr/>
            <p:nvPr/>
          </p:nvSpPr>
          <p:spPr>
            <a:xfrm>
              <a:off x="7010486"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3" name="Rectangle 312"/>
            <p:cNvSpPr/>
            <p:nvPr/>
          </p:nvSpPr>
          <p:spPr>
            <a:xfrm>
              <a:off x="7010486"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4" name="Rectangle 313"/>
            <p:cNvSpPr/>
            <p:nvPr/>
          </p:nvSpPr>
          <p:spPr>
            <a:xfrm>
              <a:off x="7010486"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5" name="Rectangle 314"/>
            <p:cNvSpPr/>
            <p:nvPr/>
          </p:nvSpPr>
          <p:spPr>
            <a:xfrm>
              <a:off x="7010486"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6" name="Rectangle 315"/>
            <p:cNvSpPr/>
            <p:nvPr/>
          </p:nvSpPr>
          <p:spPr>
            <a:xfrm>
              <a:off x="7010486"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7" name="Rectangle 316"/>
            <p:cNvSpPr/>
            <p:nvPr/>
          </p:nvSpPr>
          <p:spPr>
            <a:xfrm>
              <a:off x="7106807"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8" name="Rectangle 317"/>
            <p:cNvSpPr/>
            <p:nvPr/>
          </p:nvSpPr>
          <p:spPr>
            <a:xfrm>
              <a:off x="7106807"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19" name="Rectangle 318"/>
            <p:cNvSpPr/>
            <p:nvPr/>
          </p:nvSpPr>
          <p:spPr>
            <a:xfrm>
              <a:off x="7106807"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0" name="Rectangle 319"/>
            <p:cNvSpPr/>
            <p:nvPr/>
          </p:nvSpPr>
          <p:spPr>
            <a:xfrm>
              <a:off x="7106807"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1" name="Rectangle 320"/>
            <p:cNvSpPr/>
            <p:nvPr/>
          </p:nvSpPr>
          <p:spPr>
            <a:xfrm>
              <a:off x="7106807"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2" name="Rectangle 321"/>
            <p:cNvSpPr/>
            <p:nvPr/>
          </p:nvSpPr>
          <p:spPr>
            <a:xfrm>
              <a:off x="7106807"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3" name="Rectangle 322"/>
            <p:cNvSpPr/>
            <p:nvPr/>
          </p:nvSpPr>
          <p:spPr>
            <a:xfrm>
              <a:off x="7106807"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4" name="Rectangle 323"/>
            <p:cNvSpPr/>
            <p:nvPr/>
          </p:nvSpPr>
          <p:spPr>
            <a:xfrm>
              <a:off x="7106807" y="2406580"/>
              <a:ext cx="93294" cy="98889"/>
            </a:xfrm>
            <a:prstGeom prst="rect">
              <a:avLst/>
            </a:prstGeom>
            <a:solidFill>
              <a:srgbClr val="D9D9D9"/>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5" name="Rectangle 324"/>
            <p:cNvSpPr/>
            <p:nvPr/>
          </p:nvSpPr>
          <p:spPr>
            <a:xfrm>
              <a:off x="7203128" y="17167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6" name="Rectangle 325"/>
            <p:cNvSpPr/>
            <p:nvPr/>
          </p:nvSpPr>
          <p:spPr>
            <a:xfrm>
              <a:off x="7203128" y="18152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7" name="Rectangle 326"/>
            <p:cNvSpPr/>
            <p:nvPr/>
          </p:nvSpPr>
          <p:spPr>
            <a:xfrm>
              <a:off x="7203128" y="191376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8" name="Rectangle 327"/>
            <p:cNvSpPr/>
            <p:nvPr/>
          </p:nvSpPr>
          <p:spPr>
            <a:xfrm>
              <a:off x="7203128" y="201224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29" name="Rectangle 328"/>
            <p:cNvSpPr/>
            <p:nvPr/>
          </p:nvSpPr>
          <p:spPr>
            <a:xfrm>
              <a:off x="7203128" y="211072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0" name="Rectangle 329"/>
            <p:cNvSpPr/>
            <p:nvPr/>
          </p:nvSpPr>
          <p:spPr>
            <a:xfrm>
              <a:off x="7203128" y="220921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1" name="Rectangle 330"/>
            <p:cNvSpPr/>
            <p:nvPr/>
          </p:nvSpPr>
          <p:spPr>
            <a:xfrm>
              <a:off x="7203128" y="230769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2" name="Rectangle 331"/>
            <p:cNvSpPr/>
            <p:nvPr/>
          </p:nvSpPr>
          <p:spPr>
            <a:xfrm>
              <a:off x="7203128" y="240617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3" name="Rectangle 332"/>
            <p:cNvSpPr/>
            <p:nvPr/>
          </p:nvSpPr>
          <p:spPr>
            <a:xfrm>
              <a:off x="7299449"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4" name="Rectangle 333"/>
            <p:cNvSpPr/>
            <p:nvPr/>
          </p:nvSpPr>
          <p:spPr>
            <a:xfrm>
              <a:off x="7299449"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5" name="Rectangle 334"/>
            <p:cNvSpPr/>
            <p:nvPr/>
          </p:nvSpPr>
          <p:spPr>
            <a:xfrm>
              <a:off x="7299449" y="1914167"/>
              <a:ext cx="93294" cy="98889"/>
            </a:xfrm>
            <a:prstGeom prst="rect">
              <a:avLst/>
            </a:prstGeom>
            <a:solidFill>
              <a:srgbClr val="8A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6" name="Rectangle 335"/>
            <p:cNvSpPr/>
            <p:nvPr/>
          </p:nvSpPr>
          <p:spPr>
            <a:xfrm>
              <a:off x="7299449"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7" name="Rectangle 336"/>
            <p:cNvSpPr/>
            <p:nvPr/>
          </p:nvSpPr>
          <p:spPr>
            <a:xfrm>
              <a:off x="7299449"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8" name="Rectangle 337"/>
            <p:cNvSpPr/>
            <p:nvPr/>
          </p:nvSpPr>
          <p:spPr>
            <a:xfrm>
              <a:off x="7299449"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39" name="Rectangle 338"/>
            <p:cNvSpPr/>
            <p:nvPr/>
          </p:nvSpPr>
          <p:spPr>
            <a:xfrm>
              <a:off x="7299449"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0" name="Rectangle 339"/>
            <p:cNvSpPr/>
            <p:nvPr/>
          </p:nvSpPr>
          <p:spPr>
            <a:xfrm>
              <a:off x="7299449"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1" name="Rectangle 340"/>
            <p:cNvSpPr/>
            <p:nvPr/>
          </p:nvSpPr>
          <p:spPr>
            <a:xfrm>
              <a:off x="7395770" y="17169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2" name="Rectangle 341"/>
            <p:cNvSpPr/>
            <p:nvPr/>
          </p:nvSpPr>
          <p:spPr>
            <a:xfrm>
              <a:off x="7395770" y="181548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3" name="Rectangle 342"/>
            <p:cNvSpPr/>
            <p:nvPr/>
          </p:nvSpPr>
          <p:spPr>
            <a:xfrm>
              <a:off x="7395770" y="191396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4" name="Rectangle 343"/>
            <p:cNvSpPr/>
            <p:nvPr/>
          </p:nvSpPr>
          <p:spPr>
            <a:xfrm>
              <a:off x="7395770" y="201244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5" name="Rectangle 344"/>
            <p:cNvSpPr/>
            <p:nvPr/>
          </p:nvSpPr>
          <p:spPr>
            <a:xfrm>
              <a:off x="7395770" y="211093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6" name="Rectangle 345"/>
            <p:cNvSpPr/>
            <p:nvPr/>
          </p:nvSpPr>
          <p:spPr>
            <a:xfrm>
              <a:off x="7395770" y="220941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7" name="Rectangle 346"/>
            <p:cNvSpPr/>
            <p:nvPr/>
          </p:nvSpPr>
          <p:spPr>
            <a:xfrm>
              <a:off x="7395770" y="23078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8" name="Rectangle 347"/>
            <p:cNvSpPr/>
            <p:nvPr/>
          </p:nvSpPr>
          <p:spPr>
            <a:xfrm>
              <a:off x="7395770" y="240637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49" name="Rectangle 348"/>
            <p:cNvSpPr/>
            <p:nvPr/>
          </p:nvSpPr>
          <p:spPr>
            <a:xfrm>
              <a:off x="7492091"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0" name="Rectangle 349"/>
            <p:cNvSpPr/>
            <p:nvPr/>
          </p:nvSpPr>
          <p:spPr>
            <a:xfrm>
              <a:off x="7492091"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1" name="Rectangle 350"/>
            <p:cNvSpPr/>
            <p:nvPr/>
          </p:nvSpPr>
          <p:spPr>
            <a:xfrm>
              <a:off x="7492091"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2" name="Rectangle 351"/>
            <p:cNvSpPr/>
            <p:nvPr/>
          </p:nvSpPr>
          <p:spPr>
            <a:xfrm>
              <a:off x="7492091"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3" name="Rectangle 352"/>
            <p:cNvSpPr/>
            <p:nvPr/>
          </p:nvSpPr>
          <p:spPr>
            <a:xfrm>
              <a:off x="7492091"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4" name="Rectangle 353"/>
            <p:cNvSpPr/>
            <p:nvPr/>
          </p:nvSpPr>
          <p:spPr>
            <a:xfrm>
              <a:off x="7492091"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5" name="Rectangle 354"/>
            <p:cNvSpPr/>
            <p:nvPr/>
          </p:nvSpPr>
          <p:spPr>
            <a:xfrm>
              <a:off x="7492091"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6" name="Rectangle 355"/>
            <p:cNvSpPr/>
            <p:nvPr/>
          </p:nvSpPr>
          <p:spPr>
            <a:xfrm>
              <a:off x="7492091"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7" name="Rectangle 356"/>
            <p:cNvSpPr/>
            <p:nvPr/>
          </p:nvSpPr>
          <p:spPr>
            <a:xfrm>
              <a:off x="7588412"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8" name="Rectangle 357"/>
            <p:cNvSpPr/>
            <p:nvPr/>
          </p:nvSpPr>
          <p:spPr>
            <a:xfrm>
              <a:off x="7588412"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59" name="Rectangle 358"/>
            <p:cNvSpPr/>
            <p:nvPr/>
          </p:nvSpPr>
          <p:spPr>
            <a:xfrm>
              <a:off x="7588412" y="1914167"/>
              <a:ext cx="93294" cy="98889"/>
            </a:xfrm>
            <a:prstGeom prst="rect">
              <a:avLst/>
            </a:prstGeom>
            <a:solidFill>
              <a:srgbClr val="265376"/>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0" name="Rectangle 359"/>
            <p:cNvSpPr/>
            <p:nvPr/>
          </p:nvSpPr>
          <p:spPr>
            <a:xfrm>
              <a:off x="7588412"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1" name="Rectangle 360"/>
            <p:cNvSpPr/>
            <p:nvPr/>
          </p:nvSpPr>
          <p:spPr>
            <a:xfrm>
              <a:off x="7588412"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2" name="Rectangle 361"/>
            <p:cNvSpPr/>
            <p:nvPr/>
          </p:nvSpPr>
          <p:spPr>
            <a:xfrm>
              <a:off x="7588412"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3" name="Rectangle 362"/>
            <p:cNvSpPr/>
            <p:nvPr/>
          </p:nvSpPr>
          <p:spPr>
            <a:xfrm>
              <a:off x="7588412"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4" name="Rectangle 363"/>
            <p:cNvSpPr/>
            <p:nvPr/>
          </p:nvSpPr>
          <p:spPr>
            <a:xfrm>
              <a:off x="7588412"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5" name="Rectangle 364"/>
            <p:cNvSpPr/>
            <p:nvPr/>
          </p:nvSpPr>
          <p:spPr>
            <a:xfrm>
              <a:off x="7684733" y="17167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6" name="Rectangle 365"/>
            <p:cNvSpPr/>
            <p:nvPr/>
          </p:nvSpPr>
          <p:spPr>
            <a:xfrm>
              <a:off x="7684733" y="18152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7" name="Rectangle 366"/>
            <p:cNvSpPr/>
            <p:nvPr/>
          </p:nvSpPr>
          <p:spPr>
            <a:xfrm>
              <a:off x="7684733" y="191376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8" name="Rectangle 367"/>
            <p:cNvSpPr/>
            <p:nvPr/>
          </p:nvSpPr>
          <p:spPr>
            <a:xfrm>
              <a:off x="7684733" y="201224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69" name="Rectangle 368"/>
            <p:cNvSpPr/>
            <p:nvPr/>
          </p:nvSpPr>
          <p:spPr>
            <a:xfrm>
              <a:off x="7684733" y="211072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0" name="Rectangle 369"/>
            <p:cNvSpPr/>
            <p:nvPr/>
          </p:nvSpPr>
          <p:spPr>
            <a:xfrm>
              <a:off x="7684733" y="220921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1" name="Rectangle 370"/>
            <p:cNvSpPr/>
            <p:nvPr/>
          </p:nvSpPr>
          <p:spPr>
            <a:xfrm>
              <a:off x="7684733" y="230769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2" name="Rectangle 371"/>
            <p:cNvSpPr/>
            <p:nvPr/>
          </p:nvSpPr>
          <p:spPr>
            <a:xfrm>
              <a:off x="7684733" y="240617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3" name="Rectangle 372"/>
            <p:cNvSpPr/>
            <p:nvPr/>
          </p:nvSpPr>
          <p:spPr>
            <a:xfrm>
              <a:off x="7781054"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4" name="Rectangle 373"/>
            <p:cNvSpPr/>
            <p:nvPr/>
          </p:nvSpPr>
          <p:spPr>
            <a:xfrm>
              <a:off x="7781054"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5" name="Rectangle 374"/>
            <p:cNvSpPr/>
            <p:nvPr/>
          </p:nvSpPr>
          <p:spPr>
            <a:xfrm>
              <a:off x="7781054"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6" name="Rectangle 375"/>
            <p:cNvSpPr/>
            <p:nvPr/>
          </p:nvSpPr>
          <p:spPr>
            <a:xfrm>
              <a:off x="7781054"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7" name="Rectangle 376"/>
            <p:cNvSpPr/>
            <p:nvPr/>
          </p:nvSpPr>
          <p:spPr>
            <a:xfrm>
              <a:off x="7781054"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8" name="Rectangle 377"/>
            <p:cNvSpPr/>
            <p:nvPr/>
          </p:nvSpPr>
          <p:spPr>
            <a:xfrm>
              <a:off x="7781054"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79" name="Rectangle 378"/>
            <p:cNvSpPr/>
            <p:nvPr/>
          </p:nvSpPr>
          <p:spPr>
            <a:xfrm>
              <a:off x="7781054"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0" name="Rectangle 379"/>
            <p:cNvSpPr/>
            <p:nvPr/>
          </p:nvSpPr>
          <p:spPr>
            <a:xfrm>
              <a:off x="7781054"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1" name="Rectangle 380"/>
            <p:cNvSpPr/>
            <p:nvPr/>
          </p:nvSpPr>
          <p:spPr>
            <a:xfrm>
              <a:off x="7877375" y="17169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2" name="Rectangle 381"/>
            <p:cNvSpPr/>
            <p:nvPr/>
          </p:nvSpPr>
          <p:spPr>
            <a:xfrm>
              <a:off x="7877375" y="181548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3" name="Rectangle 382"/>
            <p:cNvSpPr/>
            <p:nvPr/>
          </p:nvSpPr>
          <p:spPr>
            <a:xfrm>
              <a:off x="7877375" y="191396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4" name="Rectangle 383"/>
            <p:cNvSpPr/>
            <p:nvPr/>
          </p:nvSpPr>
          <p:spPr>
            <a:xfrm>
              <a:off x="7877375" y="201244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5" name="Rectangle 384"/>
            <p:cNvSpPr/>
            <p:nvPr/>
          </p:nvSpPr>
          <p:spPr>
            <a:xfrm>
              <a:off x="7877375" y="2110931"/>
              <a:ext cx="93294" cy="98889"/>
            </a:xfrm>
            <a:prstGeom prst="rect">
              <a:avLst/>
            </a:prstGeom>
            <a:solidFill>
              <a:srgbClr val="D9D9D9"/>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6" name="Rectangle 385"/>
            <p:cNvSpPr/>
            <p:nvPr/>
          </p:nvSpPr>
          <p:spPr>
            <a:xfrm>
              <a:off x="7877375" y="220941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7" name="Rectangle 386"/>
            <p:cNvSpPr/>
            <p:nvPr/>
          </p:nvSpPr>
          <p:spPr>
            <a:xfrm>
              <a:off x="7877375" y="23078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8" name="Rectangle 387"/>
            <p:cNvSpPr/>
            <p:nvPr/>
          </p:nvSpPr>
          <p:spPr>
            <a:xfrm>
              <a:off x="7877375" y="240637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89" name="Rectangle 388"/>
            <p:cNvSpPr/>
            <p:nvPr/>
          </p:nvSpPr>
          <p:spPr>
            <a:xfrm>
              <a:off x="7973696" y="1717201"/>
              <a:ext cx="93294" cy="98889"/>
            </a:xfrm>
            <a:prstGeom prst="rect">
              <a:avLst/>
            </a:prstGeom>
            <a:solidFill>
              <a:srgbClr val="265376"/>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0" name="Rectangle 389"/>
            <p:cNvSpPr/>
            <p:nvPr/>
          </p:nvSpPr>
          <p:spPr>
            <a:xfrm>
              <a:off x="7973696"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1" name="Rectangle 390"/>
            <p:cNvSpPr/>
            <p:nvPr/>
          </p:nvSpPr>
          <p:spPr>
            <a:xfrm>
              <a:off x="7973696"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2" name="Rectangle 391"/>
            <p:cNvSpPr/>
            <p:nvPr/>
          </p:nvSpPr>
          <p:spPr>
            <a:xfrm>
              <a:off x="7973696"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3" name="Rectangle 392"/>
            <p:cNvSpPr/>
            <p:nvPr/>
          </p:nvSpPr>
          <p:spPr>
            <a:xfrm>
              <a:off x="7973696"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4" name="Rectangle 393"/>
            <p:cNvSpPr/>
            <p:nvPr/>
          </p:nvSpPr>
          <p:spPr>
            <a:xfrm>
              <a:off x="7973696"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5" name="Rectangle 394"/>
            <p:cNvSpPr/>
            <p:nvPr/>
          </p:nvSpPr>
          <p:spPr>
            <a:xfrm>
              <a:off x="7973696"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6" name="Rectangle 395"/>
            <p:cNvSpPr/>
            <p:nvPr/>
          </p:nvSpPr>
          <p:spPr>
            <a:xfrm>
              <a:off x="7973696"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7" name="Rectangle 396"/>
            <p:cNvSpPr/>
            <p:nvPr/>
          </p:nvSpPr>
          <p:spPr>
            <a:xfrm>
              <a:off x="8070019" y="17172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8" name="Rectangle 397"/>
            <p:cNvSpPr/>
            <p:nvPr/>
          </p:nvSpPr>
          <p:spPr>
            <a:xfrm>
              <a:off x="8070019" y="181568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399" name="Rectangle 398"/>
            <p:cNvSpPr/>
            <p:nvPr/>
          </p:nvSpPr>
          <p:spPr>
            <a:xfrm>
              <a:off x="8070019" y="19141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0" name="Rectangle 399"/>
            <p:cNvSpPr/>
            <p:nvPr/>
          </p:nvSpPr>
          <p:spPr>
            <a:xfrm>
              <a:off x="8070019" y="20126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1" name="Rectangle 400"/>
            <p:cNvSpPr/>
            <p:nvPr/>
          </p:nvSpPr>
          <p:spPr>
            <a:xfrm>
              <a:off x="8070019" y="21111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2" name="Rectangle 401"/>
            <p:cNvSpPr/>
            <p:nvPr/>
          </p:nvSpPr>
          <p:spPr>
            <a:xfrm>
              <a:off x="8070019" y="22096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3" name="Rectangle 402"/>
            <p:cNvSpPr/>
            <p:nvPr/>
          </p:nvSpPr>
          <p:spPr>
            <a:xfrm>
              <a:off x="8070019" y="23080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4" name="Rectangle 403"/>
            <p:cNvSpPr/>
            <p:nvPr/>
          </p:nvSpPr>
          <p:spPr>
            <a:xfrm>
              <a:off x="8070019" y="240658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5" name="Rectangle 404"/>
            <p:cNvSpPr/>
            <p:nvPr/>
          </p:nvSpPr>
          <p:spPr>
            <a:xfrm>
              <a:off x="5854632"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6" name="Rectangle 405"/>
            <p:cNvSpPr/>
            <p:nvPr/>
          </p:nvSpPr>
          <p:spPr>
            <a:xfrm>
              <a:off x="5854632"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7" name="Rectangle 406"/>
            <p:cNvSpPr/>
            <p:nvPr/>
          </p:nvSpPr>
          <p:spPr>
            <a:xfrm>
              <a:off x="5854632"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8" name="Rectangle 407"/>
            <p:cNvSpPr/>
            <p:nvPr/>
          </p:nvSpPr>
          <p:spPr>
            <a:xfrm>
              <a:off x="5854632"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09" name="Rectangle 408"/>
            <p:cNvSpPr/>
            <p:nvPr/>
          </p:nvSpPr>
          <p:spPr>
            <a:xfrm>
              <a:off x="5854632"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0" name="Rectangle 409"/>
            <p:cNvSpPr/>
            <p:nvPr/>
          </p:nvSpPr>
          <p:spPr>
            <a:xfrm>
              <a:off x="5950953" y="25052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1" name="Rectangle 410"/>
            <p:cNvSpPr/>
            <p:nvPr/>
          </p:nvSpPr>
          <p:spPr>
            <a:xfrm>
              <a:off x="5950953" y="26037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2" name="Rectangle 411"/>
            <p:cNvSpPr/>
            <p:nvPr/>
          </p:nvSpPr>
          <p:spPr>
            <a:xfrm>
              <a:off x="5950953" y="27022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3" name="Rectangle 412"/>
            <p:cNvSpPr/>
            <p:nvPr/>
          </p:nvSpPr>
          <p:spPr>
            <a:xfrm>
              <a:off x="5950953" y="28007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4" name="Rectangle 413"/>
            <p:cNvSpPr/>
            <p:nvPr/>
          </p:nvSpPr>
          <p:spPr>
            <a:xfrm>
              <a:off x="5950953" y="28991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5" name="Rectangle 414"/>
            <p:cNvSpPr/>
            <p:nvPr/>
          </p:nvSpPr>
          <p:spPr>
            <a:xfrm>
              <a:off x="6047274"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6" name="Rectangle 415"/>
            <p:cNvSpPr/>
            <p:nvPr/>
          </p:nvSpPr>
          <p:spPr>
            <a:xfrm>
              <a:off x="6047274"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7" name="Rectangle 416"/>
            <p:cNvSpPr/>
            <p:nvPr/>
          </p:nvSpPr>
          <p:spPr>
            <a:xfrm>
              <a:off x="6047274"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8" name="Rectangle 417"/>
            <p:cNvSpPr/>
            <p:nvPr/>
          </p:nvSpPr>
          <p:spPr>
            <a:xfrm>
              <a:off x="6047274"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19" name="Rectangle 418"/>
            <p:cNvSpPr/>
            <p:nvPr/>
          </p:nvSpPr>
          <p:spPr>
            <a:xfrm>
              <a:off x="6047274"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0" name="Rectangle 419"/>
            <p:cNvSpPr/>
            <p:nvPr/>
          </p:nvSpPr>
          <p:spPr>
            <a:xfrm>
              <a:off x="6143595"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1" name="Rectangle 420"/>
            <p:cNvSpPr/>
            <p:nvPr/>
          </p:nvSpPr>
          <p:spPr>
            <a:xfrm>
              <a:off x="6143595"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2" name="Rectangle 421"/>
            <p:cNvSpPr/>
            <p:nvPr/>
          </p:nvSpPr>
          <p:spPr>
            <a:xfrm>
              <a:off x="6143595" y="2702435"/>
              <a:ext cx="93294" cy="98889"/>
            </a:xfrm>
            <a:prstGeom prst="rect">
              <a:avLst/>
            </a:prstGeom>
            <a:solidFill>
              <a:srgbClr val="8A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3" name="Rectangle 422"/>
            <p:cNvSpPr/>
            <p:nvPr/>
          </p:nvSpPr>
          <p:spPr>
            <a:xfrm>
              <a:off x="6143595"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4" name="Rectangle 423"/>
            <p:cNvSpPr/>
            <p:nvPr/>
          </p:nvSpPr>
          <p:spPr>
            <a:xfrm>
              <a:off x="6143595"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5" name="Rectangle 424"/>
            <p:cNvSpPr/>
            <p:nvPr/>
          </p:nvSpPr>
          <p:spPr>
            <a:xfrm>
              <a:off x="6239916" y="250506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6" name="Rectangle 425"/>
            <p:cNvSpPr/>
            <p:nvPr/>
          </p:nvSpPr>
          <p:spPr>
            <a:xfrm>
              <a:off x="6239916" y="260354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7" name="Rectangle 426"/>
            <p:cNvSpPr/>
            <p:nvPr/>
          </p:nvSpPr>
          <p:spPr>
            <a:xfrm>
              <a:off x="6239916" y="270203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8" name="Rectangle 427"/>
            <p:cNvSpPr/>
            <p:nvPr/>
          </p:nvSpPr>
          <p:spPr>
            <a:xfrm>
              <a:off x="6239916" y="2800514"/>
              <a:ext cx="93294" cy="98889"/>
            </a:xfrm>
            <a:prstGeom prst="rect">
              <a:avLst/>
            </a:prstGeom>
            <a:solidFill>
              <a:srgbClr val="265376"/>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29" name="Rectangle 428"/>
            <p:cNvSpPr/>
            <p:nvPr/>
          </p:nvSpPr>
          <p:spPr>
            <a:xfrm>
              <a:off x="6239916" y="28989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0" name="Rectangle 429"/>
            <p:cNvSpPr/>
            <p:nvPr/>
          </p:nvSpPr>
          <p:spPr>
            <a:xfrm>
              <a:off x="6336237" y="2505469"/>
              <a:ext cx="93294" cy="98889"/>
            </a:xfrm>
            <a:prstGeom prst="rect">
              <a:avLst/>
            </a:prstGeom>
            <a:solidFill>
              <a:srgbClr val="265376"/>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1" name="Rectangle 430"/>
            <p:cNvSpPr/>
            <p:nvPr/>
          </p:nvSpPr>
          <p:spPr>
            <a:xfrm>
              <a:off x="6336237"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2" name="Rectangle 431"/>
            <p:cNvSpPr/>
            <p:nvPr/>
          </p:nvSpPr>
          <p:spPr>
            <a:xfrm>
              <a:off x="6336237"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3" name="Rectangle 432"/>
            <p:cNvSpPr/>
            <p:nvPr/>
          </p:nvSpPr>
          <p:spPr>
            <a:xfrm>
              <a:off x="6336237"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4" name="Rectangle 433"/>
            <p:cNvSpPr/>
            <p:nvPr/>
          </p:nvSpPr>
          <p:spPr>
            <a:xfrm>
              <a:off x="6336237"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5" name="Rectangle 434"/>
            <p:cNvSpPr/>
            <p:nvPr/>
          </p:nvSpPr>
          <p:spPr>
            <a:xfrm>
              <a:off x="6432558" y="25052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6" name="Rectangle 435"/>
            <p:cNvSpPr/>
            <p:nvPr/>
          </p:nvSpPr>
          <p:spPr>
            <a:xfrm>
              <a:off x="6432558" y="26037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7" name="Rectangle 436"/>
            <p:cNvSpPr/>
            <p:nvPr/>
          </p:nvSpPr>
          <p:spPr>
            <a:xfrm>
              <a:off x="6432558" y="27022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8" name="Rectangle 437"/>
            <p:cNvSpPr/>
            <p:nvPr/>
          </p:nvSpPr>
          <p:spPr>
            <a:xfrm>
              <a:off x="6432558" y="28007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39" name="Rectangle 438"/>
            <p:cNvSpPr/>
            <p:nvPr/>
          </p:nvSpPr>
          <p:spPr>
            <a:xfrm>
              <a:off x="6432558" y="28991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0" name="Rectangle 439"/>
            <p:cNvSpPr/>
            <p:nvPr/>
          </p:nvSpPr>
          <p:spPr>
            <a:xfrm>
              <a:off x="6528879"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1" name="Rectangle 440"/>
            <p:cNvSpPr/>
            <p:nvPr/>
          </p:nvSpPr>
          <p:spPr>
            <a:xfrm>
              <a:off x="6528879"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2" name="Rectangle 441"/>
            <p:cNvSpPr/>
            <p:nvPr/>
          </p:nvSpPr>
          <p:spPr>
            <a:xfrm>
              <a:off x="6528879"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3" name="Rectangle 442"/>
            <p:cNvSpPr/>
            <p:nvPr/>
          </p:nvSpPr>
          <p:spPr>
            <a:xfrm>
              <a:off x="6528879"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4" name="Rectangle 443"/>
            <p:cNvSpPr/>
            <p:nvPr/>
          </p:nvSpPr>
          <p:spPr>
            <a:xfrm>
              <a:off x="6528879"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5" name="Rectangle 444"/>
            <p:cNvSpPr/>
            <p:nvPr/>
          </p:nvSpPr>
          <p:spPr>
            <a:xfrm>
              <a:off x="6625200"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6" name="Rectangle 445"/>
            <p:cNvSpPr/>
            <p:nvPr/>
          </p:nvSpPr>
          <p:spPr>
            <a:xfrm>
              <a:off x="6625200"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7" name="Rectangle 446"/>
            <p:cNvSpPr/>
            <p:nvPr/>
          </p:nvSpPr>
          <p:spPr>
            <a:xfrm>
              <a:off x="6625200"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8" name="Rectangle 447"/>
            <p:cNvSpPr/>
            <p:nvPr/>
          </p:nvSpPr>
          <p:spPr>
            <a:xfrm>
              <a:off x="6625200"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49" name="Rectangle 448"/>
            <p:cNvSpPr/>
            <p:nvPr/>
          </p:nvSpPr>
          <p:spPr>
            <a:xfrm>
              <a:off x="6625200"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0" name="Rectangle 449"/>
            <p:cNvSpPr/>
            <p:nvPr/>
          </p:nvSpPr>
          <p:spPr>
            <a:xfrm>
              <a:off x="6721521" y="250506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1" name="Rectangle 450"/>
            <p:cNvSpPr/>
            <p:nvPr/>
          </p:nvSpPr>
          <p:spPr>
            <a:xfrm>
              <a:off x="6721521" y="260354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2" name="Rectangle 451"/>
            <p:cNvSpPr/>
            <p:nvPr/>
          </p:nvSpPr>
          <p:spPr>
            <a:xfrm>
              <a:off x="6721521" y="2702031"/>
              <a:ext cx="93294" cy="98889"/>
            </a:xfrm>
            <a:prstGeom prst="rect">
              <a:avLst/>
            </a:prstGeom>
            <a:solidFill>
              <a:srgbClr val="D9D9D9"/>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3" name="Rectangle 452"/>
            <p:cNvSpPr/>
            <p:nvPr/>
          </p:nvSpPr>
          <p:spPr>
            <a:xfrm>
              <a:off x="6721521" y="280051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4" name="Rectangle 453"/>
            <p:cNvSpPr/>
            <p:nvPr/>
          </p:nvSpPr>
          <p:spPr>
            <a:xfrm>
              <a:off x="6721521" y="28989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5" name="Rectangle 454"/>
            <p:cNvSpPr/>
            <p:nvPr/>
          </p:nvSpPr>
          <p:spPr>
            <a:xfrm>
              <a:off x="6817842"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6" name="Rectangle 455"/>
            <p:cNvSpPr/>
            <p:nvPr/>
          </p:nvSpPr>
          <p:spPr>
            <a:xfrm>
              <a:off x="6817842"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7" name="Rectangle 456"/>
            <p:cNvSpPr/>
            <p:nvPr/>
          </p:nvSpPr>
          <p:spPr>
            <a:xfrm>
              <a:off x="6817842"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8" name="Rectangle 457"/>
            <p:cNvSpPr/>
            <p:nvPr/>
          </p:nvSpPr>
          <p:spPr>
            <a:xfrm>
              <a:off x="6817842"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59" name="Rectangle 458"/>
            <p:cNvSpPr/>
            <p:nvPr/>
          </p:nvSpPr>
          <p:spPr>
            <a:xfrm>
              <a:off x="6817842"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0" name="Rectangle 459"/>
            <p:cNvSpPr/>
            <p:nvPr/>
          </p:nvSpPr>
          <p:spPr>
            <a:xfrm>
              <a:off x="6914163" y="25052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1" name="Rectangle 460"/>
            <p:cNvSpPr/>
            <p:nvPr/>
          </p:nvSpPr>
          <p:spPr>
            <a:xfrm>
              <a:off x="6914163" y="26037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2" name="Rectangle 461"/>
            <p:cNvSpPr/>
            <p:nvPr/>
          </p:nvSpPr>
          <p:spPr>
            <a:xfrm>
              <a:off x="6914163" y="27022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3" name="Rectangle 462"/>
            <p:cNvSpPr/>
            <p:nvPr/>
          </p:nvSpPr>
          <p:spPr>
            <a:xfrm>
              <a:off x="6914163" y="28007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4" name="Rectangle 463"/>
            <p:cNvSpPr/>
            <p:nvPr/>
          </p:nvSpPr>
          <p:spPr>
            <a:xfrm>
              <a:off x="6914163" y="28991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5" name="Rectangle 464"/>
            <p:cNvSpPr/>
            <p:nvPr/>
          </p:nvSpPr>
          <p:spPr>
            <a:xfrm>
              <a:off x="7010484"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6" name="Rectangle 465"/>
            <p:cNvSpPr/>
            <p:nvPr/>
          </p:nvSpPr>
          <p:spPr>
            <a:xfrm>
              <a:off x="7010484"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7" name="Rectangle 466"/>
            <p:cNvSpPr/>
            <p:nvPr/>
          </p:nvSpPr>
          <p:spPr>
            <a:xfrm>
              <a:off x="7010484"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8" name="Rectangle 467"/>
            <p:cNvSpPr/>
            <p:nvPr/>
          </p:nvSpPr>
          <p:spPr>
            <a:xfrm>
              <a:off x="7010484"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69" name="Rectangle 468"/>
            <p:cNvSpPr/>
            <p:nvPr/>
          </p:nvSpPr>
          <p:spPr>
            <a:xfrm>
              <a:off x="7010484"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0" name="Rectangle 469"/>
            <p:cNvSpPr/>
            <p:nvPr/>
          </p:nvSpPr>
          <p:spPr>
            <a:xfrm>
              <a:off x="7106805"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1" name="Rectangle 470"/>
            <p:cNvSpPr/>
            <p:nvPr/>
          </p:nvSpPr>
          <p:spPr>
            <a:xfrm>
              <a:off x="7106805"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2" name="Rectangle 471"/>
            <p:cNvSpPr/>
            <p:nvPr/>
          </p:nvSpPr>
          <p:spPr>
            <a:xfrm>
              <a:off x="7106805"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3" name="Rectangle 472"/>
            <p:cNvSpPr/>
            <p:nvPr/>
          </p:nvSpPr>
          <p:spPr>
            <a:xfrm>
              <a:off x="7106805"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4" name="Rectangle 473"/>
            <p:cNvSpPr/>
            <p:nvPr/>
          </p:nvSpPr>
          <p:spPr>
            <a:xfrm>
              <a:off x="7106805"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5" name="Rectangle 474"/>
            <p:cNvSpPr/>
            <p:nvPr/>
          </p:nvSpPr>
          <p:spPr>
            <a:xfrm>
              <a:off x="7203126" y="250506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6" name="Rectangle 475"/>
            <p:cNvSpPr/>
            <p:nvPr/>
          </p:nvSpPr>
          <p:spPr>
            <a:xfrm>
              <a:off x="7203126" y="260354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7" name="Rectangle 476"/>
            <p:cNvSpPr/>
            <p:nvPr/>
          </p:nvSpPr>
          <p:spPr>
            <a:xfrm>
              <a:off x="7203126" y="270203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8" name="Rectangle 477"/>
            <p:cNvSpPr/>
            <p:nvPr/>
          </p:nvSpPr>
          <p:spPr>
            <a:xfrm>
              <a:off x="7203126" y="280051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79" name="Rectangle 478"/>
            <p:cNvSpPr/>
            <p:nvPr/>
          </p:nvSpPr>
          <p:spPr>
            <a:xfrm>
              <a:off x="7203126" y="28989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0" name="Rectangle 479"/>
            <p:cNvSpPr/>
            <p:nvPr/>
          </p:nvSpPr>
          <p:spPr>
            <a:xfrm>
              <a:off x="7299447"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1" name="Rectangle 480"/>
            <p:cNvSpPr/>
            <p:nvPr/>
          </p:nvSpPr>
          <p:spPr>
            <a:xfrm>
              <a:off x="7299447"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2" name="Rectangle 481"/>
            <p:cNvSpPr/>
            <p:nvPr/>
          </p:nvSpPr>
          <p:spPr>
            <a:xfrm>
              <a:off x="7299447"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3" name="Rectangle 482"/>
            <p:cNvSpPr/>
            <p:nvPr/>
          </p:nvSpPr>
          <p:spPr>
            <a:xfrm>
              <a:off x="7299447"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4" name="Rectangle 483"/>
            <p:cNvSpPr/>
            <p:nvPr/>
          </p:nvSpPr>
          <p:spPr>
            <a:xfrm>
              <a:off x="7299447"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5" name="Rectangle 484"/>
            <p:cNvSpPr/>
            <p:nvPr/>
          </p:nvSpPr>
          <p:spPr>
            <a:xfrm>
              <a:off x="7395768" y="25052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6" name="Rectangle 485"/>
            <p:cNvSpPr/>
            <p:nvPr/>
          </p:nvSpPr>
          <p:spPr>
            <a:xfrm>
              <a:off x="7395768" y="2603750"/>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7" name="Rectangle 486"/>
            <p:cNvSpPr/>
            <p:nvPr/>
          </p:nvSpPr>
          <p:spPr>
            <a:xfrm>
              <a:off x="7395768" y="27022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8" name="Rectangle 487"/>
            <p:cNvSpPr/>
            <p:nvPr/>
          </p:nvSpPr>
          <p:spPr>
            <a:xfrm>
              <a:off x="7395768" y="28007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89" name="Rectangle 488"/>
            <p:cNvSpPr/>
            <p:nvPr/>
          </p:nvSpPr>
          <p:spPr>
            <a:xfrm>
              <a:off x="7395768" y="28991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0" name="Rectangle 489"/>
            <p:cNvSpPr/>
            <p:nvPr/>
          </p:nvSpPr>
          <p:spPr>
            <a:xfrm>
              <a:off x="7492089"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1" name="Rectangle 490"/>
            <p:cNvSpPr/>
            <p:nvPr/>
          </p:nvSpPr>
          <p:spPr>
            <a:xfrm>
              <a:off x="7492089"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2" name="Rectangle 491"/>
            <p:cNvSpPr/>
            <p:nvPr/>
          </p:nvSpPr>
          <p:spPr>
            <a:xfrm>
              <a:off x="7492089"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3" name="Rectangle 492"/>
            <p:cNvSpPr/>
            <p:nvPr/>
          </p:nvSpPr>
          <p:spPr>
            <a:xfrm>
              <a:off x="7492089"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4" name="Rectangle 493"/>
            <p:cNvSpPr/>
            <p:nvPr/>
          </p:nvSpPr>
          <p:spPr>
            <a:xfrm>
              <a:off x="7492089"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5" name="Rectangle 494"/>
            <p:cNvSpPr/>
            <p:nvPr/>
          </p:nvSpPr>
          <p:spPr>
            <a:xfrm>
              <a:off x="7588410"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6" name="Rectangle 495"/>
            <p:cNvSpPr/>
            <p:nvPr/>
          </p:nvSpPr>
          <p:spPr>
            <a:xfrm>
              <a:off x="7588410" y="2603952"/>
              <a:ext cx="93294" cy="98889"/>
            </a:xfrm>
            <a:prstGeom prst="rect">
              <a:avLst/>
            </a:prstGeom>
            <a:solidFill>
              <a:srgbClr val="265376"/>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7" name="Rectangle 496"/>
            <p:cNvSpPr/>
            <p:nvPr/>
          </p:nvSpPr>
          <p:spPr>
            <a:xfrm>
              <a:off x="7588410"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8" name="Rectangle 497"/>
            <p:cNvSpPr/>
            <p:nvPr/>
          </p:nvSpPr>
          <p:spPr>
            <a:xfrm>
              <a:off x="7588410"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499" name="Rectangle 498"/>
            <p:cNvSpPr/>
            <p:nvPr/>
          </p:nvSpPr>
          <p:spPr>
            <a:xfrm>
              <a:off x="7588410"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0" name="Rectangle 499"/>
            <p:cNvSpPr/>
            <p:nvPr/>
          </p:nvSpPr>
          <p:spPr>
            <a:xfrm>
              <a:off x="7684731" y="250506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1" name="Rectangle 500"/>
            <p:cNvSpPr/>
            <p:nvPr/>
          </p:nvSpPr>
          <p:spPr>
            <a:xfrm>
              <a:off x="7684731" y="260354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2" name="Rectangle 501"/>
            <p:cNvSpPr/>
            <p:nvPr/>
          </p:nvSpPr>
          <p:spPr>
            <a:xfrm>
              <a:off x="7684731" y="270203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3" name="Rectangle 502"/>
            <p:cNvSpPr/>
            <p:nvPr/>
          </p:nvSpPr>
          <p:spPr>
            <a:xfrm>
              <a:off x="7684731" y="2800514"/>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4" name="Rectangle 503"/>
            <p:cNvSpPr/>
            <p:nvPr/>
          </p:nvSpPr>
          <p:spPr>
            <a:xfrm>
              <a:off x="7684731" y="289899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5" name="Rectangle 504"/>
            <p:cNvSpPr/>
            <p:nvPr/>
          </p:nvSpPr>
          <p:spPr>
            <a:xfrm>
              <a:off x="7781052"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6" name="Rectangle 505"/>
            <p:cNvSpPr/>
            <p:nvPr/>
          </p:nvSpPr>
          <p:spPr>
            <a:xfrm>
              <a:off x="7781052"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7" name="Rectangle 506"/>
            <p:cNvSpPr/>
            <p:nvPr/>
          </p:nvSpPr>
          <p:spPr>
            <a:xfrm>
              <a:off x="7781052"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8" name="Rectangle 507"/>
            <p:cNvSpPr/>
            <p:nvPr/>
          </p:nvSpPr>
          <p:spPr>
            <a:xfrm>
              <a:off x="7781052"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09" name="Rectangle 508"/>
            <p:cNvSpPr/>
            <p:nvPr/>
          </p:nvSpPr>
          <p:spPr>
            <a:xfrm>
              <a:off x="7781052"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0" name="Rectangle 509"/>
            <p:cNvSpPr/>
            <p:nvPr/>
          </p:nvSpPr>
          <p:spPr>
            <a:xfrm>
              <a:off x="7877373" y="2505267"/>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1" name="Rectangle 510"/>
            <p:cNvSpPr/>
            <p:nvPr/>
          </p:nvSpPr>
          <p:spPr>
            <a:xfrm>
              <a:off x="7877373" y="2603750"/>
              <a:ext cx="93294" cy="98889"/>
            </a:xfrm>
            <a:prstGeom prst="rect">
              <a:avLst/>
            </a:prstGeom>
            <a:solidFill>
              <a:srgbClr val="8A000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2" name="Rectangle 511"/>
            <p:cNvSpPr/>
            <p:nvPr/>
          </p:nvSpPr>
          <p:spPr>
            <a:xfrm>
              <a:off x="7877373" y="2702233"/>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3" name="Rectangle 512"/>
            <p:cNvSpPr/>
            <p:nvPr/>
          </p:nvSpPr>
          <p:spPr>
            <a:xfrm>
              <a:off x="7877373" y="2800716"/>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4" name="Rectangle 513"/>
            <p:cNvSpPr/>
            <p:nvPr/>
          </p:nvSpPr>
          <p:spPr>
            <a:xfrm>
              <a:off x="7877373" y="289919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5" name="Rectangle 514"/>
            <p:cNvSpPr/>
            <p:nvPr/>
          </p:nvSpPr>
          <p:spPr>
            <a:xfrm>
              <a:off x="7973694"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6" name="Rectangle 515"/>
            <p:cNvSpPr/>
            <p:nvPr/>
          </p:nvSpPr>
          <p:spPr>
            <a:xfrm>
              <a:off x="7973694"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7" name="Rectangle 516"/>
            <p:cNvSpPr/>
            <p:nvPr/>
          </p:nvSpPr>
          <p:spPr>
            <a:xfrm>
              <a:off x="7973694"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8" name="Rectangle 517"/>
            <p:cNvSpPr/>
            <p:nvPr/>
          </p:nvSpPr>
          <p:spPr>
            <a:xfrm>
              <a:off x="7973694" y="2800918"/>
              <a:ext cx="93294" cy="98889"/>
            </a:xfrm>
            <a:prstGeom prst="rect">
              <a:avLst/>
            </a:prstGeom>
            <a:solidFill>
              <a:srgbClr val="D9D9D9"/>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19" name="Rectangle 518"/>
            <p:cNvSpPr/>
            <p:nvPr/>
          </p:nvSpPr>
          <p:spPr>
            <a:xfrm>
              <a:off x="7973694"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20" name="Rectangle 519"/>
            <p:cNvSpPr/>
            <p:nvPr/>
          </p:nvSpPr>
          <p:spPr>
            <a:xfrm>
              <a:off x="8070017" y="2505469"/>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21" name="Rectangle 520"/>
            <p:cNvSpPr/>
            <p:nvPr/>
          </p:nvSpPr>
          <p:spPr>
            <a:xfrm>
              <a:off x="8070017" y="2603952"/>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22" name="Rectangle 521"/>
            <p:cNvSpPr/>
            <p:nvPr/>
          </p:nvSpPr>
          <p:spPr>
            <a:xfrm>
              <a:off x="8070017" y="2702435"/>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23" name="Rectangle 522"/>
            <p:cNvSpPr/>
            <p:nvPr/>
          </p:nvSpPr>
          <p:spPr>
            <a:xfrm>
              <a:off x="8070017" y="2800918"/>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24" name="Rectangle 523"/>
            <p:cNvSpPr/>
            <p:nvPr/>
          </p:nvSpPr>
          <p:spPr>
            <a:xfrm>
              <a:off x="8070017" y="2899401"/>
              <a:ext cx="93294" cy="98889"/>
            </a:xfrm>
            <a:prstGeom prst="rect">
              <a:avLst/>
            </a:prstGeom>
            <a:solidFill>
              <a:srgbClr val="46503A"/>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pic>
          <p:nvPicPr>
            <p:cNvPr id="212" name="Picture 3" descr="\\psf\Home\Dropbox\Mike Hanna\DTH\23238\Source\PNG\database_top.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5595020" y="1612718"/>
              <a:ext cx="2826162" cy="117563"/>
            </a:xfrm>
            <a:prstGeom prst="rect">
              <a:avLst/>
            </a:prstGeom>
            <a:solidFill>
              <a:srgbClr val="D9D9D9"/>
            </a:solidFill>
            <a:effectLst>
              <a:outerShdw blurRad="63500" sx="102000" sy="102000" algn="ctr" rotWithShape="0">
                <a:prstClr val="black">
                  <a:alpha val="40000"/>
                </a:prstClr>
              </a:outerShdw>
            </a:effectLst>
            <a:extLst/>
          </p:spPr>
        </p:pic>
      </p:grpSp>
      <p:grpSp>
        <p:nvGrpSpPr>
          <p:cNvPr id="525" name="Group 524"/>
          <p:cNvGrpSpPr/>
          <p:nvPr/>
        </p:nvGrpSpPr>
        <p:grpSpPr>
          <a:xfrm>
            <a:off x="5595020" y="3399499"/>
            <a:ext cx="2826161" cy="1954110"/>
            <a:chOff x="3800062" y="4159072"/>
            <a:chExt cx="2826161" cy="1954110"/>
          </a:xfrm>
        </p:grpSpPr>
        <p:pic>
          <p:nvPicPr>
            <p:cNvPr id="526" name="Picture 2" descr="\\psf\Home\Dropbox\Mike Hanna\DTH\23238\Source\PNG\database_bot.pn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3800062" y="5992716"/>
              <a:ext cx="2826161" cy="120466"/>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nvGrpSpPr>
            <p:cNvPr id="527" name="Group 526"/>
            <p:cNvGrpSpPr/>
            <p:nvPr/>
          </p:nvGrpSpPr>
          <p:grpSpPr>
            <a:xfrm>
              <a:off x="4061188" y="4257413"/>
              <a:ext cx="2308679" cy="1765157"/>
              <a:chOff x="4061188" y="4257413"/>
              <a:chExt cx="2308679" cy="1765157"/>
            </a:xfrm>
          </p:grpSpPr>
          <p:sp>
            <p:nvSpPr>
              <p:cNvPr id="529" name="Rectangle 528"/>
              <p:cNvSpPr/>
              <p:nvPr/>
            </p:nvSpPr>
            <p:spPr>
              <a:xfrm>
                <a:off x="4061188" y="425781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0" name="Rectangle 529"/>
              <p:cNvSpPr/>
              <p:nvPr/>
            </p:nvSpPr>
            <p:spPr>
              <a:xfrm>
                <a:off x="4061188" y="43563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1" name="Rectangle 530"/>
              <p:cNvSpPr/>
              <p:nvPr/>
            </p:nvSpPr>
            <p:spPr>
              <a:xfrm>
                <a:off x="4061188" y="445478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2" name="Rectangle 531"/>
              <p:cNvSpPr/>
              <p:nvPr/>
            </p:nvSpPr>
            <p:spPr>
              <a:xfrm>
                <a:off x="4061188" y="455326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3" name="Rectangle 532"/>
              <p:cNvSpPr/>
              <p:nvPr/>
            </p:nvSpPr>
            <p:spPr>
              <a:xfrm>
                <a:off x="4061188"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4" name="Rectangle 533"/>
              <p:cNvSpPr/>
              <p:nvPr/>
            </p:nvSpPr>
            <p:spPr>
              <a:xfrm>
                <a:off x="4061188" y="475023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5" name="Rectangle 534"/>
              <p:cNvSpPr/>
              <p:nvPr/>
            </p:nvSpPr>
            <p:spPr>
              <a:xfrm>
                <a:off x="4061188" y="48487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6" name="Rectangle 535"/>
              <p:cNvSpPr/>
              <p:nvPr/>
            </p:nvSpPr>
            <p:spPr>
              <a:xfrm>
                <a:off x="4061188" y="49471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7" name="Rectangle 536"/>
              <p:cNvSpPr/>
              <p:nvPr/>
            </p:nvSpPr>
            <p:spPr>
              <a:xfrm>
                <a:off x="4157509" y="42576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8" name="Rectangle 537"/>
              <p:cNvSpPr/>
              <p:nvPr/>
            </p:nvSpPr>
            <p:spPr>
              <a:xfrm>
                <a:off x="4157509" y="435609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39" name="Rectangle 538"/>
              <p:cNvSpPr/>
              <p:nvPr/>
            </p:nvSpPr>
            <p:spPr>
              <a:xfrm>
                <a:off x="4157509" y="44545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0" name="Rectangle 539"/>
              <p:cNvSpPr/>
              <p:nvPr/>
            </p:nvSpPr>
            <p:spPr>
              <a:xfrm>
                <a:off x="4157509" y="4553064"/>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1" name="Rectangle 540"/>
              <p:cNvSpPr/>
              <p:nvPr/>
            </p:nvSpPr>
            <p:spPr>
              <a:xfrm>
                <a:off x="4157509" y="465154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2" name="Rectangle 541"/>
              <p:cNvSpPr/>
              <p:nvPr/>
            </p:nvSpPr>
            <p:spPr>
              <a:xfrm>
                <a:off x="4157509" y="475003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3" name="Rectangle 542"/>
              <p:cNvSpPr/>
              <p:nvPr/>
            </p:nvSpPr>
            <p:spPr>
              <a:xfrm>
                <a:off x="4157509" y="48485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4" name="Rectangle 543"/>
              <p:cNvSpPr/>
              <p:nvPr/>
            </p:nvSpPr>
            <p:spPr>
              <a:xfrm>
                <a:off x="4157509" y="494699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5" name="Rectangle 544"/>
              <p:cNvSpPr/>
              <p:nvPr/>
            </p:nvSpPr>
            <p:spPr>
              <a:xfrm>
                <a:off x="4253830" y="425781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6" name="Rectangle 545"/>
              <p:cNvSpPr/>
              <p:nvPr/>
            </p:nvSpPr>
            <p:spPr>
              <a:xfrm>
                <a:off x="4253830" y="43563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7" name="Rectangle 546"/>
              <p:cNvSpPr/>
              <p:nvPr/>
            </p:nvSpPr>
            <p:spPr>
              <a:xfrm>
                <a:off x="4253830" y="445478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8" name="Rectangle 547"/>
              <p:cNvSpPr/>
              <p:nvPr/>
            </p:nvSpPr>
            <p:spPr>
              <a:xfrm>
                <a:off x="4253830" y="455326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49" name="Rectangle 548"/>
              <p:cNvSpPr/>
              <p:nvPr/>
            </p:nvSpPr>
            <p:spPr>
              <a:xfrm>
                <a:off x="4253830" y="465174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0" name="Rectangle 549"/>
              <p:cNvSpPr/>
              <p:nvPr/>
            </p:nvSpPr>
            <p:spPr>
              <a:xfrm>
                <a:off x="4253830" y="475023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1" name="Rectangle 550"/>
              <p:cNvSpPr/>
              <p:nvPr/>
            </p:nvSpPr>
            <p:spPr>
              <a:xfrm>
                <a:off x="4253830" y="48487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2" name="Rectangle 551"/>
              <p:cNvSpPr/>
              <p:nvPr/>
            </p:nvSpPr>
            <p:spPr>
              <a:xfrm>
                <a:off x="4253830" y="49471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3" name="Rectangle 552"/>
              <p:cNvSpPr/>
              <p:nvPr/>
            </p:nvSpPr>
            <p:spPr>
              <a:xfrm>
                <a:off x="4350151" y="425781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4" name="Rectangle 553"/>
              <p:cNvSpPr/>
              <p:nvPr/>
            </p:nvSpPr>
            <p:spPr>
              <a:xfrm>
                <a:off x="4350151" y="43563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5" name="Rectangle 554"/>
              <p:cNvSpPr/>
              <p:nvPr/>
            </p:nvSpPr>
            <p:spPr>
              <a:xfrm>
                <a:off x="4350151" y="445478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6" name="Rectangle 555"/>
              <p:cNvSpPr/>
              <p:nvPr/>
            </p:nvSpPr>
            <p:spPr>
              <a:xfrm>
                <a:off x="4350151" y="455326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7" name="Rectangle 556"/>
              <p:cNvSpPr/>
              <p:nvPr/>
            </p:nvSpPr>
            <p:spPr>
              <a:xfrm>
                <a:off x="4350151"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8" name="Rectangle 557"/>
              <p:cNvSpPr/>
              <p:nvPr/>
            </p:nvSpPr>
            <p:spPr>
              <a:xfrm>
                <a:off x="4350151" y="475023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59" name="Rectangle 558"/>
              <p:cNvSpPr/>
              <p:nvPr/>
            </p:nvSpPr>
            <p:spPr>
              <a:xfrm>
                <a:off x="4350151" y="4848715"/>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0" name="Rectangle 559"/>
              <p:cNvSpPr/>
              <p:nvPr/>
            </p:nvSpPr>
            <p:spPr>
              <a:xfrm>
                <a:off x="4350151" y="49471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1" name="Rectangle 560"/>
              <p:cNvSpPr/>
              <p:nvPr/>
            </p:nvSpPr>
            <p:spPr>
              <a:xfrm>
                <a:off x="4446472" y="42574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2" name="Rectangle 561"/>
              <p:cNvSpPr/>
              <p:nvPr/>
            </p:nvSpPr>
            <p:spPr>
              <a:xfrm>
                <a:off x="4446472" y="43558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3" name="Rectangle 562"/>
              <p:cNvSpPr/>
              <p:nvPr/>
            </p:nvSpPr>
            <p:spPr>
              <a:xfrm>
                <a:off x="4446472" y="44543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4" name="Rectangle 563"/>
              <p:cNvSpPr/>
              <p:nvPr/>
            </p:nvSpPr>
            <p:spPr>
              <a:xfrm>
                <a:off x="4446472" y="45528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5" name="Rectangle 564"/>
              <p:cNvSpPr/>
              <p:nvPr/>
            </p:nvSpPr>
            <p:spPr>
              <a:xfrm>
                <a:off x="4446472" y="46513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6" name="Rectangle 565"/>
              <p:cNvSpPr/>
              <p:nvPr/>
            </p:nvSpPr>
            <p:spPr>
              <a:xfrm>
                <a:off x="4446472" y="47498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7" name="Rectangle 566"/>
              <p:cNvSpPr/>
              <p:nvPr/>
            </p:nvSpPr>
            <p:spPr>
              <a:xfrm>
                <a:off x="4446472" y="484831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8" name="Rectangle 567"/>
              <p:cNvSpPr/>
              <p:nvPr/>
            </p:nvSpPr>
            <p:spPr>
              <a:xfrm>
                <a:off x="4446472" y="494679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69" name="Rectangle 568"/>
              <p:cNvSpPr/>
              <p:nvPr/>
            </p:nvSpPr>
            <p:spPr>
              <a:xfrm>
                <a:off x="4542793" y="425781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0" name="Rectangle 569"/>
              <p:cNvSpPr/>
              <p:nvPr/>
            </p:nvSpPr>
            <p:spPr>
              <a:xfrm>
                <a:off x="4542793" y="43563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1" name="Rectangle 570"/>
              <p:cNvSpPr/>
              <p:nvPr/>
            </p:nvSpPr>
            <p:spPr>
              <a:xfrm>
                <a:off x="4542793" y="445478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2" name="Rectangle 571"/>
              <p:cNvSpPr/>
              <p:nvPr/>
            </p:nvSpPr>
            <p:spPr>
              <a:xfrm>
                <a:off x="4542793" y="455326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3" name="Rectangle 572"/>
              <p:cNvSpPr/>
              <p:nvPr/>
            </p:nvSpPr>
            <p:spPr>
              <a:xfrm>
                <a:off x="4542793"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4" name="Rectangle 573"/>
              <p:cNvSpPr/>
              <p:nvPr/>
            </p:nvSpPr>
            <p:spPr>
              <a:xfrm>
                <a:off x="4542793" y="475023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5" name="Rectangle 574"/>
              <p:cNvSpPr/>
              <p:nvPr/>
            </p:nvSpPr>
            <p:spPr>
              <a:xfrm>
                <a:off x="4542793" y="484871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6" name="Rectangle 575"/>
              <p:cNvSpPr/>
              <p:nvPr/>
            </p:nvSpPr>
            <p:spPr>
              <a:xfrm>
                <a:off x="4542793" y="49471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7" name="Rectangle 576"/>
              <p:cNvSpPr/>
              <p:nvPr/>
            </p:nvSpPr>
            <p:spPr>
              <a:xfrm>
                <a:off x="4639114" y="42576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8" name="Rectangle 577"/>
              <p:cNvSpPr/>
              <p:nvPr/>
            </p:nvSpPr>
            <p:spPr>
              <a:xfrm>
                <a:off x="4639114" y="435609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79" name="Rectangle 578"/>
              <p:cNvSpPr/>
              <p:nvPr/>
            </p:nvSpPr>
            <p:spPr>
              <a:xfrm>
                <a:off x="4639114" y="44545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0" name="Rectangle 579"/>
              <p:cNvSpPr/>
              <p:nvPr/>
            </p:nvSpPr>
            <p:spPr>
              <a:xfrm>
                <a:off x="4639114" y="4553064"/>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1" name="Rectangle 580"/>
              <p:cNvSpPr/>
              <p:nvPr/>
            </p:nvSpPr>
            <p:spPr>
              <a:xfrm>
                <a:off x="4639114" y="465154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2" name="Rectangle 581"/>
              <p:cNvSpPr/>
              <p:nvPr/>
            </p:nvSpPr>
            <p:spPr>
              <a:xfrm>
                <a:off x="4639114" y="4750030"/>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3" name="Rectangle 582"/>
              <p:cNvSpPr/>
              <p:nvPr/>
            </p:nvSpPr>
            <p:spPr>
              <a:xfrm>
                <a:off x="4639114" y="48485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4" name="Rectangle 583"/>
              <p:cNvSpPr/>
              <p:nvPr/>
            </p:nvSpPr>
            <p:spPr>
              <a:xfrm>
                <a:off x="4639114" y="4946994"/>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5" name="Rectangle 584"/>
              <p:cNvSpPr/>
              <p:nvPr/>
            </p:nvSpPr>
            <p:spPr>
              <a:xfrm>
                <a:off x="4735435" y="425781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6" name="Rectangle 585"/>
              <p:cNvSpPr/>
              <p:nvPr/>
            </p:nvSpPr>
            <p:spPr>
              <a:xfrm>
                <a:off x="4735435" y="43563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7" name="Rectangle 586"/>
              <p:cNvSpPr/>
              <p:nvPr/>
            </p:nvSpPr>
            <p:spPr>
              <a:xfrm>
                <a:off x="4735435" y="445478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8" name="Rectangle 587"/>
              <p:cNvSpPr/>
              <p:nvPr/>
            </p:nvSpPr>
            <p:spPr>
              <a:xfrm>
                <a:off x="4735435" y="455326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89" name="Rectangle 588"/>
              <p:cNvSpPr/>
              <p:nvPr/>
            </p:nvSpPr>
            <p:spPr>
              <a:xfrm>
                <a:off x="4735435"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0" name="Rectangle 589"/>
              <p:cNvSpPr/>
              <p:nvPr/>
            </p:nvSpPr>
            <p:spPr>
              <a:xfrm>
                <a:off x="4735435" y="475023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1" name="Rectangle 590"/>
              <p:cNvSpPr/>
              <p:nvPr/>
            </p:nvSpPr>
            <p:spPr>
              <a:xfrm>
                <a:off x="4735435" y="48487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2" name="Rectangle 591"/>
              <p:cNvSpPr/>
              <p:nvPr/>
            </p:nvSpPr>
            <p:spPr>
              <a:xfrm>
                <a:off x="4735435" y="49471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3" name="Rectangle 592"/>
              <p:cNvSpPr/>
              <p:nvPr/>
            </p:nvSpPr>
            <p:spPr>
              <a:xfrm>
                <a:off x="4831756" y="425781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4" name="Rectangle 593"/>
              <p:cNvSpPr/>
              <p:nvPr/>
            </p:nvSpPr>
            <p:spPr>
              <a:xfrm>
                <a:off x="4831756" y="43563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5" name="Rectangle 594"/>
              <p:cNvSpPr/>
              <p:nvPr/>
            </p:nvSpPr>
            <p:spPr>
              <a:xfrm>
                <a:off x="4831756" y="445478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6" name="Rectangle 595"/>
              <p:cNvSpPr/>
              <p:nvPr/>
            </p:nvSpPr>
            <p:spPr>
              <a:xfrm>
                <a:off x="4831756" y="455326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7" name="Rectangle 596"/>
              <p:cNvSpPr/>
              <p:nvPr/>
            </p:nvSpPr>
            <p:spPr>
              <a:xfrm>
                <a:off x="4831756"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8" name="Rectangle 597"/>
              <p:cNvSpPr/>
              <p:nvPr/>
            </p:nvSpPr>
            <p:spPr>
              <a:xfrm>
                <a:off x="4831756" y="475023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599" name="Rectangle 598"/>
              <p:cNvSpPr/>
              <p:nvPr/>
            </p:nvSpPr>
            <p:spPr>
              <a:xfrm>
                <a:off x="4831756" y="48487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0" name="Rectangle 599"/>
              <p:cNvSpPr/>
              <p:nvPr/>
            </p:nvSpPr>
            <p:spPr>
              <a:xfrm>
                <a:off x="4831756" y="49471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1" name="Rectangle 600"/>
              <p:cNvSpPr/>
              <p:nvPr/>
            </p:nvSpPr>
            <p:spPr>
              <a:xfrm>
                <a:off x="4928077" y="42574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2" name="Rectangle 601"/>
              <p:cNvSpPr/>
              <p:nvPr/>
            </p:nvSpPr>
            <p:spPr>
              <a:xfrm>
                <a:off x="4928077" y="43558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3" name="Rectangle 602"/>
              <p:cNvSpPr/>
              <p:nvPr/>
            </p:nvSpPr>
            <p:spPr>
              <a:xfrm>
                <a:off x="4928077" y="44543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4" name="Rectangle 603"/>
              <p:cNvSpPr/>
              <p:nvPr/>
            </p:nvSpPr>
            <p:spPr>
              <a:xfrm>
                <a:off x="4928077" y="455286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5" name="Rectangle 604"/>
              <p:cNvSpPr/>
              <p:nvPr/>
            </p:nvSpPr>
            <p:spPr>
              <a:xfrm>
                <a:off x="4928077" y="46513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6" name="Rectangle 605"/>
              <p:cNvSpPr/>
              <p:nvPr/>
            </p:nvSpPr>
            <p:spPr>
              <a:xfrm>
                <a:off x="4928077" y="4749828"/>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7" name="Rectangle 606"/>
              <p:cNvSpPr/>
              <p:nvPr/>
            </p:nvSpPr>
            <p:spPr>
              <a:xfrm>
                <a:off x="4928077" y="484831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8" name="Rectangle 607"/>
              <p:cNvSpPr/>
              <p:nvPr/>
            </p:nvSpPr>
            <p:spPr>
              <a:xfrm>
                <a:off x="4928077" y="494679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09" name="Rectangle 608"/>
              <p:cNvSpPr/>
              <p:nvPr/>
            </p:nvSpPr>
            <p:spPr>
              <a:xfrm>
                <a:off x="5024398" y="425781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0" name="Rectangle 609"/>
              <p:cNvSpPr/>
              <p:nvPr/>
            </p:nvSpPr>
            <p:spPr>
              <a:xfrm>
                <a:off x="5024398" y="43563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1" name="Rectangle 610"/>
              <p:cNvSpPr/>
              <p:nvPr/>
            </p:nvSpPr>
            <p:spPr>
              <a:xfrm>
                <a:off x="5024398" y="445478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2" name="Rectangle 611"/>
              <p:cNvSpPr/>
              <p:nvPr/>
            </p:nvSpPr>
            <p:spPr>
              <a:xfrm>
                <a:off x="5024398" y="455326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3" name="Rectangle 612"/>
              <p:cNvSpPr/>
              <p:nvPr/>
            </p:nvSpPr>
            <p:spPr>
              <a:xfrm>
                <a:off x="5024398"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4" name="Rectangle 613"/>
              <p:cNvSpPr/>
              <p:nvPr/>
            </p:nvSpPr>
            <p:spPr>
              <a:xfrm>
                <a:off x="5024398" y="475023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5" name="Rectangle 614"/>
              <p:cNvSpPr/>
              <p:nvPr/>
            </p:nvSpPr>
            <p:spPr>
              <a:xfrm>
                <a:off x="5024398" y="484871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6" name="Rectangle 615"/>
              <p:cNvSpPr/>
              <p:nvPr/>
            </p:nvSpPr>
            <p:spPr>
              <a:xfrm>
                <a:off x="5024398" y="49471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7" name="Rectangle 616"/>
              <p:cNvSpPr/>
              <p:nvPr/>
            </p:nvSpPr>
            <p:spPr>
              <a:xfrm>
                <a:off x="5120719" y="42576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8" name="Rectangle 617"/>
              <p:cNvSpPr/>
              <p:nvPr/>
            </p:nvSpPr>
            <p:spPr>
              <a:xfrm>
                <a:off x="5120719" y="435609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19" name="Rectangle 618"/>
              <p:cNvSpPr/>
              <p:nvPr/>
            </p:nvSpPr>
            <p:spPr>
              <a:xfrm>
                <a:off x="5120719" y="44545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0" name="Rectangle 619"/>
              <p:cNvSpPr/>
              <p:nvPr/>
            </p:nvSpPr>
            <p:spPr>
              <a:xfrm>
                <a:off x="5120719" y="4553064"/>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1" name="Rectangle 620"/>
              <p:cNvSpPr/>
              <p:nvPr/>
            </p:nvSpPr>
            <p:spPr>
              <a:xfrm>
                <a:off x="5120719" y="465154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2" name="Rectangle 621"/>
              <p:cNvSpPr/>
              <p:nvPr/>
            </p:nvSpPr>
            <p:spPr>
              <a:xfrm>
                <a:off x="5120719" y="47500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3" name="Rectangle 622"/>
              <p:cNvSpPr/>
              <p:nvPr/>
            </p:nvSpPr>
            <p:spPr>
              <a:xfrm>
                <a:off x="5120719" y="48485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4" name="Rectangle 623"/>
              <p:cNvSpPr/>
              <p:nvPr/>
            </p:nvSpPr>
            <p:spPr>
              <a:xfrm>
                <a:off x="5120719" y="4946994"/>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5" name="Rectangle 624"/>
              <p:cNvSpPr/>
              <p:nvPr/>
            </p:nvSpPr>
            <p:spPr>
              <a:xfrm>
                <a:off x="5217040" y="425781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6" name="Rectangle 625"/>
              <p:cNvSpPr/>
              <p:nvPr/>
            </p:nvSpPr>
            <p:spPr>
              <a:xfrm>
                <a:off x="5217040" y="43563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7" name="Rectangle 626"/>
              <p:cNvSpPr/>
              <p:nvPr/>
            </p:nvSpPr>
            <p:spPr>
              <a:xfrm>
                <a:off x="5217040" y="445478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8" name="Rectangle 627"/>
              <p:cNvSpPr/>
              <p:nvPr/>
            </p:nvSpPr>
            <p:spPr>
              <a:xfrm>
                <a:off x="5217040" y="455326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29" name="Rectangle 628"/>
              <p:cNvSpPr/>
              <p:nvPr/>
            </p:nvSpPr>
            <p:spPr>
              <a:xfrm>
                <a:off x="5217040" y="465174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0" name="Rectangle 629"/>
              <p:cNvSpPr/>
              <p:nvPr/>
            </p:nvSpPr>
            <p:spPr>
              <a:xfrm>
                <a:off x="5217040" y="475023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1" name="Rectangle 630"/>
              <p:cNvSpPr/>
              <p:nvPr/>
            </p:nvSpPr>
            <p:spPr>
              <a:xfrm>
                <a:off x="5217040" y="484871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2" name="Rectangle 631"/>
              <p:cNvSpPr/>
              <p:nvPr/>
            </p:nvSpPr>
            <p:spPr>
              <a:xfrm>
                <a:off x="5217040" y="49471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3" name="Rectangle 632"/>
              <p:cNvSpPr/>
              <p:nvPr/>
            </p:nvSpPr>
            <p:spPr>
              <a:xfrm>
                <a:off x="5313361" y="425781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4" name="Rectangle 633"/>
              <p:cNvSpPr/>
              <p:nvPr/>
            </p:nvSpPr>
            <p:spPr>
              <a:xfrm>
                <a:off x="5313361" y="43563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5" name="Rectangle 634"/>
              <p:cNvSpPr/>
              <p:nvPr/>
            </p:nvSpPr>
            <p:spPr>
              <a:xfrm>
                <a:off x="5313361" y="445478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6" name="Rectangle 635"/>
              <p:cNvSpPr/>
              <p:nvPr/>
            </p:nvSpPr>
            <p:spPr>
              <a:xfrm>
                <a:off x="5313361" y="455326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7" name="Rectangle 636"/>
              <p:cNvSpPr/>
              <p:nvPr/>
            </p:nvSpPr>
            <p:spPr>
              <a:xfrm>
                <a:off x="5313361"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8" name="Rectangle 637"/>
              <p:cNvSpPr/>
              <p:nvPr/>
            </p:nvSpPr>
            <p:spPr>
              <a:xfrm>
                <a:off x="5313361" y="475023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39" name="Rectangle 638"/>
              <p:cNvSpPr/>
              <p:nvPr/>
            </p:nvSpPr>
            <p:spPr>
              <a:xfrm>
                <a:off x="5313361" y="48487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0" name="Rectangle 639"/>
              <p:cNvSpPr/>
              <p:nvPr/>
            </p:nvSpPr>
            <p:spPr>
              <a:xfrm>
                <a:off x="5313361" y="4947196"/>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1" name="Rectangle 640"/>
              <p:cNvSpPr/>
              <p:nvPr/>
            </p:nvSpPr>
            <p:spPr>
              <a:xfrm>
                <a:off x="5409682" y="42574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2" name="Rectangle 641"/>
              <p:cNvSpPr/>
              <p:nvPr/>
            </p:nvSpPr>
            <p:spPr>
              <a:xfrm>
                <a:off x="5409682" y="43558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3" name="Rectangle 642"/>
              <p:cNvSpPr/>
              <p:nvPr/>
            </p:nvSpPr>
            <p:spPr>
              <a:xfrm>
                <a:off x="5409682" y="44543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4" name="Rectangle 643"/>
              <p:cNvSpPr/>
              <p:nvPr/>
            </p:nvSpPr>
            <p:spPr>
              <a:xfrm>
                <a:off x="5409682" y="45528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5" name="Rectangle 644"/>
              <p:cNvSpPr/>
              <p:nvPr/>
            </p:nvSpPr>
            <p:spPr>
              <a:xfrm>
                <a:off x="5409682" y="46513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6" name="Rectangle 645"/>
              <p:cNvSpPr/>
              <p:nvPr/>
            </p:nvSpPr>
            <p:spPr>
              <a:xfrm>
                <a:off x="5409682" y="4749828"/>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7" name="Rectangle 646"/>
              <p:cNvSpPr/>
              <p:nvPr/>
            </p:nvSpPr>
            <p:spPr>
              <a:xfrm>
                <a:off x="5409682" y="484831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8" name="Rectangle 647"/>
              <p:cNvSpPr/>
              <p:nvPr/>
            </p:nvSpPr>
            <p:spPr>
              <a:xfrm>
                <a:off x="5409682" y="494679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49" name="Rectangle 648"/>
              <p:cNvSpPr/>
              <p:nvPr/>
            </p:nvSpPr>
            <p:spPr>
              <a:xfrm>
                <a:off x="5506003" y="425781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0" name="Rectangle 649"/>
              <p:cNvSpPr/>
              <p:nvPr/>
            </p:nvSpPr>
            <p:spPr>
              <a:xfrm>
                <a:off x="5506003" y="4356300"/>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1" name="Rectangle 650"/>
              <p:cNvSpPr/>
              <p:nvPr/>
            </p:nvSpPr>
            <p:spPr>
              <a:xfrm>
                <a:off x="5506003" y="4454783"/>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2" name="Rectangle 651"/>
              <p:cNvSpPr/>
              <p:nvPr/>
            </p:nvSpPr>
            <p:spPr>
              <a:xfrm>
                <a:off x="5506003" y="455326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3" name="Rectangle 652"/>
              <p:cNvSpPr/>
              <p:nvPr/>
            </p:nvSpPr>
            <p:spPr>
              <a:xfrm>
                <a:off x="5506003"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4" name="Rectangle 653"/>
              <p:cNvSpPr/>
              <p:nvPr/>
            </p:nvSpPr>
            <p:spPr>
              <a:xfrm>
                <a:off x="5506003" y="475023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5" name="Rectangle 654"/>
              <p:cNvSpPr/>
              <p:nvPr/>
            </p:nvSpPr>
            <p:spPr>
              <a:xfrm>
                <a:off x="5506003" y="48487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6" name="Rectangle 655"/>
              <p:cNvSpPr/>
              <p:nvPr/>
            </p:nvSpPr>
            <p:spPr>
              <a:xfrm>
                <a:off x="5506003" y="49471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7" name="Rectangle 656"/>
              <p:cNvSpPr/>
              <p:nvPr/>
            </p:nvSpPr>
            <p:spPr>
              <a:xfrm>
                <a:off x="5602324" y="425761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8" name="Rectangle 657"/>
              <p:cNvSpPr/>
              <p:nvPr/>
            </p:nvSpPr>
            <p:spPr>
              <a:xfrm>
                <a:off x="5602324" y="435609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59" name="Rectangle 658"/>
              <p:cNvSpPr/>
              <p:nvPr/>
            </p:nvSpPr>
            <p:spPr>
              <a:xfrm>
                <a:off x="5602324" y="44545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0" name="Rectangle 659"/>
              <p:cNvSpPr/>
              <p:nvPr/>
            </p:nvSpPr>
            <p:spPr>
              <a:xfrm>
                <a:off x="5602324" y="4553064"/>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1" name="Rectangle 660"/>
              <p:cNvSpPr/>
              <p:nvPr/>
            </p:nvSpPr>
            <p:spPr>
              <a:xfrm>
                <a:off x="5602324" y="465154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2" name="Rectangle 661"/>
              <p:cNvSpPr/>
              <p:nvPr/>
            </p:nvSpPr>
            <p:spPr>
              <a:xfrm>
                <a:off x="5602324" y="475003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3" name="Rectangle 662"/>
              <p:cNvSpPr/>
              <p:nvPr/>
            </p:nvSpPr>
            <p:spPr>
              <a:xfrm>
                <a:off x="5602324" y="48485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4" name="Rectangle 663"/>
              <p:cNvSpPr/>
              <p:nvPr/>
            </p:nvSpPr>
            <p:spPr>
              <a:xfrm>
                <a:off x="5602324" y="4946994"/>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5" name="Rectangle 664"/>
              <p:cNvSpPr/>
              <p:nvPr/>
            </p:nvSpPr>
            <p:spPr>
              <a:xfrm>
                <a:off x="5698645" y="425781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6" name="Rectangle 665"/>
              <p:cNvSpPr/>
              <p:nvPr/>
            </p:nvSpPr>
            <p:spPr>
              <a:xfrm>
                <a:off x="5698645" y="43563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7" name="Rectangle 666"/>
              <p:cNvSpPr/>
              <p:nvPr/>
            </p:nvSpPr>
            <p:spPr>
              <a:xfrm>
                <a:off x="5698645" y="445478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8" name="Rectangle 667"/>
              <p:cNvSpPr/>
              <p:nvPr/>
            </p:nvSpPr>
            <p:spPr>
              <a:xfrm>
                <a:off x="5698645" y="455326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69" name="Rectangle 668"/>
              <p:cNvSpPr/>
              <p:nvPr/>
            </p:nvSpPr>
            <p:spPr>
              <a:xfrm>
                <a:off x="5698645" y="465174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0" name="Rectangle 669"/>
              <p:cNvSpPr/>
              <p:nvPr/>
            </p:nvSpPr>
            <p:spPr>
              <a:xfrm>
                <a:off x="5698645" y="475023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1" name="Rectangle 670"/>
              <p:cNvSpPr/>
              <p:nvPr/>
            </p:nvSpPr>
            <p:spPr>
              <a:xfrm>
                <a:off x="5698645" y="484871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2" name="Rectangle 671"/>
              <p:cNvSpPr/>
              <p:nvPr/>
            </p:nvSpPr>
            <p:spPr>
              <a:xfrm>
                <a:off x="5698645" y="49471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3" name="Rectangle 672"/>
              <p:cNvSpPr/>
              <p:nvPr/>
            </p:nvSpPr>
            <p:spPr>
              <a:xfrm>
                <a:off x="5794966" y="425781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4" name="Rectangle 673"/>
              <p:cNvSpPr/>
              <p:nvPr/>
            </p:nvSpPr>
            <p:spPr>
              <a:xfrm>
                <a:off x="5794966" y="43563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5" name="Rectangle 674"/>
              <p:cNvSpPr/>
              <p:nvPr/>
            </p:nvSpPr>
            <p:spPr>
              <a:xfrm>
                <a:off x="5794966" y="445478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6" name="Rectangle 675"/>
              <p:cNvSpPr/>
              <p:nvPr/>
            </p:nvSpPr>
            <p:spPr>
              <a:xfrm>
                <a:off x="5794966" y="455326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7" name="Rectangle 676"/>
              <p:cNvSpPr/>
              <p:nvPr/>
            </p:nvSpPr>
            <p:spPr>
              <a:xfrm>
                <a:off x="5794966"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8" name="Rectangle 677"/>
              <p:cNvSpPr/>
              <p:nvPr/>
            </p:nvSpPr>
            <p:spPr>
              <a:xfrm>
                <a:off x="5794966" y="475023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79" name="Rectangle 678"/>
              <p:cNvSpPr/>
              <p:nvPr/>
            </p:nvSpPr>
            <p:spPr>
              <a:xfrm>
                <a:off x="5794966" y="48487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0" name="Rectangle 679"/>
              <p:cNvSpPr/>
              <p:nvPr/>
            </p:nvSpPr>
            <p:spPr>
              <a:xfrm>
                <a:off x="5794966" y="49471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1" name="Rectangle 680"/>
              <p:cNvSpPr/>
              <p:nvPr/>
            </p:nvSpPr>
            <p:spPr>
              <a:xfrm>
                <a:off x="5891287" y="42574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2" name="Rectangle 681"/>
              <p:cNvSpPr/>
              <p:nvPr/>
            </p:nvSpPr>
            <p:spPr>
              <a:xfrm>
                <a:off x="5891287" y="43558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3" name="Rectangle 682"/>
              <p:cNvSpPr/>
              <p:nvPr/>
            </p:nvSpPr>
            <p:spPr>
              <a:xfrm>
                <a:off x="5891287" y="44543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4" name="Rectangle 683"/>
              <p:cNvSpPr/>
              <p:nvPr/>
            </p:nvSpPr>
            <p:spPr>
              <a:xfrm>
                <a:off x="5891287" y="45528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5" name="Rectangle 684"/>
              <p:cNvSpPr/>
              <p:nvPr/>
            </p:nvSpPr>
            <p:spPr>
              <a:xfrm>
                <a:off x="5891287" y="465134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6" name="Rectangle 685"/>
              <p:cNvSpPr/>
              <p:nvPr/>
            </p:nvSpPr>
            <p:spPr>
              <a:xfrm>
                <a:off x="5891287" y="474982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7" name="Rectangle 686"/>
              <p:cNvSpPr/>
              <p:nvPr/>
            </p:nvSpPr>
            <p:spPr>
              <a:xfrm>
                <a:off x="5891287" y="484831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8" name="Rectangle 687"/>
              <p:cNvSpPr/>
              <p:nvPr/>
            </p:nvSpPr>
            <p:spPr>
              <a:xfrm>
                <a:off x="5891287" y="494679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89" name="Rectangle 688"/>
              <p:cNvSpPr/>
              <p:nvPr/>
            </p:nvSpPr>
            <p:spPr>
              <a:xfrm>
                <a:off x="5987608" y="425781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0" name="Rectangle 689"/>
              <p:cNvSpPr/>
              <p:nvPr/>
            </p:nvSpPr>
            <p:spPr>
              <a:xfrm>
                <a:off x="5987608" y="43563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1" name="Rectangle 690"/>
              <p:cNvSpPr/>
              <p:nvPr/>
            </p:nvSpPr>
            <p:spPr>
              <a:xfrm>
                <a:off x="5987608" y="445478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2" name="Rectangle 691"/>
              <p:cNvSpPr/>
              <p:nvPr/>
            </p:nvSpPr>
            <p:spPr>
              <a:xfrm>
                <a:off x="5987608" y="455326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3" name="Rectangle 692"/>
              <p:cNvSpPr/>
              <p:nvPr/>
            </p:nvSpPr>
            <p:spPr>
              <a:xfrm>
                <a:off x="5987608" y="465174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4" name="Rectangle 693"/>
              <p:cNvSpPr/>
              <p:nvPr/>
            </p:nvSpPr>
            <p:spPr>
              <a:xfrm>
                <a:off x="5987608" y="475023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5" name="Rectangle 694"/>
              <p:cNvSpPr/>
              <p:nvPr/>
            </p:nvSpPr>
            <p:spPr>
              <a:xfrm>
                <a:off x="5987608" y="484871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6" name="Rectangle 695"/>
              <p:cNvSpPr/>
              <p:nvPr/>
            </p:nvSpPr>
            <p:spPr>
              <a:xfrm>
                <a:off x="5987608" y="49471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7" name="Rectangle 696"/>
              <p:cNvSpPr/>
              <p:nvPr/>
            </p:nvSpPr>
            <p:spPr>
              <a:xfrm>
                <a:off x="6083929" y="425761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8" name="Rectangle 697"/>
              <p:cNvSpPr/>
              <p:nvPr/>
            </p:nvSpPr>
            <p:spPr>
              <a:xfrm>
                <a:off x="6083929" y="435609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699" name="Rectangle 698"/>
              <p:cNvSpPr/>
              <p:nvPr/>
            </p:nvSpPr>
            <p:spPr>
              <a:xfrm>
                <a:off x="6083929" y="445458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0" name="Rectangle 699"/>
              <p:cNvSpPr/>
              <p:nvPr/>
            </p:nvSpPr>
            <p:spPr>
              <a:xfrm>
                <a:off x="6083929" y="455306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1" name="Rectangle 700"/>
              <p:cNvSpPr/>
              <p:nvPr/>
            </p:nvSpPr>
            <p:spPr>
              <a:xfrm>
                <a:off x="6083929" y="4651547"/>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2" name="Rectangle 701"/>
              <p:cNvSpPr/>
              <p:nvPr/>
            </p:nvSpPr>
            <p:spPr>
              <a:xfrm>
                <a:off x="6083929" y="47500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3" name="Rectangle 702"/>
              <p:cNvSpPr/>
              <p:nvPr/>
            </p:nvSpPr>
            <p:spPr>
              <a:xfrm>
                <a:off x="6083929" y="48485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4" name="Rectangle 703"/>
              <p:cNvSpPr/>
              <p:nvPr/>
            </p:nvSpPr>
            <p:spPr>
              <a:xfrm>
                <a:off x="6083929" y="494699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5" name="Rectangle 704"/>
              <p:cNvSpPr/>
              <p:nvPr/>
            </p:nvSpPr>
            <p:spPr>
              <a:xfrm>
                <a:off x="6180250" y="425781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6" name="Rectangle 705"/>
              <p:cNvSpPr/>
              <p:nvPr/>
            </p:nvSpPr>
            <p:spPr>
              <a:xfrm>
                <a:off x="6180250" y="43563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7" name="Rectangle 706"/>
              <p:cNvSpPr/>
              <p:nvPr/>
            </p:nvSpPr>
            <p:spPr>
              <a:xfrm>
                <a:off x="6180250" y="4454783"/>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8" name="Rectangle 707"/>
              <p:cNvSpPr/>
              <p:nvPr/>
            </p:nvSpPr>
            <p:spPr>
              <a:xfrm>
                <a:off x="6180250" y="455326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09" name="Rectangle 708"/>
              <p:cNvSpPr/>
              <p:nvPr/>
            </p:nvSpPr>
            <p:spPr>
              <a:xfrm>
                <a:off x="6180250" y="465174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0" name="Rectangle 709"/>
              <p:cNvSpPr/>
              <p:nvPr/>
            </p:nvSpPr>
            <p:spPr>
              <a:xfrm>
                <a:off x="6180250" y="475023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1" name="Rectangle 710"/>
              <p:cNvSpPr/>
              <p:nvPr/>
            </p:nvSpPr>
            <p:spPr>
              <a:xfrm>
                <a:off x="6180250" y="484871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2" name="Rectangle 711"/>
              <p:cNvSpPr/>
              <p:nvPr/>
            </p:nvSpPr>
            <p:spPr>
              <a:xfrm>
                <a:off x="6180250" y="49471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3" name="Rectangle 712"/>
              <p:cNvSpPr/>
              <p:nvPr/>
            </p:nvSpPr>
            <p:spPr>
              <a:xfrm>
                <a:off x="6276573" y="425781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4" name="Rectangle 713"/>
              <p:cNvSpPr/>
              <p:nvPr/>
            </p:nvSpPr>
            <p:spPr>
              <a:xfrm>
                <a:off x="6276573" y="43563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5" name="Rectangle 714"/>
              <p:cNvSpPr/>
              <p:nvPr/>
            </p:nvSpPr>
            <p:spPr>
              <a:xfrm>
                <a:off x="6276573" y="445478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6" name="Rectangle 715"/>
              <p:cNvSpPr/>
              <p:nvPr/>
            </p:nvSpPr>
            <p:spPr>
              <a:xfrm>
                <a:off x="6276573" y="455326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7" name="Rectangle 716"/>
              <p:cNvSpPr/>
              <p:nvPr/>
            </p:nvSpPr>
            <p:spPr>
              <a:xfrm>
                <a:off x="6276573" y="465174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8" name="Rectangle 717"/>
              <p:cNvSpPr/>
              <p:nvPr/>
            </p:nvSpPr>
            <p:spPr>
              <a:xfrm>
                <a:off x="6276573" y="4750232"/>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19" name="Rectangle 718"/>
              <p:cNvSpPr/>
              <p:nvPr/>
            </p:nvSpPr>
            <p:spPr>
              <a:xfrm>
                <a:off x="6276573" y="484871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0" name="Rectangle 719"/>
              <p:cNvSpPr/>
              <p:nvPr/>
            </p:nvSpPr>
            <p:spPr>
              <a:xfrm>
                <a:off x="6276573" y="49471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1" name="Rectangle 720"/>
              <p:cNvSpPr/>
              <p:nvPr/>
            </p:nvSpPr>
            <p:spPr>
              <a:xfrm>
                <a:off x="4061188" y="5036730"/>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2" name="Rectangle 721"/>
              <p:cNvSpPr/>
              <p:nvPr/>
            </p:nvSpPr>
            <p:spPr>
              <a:xfrm>
                <a:off x="4061188"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3" name="Rectangle 722"/>
              <p:cNvSpPr/>
              <p:nvPr/>
            </p:nvSpPr>
            <p:spPr>
              <a:xfrm>
                <a:off x="4061188" y="52336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4" name="Rectangle 723"/>
              <p:cNvSpPr/>
              <p:nvPr/>
            </p:nvSpPr>
            <p:spPr>
              <a:xfrm>
                <a:off x="4061188" y="53321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5" name="Rectangle 724"/>
              <p:cNvSpPr/>
              <p:nvPr/>
            </p:nvSpPr>
            <p:spPr>
              <a:xfrm>
                <a:off x="4061188" y="5430662"/>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6" name="Rectangle 725"/>
              <p:cNvSpPr/>
              <p:nvPr/>
            </p:nvSpPr>
            <p:spPr>
              <a:xfrm>
                <a:off x="4061188" y="552914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7" name="Rectangle 726"/>
              <p:cNvSpPr/>
              <p:nvPr/>
            </p:nvSpPr>
            <p:spPr>
              <a:xfrm>
                <a:off x="4061188" y="56276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8" name="Rectangle 727"/>
              <p:cNvSpPr/>
              <p:nvPr/>
            </p:nvSpPr>
            <p:spPr>
              <a:xfrm>
                <a:off x="4061188" y="57261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29" name="Rectangle 728"/>
              <p:cNvSpPr/>
              <p:nvPr/>
            </p:nvSpPr>
            <p:spPr>
              <a:xfrm>
                <a:off x="4157509" y="503652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0" name="Rectangle 729"/>
              <p:cNvSpPr/>
              <p:nvPr/>
            </p:nvSpPr>
            <p:spPr>
              <a:xfrm>
                <a:off x="4157509" y="513501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1" name="Rectangle 730"/>
              <p:cNvSpPr/>
              <p:nvPr/>
            </p:nvSpPr>
            <p:spPr>
              <a:xfrm>
                <a:off x="4157509" y="523349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2" name="Rectangle 731"/>
              <p:cNvSpPr/>
              <p:nvPr/>
            </p:nvSpPr>
            <p:spPr>
              <a:xfrm>
                <a:off x="4157509" y="533197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3" name="Rectangle 732"/>
              <p:cNvSpPr/>
              <p:nvPr/>
            </p:nvSpPr>
            <p:spPr>
              <a:xfrm>
                <a:off x="4157509" y="543046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4" name="Rectangle 733"/>
              <p:cNvSpPr/>
              <p:nvPr/>
            </p:nvSpPr>
            <p:spPr>
              <a:xfrm>
                <a:off x="4157509" y="552894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5" name="Rectangle 734"/>
              <p:cNvSpPr/>
              <p:nvPr/>
            </p:nvSpPr>
            <p:spPr>
              <a:xfrm>
                <a:off x="4157509" y="562742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6" name="Rectangle 735"/>
              <p:cNvSpPr/>
              <p:nvPr/>
            </p:nvSpPr>
            <p:spPr>
              <a:xfrm>
                <a:off x="4157509" y="572590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7" name="Rectangle 736"/>
              <p:cNvSpPr/>
              <p:nvPr/>
            </p:nvSpPr>
            <p:spPr>
              <a:xfrm>
                <a:off x="4253830" y="503673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8" name="Rectangle 737"/>
              <p:cNvSpPr/>
              <p:nvPr/>
            </p:nvSpPr>
            <p:spPr>
              <a:xfrm>
                <a:off x="4253830" y="51352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39" name="Rectangle 738"/>
              <p:cNvSpPr/>
              <p:nvPr/>
            </p:nvSpPr>
            <p:spPr>
              <a:xfrm>
                <a:off x="4253830" y="52336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0" name="Rectangle 739"/>
              <p:cNvSpPr/>
              <p:nvPr/>
            </p:nvSpPr>
            <p:spPr>
              <a:xfrm>
                <a:off x="4253830" y="53321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1" name="Rectangle 740"/>
              <p:cNvSpPr/>
              <p:nvPr/>
            </p:nvSpPr>
            <p:spPr>
              <a:xfrm>
                <a:off x="4253830" y="543066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2" name="Rectangle 741"/>
              <p:cNvSpPr/>
              <p:nvPr/>
            </p:nvSpPr>
            <p:spPr>
              <a:xfrm>
                <a:off x="4253830" y="552914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3" name="Rectangle 742"/>
              <p:cNvSpPr/>
              <p:nvPr/>
            </p:nvSpPr>
            <p:spPr>
              <a:xfrm>
                <a:off x="4253830" y="56276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4" name="Rectangle 743"/>
              <p:cNvSpPr/>
              <p:nvPr/>
            </p:nvSpPr>
            <p:spPr>
              <a:xfrm>
                <a:off x="4253830" y="572610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5" name="Rectangle 744"/>
              <p:cNvSpPr/>
              <p:nvPr/>
            </p:nvSpPr>
            <p:spPr>
              <a:xfrm>
                <a:off x="4350151" y="503673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6" name="Rectangle 745"/>
              <p:cNvSpPr/>
              <p:nvPr/>
            </p:nvSpPr>
            <p:spPr>
              <a:xfrm>
                <a:off x="4350151"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7" name="Rectangle 746"/>
              <p:cNvSpPr/>
              <p:nvPr/>
            </p:nvSpPr>
            <p:spPr>
              <a:xfrm>
                <a:off x="4350151" y="52336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8" name="Rectangle 747"/>
              <p:cNvSpPr/>
              <p:nvPr/>
            </p:nvSpPr>
            <p:spPr>
              <a:xfrm>
                <a:off x="4350151" y="53321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49" name="Rectangle 748"/>
              <p:cNvSpPr/>
              <p:nvPr/>
            </p:nvSpPr>
            <p:spPr>
              <a:xfrm>
                <a:off x="4350151" y="543066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0" name="Rectangle 749"/>
              <p:cNvSpPr/>
              <p:nvPr/>
            </p:nvSpPr>
            <p:spPr>
              <a:xfrm>
                <a:off x="4350151"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1" name="Rectangle 750"/>
              <p:cNvSpPr/>
              <p:nvPr/>
            </p:nvSpPr>
            <p:spPr>
              <a:xfrm>
                <a:off x="4350151" y="56276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2" name="Rectangle 751"/>
              <p:cNvSpPr/>
              <p:nvPr/>
            </p:nvSpPr>
            <p:spPr>
              <a:xfrm>
                <a:off x="4350151" y="572610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3" name="Rectangle 752"/>
              <p:cNvSpPr/>
              <p:nvPr/>
            </p:nvSpPr>
            <p:spPr>
              <a:xfrm>
                <a:off x="4446472" y="503632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4" name="Rectangle 753"/>
              <p:cNvSpPr/>
              <p:nvPr/>
            </p:nvSpPr>
            <p:spPr>
              <a:xfrm>
                <a:off x="4446472" y="51348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5" name="Rectangle 754"/>
              <p:cNvSpPr/>
              <p:nvPr/>
            </p:nvSpPr>
            <p:spPr>
              <a:xfrm>
                <a:off x="4446472" y="523329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6" name="Rectangle 755"/>
              <p:cNvSpPr/>
              <p:nvPr/>
            </p:nvSpPr>
            <p:spPr>
              <a:xfrm>
                <a:off x="4446472" y="533177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7" name="Rectangle 756"/>
              <p:cNvSpPr/>
              <p:nvPr/>
            </p:nvSpPr>
            <p:spPr>
              <a:xfrm>
                <a:off x="4446472" y="543025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8" name="Rectangle 757"/>
              <p:cNvSpPr/>
              <p:nvPr/>
            </p:nvSpPr>
            <p:spPr>
              <a:xfrm>
                <a:off x="4446472" y="552874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59" name="Rectangle 758"/>
              <p:cNvSpPr/>
              <p:nvPr/>
            </p:nvSpPr>
            <p:spPr>
              <a:xfrm>
                <a:off x="4446472" y="562722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0" name="Rectangle 759"/>
              <p:cNvSpPr/>
              <p:nvPr/>
            </p:nvSpPr>
            <p:spPr>
              <a:xfrm>
                <a:off x="4446472" y="572570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1" name="Rectangle 760"/>
              <p:cNvSpPr/>
              <p:nvPr/>
            </p:nvSpPr>
            <p:spPr>
              <a:xfrm>
                <a:off x="4542793" y="50367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2" name="Rectangle 761"/>
              <p:cNvSpPr/>
              <p:nvPr/>
            </p:nvSpPr>
            <p:spPr>
              <a:xfrm>
                <a:off x="4542793"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3" name="Rectangle 762"/>
              <p:cNvSpPr/>
              <p:nvPr/>
            </p:nvSpPr>
            <p:spPr>
              <a:xfrm>
                <a:off x="4542793" y="52336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4" name="Rectangle 763"/>
              <p:cNvSpPr/>
              <p:nvPr/>
            </p:nvSpPr>
            <p:spPr>
              <a:xfrm>
                <a:off x="4542793" y="53321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5" name="Rectangle 764"/>
              <p:cNvSpPr/>
              <p:nvPr/>
            </p:nvSpPr>
            <p:spPr>
              <a:xfrm>
                <a:off x="4542793" y="54306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6" name="Rectangle 765"/>
              <p:cNvSpPr/>
              <p:nvPr/>
            </p:nvSpPr>
            <p:spPr>
              <a:xfrm>
                <a:off x="4542793"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7" name="Rectangle 766"/>
              <p:cNvSpPr/>
              <p:nvPr/>
            </p:nvSpPr>
            <p:spPr>
              <a:xfrm>
                <a:off x="4542793" y="56276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8" name="Rectangle 767"/>
              <p:cNvSpPr/>
              <p:nvPr/>
            </p:nvSpPr>
            <p:spPr>
              <a:xfrm>
                <a:off x="4542793" y="572610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69" name="Rectangle 768"/>
              <p:cNvSpPr/>
              <p:nvPr/>
            </p:nvSpPr>
            <p:spPr>
              <a:xfrm>
                <a:off x="4639114" y="50365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0" name="Rectangle 769"/>
              <p:cNvSpPr/>
              <p:nvPr/>
            </p:nvSpPr>
            <p:spPr>
              <a:xfrm>
                <a:off x="4639114" y="513501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1" name="Rectangle 770"/>
              <p:cNvSpPr/>
              <p:nvPr/>
            </p:nvSpPr>
            <p:spPr>
              <a:xfrm>
                <a:off x="4639114" y="5233494"/>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2" name="Rectangle 771"/>
              <p:cNvSpPr/>
              <p:nvPr/>
            </p:nvSpPr>
            <p:spPr>
              <a:xfrm>
                <a:off x="4639114" y="533197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3" name="Rectangle 772"/>
              <p:cNvSpPr/>
              <p:nvPr/>
            </p:nvSpPr>
            <p:spPr>
              <a:xfrm>
                <a:off x="4639114" y="543046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4" name="Rectangle 773"/>
              <p:cNvSpPr/>
              <p:nvPr/>
            </p:nvSpPr>
            <p:spPr>
              <a:xfrm>
                <a:off x="4639114" y="552894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5" name="Rectangle 774"/>
              <p:cNvSpPr/>
              <p:nvPr/>
            </p:nvSpPr>
            <p:spPr>
              <a:xfrm>
                <a:off x="4639114" y="562742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6" name="Rectangle 775"/>
              <p:cNvSpPr/>
              <p:nvPr/>
            </p:nvSpPr>
            <p:spPr>
              <a:xfrm>
                <a:off x="4639114" y="572590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7" name="Rectangle 776"/>
              <p:cNvSpPr/>
              <p:nvPr/>
            </p:nvSpPr>
            <p:spPr>
              <a:xfrm>
                <a:off x="4735435" y="50367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8" name="Rectangle 777"/>
              <p:cNvSpPr/>
              <p:nvPr/>
            </p:nvSpPr>
            <p:spPr>
              <a:xfrm>
                <a:off x="4735435" y="51352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79" name="Rectangle 778"/>
              <p:cNvSpPr/>
              <p:nvPr/>
            </p:nvSpPr>
            <p:spPr>
              <a:xfrm>
                <a:off x="4735435" y="52336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0" name="Rectangle 779"/>
              <p:cNvSpPr/>
              <p:nvPr/>
            </p:nvSpPr>
            <p:spPr>
              <a:xfrm>
                <a:off x="4735435" y="53321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1" name="Rectangle 780"/>
              <p:cNvSpPr/>
              <p:nvPr/>
            </p:nvSpPr>
            <p:spPr>
              <a:xfrm>
                <a:off x="4735435" y="54306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2" name="Rectangle 781"/>
              <p:cNvSpPr/>
              <p:nvPr/>
            </p:nvSpPr>
            <p:spPr>
              <a:xfrm>
                <a:off x="4735435" y="552914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3" name="Rectangle 782"/>
              <p:cNvSpPr/>
              <p:nvPr/>
            </p:nvSpPr>
            <p:spPr>
              <a:xfrm>
                <a:off x="4735435" y="562762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4" name="Rectangle 783"/>
              <p:cNvSpPr/>
              <p:nvPr/>
            </p:nvSpPr>
            <p:spPr>
              <a:xfrm>
                <a:off x="4735435" y="572610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5" name="Rectangle 784"/>
              <p:cNvSpPr/>
              <p:nvPr/>
            </p:nvSpPr>
            <p:spPr>
              <a:xfrm>
                <a:off x="4831756" y="503673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6" name="Rectangle 785"/>
              <p:cNvSpPr/>
              <p:nvPr/>
            </p:nvSpPr>
            <p:spPr>
              <a:xfrm>
                <a:off x="4831756"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7" name="Rectangle 786"/>
              <p:cNvSpPr/>
              <p:nvPr/>
            </p:nvSpPr>
            <p:spPr>
              <a:xfrm>
                <a:off x="4831756" y="52336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8" name="Rectangle 787"/>
              <p:cNvSpPr/>
              <p:nvPr/>
            </p:nvSpPr>
            <p:spPr>
              <a:xfrm>
                <a:off x="4831756" y="53321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89" name="Rectangle 788"/>
              <p:cNvSpPr/>
              <p:nvPr/>
            </p:nvSpPr>
            <p:spPr>
              <a:xfrm>
                <a:off x="4831756" y="543066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0" name="Rectangle 789"/>
              <p:cNvSpPr/>
              <p:nvPr/>
            </p:nvSpPr>
            <p:spPr>
              <a:xfrm>
                <a:off x="4831756"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1" name="Rectangle 790"/>
              <p:cNvSpPr/>
              <p:nvPr/>
            </p:nvSpPr>
            <p:spPr>
              <a:xfrm>
                <a:off x="4831756" y="56276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2" name="Rectangle 791"/>
              <p:cNvSpPr/>
              <p:nvPr/>
            </p:nvSpPr>
            <p:spPr>
              <a:xfrm>
                <a:off x="4831756" y="57261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3" name="Rectangle 792"/>
              <p:cNvSpPr/>
              <p:nvPr/>
            </p:nvSpPr>
            <p:spPr>
              <a:xfrm>
                <a:off x="4928077" y="503632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4" name="Rectangle 793"/>
              <p:cNvSpPr/>
              <p:nvPr/>
            </p:nvSpPr>
            <p:spPr>
              <a:xfrm>
                <a:off x="4928077" y="513480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5" name="Rectangle 794"/>
              <p:cNvSpPr/>
              <p:nvPr/>
            </p:nvSpPr>
            <p:spPr>
              <a:xfrm>
                <a:off x="4928077" y="523329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6" name="Rectangle 795"/>
              <p:cNvSpPr/>
              <p:nvPr/>
            </p:nvSpPr>
            <p:spPr>
              <a:xfrm>
                <a:off x="4928077" y="533177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7" name="Rectangle 796"/>
              <p:cNvSpPr/>
              <p:nvPr/>
            </p:nvSpPr>
            <p:spPr>
              <a:xfrm>
                <a:off x="4928077" y="543025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8" name="Rectangle 797"/>
              <p:cNvSpPr/>
              <p:nvPr/>
            </p:nvSpPr>
            <p:spPr>
              <a:xfrm>
                <a:off x="4928077" y="552874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799" name="Rectangle 798"/>
              <p:cNvSpPr/>
              <p:nvPr/>
            </p:nvSpPr>
            <p:spPr>
              <a:xfrm>
                <a:off x="4928077" y="562722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0" name="Rectangle 799"/>
              <p:cNvSpPr/>
              <p:nvPr/>
            </p:nvSpPr>
            <p:spPr>
              <a:xfrm>
                <a:off x="4928077" y="572570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1" name="Rectangle 800"/>
              <p:cNvSpPr/>
              <p:nvPr/>
            </p:nvSpPr>
            <p:spPr>
              <a:xfrm>
                <a:off x="5024398" y="50367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2" name="Rectangle 801"/>
              <p:cNvSpPr/>
              <p:nvPr/>
            </p:nvSpPr>
            <p:spPr>
              <a:xfrm>
                <a:off x="5024398" y="51352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3" name="Rectangle 802"/>
              <p:cNvSpPr/>
              <p:nvPr/>
            </p:nvSpPr>
            <p:spPr>
              <a:xfrm>
                <a:off x="5024398" y="52336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4" name="Rectangle 803"/>
              <p:cNvSpPr/>
              <p:nvPr/>
            </p:nvSpPr>
            <p:spPr>
              <a:xfrm>
                <a:off x="5024398" y="53321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5" name="Rectangle 804"/>
              <p:cNvSpPr/>
              <p:nvPr/>
            </p:nvSpPr>
            <p:spPr>
              <a:xfrm>
                <a:off x="5024398" y="54306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6" name="Rectangle 805"/>
              <p:cNvSpPr/>
              <p:nvPr/>
            </p:nvSpPr>
            <p:spPr>
              <a:xfrm>
                <a:off x="5024398"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7" name="Rectangle 806"/>
              <p:cNvSpPr/>
              <p:nvPr/>
            </p:nvSpPr>
            <p:spPr>
              <a:xfrm>
                <a:off x="5024398" y="56276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8" name="Rectangle 807"/>
              <p:cNvSpPr/>
              <p:nvPr/>
            </p:nvSpPr>
            <p:spPr>
              <a:xfrm>
                <a:off x="5024398" y="57261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09" name="Rectangle 808"/>
              <p:cNvSpPr/>
              <p:nvPr/>
            </p:nvSpPr>
            <p:spPr>
              <a:xfrm>
                <a:off x="5120719" y="503652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0" name="Rectangle 809"/>
              <p:cNvSpPr/>
              <p:nvPr/>
            </p:nvSpPr>
            <p:spPr>
              <a:xfrm>
                <a:off x="5120719" y="513501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1" name="Rectangle 810"/>
              <p:cNvSpPr/>
              <p:nvPr/>
            </p:nvSpPr>
            <p:spPr>
              <a:xfrm>
                <a:off x="5120719" y="5233494"/>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2" name="Rectangle 811"/>
              <p:cNvSpPr/>
              <p:nvPr/>
            </p:nvSpPr>
            <p:spPr>
              <a:xfrm>
                <a:off x="5120719" y="533197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3" name="Rectangle 812"/>
              <p:cNvSpPr/>
              <p:nvPr/>
            </p:nvSpPr>
            <p:spPr>
              <a:xfrm>
                <a:off x="5120719" y="543046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4" name="Rectangle 813"/>
              <p:cNvSpPr/>
              <p:nvPr/>
            </p:nvSpPr>
            <p:spPr>
              <a:xfrm>
                <a:off x="5120719" y="552894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5" name="Rectangle 814"/>
              <p:cNvSpPr/>
              <p:nvPr/>
            </p:nvSpPr>
            <p:spPr>
              <a:xfrm>
                <a:off x="5120719" y="562742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6" name="Rectangle 815"/>
              <p:cNvSpPr/>
              <p:nvPr/>
            </p:nvSpPr>
            <p:spPr>
              <a:xfrm>
                <a:off x="5120719" y="572590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7" name="Rectangle 816"/>
              <p:cNvSpPr/>
              <p:nvPr/>
            </p:nvSpPr>
            <p:spPr>
              <a:xfrm>
                <a:off x="5217040" y="503673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8" name="Rectangle 817"/>
              <p:cNvSpPr/>
              <p:nvPr/>
            </p:nvSpPr>
            <p:spPr>
              <a:xfrm>
                <a:off x="5217040" y="51352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19" name="Rectangle 818"/>
              <p:cNvSpPr/>
              <p:nvPr/>
            </p:nvSpPr>
            <p:spPr>
              <a:xfrm>
                <a:off x="5217040" y="52336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0" name="Rectangle 819"/>
              <p:cNvSpPr/>
              <p:nvPr/>
            </p:nvSpPr>
            <p:spPr>
              <a:xfrm>
                <a:off x="5217040" y="53321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1" name="Rectangle 820"/>
              <p:cNvSpPr/>
              <p:nvPr/>
            </p:nvSpPr>
            <p:spPr>
              <a:xfrm>
                <a:off x="5217040" y="543066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2" name="Rectangle 821"/>
              <p:cNvSpPr/>
              <p:nvPr/>
            </p:nvSpPr>
            <p:spPr>
              <a:xfrm>
                <a:off x="5217040"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3" name="Rectangle 822"/>
              <p:cNvSpPr/>
              <p:nvPr/>
            </p:nvSpPr>
            <p:spPr>
              <a:xfrm>
                <a:off x="5217040" y="56276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4" name="Rectangle 823"/>
              <p:cNvSpPr/>
              <p:nvPr/>
            </p:nvSpPr>
            <p:spPr>
              <a:xfrm>
                <a:off x="5217040" y="57261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5" name="Rectangle 824"/>
              <p:cNvSpPr/>
              <p:nvPr/>
            </p:nvSpPr>
            <p:spPr>
              <a:xfrm>
                <a:off x="5313361" y="50367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6" name="Rectangle 825"/>
              <p:cNvSpPr/>
              <p:nvPr/>
            </p:nvSpPr>
            <p:spPr>
              <a:xfrm>
                <a:off x="5313361"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7" name="Rectangle 826"/>
              <p:cNvSpPr/>
              <p:nvPr/>
            </p:nvSpPr>
            <p:spPr>
              <a:xfrm>
                <a:off x="5313361" y="52336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8" name="Rectangle 827"/>
              <p:cNvSpPr/>
              <p:nvPr/>
            </p:nvSpPr>
            <p:spPr>
              <a:xfrm>
                <a:off x="5313361" y="53321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29" name="Rectangle 828"/>
              <p:cNvSpPr/>
              <p:nvPr/>
            </p:nvSpPr>
            <p:spPr>
              <a:xfrm>
                <a:off x="5313361" y="5430662"/>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0" name="Rectangle 829"/>
              <p:cNvSpPr/>
              <p:nvPr/>
            </p:nvSpPr>
            <p:spPr>
              <a:xfrm>
                <a:off x="5313361"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1" name="Rectangle 830"/>
              <p:cNvSpPr/>
              <p:nvPr/>
            </p:nvSpPr>
            <p:spPr>
              <a:xfrm>
                <a:off x="5313361" y="5627628"/>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2" name="Rectangle 831"/>
              <p:cNvSpPr/>
              <p:nvPr/>
            </p:nvSpPr>
            <p:spPr>
              <a:xfrm>
                <a:off x="5313361" y="572610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3" name="Rectangle 832"/>
              <p:cNvSpPr/>
              <p:nvPr/>
            </p:nvSpPr>
            <p:spPr>
              <a:xfrm>
                <a:off x="5409682" y="503632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4" name="Rectangle 833"/>
              <p:cNvSpPr/>
              <p:nvPr/>
            </p:nvSpPr>
            <p:spPr>
              <a:xfrm>
                <a:off x="5409682" y="51348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5" name="Rectangle 834"/>
              <p:cNvSpPr/>
              <p:nvPr/>
            </p:nvSpPr>
            <p:spPr>
              <a:xfrm>
                <a:off x="5409682" y="523329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6" name="Rectangle 835"/>
              <p:cNvSpPr/>
              <p:nvPr/>
            </p:nvSpPr>
            <p:spPr>
              <a:xfrm>
                <a:off x="5409682" y="533177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7" name="Rectangle 836"/>
              <p:cNvSpPr/>
              <p:nvPr/>
            </p:nvSpPr>
            <p:spPr>
              <a:xfrm>
                <a:off x="5409682" y="543025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8" name="Rectangle 837"/>
              <p:cNvSpPr/>
              <p:nvPr/>
            </p:nvSpPr>
            <p:spPr>
              <a:xfrm>
                <a:off x="5409682" y="552874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39" name="Rectangle 838"/>
              <p:cNvSpPr/>
              <p:nvPr/>
            </p:nvSpPr>
            <p:spPr>
              <a:xfrm>
                <a:off x="5409682" y="562722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0" name="Rectangle 839"/>
              <p:cNvSpPr/>
              <p:nvPr/>
            </p:nvSpPr>
            <p:spPr>
              <a:xfrm>
                <a:off x="5409682" y="572570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1" name="Rectangle 840"/>
              <p:cNvSpPr/>
              <p:nvPr/>
            </p:nvSpPr>
            <p:spPr>
              <a:xfrm>
                <a:off x="5506003" y="503673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2" name="Rectangle 841"/>
              <p:cNvSpPr/>
              <p:nvPr/>
            </p:nvSpPr>
            <p:spPr>
              <a:xfrm>
                <a:off x="5506003"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3" name="Rectangle 842"/>
              <p:cNvSpPr/>
              <p:nvPr/>
            </p:nvSpPr>
            <p:spPr>
              <a:xfrm>
                <a:off x="5506003" y="52336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4" name="Rectangle 843"/>
              <p:cNvSpPr/>
              <p:nvPr/>
            </p:nvSpPr>
            <p:spPr>
              <a:xfrm>
                <a:off x="5506003" y="53321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5" name="Rectangle 844"/>
              <p:cNvSpPr/>
              <p:nvPr/>
            </p:nvSpPr>
            <p:spPr>
              <a:xfrm>
                <a:off x="5506003" y="54306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6" name="Rectangle 845"/>
              <p:cNvSpPr/>
              <p:nvPr/>
            </p:nvSpPr>
            <p:spPr>
              <a:xfrm>
                <a:off x="5506003" y="552914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7" name="Rectangle 846"/>
              <p:cNvSpPr/>
              <p:nvPr/>
            </p:nvSpPr>
            <p:spPr>
              <a:xfrm>
                <a:off x="5506003" y="562762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8" name="Rectangle 847"/>
              <p:cNvSpPr/>
              <p:nvPr/>
            </p:nvSpPr>
            <p:spPr>
              <a:xfrm>
                <a:off x="5506003" y="572610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49" name="Rectangle 848"/>
              <p:cNvSpPr/>
              <p:nvPr/>
            </p:nvSpPr>
            <p:spPr>
              <a:xfrm>
                <a:off x="5602324" y="503652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0" name="Rectangle 849"/>
              <p:cNvSpPr/>
              <p:nvPr/>
            </p:nvSpPr>
            <p:spPr>
              <a:xfrm>
                <a:off x="5602324" y="513501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1" name="Rectangle 850"/>
              <p:cNvSpPr/>
              <p:nvPr/>
            </p:nvSpPr>
            <p:spPr>
              <a:xfrm>
                <a:off x="5602324" y="523349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2" name="Rectangle 851"/>
              <p:cNvSpPr/>
              <p:nvPr/>
            </p:nvSpPr>
            <p:spPr>
              <a:xfrm>
                <a:off x="5602324" y="533197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3" name="Rectangle 852"/>
              <p:cNvSpPr/>
              <p:nvPr/>
            </p:nvSpPr>
            <p:spPr>
              <a:xfrm>
                <a:off x="5602324" y="543046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4" name="Rectangle 853"/>
              <p:cNvSpPr/>
              <p:nvPr/>
            </p:nvSpPr>
            <p:spPr>
              <a:xfrm>
                <a:off x="5602324" y="552894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5" name="Rectangle 854"/>
              <p:cNvSpPr/>
              <p:nvPr/>
            </p:nvSpPr>
            <p:spPr>
              <a:xfrm>
                <a:off x="5602324" y="5627426"/>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6" name="Rectangle 855"/>
              <p:cNvSpPr/>
              <p:nvPr/>
            </p:nvSpPr>
            <p:spPr>
              <a:xfrm>
                <a:off x="5602324" y="572590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7" name="Rectangle 856"/>
              <p:cNvSpPr/>
              <p:nvPr/>
            </p:nvSpPr>
            <p:spPr>
              <a:xfrm>
                <a:off x="5698645" y="50367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8" name="Rectangle 857"/>
              <p:cNvSpPr/>
              <p:nvPr/>
            </p:nvSpPr>
            <p:spPr>
              <a:xfrm>
                <a:off x="5698645"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59" name="Rectangle 858"/>
              <p:cNvSpPr/>
              <p:nvPr/>
            </p:nvSpPr>
            <p:spPr>
              <a:xfrm>
                <a:off x="5698645" y="52336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0" name="Rectangle 859"/>
              <p:cNvSpPr/>
              <p:nvPr/>
            </p:nvSpPr>
            <p:spPr>
              <a:xfrm>
                <a:off x="5698645" y="53321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1" name="Rectangle 860"/>
              <p:cNvSpPr/>
              <p:nvPr/>
            </p:nvSpPr>
            <p:spPr>
              <a:xfrm>
                <a:off x="5698645" y="543066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2" name="Rectangle 861"/>
              <p:cNvSpPr/>
              <p:nvPr/>
            </p:nvSpPr>
            <p:spPr>
              <a:xfrm>
                <a:off x="5698645"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3" name="Rectangle 862"/>
              <p:cNvSpPr/>
              <p:nvPr/>
            </p:nvSpPr>
            <p:spPr>
              <a:xfrm>
                <a:off x="5698645" y="562762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4" name="Rectangle 863"/>
              <p:cNvSpPr/>
              <p:nvPr/>
            </p:nvSpPr>
            <p:spPr>
              <a:xfrm>
                <a:off x="5698645" y="57261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5" name="Rectangle 864"/>
              <p:cNvSpPr/>
              <p:nvPr/>
            </p:nvSpPr>
            <p:spPr>
              <a:xfrm>
                <a:off x="5794966" y="503673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6" name="Rectangle 865"/>
              <p:cNvSpPr/>
              <p:nvPr/>
            </p:nvSpPr>
            <p:spPr>
              <a:xfrm>
                <a:off x="5794966" y="513521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7" name="Rectangle 866"/>
              <p:cNvSpPr/>
              <p:nvPr/>
            </p:nvSpPr>
            <p:spPr>
              <a:xfrm>
                <a:off x="5794966" y="52336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8" name="Rectangle 867"/>
              <p:cNvSpPr/>
              <p:nvPr/>
            </p:nvSpPr>
            <p:spPr>
              <a:xfrm>
                <a:off x="5794966" y="53321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69" name="Rectangle 868"/>
              <p:cNvSpPr/>
              <p:nvPr/>
            </p:nvSpPr>
            <p:spPr>
              <a:xfrm>
                <a:off x="5794966" y="54306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0" name="Rectangle 869"/>
              <p:cNvSpPr/>
              <p:nvPr/>
            </p:nvSpPr>
            <p:spPr>
              <a:xfrm>
                <a:off x="5794966"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1" name="Rectangle 870"/>
              <p:cNvSpPr/>
              <p:nvPr/>
            </p:nvSpPr>
            <p:spPr>
              <a:xfrm>
                <a:off x="5794966" y="5627628"/>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2" name="Rectangle 871"/>
              <p:cNvSpPr/>
              <p:nvPr/>
            </p:nvSpPr>
            <p:spPr>
              <a:xfrm>
                <a:off x="5794966" y="572610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3" name="Rectangle 872"/>
              <p:cNvSpPr/>
              <p:nvPr/>
            </p:nvSpPr>
            <p:spPr>
              <a:xfrm>
                <a:off x="5891287" y="503632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4" name="Rectangle 873"/>
              <p:cNvSpPr/>
              <p:nvPr/>
            </p:nvSpPr>
            <p:spPr>
              <a:xfrm>
                <a:off x="5891287" y="51348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5" name="Rectangle 874"/>
              <p:cNvSpPr/>
              <p:nvPr/>
            </p:nvSpPr>
            <p:spPr>
              <a:xfrm>
                <a:off x="5891287" y="523329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6" name="Rectangle 875"/>
              <p:cNvSpPr/>
              <p:nvPr/>
            </p:nvSpPr>
            <p:spPr>
              <a:xfrm>
                <a:off x="5891287" y="533177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7" name="Rectangle 876"/>
              <p:cNvSpPr/>
              <p:nvPr/>
            </p:nvSpPr>
            <p:spPr>
              <a:xfrm>
                <a:off x="5891287" y="543025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8" name="Rectangle 877"/>
              <p:cNvSpPr/>
              <p:nvPr/>
            </p:nvSpPr>
            <p:spPr>
              <a:xfrm>
                <a:off x="5891287" y="552874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79" name="Rectangle 878"/>
              <p:cNvSpPr/>
              <p:nvPr/>
            </p:nvSpPr>
            <p:spPr>
              <a:xfrm>
                <a:off x="5891287" y="5627224"/>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0" name="Rectangle 879"/>
              <p:cNvSpPr/>
              <p:nvPr/>
            </p:nvSpPr>
            <p:spPr>
              <a:xfrm>
                <a:off x="5891287" y="572570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1" name="Rectangle 880"/>
              <p:cNvSpPr/>
              <p:nvPr/>
            </p:nvSpPr>
            <p:spPr>
              <a:xfrm>
                <a:off x="5987608" y="50367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2" name="Rectangle 881"/>
              <p:cNvSpPr/>
              <p:nvPr/>
            </p:nvSpPr>
            <p:spPr>
              <a:xfrm>
                <a:off x="5987608"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3" name="Rectangle 882"/>
              <p:cNvSpPr/>
              <p:nvPr/>
            </p:nvSpPr>
            <p:spPr>
              <a:xfrm>
                <a:off x="5987608" y="5233696"/>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4" name="Rectangle 883"/>
              <p:cNvSpPr/>
              <p:nvPr/>
            </p:nvSpPr>
            <p:spPr>
              <a:xfrm>
                <a:off x="5987608" y="53321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5" name="Rectangle 884"/>
              <p:cNvSpPr/>
              <p:nvPr/>
            </p:nvSpPr>
            <p:spPr>
              <a:xfrm>
                <a:off x="5987608" y="54306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6" name="Rectangle 885"/>
              <p:cNvSpPr/>
              <p:nvPr/>
            </p:nvSpPr>
            <p:spPr>
              <a:xfrm>
                <a:off x="5987608"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7" name="Rectangle 886"/>
              <p:cNvSpPr/>
              <p:nvPr/>
            </p:nvSpPr>
            <p:spPr>
              <a:xfrm>
                <a:off x="5987608" y="56276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8" name="Rectangle 887"/>
              <p:cNvSpPr/>
              <p:nvPr/>
            </p:nvSpPr>
            <p:spPr>
              <a:xfrm>
                <a:off x="5987608" y="57261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89" name="Rectangle 888"/>
              <p:cNvSpPr/>
              <p:nvPr/>
            </p:nvSpPr>
            <p:spPr>
              <a:xfrm>
                <a:off x="6083929" y="5036528"/>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0" name="Rectangle 889"/>
              <p:cNvSpPr/>
              <p:nvPr/>
            </p:nvSpPr>
            <p:spPr>
              <a:xfrm>
                <a:off x="6083929" y="513501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1" name="Rectangle 890"/>
              <p:cNvSpPr/>
              <p:nvPr/>
            </p:nvSpPr>
            <p:spPr>
              <a:xfrm>
                <a:off x="6083929" y="5233494"/>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2" name="Rectangle 891"/>
              <p:cNvSpPr/>
              <p:nvPr/>
            </p:nvSpPr>
            <p:spPr>
              <a:xfrm>
                <a:off x="6083929" y="533197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3" name="Rectangle 892"/>
              <p:cNvSpPr/>
              <p:nvPr/>
            </p:nvSpPr>
            <p:spPr>
              <a:xfrm>
                <a:off x="6083929" y="543046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4" name="Rectangle 893"/>
              <p:cNvSpPr/>
              <p:nvPr/>
            </p:nvSpPr>
            <p:spPr>
              <a:xfrm>
                <a:off x="6083929" y="5528943"/>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5" name="Rectangle 894"/>
              <p:cNvSpPr/>
              <p:nvPr/>
            </p:nvSpPr>
            <p:spPr>
              <a:xfrm>
                <a:off x="6083929" y="562742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6" name="Rectangle 895"/>
              <p:cNvSpPr/>
              <p:nvPr/>
            </p:nvSpPr>
            <p:spPr>
              <a:xfrm>
                <a:off x="6083929" y="572590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7" name="Rectangle 896"/>
              <p:cNvSpPr/>
              <p:nvPr/>
            </p:nvSpPr>
            <p:spPr>
              <a:xfrm>
                <a:off x="6180250" y="50367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8" name="Rectangle 897"/>
              <p:cNvSpPr/>
              <p:nvPr/>
            </p:nvSpPr>
            <p:spPr>
              <a:xfrm>
                <a:off x="6180250"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899" name="Rectangle 898"/>
              <p:cNvSpPr/>
              <p:nvPr/>
            </p:nvSpPr>
            <p:spPr>
              <a:xfrm>
                <a:off x="6180250" y="52336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0" name="Rectangle 899"/>
              <p:cNvSpPr/>
              <p:nvPr/>
            </p:nvSpPr>
            <p:spPr>
              <a:xfrm>
                <a:off x="6180250" y="53321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1" name="Rectangle 900"/>
              <p:cNvSpPr/>
              <p:nvPr/>
            </p:nvSpPr>
            <p:spPr>
              <a:xfrm>
                <a:off x="6180250" y="5430662"/>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2" name="Rectangle 901"/>
              <p:cNvSpPr/>
              <p:nvPr/>
            </p:nvSpPr>
            <p:spPr>
              <a:xfrm>
                <a:off x="6180250" y="5529145"/>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3" name="Rectangle 902"/>
              <p:cNvSpPr/>
              <p:nvPr/>
            </p:nvSpPr>
            <p:spPr>
              <a:xfrm>
                <a:off x="6180250" y="562762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4" name="Rectangle 903"/>
              <p:cNvSpPr/>
              <p:nvPr/>
            </p:nvSpPr>
            <p:spPr>
              <a:xfrm>
                <a:off x="6180250" y="572610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5" name="Rectangle 904"/>
              <p:cNvSpPr/>
              <p:nvPr/>
            </p:nvSpPr>
            <p:spPr>
              <a:xfrm>
                <a:off x="6276573" y="503673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6" name="Rectangle 905"/>
              <p:cNvSpPr/>
              <p:nvPr/>
            </p:nvSpPr>
            <p:spPr>
              <a:xfrm>
                <a:off x="6276573" y="5135213"/>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7" name="Rectangle 906"/>
              <p:cNvSpPr/>
              <p:nvPr/>
            </p:nvSpPr>
            <p:spPr>
              <a:xfrm>
                <a:off x="6276573" y="52336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8" name="Rectangle 907"/>
              <p:cNvSpPr/>
              <p:nvPr/>
            </p:nvSpPr>
            <p:spPr>
              <a:xfrm>
                <a:off x="6276573" y="53321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09" name="Rectangle 908"/>
              <p:cNvSpPr/>
              <p:nvPr/>
            </p:nvSpPr>
            <p:spPr>
              <a:xfrm>
                <a:off x="6276573" y="5430662"/>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0" name="Rectangle 909"/>
              <p:cNvSpPr/>
              <p:nvPr/>
            </p:nvSpPr>
            <p:spPr>
              <a:xfrm>
                <a:off x="6276573" y="5529145"/>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1" name="Rectangle 910"/>
              <p:cNvSpPr/>
              <p:nvPr/>
            </p:nvSpPr>
            <p:spPr>
              <a:xfrm>
                <a:off x="6276573" y="562762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2" name="Rectangle 911"/>
              <p:cNvSpPr/>
              <p:nvPr/>
            </p:nvSpPr>
            <p:spPr>
              <a:xfrm>
                <a:off x="6276573" y="572610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3" name="Rectangle 912"/>
              <p:cNvSpPr/>
              <p:nvPr/>
            </p:nvSpPr>
            <p:spPr>
              <a:xfrm>
                <a:off x="4061188" y="58252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4" name="Rectangle 913"/>
              <p:cNvSpPr/>
              <p:nvPr/>
            </p:nvSpPr>
            <p:spPr>
              <a:xfrm>
                <a:off x="4061188" y="592368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5" name="Rectangle 914"/>
              <p:cNvSpPr/>
              <p:nvPr/>
            </p:nvSpPr>
            <p:spPr>
              <a:xfrm>
                <a:off x="4157509" y="582499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6" name="Rectangle 915"/>
              <p:cNvSpPr/>
              <p:nvPr/>
            </p:nvSpPr>
            <p:spPr>
              <a:xfrm>
                <a:off x="4157509" y="59234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7" name="Rectangle 916"/>
              <p:cNvSpPr/>
              <p:nvPr/>
            </p:nvSpPr>
            <p:spPr>
              <a:xfrm>
                <a:off x="4253830" y="58252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8" name="Rectangle 917"/>
              <p:cNvSpPr/>
              <p:nvPr/>
            </p:nvSpPr>
            <p:spPr>
              <a:xfrm>
                <a:off x="4253830" y="59236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19" name="Rectangle 918"/>
              <p:cNvSpPr/>
              <p:nvPr/>
            </p:nvSpPr>
            <p:spPr>
              <a:xfrm>
                <a:off x="4350151" y="58252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0" name="Rectangle 919"/>
              <p:cNvSpPr/>
              <p:nvPr/>
            </p:nvSpPr>
            <p:spPr>
              <a:xfrm>
                <a:off x="4350151" y="59236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1" name="Rectangle 920"/>
              <p:cNvSpPr/>
              <p:nvPr/>
            </p:nvSpPr>
            <p:spPr>
              <a:xfrm>
                <a:off x="4446472" y="58247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2" name="Rectangle 921"/>
              <p:cNvSpPr/>
              <p:nvPr/>
            </p:nvSpPr>
            <p:spPr>
              <a:xfrm>
                <a:off x="4446472" y="5923277"/>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3" name="Rectangle 922"/>
              <p:cNvSpPr/>
              <p:nvPr/>
            </p:nvSpPr>
            <p:spPr>
              <a:xfrm>
                <a:off x="4542793" y="58252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4" name="Rectangle 923"/>
              <p:cNvSpPr/>
              <p:nvPr/>
            </p:nvSpPr>
            <p:spPr>
              <a:xfrm>
                <a:off x="4542793" y="59236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5" name="Rectangle 924"/>
              <p:cNvSpPr/>
              <p:nvPr/>
            </p:nvSpPr>
            <p:spPr>
              <a:xfrm>
                <a:off x="4639114" y="582499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6" name="Rectangle 925"/>
              <p:cNvSpPr/>
              <p:nvPr/>
            </p:nvSpPr>
            <p:spPr>
              <a:xfrm>
                <a:off x="4639114" y="5923479"/>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7" name="Rectangle 926"/>
              <p:cNvSpPr/>
              <p:nvPr/>
            </p:nvSpPr>
            <p:spPr>
              <a:xfrm>
                <a:off x="4735435" y="58252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8" name="Rectangle 927"/>
              <p:cNvSpPr/>
              <p:nvPr/>
            </p:nvSpPr>
            <p:spPr>
              <a:xfrm>
                <a:off x="4735435" y="59236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29" name="Rectangle 928"/>
              <p:cNvSpPr/>
              <p:nvPr/>
            </p:nvSpPr>
            <p:spPr>
              <a:xfrm>
                <a:off x="4831756" y="58252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0" name="Rectangle 929"/>
              <p:cNvSpPr/>
              <p:nvPr/>
            </p:nvSpPr>
            <p:spPr>
              <a:xfrm>
                <a:off x="4831756" y="592368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1" name="Rectangle 930"/>
              <p:cNvSpPr/>
              <p:nvPr/>
            </p:nvSpPr>
            <p:spPr>
              <a:xfrm>
                <a:off x="4928077" y="58247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2" name="Rectangle 931"/>
              <p:cNvSpPr/>
              <p:nvPr/>
            </p:nvSpPr>
            <p:spPr>
              <a:xfrm>
                <a:off x="4928077" y="592327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3" name="Rectangle 932"/>
              <p:cNvSpPr/>
              <p:nvPr/>
            </p:nvSpPr>
            <p:spPr>
              <a:xfrm>
                <a:off x="5024398" y="58252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4" name="Rectangle 933"/>
              <p:cNvSpPr/>
              <p:nvPr/>
            </p:nvSpPr>
            <p:spPr>
              <a:xfrm>
                <a:off x="5024398" y="592368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5" name="Rectangle 934"/>
              <p:cNvSpPr/>
              <p:nvPr/>
            </p:nvSpPr>
            <p:spPr>
              <a:xfrm>
                <a:off x="5120719" y="582499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6" name="Rectangle 935"/>
              <p:cNvSpPr/>
              <p:nvPr/>
            </p:nvSpPr>
            <p:spPr>
              <a:xfrm>
                <a:off x="5120719" y="59234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7" name="Rectangle 936"/>
              <p:cNvSpPr/>
              <p:nvPr/>
            </p:nvSpPr>
            <p:spPr>
              <a:xfrm>
                <a:off x="5217040" y="58252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8" name="Rectangle 937"/>
              <p:cNvSpPr/>
              <p:nvPr/>
            </p:nvSpPr>
            <p:spPr>
              <a:xfrm>
                <a:off x="5217040" y="59236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39" name="Rectangle 938"/>
              <p:cNvSpPr/>
              <p:nvPr/>
            </p:nvSpPr>
            <p:spPr>
              <a:xfrm>
                <a:off x="5313361" y="58252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0" name="Rectangle 939"/>
              <p:cNvSpPr/>
              <p:nvPr/>
            </p:nvSpPr>
            <p:spPr>
              <a:xfrm>
                <a:off x="5313361" y="592368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1" name="Rectangle 940"/>
              <p:cNvSpPr/>
              <p:nvPr/>
            </p:nvSpPr>
            <p:spPr>
              <a:xfrm>
                <a:off x="5409682" y="5824796"/>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2" name="Rectangle 941"/>
              <p:cNvSpPr/>
              <p:nvPr/>
            </p:nvSpPr>
            <p:spPr>
              <a:xfrm>
                <a:off x="5409682" y="592327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3" name="Rectangle 942"/>
              <p:cNvSpPr/>
              <p:nvPr/>
            </p:nvSpPr>
            <p:spPr>
              <a:xfrm>
                <a:off x="5506003" y="58252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4" name="Rectangle 943"/>
              <p:cNvSpPr/>
              <p:nvPr/>
            </p:nvSpPr>
            <p:spPr>
              <a:xfrm>
                <a:off x="5506003" y="59236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5" name="Rectangle 944"/>
              <p:cNvSpPr/>
              <p:nvPr/>
            </p:nvSpPr>
            <p:spPr>
              <a:xfrm>
                <a:off x="5602324" y="5824998"/>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6" name="Rectangle 945"/>
              <p:cNvSpPr/>
              <p:nvPr/>
            </p:nvSpPr>
            <p:spPr>
              <a:xfrm>
                <a:off x="5602324" y="59234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7" name="Rectangle 946"/>
              <p:cNvSpPr/>
              <p:nvPr/>
            </p:nvSpPr>
            <p:spPr>
              <a:xfrm>
                <a:off x="5698645" y="58252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8" name="Rectangle 947"/>
              <p:cNvSpPr/>
              <p:nvPr/>
            </p:nvSpPr>
            <p:spPr>
              <a:xfrm>
                <a:off x="5698645" y="592368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49" name="Rectangle 948"/>
              <p:cNvSpPr/>
              <p:nvPr/>
            </p:nvSpPr>
            <p:spPr>
              <a:xfrm>
                <a:off x="5794966" y="5825200"/>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0" name="Rectangle 949"/>
              <p:cNvSpPr/>
              <p:nvPr/>
            </p:nvSpPr>
            <p:spPr>
              <a:xfrm>
                <a:off x="5794966" y="592368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1" name="Rectangle 950"/>
              <p:cNvSpPr/>
              <p:nvPr/>
            </p:nvSpPr>
            <p:spPr>
              <a:xfrm>
                <a:off x="5891287" y="5824796"/>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2" name="Rectangle 951"/>
              <p:cNvSpPr/>
              <p:nvPr/>
            </p:nvSpPr>
            <p:spPr>
              <a:xfrm>
                <a:off x="5891287" y="5923277"/>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3" name="Rectangle 952"/>
              <p:cNvSpPr/>
              <p:nvPr/>
            </p:nvSpPr>
            <p:spPr>
              <a:xfrm>
                <a:off x="5987608" y="58252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4" name="Rectangle 953"/>
              <p:cNvSpPr/>
              <p:nvPr/>
            </p:nvSpPr>
            <p:spPr>
              <a:xfrm>
                <a:off x="5987608" y="592368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5" name="Rectangle 954"/>
              <p:cNvSpPr/>
              <p:nvPr/>
            </p:nvSpPr>
            <p:spPr>
              <a:xfrm>
                <a:off x="6083929" y="5824998"/>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6" name="Rectangle 955"/>
              <p:cNvSpPr/>
              <p:nvPr/>
            </p:nvSpPr>
            <p:spPr>
              <a:xfrm>
                <a:off x="6083929" y="5923479"/>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7" name="Rectangle 956"/>
              <p:cNvSpPr/>
              <p:nvPr/>
            </p:nvSpPr>
            <p:spPr>
              <a:xfrm>
                <a:off x="6180250" y="5825200"/>
                <a:ext cx="93294" cy="98889"/>
              </a:xfrm>
              <a:prstGeom prst="rect">
                <a:avLst/>
              </a:prstGeom>
              <a:solidFill>
                <a:srgbClr val="748560"/>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8" name="Rectangle 957"/>
              <p:cNvSpPr/>
              <p:nvPr/>
            </p:nvSpPr>
            <p:spPr>
              <a:xfrm>
                <a:off x="6180250" y="5923681"/>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59" name="Rectangle 958"/>
              <p:cNvSpPr/>
              <p:nvPr/>
            </p:nvSpPr>
            <p:spPr>
              <a:xfrm>
                <a:off x="6276573" y="5825200"/>
                <a:ext cx="93294" cy="98889"/>
              </a:xfrm>
              <a:prstGeom prst="rect">
                <a:avLst/>
              </a:prstGeom>
              <a:solidFill>
                <a:srgbClr val="326F9D"/>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sp>
            <p:nvSpPr>
              <p:cNvPr id="960" name="Rectangle 959"/>
              <p:cNvSpPr/>
              <p:nvPr/>
            </p:nvSpPr>
            <p:spPr>
              <a:xfrm>
                <a:off x="6276573" y="5923681"/>
                <a:ext cx="93294" cy="98889"/>
              </a:xfrm>
              <a:prstGeom prst="rect">
                <a:avLst/>
              </a:prstGeom>
              <a:solidFill>
                <a:sysClr val="window" lastClr="FFFFFF">
                  <a:lumMod val="85000"/>
                </a:sysClr>
              </a:solidFill>
              <a:ln w="6350" cap="flat" cmpd="sng" algn="ctr">
                <a:solidFill>
                  <a:sysClr val="window" lastClr="FFFFFF"/>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Franklin Gothic Medium"/>
                  <a:ea typeface="+mn-ea"/>
                  <a:cs typeface="+mn-cs"/>
                </a:endParaRPr>
              </a:p>
            </p:txBody>
          </p:sp>
        </p:grpSp>
        <p:pic>
          <p:nvPicPr>
            <p:cNvPr id="528" name="Picture 3" descr="\\psf\Home\Dropbox\Mike Hanna\DTH\23238\Source\PNG\database_top.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3800062" y="4159072"/>
              <a:ext cx="2826161" cy="117563"/>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
        <p:nvSpPr>
          <p:cNvPr id="963" name="Up Arrow 962"/>
          <p:cNvSpPr/>
          <p:nvPr/>
        </p:nvSpPr>
        <p:spPr>
          <a:xfrm>
            <a:off x="7417983" y="3167064"/>
            <a:ext cx="168813" cy="182048"/>
          </a:xfrm>
          <a:prstGeom prst="upArrow">
            <a:avLst/>
          </a:prstGeom>
          <a:solidFill>
            <a:srgbClr val="74856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sp>
        <p:nvSpPr>
          <p:cNvPr id="964" name="Up Arrow 963"/>
          <p:cNvSpPr/>
          <p:nvPr/>
        </p:nvSpPr>
        <p:spPr>
          <a:xfrm rot="10800000">
            <a:off x="6570785" y="3167064"/>
            <a:ext cx="168813" cy="182048"/>
          </a:xfrm>
          <a:prstGeom prst="upArrow">
            <a:avLst/>
          </a:prstGeom>
          <a:solidFill>
            <a:srgbClr val="326F9D"/>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sp>
        <p:nvSpPr>
          <p:cNvPr id="965" name="Up Arrow 964"/>
          <p:cNvSpPr/>
          <p:nvPr/>
        </p:nvSpPr>
        <p:spPr>
          <a:xfrm flipV="1">
            <a:off x="6570784" y="1336436"/>
            <a:ext cx="168813" cy="182048"/>
          </a:xfrm>
          <a:prstGeom prst="upArrow">
            <a:avLst/>
          </a:prstGeom>
          <a:solidFill>
            <a:srgbClr val="74856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sp>
        <p:nvSpPr>
          <p:cNvPr id="966" name="Up Arrow 965"/>
          <p:cNvSpPr/>
          <p:nvPr/>
        </p:nvSpPr>
        <p:spPr>
          <a:xfrm rot="10800000" flipV="1">
            <a:off x="7417982" y="1336436"/>
            <a:ext cx="168813" cy="182048"/>
          </a:xfrm>
          <a:prstGeom prst="upArrow">
            <a:avLst/>
          </a:prstGeom>
          <a:solidFill>
            <a:srgbClr val="C00000"/>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Franklin Gothic Medium"/>
              <a:ea typeface="+mn-ea"/>
              <a:cs typeface="+mn-cs"/>
            </a:endParaRPr>
          </a:p>
        </p:txBody>
      </p:sp>
    </p:spTree>
    <p:extLst>
      <p:ext uri="{BB962C8B-B14F-4D97-AF65-F5344CB8AC3E}">
        <p14:creationId xmlns:p14="http://schemas.microsoft.com/office/powerpoint/2010/main" val="2539665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322780" y="3645425"/>
            <a:ext cx="8287820" cy="1352310"/>
          </a:xfrm>
        </p:spPr>
        <p:txBody>
          <a:bodyPr/>
          <a:lstStyle/>
          <a:p>
            <a:r>
              <a:rPr lang="en-US" dirty="0" smtClean="0"/>
              <a:t>Thin Provisioning (</a:t>
            </a:r>
            <a:r>
              <a:rPr lang="en-US" dirty="0" err="1" smtClean="0"/>
              <a:t>RealThin</a:t>
            </a:r>
            <a:r>
              <a:rPr lang="en-US" baseline="30000" dirty="0" err="1" smtClean="0"/>
              <a:t>TM</a:t>
            </a:r>
            <a:r>
              <a:rPr lang="en-US" dirty="0" smtClean="0"/>
              <a:t>)</a:t>
            </a:r>
            <a:endParaRPr lang="en-US" dirty="0"/>
          </a:p>
        </p:txBody>
      </p:sp>
    </p:spTree>
    <p:extLst>
      <p:ext uri="{BB962C8B-B14F-4D97-AF65-F5344CB8AC3E}">
        <p14:creationId xmlns:p14="http://schemas.microsoft.com/office/powerpoint/2010/main" val="12025507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 Provisioning</a:t>
            </a:r>
            <a:endParaRPr lang="en-US" dirty="0"/>
          </a:p>
        </p:txBody>
      </p:sp>
      <p:sp>
        <p:nvSpPr>
          <p:cNvPr id="6" name="Content Placeholder 5"/>
          <p:cNvSpPr txBox="1">
            <a:spLocks/>
          </p:cNvSpPr>
          <p:nvPr/>
        </p:nvSpPr>
        <p:spPr>
          <a:xfrm>
            <a:off x="446088" y="990600"/>
            <a:ext cx="8621711" cy="5335587"/>
          </a:xfrm>
          <a:prstGeom prst="rect">
            <a:avLst/>
          </a:prstGeom>
        </p:spPr>
        <p:txBody>
          <a:bodyPr>
            <a:normAutofit/>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Char char="•"/>
            </a:pPr>
            <a:r>
              <a:rPr lang="en-US" dirty="0"/>
              <a:t>Enabled/Disabled </a:t>
            </a:r>
            <a:r>
              <a:rPr lang="en-US" dirty="0" smtClean="0"/>
              <a:t>for all volumes in a pool</a:t>
            </a:r>
          </a:p>
          <a:p>
            <a:pPr>
              <a:buFont typeface="Arial" charset="0"/>
              <a:buChar char="•"/>
            </a:pPr>
            <a:r>
              <a:rPr lang="en-US" dirty="0" smtClean="0"/>
              <a:t>Disk </a:t>
            </a:r>
            <a:r>
              <a:rPr lang="en-US" dirty="0"/>
              <a:t>space is used only when it is written </a:t>
            </a:r>
            <a:r>
              <a:rPr lang="en-US" dirty="0" smtClean="0"/>
              <a:t>to</a:t>
            </a:r>
          </a:p>
          <a:p>
            <a:pPr lvl="1">
              <a:buFont typeface="Arial" charset="0"/>
              <a:buChar char="•"/>
            </a:pPr>
            <a:r>
              <a:rPr lang="en-US" dirty="0" smtClean="0"/>
              <a:t>No space reservations are made at LUN creation time</a:t>
            </a:r>
          </a:p>
          <a:p>
            <a:pPr>
              <a:buFont typeface="Arial" charset="0"/>
              <a:buChar char="•"/>
            </a:pPr>
            <a:r>
              <a:rPr lang="en-US" dirty="0"/>
              <a:t>LUN size is independent of physical disk </a:t>
            </a:r>
            <a:r>
              <a:rPr lang="en-US" dirty="0" smtClean="0"/>
              <a:t>space</a:t>
            </a:r>
          </a:p>
          <a:p>
            <a:pPr>
              <a:buFont typeface="Arial" charset="0"/>
              <a:buChar char="•"/>
            </a:pPr>
            <a:r>
              <a:rPr lang="en-US" dirty="0" smtClean="0"/>
              <a:t>Add capacity when needed</a:t>
            </a:r>
          </a:p>
          <a:p>
            <a:pPr>
              <a:buFont typeface="Arial" charset="0"/>
              <a:buChar char="•"/>
            </a:pPr>
            <a:r>
              <a:rPr lang="en-US" dirty="0"/>
              <a:t>Reclaim unused </a:t>
            </a:r>
            <a:r>
              <a:rPr lang="en-US" dirty="0" smtClean="0"/>
              <a:t>space</a:t>
            </a:r>
            <a:endParaRPr lang="en-US" dirty="0"/>
          </a:p>
          <a:p>
            <a:pPr lvl="1">
              <a:buFont typeface="Arial" charset="0"/>
              <a:buChar char="•"/>
            </a:pPr>
            <a:r>
              <a:rPr lang="en-US" dirty="0"/>
              <a:t>T-10 </a:t>
            </a:r>
            <a:r>
              <a:rPr lang="en-US" dirty="0" smtClean="0"/>
              <a:t>Unmap</a:t>
            </a:r>
          </a:p>
          <a:p>
            <a:pPr lvl="1">
              <a:buFont typeface="Arial" charset="0"/>
              <a:buChar char="•"/>
            </a:pPr>
            <a:r>
              <a:rPr lang="en-US" dirty="0" smtClean="0"/>
              <a:t>Background space reclamation</a:t>
            </a:r>
          </a:p>
          <a:p>
            <a:pPr marL="0" indent="0">
              <a:buNone/>
            </a:pPr>
            <a:endParaRPr lang="en-US" dirty="0" smtClean="0"/>
          </a:p>
          <a:p>
            <a:pPr lvl="1">
              <a:buFont typeface="Arial" charset="0"/>
              <a:buChar char="•"/>
            </a:pPr>
            <a:endParaRPr lang="en-US" dirty="0" smtClean="0"/>
          </a:p>
          <a:p>
            <a:pPr marL="342900" lvl="1" indent="0">
              <a:buNone/>
            </a:pPr>
            <a:endParaRPr lang="en-US" dirty="0" smtClean="0"/>
          </a:p>
        </p:txBody>
      </p:sp>
      <p:sp>
        <p:nvSpPr>
          <p:cNvPr id="7" name="Date Placeholder 1"/>
          <p:cNvSpPr>
            <a:spLocks noGrp="1"/>
          </p:cNvSpPr>
          <p:nvPr>
            <p:ph type="dt" sz="half" idx="4294967295"/>
          </p:nvPr>
        </p:nvSpPr>
        <p:spPr>
          <a:xfrm>
            <a:off x="0" y="6548511"/>
            <a:ext cx="2133600" cy="299573"/>
          </a:xfrm>
          <a:prstGeom prst="rect">
            <a:avLst/>
          </a:prstGeom>
        </p:spPr>
        <p:txBody>
          <a:bodyPr/>
          <a:lstStyle/>
          <a:p>
            <a:r>
              <a:rPr lang="en-US" sz="1200" dirty="0" smtClean="0">
                <a:solidFill>
                  <a:schemeClr val="bg1"/>
                </a:solidFill>
              </a:rPr>
              <a:t>May, 2014</a:t>
            </a:r>
            <a:endParaRPr lang="en-US" sz="1200" dirty="0">
              <a:solidFill>
                <a:schemeClr val="bg1"/>
              </a:solidFill>
            </a:endParaRPr>
          </a:p>
        </p:txBody>
      </p:sp>
      <p:grpSp>
        <p:nvGrpSpPr>
          <p:cNvPr id="11" name="Group 10"/>
          <p:cNvGrpSpPr/>
          <p:nvPr/>
        </p:nvGrpSpPr>
        <p:grpSpPr>
          <a:xfrm>
            <a:off x="5562600" y="3962400"/>
            <a:ext cx="3671600" cy="2362200"/>
            <a:chOff x="5443492" y="3810000"/>
            <a:chExt cx="3671600" cy="2362200"/>
          </a:xfrm>
        </p:grpSpPr>
        <p:grpSp>
          <p:nvGrpSpPr>
            <p:cNvPr id="10" name="Group 9"/>
            <p:cNvGrpSpPr/>
            <p:nvPr/>
          </p:nvGrpSpPr>
          <p:grpSpPr>
            <a:xfrm>
              <a:off x="5443492" y="3834222"/>
              <a:ext cx="3671600" cy="2337978"/>
              <a:chOff x="5369719" y="2919822"/>
              <a:chExt cx="3671600" cy="2337978"/>
            </a:xfrm>
          </p:grpSpPr>
          <p:sp>
            <p:nvSpPr>
              <p:cNvPr id="4" name="Right Brace 3"/>
              <p:cNvSpPr/>
              <p:nvPr/>
            </p:nvSpPr>
            <p:spPr>
              <a:xfrm>
                <a:off x="7086600" y="3615743"/>
                <a:ext cx="457200" cy="152624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Right Brace 73"/>
              <p:cNvSpPr/>
              <p:nvPr/>
            </p:nvSpPr>
            <p:spPr>
              <a:xfrm>
                <a:off x="7091245" y="2919822"/>
                <a:ext cx="457200" cy="66157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TextBox 74"/>
              <p:cNvSpPr txBox="1"/>
              <p:nvPr/>
            </p:nvSpPr>
            <p:spPr>
              <a:xfrm>
                <a:off x="7546227" y="4202668"/>
                <a:ext cx="1340893" cy="369332"/>
              </a:xfrm>
              <a:prstGeom prst="rect">
                <a:avLst/>
              </a:prstGeom>
              <a:noFill/>
            </p:spPr>
            <p:txBody>
              <a:bodyPr wrap="square" rtlCol="0">
                <a:spAutoFit/>
              </a:bodyPr>
              <a:lstStyle/>
              <a:p>
                <a:r>
                  <a:rPr lang="en-US" dirty="0" smtClean="0">
                    <a:latin typeface="Franklin Gothic Medium" panose="020B0603020102020204" pitchFamily="34" charset="0"/>
                  </a:rPr>
                  <a:t>Used space</a:t>
                </a:r>
                <a:endParaRPr lang="en-US" dirty="0">
                  <a:latin typeface="Franklin Gothic Medium" panose="020B0603020102020204" pitchFamily="34" charset="0"/>
                </a:endParaRPr>
              </a:p>
            </p:txBody>
          </p:sp>
          <p:sp>
            <p:nvSpPr>
              <p:cNvPr id="78" name="TextBox 77"/>
              <p:cNvSpPr txBox="1"/>
              <p:nvPr/>
            </p:nvSpPr>
            <p:spPr>
              <a:xfrm>
                <a:off x="7546227" y="3059668"/>
                <a:ext cx="1495092" cy="369332"/>
              </a:xfrm>
              <a:prstGeom prst="rect">
                <a:avLst/>
              </a:prstGeom>
              <a:noFill/>
            </p:spPr>
            <p:txBody>
              <a:bodyPr wrap="square" rtlCol="0">
                <a:spAutoFit/>
              </a:bodyPr>
              <a:lstStyle/>
              <a:p>
                <a:r>
                  <a:rPr lang="en-US" dirty="0" smtClean="0">
                    <a:latin typeface="Franklin Gothic Medium" panose="020B0603020102020204" pitchFamily="34" charset="0"/>
                  </a:rPr>
                  <a:t>Free space</a:t>
                </a:r>
                <a:endParaRPr lang="en-US" dirty="0">
                  <a:latin typeface="Franklin Gothic Medium" panose="020B0603020102020204" pitchFamily="34" charset="0"/>
                </a:endParaRPr>
              </a:p>
            </p:txBody>
          </p:sp>
          <p:grpSp>
            <p:nvGrpSpPr>
              <p:cNvPr id="9" name="Group 8"/>
              <p:cNvGrpSpPr/>
              <p:nvPr/>
            </p:nvGrpSpPr>
            <p:grpSpPr>
              <a:xfrm>
                <a:off x="5369719" y="2919823"/>
                <a:ext cx="1657587" cy="2337977"/>
                <a:chOff x="5369719" y="2919823"/>
                <a:chExt cx="1657587" cy="2337977"/>
              </a:xfrm>
            </p:grpSpPr>
            <p:grpSp>
              <p:nvGrpSpPr>
                <p:cNvPr id="50" name="Group 49"/>
                <p:cNvGrpSpPr/>
                <p:nvPr/>
              </p:nvGrpSpPr>
              <p:grpSpPr>
                <a:xfrm>
                  <a:off x="5369719" y="3331674"/>
                  <a:ext cx="1656477" cy="1926126"/>
                  <a:chOff x="4388246" y="4511086"/>
                  <a:chExt cx="693048" cy="1079410"/>
                </a:xfr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1"/>
                  <a:tileRect/>
                </a:gradFill>
                <a:effectLst/>
              </p:grpSpPr>
              <p:grpSp>
                <p:nvGrpSpPr>
                  <p:cNvPr id="52" name="Group 51"/>
                  <p:cNvGrpSpPr/>
                  <p:nvPr/>
                </p:nvGrpSpPr>
                <p:grpSpPr>
                  <a:xfrm>
                    <a:off x="4388246" y="5125804"/>
                    <a:ext cx="692338" cy="461962"/>
                    <a:chOff x="4388246" y="5125804"/>
                    <a:chExt cx="692338" cy="461962"/>
                  </a:xfrm>
                  <a:grpFill/>
                </p:grpSpPr>
                <p:sp>
                  <p:nvSpPr>
                    <p:cNvPr id="82"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83"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4"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5"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6"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53" name="Group 52"/>
                  <p:cNvGrpSpPr/>
                  <p:nvPr/>
                </p:nvGrpSpPr>
                <p:grpSpPr>
                  <a:xfrm>
                    <a:off x="4388956" y="4818800"/>
                    <a:ext cx="692338" cy="461962"/>
                    <a:chOff x="4388246" y="5125804"/>
                    <a:chExt cx="692338" cy="461962"/>
                  </a:xfrm>
                  <a:grpFill/>
                </p:grpSpPr>
                <p:sp>
                  <p:nvSpPr>
                    <p:cNvPr id="72"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73"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79"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0"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1"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54" name="Group 53"/>
                  <p:cNvGrpSpPr/>
                  <p:nvPr/>
                </p:nvGrpSpPr>
                <p:grpSpPr>
                  <a:xfrm>
                    <a:off x="4388956" y="4511086"/>
                    <a:ext cx="692338" cy="461962"/>
                    <a:chOff x="4388246" y="5125804"/>
                    <a:chExt cx="692338" cy="461962"/>
                  </a:xfrm>
                  <a:grpFill/>
                </p:grpSpPr>
                <p:sp>
                  <p:nvSpPr>
                    <p:cNvPr id="67"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68"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69"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70"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71"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55" name="Line 166"/>
                  <p:cNvSpPr>
                    <a:spLocks noChangeShapeType="1"/>
                  </p:cNvSpPr>
                  <p:nvPr/>
                </p:nvSpPr>
                <p:spPr bwMode="auto">
                  <a:xfrm>
                    <a:off x="4440605" y="4629144"/>
                    <a:ext cx="0" cy="920216"/>
                  </a:xfrm>
                  <a:prstGeom prst="line">
                    <a:avLst/>
                  </a:prstGeom>
                  <a:grpFill/>
                  <a:ln w="9525">
                    <a:solidFill>
                      <a:schemeClr val="tx1"/>
                    </a:solidFill>
                    <a:round/>
                    <a:headEnd/>
                    <a:tailEnd/>
                  </a:ln>
                </p:spPr>
                <p:txBody>
                  <a:bodyPr/>
                  <a:lstStyle/>
                  <a:p>
                    <a:endParaRPr lang="en-US"/>
                  </a:p>
                </p:txBody>
              </p:sp>
              <p:sp>
                <p:nvSpPr>
                  <p:cNvPr id="56" name="Line 166"/>
                  <p:cNvSpPr>
                    <a:spLocks noChangeShapeType="1"/>
                  </p:cNvSpPr>
                  <p:nvPr/>
                </p:nvSpPr>
                <p:spPr bwMode="auto">
                  <a:xfrm>
                    <a:off x="4497657" y="4642917"/>
                    <a:ext cx="0" cy="928823"/>
                  </a:xfrm>
                  <a:prstGeom prst="line">
                    <a:avLst/>
                  </a:prstGeom>
                  <a:grpFill/>
                  <a:ln w="9525">
                    <a:solidFill>
                      <a:schemeClr val="tx1"/>
                    </a:solidFill>
                    <a:round/>
                    <a:headEnd/>
                    <a:tailEnd/>
                  </a:ln>
                </p:spPr>
                <p:txBody>
                  <a:bodyPr/>
                  <a:lstStyle/>
                  <a:p>
                    <a:endParaRPr lang="en-US"/>
                  </a:p>
                </p:txBody>
              </p:sp>
              <p:sp>
                <p:nvSpPr>
                  <p:cNvPr id="57" name="Line 166"/>
                  <p:cNvSpPr>
                    <a:spLocks noChangeShapeType="1"/>
                  </p:cNvSpPr>
                  <p:nvPr/>
                </p:nvSpPr>
                <p:spPr bwMode="auto">
                  <a:xfrm>
                    <a:off x="4553999" y="4655858"/>
                    <a:ext cx="0" cy="920216"/>
                  </a:xfrm>
                  <a:prstGeom prst="line">
                    <a:avLst/>
                  </a:prstGeom>
                  <a:grpFill/>
                  <a:ln w="9525">
                    <a:solidFill>
                      <a:schemeClr val="tx1"/>
                    </a:solidFill>
                    <a:round/>
                    <a:headEnd/>
                    <a:tailEnd/>
                  </a:ln>
                </p:spPr>
                <p:txBody>
                  <a:bodyPr/>
                  <a:lstStyle/>
                  <a:p>
                    <a:endParaRPr lang="en-US"/>
                  </a:p>
                </p:txBody>
              </p:sp>
              <p:sp>
                <p:nvSpPr>
                  <p:cNvPr id="58" name="Line 166"/>
                  <p:cNvSpPr>
                    <a:spLocks noChangeShapeType="1"/>
                  </p:cNvSpPr>
                  <p:nvPr/>
                </p:nvSpPr>
                <p:spPr bwMode="auto">
                  <a:xfrm>
                    <a:off x="4619719" y="4660902"/>
                    <a:ext cx="0" cy="920216"/>
                  </a:xfrm>
                  <a:prstGeom prst="line">
                    <a:avLst/>
                  </a:prstGeom>
                  <a:grpFill/>
                  <a:ln w="9525">
                    <a:solidFill>
                      <a:schemeClr val="tx1"/>
                    </a:solidFill>
                    <a:round/>
                    <a:headEnd/>
                    <a:tailEnd/>
                  </a:ln>
                </p:spPr>
                <p:txBody>
                  <a:bodyPr/>
                  <a:lstStyle/>
                  <a:p>
                    <a:endParaRPr lang="en-US"/>
                  </a:p>
                </p:txBody>
              </p:sp>
              <p:sp>
                <p:nvSpPr>
                  <p:cNvPr id="60" name="Line 166"/>
                  <p:cNvSpPr>
                    <a:spLocks noChangeShapeType="1"/>
                  </p:cNvSpPr>
                  <p:nvPr/>
                </p:nvSpPr>
                <p:spPr bwMode="auto">
                  <a:xfrm>
                    <a:off x="4689773" y="4670280"/>
                    <a:ext cx="0" cy="920216"/>
                  </a:xfrm>
                  <a:prstGeom prst="line">
                    <a:avLst/>
                  </a:prstGeom>
                  <a:grpFill/>
                  <a:ln w="9525">
                    <a:solidFill>
                      <a:schemeClr val="tx1"/>
                    </a:solidFill>
                    <a:round/>
                    <a:headEnd/>
                    <a:tailEnd/>
                  </a:ln>
                </p:spPr>
                <p:txBody>
                  <a:bodyPr/>
                  <a:lstStyle/>
                  <a:p>
                    <a:endParaRPr lang="en-US"/>
                  </a:p>
                </p:txBody>
              </p:sp>
              <p:sp>
                <p:nvSpPr>
                  <p:cNvPr id="61" name="Line 166"/>
                  <p:cNvSpPr>
                    <a:spLocks noChangeShapeType="1"/>
                  </p:cNvSpPr>
                  <p:nvPr/>
                </p:nvSpPr>
                <p:spPr bwMode="auto">
                  <a:xfrm>
                    <a:off x="4759827" y="4666656"/>
                    <a:ext cx="0" cy="920216"/>
                  </a:xfrm>
                  <a:prstGeom prst="line">
                    <a:avLst/>
                  </a:prstGeom>
                  <a:grpFill/>
                  <a:ln w="9525">
                    <a:solidFill>
                      <a:schemeClr val="tx1"/>
                    </a:solidFill>
                    <a:round/>
                    <a:headEnd/>
                    <a:tailEnd/>
                  </a:ln>
                </p:spPr>
                <p:txBody>
                  <a:bodyPr/>
                  <a:lstStyle/>
                  <a:p>
                    <a:endParaRPr lang="en-US"/>
                  </a:p>
                </p:txBody>
              </p:sp>
              <p:sp>
                <p:nvSpPr>
                  <p:cNvPr id="62" name="Line 166"/>
                  <p:cNvSpPr>
                    <a:spLocks noChangeShapeType="1"/>
                  </p:cNvSpPr>
                  <p:nvPr/>
                </p:nvSpPr>
                <p:spPr bwMode="auto">
                  <a:xfrm>
                    <a:off x="4833505" y="4662322"/>
                    <a:ext cx="0" cy="920216"/>
                  </a:xfrm>
                  <a:prstGeom prst="line">
                    <a:avLst/>
                  </a:prstGeom>
                  <a:grpFill/>
                  <a:ln w="9525">
                    <a:solidFill>
                      <a:schemeClr val="tx1"/>
                    </a:solidFill>
                    <a:round/>
                    <a:headEnd/>
                    <a:tailEnd/>
                  </a:ln>
                </p:spPr>
                <p:txBody>
                  <a:bodyPr/>
                  <a:lstStyle/>
                  <a:p>
                    <a:endParaRPr lang="en-US"/>
                  </a:p>
                </p:txBody>
              </p:sp>
              <p:sp>
                <p:nvSpPr>
                  <p:cNvPr id="63" name="Line 166"/>
                  <p:cNvSpPr>
                    <a:spLocks noChangeShapeType="1"/>
                  </p:cNvSpPr>
                  <p:nvPr/>
                </p:nvSpPr>
                <p:spPr bwMode="auto">
                  <a:xfrm>
                    <a:off x="4894891" y="4639196"/>
                    <a:ext cx="0" cy="920216"/>
                  </a:xfrm>
                  <a:prstGeom prst="line">
                    <a:avLst/>
                  </a:prstGeom>
                  <a:grpFill/>
                  <a:ln w="9525">
                    <a:solidFill>
                      <a:schemeClr val="tx1"/>
                    </a:solidFill>
                    <a:round/>
                    <a:headEnd/>
                    <a:tailEnd/>
                  </a:ln>
                </p:spPr>
                <p:txBody>
                  <a:bodyPr/>
                  <a:lstStyle/>
                  <a:p>
                    <a:endParaRPr lang="en-US"/>
                  </a:p>
                </p:txBody>
              </p:sp>
              <p:sp>
                <p:nvSpPr>
                  <p:cNvPr id="64" name="Line 166"/>
                  <p:cNvSpPr>
                    <a:spLocks noChangeShapeType="1"/>
                  </p:cNvSpPr>
                  <p:nvPr/>
                </p:nvSpPr>
                <p:spPr bwMode="auto">
                  <a:xfrm>
                    <a:off x="4964945" y="4646406"/>
                    <a:ext cx="0" cy="920216"/>
                  </a:xfrm>
                  <a:prstGeom prst="line">
                    <a:avLst/>
                  </a:prstGeom>
                  <a:grpFill/>
                  <a:ln w="9525">
                    <a:solidFill>
                      <a:schemeClr val="tx1"/>
                    </a:solidFill>
                    <a:round/>
                    <a:headEnd/>
                    <a:tailEnd/>
                  </a:ln>
                </p:spPr>
                <p:txBody>
                  <a:bodyPr/>
                  <a:lstStyle/>
                  <a:p>
                    <a:endParaRPr lang="en-US"/>
                  </a:p>
                </p:txBody>
              </p:sp>
              <p:sp>
                <p:nvSpPr>
                  <p:cNvPr id="65" name="Line 166"/>
                  <p:cNvSpPr>
                    <a:spLocks noChangeShapeType="1"/>
                  </p:cNvSpPr>
                  <p:nvPr/>
                </p:nvSpPr>
                <p:spPr bwMode="auto">
                  <a:xfrm>
                    <a:off x="5030665" y="4621112"/>
                    <a:ext cx="0" cy="920216"/>
                  </a:xfrm>
                  <a:prstGeom prst="line">
                    <a:avLst/>
                  </a:prstGeom>
                  <a:grpFill/>
                  <a:ln w="9525">
                    <a:solidFill>
                      <a:schemeClr val="tx1"/>
                    </a:solidFill>
                    <a:round/>
                    <a:headEnd/>
                    <a:tailEnd/>
                  </a:ln>
                </p:spPr>
                <p:txBody>
                  <a:bodyPr/>
                  <a:lstStyle/>
                  <a:p>
                    <a:endParaRPr lang="en-US"/>
                  </a:p>
                </p:txBody>
              </p:sp>
              <p:sp>
                <p:nvSpPr>
                  <p:cNvPr id="66" name="Line 166"/>
                  <p:cNvSpPr>
                    <a:spLocks noChangeShapeType="1"/>
                  </p:cNvSpPr>
                  <p:nvPr/>
                </p:nvSpPr>
                <p:spPr bwMode="auto">
                  <a:xfrm>
                    <a:off x="5079049" y="4595818"/>
                    <a:ext cx="0" cy="920216"/>
                  </a:xfrm>
                  <a:prstGeom prst="line">
                    <a:avLst/>
                  </a:prstGeom>
                  <a:grpFill/>
                  <a:ln w="9525">
                    <a:solidFill>
                      <a:schemeClr val="tx1"/>
                    </a:solidFill>
                    <a:round/>
                    <a:headEnd/>
                    <a:tailEnd/>
                  </a:ln>
                </p:spPr>
                <p:txBody>
                  <a:bodyPr/>
                  <a:lstStyle/>
                  <a:p>
                    <a:endParaRPr lang="en-US"/>
                  </a:p>
                </p:txBody>
              </p:sp>
            </p:grpSp>
            <p:sp>
              <p:nvSpPr>
                <p:cNvPr id="59" name="AutoShape 98"/>
                <p:cNvSpPr>
                  <a:spLocks noChangeArrowheads="1"/>
                </p:cNvSpPr>
                <p:nvPr/>
              </p:nvSpPr>
              <p:spPr bwMode="auto">
                <a:xfrm>
                  <a:off x="5372242" y="2919823"/>
                  <a:ext cx="1655064" cy="813978"/>
                </a:xfrm>
                <a:prstGeom prst="flowChartMagneticDisk">
                  <a:avLst/>
                </a:prstGeom>
                <a:solidFill>
                  <a:schemeClr val="bg1"/>
                </a:solidFill>
                <a:ln w="9525">
                  <a:solidFill>
                    <a:schemeClr val="tx1"/>
                  </a:solidFill>
                  <a:round/>
                  <a:headEnd/>
                  <a:tailEnd/>
                </a:ln>
              </p:spPr>
              <p:txBody>
                <a:bodyPr wrap="none" anchor="ctr"/>
                <a:lstStyle/>
                <a:p>
                  <a:endParaRPr lang="en-US"/>
                </a:p>
              </p:txBody>
            </p:sp>
          </p:grpSp>
        </p:grpSp>
        <p:sp>
          <p:nvSpPr>
            <p:cNvPr id="51" name="Text Box 183"/>
            <p:cNvSpPr txBox="1">
              <a:spLocks noChangeArrowheads="1"/>
            </p:cNvSpPr>
            <p:nvPr/>
          </p:nvSpPr>
          <p:spPr bwMode="auto">
            <a:xfrm>
              <a:off x="5983413" y="3810000"/>
              <a:ext cx="572593" cy="307777"/>
            </a:xfrm>
            <a:prstGeom prst="rect">
              <a:avLst/>
            </a:prstGeom>
            <a:noFill/>
            <a:ln w="9525">
              <a:noFill/>
              <a:miter lim="800000"/>
              <a:headEnd/>
              <a:tailEnd/>
            </a:ln>
          </p:spPr>
          <p:txBody>
            <a:bodyPr wrap="none">
              <a:spAutoFit/>
            </a:bodyPr>
            <a:lstStyle/>
            <a:p>
              <a:r>
                <a:rPr lang="en-US" sz="1400" b="1" dirty="0" smtClean="0"/>
                <a:t>Pool</a:t>
              </a:r>
              <a:endParaRPr lang="en-US" sz="1400" b="1" dirty="0"/>
            </a:p>
          </p:txBody>
        </p:sp>
      </p:grpSp>
    </p:spTree>
    <p:extLst>
      <p:ext uri="{BB962C8B-B14F-4D97-AF65-F5344CB8AC3E}">
        <p14:creationId xmlns:p14="http://schemas.microsoft.com/office/powerpoint/2010/main" val="35036087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smtClean="0"/>
              <a:t>QXS &amp; Dot Hill differences</a:t>
            </a:r>
            <a:endParaRPr lang="en-US" dirty="0"/>
          </a:p>
        </p:txBody>
      </p:sp>
    </p:spTree>
    <p:extLst>
      <p:ext uri="{BB962C8B-B14F-4D97-AF65-F5344CB8AC3E}">
        <p14:creationId xmlns:p14="http://schemas.microsoft.com/office/powerpoint/2010/main" val="17078262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 Provisioning</a:t>
            </a:r>
            <a:endParaRPr lang="en-US" dirty="0"/>
          </a:p>
        </p:txBody>
      </p:sp>
      <p:sp>
        <p:nvSpPr>
          <p:cNvPr id="6" name="Content Placeholder 5"/>
          <p:cNvSpPr txBox="1">
            <a:spLocks/>
          </p:cNvSpPr>
          <p:nvPr/>
        </p:nvSpPr>
        <p:spPr>
          <a:xfrm>
            <a:off x="446088" y="989013"/>
            <a:ext cx="8393111" cy="5106987"/>
          </a:xfrm>
          <a:prstGeom prst="rect">
            <a:avLst/>
          </a:prstGeom>
        </p:spPr>
        <p:txBody>
          <a:bodyPr>
            <a:normAutofit/>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Char char="•"/>
            </a:pPr>
            <a:r>
              <a:rPr lang="en-US" dirty="0" smtClean="0"/>
              <a:t>Alerts sent at configurable capacity thresholds</a:t>
            </a:r>
          </a:p>
          <a:p>
            <a:pPr>
              <a:buFont typeface="Arial" charset="0"/>
              <a:buChar char="•"/>
            </a:pPr>
            <a:r>
              <a:rPr lang="en-US" dirty="0" smtClean="0"/>
              <a:t>Low Threshold</a:t>
            </a:r>
          </a:p>
          <a:p>
            <a:pPr lvl="1">
              <a:buFont typeface="Arial" charset="0"/>
              <a:buChar char="•"/>
            </a:pPr>
            <a:r>
              <a:rPr lang="en-US" dirty="0" smtClean="0"/>
              <a:t>25% of space consumed</a:t>
            </a:r>
          </a:p>
          <a:p>
            <a:pPr>
              <a:buFont typeface="Arial" charset="0"/>
              <a:buChar char="•"/>
            </a:pPr>
            <a:r>
              <a:rPr lang="en-US" dirty="0" smtClean="0"/>
              <a:t>Mid Threshold</a:t>
            </a:r>
          </a:p>
          <a:p>
            <a:pPr lvl="1">
              <a:buFont typeface="Arial" charset="0"/>
              <a:buChar char="•"/>
            </a:pPr>
            <a:r>
              <a:rPr lang="en-US" dirty="0" smtClean="0"/>
              <a:t>50% of space consumed</a:t>
            </a:r>
          </a:p>
          <a:p>
            <a:pPr>
              <a:buFont typeface="Arial" charset="0"/>
              <a:buChar char="•"/>
            </a:pPr>
            <a:r>
              <a:rPr lang="en-US" dirty="0" smtClean="0"/>
              <a:t>High Threshold</a:t>
            </a:r>
          </a:p>
          <a:p>
            <a:pPr lvl="1">
              <a:buFont typeface="Arial" charset="0"/>
              <a:buChar char="•"/>
            </a:pPr>
            <a:r>
              <a:rPr lang="en-US" dirty="0" smtClean="0"/>
              <a:t>Calculated (approximately 90-95%)</a:t>
            </a:r>
          </a:p>
          <a:p>
            <a:pPr lvl="1">
              <a:buFont typeface="Arial" charset="0"/>
              <a:buChar char="•"/>
            </a:pPr>
            <a:r>
              <a:rPr lang="en-US" dirty="0" smtClean="0"/>
              <a:t>Not user configurable</a:t>
            </a:r>
          </a:p>
          <a:p>
            <a:pPr>
              <a:buFont typeface="Arial" charset="0"/>
              <a:buChar char="•"/>
            </a:pPr>
            <a:r>
              <a:rPr lang="en-US" dirty="0" smtClean="0"/>
              <a:t>What happens when we run out of space?</a:t>
            </a:r>
          </a:p>
          <a:p>
            <a:pPr lvl="1">
              <a:buFont typeface="Arial" charset="0"/>
              <a:buChar char="•"/>
            </a:pPr>
            <a:r>
              <a:rPr lang="en-US" dirty="0" smtClean="0"/>
              <a:t>If we’re ‘overbooked’ and exceed the high threshold then we switch to write-through mode</a:t>
            </a:r>
          </a:p>
          <a:p>
            <a:pPr lvl="1">
              <a:buFont typeface="Arial" charset="0"/>
              <a:buChar char="•"/>
            </a:pPr>
            <a:r>
              <a:rPr lang="en-US" dirty="0"/>
              <a:t>L</a:t>
            </a:r>
            <a:r>
              <a:rPr lang="en-US" dirty="0" smtClean="0"/>
              <a:t>owers performance, but gives more time to add storage</a:t>
            </a:r>
          </a:p>
          <a:p>
            <a:pPr lvl="1">
              <a:buFont typeface="Arial" charset="0"/>
              <a:buChar char="•"/>
            </a:pPr>
            <a:endParaRPr lang="en-US" dirty="0" smtClean="0"/>
          </a:p>
          <a:p>
            <a:pPr lvl="1">
              <a:buFont typeface="Arial" charset="0"/>
              <a:buChar char="•"/>
            </a:pPr>
            <a:endParaRPr lang="en-US" dirty="0" smtClean="0"/>
          </a:p>
          <a:p>
            <a:pPr marL="342900" lvl="1" indent="0">
              <a:buNone/>
            </a:pPr>
            <a:endParaRPr lang="en-US" dirty="0" smtClean="0"/>
          </a:p>
        </p:txBody>
      </p:sp>
      <p:sp>
        <p:nvSpPr>
          <p:cNvPr id="7" name="Date Placeholder 1"/>
          <p:cNvSpPr>
            <a:spLocks noGrp="1"/>
          </p:cNvSpPr>
          <p:nvPr>
            <p:ph type="dt" sz="half" idx="4294967295"/>
          </p:nvPr>
        </p:nvSpPr>
        <p:spPr>
          <a:xfrm>
            <a:off x="0" y="6548511"/>
            <a:ext cx="2133600" cy="299573"/>
          </a:xfrm>
          <a:prstGeom prst="rect">
            <a:avLst/>
          </a:prstGeom>
        </p:spPr>
        <p:txBody>
          <a:bodyPr/>
          <a:lstStyle/>
          <a:p>
            <a:r>
              <a:rPr lang="en-US" sz="1200" dirty="0" smtClean="0">
                <a:solidFill>
                  <a:schemeClr val="bg1"/>
                </a:solidFill>
              </a:rPr>
              <a:t>May, 2014</a:t>
            </a:r>
            <a:endParaRPr lang="en-US" sz="1200" dirty="0">
              <a:solidFill>
                <a:schemeClr val="bg1"/>
              </a:solidFill>
            </a:endParaRPr>
          </a:p>
        </p:txBody>
      </p:sp>
      <p:pic>
        <p:nvPicPr>
          <p:cNvPr id="4" name="Picture 3"/>
          <p:cNvPicPr>
            <a:picLocks noChangeAspect="1"/>
          </p:cNvPicPr>
          <p:nvPr/>
        </p:nvPicPr>
        <p:blipFill>
          <a:blip r:embed="rId2"/>
          <a:stretch>
            <a:fillRect/>
          </a:stretch>
        </p:blipFill>
        <p:spPr>
          <a:xfrm>
            <a:off x="2997043" y="1549714"/>
            <a:ext cx="279557" cy="279086"/>
          </a:xfrm>
          <a:prstGeom prst="rect">
            <a:avLst/>
          </a:prstGeom>
        </p:spPr>
      </p:pic>
      <p:pic>
        <p:nvPicPr>
          <p:cNvPr id="5" name="Picture 4"/>
          <p:cNvPicPr>
            <a:picLocks noChangeAspect="1"/>
          </p:cNvPicPr>
          <p:nvPr/>
        </p:nvPicPr>
        <p:blipFill>
          <a:blip r:embed="rId3"/>
          <a:stretch>
            <a:fillRect/>
          </a:stretch>
        </p:blipFill>
        <p:spPr>
          <a:xfrm>
            <a:off x="2999232" y="2362200"/>
            <a:ext cx="266850" cy="266400"/>
          </a:xfrm>
          <a:prstGeom prst="rect">
            <a:avLst/>
          </a:prstGeom>
        </p:spPr>
      </p:pic>
      <p:pic>
        <p:nvPicPr>
          <p:cNvPr id="9" name="Picture 8"/>
          <p:cNvPicPr>
            <a:picLocks noChangeAspect="1"/>
          </p:cNvPicPr>
          <p:nvPr/>
        </p:nvPicPr>
        <p:blipFill>
          <a:blip r:embed="rId4"/>
          <a:stretch>
            <a:fillRect/>
          </a:stretch>
        </p:blipFill>
        <p:spPr>
          <a:xfrm>
            <a:off x="2999232" y="3124200"/>
            <a:ext cx="203314" cy="304457"/>
          </a:xfrm>
          <a:prstGeom prst="rect">
            <a:avLst/>
          </a:prstGeom>
        </p:spPr>
      </p:pic>
    </p:spTree>
    <p:extLst>
      <p:ext uri="{BB962C8B-B14F-4D97-AF65-F5344CB8AC3E}">
        <p14:creationId xmlns:p14="http://schemas.microsoft.com/office/powerpoint/2010/main" val="2517150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322780" y="3645425"/>
            <a:ext cx="8287820" cy="1352310"/>
          </a:xfrm>
        </p:spPr>
        <p:txBody>
          <a:bodyPr/>
          <a:lstStyle/>
          <a:p>
            <a:r>
              <a:rPr lang="en-US" dirty="0" smtClean="0"/>
              <a:t>Rapid Rebuilds</a:t>
            </a:r>
            <a:br>
              <a:rPr lang="en-US" dirty="0" smtClean="0"/>
            </a:br>
            <a:r>
              <a:rPr lang="en-US" dirty="0" smtClean="0"/>
              <a:t>(</a:t>
            </a:r>
            <a:r>
              <a:rPr lang="en-US" dirty="0" err="1" smtClean="0"/>
              <a:t>RealQuick</a:t>
            </a:r>
            <a:r>
              <a:rPr lang="en-US" baseline="30000" dirty="0" err="1" smtClean="0"/>
              <a:t>TM</a:t>
            </a:r>
            <a:r>
              <a:rPr lang="en-US" dirty="0" smtClean="0"/>
              <a:t>)</a:t>
            </a:r>
            <a:endParaRPr lang="en-US" dirty="0"/>
          </a:p>
        </p:txBody>
      </p:sp>
    </p:spTree>
    <p:extLst>
      <p:ext uri="{BB962C8B-B14F-4D97-AF65-F5344CB8AC3E}">
        <p14:creationId xmlns:p14="http://schemas.microsoft.com/office/powerpoint/2010/main" val="23985824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Rebuild</a:t>
            </a:r>
            <a:endParaRPr lang="en-US" dirty="0"/>
          </a:p>
        </p:txBody>
      </p:sp>
      <p:grpSp>
        <p:nvGrpSpPr>
          <p:cNvPr id="6" name="Group 88"/>
          <p:cNvGrpSpPr>
            <a:grpSpLocks/>
          </p:cNvGrpSpPr>
          <p:nvPr/>
        </p:nvGrpSpPr>
        <p:grpSpPr bwMode="auto">
          <a:xfrm>
            <a:off x="4051300" y="2509838"/>
            <a:ext cx="933450" cy="1028700"/>
            <a:chOff x="2334" y="2376"/>
            <a:chExt cx="588" cy="648"/>
          </a:xfrm>
        </p:grpSpPr>
        <p:sp>
          <p:nvSpPr>
            <p:cNvPr id="7" name="Oval 34"/>
            <p:cNvSpPr>
              <a:spLocks noChangeArrowheads="1"/>
            </p:cNvSpPr>
            <p:nvPr/>
          </p:nvSpPr>
          <p:spPr bwMode="auto">
            <a:xfrm>
              <a:off x="2334" y="2376"/>
              <a:ext cx="588" cy="3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8" name="Line 35"/>
            <p:cNvSpPr>
              <a:spLocks noChangeShapeType="1"/>
            </p:cNvSpPr>
            <p:nvPr/>
          </p:nvSpPr>
          <p:spPr bwMode="auto">
            <a:xfrm>
              <a:off x="2334" y="2394"/>
              <a:ext cx="0" cy="612"/>
            </a:xfrm>
            <a:prstGeom prst="line">
              <a:avLst/>
            </a:prstGeom>
            <a:noFill/>
            <a:ln w="9525">
              <a:solidFill>
                <a:schemeClr val="tx1"/>
              </a:solidFill>
              <a:round/>
              <a:headEnd/>
              <a:tailEnd/>
            </a:ln>
          </p:spPr>
          <p:txBody>
            <a:bodyPr/>
            <a:lstStyle/>
            <a:p>
              <a:endParaRPr lang="en-US"/>
            </a:p>
          </p:txBody>
        </p:sp>
        <p:sp>
          <p:nvSpPr>
            <p:cNvPr id="9" name="Line 36"/>
            <p:cNvSpPr>
              <a:spLocks noChangeShapeType="1"/>
            </p:cNvSpPr>
            <p:nvPr/>
          </p:nvSpPr>
          <p:spPr bwMode="auto">
            <a:xfrm>
              <a:off x="2922" y="2394"/>
              <a:ext cx="0" cy="612"/>
            </a:xfrm>
            <a:prstGeom prst="line">
              <a:avLst/>
            </a:prstGeom>
            <a:noFill/>
            <a:ln w="9525">
              <a:solidFill>
                <a:schemeClr val="tx1"/>
              </a:solidFill>
              <a:round/>
              <a:headEnd/>
              <a:tailEnd/>
            </a:ln>
          </p:spPr>
          <p:txBody>
            <a:bodyPr/>
            <a:lstStyle/>
            <a:p>
              <a:endParaRPr lang="en-US"/>
            </a:p>
          </p:txBody>
        </p:sp>
        <p:sp>
          <p:nvSpPr>
            <p:cNvPr id="10" name="Oval 37"/>
            <p:cNvSpPr>
              <a:spLocks noChangeArrowheads="1"/>
            </p:cNvSpPr>
            <p:nvPr/>
          </p:nvSpPr>
          <p:spPr bwMode="auto">
            <a:xfrm>
              <a:off x="2334" y="2994"/>
              <a:ext cx="588" cy="30"/>
            </a:xfrm>
            <a:prstGeom prst="ellipse">
              <a:avLst/>
            </a:prstGeom>
            <a:solidFill>
              <a:schemeClr val="accent1"/>
            </a:solidFill>
            <a:ln w="9525">
              <a:solidFill>
                <a:schemeClr val="tx1"/>
              </a:solidFill>
              <a:round/>
              <a:headEnd/>
              <a:tailEnd/>
            </a:ln>
          </p:spPr>
          <p:txBody>
            <a:bodyPr wrap="none" anchor="ctr"/>
            <a:lstStyle/>
            <a:p>
              <a:endParaRPr lang="en-US"/>
            </a:p>
          </p:txBody>
        </p:sp>
      </p:grpSp>
      <p:grpSp>
        <p:nvGrpSpPr>
          <p:cNvPr id="11" name="Group 87"/>
          <p:cNvGrpSpPr>
            <a:grpSpLocks/>
          </p:cNvGrpSpPr>
          <p:nvPr/>
        </p:nvGrpSpPr>
        <p:grpSpPr bwMode="auto">
          <a:xfrm>
            <a:off x="4121150" y="2738438"/>
            <a:ext cx="657225" cy="533400"/>
            <a:chOff x="2378" y="2520"/>
            <a:chExt cx="414" cy="336"/>
          </a:xfrm>
        </p:grpSpPr>
        <p:sp>
          <p:nvSpPr>
            <p:cNvPr id="12" name="Rectangle 38"/>
            <p:cNvSpPr>
              <a:spLocks noChangeArrowheads="1"/>
            </p:cNvSpPr>
            <p:nvPr/>
          </p:nvSpPr>
          <p:spPr bwMode="auto">
            <a:xfrm>
              <a:off x="2466" y="252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13" name="Rectangle 39"/>
            <p:cNvSpPr>
              <a:spLocks noChangeArrowheads="1"/>
            </p:cNvSpPr>
            <p:nvPr/>
          </p:nvSpPr>
          <p:spPr bwMode="auto">
            <a:xfrm>
              <a:off x="2524" y="2574"/>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14" name="Rectangle 40"/>
            <p:cNvSpPr>
              <a:spLocks noChangeArrowheads="1"/>
            </p:cNvSpPr>
            <p:nvPr/>
          </p:nvSpPr>
          <p:spPr bwMode="auto">
            <a:xfrm>
              <a:off x="2580" y="2574"/>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15" name="Rectangle 41"/>
            <p:cNvSpPr>
              <a:spLocks noChangeArrowheads="1"/>
            </p:cNvSpPr>
            <p:nvPr/>
          </p:nvSpPr>
          <p:spPr bwMode="auto">
            <a:xfrm>
              <a:off x="2378" y="2688"/>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16" name="Rectangle 42"/>
            <p:cNvSpPr>
              <a:spLocks noChangeArrowheads="1"/>
            </p:cNvSpPr>
            <p:nvPr/>
          </p:nvSpPr>
          <p:spPr bwMode="auto">
            <a:xfrm>
              <a:off x="2654" y="2688"/>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17" name="Rectangle 43"/>
            <p:cNvSpPr>
              <a:spLocks noChangeArrowheads="1"/>
            </p:cNvSpPr>
            <p:nvPr/>
          </p:nvSpPr>
          <p:spPr bwMode="auto">
            <a:xfrm>
              <a:off x="2708" y="2688"/>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18" name="Rectangle 44"/>
            <p:cNvSpPr>
              <a:spLocks noChangeArrowheads="1"/>
            </p:cNvSpPr>
            <p:nvPr/>
          </p:nvSpPr>
          <p:spPr bwMode="auto">
            <a:xfrm>
              <a:off x="2410" y="280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19" name="Rectangle 45"/>
            <p:cNvSpPr>
              <a:spLocks noChangeArrowheads="1"/>
            </p:cNvSpPr>
            <p:nvPr/>
          </p:nvSpPr>
          <p:spPr bwMode="auto">
            <a:xfrm>
              <a:off x="2606" y="280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20" name="Rectangle 46"/>
            <p:cNvSpPr>
              <a:spLocks noChangeArrowheads="1"/>
            </p:cNvSpPr>
            <p:nvPr/>
          </p:nvSpPr>
          <p:spPr bwMode="auto">
            <a:xfrm>
              <a:off x="2736" y="252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grpSp>
      <p:grpSp>
        <p:nvGrpSpPr>
          <p:cNvPr id="21" name="Group 85"/>
          <p:cNvGrpSpPr>
            <a:grpSpLocks/>
          </p:cNvGrpSpPr>
          <p:nvPr/>
        </p:nvGrpSpPr>
        <p:grpSpPr bwMode="auto">
          <a:xfrm>
            <a:off x="2870200" y="2509838"/>
            <a:ext cx="933450" cy="1028700"/>
            <a:chOff x="1590" y="2376"/>
            <a:chExt cx="588" cy="648"/>
          </a:xfrm>
        </p:grpSpPr>
        <p:sp>
          <p:nvSpPr>
            <p:cNvPr id="22" name="Oval 21"/>
            <p:cNvSpPr>
              <a:spLocks noChangeArrowheads="1"/>
            </p:cNvSpPr>
            <p:nvPr/>
          </p:nvSpPr>
          <p:spPr bwMode="auto">
            <a:xfrm>
              <a:off x="1590" y="2376"/>
              <a:ext cx="588" cy="3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3" name="Line 22"/>
            <p:cNvSpPr>
              <a:spLocks noChangeShapeType="1"/>
            </p:cNvSpPr>
            <p:nvPr/>
          </p:nvSpPr>
          <p:spPr bwMode="auto">
            <a:xfrm>
              <a:off x="1590" y="2394"/>
              <a:ext cx="0" cy="612"/>
            </a:xfrm>
            <a:prstGeom prst="line">
              <a:avLst/>
            </a:prstGeom>
            <a:noFill/>
            <a:ln w="9525">
              <a:solidFill>
                <a:schemeClr val="tx1"/>
              </a:solidFill>
              <a:round/>
              <a:headEnd/>
              <a:tailEnd/>
            </a:ln>
          </p:spPr>
          <p:txBody>
            <a:bodyPr/>
            <a:lstStyle/>
            <a:p>
              <a:endParaRPr lang="en-US"/>
            </a:p>
          </p:txBody>
        </p:sp>
        <p:sp>
          <p:nvSpPr>
            <p:cNvPr id="24" name="Line 23"/>
            <p:cNvSpPr>
              <a:spLocks noChangeShapeType="1"/>
            </p:cNvSpPr>
            <p:nvPr/>
          </p:nvSpPr>
          <p:spPr bwMode="auto">
            <a:xfrm>
              <a:off x="2178" y="2394"/>
              <a:ext cx="0" cy="612"/>
            </a:xfrm>
            <a:prstGeom prst="line">
              <a:avLst/>
            </a:prstGeom>
            <a:noFill/>
            <a:ln w="9525">
              <a:solidFill>
                <a:schemeClr val="tx1"/>
              </a:solidFill>
              <a:round/>
              <a:headEnd/>
              <a:tailEnd/>
            </a:ln>
          </p:spPr>
          <p:txBody>
            <a:bodyPr/>
            <a:lstStyle/>
            <a:p>
              <a:endParaRPr lang="en-US"/>
            </a:p>
          </p:txBody>
        </p:sp>
        <p:sp>
          <p:nvSpPr>
            <p:cNvPr id="25" name="Oval 24"/>
            <p:cNvSpPr>
              <a:spLocks noChangeArrowheads="1"/>
            </p:cNvSpPr>
            <p:nvPr/>
          </p:nvSpPr>
          <p:spPr bwMode="auto">
            <a:xfrm>
              <a:off x="1590" y="2994"/>
              <a:ext cx="588" cy="30"/>
            </a:xfrm>
            <a:prstGeom prst="ellipse">
              <a:avLst/>
            </a:prstGeom>
            <a:solidFill>
              <a:schemeClr val="accent1"/>
            </a:solidFill>
            <a:ln w="9525">
              <a:solidFill>
                <a:schemeClr val="tx1"/>
              </a:solidFill>
              <a:round/>
              <a:headEnd/>
              <a:tailEnd/>
            </a:ln>
          </p:spPr>
          <p:txBody>
            <a:bodyPr wrap="none" anchor="ctr"/>
            <a:lstStyle/>
            <a:p>
              <a:endParaRPr lang="en-US"/>
            </a:p>
          </p:txBody>
        </p:sp>
      </p:grpSp>
      <p:grpSp>
        <p:nvGrpSpPr>
          <p:cNvPr id="26" name="Group 75"/>
          <p:cNvGrpSpPr>
            <a:grpSpLocks/>
          </p:cNvGrpSpPr>
          <p:nvPr/>
        </p:nvGrpSpPr>
        <p:grpSpPr bwMode="auto">
          <a:xfrm>
            <a:off x="3079750" y="2741613"/>
            <a:ext cx="517525" cy="533400"/>
            <a:chOff x="1722" y="2520"/>
            <a:chExt cx="326" cy="336"/>
          </a:xfrm>
        </p:grpSpPr>
        <p:sp>
          <p:nvSpPr>
            <p:cNvPr id="27" name="Rectangle 25"/>
            <p:cNvSpPr>
              <a:spLocks noChangeArrowheads="1"/>
            </p:cNvSpPr>
            <p:nvPr/>
          </p:nvSpPr>
          <p:spPr bwMode="auto">
            <a:xfrm>
              <a:off x="1722" y="2576"/>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28" name="Rectangle 26"/>
            <p:cNvSpPr>
              <a:spLocks noChangeArrowheads="1"/>
            </p:cNvSpPr>
            <p:nvPr/>
          </p:nvSpPr>
          <p:spPr bwMode="auto">
            <a:xfrm>
              <a:off x="1780" y="252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29" name="Rectangle 27"/>
            <p:cNvSpPr>
              <a:spLocks noChangeArrowheads="1"/>
            </p:cNvSpPr>
            <p:nvPr/>
          </p:nvSpPr>
          <p:spPr bwMode="auto">
            <a:xfrm>
              <a:off x="1836" y="2576"/>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30" name="Rectangle 28"/>
            <p:cNvSpPr>
              <a:spLocks noChangeArrowheads="1"/>
            </p:cNvSpPr>
            <p:nvPr/>
          </p:nvSpPr>
          <p:spPr bwMode="auto">
            <a:xfrm>
              <a:off x="1808" y="2688"/>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31" name="Rectangle 29"/>
            <p:cNvSpPr>
              <a:spLocks noChangeArrowheads="1"/>
            </p:cNvSpPr>
            <p:nvPr/>
          </p:nvSpPr>
          <p:spPr bwMode="auto">
            <a:xfrm>
              <a:off x="1862" y="2688"/>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32" name="Rectangle 30"/>
            <p:cNvSpPr>
              <a:spLocks noChangeArrowheads="1"/>
            </p:cNvSpPr>
            <p:nvPr/>
          </p:nvSpPr>
          <p:spPr bwMode="auto">
            <a:xfrm>
              <a:off x="1964" y="2688"/>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33" name="Rectangle 31"/>
            <p:cNvSpPr>
              <a:spLocks noChangeArrowheads="1"/>
            </p:cNvSpPr>
            <p:nvPr/>
          </p:nvSpPr>
          <p:spPr bwMode="auto">
            <a:xfrm>
              <a:off x="1750" y="280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34" name="Rectangle 32"/>
            <p:cNvSpPr>
              <a:spLocks noChangeArrowheads="1"/>
            </p:cNvSpPr>
            <p:nvPr/>
          </p:nvSpPr>
          <p:spPr bwMode="auto">
            <a:xfrm>
              <a:off x="1808" y="280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35" name="Rectangle 33"/>
            <p:cNvSpPr>
              <a:spLocks noChangeArrowheads="1"/>
            </p:cNvSpPr>
            <p:nvPr/>
          </p:nvSpPr>
          <p:spPr bwMode="auto">
            <a:xfrm>
              <a:off x="1992" y="252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grpSp>
      <p:grpSp>
        <p:nvGrpSpPr>
          <p:cNvPr id="36" name="Group 84"/>
          <p:cNvGrpSpPr>
            <a:grpSpLocks/>
          </p:cNvGrpSpPr>
          <p:nvPr/>
        </p:nvGrpSpPr>
        <p:grpSpPr bwMode="auto">
          <a:xfrm>
            <a:off x="1651000" y="2509838"/>
            <a:ext cx="933450" cy="1028700"/>
            <a:chOff x="822" y="2376"/>
            <a:chExt cx="588" cy="648"/>
          </a:xfrm>
        </p:grpSpPr>
        <p:sp>
          <p:nvSpPr>
            <p:cNvPr id="37" name="Oval 7"/>
            <p:cNvSpPr>
              <a:spLocks noChangeArrowheads="1"/>
            </p:cNvSpPr>
            <p:nvPr/>
          </p:nvSpPr>
          <p:spPr bwMode="auto">
            <a:xfrm>
              <a:off x="822" y="2376"/>
              <a:ext cx="588" cy="3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8" name="Line 9"/>
            <p:cNvSpPr>
              <a:spLocks noChangeShapeType="1"/>
            </p:cNvSpPr>
            <p:nvPr/>
          </p:nvSpPr>
          <p:spPr bwMode="auto">
            <a:xfrm>
              <a:off x="822" y="2394"/>
              <a:ext cx="0" cy="612"/>
            </a:xfrm>
            <a:prstGeom prst="line">
              <a:avLst/>
            </a:prstGeom>
            <a:noFill/>
            <a:ln w="9525">
              <a:solidFill>
                <a:schemeClr val="tx1"/>
              </a:solidFill>
              <a:round/>
              <a:headEnd/>
              <a:tailEnd/>
            </a:ln>
          </p:spPr>
          <p:txBody>
            <a:bodyPr/>
            <a:lstStyle/>
            <a:p>
              <a:endParaRPr lang="en-US"/>
            </a:p>
          </p:txBody>
        </p:sp>
        <p:sp>
          <p:nvSpPr>
            <p:cNvPr id="39" name="Line 10"/>
            <p:cNvSpPr>
              <a:spLocks noChangeShapeType="1"/>
            </p:cNvSpPr>
            <p:nvPr/>
          </p:nvSpPr>
          <p:spPr bwMode="auto">
            <a:xfrm>
              <a:off x="1410" y="2394"/>
              <a:ext cx="0" cy="612"/>
            </a:xfrm>
            <a:prstGeom prst="line">
              <a:avLst/>
            </a:prstGeom>
            <a:noFill/>
            <a:ln w="9525">
              <a:solidFill>
                <a:schemeClr val="tx1"/>
              </a:solidFill>
              <a:round/>
              <a:headEnd/>
              <a:tailEnd/>
            </a:ln>
          </p:spPr>
          <p:txBody>
            <a:bodyPr/>
            <a:lstStyle/>
            <a:p>
              <a:endParaRPr lang="en-US"/>
            </a:p>
          </p:txBody>
        </p:sp>
        <p:sp>
          <p:nvSpPr>
            <p:cNvPr id="40" name="Oval 11"/>
            <p:cNvSpPr>
              <a:spLocks noChangeArrowheads="1"/>
            </p:cNvSpPr>
            <p:nvPr/>
          </p:nvSpPr>
          <p:spPr bwMode="auto">
            <a:xfrm>
              <a:off x="822" y="2994"/>
              <a:ext cx="588" cy="30"/>
            </a:xfrm>
            <a:prstGeom prst="ellipse">
              <a:avLst/>
            </a:prstGeom>
            <a:solidFill>
              <a:schemeClr val="accent1"/>
            </a:solidFill>
            <a:ln w="9525">
              <a:solidFill>
                <a:schemeClr val="tx1"/>
              </a:solidFill>
              <a:round/>
              <a:headEnd/>
              <a:tailEnd/>
            </a:ln>
          </p:spPr>
          <p:txBody>
            <a:bodyPr wrap="none" anchor="ctr"/>
            <a:lstStyle/>
            <a:p>
              <a:endParaRPr lang="en-US"/>
            </a:p>
          </p:txBody>
        </p:sp>
      </p:grpSp>
      <p:grpSp>
        <p:nvGrpSpPr>
          <p:cNvPr id="41" name="Group 86"/>
          <p:cNvGrpSpPr>
            <a:grpSpLocks/>
          </p:cNvGrpSpPr>
          <p:nvPr/>
        </p:nvGrpSpPr>
        <p:grpSpPr bwMode="auto">
          <a:xfrm>
            <a:off x="1771650" y="2738438"/>
            <a:ext cx="606425" cy="533400"/>
            <a:chOff x="898" y="2520"/>
            <a:chExt cx="382" cy="336"/>
          </a:xfrm>
        </p:grpSpPr>
        <p:sp>
          <p:nvSpPr>
            <p:cNvPr id="42" name="Rectangle 12"/>
            <p:cNvSpPr>
              <a:spLocks noChangeArrowheads="1"/>
            </p:cNvSpPr>
            <p:nvPr/>
          </p:nvSpPr>
          <p:spPr bwMode="auto">
            <a:xfrm>
              <a:off x="954" y="252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43" name="Rectangle 13"/>
            <p:cNvSpPr>
              <a:spLocks noChangeArrowheads="1"/>
            </p:cNvSpPr>
            <p:nvPr/>
          </p:nvSpPr>
          <p:spPr bwMode="auto">
            <a:xfrm>
              <a:off x="1012" y="252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44" name="Rectangle 14"/>
            <p:cNvSpPr>
              <a:spLocks noChangeArrowheads="1"/>
            </p:cNvSpPr>
            <p:nvPr/>
          </p:nvSpPr>
          <p:spPr bwMode="auto">
            <a:xfrm>
              <a:off x="1068" y="252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45" name="Rectangle 15"/>
            <p:cNvSpPr>
              <a:spLocks noChangeArrowheads="1"/>
            </p:cNvSpPr>
            <p:nvPr/>
          </p:nvSpPr>
          <p:spPr bwMode="auto">
            <a:xfrm>
              <a:off x="1040" y="2688"/>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46" name="Rectangle 16"/>
            <p:cNvSpPr>
              <a:spLocks noChangeArrowheads="1"/>
            </p:cNvSpPr>
            <p:nvPr/>
          </p:nvSpPr>
          <p:spPr bwMode="auto">
            <a:xfrm>
              <a:off x="1094" y="2688"/>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47" name="Rectangle 17"/>
            <p:cNvSpPr>
              <a:spLocks noChangeArrowheads="1"/>
            </p:cNvSpPr>
            <p:nvPr/>
          </p:nvSpPr>
          <p:spPr bwMode="auto">
            <a:xfrm>
              <a:off x="1196" y="2688"/>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48" name="Rectangle 18"/>
            <p:cNvSpPr>
              <a:spLocks noChangeArrowheads="1"/>
            </p:cNvSpPr>
            <p:nvPr/>
          </p:nvSpPr>
          <p:spPr bwMode="auto">
            <a:xfrm>
              <a:off x="898" y="280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49" name="Rectangle 19"/>
            <p:cNvSpPr>
              <a:spLocks noChangeArrowheads="1"/>
            </p:cNvSpPr>
            <p:nvPr/>
          </p:nvSpPr>
          <p:spPr bwMode="auto">
            <a:xfrm>
              <a:off x="1040" y="280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sp>
          <p:nvSpPr>
            <p:cNvPr id="50" name="Rectangle 20"/>
            <p:cNvSpPr>
              <a:spLocks noChangeArrowheads="1"/>
            </p:cNvSpPr>
            <p:nvPr/>
          </p:nvSpPr>
          <p:spPr bwMode="auto">
            <a:xfrm>
              <a:off x="1224" y="2520"/>
              <a:ext cx="56" cy="56"/>
            </a:xfrm>
            <a:prstGeom prst="rect">
              <a:avLst/>
            </a:prstGeom>
            <a:solidFill>
              <a:srgbClr val="FF9900"/>
            </a:solidFill>
            <a:ln w="9525">
              <a:solidFill>
                <a:schemeClr val="tx1"/>
              </a:solidFill>
              <a:miter lim="800000"/>
              <a:headEnd/>
              <a:tailEnd/>
            </a:ln>
          </p:spPr>
          <p:txBody>
            <a:bodyPr wrap="none" anchor="ctr"/>
            <a:lstStyle/>
            <a:p>
              <a:endParaRPr lang="en-US"/>
            </a:p>
          </p:txBody>
        </p:sp>
      </p:grpSp>
      <p:grpSp>
        <p:nvGrpSpPr>
          <p:cNvPr id="51" name="Group 68"/>
          <p:cNvGrpSpPr>
            <a:grpSpLocks/>
          </p:cNvGrpSpPr>
          <p:nvPr/>
        </p:nvGrpSpPr>
        <p:grpSpPr bwMode="auto">
          <a:xfrm>
            <a:off x="2825750" y="2500313"/>
            <a:ext cx="1016000" cy="1079500"/>
            <a:chOff x="1562" y="2362"/>
            <a:chExt cx="640" cy="680"/>
          </a:xfrm>
        </p:grpSpPr>
        <p:sp>
          <p:nvSpPr>
            <p:cNvPr id="52" name="Line 65"/>
            <p:cNvSpPr>
              <a:spLocks noChangeShapeType="1"/>
            </p:cNvSpPr>
            <p:nvPr/>
          </p:nvSpPr>
          <p:spPr bwMode="auto">
            <a:xfrm>
              <a:off x="1562" y="2366"/>
              <a:ext cx="640" cy="676"/>
            </a:xfrm>
            <a:prstGeom prst="line">
              <a:avLst/>
            </a:prstGeom>
            <a:noFill/>
            <a:ln w="25400">
              <a:solidFill>
                <a:srgbClr val="FF0000"/>
              </a:solidFill>
              <a:round/>
              <a:headEnd/>
              <a:tailEnd/>
            </a:ln>
          </p:spPr>
          <p:txBody>
            <a:bodyPr/>
            <a:lstStyle/>
            <a:p>
              <a:endParaRPr lang="en-US"/>
            </a:p>
          </p:txBody>
        </p:sp>
        <p:sp>
          <p:nvSpPr>
            <p:cNvPr id="53" name="Line 67"/>
            <p:cNvSpPr>
              <a:spLocks noChangeShapeType="1"/>
            </p:cNvSpPr>
            <p:nvPr/>
          </p:nvSpPr>
          <p:spPr bwMode="auto">
            <a:xfrm flipH="1">
              <a:off x="1562" y="2362"/>
              <a:ext cx="640" cy="678"/>
            </a:xfrm>
            <a:prstGeom prst="line">
              <a:avLst/>
            </a:prstGeom>
            <a:noFill/>
            <a:ln w="25400">
              <a:solidFill>
                <a:srgbClr val="FF0000"/>
              </a:solidFill>
              <a:round/>
              <a:headEnd/>
              <a:tailEnd/>
            </a:ln>
          </p:spPr>
          <p:txBody>
            <a:bodyPr/>
            <a:lstStyle/>
            <a:p>
              <a:endParaRPr lang="en-US"/>
            </a:p>
          </p:txBody>
        </p:sp>
      </p:grpSp>
      <p:grpSp>
        <p:nvGrpSpPr>
          <p:cNvPr id="54" name="Group 79"/>
          <p:cNvGrpSpPr>
            <a:grpSpLocks/>
          </p:cNvGrpSpPr>
          <p:nvPr/>
        </p:nvGrpSpPr>
        <p:grpSpPr bwMode="auto">
          <a:xfrm>
            <a:off x="1651000" y="2741613"/>
            <a:ext cx="3333750" cy="533400"/>
            <a:chOff x="822" y="2520"/>
            <a:chExt cx="2100" cy="336"/>
          </a:xfrm>
        </p:grpSpPr>
        <p:sp>
          <p:nvSpPr>
            <p:cNvPr id="55" name="Rectangle 80"/>
            <p:cNvSpPr>
              <a:spLocks noChangeArrowheads="1"/>
            </p:cNvSpPr>
            <p:nvPr/>
          </p:nvSpPr>
          <p:spPr bwMode="auto">
            <a:xfrm>
              <a:off x="822" y="2576"/>
              <a:ext cx="2100" cy="56"/>
            </a:xfrm>
            <a:prstGeom prst="rect">
              <a:avLst/>
            </a:prstGeom>
            <a:solidFill>
              <a:srgbClr val="99CC00">
                <a:alpha val="25098"/>
              </a:srgbClr>
            </a:solidFill>
            <a:ln w="9525">
              <a:solidFill>
                <a:schemeClr val="tx1"/>
              </a:solidFill>
              <a:miter lim="800000"/>
              <a:headEnd/>
              <a:tailEnd/>
            </a:ln>
          </p:spPr>
          <p:txBody>
            <a:bodyPr wrap="none" anchor="ctr"/>
            <a:lstStyle/>
            <a:p>
              <a:endParaRPr lang="en-US"/>
            </a:p>
          </p:txBody>
        </p:sp>
        <p:sp>
          <p:nvSpPr>
            <p:cNvPr id="56" name="Rectangle 81"/>
            <p:cNvSpPr>
              <a:spLocks noChangeArrowheads="1"/>
            </p:cNvSpPr>
            <p:nvPr/>
          </p:nvSpPr>
          <p:spPr bwMode="auto">
            <a:xfrm>
              <a:off x="822" y="2688"/>
              <a:ext cx="2100" cy="56"/>
            </a:xfrm>
            <a:prstGeom prst="rect">
              <a:avLst/>
            </a:prstGeom>
            <a:solidFill>
              <a:srgbClr val="99CC00">
                <a:alpha val="25098"/>
              </a:srgbClr>
            </a:solidFill>
            <a:ln w="9525">
              <a:solidFill>
                <a:schemeClr val="tx1"/>
              </a:solidFill>
              <a:miter lim="800000"/>
              <a:headEnd/>
              <a:tailEnd/>
            </a:ln>
          </p:spPr>
          <p:txBody>
            <a:bodyPr wrap="none" anchor="ctr"/>
            <a:lstStyle/>
            <a:p>
              <a:endParaRPr lang="en-US"/>
            </a:p>
          </p:txBody>
        </p:sp>
        <p:sp>
          <p:nvSpPr>
            <p:cNvPr id="57" name="Rectangle 82"/>
            <p:cNvSpPr>
              <a:spLocks noChangeArrowheads="1"/>
            </p:cNvSpPr>
            <p:nvPr/>
          </p:nvSpPr>
          <p:spPr bwMode="auto">
            <a:xfrm>
              <a:off x="822" y="2800"/>
              <a:ext cx="2100" cy="56"/>
            </a:xfrm>
            <a:prstGeom prst="rect">
              <a:avLst/>
            </a:prstGeom>
            <a:solidFill>
              <a:srgbClr val="99CC00">
                <a:alpha val="25098"/>
              </a:srgbClr>
            </a:solidFill>
            <a:ln w="9525">
              <a:solidFill>
                <a:schemeClr val="tx1"/>
              </a:solidFill>
              <a:miter lim="800000"/>
              <a:headEnd/>
              <a:tailEnd/>
            </a:ln>
          </p:spPr>
          <p:txBody>
            <a:bodyPr wrap="none" anchor="ctr"/>
            <a:lstStyle/>
            <a:p>
              <a:endParaRPr lang="en-US"/>
            </a:p>
          </p:txBody>
        </p:sp>
        <p:sp>
          <p:nvSpPr>
            <p:cNvPr id="58" name="Rectangle 83"/>
            <p:cNvSpPr>
              <a:spLocks noChangeArrowheads="1"/>
            </p:cNvSpPr>
            <p:nvPr/>
          </p:nvSpPr>
          <p:spPr bwMode="auto">
            <a:xfrm>
              <a:off x="822" y="2520"/>
              <a:ext cx="2100" cy="56"/>
            </a:xfrm>
            <a:prstGeom prst="rect">
              <a:avLst/>
            </a:prstGeom>
            <a:solidFill>
              <a:srgbClr val="99CC00">
                <a:alpha val="25098"/>
              </a:srgbClr>
            </a:solidFill>
            <a:ln w="9525">
              <a:solidFill>
                <a:schemeClr val="tx1"/>
              </a:solidFill>
              <a:miter lim="800000"/>
              <a:headEnd/>
              <a:tailEnd/>
            </a:ln>
          </p:spPr>
          <p:txBody>
            <a:bodyPr wrap="none" anchor="ctr"/>
            <a:lstStyle/>
            <a:p>
              <a:endParaRPr lang="en-US"/>
            </a:p>
          </p:txBody>
        </p:sp>
      </p:grpSp>
      <p:grpSp>
        <p:nvGrpSpPr>
          <p:cNvPr id="59" name="Group 93"/>
          <p:cNvGrpSpPr>
            <a:grpSpLocks/>
          </p:cNvGrpSpPr>
          <p:nvPr/>
        </p:nvGrpSpPr>
        <p:grpSpPr bwMode="auto">
          <a:xfrm>
            <a:off x="4984750" y="2819400"/>
            <a:ext cx="2581275" cy="554038"/>
            <a:chOff x="2922" y="2571"/>
            <a:chExt cx="1626" cy="349"/>
          </a:xfrm>
        </p:grpSpPr>
        <p:sp>
          <p:nvSpPr>
            <p:cNvPr id="60" name="Text Box 89"/>
            <p:cNvSpPr txBox="1">
              <a:spLocks noChangeArrowheads="1"/>
            </p:cNvSpPr>
            <p:nvPr/>
          </p:nvSpPr>
          <p:spPr bwMode="auto">
            <a:xfrm>
              <a:off x="3440" y="2689"/>
              <a:ext cx="1108" cy="231"/>
            </a:xfrm>
            <a:prstGeom prst="rect">
              <a:avLst/>
            </a:prstGeom>
            <a:noFill/>
            <a:ln w="9525">
              <a:noFill/>
              <a:miter lim="800000"/>
              <a:headEnd/>
              <a:tailEnd/>
            </a:ln>
          </p:spPr>
          <p:txBody>
            <a:bodyPr wrap="none">
              <a:spAutoFit/>
            </a:bodyPr>
            <a:lstStyle/>
            <a:p>
              <a:r>
                <a:rPr lang="en-US"/>
                <a:t>Affected stripes</a:t>
              </a:r>
            </a:p>
          </p:txBody>
        </p:sp>
        <p:sp>
          <p:nvSpPr>
            <p:cNvPr id="61" name="Freeform 90"/>
            <p:cNvSpPr>
              <a:spLocks/>
            </p:cNvSpPr>
            <p:nvPr/>
          </p:nvSpPr>
          <p:spPr bwMode="auto">
            <a:xfrm>
              <a:off x="2922" y="2571"/>
              <a:ext cx="534" cy="213"/>
            </a:xfrm>
            <a:custGeom>
              <a:avLst/>
              <a:gdLst>
                <a:gd name="T0" fmla="*/ 534 w 534"/>
                <a:gd name="T1" fmla="*/ 213 h 213"/>
                <a:gd name="T2" fmla="*/ 270 w 534"/>
                <a:gd name="T3" fmla="*/ 33 h 213"/>
                <a:gd name="T4" fmla="*/ 0 w 534"/>
                <a:gd name="T5" fmla="*/ 15 h 213"/>
                <a:gd name="T6" fmla="*/ 0 60000 65536"/>
                <a:gd name="T7" fmla="*/ 0 60000 65536"/>
                <a:gd name="T8" fmla="*/ 0 60000 65536"/>
                <a:gd name="T9" fmla="*/ 0 w 534"/>
                <a:gd name="T10" fmla="*/ 0 h 213"/>
                <a:gd name="T11" fmla="*/ 534 w 534"/>
                <a:gd name="T12" fmla="*/ 213 h 213"/>
              </a:gdLst>
              <a:ahLst/>
              <a:cxnLst>
                <a:cxn ang="T6">
                  <a:pos x="T0" y="T1"/>
                </a:cxn>
                <a:cxn ang="T7">
                  <a:pos x="T2" y="T3"/>
                </a:cxn>
                <a:cxn ang="T8">
                  <a:pos x="T4" y="T5"/>
                </a:cxn>
              </a:cxnLst>
              <a:rect l="T9" t="T10" r="T11" b="T12"/>
              <a:pathLst>
                <a:path w="534" h="213">
                  <a:moveTo>
                    <a:pt x="534" y="213"/>
                  </a:moveTo>
                  <a:cubicBezTo>
                    <a:pt x="446" y="139"/>
                    <a:pt x="359" y="66"/>
                    <a:pt x="270" y="33"/>
                  </a:cubicBezTo>
                  <a:cubicBezTo>
                    <a:pt x="181" y="0"/>
                    <a:pt x="90" y="7"/>
                    <a:pt x="0" y="15"/>
                  </a:cubicBezTo>
                </a:path>
              </a:pathLst>
            </a:custGeom>
            <a:noFill/>
            <a:ln w="9525">
              <a:solidFill>
                <a:schemeClr val="tx1"/>
              </a:solidFill>
              <a:round/>
              <a:headEnd/>
              <a:tailEnd type="arrow" w="med" len="med"/>
            </a:ln>
          </p:spPr>
          <p:txBody>
            <a:bodyPr/>
            <a:lstStyle/>
            <a:p>
              <a:endParaRPr lang="en-US"/>
            </a:p>
          </p:txBody>
        </p:sp>
        <p:sp>
          <p:nvSpPr>
            <p:cNvPr id="62" name="Freeform 91"/>
            <p:cNvSpPr>
              <a:spLocks/>
            </p:cNvSpPr>
            <p:nvPr/>
          </p:nvSpPr>
          <p:spPr bwMode="auto">
            <a:xfrm>
              <a:off x="2928" y="2691"/>
              <a:ext cx="522" cy="87"/>
            </a:xfrm>
            <a:custGeom>
              <a:avLst/>
              <a:gdLst>
                <a:gd name="T0" fmla="*/ 436 w 534"/>
                <a:gd name="T1" fmla="*/ 0 h 213"/>
                <a:gd name="T2" fmla="*/ 220 w 534"/>
                <a:gd name="T3" fmla="*/ 0 h 213"/>
                <a:gd name="T4" fmla="*/ 0 w 534"/>
                <a:gd name="T5" fmla="*/ 0 h 213"/>
                <a:gd name="T6" fmla="*/ 0 60000 65536"/>
                <a:gd name="T7" fmla="*/ 0 60000 65536"/>
                <a:gd name="T8" fmla="*/ 0 60000 65536"/>
                <a:gd name="T9" fmla="*/ 0 w 534"/>
                <a:gd name="T10" fmla="*/ 0 h 213"/>
                <a:gd name="T11" fmla="*/ 534 w 534"/>
                <a:gd name="T12" fmla="*/ 213 h 213"/>
              </a:gdLst>
              <a:ahLst/>
              <a:cxnLst>
                <a:cxn ang="T6">
                  <a:pos x="T0" y="T1"/>
                </a:cxn>
                <a:cxn ang="T7">
                  <a:pos x="T2" y="T3"/>
                </a:cxn>
                <a:cxn ang="T8">
                  <a:pos x="T4" y="T5"/>
                </a:cxn>
              </a:cxnLst>
              <a:rect l="T9" t="T10" r="T11" b="T12"/>
              <a:pathLst>
                <a:path w="534" h="213">
                  <a:moveTo>
                    <a:pt x="534" y="213"/>
                  </a:moveTo>
                  <a:cubicBezTo>
                    <a:pt x="446" y="139"/>
                    <a:pt x="359" y="66"/>
                    <a:pt x="270" y="33"/>
                  </a:cubicBezTo>
                  <a:cubicBezTo>
                    <a:pt x="181" y="0"/>
                    <a:pt x="90" y="7"/>
                    <a:pt x="0" y="15"/>
                  </a:cubicBezTo>
                </a:path>
              </a:pathLst>
            </a:custGeom>
            <a:noFill/>
            <a:ln w="9525">
              <a:solidFill>
                <a:schemeClr val="tx1"/>
              </a:solidFill>
              <a:round/>
              <a:headEnd/>
              <a:tailEnd type="arrow" w="med" len="med"/>
            </a:ln>
          </p:spPr>
          <p:txBody>
            <a:bodyPr/>
            <a:lstStyle/>
            <a:p>
              <a:endParaRPr lang="en-US"/>
            </a:p>
          </p:txBody>
        </p:sp>
        <p:sp>
          <p:nvSpPr>
            <p:cNvPr id="63" name="Freeform 92"/>
            <p:cNvSpPr>
              <a:spLocks/>
            </p:cNvSpPr>
            <p:nvPr/>
          </p:nvSpPr>
          <p:spPr bwMode="auto">
            <a:xfrm flipV="1">
              <a:off x="2922" y="2766"/>
              <a:ext cx="522" cy="57"/>
            </a:xfrm>
            <a:custGeom>
              <a:avLst/>
              <a:gdLst>
                <a:gd name="T0" fmla="*/ 436 w 534"/>
                <a:gd name="T1" fmla="*/ 0 h 213"/>
                <a:gd name="T2" fmla="*/ 220 w 534"/>
                <a:gd name="T3" fmla="*/ 0 h 213"/>
                <a:gd name="T4" fmla="*/ 0 w 534"/>
                <a:gd name="T5" fmla="*/ 0 h 213"/>
                <a:gd name="T6" fmla="*/ 0 60000 65536"/>
                <a:gd name="T7" fmla="*/ 0 60000 65536"/>
                <a:gd name="T8" fmla="*/ 0 60000 65536"/>
                <a:gd name="T9" fmla="*/ 0 w 534"/>
                <a:gd name="T10" fmla="*/ 0 h 213"/>
                <a:gd name="T11" fmla="*/ 534 w 534"/>
                <a:gd name="T12" fmla="*/ 213 h 213"/>
              </a:gdLst>
              <a:ahLst/>
              <a:cxnLst>
                <a:cxn ang="T6">
                  <a:pos x="T0" y="T1"/>
                </a:cxn>
                <a:cxn ang="T7">
                  <a:pos x="T2" y="T3"/>
                </a:cxn>
                <a:cxn ang="T8">
                  <a:pos x="T4" y="T5"/>
                </a:cxn>
              </a:cxnLst>
              <a:rect l="T9" t="T10" r="T11" b="T12"/>
              <a:pathLst>
                <a:path w="534" h="213">
                  <a:moveTo>
                    <a:pt x="534" y="213"/>
                  </a:moveTo>
                  <a:cubicBezTo>
                    <a:pt x="446" y="139"/>
                    <a:pt x="359" y="66"/>
                    <a:pt x="270" y="33"/>
                  </a:cubicBezTo>
                  <a:cubicBezTo>
                    <a:pt x="181" y="0"/>
                    <a:pt x="90" y="7"/>
                    <a:pt x="0" y="15"/>
                  </a:cubicBezTo>
                </a:path>
              </a:pathLst>
            </a:custGeom>
            <a:noFill/>
            <a:ln w="9525">
              <a:solidFill>
                <a:schemeClr val="tx1"/>
              </a:solidFill>
              <a:round/>
              <a:headEnd/>
              <a:tailEnd type="arrow" w="med" len="med"/>
            </a:ln>
          </p:spPr>
          <p:txBody>
            <a:bodyPr/>
            <a:lstStyle/>
            <a:p>
              <a:endParaRPr lang="en-US"/>
            </a:p>
          </p:txBody>
        </p:sp>
      </p:grpSp>
      <p:grpSp>
        <p:nvGrpSpPr>
          <p:cNvPr id="64" name="Group 101"/>
          <p:cNvGrpSpPr>
            <a:grpSpLocks/>
          </p:cNvGrpSpPr>
          <p:nvPr/>
        </p:nvGrpSpPr>
        <p:grpSpPr bwMode="auto">
          <a:xfrm>
            <a:off x="3263900" y="3498850"/>
            <a:ext cx="4768850" cy="596900"/>
            <a:chOff x="1838" y="2999"/>
            <a:chExt cx="3004" cy="376"/>
          </a:xfrm>
        </p:grpSpPr>
        <p:sp>
          <p:nvSpPr>
            <p:cNvPr id="65" name="Freeform 94"/>
            <p:cNvSpPr>
              <a:spLocks/>
            </p:cNvSpPr>
            <p:nvPr/>
          </p:nvSpPr>
          <p:spPr bwMode="auto">
            <a:xfrm>
              <a:off x="1838" y="3030"/>
              <a:ext cx="1911" cy="345"/>
            </a:xfrm>
            <a:custGeom>
              <a:avLst/>
              <a:gdLst>
                <a:gd name="T0" fmla="*/ 16 w 1911"/>
                <a:gd name="T1" fmla="*/ 0 h 345"/>
                <a:gd name="T2" fmla="*/ 274 w 1911"/>
                <a:gd name="T3" fmla="*/ 324 h 345"/>
                <a:gd name="T4" fmla="*/ 1660 w 1911"/>
                <a:gd name="T5" fmla="*/ 126 h 345"/>
                <a:gd name="T6" fmla="*/ 1780 w 1911"/>
                <a:gd name="T7" fmla="*/ 108 h 345"/>
                <a:gd name="T8" fmla="*/ 0 60000 65536"/>
                <a:gd name="T9" fmla="*/ 0 60000 65536"/>
                <a:gd name="T10" fmla="*/ 0 60000 65536"/>
                <a:gd name="T11" fmla="*/ 0 60000 65536"/>
                <a:gd name="T12" fmla="*/ 0 w 1911"/>
                <a:gd name="T13" fmla="*/ 0 h 345"/>
                <a:gd name="T14" fmla="*/ 1911 w 1911"/>
                <a:gd name="T15" fmla="*/ 345 h 345"/>
              </a:gdLst>
              <a:ahLst/>
              <a:cxnLst>
                <a:cxn ang="T8">
                  <a:pos x="T0" y="T1"/>
                </a:cxn>
                <a:cxn ang="T9">
                  <a:pos x="T2" y="T3"/>
                </a:cxn>
                <a:cxn ang="T10">
                  <a:pos x="T4" y="T5"/>
                </a:cxn>
                <a:cxn ang="T11">
                  <a:pos x="T6" y="T7"/>
                </a:cxn>
              </a:cxnLst>
              <a:rect l="T12" t="T13" r="T14" b="T15"/>
              <a:pathLst>
                <a:path w="1911" h="345">
                  <a:moveTo>
                    <a:pt x="16" y="0"/>
                  </a:moveTo>
                  <a:cubicBezTo>
                    <a:pt x="8" y="151"/>
                    <a:pt x="0" y="303"/>
                    <a:pt x="274" y="324"/>
                  </a:cubicBezTo>
                  <a:cubicBezTo>
                    <a:pt x="548" y="345"/>
                    <a:pt x="1409" y="162"/>
                    <a:pt x="1660" y="126"/>
                  </a:cubicBezTo>
                  <a:cubicBezTo>
                    <a:pt x="1911" y="90"/>
                    <a:pt x="1760" y="110"/>
                    <a:pt x="1780" y="108"/>
                  </a:cubicBezTo>
                </a:path>
              </a:pathLst>
            </a:custGeom>
            <a:noFill/>
            <a:ln w="9525">
              <a:solidFill>
                <a:schemeClr val="tx1"/>
              </a:solidFill>
              <a:round/>
              <a:headEnd type="arrow" w="med" len="med"/>
              <a:tailEnd/>
            </a:ln>
          </p:spPr>
          <p:txBody>
            <a:bodyPr/>
            <a:lstStyle/>
            <a:p>
              <a:endParaRPr lang="en-US"/>
            </a:p>
          </p:txBody>
        </p:sp>
        <p:sp>
          <p:nvSpPr>
            <p:cNvPr id="66" name="Text Box 100"/>
            <p:cNvSpPr txBox="1">
              <a:spLocks noChangeArrowheads="1"/>
            </p:cNvSpPr>
            <p:nvPr/>
          </p:nvSpPr>
          <p:spPr bwMode="auto">
            <a:xfrm>
              <a:off x="3638" y="2999"/>
              <a:ext cx="1204" cy="231"/>
            </a:xfrm>
            <a:prstGeom prst="rect">
              <a:avLst/>
            </a:prstGeom>
            <a:noFill/>
            <a:ln w="9525">
              <a:noFill/>
              <a:miter lim="800000"/>
              <a:headEnd/>
              <a:tailEnd/>
            </a:ln>
          </p:spPr>
          <p:txBody>
            <a:bodyPr wrap="none">
              <a:spAutoFit/>
            </a:bodyPr>
            <a:lstStyle/>
            <a:p>
              <a:r>
                <a:rPr lang="en-US"/>
                <a:t>Rebuilt user data</a:t>
              </a:r>
            </a:p>
          </p:txBody>
        </p:sp>
      </p:grpSp>
      <p:grpSp>
        <p:nvGrpSpPr>
          <p:cNvPr id="70" name="Group 69"/>
          <p:cNvGrpSpPr/>
          <p:nvPr/>
        </p:nvGrpSpPr>
        <p:grpSpPr>
          <a:xfrm>
            <a:off x="1704791" y="2123819"/>
            <a:ext cx="3235692" cy="381703"/>
            <a:chOff x="1704791" y="2123819"/>
            <a:chExt cx="3235692" cy="381703"/>
          </a:xfrm>
        </p:grpSpPr>
        <p:sp>
          <p:nvSpPr>
            <p:cNvPr id="67" name="TextBox 66"/>
            <p:cNvSpPr txBox="1"/>
            <p:nvPr/>
          </p:nvSpPr>
          <p:spPr>
            <a:xfrm>
              <a:off x="1704791" y="2123819"/>
              <a:ext cx="825867" cy="369332"/>
            </a:xfrm>
            <a:prstGeom prst="rect">
              <a:avLst/>
            </a:prstGeom>
            <a:noFill/>
          </p:spPr>
          <p:txBody>
            <a:bodyPr wrap="none" rtlCol="0">
              <a:spAutoFit/>
            </a:bodyPr>
            <a:lstStyle/>
            <a:p>
              <a:r>
                <a:rPr lang="en-US" dirty="0" smtClean="0"/>
                <a:t>Disk 1</a:t>
              </a:r>
              <a:endParaRPr lang="en-US" dirty="0"/>
            </a:p>
          </p:txBody>
        </p:sp>
        <p:sp>
          <p:nvSpPr>
            <p:cNvPr id="68" name="TextBox 67"/>
            <p:cNvSpPr txBox="1"/>
            <p:nvPr/>
          </p:nvSpPr>
          <p:spPr>
            <a:xfrm>
              <a:off x="2920816" y="2130981"/>
              <a:ext cx="825867" cy="369332"/>
            </a:xfrm>
            <a:prstGeom prst="rect">
              <a:avLst/>
            </a:prstGeom>
            <a:noFill/>
          </p:spPr>
          <p:txBody>
            <a:bodyPr wrap="none" rtlCol="0">
              <a:spAutoFit/>
            </a:bodyPr>
            <a:lstStyle/>
            <a:p>
              <a:r>
                <a:rPr lang="en-US" dirty="0" smtClean="0"/>
                <a:t>Disk 2</a:t>
              </a:r>
              <a:endParaRPr lang="en-US" dirty="0"/>
            </a:p>
          </p:txBody>
        </p:sp>
        <p:sp>
          <p:nvSpPr>
            <p:cNvPr id="69" name="TextBox 68"/>
            <p:cNvSpPr txBox="1"/>
            <p:nvPr/>
          </p:nvSpPr>
          <p:spPr>
            <a:xfrm>
              <a:off x="4114616" y="2136190"/>
              <a:ext cx="825867" cy="369332"/>
            </a:xfrm>
            <a:prstGeom prst="rect">
              <a:avLst/>
            </a:prstGeom>
            <a:noFill/>
          </p:spPr>
          <p:txBody>
            <a:bodyPr wrap="none" rtlCol="0">
              <a:spAutoFit/>
            </a:bodyPr>
            <a:lstStyle/>
            <a:p>
              <a:r>
                <a:rPr lang="en-US" dirty="0" smtClean="0"/>
                <a:t>Disk 3</a:t>
              </a:r>
              <a:endParaRPr lang="en-US" dirty="0"/>
            </a:p>
          </p:txBody>
        </p:sp>
      </p:grpSp>
      <p:sp>
        <p:nvSpPr>
          <p:cNvPr id="71" name="Date Placeholder 1"/>
          <p:cNvSpPr>
            <a:spLocks noGrp="1"/>
          </p:cNvSpPr>
          <p:nvPr>
            <p:ph type="dt" sz="half" idx="4294967295"/>
          </p:nvPr>
        </p:nvSpPr>
        <p:spPr>
          <a:xfrm>
            <a:off x="0" y="6548511"/>
            <a:ext cx="2133600" cy="299573"/>
          </a:xfrm>
          <a:prstGeom prst="rect">
            <a:avLst/>
          </a:prstGeom>
        </p:spPr>
        <p:txBody>
          <a:bodyPr/>
          <a:lstStyle/>
          <a:p>
            <a:r>
              <a:rPr lang="en-US" sz="1200" dirty="0" smtClean="0">
                <a:solidFill>
                  <a:schemeClr val="bg1"/>
                </a:solidFill>
              </a:rPr>
              <a:t>May, 2014</a:t>
            </a:r>
            <a:endParaRPr lang="en-US" sz="1200" dirty="0">
              <a:solidFill>
                <a:schemeClr val="bg1"/>
              </a:solidFill>
            </a:endParaRPr>
          </a:p>
        </p:txBody>
      </p:sp>
    </p:spTree>
    <p:extLst>
      <p:ext uri="{BB962C8B-B14F-4D97-AF65-F5344CB8AC3E}">
        <p14:creationId xmlns:p14="http://schemas.microsoft.com/office/powerpoint/2010/main" val="33593592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1000"/>
                                        <p:tgtEl>
                                          <p:spTgt spid="36"/>
                                        </p:tgtEl>
                                      </p:cBhvr>
                                    </p:animEffect>
                                  </p:childTnLst>
                                </p:cTn>
                              </p:par>
                              <p:par>
                                <p:cTn id="8" presetID="10" presetClass="entr" presetSubtype="0"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2000"/>
                                        <p:tgtEl>
                                          <p:spTgt spid="21"/>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70"/>
                                        </p:tgtEl>
                                        <p:attrNameLst>
                                          <p:attrName>style.visibility</p:attrName>
                                        </p:attrNameLst>
                                      </p:cBhvr>
                                      <p:to>
                                        <p:strVal val="visible"/>
                                      </p:to>
                                    </p:set>
                                    <p:animEffect transition="in" filter="fade">
                                      <p:cBhvr>
                                        <p:cTn id="16" dur="500"/>
                                        <p:tgtEl>
                                          <p:spTgt spid="7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2000"/>
                                        <p:tgtEl>
                                          <p:spTgt spid="41"/>
                                        </p:tgtEl>
                                      </p:cBhvr>
                                    </p:animEffect>
                                  </p:childTnLst>
                                </p:cTn>
                              </p:par>
                              <p:par>
                                <p:cTn id="22" presetID="22" presetClass="entr" presetSubtype="8" fill="hold"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wipe(left)">
                                      <p:cBhvr>
                                        <p:cTn id="24" dur="2000"/>
                                        <p:tgtEl>
                                          <p:spTgt spid="26"/>
                                        </p:tgtEl>
                                      </p:cBhvr>
                                    </p:animEffect>
                                  </p:childTnLst>
                                </p:cTn>
                              </p:par>
                              <p:par>
                                <p:cTn id="25" presetID="22" presetClass="entr" presetSubtype="8"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1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1000"/>
                                        <p:tgtEl>
                                          <p:spTgt spid="5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21"/>
                                        </p:tgtEl>
                                      </p:cBhvr>
                                    </p:animEffect>
                                    <p:set>
                                      <p:cBhvr>
                                        <p:cTn id="37" dur="1" fill="hold">
                                          <p:stCondLst>
                                            <p:cond delay="1999"/>
                                          </p:stCondLst>
                                        </p:cTn>
                                        <p:tgtEl>
                                          <p:spTgt spid="21"/>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2000"/>
                                        <p:tgtEl>
                                          <p:spTgt spid="26"/>
                                        </p:tgtEl>
                                      </p:cBhvr>
                                    </p:animEffect>
                                    <p:set>
                                      <p:cBhvr>
                                        <p:cTn id="40" dur="1" fill="hold">
                                          <p:stCondLst>
                                            <p:cond delay="1999"/>
                                          </p:stCondLst>
                                        </p:cTn>
                                        <p:tgtEl>
                                          <p:spTgt spid="26"/>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2000"/>
                                        <p:tgtEl>
                                          <p:spTgt spid="51"/>
                                        </p:tgtEl>
                                      </p:cBhvr>
                                    </p:animEffect>
                                    <p:set>
                                      <p:cBhvr>
                                        <p:cTn id="43" dur="1" fill="hold">
                                          <p:stCondLst>
                                            <p:cond delay="1999"/>
                                          </p:stCondLst>
                                        </p:cTn>
                                        <p:tgtEl>
                                          <p:spTgt spid="51"/>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2000"/>
                                        <p:tgtEl>
                                          <p:spTgt spid="2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59"/>
                                        </p:tgtEl>
                                        <p:attrNameLst>
                                          <p:attrName>style.visibility</p:attrName>
                                        </p:attrNameLst>
                                      </p:cBhvr>
                                      <p:to>
                                        <p:strVal val="visible"/>
                                      </p:to>
                                    </p:set>
                                    <p:animEffect transition="in" filter="fade">
                                      <p:cBhvr>
                                        <p:cTn id="53" dur="2000"/>
                                        <p:tgtEl>
                                          <p:spTgt spid="59"/>
                                        </p:tgtEl>
                                      </p:cBhvr>
                                    </p:animEffect>
                                  </p:childTnLst>
                                </p:cTn>
                              </p:par>
                              <p:par>
                                <p:cTn id="54" presetID="22" presetClass="entr" presetSubtype="2" fill="hold" nodeType="withEffect">
                                  <p:stCondLst>
                                    <p:cond delay="0"/>
                                  </p:stCondLst>
                                  <p:childTnLst>
                                    <p:set>
                                      <p:cBhvr>
                                        <p:cTn id="55" dur="1" fill="hold">
                                          <p:stCondLst>
                                            <p:cond delay="0"/>
                                          </p:stCondLst>
                                        </p:cTn>
                                        <p:tgtEl>
                                          <p:spTgt spid="54"/>
                                        </p:tgtEl>
                                        <p:attrNameLst>
                                          <p:attrName>style.visibility</p:attrName>
                                        </p:attrNameLst>
                                      </p:cBhvr>
                                      <p:to>
                                        <p:strVal val="visible"/>
                                      </p:to>
                                    </p:set>
                                    <p:animEffect transition="in" filter="wipe(right)">
                                      <p:cBhvr>
                                        <p:cTn id="56" dur="1000"/>
                                        <p:tgtEl>
                                          <p:spTgt spid="54"/>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checkerboard(across)">
                                      <p:cBhvr>
                                        <p:cTn id="61" dur="1000"/>
                                        <p:tgtEl>
                                          <p:spTgt spid="26"/>
                                        </p:tgtEl>
                                      </p:cBhvr>
                                    </p:animEffect>
                                  </p:childTnLst>
                                </p:cTn>
                              </p:par>
                              <p:par>
                                <p:cTn id="62" presetID="1" presetClass="entr" presetSubtype="0" fill="hold" nodeType="withEffect">
                                  <p:stCondLst>
                                    <p:cond delay="0"/>
                                  </p:stCondLst>
                                  <p:childTnLst>
                                    <p:set>
                                      <p:cBhvr>
                                        <p:cTn id="63"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Rebuild</a:t>
            </a:r>
            <a:endParaRPr lang="en-US" dirty="0"/>
          </a:p>
        </p:txBody>
      </p:sp>
      <p:sp>
        <p:nvSpPr>
          <p:cNvPr id="6" name="Content Placeholder 5"/>
          <p:cNvSpPr txBox="1">
            <a:spLocks/>
          </p:cNvSpPr>
          <p:nvPr/>
        </p:nvSpPr>
        <p:spPr>
          <a:xfrm>
            <a:off x="446088" y="989013"/>
            <a:ext cx="8466137" cy="4922837"/>
          </a:xfrm>
          <a:prstGeom prst="rect">
            <a:avLst/>
          </a:prstGeom>
        </p:spPr>
        <p:txBody>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
            </a:pPr>
            <a:r>
              <a:rPr lang="en-US" dirty="0" smtClean="0"/>
              <a:t>Advantages:</a:t>
            </a:r>
          </a:p>
          <a:p>
            <a:pPr lvl="1">
              <a:buFont typeface="Arial" charset="0"/>
              <a:buChar char="•"/>
            </a:pPr>
            <a:r>
              <a:rPr lang="en-US" dirty="0" smtClean="0"/>
              <a:t>LUNs are spread across many RAID sets. So one RAID set rebuilding only affects a fraction of all disk I/</a:t>
            </a:r>
            <a:r>
              <a:rPr lang="en-US" dirty="0" err="1" smtClean="0"/>
              <a:t>Os</a:t>
            </a:r>
            <a:endParaRPr lang="en-US" dirty="0" smtClean="0"/>
          </a:p>
          <a:p>
            <a:pPr lvl="1">
              <a:buFont typeface="Arial" charset="0"/>
              <a:buChar char="•"/>
            </a:pPr>
            <a:r>
              <a:rPr lang="en-US" dirty="0" smtClean="0"/>
              <a:t>Less rebuild work to do – so affected disks can return to full performance quickly.</a:t>
            </a:r>
          </a:p>
          <a:p>
            <a:pPr lvl="1">
              <a:buFont typeface="Arial" charset="0"/>
              <a:buChar char="•"/>
            </a:pPr>
            <a:r>
              <a:rPr lang="en-US" dirty="0" smtClean="0"/>
              <a:t>Volumes become fault tolerant more quickly – user data is restored to full protection more quickly.</a:t>
            </a:r>
          </a:p>
          <a:p>
            <a:pPr lvl="1">
              <a:buFont typeface="Arial" charset="0"/>
              <a:buChar char="•"/>
            </a:pPr>
            <a:r>
              <a:rPr lang="en-US" dirty="0" smtClean="0"/>
              <a:t>Speedup is directly proportional to amount of unused disk space</a:t>
            </a:r>
          </a:p>
          <a:p>
            <a:pPr>
              <a:buFont typeface="Arial" charset="0"/>
              <a:buChar char="•"/>
            </a:pPr>
            <a:r>
              <a:rPr lang="en-US" dirty="0" smtClean="0"/>
              <a:t>When is this important?</a:t>
            </a:r>
          </a:p>
          <a:p>
            <a:pPr lvl="1">
              <a:buFont typeface="Arial" charset="0"/>
              <a:buChar char="•"/>
            </a:pPr>
            <a:r>
              <a:rPr lang="en-US" dirty="0" smtClean="0"/>
              <a:t>When using large capacity drives 4TB/6TB/8TB drives</a:t>
            </a:r>
          </a:p>
          <a:p>
            <a:pPr lvl="1">
              <a:buFont typeface="Arial" charset="0"/>
              <a:buChar char="•"/>
            </a:pPr>
            <a:r>
              <a:rPr lang="en-US" dirty="0" smtClean="0"/>
              <a:t>When using parity-based RAID in disk groups (RAID5, RAID6)</a:t>
            </a:r>
          </a:p>
        </p:txBody>
      </p:sp>
      <p:sp>
        <p:nvSpPr>
          <p:cNvPr id="7" name="Date Placeholder 1"/>
          <p:cNvSpPr>
            <a:spLocks noGrp="1"/>
          </p:cNvSpPr>
          <p:nvPr>
            <p:ph type="dt" sz="half" idx="4294967295"/>
          </p:nvPr>
        </p:nvSpPr>
        <p:spPr>
          <a:xfrm>
            <a:off x="0" y="6548511"/>
            <a:ext cx="2133600" cy="299573"/>
          </a:xfrm>
          <a:prstGeom prst="rect">
            <a:avLst/>
          </a:prstGeom>
        </p:spPr>
        <p:txBody>
          <a:bodyPr/>
          <a:lstStyle/>
          <a:p>
            <a:r>
              <a:rPr lang="en-US" sz="1200" dirty="0" smtClean="0">
                <a:solidFill>
                  <a:schemeClr val="bg1"/>
                </a:solidFill>
              </a:rPr>
              <a:t>May, 2014</a:t>
            </a:r>
            <a:endParaRPr lang="en-US" sz="1200" dirty="0">
              <a:solidFill>
                <a:schemeClr val="bg1"/>
              </a:solidFill>
            </a:endParaRPr>
          </a:p>
        </p:txBody>
      </p:sp>
    </p:spTree>
    <p:extLst>
      <p:ext uri="{BB962C8B-B14F-4D97-AF65-F5344CB8AC3E}">
        <p14:creationId xmlns:p14="http://schemas.microsoft.com/office/powerpoint/2010/main" val="376656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322780" y="3645425"/>
            <a:ext cx="8287820" cy="1352310"/>
          </a:xfrm>
        </p:spPr>
        <p:txBody>
          <a:bodyPr/>
          <a:lstStyle/>
          <a:p>
            <a:r>
              <a:rPr lang="en-US" dirty="0" smtClean="0"/>
              <a:t>SSD Read Cache</a:t>
            </a:r>
            <a:br>
              <a:rPr lang="en-US" dirty="0" smtClean="0"/>
            </a:br>
            <a:r>
              <a:rPr lang="en-US" dirty="0" smtClean="0"/>
              <a:t>(</a:t>
            </a:r>
            <a:r>
              <a:rPr lang="en-US" dirty="0" err="1" smtClean="0"/>
              <a:t>RealCache</a:t>
            </a:r>
            <a:r>
              <a:rPr lang="en-US" baseline="30000" dirty="0" err="1" smtClean="0"/>
              <a:t>TM</a:t>
            </a:r>
            <a:r>
              <a:rPr lang="en-US" dirty="0" smtClean="0"/>
              <a:t>)</a:t>
            </a:r>
            <a:endParaRPr lang="en-US" dirty="0"/>
          </a:p>
        </p:txBody>
      </p:sp>
    </p:spTree>
    <p:extLst>
      <p:ext uri="{BB962C8B-B14F-4D97-AF65-F5344CB8AC3E}">
        <p14:creationId xmlns:p14="http://schemas.microsoft.com/office/powerpoint/2010/main" val="2224979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SSD Read Cache</a:t>
            </a:r>
            <a:endParaRPr lang="en-US" dirty="0"/>
          </a:p>
        </p:txBody>
      </p:sp>
      <p:sp>
        <p:nvSpPr>
          <p:cNvPr id="6" name="Content Placeholder 5"/>
          <p:cNvSpPr txBox="1">
            <a:spLocks/>
          </p:cNvSpPr>
          <p:nvPr/>
        </p:nvSpPr>
        <p:spPr>
          <a:xfrm>
            <a:off x="446088" y="989013"/>
            <a:ext cx="8466137" cy="2627981"/>
          </a:xfrm>
          <a:prstGeom prst="rect">
            <a:avLst/>
          </a:prstGeom>
        </p:spPr>
        <p:txBody>
          <a:bodyPr>
            <a:normAutofit fontScale="92500"/>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Char char="•"/>
            </a:pPr>
            <a:r>
              <a:rPr lang="en-US" dirty="0" smtClean="0"/>
              <a:t>Improves performance of read-centric transactional workloads</a:t>
            </a:r>
          </a:p>
          <a:p>
            <a:pPr>
              <a:buFont typeface="Arial" charset="0"/>
              <a:buChar char="•"/>
            </a:pPr>
            <a:r>
              <a:rPr lang="en-US" dirty="0" smtClean="0"/>
              <a:t>The SSD cache becomes an extension of the controller cache</a:t>
            </a:r>
          </a:p>
          <a:p>
            <a:pPr>
              <a:buFont typeface="Arial" charset="0"/>
              <a:buChar char="•"/>
            </a:pPr>
            <a:r>
              <a:rPr lang="en-US" dirty="0"/>
              <a:t>A lower cost way to get performance improvement from SSD</a:t>
            </a:r>
          </a:p>
          <a:p>
            <a:pPr lvl="1">
              <a:buFont typeface="Arial" charset="0"/>
              <a:buChar char="•"/>
            </a:pPr>
            <a:r>
              <a:rPr lang="en-US" dirty="0"/>
              <a:t>Uses ½ the number of SSDs as the SSD tier</a:t>
            </a:r>
          </a:p>
          <a:p>
            <a:pPr lvl="1">
              <a:buFont typeface="Arial" charset="0"/>
              <a:buChar char="•"/>
            </a:pPr>
            <a:r>
              <a:rPr lang="en-US" dirty="0"/>
              <a:t>Holds a (volatile) copy of data</a:t>
            </a:r>
          </a:p>
          <a:p>
            <a:pPr lvl="1">
              <a:buFont typeface="Arial" charset="0"/>
              <a:buChar char="•"/>
            </a:pPr>
            <a:r>
              <a:rPr lang="en-US" dirty="0"/>
              <a:t>Read cache SSD failure never causes data loss</a:t>
            </a:r>
          </a:p>
          <a:p>
            <a:pPr lvl="1">
              <a:buFont typeface="Arial" charset="0"/>
              <a:buChar char="•"/>
            </a:pPr>
            <a:r>
              <a:rPr lang="en-US" dirty="0"/>
              <a:t>Provides improved performance in </a:t>
            </a:r>
            <a:r>
              <a:rPr lang="en-US" dirty="0" smtClean="0"/>
              <a:t>random, read-centric workloads</a:t>
            </a:r>
            <a:endParaRPr lang="en-US" dirty="0"/>
          </a:p>
        </p:txBody>
      </p:sp>
      <p:sp>
        <p:nvSpPr>
          <p:cNvPr id="8" name="Date Placeholder 3"/>
          <p:cNvSpPr txBox="1">
            <a:spLocks noGrp="1"/>
          </p:cNvSpPr>
          <p:nvPr/>
        </p:nvSpPr>
        <p:spPr bwMode="gray">
          <a:xfrm>
            <a:off x="0" y="6527800"/>
            <a:ext cx="884238" cy="266700"/>
          </a:xfrm>
          <a:prstGeom prst="rect">
            <a:avLst/>
          </a:prstGeom>
          <a:noFill/>
        </p:spPr>
        <p:txBody>
          <a:bodyPr tIns="0" rIns="0" bIns="0" anchor="b"/>
          <a:lstStyle/>
          <a:p>
            <a:pPr>
              <a:defRPr/>
            </a:pPr>
            <a:r>
              <a:rPr lang="en-US" sz="1200" dirty="0" smtClean="0">
                <a:solidFill>
                  <a:schemeClr val="bg1"/>
                </a:solidFill>
                <a:effectLst>
                  <a:outerShdw blurRad="38100" dist="38100" dir="2700000" algn="tl">
                    <a:srgbClr val="C0C0C0"/>
                  </a:outerShdw>
                </a:effectLst>
              </a:rPr>
              <a:t>11/14/2013</a:t>
            </a:r>
            <a:endParaRPr lang="en-US" sz="1200" dirty="0">
              <a:solidFill>
                <a:schemeClr val="bg1"/>
              </a:solidFill>
              <a:effectLst>
                <a:outerShdw blurRad="38100" dist="38100" dir="2700000" algn="tl">
                  <a:srgbClr val="C0C0C0"/>
                </a:outerShdw>
              </a:effectLst>
            </a:endParaRPr>
          </a:p>
        </p:txBody>
      </p:sp>
      <p:sp>
        <p:nvSpPr>
          <p:cNvPr id="5" name="Rounded Rectangle 4"/>
          <p:cNvSpPr/>
          <p:nvPr/>
        </p:nvSpPr>
        <p:spPr>
          <a:xfrm>
            <a:off x="2257425" y="4164682"/>
            <a:ext cx="1571625" cy="16192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Controller Cache</a:t>
            </a:r>
          </a:p>
          <a:p>
            <a:pPr algn="ctr"/>
            <a:endParaRPr lang="en-US" dirty="0">
              <a:solidFill>
                <a:schemeClr val="tx1"/>
              </a:solidFill>
            </a:endParaRPr>
          </a:p>
          <a:p>
            <a:pPr algn="ctr"/>
            <a:endParaRPr lang="en-US" dirty="0" smtClean="0">
              <a:solidFill>
                <a:schemeClr val="tx1"/>
              </a:solidFill>
            </a:endParaRPr>
          </a:p>
          <a:p>
            <a:pPr algn="ctr"/>
            <a:endParaRPr lang="en-US" dirty="0">
              <a:solidFill>
                <a:schemeClr val="tx1"/>
              </a:solidFill>
            </a:endParaRPr>
          </a:p>
        </p:txBody>
      </p:sp>
      <p:sp>
        <p:nvSpPr>
          <p:cNvPr id="7" name="Flowchart: Magnetic Disk 6"/>
          <p:cNvSpPr/>
          <p:nvPr/>
        </p:nvSpPr>
        <p:spPr>
          <a:xfrm>
            <a:off x="6524625" y="5140994"/>
            <a:ext cx="438150" cy="447675"/>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Magnetic Disk 8"/>
          <p:cNvSpPr/>
          <p:nvPr/>
        </p:nvSpPr>
        <p:spPr>
          <a:xfrm>
            <a:off x="6677025" y="5293394"/>
            <a:ext cx="438150" cy="447675"/>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a:off x="6829425" y="5445794"/>
            <a:ext cx="438150" cy="447675"/>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Magnetic Disk 10"/>
          <p:cNvSpPr/>
          <p:nvPr/>
        </p:nvSpPr>
        <p:spPr>
          <a:xfrm>
            <a:off x="6981825" y="5598194"/>
            <a:ext cx="438150" cy="447675"/>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Magnetic Disk 11"/>
          <p:cNvSpPr/>
          <p:nvPr/>
        </p:nvSpPr>
        <p:spPr>
          <a:xfrm>
            <a:off x="7134225" y="5750594"/>
            <a:ext cx="438150" cy="447675"/>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Magnetic Disk 12"/>
          <p:cNvSpPr/>
          <p:nvPr/>
        </p:nvSpPr>
        <p:spPr>
          <a:xfrm>
            <a:off x="7286625" y="5902994"/>
            <a:ext cx="438150" cy="447675"/>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Magnetic Disk 13"/>
          <p:cNvSpPr/>
          <p:nvPr/>
        </p:nvSpPr>
        <p:spPr>
          <a:xfrm>
            <a:off x="6276975" y="4159919"/>
            <a:ext cx="438150" cy="447675"/>
          </a:xfrm>
          <a:prstGeom prst="flowChartMagneticDisk">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Left-Right Arrow 14"/>
          <p:cNvSpPr/>
          <p:nvPr/>
        </p:nvSpPr>
        <p:spPr>
          <a:xfrm>
            <a:off x="762000" y="4898107"/>
            <a:ext cx="1485900" cy="12382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838575" y="4150394"/>
            <a:ext cx="1571625" cy="16192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Virtualized</a:t>
            </a:r>
          </a:p>
          <a:p>
            <a:pPr algn="ctr"/>
            <a:r>
              <a:rPr lang="en-US" dirty="0" smtClean="0">
                <a:solidFill>
                  <a:schemeClr val="tx1"/>
                </a:solidFill>
              </a:rPr>
              <a:t>Backend</a:t>
            </a:r>
          </a:p>
          <a:p>
            <a:pPr algn="ctr"/>
            <a:r>
              <a:rPr lang="en-US" dirty="0" smtClean="0">
                <a:solidFill>
                  <a:schemeClr val="tx1"/>
                </a:solidFill>
              </a:rPr>
              <a:t>I/O Mapping</a:t>
            </a:r>
          </a:p>
          <a:p>
            <a:pPr algn="ctr"/>
            <a:endParaRPr lang="en-US" dirty="0">
              <a:solidFill>
                <a:schemeClr val="tx1"/>
              </a:solidFill>
            </a:endParaRPr>
          </a:p>
          <a:p>
            <a:pPr algn="ctr"/>
            <a:endParaRPr lang="en-US" dirty="0" smtClean="0">
              <a:solidFill>
                <a:schemeClr val="tx1"/>
              </a:solidFill>
            </a:endParaRPr>
          </a:p>
          <a:p>
            <a:pPr algn="ctr"/>
            <a:endParaRPr lang="en-US" dirty="0">
              <a:solidFill>
                <a:schemeClr val="tx1"/>
              </a:solidFill>
            </a:endParaRPr>
          </a:p>
        </p:txBody>
      </p:sp>
      <p:sp>
        <p:nvSpPr>
          <p:cNvPr id="17" name="Left Brace 16"/>
          <p:cNvSpPr/>
          <p:nvPr/>
        </p:nvSpPr>
        <p:spPr>
          <a:xfrm>
            <a:off x="6276975" y="5140994"/>
            <a:ext cx="161925" cy="120967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8" name="Straight Arrow Connector 17"/>
          <p:cNvCxnSpPr>
            <a:stCxn id="16" idx="3"/>
            <a:endCxn id="17" idx="1"/>
          </p:cNvCxnSpPr>
          <p:nvPr/>
        </p:nvCxnSpPr>
        <p:spPr>
          <a:xfrm>
            <a:off x="5410200" y="4960019"/>
            <a:ext cx="866775" cy="785813"/>
          </a:xfrm>
          <a:prstGeom prst="straightConnector1">
            <a:avLst/>
          </a:prstGeom>
          <a:ln w="50800">
            <a:headEnd type="arrow"/>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752378" y="5822031"/>
            <a:ext cx="800219" cy="369332"/>
          </a:xfrm>
          <a:prstGeom prst="rect">
            <a:avLst/>
          </a:prstGeom>
          <a:noFill/>
        </p:spPr>
        <p:txBody>
          <a:bodyPr wrap="none" rtlCol="0">
            <a:spAutoFit/>
          </a:bodyPr>
          <a:lstStyle/>
          <a:p>
            <a:r>
              <a:rPr lang="en-US" dirty="0" smtClean="0"/>
              <a:t>HDDs</a:t>
            </a:r>
            <a:endParaRPr lang="en-US" dirty="0"/>
          </a:p>
        </p:txBody>
      </p:sp>
      <p:cxnSp>
        <p:nvCxnSpPr>
          <p:cNvPr id="20" name="Straight Arrow Connector 19"/>
          <p:cNvCxnSpPr>
            <a:endCxn id="14" idx="2"/>
          </p:cNvCxnSpPr>
          <p:nvPr/>
        </p:nvCxnSpPr>
        <p:spPr>
          <a:xfrm flipV="1">
            <a:off x="5410199" y="4383757"/>
            <a:ext cx="866776" cy="414336"/>
          </a:xfrm>
          <a:prstGeom prst="straightConnector1">
            <a:avLst/>
          </a:prstGeom>
          <a:ln w="50800">
            <a:headEnd type="arrow"/>
            <a:tailEnd type="arrow"/>
          </a:ln>
        </p:spPr>
        <p:style>
          <a:lnRef idx="1">
            <a:schemeClr val="accent1"/>
          </a:lnRef>
          <a:fillRef idx="0">
            <a:schemeClr val="accent1"/>
          </a:fillRef>
          <a:effectRef idx="0">
            <a:schemeClr val="accent1"/>
          </a:effectRef>
          <a:fontRef idx="minor">
            <a:schemeClr val="tx1"/>
          </a:fontRef>
        </p:style>
      </p:cxnSp>
      <p:sp>
        <p:nvSpPr>
          <p:cNvPr id="21" name="Curved Right Arrow 20"/>
          <p:cNvSpPr/>
          <p:nvPr/>
        </p:nvSpPr>
        <p:spPr>
          <a:xfrm rot="9198347">
            <a:off x="7101187" y="4127969"/>
            <a:ext cx="404863" cy="130596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TextBox 21"/>
          <p:cNvSpPr txBox="1"/>
          <p:nvPr/>
        </p:nvSpPr>
        <p:spPr>
          <a:xfrm>
            <a:off x="1134010" y="4607594"/>
            <a:ext cx="897147" cy="369332"/>
          </a:xfrm>
          <a:prstGeom prst="rect">
            <a:avLst/>
          </a:prstGeom>
          <a:noFill/>
        </p:spPr>
        <p:txBody>
          <a:bodyPr wrap="square" rtlCol="0">
            <a:spAutoFit/>
          </a:bodyPr>
          <a:lstStyle/>
          <a:p>
            <a:r>
              <a:rPr lang="en-US" dirty="0" smtClean="0"/>
              <a:t>I/O</a:t>
            </a:r>
            <a:endParaRPr lang="en-US" dirty="0"/>
          </a:p>
        </p:txBody>
      </p:sp>
      <p:grpSp>
        <p:nvGrpSpPr>
          <p:cNvPr id="23" name="Group 22"/>
          <p:cNvGrpSpPr/>
          <p:nvPr/>
        </p:nvGrpSpPr>
        <p:grpSpPr>
          <a:xfrm>
            <a:off x="2539042" y="5352509"/>
            <a:ext cx="1068403" cy="238805"/>
            <a:chOff x="2691442" y="3597652"/>
            <a:chExt cx="1068403" cy="238805"/>
          </a:xfrm>
        </p:grpSpPr>
        <p:sp>
          <p:nvSpPr>
            <p:cNvPr id="24" name="Rectangle 23"/>
            <p:cNvSpPr/>
            <p:nvPr/>
          </p:nvSpPr>
          <p:spPr>
            <a:xfrm>
              <a:off x="2691442" y="3598068"/>
              <a:ext cx="146649" cy="235744"/>
            </a:xfrm>
            <a:prstGeom prst="rect">
              <a:avLst/>
            </a:prstGeom>
            <a:solidFill>
              <a:srgbClr val="467E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843842" y="3597652"/>
              <a:ext cx="146649" cy="235744"/>
            </a:xfrm>
            <a:prstGeom prst="rect">
              <a:avLst/>
            </a:prstGeom>
            <a:solidFill>
              <a:srgbClr val="467E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996242" y="3599800"/>
              <a:ext cx="146649" cy="235744"/>
            </a:xfrm>
            <a:prstGeom prst="rect">
              <a:avLst/>
            </a:prstGeom>
            <a:solidFill>
              <a:srgbClr val="467E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148642" y="3597652"/>
              <a:ext cx="146649" cy="235744"/>
            </a:xfrm>
            <a:prstGeom prst="rect">
              <a:avLst/>
            </a:prstGeom>
            <a:solidFill>
              <a:srgbClr val="467E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301042" y="3600713"/>
              <a:ext cx="146649" cy="235744"/>
            </a:xfrm>
            <a:prstGeom prst="rect">
              <a:avLst/>
            </a:prstGeom>
            <a:solidFill>
              <a:srgbClr val="467E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453442" y="3599384"/>
              <a:ext cx="146649" cy="235744"/>
            </a:xfrm>
            <a:prstGeom prst="rect">
              <a:avLst/>
            </a:prstGeom>
            <a:solidFill>
              <a:srgbClr val="467E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3613196" y="3600713"/>
              <a:ext cx="146649" cy="235744"/>
            </a:xfrm>
            <a:prstGeom prst="rect">
              <a:avLst/>
            </a:prstGeom>
            <a:solidFill>
              <a:srgbClr val="467E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1" name="Elbow Connector 30"/>
          <p:cNvCxnSpPr>
            <a:endCxn id="30" idx="3"/>
          </p:cNvCxnSpPr>
          <p:nvPr/>
        </p:nvCxnSpPr>
        <p:spPr>
          <a:xfrm rot="10800000">
            <a:off x="3607445" y="5473443"/>
            <a:ext cx="2750492" cy="420027"/>
          </a:xfrm>
          <a:prstGeom prst="bentConnector3">
            <a:avLst>
              <a:gd name="adj1" fmla="val 23353"/>
            </a:avLst>
          </a:prstGeom>
          <a:ln w="25400">
            <a:solidFill>
              <a:srgbClr val="467EB0"/>
            </a:solidFill>
            <a:tailEnd type="arrow"/>
          </a:ln>
        </p:spPr>
        <p:style>
          <a:lnRef idx="1">
            <a:schemeClr val="accent1"/>
          </a:lnRef>
          <a:fillRef idx="0">
            <a:schemeClr val="accent1"/>
          </a:fillRef>
          <a:effectRef idx="0">
            <a:schemeClr val="accent1"/>
          </a:effectRef>
          <a:fontRef idx="minor">
            <a:schemeClr val="tx1"/>
          </a:fontRef>
        </p:style>
      </p:cxnSp>
      <p:cxnSp>
        <p:nvCxnSpPr>
          <p:cNvPr id="32" name="Elbow Connector 31"/>
          <p:cNvCxnSpPr/>
          <p:nvPr/>
        </p:nvCxnSpPr>
        <p:spPr>
          <a:xfrm rot="10800000" flipV="1">
            <a:off x="3609903" y="4383757"/>
            <a:ext cx="2667072" cy="981074"/>
          </a:xfrm>
          <a:prstGeom prst="bentConnector3">
            <a:avLst>
              <a:gd name="adj1" fmla="val 20950"/>
            </a:avLst>
          </a:prstGeom>
          <a:ln w="25400">
            <a:solidFill>
              <a:srgbClr val="467EB0"/>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534120" y="3581400"/>
            <a:ext cx="506870" cy="261610"/>
          </a:xfrm>
          <a:prstGeom prst="rect">
            <a:avLst/>
          </a:prstGeom>
          <a:noFill/>
        </p:spPr>
        <p:txBody>
          <a:bodyPr wrap="none" rtlCol="0">
            <a:spAutoFit/>
          </a:bodyPr>
          <a:lstStyle/>
          <a:p>
            <a:r>
              <a:rPr lang="en-US" sz="1100" dirty="0" smtClean="0"/>
              <a:t>Hints</a:t>
            </a:r>
            <a:endParaRPr lang="en-US" sz="1100" dirty="0"/>
          </a:p>
        </p:txBody>
      </p:sp>
      <p:sp>
        <p:nvSpPr>
          <p:cNvPr id="34" name="Curved Down Arrow 33"/>
          <p:cNvSpPr/>
          <p:nvPr/>
        </p:nvSpPr>
        <p:spPr>
          <a:xfrm>
            <a:off x="3374366" y="3843010"/>
            <a:ext cx="821869" cy="3169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p:cNvSpPr txBox="1"/>
          <p:nvPr/>
        </p:nvSpPr>
        <p:spPr>
          <a:xfrm>
            <a:off x="7492499" y="4536483"/>
            <a:ext cx="851515" cy="261610"/>
          </a:xfrm>
          <a:prstGeom prst="rect">
            <a:avLst/>
          </a:prstGeom>
          <a:noFill/>
        </p:spPr>
        <p:txBody>
          <a:bodyPr wrap="none" rtlCol="0">
            <a:spAutoFit/>
          </a:bodyPr>
          <a:lstStyle/>
          <a:p>
            <a:r>
              <a:rPr lang="en-US" sz="1100" dirty="0" smtClean="0"/>
              <a:t>Copy Data</a:t>
            </a:r>
            <a:endParaRPr lang="en-US" sz="1100" dirty="0"/>
          </a:p>
        </p:txBody>
      </p:sp>
      <p:sp>
        <p:nvSpPr>
          <p:cNvPr id="36" name="TextBox 35"/>
          <p:cNvSpPr txBox="1"/>
          <p:nvPr/>
        </p:nvSpPr>
        <p:spPr>
          <a:xfrm>
            <a:off x="6674179" y="3812736"/>
            <a:ext cx="659155" cy="369332"/>
          </a:xfrm>
          <a:prstGeom prst="rect">
            <a:avLst/>
          </a:prstGeom>
          <a:noFill/>
        </p:spPr>
        <p:txBody>
          <a:bodyPr wrap="none" rtlCol="0">
            <a:spAutoFit/>
          </a:bodyPr>
          <a:lstStyle/>
          <a:p>
            <a:r>
              <a:rPr lang="en-US" dirty="0" smtClean="0"/>
              <a:t>SSD</a:t>
            </a:r>
            <a:endParaRPr lang="en-US" dirty="0"/>
          </a:p>
        </p:txBody>
      </p:sp>
    </p:spTree>
    <p:extLst>
      <p:ext uri="{BB962C8B-B14F-4D97-AF65-F5344CB8AC3E}">
        <p14:creationId xmlns:p14="http://schemas.microsoft.com/office/powerpoint/2010/main" val="20027932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left)">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wipe(right)">
                                      <p:cBhvr>
                                        <p:cTn id="20" dur="500"/>
                                        <p:tgtEl>
                                          <p:spTgt spid="3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right)">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nodeType="clickEffect">
                                  <p:stCondLst>
                                    <p:cond delay="0"/>
                                  </p:stCondLst>
                                  <p:childTnLst>
                                    <p:animEffect transition="out" filter="wipe(left)">
                                      <p:cBhvr>
                                        <p:cTn id="29" dur="500"/>
                                        <p:tgtEl>
                                          <p:spTgt spid="18"/>
                                        </p:tgtEl>
                                      </p:cBhvr>
                                    </p:animEffect>
                                    <p:set>
                                      <p:cBhvr>
                                        <p:cTn id="30" dur="1" fill="hold">
                                          <p:stCondLst>
                                            <p:cond delay="499"/>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left)">
                                      <p:cBhvr>
                                        <p:cTn id="35" dur="5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left)">
                                      <p:cBhvr>
                                        <p:cTn id="40" dur="500"/>
                                        <p:tgtEl>
                                          <p:spTgt spid="33"/>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wipe(left)">
                                      <p:cBhvr>
                                        <p:cTn id="43" dur="500"/>
                                        <p:tgtEl>
                                          <p:spTgt spid="3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wipe(down)">
                                      <p:cBhvr>
                                        <p:cTn id="48" dur="500"/>
                                        <p:tgtEl>
                                          <p:spTgt spid="21"/>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down)">
                                      <p:cBhvr>
                                        <p:cTn id="51" dur="500"/>
                                        <p:tgtEl>
                                          <p:spTgt spid="3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wipe(down)">
                                      <p:cBhvr>
                                        <p:cTn id="56" dur="5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1" nodeType="clickEffect">
                                  <p:stCondLst>
                                    <p:cond delay="0"/>
                                  </p:stCondLst>
                                  <p:childTnLst>
                                    <p:animEffect transition="out" filter="fade">
                                      <p:cBhvr>
                                        <p:cTn id="60" dur="500"/>
                                        <p:tgtEl>
                                          <p:spTgt spid="21"/>
                                        </p:tgtEl>
                                      </p:cBhvr>
                                    </p:animEffect>
                                    <p:set>
                                      <p:cBhvr>
                                        <p:cTn id="61" dur="1" fill="hold">
                                          <p:stCondLst>
                                            <p:cond delay="499"/>
                                          </p:stCondLst>
                                        </p:cTn>
                                        <p:tgtEl>
                                          <p:spTgt spid="21"/>
                                        </p:tgtEl>
                                        <p:attrNameLst>
                                          <p:attrName>style.visibility</p:attrName>
                                        </p:attrNameLst>
                                      </p:cBhvr>
                                      <p:to>
                                        <p:strVal val="hidden"/>
                                      </p:to>
                                    </p:set>
                                  </p:childTnLst>
                                </p:cTn>
                              </p:par>
                              <p:par>
                                <p:cTn id="62" presetID="10" presetClass="exit" presetSubtype="0" fill="hold" grpId="1" nodeType="withEffect">
                                  <p:stCondLst>
                                    <p:cond delay="0"/>
                                  </p:stCondLst>
                                  <p:childTnLst>
                                    <p:animEffect transition="out" filter="fade">
                                      <p:cBhvr>
                                        <p:cTn id="63" dur="500"/>
                                        <p:tgtEl>
                                          <p:spTgt spid="35"/>
                                        </p:tgtEl>
                                      </p:cBhvr>
                                    </p:animEffect>
                                    <p:set>
                                      <p:cBhvr>
                                        <p:cTn id="64" dur="1" fill="hold">
                                          <p:stCondLst>
                                            <p:cond delay="499"/>
                                          </p:stCondLst>
                                        </p:cTn>
                                        <p:tgtEl>
                                          <p:spTgt spid="35"/>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2" fill="hold"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wipe(right)">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nodeType="clickEffect">
                                  <p:stCondLst>
                                    <p:cond delay="0"/>
                                  </p:stCondLst>
                                  <p:childTnLst>
                                    <p:animEffect transition="out" filter="fade">
                                      <p:cBhvr>
                                        <p:cTn id="73" dur="500"/>
                                        <p:tgtEl>
                                          <p:spTgt spid="18"/>
                                        </p:tgtEl>
                                      </p:cBhvr>
                                    </p:animEffect>
                                    <p:set>
                                      <p:cBhvr>
                                        <p:cTn id="74" dur="1" fill="hold">
                                          <p:stCondLst>
                                            <p:cond delay="499"/>
                                          </p:stCondLst>
                                        </p:cTn>
                                        <p:tgtEl>
                                          <p:spTgt spid="18"/>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31"/>
                                        </p:tgtEl>
                                      </p:cBhvr>
                                    </p:animEffect>
                                    <p:set>
                                      <p:cBhvr>
                                        <p:cTn id="77" dur="1" fill="hold">
                                          <p:stCondLst>
                                            <p:cond delay="499"/>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1" grpId="0" animBg="1"/>
      <p:bldP spid="21" grpId="1" animBg="1"/>
      <p:bldP spid="22" grpId="0"/>
      <p:bldP spid="33" grpId="0"/>
      <p:bldP spid="34" grpId="0" animBg="1"/>
      <p:bldP spid="35" grpId="0"/>
      <p:bldP spid="35"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322780" y="3645425"/>
            <a:ext cx="8287820" cy="1352310"/>
          </a:xfrm>
        </p:spPr>
        <p:txBody>
          <a:bodyPr/>
          <a:lstStyle/>
          <a:p>
            <a:r>
              <a:rPr lang="en-US" dirty="0" smtClean="0"/>
              <a:t>Virtualized Snapshots</a:t>
            </a:r>
            <a:br>
              <a:rPr lang="en-US" dirty="0" smtClean="0"/>
            </a:br>
            <a:r>
              <a:rPr lang="en-US" dirty="0" smtClean="0"/>
              <a:t>(</a:t>
            </a:r>
            <a:r>
              <a:rPr lang="en-US" dirty="0" err="1" smtClean="0"/>
              <a:t>RealSnap</a:t>
            </a:r>
            <a:r>
              <a:rPr lang="en-US" baseline="30000" dirty="0" err="1" smtClean="0"/>
              <a:t>TM</a:t>
            </a:r>
            <a:r>
              <a:rPr lang="en-US" dirty="0" smtClean="0"/>
              <a:t>)</a:t>
            </a:r>
            <a:endParaRPr lang="en-US" dirty="0"/>
          </a:p>
        </p:txBody>
      </p:sp>
    </p:spTree>
    <p:extLst>
      <p:ext uri="{BB962C8B-B14F-4D97-AF65-F5344CB8AC3E}">
        <p14:creationId xmlns:p14="http://schemas.microsoft.com/office/powerpoint/2010/main" val="646342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Virtualized Snapshot</a:t>
            </a:r>
            <a:endParaRPr lang="en-US" dirty="0"/>
          </a:p>
        </p:txBody>
      </p:sp>
      <p:sp>
        <p:nvSpPr>
          <p:cNvPr id="4" name="Text Placeholder 3"/>
          <p:cNvSpPr>
            <a:spLocks noGrp="1"/>
          </p:cNvSpPr>
          <p:nvPr>
            <p:ph type="body" sz="quarter" idx="13"/>
          </p:nvPr>
        </p:nvSpPr>
        <p:spPr/>
        <p:txBody>
          <a:bodyPr/>
          <a:lstStyle/>
          <a:p>
            <a:r>
              <a:rPr lang="en-US" dirty="0" smtClean="0"/>
              <a:t> </a:t>
            </a:r>
            <a:endParaRPr lang="en-US" dirty="0"/>
          </a:p>
        </p:txBody>
      </p:sp>
      <p:sp>
        <p:nvSpPr>
          <p:cNvPr id="7" name="Content Placeholder 6"/>
          <p:cNvSpPr>
            <a:spLocks noGrp="1"/>
          </p:cNvSpPr>
          <p:nvPr>
            <p:ph idx="1"/>
          </p:nvPr>
        </p:nvSpPr>
        <p:spPr>
          <a:xfrm>
            <a:off x="446088" y="1092200"/>
            <a:ext cx="8466137" cy="2340879"/>
          </a:xfrm>
        </p:spPr>
        <p:txBody>
          <a:bodyPr>
            <a:normAutofit fontScale="92500" lnSpcReduction="20000"/>
          </a:bodyPr>
          <a:lstStyle/>
          <a:p>
            <a:pPr lvl="1"/>
            <a:r>
              <a:rPr lang="en-US" sz="1700" dirty="0">
                <a:solidFill>
                  <a:schemeClr val="tx1"/>
                </a:solidFill>
                <a:latin typeface="Franklin Gothic Medium" panose="020B0603020102020204" pitchFamily="34" charset="0"/>
              </a:rPr>
              <a:t>All volumes are equivalent:</a:t>
            </a:r>
          </a:p>
          <a:p>
            <a:pPr lvl="2"/>
            <a:r>
              <a:rPr lang="en-US" sz="1700" dirty="0">
                <a:solidFill>
                  <a:schemeClr val="tx1"/>
                </a:solidFill>
                <a:latin typeface="Franklin Gothic Medium" panose="020B0603020102020204" pitchFamily="34" charset="0"/>
              </a:rPr>
              <a:t>All volumes are </a:t>
            </a:r>
            <a:r>
              <a:rPr lang="en-US" sz="1700" dirty="0" err="1">
                <a:solidFill>
                  <a:schemeClr val="tx1"/>
                </a:solidFill>
                <a:latin typeface="Franklin Gothic Medium" panose="020B0603020102020204" pitchFamily="34" charset="0"/>
              </a:rPr>
              <a:t>snappable</a:t>
            </a:r>
            <a:r>
              <a:rPr lang="en-US" sz="1700" dirty="0">
                <a:solidFill>
                  <a:schemeClr val="tx1"/>
                </a:solidFill>
                <a:latin typeface="Franklin Gothic Medium" panose="020B0603020102020204" pitchFamily="34" charset="0"/>
              </a:rPr>
              <a:t>, including snapshots</a:t>
            </a:r>
          </a:p>
          <a:p>
            <a:pPr lvl="2"/>
            <a:r>
              <a:rPr lang="en-US" sz="1700" dirty="0">
                <a:solidFill>
                  <a:schemeClr val="tx1"/>
                </a:solidFill>
                <a:latin typeface="Franklin Gothic Medium" panose="020B0603020102020204" pitchFamily="34" charset="0"/>
              </a:rPr>
              <a:t>No loss of performance for snaps</a:t>
            </a:r>
          </a:p>
          <a:p>
            <a:pPr lvl="2"/>
            <a:r>
              <a:rPr lang="en-US" sz="1700" dirty="0">
                <a:solidFill>
                  <a:schemeClr val="tx1"/>
                </a:solidFill>
                <a:latin typeface="Franklin Gothic Medium" panose="020B0603020102020204" pitchFamily="34" charset="0"/>
              </a:rPr>
              <a:t>Opens new opportunities for using snaps (e.g. data mining, daily backups)</a:t>
            </a:r>
          </a:p>
          <a:p>
            <a:pPr marL="341313" lvl="2" indent="0">
              <a:buNone/>
            </a:pPr>
            <a:endParaRPr lang="en-US" sz="1700" dirty="0">
              <a:solidFill>
                <a:schemeClr val="tx1"/>
              </a:solidFill>
              <a:latin typeface="Franklin Gothic Medium" panose="020B0603020102020204" pitchFamily="34" charset="0"/>
            </a:endParaRPr>
          </a:p>
          <a:p>
            <a:pPr lvl="1"/>
            <a:r>
              <a:rPr lang="en-US" sz="1700" dirty="0">
                <a:solidFill>
                  <a:schemeClr val="tx1"/>
                </a:solidFill>
                <a:latin typeface="Franklin Gothic Medium" panose="020B0603020102020204" pitchFamily="34" charset="0"/>
              </a:rPr>
              <a:t>High Performance</a:t>
            </a:r>
          </a:p>
          <a:p>
            <a:pPr lvl="2"/>
            <a:r>
              <a:rPr lang="en-US" sz="1700" dirty="0">
                <a:solidFill>
                  <a:schemeClr val="tx1"/>
                </a:solidFill>
                <a:latin typeface="Franklin Gothic Medium" panose="020B0603020102020204" pitchFamily="34" charset="0"/>
              </a:rPr>
              <a:t>Write Redirect uses less I/O operations than COW</a:t>
            </a:r>
          </a:p>
          <a:p>
            <a:pPr lvl="2"/>
            <a:r>
              <a:rPr lang="en-US" sz="1700" dirty="0">
                <a:solidFill>
                  <a:schemeClr val="tx1"/>
                </a:solidFill>
                <a:latin typeface="Franklin Gothic Medium" panose="020B0603020102020204" pitchFamily="34" charset="0"/>
              </a:rPr>
              <a:t>All volumes have the same high performance; even the 100</a:t>
            </a:r>
            <a:r>
              <a:rPr lang="en-US" sz="1700" baseline="30000" dirty="0">
                <a:solidFill>
                  <a:schemeClr val="tx1"/>
                </a:solidFill>
                <a:latin typeface="Franklin Gothic Medium" panose="020B0603020102020204" pitchFamily="34" charset="0"/>
              </a:rPr>
              <a:t>th</a:t>
            </a:r>
            <a:r>
              <a:rPr lang="en-US" sz="1700" dirty="0">
                <a:solidFill>
                  <a:schemeClr val="tx1"/>
                </a:solidFill>
                <a:latin typeface="Franklin Gothic Medium" panose="020B0603020102020204" pitchFamily="34" charset="0"/>
              </a:rPr>
              <a:t> snap of a volume</a:t>
            </a:r>
          </a:p>
          <a:p>
            <a:pPr lvl="2"/>
            <a:r>
              <a:rPr lang="en-US" sz="1700" dirty="0">
                <a:solidFill>
                  <a:schemeClr val="tx1"/>
                </a:solidFill>
                <a:latin typeface="Franklin Gothic Medium" panose="020B0603020102020204" pitchFamily="34" charset="0"/>
              </a:rPr>
              <a:t>Leverages larger controller CPU memory</a:t>
            </a:r>
          </a:p>
          <a:p>
            <a:pPr>
              <a:buClr>
                <a:schemeClr val="accent6"/>
              </a:buClr>
              <a:buFont typeface="Wingdings" pitchFamily="2" charset="2"/>
              <a:buChar char="Ø"/>
            </a:pPr>
            <a:endParaRPr lang="en-US" dirty="0" smtClean="0"/>
          </a:p>
        </p:txBody>
      </p:sp>
      <p:sp>
        <p:nvSpPr>
          <p:cNvPr id="3" name="Rectangle 2"/>
          <p:cNvSpPr/>
          <p:nvPr/>
        </p:nvSpPr>
        <p:spPr>
          <a:xfrm>
            <a:off x="1942453" y="4100117"/>
            <a:ext cx="595984" cy="718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Volume</a:t>
            </a:r>
            <a:endParaRPr lang="en-US" sz="900" dirty="0"/>
          </a:p>
        </p:txBody>
      </p:sp>
      <p:sp>
        <p:nvSpPr>
          <p:cNvPr id="8" name="Rectangle 7"/>
          <p:cNvSpPr/>
          <p:nvPr/>
        </p:nvSpPr>
        <p:spPr>
          <a:xfrm>
            <a:off x="2690836" y="4521031"/>
            <a:ext cx="508000" cy="71845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756151" y="4611745"/>
            <a:ext cx="493689" cy="71845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2545693" y="4158174"/>
            <a:ext cx="457200" cy="348343"/>
          </a:xfrm>
          <a:custGeom>
            <a:avLst/>
            <a:gdLst>
              <a:gd name="connsiteX0" fmla="*/ 0 w 457200"/>
              <a:gd name="connsiteY0" fmla="*/ 0 h 348343"/>
              <a:gd name="connsiteX1" fmla="*/ 319315 w 457200"/>
              <a:gd name="connsiteY1" fmla="*/ 65314 h 348343"/>
              <a:gd name="connsiteX2" fmla="*/ 457200 w 457200"/>
              <a:gd name="connsiteY2" fmla="*/ 348343 h 348343"/>
            </a:gdLst>
            <a:ahLst/>
            <a:cxnLst>
              <a:cxn ang="0">
                <a:pos x="connsiteX0" y="connsiteY0"/>
              </a:cxn>
              <a:cxn ang="0">
                <a:pos x="connsiteX1" y="connsiteY1"/>
              </a:cxn>
              <a:cxn ang="0">
                <a:pos x="connsiteX2" y="connsiteY2"/>
              </a:cxn>
            </a:cxnLst>
            <a:rect l="l" t="t" r="r" b="b"/>
            <a:pathLst>
              <a:path w="457200" h="348343">
                <a:moveTo>
                  <a:pt x="0" y="0"/>
                </a:moveTo>
                <a:cubicBezTo>
                  <a:pt x="121557" y="3628"/>
                  <a:pt x="243115" y="7257"/>
                  <a:pt x="319315" y="65314"/>
                </a:cubicBezTo>
                <a:cubicBezTo>
                  <a:pt x="395515" y="123371"/>
                  <a:pt x="435429" y="299962"/>
                  <a:pt x="457200" y="348343"/>
                </a:cubicBezTo>
              </a:path>
            </a:pathLst>
          </a:cu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789370" y="3704603"/>
            <a:ext cx="1344151" cy="276999"/>
          </a:xfrm>
          <a:prstGeom prst="rect">
            <a:avLst/>
          </a:prstGeom>
          <a:noFill/>
        </p:spPr>
        <p:txBody>
          <a:bodyPr wrap="none" rtlCol="0">
            <a:spAutoFit/>
          </a:bodyPr>
          <a:lstStyle/>
          <a:p>
            <a:r>
              <a:rPr lang="en-US" sz="1200" dirty="0" smtClean="0"/>
              <a:t>Source Volume</a:t>
            </a:r>
            <a:endParaRPr lang="en-US" sz="1200" dirty="0"/>
          </a:p>
        </p:txBody>
      </p:sp>
      <p:cxnSp>
        <p:nvCxnSpPr>
          <p:cNvPr id="16" name="Straight Arrow Connector 15"/>
          <p:cNvCxnSpPr>
            <a:endCxn id="48" idx="1"/>
          </p:cNvCxnSpPr>
          <p:nvPr/>
        </p:nvCxnSpPr>
        <p:spPr>
          <a:xfrm>
            <a:off x="3351236" y="5239488"/>
            <a:ext cx="706727" cy="959291"/>
          </a:xfrm>
          <a:prstGeom prst="straightConnector1">
            <a:avLst/>
          </a:prstGeom>
          <a:ln>
            <a:prstDash val="dash"/>
            <a:tailEnd type="triangle" w="sm" len="sm"/>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0" idx="3"/>
            <a:endCxn id="47" idx="1"/>
          </p:cNvCxnSpPr>
          <p:nvPr/>
        </p:nvCxnSpPr>
        <p:spPr>
          <a:xfrm>
            <a:off x="3343202" y="5039918"/>
            <a:ext cx="708160" cy="538436"/>
          </a:xfrm>
          <a:prstGeom prst="straightConnector1">
            <a:avLst/>
          </a:prstGeom>
          <a:ln>
            <a:prstDash val="dash"/>
            <a:tailEnd type="triangle" w="sm" len="sm"/>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351236" y="4856221"/>
            <a:ext cx="686717" cy="114752"/>
          </a:xfrm>
          <a:prstGeom prst="straightConnector1">
            <a:avLst/>
          </a:prstGeom>
          <a:ln>
            <a:prstDash val="dash"/>
            <a:tailEnd type="triangle" w="sm" len="sm"/>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3533128" y="3839083"/>
            <a:ext cx="11334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459669" y="3921926"/>
            <a:ext cx="1314527" cy="276999"/>
          </a:xfrm>
          <a:prstGeom prst="rect">
            <a:avLst/>
          </a:prstGeom>
          <a:noFill/>
        </p:spPr>
        <p:txBody>
          <a:bodyPr wrap="none" rtlCol="0">
            <a:spAutoFit/>
          </a:bodyPr>
          <a:lstStyle/>
          <a:p>
            <a:r>
              <a:rPr lang="en-US" sz="1200" dirty="0" smtClean="0"/>
              <a:t>Take Snapshot</a:t>
            </a:r>
            <a:endParaRPr lang="en-US" sz="1200" dirty="0"/>
          </a:p>
        </p:txBody>
      </p:sp>
      <p:sp>
        <p:nvSpPr>
          <p:cNvPr id="10" name="Rectangle 9"/>
          <p:cNvSpPr/>
          <p:nvPr/>
        </p:nvSpPr>
        <p:spPr>
          <a:xfrm>
            <a:off x="2821919" y="4680689"/>
            <a:ext cx="521283" cy="71845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Page</a:t>
            </a:r>
          </a:p>
          <a:p>
            <a:pPr algn="ctr"/>
            <a:r>
              <a:rPr lang="en-US" sz="900" dirty="0" smtClean="0"/>
              <a:t>Tables</a:t>
            </a:r>
            <a:endParaRPr lang="en-US" sz="900" dirty="0"/>
          </a:p>
        </p:txBody>
      </p:sp>
      <p:grpSp>
        <p:nvGrpSpPr>
          <p:cNvPr id="51" name="Group 50"/>
          <p:cNvGrpSpPr/>
          <p:nvPr/>
        </p:nvGrpSpPr>
        <p:grpSpPr>
          <a:xfrm>
            <a:off x="4642816" y="3719341"/>
            <a:ext cx="1882553" cy="2799037"/>
            <a:chOff x="4633938" y="3399742"/>
            <a:chExt cx="1882553" cy="2799037"/>
          </a:xfrm>
        </p:grpSpPr>
        <p:sp>
          <p:nvSpPr>
            <p:cNvPr id="36" name="Freeform 35"/>
            <p:cNvSpPr/>
            <p:nvPr/>
          </p:nvSpPr>
          <p:spPr>
            <a:xfrm>
              <a:off x="5603895" y="3840159"/>
              <a:ext cx="457200" cy="348343"/>
            </a:xfrm>
            <a:custGeom>
              <a:avLst/>
              <a:gdLst>
                <a:gd name="connsiteX0" fmla="*/ 0 w 457200"/>
                <a:gd name="connsiteY0" fmla="*/ 0 h 348343"/>
                <a:gd name="connsiteX1" fmla="*/ 319315 w 457200"/>
                <a:gd name="connsiteY1" fmla="*/ 65314 h 348343"/>
                <a:gd name="connsiteX2" fmla="*/ 457200 w 457200"/>
                <a:gd name="connsiteY2" fmla="*/ 348343 h 348343"/>
              </a:gdLst>
              <a:ahLst/>
              <a:cxnLst>
                <a:cxn ang="0">
                  <a:pos x="connsiteX0" y="connsiteY0"/>
                </a:cxn>
                <a:cxn ang="0">
                  <a:pos x="connsiteX1" y="connsiteY1"/>
                </a:cxn>
                <a:cxn ang="0">
                  <a:pos x="connsiteX2" y="connsiteY2"/>
                </a:cxn>
              </a:cxnLst>
              <a:rect l="l" t="t" r="r" b="b"/>
              <a:pathLst>
                <a:path w="457200" h="348343">
                  <a:moveTo>
                    <a:pt x="0" y="0"/>
                  </a:moveTo>
                  <a:cubicBezTo>
                    <a:pt x="121557" y="3628"/>
                    <a:pt x="243115" y="7257"/>
                    <a:pt x="319315" y="65314"/>
                  </a:cubicBezTo>
                  <a:cubicBezTo>
                    <a:pt x="395515" y="123371"/>
                    <a:pt x="435429" y="299962"/>
                    <a:pt x="457200" y="348343"/>
                  </a:cubicBezTo>
                </a:path>
              </a:pathLst>
            </a:cu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4981584" y="3399742"/>
              <a:ext cx="1534907" cy="276999"/>
            </a:xfrm>
            <a:prstGeom prst="rect">
              <a:avLst/>
            </a:prstGeom>
            <a:noFill/>
          </p:spPr>
          <p:txBody>
            <a:bodyPr wrap="none" rtlCol="0">
              <a:spAutoFit/>
            </a:bodyPr>
            <a:lstStyle/>
            <a:p>
              <a:r>
                <a:rPr lang="en-US" sz="1200" dirty="0" smtClean="0"/>
                <a:t>Snapshot Volume</a:t>
              </a:r>
              <a:endParaRPr lang="en-US" sz="1200" dirty="0"/>
            </a:p>
          </p:txBody>
        </p:sp>
        <p:cxnSp>
          <p:nvCxnSpPr>
            <p:cNvPr id="39" name="Straight Arrow Connector 38"/>
            <p:cNvCxnSpPr>
              <a:endCxn id="44" idx="3"/>
            </p:cNvCxnSpPr>
            <p:nvPr/>
          </p:nvCxnSpPr>
          <p:spPr>
            <a:xfrm flipH="1">
              <a:off x="4633938" y="4913597"/>
              <a:ext cx="1216960" cy="65982"/>
            </a:xfrm>
            <a:prstGeom prst="straightConnector1">
              <a:avLst/>
            </a:prstGeom>
            <a:ln>
              <a:prstDash val="dash"/>
              <a:tailEnd type="triangle" w="sm"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47" idx="3"/>
            </p:cNvCxnSpPr>
            <p:nvPr/>
          </p:nvCxnSpPr>
          <p:spPr>
            <a:xfrm flipH="1">
              <a:off x="4647347" y="5039918"/>
              <a:ext cx="1110568" cy="538436"/>
            </a:xfrm>
            <a:prstGeom prst="straightConnector1">
              <a:avLst/>
            </a:prstGeom>
            <a:ln>
              <a:prstDash val="dash"/>
              <a:tailEnd type="triangle" w="sm" len="sm"/>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48" idx="3"/>
            </p:cNvCxnSpPr>
            <p:nvPr/>
          </p:nvCxnSpPr>
          <p:spPr>
            <a:xfrm flipH="1">
              <a:off x="4653948" y="5239488"/>
              <a:ext cx="1196950" cy="959291"/>
            </a:xfrm>
            <a:prstGeom prst="straightConnector1">
              <a:avLst/>
            </a:prstGeom>
            <a:ln>
              <a:prstDash val="dash"/>
              <a:tailEnd type="triangle" w="sm" len="sm"/>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5007911" y="3770085"/>
              <a:ext cx="595984" cy="718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Volume</a:t>
              </a:r>
              <a:endParaRPr lang="en-US" sz="900" dirty="0"/>
            </a:p>
          </p:txBody>
        </p:sp>
        <p:sp>
          <p:nvSpPr>
            <p:cNvPr id="38" name="Rectangle 37"/>
            <p:cNvSpPr/>
            <p:nvPr/>
          </p:nvSpPr>
          <p:spPr>
            <a:xfrm>
              <a:off x="5710937" y="4187363"/>
              <a:ext cx="508000" cy="71845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5776252" y="4278077"/>
              <a:ext cx="493689" cy="71845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5842020" y="4347021"/>
              <a:ext cx="521283" cy="71845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Page</a:t>
              </a:r>
            </a:p>
            <a:p>
              <a:pPr algn="ctr"/>
              <a:r>
                <a:rPr lang="en-US" sz="900" dirty="0" smtClean="0"/>
                <a:t>Tables</a:t>
              </a:r>
              <a:endParaRPr lang="en-US" sz="900" dirty="0"/>
            </a:p>
          </p:txBody>
        </p:sp>
      </p:grpSp>
      <p:sp>
        <p:nvSpPr>
          <p:cNvPr id="44" name="Rectangle 43"/>
          <p:cNvSpPr/>
          <p:nvPr/>
        </p:nvSpPr>
        <p:spPr>
          <a:xfrm>
            <a:off x="4037953" y="4733738"/>
            <a:ext cx="595985" cy="491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Page</a:t>
            </a:r>
          </a:p>
          <a:p>
            <a:pPr algn="ctr"/>
            <a:r>
              <a:rPr lang="en-US" sz="900" dirty="0" smtClean="0"/>
              <a:t>Ref=1</a:t>
            </a:r>
            <a:endParaRPr lang="en-US" sz="900" dirty="0"/>
          </a:p>
        </p:txBody>
      </p:sp>
      <p:sp>
        <p:nvSpPr>
          <p:cNvPr id="47" name="Rectangle 46"/>
          <p:cNvSpPr/>
          <p:nvPr/>
        </p:nvSpPr>
        <p:spPr>
          <a:xfrm>
            <a:off x="4051362" y="5332513"/>
            <a:ext cx="595985" cy="491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Page</a:t>
            </a:r>
          </a:p>
          <a:p>
            <a:pPr algn="ctr"/>
            <a:r>
              <a:rPr lang="en-US" sz="900" dirty="0" smtClean="0"/>
              <a:t>Ref=1</a:t>
            </a:r>
            <a:endParaRPr lang="en-US" sz="900" dirty="0"/>
          </a:p>
        </p:txBody>
      </p:sp>
      <p:sp>
        <p:nvSpPr>
          <p:cNvPr id="48" name="Rectangle 47"/>
          <p:cNvSpPr/>
          <p:nvPr/>
        </p:nvSpPr>
        <p:spPr>
          <a:xfrm>
            <a:off x="4057963" y="5952938"/>
            <a:ext cx="595985" cy="491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Page</a:t>
            </a:r>
          </a:p>
          <a:p>
            <a:pPr algn="ctr"/>
            <a:r>
              <a:rPr lang="en-US" sz="900" dirty="0" smtClean="0"/>
              <a:t>Ref=1</a:t>
            </a:r>
            <a:endParaRPr lang="en-US" sz="900" dirty="0"/>
          </a:p>
        </p:txBody>
      </p:sp>
      <p:grpSp>
        <p:nvGrpSpPr>
          <p:cNvPr id="55" name="Group 54"/>
          <p:cNvGrpSpPr/>
          <p:nvPr/>
        </p:nvGrpSpPr>
        <p:grpSpPr>
          <a:xfrm>
            <a:off x="4037953" y="4733738"/>
            <a:ext cx="615995" cy="1710881"/>
            <a:chOff x="6877050" y="4414139"/>
            <a:chExt cx="615995" cy="1710881"/>
          </a:xfrm>
        </p:grpSpPr>
        <p:sp>
          <p:nvSpPr>
            <p:cNvPr id="52" name="Rectangle 51"/>
            <p:cNvSpPr/>
            <p:nvPr/>
          </p:nvSpPr>
          <p:spPr>
            <a:xfrm>
              <a:off x="6877050" y="4414139"/>
              <a:ext cx="595985" cy="491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Page</a:t>
              </a:r>
            </a:p>
            <a:p>
              <a:pPr algn="ctr"/>
              <a:r>
                <a:rPr lang="en-US" sz="900" dirty="0" smtClean="0"/>
                <a:t>Ref=2</a:t>
              </a:r>
              <a:endParaRPr lang="en-US" sz="900" dirty="0"/>
            </a:p>
          </p:txBody>
        </p:sp>
        <p:sp>
          <p:nvSpPr>
            <p:cNvPr id="53" name="Rectangle 52"/>
            <p:cNvSpPr/>
            <p:nvPr/>
          </p:nvSpPr>
          <p:spPr>
            <a:xfrm>
              <a:off x="6890459" y="5012914"/>
              <a:ext cx="595985" cy="491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Page</a:t>
              </a:r>
            </a:p>
            <a:p>
              <a:pPr algn="ctr"/>
              <a:r>
                <a:rPr lang="en-US" sz="900" dirty="0" smtClean="0"/>
                <a:t>Ref=2</a:t>
              </a:r>
              <a:endParaRPr lang="en-US" sz="900" dirty="0"/>
            </a:p>
          </p:txBody>
        </p:sp>
        <p:sp>
          <p:nvSpPr>
            <p:cNvPr id="54" name="Rectangle 53"/>
            <p:cNvSpPr/>
            <p:nvPr/>
          </p:nvSpPr>
          <p:spPr>
            <a:xfrm>
              <a:off x="6897060" y="5633339"/>
              <a:ext cx="595985" cy="4916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Page</a:t>
              </a:r>
            </a:p>
            <a:p>
              <a:pPr algn="ctr"/>
              <a:r>
                <a:rPr lang="en-US" sz="900" dirty="0" smtClean="0"/>
                <a:t>Ref=2</a:t>
              </a:r>
              <a:endParaRPr lang="en-US" sz="900" dirty="0"/>
            </a:p>
          </p:txBody>
        </p:sp>
      </p:grpSp>
      <p:sp>
        <p:nvSpPr>
          <p:cNvPr id="56" name="Date Placeholder 1"/>
          <p:cNvSpPr>
            <a:spLocks noGrp="1"/>
          </p:cNvSpPr>
          <p:nvPr>
            <p:ph type="dt" sz="half" idx="4294967295"/>
          </p:nvPr>
        </p:nvSpPr>
        <p:spPr>
          <a:xfrm>
            <a:off x="0" y="6548511"/>
            <a:ext cx="2133600" cy="299573"/>
          </a:xfrm>
          <a:prstGeom prst="rect">
            <a:avLst/>
          </a:prstGeom>
        </p:spPr>
        <p:txBody>
          <a:bodyPr/>
          <a:lstStyle/>
          <a:p>
            <a:r>
              <a:rPr lang="en-US" sz="1200" dirty="0" smtClean="0">
                <a:solidFill>
                  <a:schemeClr val="bg1"/>
                </a:solidFill>
              </a:rPr>
              <a:t>May, 2014</a:t>
            </a:r>
            <a:endParaRPr lang="en-US" sz="1200" dirty="0">
              <a:solidFill>
                <a:schemeClr val="bg1"/>
              </a:solidFill>
            </a:endParaRPr>
          </a:p>
        </p:txBody>
      </p:sp>
    </p:spTree>
    <p:extLst>
      <p:ext uri="{BB962C8B-B14F-4D97-AF65-F5344CB8AC3E}">
        <p14:creationId xmlns:p14="http://schemas.microsoft.com/office/powerpoint/2010/main" val="2310266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wipe(left)">
                                      <p:cBhvr>
                                        <p:cTn id="10" dur="500"/>
                                        <p:tgtEl>
                                          <p:spTgt spid="4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fade">
                                      <p:cBhvr>
                                        <p:cTn id="15" dur="500"/>
                                        <p:tgtEl>
                                          <p:spTgt spid="51"/>
                                        </p:tgtEl>
                                      </p:cBhvr>
                                    </p:animEffect>
                                  </p:childTnLst>
                                </p:cTn>
                              </p:par>
                              <p:par>
                                <p:cTn id="16" presetID="10" presetClass="entr" presetSubtype="0" fill="hold" nodeType="with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fade">
                                      <p:cBhvr>
                                        <p:cTn id="18"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322780" y="3645425"/>
            <a:ext cx="8287820" cy="1352310"/>
          </a:xfrm>
        </p:spPr>
        <p:txBody>
          <a:bodyPr/>
          <a:lstStyle/>
          <a:p>
            <a:r>
              <a:rPr lang="en-US" dirty="0" smtClean="0"/>
              <a:t>Large LUNs</a:t>
            </a:r>
            <a:endParaRPr lang="en-US" dirty="0"/>
          </a:p>
        </p:txBody>
      </p:sp>
    </p:spTree>
    <p:extLst>
      <p:ext uri="{BB962C8B-B14F-4D97-AF65-F5344CB8AC3E}">
        <p14:creationId xmlns:p14="http://schemas.microsoft.com/office/powerpoint/2010/main" val="29210615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Flexible Volumes</a:t>
            </a:r>
            <a:endParaRPr lang="en-US" dirty="0"/>
          </a:p>
        </p:txBody>
      </p:sp>
      <p:sp>
        <p:nvSpPr>
          <p:cNvPr id="6" name="Content Placeholder 5"/>
          <p:cNvSpPr txBox="1">
            <a:spLocks/>
          </p:cNvSpPr>
          <p:nvPr/>
        </p:nvSpPr>
        <p:spPr>
          <a:xfrm>
            <a:off x="446088" y="989013"/>
            <a:ext cx="8466137" cy="4922837"/>
          </a:xfrm>
          <a:prstGeom prst="rect">
            <a:avLst/>
          </a:prstGeom>
        </p:spPr>
        <p:txBody>
          <a:bodyPr>
            <a:normAutofit/>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
            </a:pPr>
            <a:r>
              <a:rPr lang="en-US" dirty="0" smtClean="0"/>
              <a:t>Volume sizes up to 128TiB (140TB)</a:t>
            </a:r>
          </a:p>
          <a:p>
            <a:pPr lvl="1">
              <a:buFont typeface="Arial" charset="0"/>
              <a:buChar char="•"/>
            </a:pPr>
            <a:r>
              <a:rPr lang="en-US" dirty="0" smtClean="0"/>
              <a:t>Spanning up to 256 HDDs (architectural limit)</a:t>
            </a:r>
          </a:p>
          <a:p>
            <a:pPr>
              <a:buFont typeface="Arial" charset="0"/>
              <a:buChar char="•"/>
            </a:pPr>
            <a:endParaRPr lang="en-US" dirty="0" smtClean="0"/>
          </a:p>
          <a:p>
            <a:pPr>
              <a:buFont typeface="Wingdings" pitchFamily="2" charset="2"/>
              <a:buChar char="§"/>
            </a:pPr>
            <a:r>
              <a:rPr lang="en-US" dirty="0" smtClean="0"/>
              <a:t>Seamless capacity expansion</a:t>
            </a:r>
          </a:p>
          <a:p>
            <a:pPr lvl="1">
              <a:buFont typeface="Arial" charset="0"/>
              <a:buChar char="•"/>
            </a:pPr>
            <a:r>
              <a:rPr lang="en-US" dirty="0" smtClean="0"/>
              <a:t>Data automatically rebalances to newly added RAID sets</a:t>
            </a:r>
          </a:p>
          <a:p>
            <a:pPr lvl="1">
              <a:buFont typeface="Arial" charset="0"/>
              <a:buChar char="•"/>
            </a:pPr>
            <a:r>
              <a:rPr lang="en-US" dirty="0" smtClean="0"/>
              <a:t>IOPS &amp; Throughput scale with additional storage</a:t>
            </a:r>
          </a:p>
          <a:p>
            <a:pPr lvl="1">
              <a:buFont typeface="Arial" charset="0"/>
              <a:buChar char="•"/>
            </a:pPr>
            <a:r>
              <a:rPr lang="en-US" dirty="0" smtClean="0"/>
              <a:t>Volumes can be expanded</a:t>
            </a:r>
          </a:p>
          <a:p>
            <a:pPr>
              <a:buFont typeface="Arial" charset="0"/>
              <a:buChar char="•"/>
            </a:pPr>
            <a:endParaRPr lang="en-US" dirty="0" smtClean="0"/>
          </a:p>
          <a:p>
            <a:pPr lvl="1">
              <a:buFont typeface="Arial" charset="0"/>
              <a:buChar char="•"/>
            </a:pPr>
            <a:endParaRPr lang="en-US" dirty="0" smtClean="0"/>
          </a:p>
          <a:p>
            <a:pPr marL="342900" lvl="1" indent="0">
              <a:buNone/>
            </a:pPr>
            <a:endParaRPr lang="en-US" dirty="0" smtClean="0"/>
          </a:p>
        </p:txBody>
      </p:sp>
    </p:spTree>
    <p:extLst>
      <p:ext uri="{BB962C8B-B14F-4D97-AF65-F5344CB8AC3E}">
        <p14:creationId xmlns:p14="http://schemas.microsoft.com/office/powerpoint/2010/main" val="2180067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raditional RAID (Linear)</a:t>
            </a:r>
            <a:endParaRPr lang="en-US" dirty="0"/>
          </a:p>
        </p:txBody>
      </p:sp>
      <p:grpSp>
        <p:nvGrpSpPr>
          <p:cNvPr id="6" name="Group 5"/>
          <p:cNvGrpSpPr/>
          <p:nvPr/>
        </p:nvGrpSpPr>
        <p:grpSpPr>
          <a:xfrm>
            <a:off x="785813" y="989013"/>
            <a:ext cx="1457325" cy="4802187"/>
            <a:chOff x="785813" y="989013"/>
            <a:chExt cx="1457325" cy="4802187"/>
          </a:xfrm>
        </p:grpSpPr>
        <p:grpSp>
          <p:nvGrpSpPr>
            <p:cNvPr id="7" name="Group 6"/>
            <p:cNvGrpSpPr/>
            <p:nvPr/>
          </p:nvGrpSpPr>
          <p:grpSpPr>
            <a:xfrm>
              <a:off x="785813" y="1525588"/>
              <a:ext cx="1457325" cy="4265612"/>
              <a:chOff x="785813" y="1525588"/>
              <a:chExt cx="1457325" cy="4265612"/>
            </a:xfrm>
          </p:grpSpPr>
          <p:sp>
            <p:nvSpPr>
              <p:cNvPr id="9" name="AutoShape 4"/>
              <p:cNvSpPr>
                <a:spLocks noChangeArrowheads="1"/>
              </p:cNvSpPr>
              <p:nvPr/>
            </p:nvSpPr>
            <p:spPr bwMode="auto">
              <a:xfrm>
                <a:off x="785813" y="1525588"/>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0" name="Oval 5"/>
              <p:cNvSpPr>
                <a:spLocks noChangeArrowheads="1"/>
              </p:cNvSpPr>
              <p:nvPr/>
            </p:nvSpPr>
            <p:spPr bwMode="auto">
              <a:xfrm>
                <a:off x="1319213" y="1981200"/>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1" name="Oval 6"/>
              <p:cNvSpPr>
                <a:spLocks noChangeArrowheads="1"/>
              </p:cNvSpPr>
              <p:nvPr/>
            </p:nvSpPr>
            <p:spPr bwMode="auto">
              <a:xfrm>
                <a:off x="1471613" y="1981200"/>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2" name="Oval 7"/>
              <p:cNvSpPr>
                <a:spLocks noChangeArrowheads="1"/>
              </p:cNvSpPr>
              <p:nvPr/>
            </p:nvSpPr>
            <p:spPr bwMode="auto">
              <a:xfrm>
                <a:off x="1624013" y="1981200"/>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13" name="Group 8"/>
              <p:cNvGrpSpPr>
                <a:grpSpLocks/>
              </p:cNvGrpSpPr>
              <p:nvPr/>
            </p:nvGrpSpPr>
            <p:grpSpPr bwMode="auto">
              <a:xfrm>
                <a:off x="862013" y="1752600"/>
                <a:ext cx="381000" cy="533400"/>
                <a:chOff x="240" y="1584"/>
                <a:chExt cx="240" cy="336"/>
              </a:xfrm>
              <a:solidFill>
                <a:srgbClr val="FF0000"/>
              </a:solidFill>
              <a:effectLst>
                <a:glow rad="63500">
                  <a:schemeClr val="accent1">
                    <a:satMod val="175000"/>
                    <a:alpha val="40000"/>
                  </a:schemeClr>
                </a:glow>
              </a:effectLst>
            </p:grpSpPr>
            <p:sp>
              <p:nvSpPr>
                <p:cNvPr id="35" name="AutoShape 9"/>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36" name="Text Box 10"/>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grpSp>
            <p:nvGrpSpPr>
              <p:cNvPr id="14" name="Group 11"/>
              <p:cNvGrpSpPr>
                <a:grpSpLocks/>
              </p:cNvGrpSpPr>
              <p:nvPr/>
            </p:nvGrpSpPr>
            <p:grpSpPr bwMode="auto">
              <a:xfrm>
                <a:off x="1800226" y="1771681"/>
                <a:ext cx="381000" cy="533400"/>
                <a:chOff x="240" y="1584"/>
                <a:chExt cx="240" cy="336"/>
              </a:xfrm>
              <a:solidFill>
                <a:srgbClr val="FF0000"/>
              </a:solidFill>
              <a:effectLst>
                <a:glow rad="63500">
                  <a:schemeClr val="accent1">
                    <a:satMod val="175000"/>
                    <a:alpha val="40000"/>
                  </a:schemeClr>
                </a:glow>
              </a:effectLst>
            </p:grpSpPr>
            <p:sp>
              <p:nvSpPr>
                <p:cNvPr id="33" name="AutoShape 12"/>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34" name="Text Box 13"/>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sp>
            <p:nvSpPr>
              <p:cNvPr id="15" name="AutoShape 14"/>
              <p:cNvSpPr>
                <a:spLocks noChangeArrowheads="1"/>
              </p:cNvSpPr>
              <p:nvPr/>
            </p:nvSpPr>
            <p:spPr bwMode="auto">
              <a:xfrm>
                <a:off x="785813" y="48006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6" name="Oval 15"/>
              <p:cNvSpPr>
                <a:spLocks noChangeArrowheads="1"/>
              </p:cNvSpPr>
              <p:nvPr/>
            </p:nvSpPr>
            <p:spPr bwMode="auto">
              <a:xfrm>
                <a:off x="1319213" y="528058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7" name="Oval 16"/>
              <p:cNvSpPr>
                <a:spLocks noChangeArrowheads="1"/>
              </p:cNvSpPr>
              <p:nvPr/>
            </p:nvSpPr>
            <p:spPr bwMode="auto">
              <a:xfrm>
                <a:off x="1471613" y="528058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8" name="Oval 17"/>
              <p:cNvSpPr>
                <a:spLocks noChangeArrowheads="1"/>
              </p:cNvSpPr>
              <p:nvPr/>
            </p:nvSpPr>
            <p:spPr bwMode="auto">
              <a:xfrm>
                <a:off x="1624013" y="528058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9" name="AutoShape 19"/>
              <p:cNvSpPr>
                <a:spLocks noChangeArrowheads="1"/>
              </p:cNvSpPr>
              <p:nvPr/>
            </p:nvSpPr>
            <p:spPr bwMode="auto">
              <a:xfrm>
                <a:off x="862013" y="4977375"/>
                <a:ext cx="381000" cy="533400"/>
              </a:xfrm>
              <a:prstGeom prst="flowChartMagneticDisk">
                <a:avLst/>
              </a:prstGeom>
              <a:solidFill>
                <a:srgbClr val="00B0F0"/>
              </a:solidFill>
              <a:ln w="9525">
                <a:solidFill>
                  <a:schemeClr val="tx1"/>
                </a:solidFill>
                <a:round/>
                <a:headEnd/>
                <a:tailEnd/>
              </a:ln>
            </p:spPr>
            <p:txBody>
              <a:bodyPr wrap="none" anchor="ctr"/>
              <a:lstStyle/>
              <a:p>
                <a:endParaRPr lang="en-US"/>
              </a:p>
            </p:txBody>
          </p:sp>
          <p:sp>
            <p:nvSpPr>
              <p:cNvPr id="20" name="Text Box 20"/>
              <p:cNvSpPr txBox="1">
                <a:spLocks noChangeArrowheads="1"/>
              </p:cNvSpPr>
              <p:nvPr/>
            </p:nvSpPr>
            <p:spPr bwMode="auto">
              <a:xfrm>
                <a:off x="862013" y="5181600"/>
                <a:ext cx="381000" cy="18466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7</a:t>
                </a:r>
                <a:r>
                  <a:rPr lang="en-US" sz="1200" dirty="0" smtClean="0">
                    <a:latin typeface="Arial Narrow" pitchFamily="34" charset="0"/>
                    <a:ea typeface="ＭＳ Ｐゴシック"/>
                    <a:cs typeface="ＭＳ Ｐゴシック"/>
                  </a:rPr>
                  <a:t>K</a:t>
                </a:r>
                <a:endParaRPr lang="en-US" sz="1200" dirty="0">
                  <a:latin typeface="Arial Narrow" pitchFamily="34" charset="0"/>
                  <a:ea typeface="ＭＳ Ｐゴシック"/>
                  <a:cs typeface="ＭＳ Ｐゴシック"/>
                </a:endParaRPr>
              </a:p>
            </p:txBody>
          </p:sp>
          <p:sp>
            <p:nvSpPr>
              <p:cNvPr id="21" name="AutoShape 22"/>
              <p:cNvSpPr>
                <a:spLocks noChangeArrowheads="1"/>
              </p:cNvSpPr>
              <p:nvPr/>
            </p:nvSpPr>
            <p:spPr bwMode="auto">
              <a:xfrm>
                <a:off x="1776413" y="4977375"/>
                <a:ext cx="381000" cy="533400"/>
              </a:xfrm>
              <a:prstGeom prst="flowChartMagneticDisk">
                <a:avLst/>
              </a:prstGeom>
              <a:solidFill>
                <a:srgbClr val="00B0F0"/>
              </a:solidFill>
              <a:ln w="9525">
                <a:solidFill>
                  <a:schemeClr val="tx1"/>
                </a:solidFill>
                <a:round/>
                <a:headEnd/>
                <a:tailEnd/>
              </a:ln>
            </p:spPr>
            <p:txBody>
              <a:bodyPr wrap="none" anchor="ctr"/>
              <a:lstStyle/>
              <a:p>
                <a:endParaRPr lang="en-US"/>
              </a:p>
            </p:txBody>
          </p:sp>
          <p:sp>
            <p:nvSpPr>
              <p:cNvPr id="22" name="Text Box 23"/>
              <p:cNvSpPr txBox="1">
                <a:spLocks noChangeArrowheads="1"/>
              </p:cNvSpPr>
              <p:nvPr/>
            </p:nvSpPr>
            <p:spPr bwMode="auto">
              <a:xfrm>
                <a:off x="1776413" y="5205975"/>
                <a:ext cx="381000" cy="18466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7K</a:t>
                </a:r>
                <a:endParaRPr lang="en-US" sz="1200" dirty="0">
                  <a:latin typeface="Arial Narrow" pitchFamily="34" charset="0"/>
                  <a:ea typeface="ＭＳ Ｐゴシック"/>
                  <a:cs typeface="ＭＳ Ｐゴシック"/>
                </a:endParaRPr>
              </a:p>
            </p:txBody>
          </p:sp>
          <p:sp>
            <p:nvSpPr>
              <p:cNvPr id="23" name="AutoShape 123"/>
              <p:cNvSpPr>
                <a:spLocks noChangeArrowheads="1"/>
              </p:cNvSpPr>
              <p:nvPr/>
            </p:nvSpPr>
            <p:spPr bwMode="auto">
              <a:xfrm>
                <a:off x="795338" y="3200400"/>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24" name="Oval 124"/>
              <p:cNvSpPr>
                <a:spLocks noChangeArrowheads="1"/>
              </p:cNvSpPr>
              <p:nvPr/>
            </p:nvSpPr>
            <p:spPr bwMode="auto">
              <a:xfrm>
                <a:off x="1328738" y="3617913"/>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25" name="Oval 125"/>
              <p:cNvSpPr>
                <a:spLocks noChangeArrowheads="1"/>
              </p:cNvSpPr>
              <p:nvPr/>
            </p:nvSpPr>
            <p:spPr bwMode="auto">
              <a:xfrm>
                <a:off x="1481138" y="3617913"/>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26" name="Oval 126"/>
              <p:cNvSpPr>
                <a:spLocks noChangeArrowheads="1"/>
              </p:cNvSpPr>
              <p:nvPr/>
            </p:nvSpPr>
            <p:spPr bwMode="auto">
              <a:xfrm>
                <a:off x="1633538" y="3617913"/>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27" name="Group 127"/>
              <p:cNvGrpSpPr>
                <a:grpSpLocks/>
              </p:cNvGrpSpPr>
              <p:nvPr/>
            </p:nvGrpSpPr>
            <p:grpSpPr bwMode="auto">
              <a:xfrm>
                <a:off x="871538" y="3391483"/>
                <a:ext cx="381000" cy="533400"/>
                <a:chOff x="288" y="1157"/>
                <a:chExt cx="240" cy="336"/>
              </a:xfrm>
              <a:effectLst>
                <a:glow rad="63500">
                  <a:schemeClr val="accent1">
                    <a:satMod val="175000"/>
                    <a:alpha val="40000"/>
                  </a:schemeClr>
                </a:glow>
              </a:effectLst>
            </p:grpSpPr>
            <p:sp>
              <p:nvSpPr>
                <p:cNvPr id="31" name="AutoShape 128"/>
                <p:cNvSpPr>
                  <a:spLocks noChangeArrowheads="1"/>
                </p:cNvSpPr>
                <p:nvPr/>
              </p:nvSpPr>
              <p:spPr bwMode="auto">
                <a:xfrm>
                  <a:off x="288" y="1157"/>
                  <a:ext cx="240" cy="336"/>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32" name="Text Box 129"/>
                <p:cNvSpPr txBox="1">
                  <a:spLocks noChangeArrowheads="1"/>
                </p:cNvSpPr>
                <p:nvPr/>
              </p:nvSpPr>
              <p:spPr bwMode="auto">
                <a:xfrm>
                  <a:off x="288" y="1253"/>
                  <a:ext cx="240" cy="11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10K</a:t>
                  </a:r>
                  <a:endParaRPr lang="en-US" sz="1200" dirty="0">
                    <a:latin typeface="Arial Narrow" pitchFamily="34" charset="0"/>
                    <a:ea typeface="ＭＳ Ｐゴシック"/>
                    <a:cs typeface="ＭＳ Ｐゴシック"/>
                  </a:endParaRPr>
                </a:p>
              </p:txBody>
            </p:sp>
          </p:grpSp>
          <p:grpSp>
            <p:nvGrpSpPr>
              <p:cNvPr id="28" name="Group 134"/>
              <p:cNvGrpSpPr>
                <a:grpSpLocks/>
              </p:cNvGrpSpPr>
              <p:nvPr/>
            </p:nvGrpSpPr>
            <p:grpSpPr bwMode="auto">
              <a:xfrm>
                <a:off x="1776413" y="3391483"/>
                <a:ext cx="381000" cy="533400"/>
                <a:chOff x="288" y="1157"/>
                <a:chExt cx="240" cy="336"/>
              </a:xfrm>
              <a:effectLst>
                <a:glow rad="63500">
                  <a:schemeClr val="accent1">
                    <a:satMod val="175000"/>
                    <a:alpha val="40000"/>
                  </a:schemeClr>
                </a:glow>
              </a:effectLst>
            </p:grpSpPr>
            <p:sp>
              <p:nvSpPr>
                <p:cNvPr id="29" name="AutoShape 135"/>
                <p:cNvSpPr>
                  <a:spLocks noChangeArrowheads="1"/>
                </p:cNvSpPr>
                <p:nvPr/>
              </p:nvSpPr>
              <p:spPr bwMode="auto">
                <a:xfrm>
                  <a:off x="288" y="1157"/>
                  <a:ext cx="240" cy="336"/>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30" name="Text Box 136"/>
                <p:cNvSpPr txBox="1">
                  <a:spLocks noChangeArrowheads="1"/>
                </p:cNvSpPr>
                <p:nvPr/>
              </p:nvSpPr>
              <p:spPr bwMode="auto">
                <a:xfrm>
                  <a:off x="288" y="1253"/>
                  <a:ext cx="240" cy="11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10K</a:t>
                  </a:r>
                  <a:endParaRPr lang="en-US" sz="1200" dirty="0">
                    <a:latin typeface="Arial Narrow" pitchFamily="34" charset="0"/>
                    <a:ea typeface="ＭＳ Ｐゴシック"/>
                    <a:cs typeface="ＭＳ Ｐゴシック"/>
                  </a:endParaRPr>
                </a:p>
              </p:txBody>
            </p:sp>
          </p:grpSp>
        </p:grpSp>
        <p:sp>
          <p:nvSpPr>
            <p:cNvPr id="8" name="Text Box 210"/>
            <p:cNvSpPr txBox="1">
              <a:spLocks noChangeArrowheads="1"/>
            </p:cNvSpPr>
            <p:nvPr/>
          </p:nvSpPr>
          <p:spPr bwMode="auto">
            <a:xfrm>
              <a:off x="1160463" y="989013"/>
              <a:ext cx="742950" cy="366712"/>
            </a:xfrm>
            <a:prstGeom prst="rect">
              <a:avLst/>
            </a:prstGeom>
            <a:noFill/>
            <a:ln w="9525">
              <a:noFill/>
              <a:miter lim="800000"/>
              <a:headEnd/>
              <a:tailEnd/>
            </a:ln>
          </p:spPr>
          <p:txBody>
            <a:bodyPr wrap="none">
              <a:spAutoFit/>
            </a:bodyPr>
            <a:lstStyle/>
            <a:p>
              <a:r>
                <a:rPr lang="en-US" dirty="0"/>
                <a:t>Disks</a:t>
              </a:r>
            </a:p>
          </p:txBody>
        </p:sp>
      </p:grpSp>
      <p:sp>
        <p:nvSpPr>
          <p:cNvPr id="183" name="Text Box 183"/>
          <p:cNvSpPr txBox="1">
            <a:spLocks noChangeArrowheads="1"/>
          </p:cNvSpPr>
          <p:nvPr/>
        </p:nvSpPr>
        <p:spPr bwMode="auto">
          <a:xfrm>
            <a:off x="4938415" y="2923821"/>
            <a:ext cx="391454" cy="215444"/>
          </a:xfrm>
          <a:prstGeom prst="rect">
            <a:avLst/>
          </a:prstGeom>
          <a:noFill/>
          <a:ln w="9525">
            <a:noFill/>
            <a:miter lim="800000"/>
            <a:headEnd/>
            <a:tailEnd/>
          </a:ln>
        </p:spPr>
        <p:txBody>
          <a:bodyPr wrap="none">
            <a:spAutoFit/>
          </a:bodyPr>
          <a:lstStyle/>
          <a:p>
            <a:r>
              <a:rPr lang="en-US" sz="800" dirty="0" smtClean="0">
                <a:solidFill>
                  <a:schemeClr val="bg1"/>
                </a:solidFill>
              </a:rPr>
              <a:t>Pool</a:t>
            </a:r>
            <a:endParaRPr lang="en-US" sz="800" dirty="0">
              <a:solidFill>
                <a:schemeClr val="bg1"/>
              </a:solidFill>
            </a:endParaRPr>
          </a:p>
        </p:txBody>
      </p:sp>
      <p:grpSp>
        <p:nvGrpSpPr>
          <p:cNvPr id="147" name="Group 146"/>
          <p:cNvGrpSpPr/>
          <p:nvPr/>
        </p:nvGrpSpPr>
        <p:grpSpPr>
          <a:xfrm>
            <a:off x="4417854" y="1004889"/>
            <a:ext cx="2230814" cy="4763996"/>
            <a:chOff x="4417854" y="1004889"/>
            <a:chExt cx="2230814" cy="4763996"/>
          </a:xfrm>
        </p:grpSpPr>
        <p:sp>
          <p:nvSpPr>
            <p:cNvPr id="38" name="Line 204"/>
            <p:cNvSpPr>
              <a:spLocks noChangeShapeType="1"/>
            </p:cNvSpPr>
            <p:nvPr/>
          </p:nvSpPr>
          <p:spPr bwMode="auto">
            <a:xfrm>
              <a:off x="4417854" y="1933672"/>
              <a:ext cx="400050" cy="0"/>
            </a:xfrm>
            <a:prstGeom prst="line">
              <a:avLst/>
            </a:prstGeom>
            <a:noFill/>
            <a:ln w="76200">
              <a:solidFill>
                <a:schemeClr val="tx1"/>
              </a:solidFill>
              <a:round/>
              <a:headEnd/>
              <a:tailEnd type="stealth" w="med" len="med"/>
            </a:ln>
          </p:spPr>
          <p:txBody>
            <a:bodyPr/>
            <a:lstStyle/>
            <a:p>
              <a:endParaRPr lang="en-US"/>
            </a:p>
          </p:txBody>
        </p:sp>
        <p:sp>
          <p:nvSpPr>
            <p:cNvPr id="39" name="Text Box 213"/>
            <p:cNvSpPr txBox="1">
              <a:spLocks noChangeArrowheads="1"/>
            </p:cNvSpPr>
            <p:nvPr/>
          </p:nvSpPr>
          <p:spPr bwMode="auto">
            <a:xfrm>
              <a:off x="5181600" y="1004889"/>
              <a:ext cx="1467068" cy="369332"/>
            </a:xfrm>
            <a:prstGeom prst="rect">
              <a:avLst/>
            </a:prstGeom>
            <a:noFill/>
            <a:ln w="9525">
              <a:noFill/>
              <a:miter lim="800000"/>
              <a:headEnd/>
              <a:tailEnd/>
            </a:ln>
          </p:spPr>
          <p:txBody>
            <a:bodyPr wrap="none">
              <a:spAutoFit/>
            </a:bodyPr>
            <a:lstStyle/>
            <a:p>
              <a:r>
                <a:rPr lang="en-US" dirty="0" smtClean="0"/>
                <a:t>Linear LUNs</a:t>
              </a:r>
              <a:endParaRPr lang="en-US" dirty="0"/>
            </a:p>
          </p:txBody>
        </p:sp>
        <p:grpSp>
          <p:nvGrpSpPr>
            <p:cNvPr id="184" name="Group 183"/>
            <p:cNvGrpSpPr/>
            <p:nvPr/>
          </p:nvGrpSpPr>
          <p:grpSpPr>
            <a:xfrm>
              <a:off x="5610592" y="3176412"/>
              <a:ext cx="624348" cy="890184"/>
              <a:chOff x="4640207" y="3176412"/>
              <a:chExt cx="624348" cy="890184"/>
            </a:xfrm>
          </p:grpSpPr>
          <p:sp>
            <p:nvSpPr>
              <p:cNvPr id="42" name="Can 41"/>
              <p:cNvSpPr/>
              <p:nvPr/>
            </p:nvSpPr>
            <p:spPr>
              <a:xfrm>
                <a:off x="4640207" y="3176412"/>
                <a:ext cx="457200" cy="576326"/>
              </a:xfrm>
              <a:prstGeom prst="can">
                <a:avLst/>
              </a:prstGeom>
              <a:solidFill>
                <a:schemeClr val="accent3"/>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44" name="Can 43"/>
              <p:cNvSpPr/>
              <p:nvPr/>
            </p:nvSpPr>
            <p:spPr>
              <a:xfrm>
                <a:off x="4807355" y="3490270"/>
                <a:ext cx="457200" cy="576326"/>
              </a:xfrm>
              <a:prstGeom prst="can">
                <a:avLst/>
              </a:prstGeom>
              <a:solidFill>
                <a:srgbClr val="002060"/>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grpSp>
        <p:grpSp>
          <p:nvGrpSpPr>
            <p:cNvPr id="185" name="Group 184"/>
            <p:cNvGrpSpPr/>
            <p:nvPr/>
          </p:nvGrpSpPr>
          <p:grpSpPr>
            <a:xfrm>
              <a:off x="5566243" y="4685943"/>
              <a:ext cx="993428" cy="1082942"/>
              <a:chOff x="4595858" y="4685943"/>
              <a:chExt cx="993428" cy="1082942"/>
            </a:xfrm>
          </p:grpSpPr>
          <p:sp>
            <p:nvSpPr>
              <p:cNvPr id="41" name="Can 40"/>
              <p:cNvSpPr/>
              <p:nvPr/>
            </p:nvSpPr>
            <p:spPr>
              <a:xfrm>
                <a:off x="4595858" y="4685943"/>
                <a:ext cx="457200" cy="576326"/>
              </a:xfrm>
              <a:prstGeom prst="can">
                <a:avLst/>
              </a:prstGeom>
              <a:solidFill>
                <a:srgbClr val="748560"/>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43" name="Can 42"/>
              <p:cNvSpPr/>
              <p:nvPr/>
            </p:nvSpPr>
            <p:spPr>
              <a:xfrm>
                <a:off x="4861248" y="4977880"/>
                <a:ext cx="457200" cy="576326"/>
              </a:xfrm>
              <a:prstGeom prst="can">
                <a:avLst/>
              </a:prstGeom>
              <a:solidFill>
                <a:schemeClr val="accent2"/>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45" name="Can 44"/>
              <p:cNvSpPr/>
              <p:nvPr/>
            </p:nvSpPr>
            <p:spPr>
              <a:xfrm>
                <a:off x="5132086" y="5192559"/>
                <a:ext cx="457200" cy="576326"/>
              </a:xfrm>
              <a:prstGeom prst="can">
                <a:avLst/>
              </a:prstGeom>
              <a:solidFill>
                <a:srgbClr val="92D050"/>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grpSp>
        <p:sp>
          <p:nvSpPr>
            <p:cNvPr id="46" name="Can 45"/>
            <p:cNvSpPr/>
            <p:nvPr/>
          </p:nvSpPr>
          <p:spPr>
            <a:xfrm>
              <a:off x="5647327" y="1722672"/>
              <a:ext cx="457200" cy="576326"/>
            </a:xfrm>
            <a:prstGeom prst="can">
              <a:avLst/>
            </a:prstGeom>
            <a:solidFill>
              <a:schemeClr val="accent6">
                <a:lumMod val="60000"/>
                <a:lumOff val="40000"/>
              </a:schemeClr>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186" name="Line 204"/>
            <p:cNvSpPr>
              <a:spLocks noChangeShapeType="1"/>
            </p:cNvSpPr>
            <p:nvPr/>
          </p:nvSpPr>
          <p:spPr bwMode="auto">
            <a:xfrm>
              <a:off x="4417854" y="3627671"/>
              <a:ext cx="400050" cy="0"/>
            </a:xfrm>
            <a:prstGeom prst="line">
              <a:avLst/>
            </a:prstGeom>
            <a:noFill/>
            <a:ln w="76200">
              <a:solidFill>
                <a:schemeClr val="tx1"/>
              </a:solidFill>
              <a:round/>
              <a:headEnd/>
              <a:tailEnd type="stealth" w="med" len="med"/>
            </a:ln>
          </p:spPr>
          <p:txBody>
            <a:bodyPr/>
            <a:lstStyle/>
            <a:p>
              <a:endParaRPr lang="en-US"/>
            </a:p>
          </p:txBody>
        </p:sp>
        <p:sp>
          <p:nvSpPr>
            <p:cNvPr id="187" name="Line 204"/>
            <p:cNvSpPr>
              <a:spLocks noChangeShapeType="1"/>
            </p:cNvSpPr>
            <p:nvPr/>
          </p:nvSpPr>
          <p:spPr bwMode="auto">
            <a:xfrm>
              <a:off x="4417854" y="5165133"/>
              <a:ext cx="400050" cy="0"/>
            </a:xfrm>
            <a:prstGeom prst="line">
              <a:avLst/>
            </a:prstGeom>
            <a:noFill/>
            <a:ln w="76200">
              <a:solidFill>
                <a:schemeClr val="tx1"/>
              </a:solidFill>
              <a:round/>
              <a:headEnd/>
              <a:tailEnd type="stealth" w="med" len="med"/>
            </a:ln>
          </p:spPr>
          <p:txBody>
            <a:bodyPr/>
            <a:lstStyle/>
            <a:p>
              <a:endParaRPr lang="en-US"/>
            </a:p>
          </p:txBody>
        </p:sp>
      </p:grpSp>
      <p:grpSp>
        <p:nvGrpSpPr>
          <p:cNvPr id="37" name="Group 36"/>
          <p:cNvGrpSpPr/>
          <p:nvPr/>
        </p:nvGrpSpPr>
        <p:grpSpPr>
          <a:xfrm>
            <a:off x="2528386" y="987035"/>
            <a:ext cx="1780455" cy="4869803"/>
            <a:chOff x="2528386" y="987035"/>
            <a:chExt cx="1780455" cy="4869803"/>
          </a:xfrm>
        </p:grpSpPr>
        <p:grpSp>
          <p:nvGrpSpPr>
            <p:cNvPr id="5" name="Group 4"/>
            <p:cNvGrpSpPr/>
            <p:nvPr/>
          </p:nvGrpSpPr>
          <p:grpSpPr>
            <a:xfrm>
              <a:off x="3273552" y="2998789"/>
              <a:ext cx="693048" cy="1106488"/>
              <a:chOff x="3233130" y="2998789"/>
              <a:chExt cx="693048" cy="1106488"/>
            </a:xfrm>
          </p:grpSpPr>
          <p:grpSp>
            <p:nvGrpSpPr>
              <p:cNvPr id="216" name="Group 215"/>
              <p:cNvGrpSpPr/>
              <p:nvPr/>
            </p:nvGrpSpPr>
            <p:grpSpPr>
              <a:xfrm>
                <a:off x="3233130" y="3025867"/>
                <a:ext cx="693048" cy="1079410"/>
                <a:chOff x="4388246" y="4511086"/>
                <a:chExt cx="693048" cy="1079410"/>
              </a:xfrm>
              <a:solidFill>
                <a:srgbClr val="33CC33"/>
              </a:solidFill>
              <a:effectLst/>
            </p:grpSpPr>
            <p:grpSp>
              <p:nvGrpSpPr>
                <p:cNvPr id="218" name="Group 217"/>
                <p:cNvGrpSpPr/>
                <p:nvPr/>
              </p:nvGrpSpPr>
              <p:grpSpPr>
                <a:xfrm>
                  <a:off x="4388246" y="5125804"/>
                  <a:ext cx="692338" cy="461962"/>
                  <a:chOff x="4388246" y="5125804"/>
                  <a:chExt cx="692338" cy="461962"/>
                </a:xfrm>
                <a:grpFill/>
              </p:grpSpPr>
              <p:sp>
                <p:nvSpPr>
                  <p:cNvPr id="242"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243"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44"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45"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46"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219" name="Group 218"/>
                <p:cNvGrpSpPr/>
                <p:nvPr/>
              </p:nvGrpSpPr>
              <p:grpSpPr>
                <a:xfrm>
                  <a:off x="4388956" y="4818800"/>
                  <a:ext cx="692338" cy="461962"/>
                  <a:chOff x="4388246" y="5125804"/>
                  <a:chExt cx="692338" cy="461962"/>
                </a:xfrm>
                <a:grpFill/>
              </p:grpSpPr>
              <p:sp>
                <p:nvSpPr>
                  <p:cNvPr id="237"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238"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39"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40"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41"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220" name="Group 219"/>
                <p:cNvGrpSpPr/>
                <p:nvPr/>
              </p:nvGrpSpPr>
              <p:grpSpPr>
                <a:xfrm>
                  <a:off x="4388956" y="4511086"/>
                  <a:ext cx="692338" cy="461962"/>
                  <a:chOff x="4388246" y="5125804"/>
                  <a:chExt cx="692338" cy="461962"/>
                </a:xfrm>
                <a:grpFill/>
              </p:grpSpPr>
              <p:sp>
                <p:nvSpPr>
                  <p:cNvPr id="232"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233"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34"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35"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36"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221" name="Line 166"/>
                <p:cNvSpPr>
                  <a:spLocks noChangeShapeType="1"/>
                </p:cNvSpPr>
                <p:nvPr/>
              </p:nvSpPr>
              <p:spPr bwMode="auto">
                <a:xfrm>
                  <a:off x="4440605" y="4629144"/>
                  <a:ext cx="0" cy="920216"/>
                </a:xfrm>
                <a:prstGeom prst="line">
                  <a:avLst/>
                </a:prstGeom>
                <a:grpFill/>
                <a:ln w="9525">
                  <a:solidFill>
                    <a:schemeClr val="tx1"/>
                  </a:solidFill>
                  <a:round/>
                  <a:headEnd/>
                  <a:tailEnd/>
                </a:ln>
              </p:spPr>
              <p:txBody>
                <a:bodyPr/>
                <a:lstStyle/>
                <a:p>
                  <a:endParaRPr lang="en-US"/>
                </a:p>
              </p:txBody>
            </p:sp>
            <p:sp>
              <p:nvSpPr>
                <p:cNvPr id="222" name="Line 166"/>
                <p:cNvSpPr>
                  <a:spLocks noChangeShapeType="1"/>
                </p:cNvSpPr>
                <p:nvPr/>
              </p:nvSpPr>
              <p:spPr bwMode="auto">
                <a:xfrm>
                  <a:off x="4497657" y="4642917"/>
                  <a:ext cx="0" cy="928823"/>
                </a:xfrm>
                <a:prstGeom prst="line">
                  <a:avLst/>
                </a:prstGeom>
                <a:grpFill/>
                <a:ln w="9525">
                  <a:solidFill>
                    <a:schemeClr val="tx1"/>
                  </a:solidFill>
                  <a:round/>
                  <a:headEnd/>
                  <a:tailEnd/>
                </a:ln>
              </p:spPr>
              <p:txBody>
                <a:bodyPr/>
                <a:lstStyle/>
                <a:p>
                  <a:endParaRPr lang="en-US"/>
                </a:p>
              </p:txBody>
            </p:sp>
            <p:sp>
              <p:nvSpPr>
                <p:cNvPr id="223" name="Line 166"/>
                <p:cNvSpPr>
                  <a:spLocks noChangeShapeType="1"/>
                </p:cNvSpPr>
                <p:nvPr/>
              </p:nvSpPr>
              <p:spPr bwMode="auto">
                <a:xfrm>
                  <a:off x="4553999" y="4655858"/>
                  <a:ext cx="0" cy="920216"/>
                </a:xfrm>
                <a:prstGeom prst="line">
                  <a:avLst/>
                </a:prstGeom>
                <a:grpFill/>
                <a:ln w="9525">
                  <a:solidFill>
                    <a:schemeClr val="tx1"/>
                  </a:solidFill>
                  <a:round/>
                  <a:headEnd/>
                  <a:tailEnd/>
                </a:ln>
              </p:spPr>
              <p:txBody>
                <a:bodyPr/>
                <a:lstStyle/>
                <a:p>
                  <a:endParaRPr lang="en-US"/>
                </a:p>
              </p:txBody>
            </p:sp>
            <p:sp>
              <p:nvSpPr>
                <p:cNvPr id="224" name="Line 166"/>
                <p:cNvSpPr>
                  <a:spLocks noChangeShapeType="1"/>
                </p:cNvSpPr>
                <p:nvPr/>
              </p:nvSpPr>
              <p:spPr bwMode="auto">
                <a:xfrm>
                  <a:off x="4619719" y="4660902"/>
                  <a:ext cx="0" cy="920216"/>
                </a:xfrm>
                <a:prstGeom prst="line">
                  <a:avLst/>
                </a:prstGeom>
                <a:grpFill/>
                <a:ln w="9525">
                  <a:solidFill>
                    <a:schemeClr val="tx1"/>
                  </a:solidFill>
                  <a:round/>
                  <a:headEnd/>
                  <a:tailEnd/>
                </a:ln>
              </p:spPr>
              <p:txBody>
                <a:bodyPr/>
                <a:lstStyle/>
                <a:p>
                  <a:endParaRPr lang="en-US"/>
                </a:p>
              </p:txBody>
            </p:sp>
            <p:sp>
              <p:nvSpPr>
                <p:cNvPr id="225" name="Line 166"/>
                <p:cNvSpPr>
                  <a:spLocks noChangeShapeType="1"/>
                </p:cNvSpPr>
                <p:nvPr/>
              </p:nvSpPr>
              <p:spPr bwMode="auto">
                <a:xfrm>
                  <a:off x="4689773" y="4670280"/>
                  <a:ext cx="0" cy="920216"/>
                </a:xfrm>
                <a:prstGeom prst="line">
                  <a:avLst/>
                </a:prstGeom>
                <a:grpFill/>
                <a:ln w="9525">
                  <a:solidFill>
                    <a:schemeClr val="tx1"/>
                  </a:solidFill>
                  <a:round/>
                  <a:headEnd/>
                  <a:tailEnd/>
                </a:ln>
              </p:spPr>
              <p:txBody>
                <a:bodyPr/>
                <a:lstStyle/>
                <a:p>
                  <a:endParaRPr lang="en-US"/>
                </a:p>
              </p:txBody>
            </p:sp>
            <p:sp>
              <p:nvSpPr>
                <p:cNvPr id="226" name="Line 166"/>
                <p:cNvSpPr>
                  <a:spLocks noChangeShapeType="1"/>
                </p:cNvSpPr>
                <p:nvPr/>
              </p:nvSpPr>
              <p:spPr bwMode="auto">
                <a:xfrm>
                  <a:off x="4759827" y="4666656"/>
                  <a:ext cx="0" cy="920216"/>
                </a:xfrm>
                <a:prstGeom prst="line">
                  <a:avLst/>
                </a:prstGeom>
                <a:grpFill/>
                <a:ln w="9525">
                  <a:solidFill>
                    <a:schemeClr val="tx1"/>
                  </a:solidFill>
                  <a:round/>
                  <a:headEnd/>
                  <a:tailEnd/>
                </a:ln>
              </p:spPr>
              <p:txBody>
                <a:bodyPr/>
                <a:lstStyle/>
                <a:p>
                  <a:endParaRPr lang="en-US"/>
                </a:p>
              </p:txBody>
            </p:sp>
            <p:sp>
              <p:nvSpPr>
                <p:cNvPr id="227" name="Line 166"/>
                <p:cNvSpPr>
                  <a:spLocks noChangeShapeType="1"/>
                </p:cNvSpPr>
                <p:nvPr/>
              </p:nvSpPr>
              <p:spPr bwMode="auto">
                <a:xfrm>
                  <a:off x="4833505" y="4662322"/>
                  <a:ext cx="0" cy="920216"/>
                </a:xfrm>
                <a:prstGeom prst="line">
                  <a:avLst/>
                </a:prstGeom>
                <a:grpFill/>
                <a:ln w="9525">
                  <a:solidFill>
                    <a:schemeClr val="tx1"/>
                  </a:solidFill>
                  <a:round/>
                  <a:headEnd/>
                  <a:tailEnd/>
                </a:ln>
              </p:spPr>
              <p:txBody>
                <a:bodyPr/>
                <a:lstStyle/>
                <a:p>
                  <a:endParaRPr lang="en-US"/>
                </a:p>
              </p:txBody>
            </p:sp>
            <p:sp>
              <p:nvSpPr>
                <p:cNvPr id="228" name="Line 166"/>
                <p:cNvSpPr>
                  <a:spLocks noChangeShapeType="1"/>
                </p:cNvSpPr>
                <p:nvPr/>
              </p:nvSpPr>
              <p:spPr bwMode="auto">
                <a:xfrm>
                  <a:off x="4894891" y="4658698"/>
                  <a:ext cx="0" cy="920216"/>
                </a:xfrm>
                <a:prstGeom prst="line">
                  <a:avLst/>
                </a:prstGeom>
                <a:grpFill/>
                <a:ln w="9525">
                  <a:solidFill>
                    <a:schemeClr val="tx1"/>
                  </a:solidFill>
                  <a:round/>
                  <a:headEnd/>
                  <a:tailEnd/>
                </a:ln>
              </p:spPr>
              <p:txBody>
                <a:bodyPr/>
                <a:lstStyle/>
                <a:p>
                  <a:endParaRPr lang="en-US"/>
                </a:p>
              </p:txBody>
            </p:sp>
            <p:sp>
              <p:nvSpPr>
                <p:cNvPr id="229" name="Line 166"/>
                <p:cNvSpPr>
                  <a:spLocks noChangeShapeType="1"/>
                </p:cNvSpPr>
                <p:nvPr/>
              </p:nvSpPr>
              <p:spPr bwMode="auto">
                <a:xfrm>
                  <a:off x="4964945" y="4646406"/>
                  <a:ext cx="0" cy="920216"/>
                </a:xfrm>
                <a:prstGeom prst="line">
                  <a:avLst/>
                </a:prstGeom>
                <a:grpFill/>
                <a:ln w="9525">
                  <a:solidFill>
                    <a:schemeClr val="tx1"/>
                  </a:solidFill>
                  <a:round/>
                  <a:headEnd/>
                  <a:tailEnd/>
                </a:ln>
              </p:spPr>
              <p:txBody>
                <a:bodyPr/>
                <a:lstStyle/>
                <a:p>
                  <a:endParaRPr lang="en-US"/>
                </a:p>
              </p:txBody>
            </p:sp>
            <p:sp>
              <p:nvSpPr>
                <p:cNvPr id="230" name="Line 166"/>
                <p:cNvSpPr>
                  <a:spLocks noChangeShapeType="1"/>
                </p:cNvSpPr>
                <p:nvPr/>
              </p:nvSpPr>
              <p:spPr bwMode="auto">
                <a:xfrm>
                  <a:off x="5030665" y="4621112"/>
                  <a:ext cx="0" cy="920216"/>
                </a:xfrm>
                <a:prstGeom prst="line">
                  <a:avLst/>
                </a:prstGeom>
                <a:grpFill/>
                <a:ln w="9525">
                  <a:solidFill>
                    <a:schemeClr val="tx1"/>
                  </a:solidFill>
                  <a:round/>
                  <a:headEnd/>
                  <a:tailEnd/>
                </a:ln>
              </p:spPr>
              <p:txBody>
                <a:bodyPr/>
                <a:lstStyle/>
                <a:p>
                  <a:endParaRPr lang="en-US"/>
                </a:p>
              </p:txBody>
            </p:sp>
            <p:sp>
              <p:nvSpPr>
                <p:cNvPr id="231" name="Line 166"/>
                <p:cNvSpPr>
                  <a:spLocks noChangeShapeType="1"/>
                </p:cNvSpPr>
                <p:nvPr/>
              </p:nvSpPr>
              <p:spPr bwMode="auto">
                <a:xfrm>
                  <a:off x="5079049" y="4595818"/>
                  <a:ext cx="0" cy="920216"/>
                </a:xfrm>
                <a:prstGeom prst="line">
                  <a:avLst/>
                </a:prstGeom>
                <a:grpFill/>
                <a:ln w="9525">
                  <a:solidFill>
                    <a:schemeClr val="tx1"/>
                  </a:solidFill>
                  <a:round/>
                  <a:headEnd/>
                  <a:tailEnd/>
                </a:ln>
              </p:spPr>
              <p:txBody>
                <a:bodyPr/>
                <a:lstStyle/>
                <a:p>
                  <a:endParaRPr lang="en-US"/>
                </a:p>
              </p:txBody>
            </p:sp>
          </p:grpSp>
          <p:sp>
            <p:nvSpPr>
              <p:cNvPr id="217" name="Text Box 183"/>
              <p:cNvSpPr txBox="1">
                <a:spLocks noChangeArrowheads="1"/>
              </p:cNvSpPr>
              <p:nvPr/>
            </p:nvSpPr>
            <p:spPr bwMode="auto">
              <a:xfrm>
                <a:off x="3340698" y="2998789"/>
                <a:ext cx="545342" cy="215444"/>
              </a:xfrm>
              <a:prstGeom prst="rect">
                <a:avLst/>
              </a:prstGeom>
              <a:noFill/>
              <a:ln w="9525">
                <a:noFill/>
                <a:miter lim="800000"/>
                <a:headEnd/>
                <a:tailEnd/>
              </a:ln>
            </p:spPr>
            <p:txBody>
              <a:bodyPr wrap="none">
                <a:spAutoFit/>
              </a:bodyPr>
              <a:lstStyle/>
              <a:p>
                <a:r>
                  <a:rPr lang="en-US" sz="800" dirty="0" smtClean="0"/>
                  <a:t>RAID10</a:t>
                </a:r>
                <a:endParaRPr lang="en-US" sz="800" dirty="0"/>
              </a:p>
            </p:txBody>
          </p:sp>
        </p:grpSp>
        <p:grpSp>
          <p:nvGrpSpPr>
            <p:cNvPr id="254" name="Group 253"/>
            <p:cNvGrpSpPr/>
            <p:nvPr/>
          </p:nvGrpSpPr>
          <p:grpSpPr>
            <a:xfrm>
              <a:off x="3273552" y="4724400"/>
              <a:ext cx="693048" cy="1132438"/>
              <a:chOff x="3239485" y="4734962"/>
              <a:chExt cx="693048" cy="1132438"/>
            </a:xfrm>
          </p:grpSpPr>
          <p:grpSp>
            <p:nvGrpSpPr>
              <p:cNvPr id="180" name="Group 179"/>
              <p:cNvGrpSpPr/>
              <p:nvPr/>
            </p:nvGrpSpPr>
            <p:grpSpPr>
              <a:xfrm>
                <a:off x="3239485" y="4787990"/>
                <a:ext cx="693048" cy="1079410"/>
                <a:chOff x="5645546" y="4530136"/>
                <a:chExt cx="693048" cy="1079410"/>
              </a:xfrm>
              <a:solidFill>
                <a:srgbClr val="00B6E7"/>
              </a:solidFill>
              <a:effectLst/>
            </p:grpSpPr>
            <p:grpSp>
              <p:nvGrpSpPr>
                <p:cNvPr id="181" name="Group 180"/>
                <p:cNvGrpSpPr/>
                <p:nvPr/>
              </p:nvGrpSpPr>
              <p:grpSpPr>
                <a:xfrm>
                  <a:off x="5645546" y="5144854"/>
                  <a:ext cx="692338" cy="461962"/>
                  <a:chOff x="4388246" y="5125804"/>
                  <a:chExt cx="692338" cy="461962"/>
                </a:xfrm>
                <a:grpFill/>
              </p:grpSpPr>
              <p:sp>
                <p:nvSpPr>
                  <p:cNvPr id="210"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211"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12"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13"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14"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82" name="Group 181"/>
                <p:cNvGrpSpPr/>
                <p:nvPr/>
              </p:nvGrpSpPr>
              <p:grpSpPr>
                <a:xfrm>
                  <a:off x="5646256" y="4837850"/>
                  <a:ext cx="692338" cy="461962"/>
                  <a:chOff x="4388246" y="5125804"/>
                  <a:chExt cx="692338" cy="461962"/>
                </a:xfrm>
                <a:grpFill/>
              </p:grpSpPr>
              <p:sp>
                <p:nvSpPr>
                  <p:cNvPr id="205"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206"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07"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08"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09"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88" name="Group 187"/>
                <p:cNvGrpSpPr/>
                <p:nvPr/>
              </p:nvGrpSpPr>
              <p:grpSpPr>
                <a:xfrm>
                  <a:off x="5646256" y="4530136"/>
                  <a:ext cx="692338" cy="461962"/>
                  <a:chOff x="4388246" y="5125804"/>
                  <a:chExt cx="692338" cy="461962"/>
                </a:xfrm>
                <a:grpFill/>
              </p:grpSpPr>
              <p:sp>
                <p:nvSpPr>
                  <p:cNvPr id="200"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201"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02"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03"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204"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189" name="Line 166"/>
                <p:cNvSpPr>
                  <a:spLocks noChangeShapeType="1"/>
                </p:cNvSpPr>
                <p:nvPr/>
              </p:nvSpPr>
              <p:spPr bwMode="auto">
                <a:xfrm>
                  <a:off x="5697905" y="4648194"/>
                  <a:ext cx="0" cy="920216"/>
                </a:xfrm>
                <a:prstGeom prst="line">
                  <a:avLst/>
                </a:prstGeom>
                <a:grpFill/>
                <a:ln w="9525">
                  <a:solidFill>
                    <a:schemeClr val="tx1"/>
                  </a:solidFill>
                  <a:round/>
                  <a:headEnd/>
                  <a:tailEnd/>
                </a:ln>
              </p:spPr>
              <p:txBody>
                <a:bodyPr/>
                <a:lstStyle/>
                <a:p>
                  <a:endParaRPr lang="en-US"/>
                </a:p>
              </p:txBody>
            </p:sp>
            <p:sp>
              <p:nvSpPr>
                <p:cNvPr id="190" name="Line 166"/>
                <p:cNvSpPr>
                  <a:spLocks noChangeShapeType="1"/>
                </p:cNvSpPr>
                <p:nvPr/>
              </p:nvSpPr>
              <p:spPr bwMode="auto">
                <a:xfrm>
                  <a:off x="5754957" y="4661967"/>
                  <a:ext cx="0" cy="928823"/>
                </a:xfrm>
                <a:prstGeom prst="line">
                  <a:avLst/>
                </a:prstGeom>
                <a:grpFill/>
                <a:ln w="9525">
                  <a:solidFill>
                    <a:schemeClr val="tx1"/>
                  </a:solidFill>
                  <a:round/>
                  <a:headEnd/>
                  <a:tailEnd/>
                </a:ln>
              </p:spPr>
              <p:txBody>
                <a:bodyPr/>
                <a:lstStyle/>
                <a:p>
                  <a:endParaRPr lang="en-US"/>
                </a:p>
              </p:txBody>
            </p:sp>
            <p:sp>
              <p:nvSpPr>
                <p:cNvPr id="191" name="Line 166"/>
                <p:cNvSpPr>
                  <a:spLocks noChangeShapeType="1"/>
                </p:cNvSpPr>
                <p:nvPr/>
              </p:nvSpPr>
              <p:spPr bwMode="auto">
                <a:xfrm>
                  <a:off x="5811299" y="4674908"/>
                  <a:ext cx="0" cy="920216"/>
                </a:xfrm>
                <a:prstGeom prst="line">
                  <a:avLst/>
                </a:prstGeom>
                <a:grpFill/>
                <a:ln w="9525">
                  <a:solidFill>
                    <a:schemeClr val="tx1"/>
                  </a:solidFill>
                  <a:round/>
                  <a:headEnd/>
                  <a:tailEnd/>
                </a:ln>
              </p:spPr>
              <p:txBody>
                <a:bodyPr/>
                <a:lstStyle/>
                <a:p>
                  <a:endParaRPr lang="en-US"/>
                </a:p>
              </p:txBody>
            </p:sp>
            <p:sp>
              <p:nvSpPr>
                <p:cNvPr id="192" name="Line 166"/>
                <p:cNvSpPr>
                  <a:spLocks noChangeShapeType="1"/>
                </p:cNvSpPr>
                <p:nvPr/>
              </p:nvSpPr>
              <p:spPr bwMode="auto">
                <a:xfrm>
                  <a:off x="5877019" y="4679952"/>
                  <a:ext cx="0" cy="920216"/>
                </a:xfrm>
                <a:prstGeom prst="line">
                  <a:avLst/>
                </a:prstGeom>
                <a:grpFill/>
                <a:ln w="9525">
                  <a:solidFill>
                    <a:schemeClr val="tx1"/>
                  </a:solidFill>
                  <a:round/>
                  <a:headEnd/>
                  <a:tailEnd/>
                </a:ln>
              </p:spPr>
              <p:txBody>
                <a:bodyPr/>
                <a:lstStyle/>
                <a:p>
                  <a:endParaRPr lang="en-US"/>
                </a:p>
              </p:txBody>
            </p:sp>
            <p:sp>
              <p:nvSpPr>
                <p:cNvPr id="193" name="Line 166"/>
                <p:cNvSpPr>
                  <a:spLocks noChangeShapeType="1"/>
                </p:cNvSpPr>
                <p:nvPr/>
              </p:nvSpPr>
              <p:spPr bwMode="auto">
                <a:xfrm>
                  <a:off x="5947073" y="4689330"/>
                  <a:ext cx="0" cy="920216"/>
                </a:xfrm>
                <a:prstGeom prst="line">
                  <a:avLst/>
                </a:prstGeom>
                <a:grpFill/>
                <a:ln w="9525">
                  <a:solidFill>
                    <a:schemeClr val="tx1"/>
                  </a:solidFill>
                  <a:round/>
                  <a:headEnd/>
                  <a:tailEnd/>
                </a:ln>
              </p:spPr>
              <p:txBody>
                <a:bodyPr/>
                <a:lstStyle/>
                <a:p>
                  <a:endParaRPr lang="en-US"/>
                </a:p>
              </p:txBody>
            </p:sp>
            <p:sp>
              <p:nvSpPr>
                <p:cNvPr id="194" name="Line 166"/>
                <p:cNvSpPr>
                  <a:spLocks noChangeShapeType="1"/>
                </p:cNvSpPr>
                <p:nvPr/>
              </p:nvSpPr>
              <p:spPr bwMode="auto">
                <a:xfrm>
                  <a:off x="6017127" y="4685706"/>
                  <a:ext cx="0" cy="920216"/>
                </a:xfrm>
                <a:prstGeom prst="line">
                  <a:avLst/>
                </a:prstGeom>
                <a:grpFill/>
                <a:ln w="9525">
                  <a:solidFill>
                    <a:schemeClr val="tx1"/>
                  </a:solidFill>
                  <a:round/>
                  <a:headEnd/>
                  <a:tailEnd/>
                </a:ln>
              </p:spPr>
              <p:txBody>
                <a:bodyPr/>
                <a:lstStyle/>
                <a:p>
                  <a:endParaRPr lang="en-US"/>
                </a:p>
              </p:txBody>
            </p:sp>
            <p:sp>
              <p:nvSpPr>
                <p:cNvPr id="195" name="Line 166"/>
                <p:cNvSpPr>
                  <a:spLocks noChangeShapeType="1"/>
                </p:cNvSpPr>
                <p:nvPr/>
              </p:nvSpPr>
              <p:spPr bwMode="auto">
                <a:xfrm>
                  <a:off x="6090805" y="4681372"/>
                  <a:ext cx="0" cy="920216"/>
                </a:xfrm>
                <a:prstGeom prst="line">
                  <a:avLst/>
                </a:prstGeom>
                <a:grpFill/>
                <a:ln w="9525">
                  <a:solidFill>
                    <a:schemeClr val="tx1"/>
                  </a:solidFill>
                  <a:round/>
                  <a:headEnd/>
                  <a:tailEnd/>
                </a:ln>
              </p:spPr>
              <p:txBody>
                <a:bodyPr/>
                <a:lstStyle/>
                <a:p>
                  <a:endParaRPr lang="en-US"/>
                </a:p>
              </p:txBody>
            </p:sp>
            <p:sp>
              <p:nvSpPr>
                <p:cNvPr id="196" name="Line 166"/>
                <p:cNvSpPr>
                  <a:spLocks noChangeShapeType="1"/>
                </p:cNvSpPr>
                <p:nvPr/>
              </p:nvSpPr>
              <p:spPr bwMode="auto">
                <a:xfrm>
                  <a:off x="6152191" y="4677748"/>
                  <a:ext cx="0" cy="920216"/>
                </a:xfrm>
                <a:prstGeom prst="line">
                  <a:avLst/>
                </a:prstGeom>
                <a:grpFill/>
                <a:ln w="9525">
                  <a:solidFill>
                    <a:schemeClr val="tx1"/>
                  </a:solidFill>
                  <a:round/>
                  <a:headEnd/>
                  <a:tailEnd/>
                </a:ln>
              </p:spPr>
              <p:txBody>
                <a:bodyPr/>
                <a:lstStyle/>
                <a:p>
                  <a:endParaRPr lang="en-US"/>
                </a:p>
              </p:txBody>
            </p:sp>
            <p:sp>
              <p:nvSpPr>
                <p:cNvPr id="197" name="Line 166"/>
                <p:cNvSpPr>
                  <a:spLocks noChangeShapeType="1"/>
                </p:cNvSpPr>
                <p:nvPr/>
              </p:nvSpPr>
              <p:spPr bwMode="auto">
                <a:xfrm>
                  <a:off x="6222245" y="4665456"/>
                  <a:ext cx="0" cy="920216"/>
                </a:xfrm>
                <a:prstGeom prst="line">
                  <a:avLst/>
                </a:prstGeom>
                <a:grpFill/>
                <a:ln w="9525">
                  <a:solidFill>
                    <a:schemeClr val="tx1"/>
                  </a:solidFill>
                  <a:round/>
                  <a:headEnd/>
                  <a:tailEnd/>
                </a:ln>
              </p:spPr>
              <p:txBody>
                <a:bodyPr/>
                <a:lstStyle/>
                <a:p>
                  <a:endParaRPr lang="en-US"/>
                </a:p>
              </p:txBody>
            </p:sp>
            <p:sp>
              <p:nvSpPr>
                <p:cNvPr id="198" name="Line 166"/>
                <p:cNvSpPr>
                  <a:spLocks noChangeShapeType="1"/>
                </p:cNvSpPr>
                <p:nvPr/>
              </p:nvSpPr>
              <p:spPr bwMode="auto">
                <a:xfrm>
                  <a:off x="6287965" y="4640162"/>
                  <a:ext cx="0" cy="920216"/>
                </a:xfrm>
                <a:prstGeom prst="line">
                  <a:avLst/>
                </a:prstGeom>
                <a:grpFill/>
                <a:ln w="9525">
                  <a:solidFill>
                    <a:schemeClr val="tx1"/>
                  </a:solidFill>
                  <a:round/>
                  <a:headEnd/>
                  <a:tailEnd/>
                </a:ln>
              </p:spPr>
              <p:txBody>
                <a:bodyPr/>
                <a:lstStyle/>
                <a:p>
                  <a:endParaRPr lang="en-US"/>
                </a:p>
              </p:txBody>
            </p:sp>
            <p:sp>
              <p:nvSpPr>
                <p:cNvPr id="199" name="Line 166"/>
                <p:cNvSpPr>
                  <a:spLocks noChangeShapeType="1"/>
                </p:cNvSpPr>
                <p:nvPr/>
              </p:nvSpPr>
              <p:spPr bwMode="auto">
                <a:xfrm>
                  <a:off x="6336349" y="4614868"/>
                  <a:ext cx="0" cy="920216"/>
                </a:xfrm>
                <a:prstGeom prst="line">
                  <a:avLst/>
                </a:prstGeom>
                <a:grpFill/>
                <a:ln w="9525">
                  <a:solidFill>
                    <a:schemeClr val="tx1"/>
                  </a:solidFill>
                  <a:round/>
                  <a:headEnd/>
                  <a:tailEnd/>
                </a:ln>
              </p:spPr>
              <p:txBody>
                <a:bodyPr/>
                <a:lstStyle/>
                <a:p>
                  <a:endParaRPr lang="en-US"/>
                </a:p>
              </p:txBody>
            </p:sp>
          </p:grpSp>
          <p:sp>
            <p:nvSpPr>
              <p:cNvPr id="247" name="Text Box 183"/>
              <p:cNvSpPr txBox="1">
                <a:spLocks noChangeArrowheads="1"/>
              </p:cNvSpPr>
              <p:nvPr/>
            </p:nvSpPr>
            <p:spPr bwMode="auto">
              <a:xfrm>
                <a:off x="3360179" y="4734962"/>
                <a:ext cx="487634" cy="215444"/>
              </a:xfrm>
              <a:prstGeom prst="rect">
                <a:avLst/>
              </a:prstGeom>
              <a:noFill/>
              <a:ln w="9525">
                <a:noFill/>
                <a:miter lim="800000"/>
                <a:headEnd/>
                <a:tailEnd/>
              </a:ln>
            </p:spPr>
            <p:txBody>
              <a:bodyPr wrap="none">
                <a:spAutoFit/>
              </a:bodyPr>
              <a:lstStyle/>
              <a:p>
                <a:r>
                  <a:rPr lang="en-US" sz="800" dirty="0" smtClean="0"/>
                  <a:t>RAID6</a:t>
                </a:r>
                <a:endParaRPr lang="en-US" sz="800" dirty="0"/>
              </a:p>
            </p:txBody>
          </p:sp>
        </p:grpSp>
        <p:grpSp>
          <p:nvGrpSpPr>
            <p:cNvPr id="4" name="Group 3"/>
            <p:cNvGrpSpPr/>
            <p:nvPr/>
          </p:nvGrpSpPr>
          <p:grpSpPr>
            <a:xfrm>
              <a:off x="3269352" y="1406750"/>
              <a:ext cx="693048" cy="1120460"/>
              <a:chOff x="3269352" y="1406750"/>
              <a:chExt cx="693048" cy="1120460"/>
            </a:xfrm>
          </p:grpSpPr>
          <p:grpSp>
            <p:nvGrpSpPr>
              <p:cNvPr id="150" name="Group 149"/>
              <p:cNvGrpSpPr/>
              <p:nvPr/>
            </p:nvGrpSpPr>
            <p:grpSpPr>
              <a:xfrm>
                <a:off x="3269352" y="1447800"/>
                <a:ext cx="693048" cy="1079410"/>
                <a:chOff x="4388246" y="4511086"/>
                <a:chExt cx="693048" cy="1079410"/>
              </a:xfrm>
              <a:solidFill>
                <a:srgbClr val="FF0000"/>
              </a:solidFill>
              <a:effectLst/>
            </p:grpSpPr>
            <p:grpSp>
              <p:nvGrpSpPr>
                <p:cNvPr id="151" name="Group 150"/>
                <p:cNvGrpSpPr/>
                <p:nvPr/>
              </p:nvGrpSpPr>
              <p:grpSpPr>
                <a:xfrm>
                  <a:off x="4388246" y="5125804"/>
                  <a:ext cx="692338" cy="461962"/>
                  <a:chOff x="4388246" y="5125804"/>
                  <a:chExt cx="692338" cy="461962"/>
                </a:xfrm>
                <a:grpFill/>
              </p:grpSpPr>
              <p:sp>
                <p:nvSpPr>
                  <p:cNvPr id="175"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76"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7"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8"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9"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52" name="Group 151"/>
                <p:cNvGrpSpPr/>
                <p:nvPr/>
              </p:nvGrpSpPr>
              <p:grpSpPr>
                <a:xfrm>
                  <a:off x="4388956" y="4818800"/>
                  <a:ext cx="692338" cy="461962"/>
                  <a:chOff x="4388246" y="5125804"/>
                  <a:chExt cx="692338" cy="461962"/>
                </a:xfrm>
                <a:grpFill/>
              </p:grpSpPr>
              <p:sp>
                <p:nvSpPr>
                  <p:cNvPr id="170"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71"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2"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3"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4"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53" name="Group 152"/>
                <p:cNvGrpSpPr/>
                <p:nvPr/>
              </p:nvGrpSpPr>
              <p:grpSpPr>
                <a:xfrm>
                  <a:off x="4388956" y="4511086"/>
                  <a:ext cx="692338" cy="461962"/>
                  <a:chOff x="4388246" y="5125804"/>
                  <a:chExt cx="692338" cy="461962"/>
                </a:xfrm>
                <a:grpFill/>
              </p:grpSpPr>
              <p:sp>
                <p:nvSpPr>
                  <p:cNvPr id="165"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66"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67"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68"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69"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154" name="Line 166"/>
                <p:cNvSpPr>
                  <a:spLocks noChangeShapeType="1"/>
                </p:cNvSpPr>
                <p:nvPr/>
              </p:nvSpPr>
              <p:spPr bwMode="auto">
                <a:xfrm>
                  <a:off x="4440605" y="4629144"/>
                  <a:ext cx="0" cy="920216"/>
                </a:xfrm>
                <a:prstGeom prst="line">
                  <a:avLst/>
                </a:prstGeom>
                <a:grpFill/>
                <a:ln w="9525">
                  <a:solidFill>
                    <a:schemeClr val="tx1"/>
                  </a:solidFill>
                  <a:round/>
                  <a:headEnd/>
                  <a:tailEnd/>
                </a:ln>
              </p:spPr>
              <p:txBody>
                <a:bodyPr/>
                <a:lstStyle/>
                <a:p>
                  <a:endParaRPr lang="en-US"/>
                </a:p>
              </p:txBody>
            </p:sp>
            <p:sp>
              <p:nvSpPr>
                <p:cNvPr id="155" name="Line 166"/>
                <p:cNvSpPr>
                  <a:spLocks noChangeShapeType="1"/>
                </p:cNvSpPr>
                <p:nvPr/>
              </p:nvSpPr>
              <p:spPr bwMode="auto">
                <a:xfrm>
                  <a:off x="4497657" y="4642917"/>
                  <a:ext cx="0" cy="928823"/>
                </a:xfrm>
                <a:prstGeom prst="line">
                  <a:avLst/>
                </a:prstGeom>
                <a:grpFill/>
                <a:ln w="9525">
                  <a:solidFill>
                    <a:schemeClr val="tx1"/>
                  </a:solidFill>
                  <a:round/>
                  <a:headEnd/>
                  <a:tailEnd/>
                </a:ln>
              </p:spPr>
              <p:txBody>
                <a:bodyPr/>
                <a:lstStyle/>
                <a:p>
                  <a:endParaRPr lang="en-US"/>
                </a:p>
              </p:txBody>
            </p:sp>
            <p:sp>
              <p:nvSpPr>
                <p:cNvPr id="156" name="Line 166"/>
                <p:cNvSpPr>
                  <a:spLocks noChangeShapeType="1"/>
                </p:cNvSpPr>
                <p:nvPr/>
              </p:nvSpPr>
              <p:spPr bwMode="auto">
                <a:xfrm>
                  <a:off x="4553999" y="4655858"/>
                  <a:ext cx="0" cy="920216"/>
                </a:xfrm>
                <a:prstGeom prst="line">
                  <a:avLst/>
                </a:prstGeom>
                <a:grpFill/>
                <a:ln w="9525">
                  <a:solidFill>
                    <a:schemeClr val="tx1"/>
                  </a:solidFill>
                  <a:round/>
                  <a:headEnd/>
                  <a:tailEnd/>
                </a:ln>
              </p:spPr>
              <p:txBody>
                <a:bodyPr/>
                <a:lstStyle/>
                <a:p>
                  <a:endParaRPr lang="en-US"/>
                </a:p>
              </p:txBody>
            </p:sp>
            <p:sp>
              <p:nvSpPr>
                <p:cNvPr id="157" name="Line 166"/>
                <p:cNvSpPr>
                  <a:spLocks noChangeShapeType="1"/>
                </p:cNvSpPr>
                <p:nvPr/>
              </p:nvSpPr>
              <p:spPr bwMode="auto">
                <a:xfrm>
                  <a:off x="4619719" y="4660902"/>
                  <a:ext cx="0" cy="920216"/>
                </a:xfrm>
                <a:prstGeom prst="line">
                  <a:avLst/>
                </a:prstGeom>
                <a:grpFill/>
                <a:ln w="9525">
                  <a:solidFill>
                    <a:schemeClr val="tx1"/>
                  </a:solidFill>
                  <a:round/>
                  <a:headEnd/>
                  <a:tailEnd/>
                </a:ln>
              </p:spPr>
              <p:txBody>
                <a:bodyPr/>
                <a:lstStyle/>
                <a:p>
                  <a:endParaRPr lang="en-US"/>
                </a:p>
              </p:txBody>
            </p:sp>
            <p:sp>
              <p:nvSpPr>
                <p:cNvPr id="158" name="Line 166"/>
                <p:cNvSpPr>
                  <a:spLocks noChangeShapeType="1"/>
                </p:cNvSpPr>
                <p:nvPr/>
              </p:nvSpPr>
              <p:spPr bwMode="auto">
                <a:xfrm>
                  <a:off x="4689773" y="4670280"/>
                  <a:ext cx="0" cy="920216"/>
                </a:xfrm>
                <a:prstGeom prst="line">
                  <a:avLst/>
                </a:prstGeom>
                <a:grpFill/>
                <a:ln w="9525">
                  <a:solidFill>
                    <a:schemeClr val="tx1"/>
                  </a:solidFill>
                  <a:round/>
                  <a:headEnd/>
                  <a:tailEnd/>
                </a:ln>
              </p:spPr>
              <p:txBody>
                <a:bodyPr/>
                <a:lstStyle/>
                <a:p>
                  <a:endParaRPr lang="en-US"/>
                </a:p>
              </p:txBody>
            </p:sp>
            <p:sp>
              <p:nvSpPr>
                <p:cNvPr id="159" name="Line 166"/>
                <p:cNvSpPr>
                  <a:spLocks noChangeShapeType="1"/>
                </p:cNvSpPr>
                <p:nvPr/>
              </p:nvSpPr>
              <p:spPr bwMode="auto">
                <a:xfrm>
                  <a:off x="4759827" y="4666656"/>
                  <a:ext cx="0" cy="920216"/>
                </a:xfrm>
                <a:prstGeom prst="line">
                  <a:avLst/>
                </a:prstGeom>
                <a:grpFill/>
                <a:ln w="9525">
                  <a:solidFill>
                    <a:schemeClr val="tx1"/>
                  </a:solidFill>
                  <a:round/>
                  <a:headEnd/>
                  <a:tailEnd/>
                </a:ln>
              </p:spPr>
              <p:txBody>
                <a:bodyPr/>
                <a:lstStyle/>
                <a:p>
                  <a:endParaRPr lang="en-US"/>
                </a:p>
              </p:txBody>
            </p:sp>
            <p:sp>
              <p:nvSpPr>
                <p:cNvPr id="160" name="Line 166"/>
                <p:cNvSpPr>
                  <a:spLocks noChangeShapeType="1"/>
                </p:cNvSpPr>
                <p:nvPr/>
              </p:nvSpPr>
              <p:spPr bwMode="auto">
                <a:xfrm>
                  <a:off x="4833505" y="4662322"/>
                  <a:ext cx="0" cy="920216"/>
                </a:xfrm>
                <a:prstGeom prst="line">
                  <a:avLst/>
                </a:prstGeom>
                <a:grpFill/>
                <a:ln w="9525">
                  <a:solidFill>
                    <a:schemeClr val="tx1"/>
                  </a:solidFill>
                  <a:round/>
                  <a:headEnd/>
                  <a:tailEnd/>
                </a:ln>
              </p:spPr>
              <p:txBody>
                <a:bodyPr/>
                <a:lstStyle/>
                <a:p>
                  <a:endParaRPr lang="en-US"/>
                </a:p>
              </p:txBody>
            </p:sp>
            <p:sp>
              <p:nvSpPr>
                <p:cNvPr id="161" name="Line 166"/>
                <p:cNvSpPr>
                  <a:spLocks noChangeShapeType="1"/>
                </p:cNvSpPr>
                <p:nvPr/>
              </p:nvSpPr>
              <p:spPr bwMode="auto">
                <a:xfrm>
                  <a:off x="4894891" y="4658698"/>
                  <a:ext cx="0" cy="920216"/>
                </a:xfrm>
                <a:prstGeom prst="line">
                  <a:avLst/>
                </a:prstGeom>
                <a:grpFill/>
                <a:ln w="9525">
                  <a:solidFill>
                    <a:schemeClr val="tx1"/>
                  </a:solidFill>
                  <a:round/>
                  <a:headEnd/>
                  <a:tailEnd/>
                </a:ln>
              </p:spPr>
              <p:txBody>
                <a:bodyPr/>
                <a:lstStyle/>
                <a:p>
                  <a:endParaRPr lang="en-US"/>
                </a:p>
              </p:txBody>
            </p:sp>
            <p:sp>
              <p:nvSpPr>
                <p:cNvPr id="162" name="Line 166"/>
                <p:cNvSpPr>
                  <a:spLocks noChangeShapeType="1"/>
                </p:cNvSpPr>
                <p:nvPr/>
              </p:nvSpPr>
              <p:spPr bwMode="auto">
                <a:xfrm>
                  <a:off x="4964945" y="4646406"/>
                  <a:ext cx="0" cy="920216"/>
                </a:xfrm>
                <a:prstGeom prst="line">
                  <a:avLst/>
                </a:prstGeom>
                <a:grpFill/>
                <a:ln w="9525">
                  <a:solidFill>
                    <a:schemeClr val="tx1"/>
                  </a:solidFill>
                  <a:round/>
                  <a:headEnd/>
                  <a:tailEnd/>
                </a:ln>
              </p:spPr>
              <p:txBody>
                <a:bodyPr/>
                <a:lstStyle/>
                <a:p>
                  <a:endParaRPr lang="en-US"/>
                </a:p>
              </p:txBody>
            </p:sp>
            <p:sp>
              <p:nvSpPr>
                <p:cNvPr id="163" name="Line 166"/>
                <p:cNvSpPr>
                  <a:spLocks noChangeShapeType="1"/>
                </p:cNvSpPr>
                <p:nvPr/>
              </p:nvSpPr>
              <p:spPr bwMode="auto">
                <a:xfrm>
                  <a:off x="5030665" y="4621112"/>
                  <a:ext cx="0" cy="920216"/>
                </a:xfrm>
                <a:prstGeom prst="line">
                  <a:avLst/>
                </a:prstGeom>
                <a:grpFill/>
                <a:ln w="9525">
                  <a:solidFill>
                    <a:schemeClr val="tx1"/>
                  </a:solidFill>
                  <a:round/>
                  <a:headEnd/>
                  <a:tailEnd/>
                </a:ln>
              </p:spPr>
              <p:txBody>
                <a:bodyPr/>
                <a:lstStyle/>
                <a:p>
                  <a:endParaRPr lang="en-US"/>
                </a:p>
              </p:txBody>
            </p:sp>
            <p:sp>
              <p:nvSpPr>
                <p:cNvPr id="164" name="Line 166"/>
                <p:cNvSpPr>
                  <a:spLocks noChangeShapeType="1"/>
                </p:cNvSpPr>
                <p:nvPr/>
              </p:nvSpPr>
              <p:spPr bwMode="auto">
                <a:xfrm>
                  <a:off x="5079049" y="4595818"/>
                  <a:ext cx="0" cy="920216"/>
                </a:xfrm>
                <a:prstGeom prst="line">
                  <a:avLst/>
                </a:prstGeom>
                <a:grpFill/>
                <a:ln w="9525">
                  <a:solidFill>
                    <a:schemeClr val="tx1"/>
                  </a:solidFill>
                  <a:round/>
                  <a:headEnd/>
                  <a:tailEnd/>
                </a:ln>
              </p:spPr>
              <p:txBody>
                <a:bodyPr/>
                <a:lstStyle/>
                <a:p>
                  <a:endParaRPr lang="en-US"/>
                </a:p>
              </p:txBody>
            </p:sp>
          </p:grpSp>
          <p:sp>
            <p:nvSpPr>
              <p:cNvPr id="248" name="Text Box 183"/>
              <p:cNvSpPr txBox="1">
                <a:spLocks noChangeArrowheads="1"/>
              </p:cNvSpPr>
              <p:nvPr/>
            </p:nvSpPr>
            <p:spPr bwMode="auto">
              <a:xfrm>
                <a:off x="3384891" y="1406750"/>
                <a:ext cx="487634" cy="215444"/>
              </a:xfrm>
              <a:prstGeom prst="rect">
                <a:avLst/>
              </a:prstGeom>
              <a:noFill/>
              <a:ln w="9525">
                <a:noFill/>
                <a:miter lim="800000"/>
                <a:headEnd/>
                <a:tailEnd/>
              </a:ln>
            </p:spPr>
            <p:txBody>
              <a:bodyPr wrap="none">
                <a:spAutoFit/>
              </a:bodyPr>
              <a:lstStyle/>
              <a:p>
                <a:r>
                  <a:rPr lang="en-US" sz="800" dirty="0" smtClean="0"/>
                  <a:t>RAID1</a:t>
                </a:r>
                <a:endParaRPr lang="en-US" sz="800" dirty="0"/>
              </a:p>
            </p:txBody>
          </p:sp>
        </p:grpSp>
        <p:sp>
          <p:nvSpPr>
            <p:cNvPr id="250" name="Line 204"/>
            <p:cNvSpPr>
              <a:spLocks noChangeShapeType="1"/>
            </p:cNvSpPr>
            <p:nvPr/>
          </p:nvSpPr>
          <p:spPr bwMode="auto">
            <a:xfrm>
              <a:off x="2528386" y="1935149"/>
              <a:ext cx="400050" cy="0"/>
            </a:xfrm>
            <a:prstGeom prst="line">
              <a:avLst/>
            </a:prstGeom>
            <a:noFill/>
            <a:ln w="76200">
              <a:solidFill>
                <a:schemeClr val="tx1"/>
              </a:solidFill>
              <a:round/>
              <a:headEnd/>
              <a:tailEnd type="stealth" w="med" len="med"/>
            </a:ln>
          </p:spPr>
          <p:txBody>
            <a:bodyPr/>
            <a:lstStyle/>
            <a:p>
              <a:endParaRPr lang="en-US"/>
            </a:p>
          </p:txBody>
        </p:sp>
        <p:sp>
          <p:nvSpPr>
            <p:cNvPr id="251" name="Line 204"/>
            <p:cNvSpPr>
              <a:spLocks noChangeShapeType="1"/>
            </p:cNvSpPr>
            <p:nvPr/>
          </p:nvSpPr>
          <p:spPr bwMode="auto">
            <a:xfrm>
              <a:off x="2528386" y="3629148"/>
              <a:ext cx="400050" cy="0"/>
            </a:xfrm>
            <a:prstGeom prst="line">
              <a:avLst/>
            </a:prstGeom>
            <a:noFill/>
            <a:ln w="76200">
              <a:solidFill>
                <a:schemeClr val="tx1"/>
              </a:solidFill>
              <a:round/>
              <a:headEnd/>
              <a:tailEnd type="stealth" w="med" len="med"/>
            </a:ln>
          </p:spPr>
          <p:txBody>
            <a:bodyPr/>
            <a:lstStyle/>
            <a:p>
              <a:endParaRPr lang="en-US"/>
            </a:p>
          </p:txBody>
        </p:sp>
        <p:sp>
          <p:nvSpPr>
            <p:cNvPr id="252" name="Line 204"/>
            <p:cNvSpPr>
              <a:spLocks noChangeShapeType="1"/>
            </p:cNvSpPr>
            <p:nvPr/>
          </p:nvSpPr>
          <p:spPr bwMode="auto">
            <a:xfrm>
              <a:off x="2528386" y="5166610"/>
              <a:ext cx="400050" cy="0"/>
            </a:xfrm>
            <a:prstGeom prst="line">
              <a:avLst/>
            </a:prstGeom>
            <a:noFill/>
            <a:ln w="76200">
              <a:solidFill>
                <a:schemeClr val="tx1"/>
              </a:solidFill>
              <a:round/>
              <a:headEnd/>
              <a:tailEnd type="stealth" w="med" len="med"/>
            </a:ln>
          </p:spPr>
          <p:txBody>
            <a:bodyPr/>
            <a:lstStyle/>
            <a:p>
              <a:endParaRPr lang="en-US"/>
            </a:p>
          </p:txBody>
        </p:sp>
        <p:sp>
          <p:nvSpPr>
            <p:cNvPr id="255" name="Text Box 213"/>
            <p:cNvSpPr txBox="1">
              <a:spLocks noChangeArrowheads="1"/>
            </p:cNvSpPr>
            <p:nvPr/>
          </p:nvSpPr>
          <p:spPr bwMode="auto">
            <a:xfrm>
              <a:off x="3046957" y="987035"/>
              <a:ext cx="1261884" cy="369332"/>
            </a:xfrm>
            <a:prstGeom prst="rect">
              <a:avLst/>
            </a:prstGeom>
            <a:noFill/>
            <a:ln w="9525">
              <a:noFill/>
              <a:miter lim="800000"/>
              <a:headEnd/>
              <a:tailEnd/>
            </a:ln>
          </p:spPr>
          <p:txBody>
            <a:bodyPr wrap="none">
              <a:spAutoFit/>
            </a:bodyPr>
            <a:lstStyle/>
            <a:p>
              <a:r>
                <a:rPr lang="en-US" dirty="0" smtClean="0"/>
                <a:t>RAID Sets</a:t>
              </a:r>
              <a:endParaRPr lang="en-US" dirty="0"/>
            </a:p>
          </p:txBody>
        </p:sp>
      </p:grpSp>
    </p:spTree>
    <p:extLst>
      <p:ext uri="{BB962C8B-B14F-4D97-AF65-F5344CB8AC3E}">
        <p14:creationId xmlns:p14="http://schemas.microsoft.com/office/powerpoint/2010/main" val="36531976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wipe(left)">
                                      <p:cBhvr>
                                        <p:cTn id="12" dur="500"/>
                                        <p:tgtEl>
                                          <p:spTgt spid="3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7"/>
                                        </p:tgtEl>
                                        <p:attrNameLst>
                                          <p:attrName>style.visibility</p:attrName>
                                        </p:attrNameLst>
                                      </p:cBhvr>
                                      <p:to>
                                        <p:strVal val="visible"/>
                                      </p:to>
                                    </p:set>
                                    <p:animEffect transition="in" filter="wipe(left)">
                                      <p:cBhvr>
                                        <p:cTn id="17" dur="5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Virtualized RAID</a:t>
            </a:r>
            <a:endParaRPr lang="en-US" dirty="0"/>
          </a:p>
        </p:txBody>
      </p:sp>
      <p:grpSp>
        <p:nvGrpSpPr>
          <p:cNvPr id="37" name="Group 36"/>
          <p:cNvGrpSpPr/>
          <p:nvPr/>
        </p:nvGrpSpPr>
        <p:grpSpPr>
          <a:xfrm>
            <a:off x="6974963" y="1004889"/>
            <a:ext cx="2085325" cy="3187096"/>
            <a:chOff x="5524500" y="1004889"/>
            <a:chExt cx="2085325" cy="3187096"/>
          </a:xfrm>
        </p:grpSpPr>
        <p:sp>
          <p:nvSpPr>
            <p:cNvPr id="38" name="Line 204"/>
            <p:cNvSpPr>
              <a:spLocks noChangeShapeType="1"/>
            </p:cNvSpPr>
            <p:nvPr/>
          </p:nvSpPr>
          <p:spPr bwMode="auto">
            <a:xfrm>
              <a:off x="5524500" y="3484567"/>
              <a:ext cx="400050" cy="0"/>
            </a:xfrm>
            <a:prstGeom prst="line">
              <a:avLst/>
            </a:prstGeom>
            <a:noFill/>
            <a:ln w="76200">
              <a:solidFill>
                <a:schemeClr val="tx1"/>
              </a:solidFill>
              <a:round/>
              <a:headEnd/>
              <a:tailEnd type="stealth" w="med" len="med"/>
            </a:ln>
          </p:spPr>
          <p:txBody>
            <a:bodyPr/>
            <a:lstStyle/>
            <a:p>
              <a:endParaRPr lang="en-US"/>
            </a:p>
          </p:txBody>
        </p:sp>
        <p:sp>
          <p:nvSpPr>
            <p:cNvPr id="39" name="Text Box 213"/>
            <p:cNvSpPr txBox="1">
              <a:spLocks noChangeArrowheads="1"/>
            </p:cNvSpPr>
            <p:nvPr/>
          </p:nvSpPr>
          <p:spPr bwMode="auto">
            <a:xfrm>
              <a:off x="6134100" y="1004889"/>
              <a:ext cx="1475725" cy="369332"/>
            </a:xfrm>
            <a:prstGeom prst="rect">
              <a:avLst/>
            </a:prstGeom>
            <a:noFill/>
            <a:ln w="9525">
              <a:noFill/>
              <a:miter lim="800000"/>
              <a:headEnd/>
              <a:tailEnd/>
            </a:ln>
          </p:spPr>
          <p:txBody>
            <a:bodyPr wrap="none">
              <a:spAutoFit/>
            </a:bodyPr>
            <a:lstStyle/>
            <a:p>
              <a:r>
                <a:rPr lang="en-US" dirty="0" smtClean="0"/>
                <a:t>Virtual LUNs</a:t>
              </a:r>
              <a:endParaRPr lang="en-US" dirty="0"/>
            </a:p>
          </p:txBody>
        </p:sp>
        <p:grpSp>
          <p:nvGrpSpPr>
            <p:cNvPr id="40" name="Group 39"/>
            <p:cNvGrpSpPr/>
            <p:nvPr/>
          </p:nvGrpSpPr>
          <p:grpSpPr>
            <a:xfrm>
              <a:off x="6155347" y="2846564"/>
              <a:ext cx="1385790" cy="1345421"/>
              <a:chOff x="6591300" y="3455094"/>
              <a:chExt cx="1385790" cy="1345421"/>
            </a:xfrm>
          </p:grpSpPr>
          <p:sp>
            <p:nvSpPr>
              <p:cNvPr id="41" name="Can 40"/>
              <p:cNvSpPr/>
              <p:nvPr/>
            </p:nvSpPr>
            <p:spPr>
              <a:xfrm>
                <a:off x="6591300" y="3455094"/>
                <a:ext cx="457200" cy="576326"/>
              </a:xfrm>
              <a:prstGeom prst="can">
                <a:avLst/>
              </a:prstGeom>
              <a:solidFill>
                <a:srgbClr val="748560"/>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42" name="Can 41"/>
              <p:cNvSpPr/>
              <p:nvPr/>
            </p:nvSpPr>
            <p:spPr>
              <a:xfrm>
                <a:off x="6775599" y="3607494"/>
                <a:ext cx="457200" cy="576326"/>
              </a:xfrm>
              <a:prstGeom prst="can">
                <a:avLst/>
              </a:prstGeom>
              <a:solidFill>
                <a:schemeClr val="accent3"/>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43" name="Can 42"/>
              <p:cNvSpPr/>
              <p:nvPr/>
            </p:nvSpPr>
            <p:spPr>
              <a:xfrm>
                <a:off x="6959898" y="3759894"/>
                <a:ext cx="457200" cy="576326"/>
              </a:xfrm>
              <a:prstGeom prst="can">
                <a:avLst/>
              </a:prstGeom>
              <a:solidFill>
                <a:schemeClr val="accent2"/>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44" name="Can 43"/>
              <p:cNvSpPr/>
              <p:nvPr/>
            </p:nvSpPr>
            <p:spPr>
              <a:xfrm>
                <a:off x="7144197" y="3912294"/>
                <a:ext cx="457200" cy="576326"/>
              </a:xfrm>
              <a:prstGeom prst="can">
                <a:avLst/>
              </a:prstGeom>
              <a:solidFill>
                <a:srgbClr val="002060"/>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45" name="Can 44"/>
              <p:cNvSpPr/>
              <p:nvPr/>
            </p:nvSpPr>
            <p:spPr>
              <a:xfrm>
                <a:off x="7335591" y="4071789"/>
                <a:ext cx="457200" cy="576326"/>
              </a:xfrm>
              <a:prstGeom prst="can">
                <a:avLst/>
              </a:prstGeom>
              <a:solidFill>
                <a:srgbClr val="92D050"/>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sp>
            <p:nvSpPr>
              <p:cNvPr id="46" name="Can 45"/>
              <p:cNvSpPr/>
              <p:nvPr/>
            </p:nvSpPr>
            <p:spPr>
              <a:xfrm>
                <a:off x="7519890" y="4224189"/>
                <a:ext cx="457200" cy="576326"/>
              </a:xfrm>
              <a:prstGeom prst="can">
                <a:avLst/>
              </a:prstGeom>
              <a:solidFill>
                <a:schemeClr val="accent6">
                  <a:lumMod val="60000"/>
                  <a:lumOff val="40000"/>
                </a:schemeClr>
              </a:solidFill>
              <a:ln w="12700"/>
              <a:effectLst/>
              <a:scene3d>
                <a:camera prst="orthographicFront"/>
                <a:lightRig rig="chilly"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LUN</a:t>
                </a:r>
                <a:endParaRPr lang="en-US" sz="1200" dirty="0"/>
              </a:p>
            </p:txBody>
          </p:sp>
        </p:grpSp>
      </p:grpSp>
      <p:grpSp>
        <p:nvGrpSpPr>
          <p:cNvPr id="52" name="Group 51"/>
          <p:cNvGrpSpPr/>
          <p:nvPr/>
        </p:nvGrpSpPr>
        <p:grpSpPr>
          <a:xfrm>
            <a:off x="785813" y="989012"/>
            <a:ext cx="3338512" cy="4642433"/>
            <a:chOff x="785813" y="989012"/>
            <a:chExt cx="3338512" cy="4642433"/>
          </a:xfrm>
        </p:grpSpPr>
        <p:grpSp>
          <p:nvGrpSpPr>
            <p:cNvPr id="7" name="Group 6"/>
            <p:cNvGrpSpPr/>
            <p:nvPr/>
          </p:nvGrpSpPr>
          <p:grpSpPr>
            <a:xfrm>
              <a:off x="785813" y="1525588"/>
              <a:ext cx="1457325" cy="4105857"/>
              <a:chOff x="785813" y="1525588"/>
              <a:chExt cx="1457325" cy="4105857"/>
            </a:xfrm>
          </p:grpSpPr>
          <p:sp>
            <p:nvSpPr>
              <p:cNvPr id="9" name="AutoShape 4"/>
              <p:cNvSpPr>
                <a:spLocks noChangeArrowheads="1"/>
              </p:cNvSpPr>
              <p:nvPr/>
            </p:nvSpPr>
            <p:spPr bwMode="auto">
              <a:xfrm>
                <a:off x="785813" y="1525588"/>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0" name="Oval 5"/>
              <p:cNvSpPr>
                <a:spLocks noChangeArrowheads="1"/>
              </p:cNvSpPr>
              <p:nvPr/>
            </p:nvSpPr>
            <p:spPr bwMode="auto">
              <a:xfrm>
                <a:off x="1319213" y="1981200"/>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1" name="Oval 6"/>
              <p:cNvSpPr>
                <a:spLocks noChangeArrowheads="1"/>
              </p:cNvSpPr>
              <p:nvPr/>
            </p:nvSpPr>
            <p:spPr bwMode="auto">
              <a:xfrm>
                <a:off x="1471613" y="1981200"/>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2" name="Oval 7"/>
              <p:cNvSpPr>
                <a:spLocks noChangeArrowheads="1"/>
              </p:cNvSpPr>
              <p:nvPr/>
            </p:nvSpPr>
            <p:spPr bwMode="auto">
              <a:xfrm>
                <a:off x="1624013" y="1981200"/>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13" name="Group 8"/>
              <p:cNvGrpSpPr>
                <a:grpSpLocks/>
              </p:cNvGrpSpPr>
              <p:nvPr/>
            </p:nvGrpSpPr>
            <p:grpSpPr bwMode="auto">
              <a:xfrm>
                <a:off x="862013" y="1752600"/>
                <a:ext cx="381000" cy="533400"/>
                <a:chOff x="240" y="1584"/>
                <a:chExt cx="240" cy="336"/>
              </a:xfrm>
              <a:solidFill>
                <a:srgbClr val="FF0000"/>
              </a:solidFill>
              <a:effectLst>
                <a:glow rad="63500">
                  <a:schemeClr val="accent1">
                    <a:satMod val="175000"/>
                    <a:alpha val="40000"/>
                  </a:schemeClr>
                </a:glow>
              </a:effectLst>
            </p:grpSpPr>
            <p:sp>
              <p:nvSpPr>
                <p:cNvPr id="35" name="AutoShape 9"/>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36" name="Text Box 10"/>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grpSp>
            <p:nvGrpSpPr>
              <p:cNvPr id="14" name="Group 11"/>
              <p:cNvGrpSpPr>
                <a:grpSpLocks/>
              </p:cNvGrpSpPr>
              <p:nvPr/>
            </p:nvGrpSpPr>
            <p:grpSpPr bwMode="auto">
              <a:xfrm>
                <a:off x="1800226" y="1771681"/>
                <a:ext cx="381000" cy="533400"/>
                <a:chOff x="240" y="1584"/>
                <a:chExt cx="240" cy="336"/>
              </a:xfrm>
              <a:solidFill>
                <a:srgbClr val="FF0000"/>
              </a:solidFill>
              <a:effectLst>
                <a:glow rad="63500">
                  <a:schemeClr val="accent1">
                    <a:satMod val="175000"/>
                    <a:alpha val="40000"/>
                  </a:schemeClr>
                </a:glow>
              </a:effectLst>
            </p:grpSpPr>
            <p:sp>
              <p:nvSpPr>
                <p:cNvPr id="33" name="AutoShape 12"/>
                <p:cNvSpPr>
                  <a:spLocks noChangeArrowheads="1"/>
                </p:cNvSpPr>
                <p:nvPr/>
              </p:nvSpPr>
              <p:spPr bwMode="auto">
                <a:xfrm>
                  <a:off x="240" y="1584"/>
                  <a:ext cx="240" cy="336"/>
                </a:xfrm>
                <a:prstGeom prst="flowChartMagneticDisk">
                  <a:avLst/>
                </a:prstGeom>
                <a:grpFill/>
                <a:ln w="9525">
                  <a:solidFill>
                    <a:schemeClr val="tx1"/>
                  </a:solidFill>
                  <a:round/>
                  <a:headEnd/>
                  <a:tailEnd/>
                </a:ln>
              </p:spPr>
              <p:txBody>
                <a:bodyPr wrap="none" anchor="ctr"/>
                <a:lstStyle/>
                <a:p>
                  <a:endParaRPr lang="en-US"/>
                </a:p>
              </p:txBody>
            </p:sp>
            <p:sp>
              <p:nvSpPr>
                <p:cNvPr id="34" name="Text Box 13"/>
                <p:cNvSpPr txBox="1">
                  <a:spLocks noChangeArrowheads="1"/>
                </p:cNvSpPr>
                <p:nvPr/>
              </p:nvSpPr>
              <p:spPr bwMode="auto">
                <a:xfrm>
                  <a:off x="240" y="1728"/>
                  <a:ext cx="240" cy="115"/>
                </a:xfrm>
                <a:prstGeom prst="rect">
                  <a:avLst/>
                </a:prstGeom>
                <a:grpFill/>
                <a:ln w="12700">
                  <a:noFill/>
                  <a:miter lim="800000"/>
                  <a:headEnd/>
                  <a:tailEnd/>
                </a:ln>
              </p:spPr>
              <p:txBody>
                <a:bodyPr lIns="0" tIns="0" rIns="0" bIns="0">
                  <a:spAutoFit/>
                </a:bodyPr>
                <a:lstStyle/>
                <a:p>
                  <a:pPr algn="ctr" eaLnBrk="0" hangingPunct="0">
                    <a:spcBef>
                      <a:spcPct val="50000"/>
                    </a:spcBef>
                  </a:pPr>
                  <a:r>
                    <a:rPr lang="en-US" sz="1200" dirty="0">
                      <a:latin typeface="Arial Narrow" pitchFamily="34" charset="0"/>
                      <a:ea typeface="ＭＳ Ｐゴシック"/>
                      <a:cs typeface="ＭＳ Ｐゴシック"/>
                    </a:rPr>
                    <a:t>SSD</a:t>
                  </a:r>
                </a:p>
              </p:txBody>
            </p:sp>
          </p:grpSp>
          <p:sp>
            <p:nvSpPr>
              <p:cNvPr id="15" name="AutoShape 14"/>
              <p:cNvSpPr>
                <a:spLocks noChangeArrowheads="1"/>
              </p:cNvSpPr>
              <p:nvPr/>
            </p:nvSpPr>
            <p:spPr bwMode="auto">
              <a:xfrm>
                <a:off x="785813" y="3034275"/>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16" name="Oval 15"/>
              <p:cNvSpPr>
                <a:spLocks noChangeArrowheads="1"/>
              </p:cNvSpPr>
              <p:nvPr/>
            </p:nvSpPr>
            <p:spPr bwMode="auto">
              <a:xfrm>
                <a:off x="1319213" y="345178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7" name="Oval 16"/>
              <p:cNvSpPr>
                <a:spLocks noChangeArrowheads="1"/>
              </p:cNvSpPr>
              <p:nvPr/>
            </p:nvSpPr>
            <p:spPr bwMode="auto">
              <a:xfrm>
                <a:off x="1471613" y="345178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18" name="Oval 17"/>
              <p:cNvSpPr>
                <a:spLocks noChangeArrowheads="1"/>
              </p:cNvSpPr>
              <p:nvPr/>
            </p:nvSpPr>
            <p:spPr bwMode="auto">
              <a:xfrm>
                <a:off x="1624013" y="345178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23" name="AutoShape 123"/>
              <p:cNvSpPr>
                <a:spLocks noChangeArrowheads="1"/>
              </p:cNvSpPr>
              <p:nvPr/>
            </p:nvSpPr>
            <p:spPr bwMode="auto">
              <a:xfrm>
                <a:off x="795338" y="4640845"/>
                <a:ext cx="1447800" cy="990600"/>
              </a:xfrm>
              <a:prstGeom prst="roundRect">
                <a:avLst>
                  <a:gd name="adj" fmla="val 16667"/>
                </a:avLst>
              </a:prstGeom>
              <a:solidFill>
                <a:schemeClr val="bg1"/>
              </a:solidFill>
              <a:ln w="12700">
                <a:solidFill>
                  <a:schemeClr val="tx1"/>
                </a:solidFill>
                <a:prstDash val="sysDot"/>
                <a:round/>
                <a:headEnd/>
                <a:tailEnd/>
              </a:ln>
            </p:spPr>
            <p:txBody>
              <a:bodyPr wrap="none" anchor="ctr"/>
              <a:lstStyle/>
              <a:p>
                <a:endParaRPr lang="en-US"/>
              </a:p>
            </p:txBody>
          </p:sp>
          <p:sp>
            <p:nvSpPr>
              <p:cNvPr id="24" name="Oval 124"/>
              <p:cNvSpPr>
                <a:spLocks noChangeArrowheads="1"/>
              </p:cNvSpPr>
              <p:nvPr/>
            </p:nvSpPr>
            <p:spPr bwMode="auto">
              <a:xfrm>
                <a:off x="1328738" y="505835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25" name="Oval 125"/>
              <p:cNvSpPr>
                <a:spLocks noChangeArrowheads="1"/>
              </p:cNvSpPr>
              <p:nvPr/>
            </p:nvSpPr>
            <p:spPr bwMode="auto">
              <a:xfrm>
                <a:off x="1481138" y="5058358"/>
                <a:ext cx="76200" cy="76200"/>
              </a:xfrm>
              <a:prstGeom prst="ellipse">
                <a:avLst/>
              </a:prstGeom>
              <a:solidFill>
                <a:schemeClr val="bg1"/>
              </a:solidFill>
              <a:ln w="9525">
                <a:solidFill>
                  <a:schemeClr val="tx1"/>
                </a:solidFill>
                <a:round/>
                <a:headEnd/>
                <a:tailEnd/>
              </a:ln>
            </p:spPr>
            <p:txBody>
              <a:bodyPr wrap="none" anchor="ctr"/>
              <a:lstStyle/>
              <a:p>
                <a:endParaRPr lang="en-US"/>
              </a:p>
            </p:txBody>
          </p:sp>
          <p:sp>
            <p:nvSpPr>
              <p:cNvPr id="26" name="Oval 126"/>
              <p:cNvSpPr>
                <a:spLocks noChangeArrowheads="1"/>
              </p:cNvSpPr>
              <p:nvPr/>
            </p:nvSpPr>
            <p:spPr bwMode="auto">
              <a:xfrm>
                <a:off x="1633538" y="5058358"/>
                <a:ext cx="76200" cy="76200"/>
              </a:xfrm>
              <a:prstGeom prst="ellipse">
                <a:avLst/>
              </a:prstGeom>
              <a:solidFill>
                <a:schemeClr val="bg1"/>
              </a:solidFill>
              <a:ln w="9525">
                <a:solidFill>
                  <a:schemeClr val="tx1"/>
                </a:solidFill>
                <a:round/>
                <a:headEnd/>
                <a:tailEnd/>
              </a:ln>
            </p:spPr>
            <p:txBody>
              <a:bodyPr wrap="none" anchor="ctr"/>
              <a:lstStyle/>
              <a:p>
                <a:endParaRPr lang="en-US"/>
              </a:p>
            </p:txBody>
          </p:sp>
          <p:grpSp>
            <p:nvGrpSpPr>
              <p:cNvPr id="27" name="Group 127"/>
              <p:cNvGrpSpPr>
                <a:grpSpLocks/>
              </p:cNvGrpSpPr>
              <p:nvPr/>
            </p:nvGrpSpPr>
            <p:grpSpPr bwMode="auto">
              <a:xfrm>
                <a:off x="871538" y="3229566"/>
                <a:ext cx="381000" cy="533400"/>
                <a:chOff x="288" y="1055"/>
                <a:chExt cx="240" cy="336"/>
              </a:xfrm>
              <a:effectLst>
                <a:glow rad="63500">
                  <a:schemeClr val="accent1">
                    <a:satMod val="175000"/>
                    <a:alpha val="40000"/>
                  </a:schemeClr>
                </a:glow>
              </a:effectLst>
            </p:grpSpPr>
            <p:sp>
              <p:nvSpPr>
                <p:cNvPr id="31" name="AutoShape 128"/>
                <p:cNvSpPr>
                  <a:spLocks noChangeArrowheads="1"/>
                </p:cNvSpPr>
                <p:nvPr/>
              </p:nvSpPr>
              <p:spPr bwMode="auto">
                <a:xfrm>
                  <a:off x="288" y="1055"/>
                  <a:ext cx="240" cy="336"/>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32" name="Text Box 129"/>
                <p:cNvSpPr txBox="1">
                  <a:spLocks noChangeArrowheads="1"/>
                </p:cNvSpPr>
                <p:nvPr/>
              </p:nvSpPr>
              <p:spPr bwMode="auto">
                <a:xfrm>
                  <a:off x="288" y="1163"/>
                  <a:ext cx="240" cy="11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10K</a:t>
                  </a:r>
                </a:p>
              </p:txBody>
            </p:sp>
          </p:grpSp>
          <p:grpSp>
            <p:nvGrpSpPr>
              <p:cNvPr id="28" name="Group 134"/>
              <p:cNvGrpSpPr>
                <a:grpSpLocks/>
              </p:cNvGrpSpPr>
              <p:nvPr/>
            </p:nvGrpSpPr>
            <p:grpSpPr bwMode="auto">
              <a:xfrm>
                <a:off x="1776413" y="3229566"/>
                <a:ext cx="381000" cy="533400"/>
                <a:chOff x="288" y="1055"/>
                <a:chExt cx="240" cy="336"/>
              </a:xfrm>
              <a:effectLst>
                <a:glow rad="63500">
                  <a:schemeClr val="accent1">
                    <a:satMod val="175000"/>
                    <a:alpha val="40000"/>
                  </a:schemeClr>
                </a:glow>
              </a:effectLst>
            </p:grpSpPr>
            <p:sp>
              <p:nvSpPr>
                <p:cNvPr id="29" name="AutoShape 135"/>
                <p:cNvSpPr>
                  <a:spLocks noChangeArrowheads="1"/>
                </p:cNvSpPr>
                <p:nvPr/>
              </p:nvSpPr>
              <p:spPr bwMode="auto">
                <a:xfrm>
                  <a:off x="288" y="1055"/>
                  <a:ext cx="240" cy="336"/>
                </a:xfrm>
                <a:prstGeom prst="flowChartMagneticDisk">
                  <a:avLst/>
                </a:prstGeom>
                <a:solidFill>
                  <a:srgbClr val="00B050"/>
                </a:solidFill>
                <a:ln w="9525">
                  <a:solidFill>
                    <a:schemeClr val="tx1"/>
                  </a:solidFill>
                  <a:round/>
                  <a:headEnd/>
                  <a:tailEnd/>
                </a:ln>
              </p:spPr>
              <p:txBody>
                <a:bodyPr wrap="none" anchor="ctr"/>
                <a:lstStyle/>
                <a:p>
                  <a:endParaRPr lang="en-US"/>
                </a:p>
              </p:txBody>
            </p:sp>
            <p:sp>
              <p:nvSpPr>
                <p:cNvPr id="30" name="Text Box 136"/>
                <p:cNvSpPr txBox="1">
                  <a:spLocks noChangeArrowheads="1"/>
                </p:cNvSpPr>
                <p:nvPr/>
              </p:nvSpPr>
              <p:spPr bwMode="auto">
                <a:xfrm>
                  <a:off x="288" y="1163"/>
                  <a:ext cx="240" cy="11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10K</a:t>
                  </a:r>
                  <a:endParaRPr lang="en-US" sz="1200" dirty="0">
                    <a:latin typeface="Arial Narrow" pitchFamily="34" charset="0"/>
                    <a:ea typeface="ＭＳ Ｐゴシック"/>
                    <a:cs typeface="ＭＳ Ｐゴシック"/>
                  </a:endParaRPr>
                </a:p>
              </p:txBody>
            </p:sp>
          </p:grpSp>
          <p:sp>
            <p:nvSpPr>
              <p:cNvPr id="19" name="AutoShape 19"/>
              <p:cNvSpPr>
                <a:spLocks noChangeArrowheads="1"/>
              </p:cNvSpPr>
              <p:nvPr/>
            </p:nvSpPr>
            <p:spPr bwMode="auto">
              <a:xfrm>
                <a:off x="862013" y="4829646"/>
                <a:ext cx="381000" cy="533400"/>
              </a:xfrm>
              <a:prstGeom prst="flowChartMagneticDisk">
                <a:avLst/>
              </a:prstGeom>
              <a:solidFill>
                <a:srgbClr val="00B0F0"/>
              </a:solidFill>
              <a:ln w="9525">
                <a:solidFill>
                  <a:schemeClr val="tx1"/>
                </a:solidFill>
                <a:round/>
                <a:headEnd/>
                <a:tailEnd/>
              </a:ln>
            </p:spPr>
            <p:txBody>
              <a:bodyPr wrap="none" anchor="ctr"/>
              <a:lstStyle/>
              <a:p>
                <a:endParaRPr lang="en-US"/>
              </a:p>
            </p:txBody>
          </p:sp>
          <p:sp>
            <p:nvSpPr>
              <p:cNvPr id="20" name="Text Box 20"/>
              <p:cNvSpPr txBox="1">
                <a:spLocks noChangeArrowheads="1"/>
              </p:cNvSpPr>
              <p:nvPr/>
            </p:nvSpPr>
            <p:spPr bwMode="auto">
              <a:xfrm>
                <a:off x="862013" y="5073134"/>
                <a:ext cx="381000" cy="18466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7K</a:t>
                </a:r>
                <a:endParaRPr lang="en-US" sz="1200" dirty="0">
                  <a:latin typeface="Arial Narrow" pitchFamily="34" charset="0"/>
                  <a:ea typeface="ＭＳ Ｐゴシック"/>
                  <a:cs typeface="ＭＳ Ｐゴシック"/>
                </a:endParaRPr>
              </a:p>
            </p:txBody>
          </p:sp>
          <p:sp>
            <p:nvSpPr>
              <p:cNvPr id="21" name="AutoShape 22"/>
              <p:cNvSpPr>
                <a:spLocks noChangeArrowheads="1"/>
              </p:cNvSpPr>
              <p:nvPr/>
            </p:nvSpPr>
            <p:spPr bwMode="auto">
              <a:xfrm>
                <a:off x="1776413" y="4829646"/>
                <a:ext cx="381000" cy="533400"/>
              </a:xfrm>
              <a:prstGeom prst="flowChartMagneticDisk">
                <a:avLst/>
              </a:prstGeom>
              <a:solidFill>
                <a:srgbClr val="00B0F0"/>
              </a:solidFill>
              <a:ln w="9525">
                <a:solidFill>
                  <a:schemeClr val="tx1"/>
                </a:solidFill>
                <a:round/>
                <a:headEnd/>
                <a:tailEnd/>
              </a:ln>
            </p:spPr>
            <p:txBody>
              <a:bodyPr wrap="none" anchor="ctr"/>
              <a:lstStyle/>
              <a:p>
                <a:endParaRPr lang="en-US"/>
              </a:p>
            </p:txBody>
          </p:sp>
          <p:sp>
            <p:nvSpPr>
              <p:cNvPr id="22" name="Text Box 23"/>
              <p:cNvSpPr txBox="1">
                <a:spLocks noChangeArrowheads="1"/>
              </p:cNvSpPr>
              <p:nvPr/>
            </p:nvSpPr>
            <p:spPr bwMode="auto">
              <a:xfrm>
                <a:off x="1776413" y="5073134"/>
                <a:ext cx="381000" cy="184666"/>
              </a:xfrm>
              <a:prstGeom prst="rect">
                <a:avLst/>
              </a:prstGeom>
              <a:noFill/>
              <a:ln w="12700">
                <a:noFill/>
                <a:miter lim="800000"/>
                <a:headEnd/>
                <a:tailEnd/>
              </a:ln>
            </p:spPr>
            <p:txBody>
              <a:bodyPr lIns="0" tIns="0" rIns="0" bIns="0">
                <a:spAutoFit/>
              </a:bodyPr>
              <a:lstStyle/>
              <a:p>
                <a:pPr algn="ctr" eaLnBrk="0" hangingPunct="0">
                  <a:spcBef>
                    <a:spcPct val="50000"/>
                  </a:spcBef>
                </a:pPr>
                <a:r>
                  <a:rPr lang="en-US" sz="1200" dirty="0" smtClean="0">
                    <a:latin typeface="Arial Narrow" pitchFamily="34" charset="0"/>
                    <a:ea typeface="ＭＳ Ｐゴシック"/>
                    <a:cs typeface="ＭＳ Ｐゴシック"/>
                  </a:rPr>
                  <a:t>7K</a:t>
                </a:r>
                <a:endParaRPr lang="en-US" sz="1200" dirty="0">
                  <a:latin typeface="Arial Narrow" pitchFamily="34" charset="0"/>
                  <a:ea typeface="ＭＳ Ｐゴシック"/>
                  <a:cs typeface="ＭＳ Ｐゴシック"/>
                </a:endParaRPr>
              </a:p>
            </p:txBody>
          </p:sp>
        </p:grpSp>
        <p:sp>
          <p:nvSpPr>
            <p:cNvPr id="8" name="Text Box 210"/>
            <p:cNvSpPr txBox="1">
              <a:spLocks noChangeArrowheads="1"/>
            </p:cNvSpPr>
            <p:nvPr/>
          </p:nvSpPr>
          <p:spPr bwMode="auto">
            <a:xfrm>
              <a:off x="1160463" y="989013"/>
              <a:ext cx="742950" cy="366712"/>
            </a:xfrm>
            <a:prstGeom prst="rect">
              <a:avLst/>
            </a:prstGeom>
            <a:noFill/>
            <a:ln w="9525">
              <a:noFill/>
              <a:miter lim="800000"/>
              <a:headEnd/>
              <a:tailEnd/>
            </a:ln>
          </p:spPr>
          <p:txBody>
            <a:bodyPr wrap="none">
              <a:spAutoFit/>
            </a:bodyPr>
            <a:lstStyle/>
            <a:p>
              <a:r>
                <a:rPr lang="en-US" dirty="0"/>
                <a:t>Disks</a:t>
              </a:r>
            </a:p>
          </p:txBody>
        </p:sp>
        <p:grpSp>
          <p:nvGrpSpPr>
            <p:cNvPr id="47" name="Group 46"/>
            <p:cNvGrpSpPr/>
            <p:nvPr/>
          </p:nvGrpSpPr>
          <p:grpSpPr>
            <a:xfrm>
              <a:off x="2420520" y="989012"/>
              <a:ext cx="1703805" cy="4629273"/>
              <a:chOff x="2420520" y="989012"/>
              <a:chExt cx="1703805" cy="4629273"/>
            </a:xfrm>
          </p:grpSpPr>
          <p:sp>
            <p:nvSpPr>
              <p:cNvPr id="48" name="Text Box 211"/>
              <p:cNvSpPr txBox="1">
                <a:spLocks noChangeArrowheads="1"/>
              </p:cNvSpPr>
              <p:nvPr/>
            </p:nvSpPr>
            <p:spPr bwMode="auto">
              <a:xfrm>
                <a:off x="2743200" y="989012"/>
                <a:ext cx="1381125" cy="366712"/>
              </a:xfrm>
              <a:prstGeom prst="rect">
                <a:avLst/>
              </a:prstGeom>
              <a:noFill/>
              <a:ln w="9525">
                <a:noFill/>
                <a:miter lim="800000"/>
                <a:headEnd/>
                <a:tailEnd/>
              </a:ln>
            </p:spPr>
            <p:txBody>
              <a:bodyPr>
                <a:spAutoFit/>
              </a:bodyPr>
              <a:lstStyle/>
              <a:p>
                <a:r>
                  <a:rPr lang="en-US" dirty="0"/>
                  <a:t>RAID Sets</a:t>
                </a:r>
              </a:p>
            </p:txBody>
          </p:sp>
          <p:grpSp>
            <p:nvGrpSpPr>
              <p:cNvPr id="3" name="Group 2"/>
              <p:cNvGrpSpPr/>
              <p:nvPr/>
            </p:nvGrpSpPr>
            <p:grpSpPr>
              <a:xfrm>
                <a:off x="3010687" y="4511797"/>
                <a:ext cx="693048" cy="1106488"/>
                <a:chOff x="3010687" y="4511797"/>
                <a:chExt cx="693048" cy="1106488"/>
              </a:xfrm>
            </p:grpSpPr>
            <p:grpSp>
              <p:nvGrpSpPr>
                <p:cNvPr id="58" name="Group 57"/>
                <p:cNvGrpSpPr/>
                <p:nvPr/>
              </p:nvGrpSpPr>
              <p:grpSpPr>
                <a:xfrm>
                  <a:off x="3010687" y="4538875"/>
                  <a:ext cx="693048" cy="1079410"/>
                  <a:chOff x="4388246" y="4511086"/>
                  <a:chExt cx="693048" cy="1079410"/>
                </a:xfrm>
                <a:solidFill>
                  <a:srgbClr val="00B0F0"/>
                </a:solidFill>
                <a:effectLst/>
              </p:grpSpPr>
              <p:grpSp>
                <p:nvGrpSpPr>
                  <p:cNvPr id="60" name="Group 59"/>
                  <p:cNvGrpSpPr/>
                  <p:nvPr/>
                </p:nvGrpSpPr>
                <p:grpSpPr>
                  <a:xfrm>
                    <a:off x="4388246" y="5125804"/>
                    <a:ext cx="692338" cy="461962"/>
                    <a:chOff x="4388246" y="5125804"/>
                    <a:chExt cx="692338" cy="461962"/>
                  </a:xfrm>
                  <a:grpFill/>
                </p:grpSpPr>
                <p:sp>
                  <p:nvSpPr>
                    <p:cNvPr id="84"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85"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6"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7"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8"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61" name="Group 60"/>
                  <p:cNvGrpSpPr/>
                  <p:nvPr/>
                </p:nvGrpSpPr>
                <p:grpSpPr>
                  <a:xfrm>
                    <a:off x="4388956" y="4818800"/>
                    <a:ext cx="692338" cy="461962"/>
                    <a:chOff x="4388246" y="5125804"/>
                    <a:chExt cx="692338" cy="461962"/>
                  </a:xfrm>
                  <a:grpFill/>
                </p:grpSpPr>
                <p:sp>
                  <p:nvSpPr>
                    <p:cNvPr id="79"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80"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1"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2"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83"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62" name="Group 61"/>
                  <p:cNvGrpSpPr/>
                  <p:nvPr/>
                </p:nvGrpSpPr>
                <p:grpSpPr>
                  <a:xfrm>
                    <a:off x="4388956" y="4511086"/>
                    <a:ext cx="692338" cy="461962"/>
                    <a:chOff x="4388246" y="5125804"/>
                    <a:chExt cx="692338" cy="461962"/>
                  </a:xfrm>
                  <a:grpFill/>
                </p:grpSpPr>
                <p:sp>
                  <p:nvSpPr>
                    <p:cNvPr id="74"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75"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76"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77"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78"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63" name="Line 166"/>
                  <p:cNvSpPr>
                    <a:spLocks noChangeShapeType="1"/>
                  </p:cNvSpPr>
                  <p:nvPr/>
                </p:nvSpPr>
                <p:spPr bwMode="auto">
                  <a:xfrm>
                    <a:off x="4440605" y="4629144"/>
                    <a:ext cx="0" cy="920216"/>
                  </a:xfrm>
                  <a:prstGeom prst="line">
                    <a:avLst/>
                  </a:prstGeom>
                  <a:grpFill/>
                  <a:ln w="9525">
                    <a:solidFill>
                      <a:schemeClr val="tx1"/>
                    </a:solidFill>
                    <a:round/>
                    <a:headEnd/>
                    <a:tailEnd/>
                  </a:ln>
                </p:spPr>
                <p:txBody>
                  <a:bodyPr/>
                  <a:lstStyle/>
                  <a:p>
                    <a:endParaRPr lang="en-US"/>
                  </a:p>
                </p:txBody>
              </p:sp>
              <p:sp>
                <p:nvSpPr>
                  <p:cNvPr id="64" name="Line 166"/>
                  <p:cNvSpPr>
                    <a:spLocks noChangeShapeType="1"/>
                  </p:cNvSpPr>
                  <p:nvPr/>
                </p:nvSpPr>
                <p:spPr bwMode="auto">
                  <a:xfrm>
                    <a:off x="4497657" y="4642917"/>
                    <a:ext cx="0" cy="928823"/>
                  </a:xfrm>
                  <a:prstGeom prst="line">
                    <a:avLst/>
                  </a:prstGeom>
                  <a:grpFill/>
                  <a:ln w="9525">
                    <a:solidFill>
                      <a:schemeClr val="tx1"/>
                    </a:solidFill>
                    <a:round/>
                    <a:headEnd/>
                    <a:tailEnd/>
                  </a:ln>
                </p:spPr>
                <p:txBody>
                  <a:bodyPr/>
                  <a:lstStyle/>
                  <a:p>
                    <a:endParaRPr lang="en-US"/>
                  </a:p>
                </p:txBody>
              </p:sp>
              <p:sp>
                <p:nvSpPr>
                  <p:cNvPr id="65" name="Line 166"/>
                  <p:cNvSpPr>
                    <a:spLocks noChangeShapeType="1"/>
                  </p:cNvSpPr>
                  <p:nvPr/>
                </p:nvSpPr>
                <p:spPr bwMode="auto">
                  <a:xfrm>
                    <a:off x="4553999" y="4655858"/>
                    <a:ext cx="0" cy="920216"/>
                  </a:xfrm>
                  <a:prstGeom prst="line">
                    <a:avLst/>
                  </a:prstGeom>
                  <a:grpFill/>
                  <a:ln w="9525">
                    <a:solidFill>
                      <a:schemeClr val="tx1"/>
                    </a:solidFill>
                    <a:round/>
                    <a:headEnd/>
                    <a:tailEnd/>
                  </a:ln>
                </p:spPr>
                <p:txBody>
                  <a:bodyPr/>
                  <a:lstStyle/>
                  <a:p>
                    <a:endParaRPr lang="en-US"/>
                  </a:p>
                </p:txBody>
              </p:sp>
              <p:sp>
                <p:nvSpPr>
                  <p:cNvPr id="66" name="Line 166"/>
                  <p:cNvSpPr>
                    <a:spLocks noChangeShapeType="1"/>
                  </p:cNvSpPr>
                  <p:nvPr/>
                </p:nvSpPr>
                <p:spPr bwMode="auto">
                  <a:xfrm>
                    <a:off x="4619719" y="4660902"/>
                    <a:ext cx="0" cy="920216"/>
                  </a:xfrm>
                  <a:prstGeom prst="line">
                    <a:avLst/>
                  </a:prstGeom>
                  <a:grpFill/>
                  <a:ln w="9525">
                    <a:solidFill>
                      <a:schemeClr val="tx1"/>
                    </a:solidFill>
                    <a:round/>
                    <a:headEnd/>
                    <a:tailEnd/>
                  </a:ln>
                </p:spPr>
                <p:txBody>
                  <a:bodyPr/>
                  <a:lstStyle/>
                  <a:p>
                    <a:endParaRPr lang="en-US"/>
                  </a:p>
                </p:txBody>
              </p:sp>
              <p:sp>
                <p:nvSpPr>
                  <p:cNvPr id="67" name="Line 166"/>
                  <p:cNvSpPr>
                    <a:spLocks noChangeShapeType="1"/>
                  </p:cNvSpPr>
                  <p:nvPr/>
                </p:nvSpPr>
                <p:spPr bwMode="auto">
                  <a:xfrm>
                    <a:off x="4689773" y="4670280"/>
                    <a:ext cx="0" cy="920216"/>
                  </a:xfrm>
                  <a:prstGeom prst="line">
                    <a:avLst/>
                  </a:prstGeom>
                  <a:grpFill/>
                  <a:ln w="9525">
                    <a:solidFill>
                      <a:schemeClr val="tx1"/>
                    </a:solidFill>
                    <a:round/>
                    <a:headEnd/>
                    <a:tailEnd/>
                  </a:ln>
                </p:spPr>
                <p:txBody>
                  <a:bodyPr/>
                  <a:lstStyle/>
                  <a:p>
                    <a:endParaRPr lang="en-US"/>
                  </a:p>
                </p:txBody>
              </p:sp>
              <p:sp>
                <p:nvSpPr>
                  <p:cNvPr id="68" name="Line 166"/>
                  <p:cNvSpPr>
                    <a:spLocks noChangeShapeType="1"/>
                  </p:cNvSpPr>
                  <p:nvPr/>
                </p:nvSpPr>
                <p:spPr bwMode="auto">
                  <a:xfrm>
                    <a:off x="4759827" y="4666656"/>
                    <a:ext cx="0" cy="920216"/>
                  </a:xfrm>
                  <a:prstGeom prst="line">
                    <a:avLst/>
                  </a:prstGeom>
                  <a:grpFill/>
                  <a:ln w="9525">
                    <a:solidFill>
                      <a:schemeClr val="tx1"/>
                    </a:solidFill>
                    <a:round/>
                    <a:headEnd/>
                    <a:tailEnd/>
                  </a:ln>
                </p:spPr>
                <p:txBody>
                  <a:bodyPr/>
                  <a:lstStyle/>
                  <a:p>
                    <a:endParaRPr lang="en-US"/>
                  </a:p>
                </p:txBody>
              </p:sp>
              <p:sp>
                <p:nvSpPr>
                  <p:cNvPr id="69" name="Line 166"/>
                  <p:cNvSpPr>
                    <a:spLocks noChangeShapeType="1"/>
                  </p:cNvSpPr>
                  <p:nvPr/>
                </p:nvSpPr>
                <p:spPr bwMode="auto">
                  <a:xfrm>
                    <a:off x="4833505" y="4662322"/>
                    <a:ext cx="0" cy="920216"/>
                  </a:xfrm>
                  <a:prstGeom prst="line">
                    <a:avLst/>
                  </a:prstGeom>
                  <a:grpFill/>
                  <a:ln w="9525">
                    <a:solidFill>
                      <a:schemeClr val="tx1"/>
                    </a:solidFill>
                    <a:round/>
                    <a:headEnd/>
                    <a:tailEnd/>
                  </a:ln>
                </p:spPr>
                <p:txBody>
                  <a:bodyPr/>
                  <a:lstStyle/>
                  <a:p>
                    <a:endParaRPr lang="en-US"/>
                  </a:p>
                </p:txBody>
              </p:sp>
              <p:sp>
                <p:nvSpPr>
                  <p:cNvPr id="70" name="Line 166"/>
                  <p:cNvSpPr>
                    <a:spLocks noChangeShapeType="1"/>
                  </p:cNvSpPr>
                  <p:nvPr/>
                </p:nvSpPr>
                <p:spPr bwMode="auto">
                  <a:xfrm>
                    <a:off x="4894891" y="4658698"/>
                    <a:ext cx="0" cy="920216"/>
                  </a:xfrm>
                  <a:prstGeom prst="line">
                    <a:avLst/>
                  </a:prstGeom>
                  <a:grpFill/>
                  <a:ln w="9525">
                    <a:solidFill>
                      <a:schemeClr val="tx1"/>
                    </a:solidFill>
                    <a:round/>
                    <a:headEnd/>
                    <a:tailEnd/>
                  </a:ln>
                </p:spPr>
                <p:txBody>
                  <a:bodyPr/>
                  <a:lstStyle/>
                  <a:p>
                    <a:endParaRPr lang="en-US"/>
                  </a:p>
                </p:txBody>
              </p:sp>
              <p:sp>
                <p:nvSpPr>
                  <p:cNvPr id="71" name="Line 166"/>
                  <p:cNvSpPr>
                    <a:spLocks noChangeShapeType="1"/>
                  </p:cNvSpPr>
                  <p:nvPr/>
                </p:nvSpPr>
                <p:spPr bwMode="auto">
                  <a:xfrm>
                    <a:off x="4964945" y="4646406"/>
                    <a:ext cx="0" cy="920216"/>
                  </a:xfrm>
                  <a:prstGeom prst="line">
                    <a:avLst/>
                  </a:prstGeom>
                  <a:grpFill/>
                  <a:ln w="9525">
                    <a:solidFill>
                      <a:schemeClr val="tx1"/>
                    </a:solidFill>
                    <a:round/>
                    <a:headEnd/>
                    <a:tailEnd/>
                  </a:ln>
                </p:spPr>
                <p:txBody>
                  <a:bodyPr/>
                  <a:lstStyle/>
                  <a:p>
                    <a:endParaRPr lang="en-US"/>
                  </a:p>
                </p:txBody>
              </p:sp>
              <p:sp>
                <p:nvSpPr>
                  <p:cNvPr id="72" name="Line 166"/>
                  <p:cNvSpPr>
                    <a:spLocks noChangeShapeType="1"/>
                  </p:cNvSpPr>
                  <p:nvPr/>
                </p:nvSpPr>
                <p:spPr bwMode="auto">
                  <a:xfrm>
                    <a:off x="5030665" y="4621112"/>
                    <a:ext cx="0" cy="920216"/>
                  </a:xfrm>
                  <a:prstGeom prst="line">
                    <a:avLst/>
                  </a:prstGeom>
                  <a:grpFill/>
                  <a:ln w="9525">
                    <a:solidFill>
                      <a:schemeClr val="tx1"/>
                    </a:solidFill>
                    <a:round/>
                    <a:headEnd/>
                    <a:tailEnd/>
                  </a:ln>
                </p:spPr>
                <p:txBody>
                  <a:bodyPr/>
                  <a:lstStyle/>
                  <a:p>
                    <a:endParaRPr lang="en-US"/>
                  </a:p>
                </p:txBody>
              </p:sp>
              <p:sp>
                <p:nvSpPr>
                  <p:cNvPr id="73" name="Line 166"/>
                  <p:cNvSpPr>
                    <a:spLocks noChangeShapeType="1"/>
                  </p:cNvSpPr>
                  <p:nvPr/>
                </p:nvSpPr>
                <p:spPr bwMode="auto">
                  <a:xfrm>
                    <a:off x="5079049" y="4595818"/>
                    <a:ext cx="0" cy="920216"/>
                  </a:xfrm>
                  <a:prstGeom prst="line">
                    <a:avLst/>
                  </a:prstGeom>
                  <a:grpFill/>
                  <a:ln w="9525">
                    <a:solidFill>
                      <a:schemeClr val="tx1"/>
                    </a:solidFill>
                    <a:round/>
                    <a:headEnd/>
                    <a:tailEnd/>
                  </a:ln>
                </p:spPr>
                <p:txBody>
                  <a:bodyPr/>
                  <a:lstStyle/>
                  <a:p>
                    <a:endParaRPr lang="en-US"/>
                  </a:p>
                </p:txBody>
              </p:sp>
            </p:grpSp>
            <p:sp>
              <p:nvSpPr>
                <p:cNvPr id="59" name="Text Box 183"/>
                <p:cNvSpPr txBox="1">
                  <a:spLocks noChangeArrowheads="1"/>
                </p:cNvSpPr>
                <p:nvPr/>
              </p:nvSpPr>
              <p:spPr bwMode="auto">
                <a:xfrm>
                  <a:off x="3118255" y="4511797"/>
                  <a:ext cx="487634" cy="215444"/>
                </a:xfrm>
                <a:prstGeom prst="rect">
                  <a:avLst/>
                </a:prstGeom>
                <a:noFill/>
                <a:ln w="9525">
                  <a:noFill/>
                  <a:miter lim="800000"/>
                  <a:headEnd/>
                  <a:tailEnd/>
                </a:ln>
              </p:spPr>
              <p:txBody>
                <a:bodyPr wrap="none">
                  <a:spAutoFit/>
                </a:bodyPr>
                <a:lstStyle/>
                <a:p>
                  <a:r>
                    <a:rPr lang="en-US" sz="800" dirty="0" smtClean="0"/>
                    <a:t>RAID6</a:t>
                  </a:r>
                  <a:endParaRPr lang="en-US" sz="800" dirty="0"/>
                </a:p>
              </p:txBody>
            </p:sp>
          </p:grpSp>
          <p:sp>
            <p:nvSpPr>
              <p:cNvPr id="184" name="Line 204"/>
              <p:cNvSpPr>
                <a:spLocks noChangeShapeType="1"/>
              </p:cNvSpPr>
              <p:nvPr/>
            </p:nvSpPr>
            <p:spPr bwMode="auto">
              <a:xfrm>
                <a:off x="2420520" y="3552989"/>
                <a:ext cx="400050" cy="0"/>
              </a:xfrm>
              <a:prstGeom prst="line">
                <a:avLst/>
              </a:prstGeom>
              <a:noFill/>
              <a:ln w="76200">
                <a:solidFill>
                  <a:schemeClr val="tx1"/>
                </a:solidFill>
                <a:round/>
                <a:headEnd/>
                <a:tailEnd type="stealth" w="med" len="med"/>
              </a:ln>
            </p:spPr>
            <p:txBody>
              <a:bodyPr/>
              <a:lstStyle/>
              <a:p>
                <a:endParaRPr lang="en-US"/>
              </a:p>
            </p:txBody>
          </p:sp>
          <p:sp>
            <p:nvSpPr>
              <p:cNvPr id="185" name="Line 204"/>
              <p:cNvSpPr>
                <a:spLocks noChangeShapeType="1"/>
              </p:cNvSpPr>
              <p:nvPr/>
            </p:nvSpPr>
            <p:spPr bwMode="auto">
              <a:xfrm>
                <a:off x="2423160" y="5153593"/>
                <a:ext cx="400050" cy="0"/>
              </a:xfrm>
              <a:prstGeom prst="line">
                <a:avLst/>
              </a:prstGeom>
              <a:noFill/>
              <a:ln w="76200">
                <a:solidFill>
                  <a:schemeClr val="tx1"/>
                </a:solidFill>
                <a:round/>
                <a:headEnd/>
                <a:tailEnd type="stealth" w="med" len="med"/>
              </a:ln>
            </p:spPr>
            <p:txBody>
              <a:bodyPr/>
              <a:lstStyle/>
              <a:p>
                <a:endParaRPr lang="en-US"/>
              </a:p>
            </p:txBody>
          </p:sp>
          <p:sp>
            <p:nvSpPr>
              <p:cNvPr id="186" name="Line 204"/>
              <p:cNvSpPr>
                <a:spLocks noChangeShapeType="1"/>
              </p:cNvSpPr>
              <p:nvPr/>
            </p:nvSpPr>
            <p:spPr bwMode="auto">
              <a:xfrm>
                <a:off x="2420520" y="2033921"/>
                <a:ext cx="400050" cy="0"/>
              </a:xfrm>
              <a:prstGeom prst="line">
                <a:avLst/>
              </a:prstGeom>
              <a:noFill/>
              <a:ln w="76200">
                <a:solidFill>
                  <a:schemeClr val="tx1"/>
                </a:solidFill>
                <a:round/>
                <a:headEnd/>
                <a:tailEnd type="stealth" w="med" len="med"/>
              </a:ln>
            </p:spPr>
            <p:txBody>
              <a:bodyPr/>
              <a:lstStyle/>
              <a:p>
                <a:endParaRPr lang="en-US"/>
              </a:p>
            </p:txBody>
          </p:sp>
          <p:grpSp>
            <p:nvGrpSpPr>
              <p:cNvPr id="5" name="Group 4"/>
              <p:cNvGrpSpPr/>
              <p:nvPr/>
            </p:nvGrpSpPr>
            <p:grpSpPr>
              <a:xfrm>
                <a:off x="3008376" y="1433012"/>
                <a:ext cx="693048" cy="1108777"/>
                <a:chOff x="2930325" y="1433012"/>
                <a:chExt cx="693048" cy="1108777"/>
              </a:xfrm>
            </p:grpSpPr>
            <p:grpSp>
              <p:nvGrpSpPr>
                <p:cNvPr id="53" name="Group 52"/>
                <p:cNvGrpSpPr/>
                <p:nvPr/>
              </p:nvGrpSpPr>
              <p:grpSpPr>
                <a:xfrm>
                  <a:off x="2930325" y="1462379"/>
                  <a:ext cx="693048" cy="1079410"/>
                  <a:chOff x="4388246" y="4511086"/>
                  <a:chExt cx="693048" cy="1079410"/>
                </a:xfrm>
                <a:solidFill>
                  <a:srgbClr val="FF0000"/>
                </a:solidFill>
                <a:effectLst/>
              </p:grpSpPr>
              <p:grpSp>
                <p:nvGrpSpPr>
                  <p:cNvPr id="118" name="Group 117"/>
                  <p:cNvGrpSpPr/>
                  <p:nvPr/>
                </p:nvGrpSpPr>
                <p:grpSpPr>
                  <a:xfrm>
                    <a:off x="4388246" y="5125804"/>
                    <a:ext cx="692338" cy="461962"/>
                    <a:chOff x="4388246" y="5125804"/>
                    <a:chExt cx="692338" cy="461962"/>
                  </a:xfrm>
                  <a:grpFill/>
                </p:grpSpPr>
                <p:sp>
                  <p:nvSpPr>
                    <p:cNvPr id="142"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43"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44"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45"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46"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19" name="Group 118"/>
                  <p:cNvGrpSpPr/>
                  <p:nvPr/>
                </p:nvGrpSpPr>
                <p:grpSpPr>
                  <a:xfrm>
                    <a:off x="4388956" y="4818800"/>
                    <a:ext cx="692338" cy="461962"/>
                    <a:chOff x="4388246" y="5125804"/>
                    <a:chExt cx="692338" cy="461962"/>
                  </a:xfrm>
                  <a:grpFill/>
                </p:grpSpPr>
                <p:sp>
                  <p:nvSpPr>
                    <p:cNvPr id="137"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38"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39"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40"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41"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20" name="Group 119"/>
                  <p:cNvGrpSpPr/>
                  <p:nvPr/>
                </p:nvGrpSpPr>
                <p:grpSpPr>
                  <a:xfrm>
                    <a:off x="4388956" y="4511086"/>
                    <a:ext cx="692338" cy="461962"/>
                    <a:chOff x="4388246" y="5125804"/>
                    <a:chExt cx="692338" cy="461962"/>
                  </a:xfrm>
                  <a:grpFill/>
                </p:grpSpPr>
                <p:sp>
                  <p:nvSpPr>
                    <p:cNvPr id="132"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33"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34"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35"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36"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121" name="Line 166"/>
                  <p:cNvSpPr>
                    <a:spLocks noChangeShapeType="1"/>
                  </p:cNvSpPr>
                  <p:nvPr/>
                </p:nvSpPr>
                <p:spPr bwMode="auto">
                  <a:xfrm>
                    <a:off x="4440605" y="4629144"/>
                    <a:ext cx="0" cy="920216"/>
                  </a:xfrm>
                  <a:prstGeom prst="line">
                    <a:avLst/>
                  </a:prstGeom>
                  <a:grpFill/>
                  <a:ln w="9525">
                    <a:solidFill>
                      <a:schemeClr val="tx1"/>
                    </a:solidFill>
                    <a:round/>
                    <a:headEnd/>
                    <a:tailEnd/>
                  </a:ln>
                </p:spPr>
                <p:txBody>
                  <a:bodyPr/>
                  <a:lstStyle/>
                  <a:p>
                    <a:endParaRPr lang="en-US"/>
                  </a:p>
                </p:txBody>
              </p:sp>
              <p:sp>
                <p:nvSpPr>
                  <p:cNvPr id="122" name="Line 166"/>
                  <p:cNvSpPr>
                    <a:spLocks noChangeShapeType="1"/>
                  </p:cNvSpPr>
                  <p:nvPr/>
                </p:nvSpPr>
                <p:spPr bwMode="auto">
                  <a:xfrm>
                    <a:off x="4497657" y="4642917"/>
                    <a:ext cx="0" cy="928823"/>
                  </a:xfrm>
                  <a:prstGeom prst="line">
                    <a:avLst/>
                  </a:prstGeom>
                  <a:grpFill/>
                  <a:ln w="9525">
                    <a:solidFill>
                      <a:schemeClr val="tx1"/>
                    </a:solidFill>
                    <a:round/>
                    <a:headEnd/>
                    <a:tailEnd/>
                  </a:ln>
                </p:spPr>
                <p:txBody>
                  <a:bodyPr/>
                  <a:lstStyle/>
                  <a:p>
                    <a:endParaRPr lang="en-US"/>
                  </a:p>
                </p:txBody>
              </p:sp>
              <p:sp>
                <p:nvSpPr>
                  <p:cNvPr id="123" name="Line 166"/>
                  <p:cNvSpPr>
                    <a:spLocks noChangeShapeType="1"/>
                  </p:cNvSpPr>
                  <p:nvPr/>
                </p:nvSpPr>
                <p:spPr bwMode="auto">
                  <a:xfrm>
                    <a:off x="4553999" y="4655858"/>
                    <a:ext cx="0" cy="920216"/>
                  </a:xfrm>
                  <a:prstGeom prst="line">
                    <a:avLst/>
                  </a:prstGeom>
                  <a:grpFill/>
                  <a:ln w="9525">
                    <a:solidFill>
                      <a:schemeClr val="tx1"/>
                    </a:solidFill>
                    <a:round/>
                    <a:headEnd/>
                    <a:tailEnd/>
                  </a:ln>
                </p:spPr>
                <p:txBody>
                  <a:bodyPr/>
                  <a:lstStyle/>
                  <a:p>
                    <a:endParaRPr lang="en-US"/>
                  </a:p>
                </p:txBody>
              </p:sp>
              <p:sp>
                <p:nvSpPr>
                  <p:cNvPr id="124" name="Line 166"/>
                  <p:cNvSpPr>
                    <a:spLocks noChangeShapeType="1"/>
                  </p:cNvSpPr>
                  <p:nvPr/>
                </p:nvSpPr>
                <p:spPr bwMode="auto">
                  <a:xfrm>
                    <a:off x="4619719" y="4660902"/>
                    <a:ext cx="0" cy="920216"/>
                  </a:xfrm>
                  <a:prstGeom prst="line">
                    <a:avLst/>
                  </a:prstGeom>
                  <a:grpFill/>
                  <a:ln w="9525">
                    <a:solidFill>
                      <a:schemeClr val="tx1"/>
                    </a:solidFill>
                    <a:round/>
                    <a:headEnd/>
                    <a:tailEnd/>
                  </a:ln>
                </p:spPr>
                <p:txBody>
                  <a:bodyPr/>
                  <a:lstStyle/>
                  <a:p>
                    <a:endParaRPr lang="en-US"/>
                  </a:p>
                </p:txBody>
              </p:sp>
              <p:sp>
                <p:nvSpPr>
                  <p:cNvPr id="125" name="Line 166"/>
                  <p:cNvSpPr>
                    <a:spLocks noChangeShapeType="1"/>
                  </p:cNvSpPr>
                  <p:nvPr/>
                </p:nvSpPr>
                <p:spPr bwMode="auto">
                  <a:xfrm>
                    <a:off x="4689773" y="4670280"/>
                    <a:ext cx="0" cy="920216"/>
                  </a:xfrm>
                  <a:prstGeom prst="line">
                    <a:avLst/>
                  </a:prstGeom>
                  <a:grpFill/>
                  <a:ln w="9525">
                    <a:solidFill>
                      <a:schemeClr val="tx1"/>
                    </a:solidFill>
                    <a:round/>
                    <a:headEnd/>
                    <a:tailEnd/>
                  </a:ln>
                </p:spPr>
                <p:txBody>
                  <a:bodyPr/>
                  <a:lstStyle/>
                  <a:p>
                    <a:endParaRPr lang="en-US"/>
                  </a:p>
                </p:txBody>
              </p:sp>
              <p:sp>
                <p:nvSpPr>
                  <p:cNvPr id="126" name="Line 166"/>
                  <p:cNvSpPr>
                    <a:spLocks noChangeShapeType="1"/>
                  </p:cNvSpPr>
                  <p:nvPr/>
                </p:nvSpPr>
                <p:spPr bwMode="auto">
                  <a:xfrm>
                    <a:off x="4759827" y="4666656"/>
                    <a:ext cx="0" cy="920216"/>
                  </a:xfrm>
                  <a:prstGeom prst="line">
                    <a:avLst/>
                  </a:prstGeom>
                  <a:grpFill/>
                  <a:ln w="9525">
                    <a:solidFill>
                      <a:schemeClr val="tx1"/>
                    </a:solidFill>
                    <a:round/>
                    <a:headEnd/>
                    <a:tailEnd/>
                  </a:ln>
                </p:spPr>
                <p:txBody>
                  <a:bodyPr/>
                  <a:lstStyle/>
                  <a:p>
                    <a:endParaRPr lang="en-US"/>
                  </a:p>
                </p:txBody>
              </p:sp>
              <p:sp>
                <p:nvSpPr>
                  <p:cNvPr id="127" name="Line 166"/>
                  <p:cNvSpPr>
                    <a:spLocks noChangeShapeType="1"/>
                  </p:cNvSpPr>
                  <p:nvPr/>
                </p:nvSpPr>
                <p:spPr bwMode="auto">
                  <a:xfrm>
                    <a:off x="4833505" y="4662322"/>
                    <a:ext cx="0" cy="920216"/>
                  </a:xfrm>
                  <a:prstGeom prst="line">
                    <a:avLst/>
                  </a:prstGeom>
                  <a:grpFill/>
                  <a:ln w="9525">
                    <a:solidFill>
                      <a:schemeClr val="tx1"/>
                    </a:solidFill>
                    <a:round/>
                    <a:headEnd/>
                    <a:tailEnd/>
                  </a:ln>
                </p:spPr>
                <p:txBody>
                  <a:bodyPr/>
                  <a:lstStyle/>
                  <a:p>
                    <a:endParaRPr lang="en-US"/>
                  </a:p>
                </p:txBody>
              </p:sp>
              <p:sp>
                <p:nvSpPr>
                  <p:cNvPr id="128" name="Line 166"/>
                  <p:cNvSpPr>
                    <a:spLocks noChangeShapeType="1"/>
                  </p:cNvSpPr>
                  <p:nvPr/>
                </p:nvSpPr>
                <p:spPr bwMode="auto">
                  <a:xfrm>
                    <a:off x="4894891" y="4658698"/>
                    <a:ext cx="0" cy="920216"/>
                  </a:xfrm>
                  <a:prstGeom prst="line">
                    <a:avLst/>
                  </a:prstGeom>
                  <a:grpFill/>
                  <a:ln w="9525">
                    <a:solidFill>
                      <a:schemeClr val="tx1"/>
                    </a:solidFill>
                    <a:round/>
                    <a:headEnd/>
                    <a:tailEnd/>
                  </a:ln>
                </p:spPr>
                <p:txBody>
                  <a:bodyPr/>
                  <a:lstStyle/>
                  <a:p>
                    <a:endParaRPr lang="en-US"/>
                  </a:p>
                </p:txBody>
              </p:sp>
              <p:sp>
                <p:nvSpPr>
                  <p:cNvPr id="129" name="Line 166"/>
                  <p:cNvSpPr>
                    <a:spLocks noChangeShapeType="1"/>
                  </p:cNvSpPr>
                  <p:nvPr/>
                </p:nvSpPr>
                <p:spPr bwMode="auto">
                  <a:xfrm>
                    <a:off x="4964945" y="4646406"/>
                    <a:ext cx="0" cy="920216"/>
                  </a:xfrm>
                  <a:prstGeom prst="line">
                    <a:avLst/>
                  </a:prstGeom>
                  <a:grpFill/>
                  <a:ln w="9525">
                    <a:solidFill>
                      <a:schemeClr val="tx1"/>
                    </a:solidFill>
                    <a:round/>
                    <a:headEnd/>
                    <a:tailEnd/>
                  </a:ln>
                </p:spPr>
                <p:txBody>
                  <a:bodyPr/>
                  <a:lstStyle/>
                  <a:p>
                    <a:endParaRPr lang="en-US"/>
                  </a:p>
                </p:txBody>
              </p:sp>
              <p:sp>
                <p:nvSpPr>
                  <p:cNvPr id="130" name="Line 166"/>
                  <p:cNvSpPr>
                    <a:spLocks noChangeShapeType="1"/>
                  </p:cNvSpPr>
                  <p:nvPr/>
                </p:nvSpPr>
                <p:spPr bwMode="auto">
                  <a:xfrm>
                    <a:off x="5030665" y="4621112"/>
                    <a:ext cx="0" cy="920216"/>
                  </a:xfrm>
                  <a:prstGeom prst="line">
                    <a:avLst/>
                  </a:prstGeom>
                  <a:grpFill/>
                  <a:ln w="9525">
                    <a:solidFill>
                      <a:schemeClr val="tx1"/>
                    </a:solidFill>
                    <a:round/>
                    <a:headEnd/>
                    <a:tailEnd/>
                  </a:ln>
                </p:spPr>
                <p:txBody>
                  <a:bodyPr/>
                  <a:lstStyle/>
                  <a:p>
                    <a:endParaRPr lang="en-US"/>
                  </a:p>
                </p:txBody>
              </p:sp>
              <p:sp>
                <p:nvSpPr>
                  <p:cNvPr id="131" name="Line 166"/>
                  <p:cNvSpPr>
                    <a:spLocks noChangeShapeType="1"/>
                  </p:cNvSpPr>
                  <p:nvPr/>
                </p:nvSpPr>
                <p:spPr bwMode="auto">
                  <a:xfrm>
                    <a:off x="5079049" y="4595818"/>
                    <a:ext cx="0" cy="920216"/>
                  </a:xfrm>
                  <a:prstGeom prst="line">
                    <a:avLst/>
                  </a:prstGeom>
                  <a:grpFill/>
                  <a:ln w="9525">
                    <a:solidFill>
                      <a:schemeClr val="tx1"/>
                    </a:solidFill>
                    <a:round/>
                    <a:headEnd/>
                    <a:tailEnd/>
                  </a:ln>
                </p:spPr>
                <p:txBody>
                  <a:bodyPr/>
                  <a:lstStyle/>
                  <a:p>
                    <a:endParaRPr lang="en-US"/>
                  </a:p>
                </p:txBody>
              </p:sp>
            </p:grpSp>
            <p:sp>
              <p:nvSpPr>
                <p:cNvPr id="54" name="Text Box 183"/>
                <p:cNvSpPr txBox="1">
                  <a:spLocks noChangeArrowheads="1"/>
                </p:cNvSpPr>
                <p:nvPr/>
              </p:nvSpPr>
              <p:spPr bwMode="auto">
                <a:xfrm>
                  <a:off x="3044998" y="1433012"/>
                  <a:ext cx="487634" cy="215444"/>
                </a:xfrm>
                <a:prstGeom prst="rect">
                  <a:avLst/>
                </a:prstGeom>
                <a:noFill/>
                <a:ln w="9525">
                  <a:noFill/>
                  <a:miter lim="800000"/>
                  <a:headEnd/>
                  <a:tailEnd/>
                </a:ln>
              </p:spPr>
              <p:txBody>
                <a:bodyPr wrap="none">
                  <a:spAutoFit/>
                </a:bodyPr>
                <a:lstStyle/>
                <a:p>
                  <a:r>
                    <a:rPr lang="en-US" sz="800" dirty="0" smtClean="0"/>
                    <a:t>RAID1</a:t>
                  </a:r>
                  <a:endParaRPr lang="en-US" sz="800" dirty="0"/>
                </a:p>
              </p:txBody>
            </p:sp>
          </p:grpSp>
          <p:grpSp>
            <p:nvGrpSpPr>
              <p:cNvPr id="4" name="Group 3"/>
              <p:cNvGrpSpPr/>
              <p:nvPr/>
            </p:nvGrpSpPr>
            <p:grpSpPr>
              <a:xfrm>
                <a:off x="3008376" y="2989341"/>
                <a:ext cx="693048" cy="1113326"/>
                <a:chOff x="2971065" y="2989341"/>
                <a:chExt cx="693048" cy="1113326"/>
              </a:xfrm>
            </p:grpSpPr>
            <p:grpSp>
              <p:nvGrpSpPr>
                <p:cNvPr id="55" name="Group 54"/>
                <p:cNvGrpSpPr/>
                <p:nvPr/>
              </p:nvGrpSpPr>
              <p:grpSpPr>
                <a:xfrm>
                  <a:off x="2971065" y="3023257"/>
                  <a:ext cx="693048" cy="1079410"/>
                  <a:chOff x="5645546" y="4530136"/>
                  <a:chExt cx="693048" cy="1079410"/>
                </a:xfrm>
                <a:solidFill>
                  <a:srgbClr val="00B050"/>
                </a:solidFill>
                <a:effectLst/>
              </p:grpSpPr>
              <p:grpSp>
                <p:nvGrpSpPr>
                  <p:cNvPr id="89" name="Group 88"/>
                  <p:cNvGrpSpPr/>
                  <p:nvPr/>
                </p:nvGrpSpPr>
                <p:grpSpPr>
                  <a:xfrm>
                    <a:off x="5645546" y="5144854"/>
                    <a:ext cx="692338" cy="461962"/>
                    <a:chOff x="4388246" y="5125804"/>
                    <a:chExt cx="692338" cy="461962"/>
                  </a:xfrm>
                  <a:grpFill/>
                </p:grpSpPr>
                <p:sp>
                  <p:nvSpPr>
                    <p:cNvPr id="113"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14"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5"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6"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7"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90" name="Group 89"/>
                  <p:cNvGrpSpPr/>
                  <p:nvPr/>
                </p:nvGrpSpPr>
                <p:grpSpPr>
                  <a:xfrm>
                    <a:off x="5646256" y="4837850"/>
                    <a:ext cx="692338" cy="461962"/>
                    <a:chOff x="4388246" y="5125804"/>
                    <a:chExt cx="692338" cy="461962"/>
                  </a:xfrm>
                  <a:grpFill/>
                </p:grpSpPr>
                <p:sp>
                  <p:nvSpPr>
                    <p:cNvPr id="108"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09"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0"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1"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12"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91" name="Group 90"/>
                  <p:cNvGrpSpPr/>
                  <p:nvPr/>
                </p:nvGrpSpPr>
                <p:grpSpPr>
                  <a:xfrm>
                    <a:off x="5646256" y="4530136"/>
                    <a:ext cx="692338" cy="461962"/>
                    <a:chOff x="4388246" y="5125804"/>
                    <a:chExt cx="692338" cy="461962"/>
                  </a:xfrm>
                  <a:grpFill/>
                </p:grpSpPr>
                <p:sp>
                  <p:nvSpPr>
                    <p:cNvPr id="103"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04"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05"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06"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07"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92" name="Line 166"/>
                  <p:cNvSpPr>
                    <a:spLocks noChangeShapeType="1"/>
                  </p:cNvSpPr>
                  <p:nvPr/>
                </p:nvSpPr>
                <p:spPr bwMode="auto">
                  <a:xfrm>
                    <a:off x="5697905" y="4648194"/>
                    <a:ext cx="0" cy="920216"/>
                  </a:xfrm>
                  <a:prstGeom prst="line">
                    <a:avLst/>
                  </a:prstGeom>
                  <a:grpFill/>
                  <a:ln w="9525">
                    <a:solidFill>
                      <a:schemeClr val="tx1"/>
                    </a:solidFill>
                    <a:round/>
                    <a:headEnd/>
                    <a:tailEnd/>
                  </a:ln>
                </p:spPr>
                <p:txBody>
                  <a:bodyPr/>
                  <a:lstStyle/>
                  <a:p>
                    <a:endParaRPr lang="en-US"/>
                  </a:p>
                </p:txBody>
              </p:sp>
              <p:sp>
                <p:nvSpPr>
                  <p:cNvPr id="93" name="Line 166"/>
                  <p:cNvSpPr>
                    <a:spLocks noChangeShapeType="1"/>
                  </p:cNvSpPr>
                  <p:nvPr/>
                </p:nvSpPr>
                <p:spPr bwMode="auto">
                  <a:xfrm>
                    <a:off x="5754957" y="4661967"/>
                    <a:ext cx="0" cy="928823"/>
                  </a:xfrm>
                  <a:prstGeom prst="line">
                    <a:avLst/>
                  </a:prstGeom>
                  <a:grpFill/>
                  <a:ln w="9525">
                    <a:solidFill>
                      <a:schemeClr val="tx1"/>
                    </a:solidFill>
                    <a:round/>
                    <a:headEnd/>
                    <a:tailEnd/>
                  </a:ln>
                </p:spPr>
                <p:txBody>
                  <a:bodyPr/>
                  <a:lstStyle/>
                  <a:p>
                    <a:endParaRPr lang="en-US"/>
                  </a:p>
                </p:txBody>
              </p:sp>
              <p:sp>
                <p:nvSpPr>
                  <p:cNvPr id="94" name="Line 166"/>
                  <p:cNvSpPr>
                    <a:spLocks noChangeShapeType="1"/>
                  </p:cNvSpPr>
                  <p:nvPr/>
                </p:nvSpPr>
                <p:spPr bwMode="auto">
                  <a:xfrm>
                    <a:off x="5811299" y="4674908"/>
                    <a:ext cx="0" cy="920216"/>
                  </a:xfrm>
                  <a:prstGeom prst="line">
                    <a:avLst/>
                  </a:prstGeom>
                  <a:grpFill/>
                  <a:ln w="9525">
                    <a:solidFill>
                      <a:schemeClr val="tx1"/>
                    </a:solidFill>
                    <a:round/>
                    <a:headEnd/>
                    <a:tailEnd/>
                  </a:ln>
                </p:spPr>
                <p:txBody>
                  <a:bodyPr/>
                  <a:lstStyle/>
                  <a:p>
                    <a:endParaRPr lang="en-US"/>
                  </a:p>
                </p:txBody>
              </p:sp>
              <p:sp>
                <p:nvSpPr>
                  <p:cNvPr id="95" name="Line 166"/>
                  <p:cNvSpPr>
                    <a:spLocks noChangeShapeType="1"/>
                  </p:cNvSpPr>
                  <p:nvPr/>
                </p:nvSpPr>
                <p:spPr bwMode="auto">
                  <a:xfrm>
                    <a:off x="5877019" y="4679952"/>
                    <a:ext cx="0" cy="920216"/>
                  </a:xfrm>
                  <a:prstGeom prst="line">
                    <a:avLst/>
                  </a:prstGeom>
                  <a:grpFill/>
                  <a:ln w="9525">
                    <a:solidFill>
                      <a:schemeClr val="tx1"/>
                    </a:solidFill>
                    <a:round/>
                    <a:headEnd/>
                    <a:tailEnd/>
                  </a:ln>
                </p:spPr>
                <p:txBody>
                  <a:bodyPr/>
                  <a:lstStyle/>
                  <a:p>
                    <a:endParaRPr lang="en-US"/>
                  </a:p>
                </p:txBody>
              </p:sp>
              <p:sp>
                <p:nvSpPr>
                  <p:cNvPr id="96" name="Line 166"/>
                  <p:cNvSpPr>
                    <a:spLocks noChangeShapeType="1"/>
                  </p:cNvSpPr>
                  <p:nvPr/>
                </p:nvSpPr>
                <p:spPr bwMode="auto">
                  <a:xfrm>
                    <a:off x="5947073" y="4689330"/>
                    <a:ext cx="0" cy="920216"/>
                  </a:xfrm>
                  <a:prstGeom prst="line">
                    <a:avLst/>
                  </a:prstGeom>
                  <a:grpFill/>
                  <a:ln w="9525">
                    <a:solidFill>
                      <a:schemeClr val="tx1"/>
                    </a:solidFill>
                    <a:round/>
                    <a:headEnd/>
                    <a:tailEnd/>
                  </a:ln>
                </p:spPr>
                <p:txBody>
                  <a:bodyPr/>
                  <a:lstStyle/>
                  <a:p>
                    <a:endParaRPr lang="en-US"/>
                  </a:p>
                </p:txBody>
              </p:sp>
              <p:sp>
                <p:nvSpPr>
                  <p:cNvPr id="97" name="Line 166"/>
                  <p:cNvSpPr>
                    <a:spLocks noChangeShapeType="1"/>
                  </p:cNvSpPr>
                  <p:nvPr/>
                </p:nvSpPr>
                <p:spPr bwMode="auto">
                  <a:xfrm>
                    <a:off x="6017127" y="4685706"/>
                    <a:ext cx="0" cy="920216"/>
                  </a:xfrm>
                  <a:prstGeom prst="line">
                    <a:avLst/>
                  </a:prstGeom>
                  <a:grpFill/>
                  <a:ln w="9525">
                    <a:solidFill>
                      <a:schemeClr val="tx1"/>
                    </a:solidFill>
                    <a:round/>
                    <a:headEnd/>
                    <a:tailEnd/>
                  </a:ln>
                </p:spPr>
                <p:txBody>
                  <a:bodyPr/>
                  <a:lstStyle/>
                  <a:p>
                    <a:endParaRPr lang="en-US"/>
                  </a:p>
                </p:txBody>
              </p:sp>
              <p:sp>
                <p:nvSpPr>
                  <p:cNvPr id="98" name="Line 166"/>
                  <p:cNvSpPr>
                    <a:spLocks noChangeShapeType="1"/>
                  </p:cNvSpPr>
                  <p:nvPr/>
                </p:nvSpPr>
                <p:spPr bwMode="auto">
                  <a:xfrm>
                    <a:off x="6090805" y="4681372"/>
                    <a:ext cx="0" cy="920216"/>
                  </a:xfrm>
                  <a:prstGeom prst="line">
                    <a:avLst/>
                  </a:prstGeom>
                  <a:grpFill/>
                  <a:ln w="9525">
                    <a:solidFill>
                      <a:schemeClr val="tx1"/>
                    </a:solidFill>
                    <a:round/>
                    <a:headEnd/>
                    <a:tailEnd/>
                  </a:ln>
                </p:spPr>
                <p:txBody>
                  <a:bodyPr/>
                  <a:lstStyle/>
                  <a:p>
                    <a:endParaRPr lang="en-US"/>
                  </a:p>
                </p:txBody>
              </p:sp>
              <p:sp>
                <p:nvSpPr>
                  <p:cNvPr id="99" name="Line 166"/>
                  <p:cNvSpPr>
                    <a:spLocks noChangeShapeType="1"/>
                  </p:cNvSpPr>
                  <p:nvPr/>
                </p:nvSpPr>
                <p:spPr bwMode="auto">
                  <a:xfrm>
                    <a:off x="6152191" y="4677748"/>
                    <a:ext cx="0" cy="920216"/>
                  </a:xfrm>
                  <a:prstGeom prst="line">
                    <a:avLst/>
                  </a:prstGeom>
                  <a:grpFill/>
                  <a:ln w="9525">
                    <a:solidFill>
                      <a:schemeClr val="tx1"/>
                    </a:solidFill>
                    <a:round/>
                    <a:headEnd/>
                    <a:tailEnd/>
                  </a:ln>
                </p:spPr>
                <p:txBody>
                  <a:bodyPr/>
                  <a:lstStyle/>
                  <a:p>
                    <a:endParaRPr lang="en-US"/>
                  </a:p>
                </p:txBody>
              </p:sp>
              <p:sp>
                <p:nvSpPr>
                  <p:cNvPr id="100" name="Line 166"/>
                  <p:cNvSpPr>
                    <a:spLocks noChangeShapeType="1"/>
                  </p:cNvSpPr>
                  <p:nvPr/>
                </p:nvSpPr>
                <p:spPr bwMode="auto">
                  <a:xfrm>
                    <a:off x="6222245" y="4665456"/>
                    <a:ext cx="0" cy="920216"/>
                  </a:xfrm>
                  <a:prstGeom prst="line">
                    <a:avLst/>
                  </a:prstGeom>
                  <a:grpFill/>
                  <a:ln w="9525">
                    <a:solidFill>
                      <a:schemeClr val="tx1"/>
                    </a:solidFill>
                    <a:round/>
                    <a:headEnd/>
                    <a:tailEnd/>
                  </a:ln>
                </p:spPr>
                <p:txBody>
                  <a:bodyPr/>
                  <a:lstStyle/>
                  <a:p>
                    <a:endParaRPr lang="en-US"/>
                  </a:p>
                </p:txBody>
              </p:sp>
              <p:sp>
                <p:nvSpPr>
                  <p:cNvPr id="101" name="Line 166"/>
                  <p:cNvSpPr>
                    <a:spLocks noChangeShapeType="1"/>
                  </p:cNvSpPr>
                  <p:nvPr/>
                </p:nvSpPr>
                <p:spPr bwMode="auto">
                  <a:xfrm>
                    <a:off x="6287965" y="4640162"/>
                    <a:ext cx="0" cy="920216"/>
                  </a:xfrm>
                  <a:prstGeom prst="line">
                    <a:avLst/>
                  </a:prstGeom>
                  <a:grpFill/>
                  <a:ln w="9525">
                    <a:solidFill>
                      <a:schemeClr val="tx1"/>
                    </a:solidFill>
                    <a:round/>
                    <a:headEnd/>
                    <a:tailEnd/>
                  </a:ln>
                </p:spPr>
                <p:txBody>
                  <a:bodyPr/>
                  <a:lstStyle/>
                  <a:p>
                    <a:endParaRPr lang="en-US"/>
                  </a:p>
                </p:txBody>
              </p:sp>
              <p:sp>
                <p:nvSpPr>
                  <p:cNvPr id="102" name="Line 166"/>
                  <p:cNvSpPr>
                    <a:spLocks noChangeShapeType="1"/>
                  </p:cNvSpPr>
                  <p:nvPr/>
                </p:nvSpPr>
                <p:spPr bwMode="auto">
                  <a:xfrm>
                    <a:off x="6336349" y="4614868"/>
                    <a:ext cx="0" cy="920216"/>
                  </a:xfrm>
                  <a:prstGeom prst="line">
                    <a:avLst/>
                  </a:prstGeom>
                  <a:grpFill/>
                  <a:ln w="9525">
                    <a:solidFill>
                      <a:schemeClr val="tx1"/>
                    </a:solidFill>
                    <a:round/>
                    <a:headEnd/>
                    <a:tailEnd/>
                  </a:ln>
                </p:spPr>
                <p:txBody>
                  <a:bodyPr/>
                  <a:lstStyle/>
                  <a:p>
                    <a:endParaRPr lang="en-US"/>
                  </a:p>
                </p:txBody>
              </p:sp>
            </p:grpSp>
            <p:sp>
              <p:nvSpPr>
                <p:cNvPr id="56" name="Text Box 183"/>
                <p:cNvSpPr txBox="1">
                  <a:spLocks noChangeArrowheads="1"/>
                </p:cNvSpPr>
                <p:nvPr/>
              </p:nvSpPr>
              <p:spPr bwMode="auto">
                <a:xfrm>
                  <a:off x="3072870" y="2989341"/>
                  <a:ext cx="545342" cy="215444"/>
                </a:xfrm>
                <a:prstGeom prst="rect">
                  <a:avLst/>
                </a:prstGeom>
                <a:noFill/>
                <a:ln w="9525">
                  <a:noFill/>
                  <a:miter lim="800000"/>
                  <a:headEnd/>
                  <a:tailEnd/>
                </a:ln>
              </p:spPr>
              <p:txBody>
                <a:bodyPr wrap="none">
                  <a:spAutoFit/>
                </a:bodyPr>
                <a:lstStyle/>
                <a:p>
                  <a:r>
                    <a:rPr lang="en-US" sz="800" dirty="0" smtClean="0"/>
                    <a:t>RAID10</a:t>
                  </a:r>
                  <a:endParaRPr lang="en-US" sz="800" dirty="0"/>
                </a:p>
              </p:txBody>
            </p:sp>
          </p:grpSp>
        </p:grpSp>
      </p:grpSp>
      <p:grpSp>
        <p:nvGrpSpPr>
          <p:cNvPr id="191" name="Group 190"/>
          <p:cNvGrpSpPr/>
          <p:nvPr/>
        </p:nvGrpSpPr>
        <p:grpSpPr>
          <a:xfrm>
            <a:off x="3941064" y="990600"/>
            <a:ext cx="2612136" cy="4166616"/>
            <a:chOff x="3941064" y="990600"/>
            <a:chExt cx="2612136" cy="4166616"/>
          </a:xfrm>
        </p:grpSpPr>
        <p:sp>
          <p:nvSpPr>
            <p:cNvPr id="148" name="Text Box 212"/>
            <p:cNvSpPr txBox="1">
              <a:spLocks noChangeArrowheads="1"/>
            </p:cNvSpPr>
            <p:nvPr/>
          </p:nvSpPr>
          <p:spPr bwMode="auto">
            <a:xfrm>
              <a:off x="5410200" y="990600"/>
              <a:ext cx="641350" cy="366713"/>
            </a:xfrm>
            <a:prstGeom prst="rect">
              <a:avLst/>
            </a:prstGeom>
            <a:noFill/>
            <a:ln w="9525">
              <a:noFill/>
              <a:miter lim="800000"/>
              <a:headEnd/>
              <a:tailEnd/>
            </a:ln>
          </p:spPr>
          <p:txBody>
            <a:bodyPr wrap="none">
              <a:spAutoFit/>
            </a:bodyPr>
            <a:lstStyle/>
            <a:p>
              <a:r>
                <a:rPr lang="en-US" dirty="0"/>
                <a:t>Pool</a:t>
              </a:r>
            </a:p>
          </p:txBody>
        </p:sp>
        <p:grpSp>
          <p:nvGrpSpPr>
            <p:cNvPr id="187" name="Group 186"/>
            <p:cNvGrpSpPr/>
            <p:nvPr/>
          </p:nvGrpSpPr>
          <p:grpSpPr>
            <a:xfrm>
              <a:off x="4896723" y="2414298"/>
              <a:ext cx="1656477" cy="1929102"/>
              <a:chOff x="4786312" y="2130623"/>
              <a:chExt cx="1656477" cy="1929102"/>
            </a:xfrm>
          </p:grpSpPr>
          <p:grpSp>
            <p:nvGrpSpPr>
              <p:cNvPr id="153" name="Group 152"/>
              <p:cNvGrpSpPr/>
              <p:nvPr/>
            </p:nvGrpSpPr>
            <p:grpSpPr>
              <a:xfrm>
                <a:off x="4786312" y="2133599"/>
                <a:ext cx="1656477" cy="1926126"/>
                <a:chOff x="4388246" y="4511086"/>
                <a:chExt cx="693048" cy="1079410"/>
              </a:xfr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6200000" scaled="1"/>
                <a:tileRect/>
              </a:gradFill>
              <a:effectLst/>
            </p:grpSpPr>
            <p:grpSp>
              <p:nvGrpSpPr>
                <p:cNvPr id="154" name="Group 153"/>
                <p:cNvGrpSpPr/>
                <p:nvPr/>
              </p:nvGrpSpPr>
              <p:grpSpPr>
                <a:xfrm>
                  <a:off x="4388246" y="5125804"/>
                  <a:ext cx="692338" cy="461962"/>
                  <a:chOff x="4388246" y="5125804"/>
                  <a:chExt cx="692338" cy="461962"/>
                </a:xfrm>
                <a:grpFill/>
              </p:grpSpPr>
              <p:sp>
                <p:nvSpPr>
                  <p:cNvPr id="178"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79"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80"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81"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82"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55" name="Group 154"/>
                <p:cNvGrpSpPr/>
                <p:nvPr/>
              </p:nvGrpSpPr>
              <p:grpSpPr>
                <a:xfrm>
                  <a:off x="4388956" y="4818800"/>
                  <a:ext cx="692338" cy="461962"/>
                  <a:chOff x="4388246" y="5125804"/>
                  <a:chExt cx="692338" cy="461962"/>
                </a:xfrm>
                <a:grpFill/>
              </p:grpSpPr>
              <p:sp>
                <p:nvSpPr>
                  <p:cNvPr id="173"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74"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5"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6"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7"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grpSp>
              <p:nvGrpSpPr>
                <p:cNvPr id="156" name="Group 155"/>
                <p:cNvGrpSpPr/>
                <p:nvPr/>
              </p:nvGrpSpPr>
              <p:grpSpPr>
                <a:xfrm>
                  <a:off x="4388956" y="4511086"/>
                  <a:ext cx="692338" cy="461962"/>
                  <a:chOff x="4388246" y="5125804"/>
                  <a:chExt cx="692338" cy="461962"/>
                </a:xfrm>
                <a:grpFill/>
              </p:grpSpPr>
              <p:sp>
                <p:nvSpPr>
                  <p:cNvPr id="168" name="AutoShape 98"/>
                  <p:cNvSpPr>
                    <a:spLocks noChangeArrowheads="1"/>
                  </p:cNvSpPr>
                  <p:nvPr/>
                </p:nvSpPr>
                <p:spPr bwMode="auto">
                  <a:xfrm>
                    <a:off x="4391025" y="5125804"/>
                    <a:ext cx="685800" cy="461962"/>
                  </a:xfrm>
                  <a:prstGeom prst="flowChartMagneticDisk">
                    <a:avLst/>
                  </a:prstGeom>
                  <a:grpFill/>
                  <a:ln w="9525">
                    <a:solidFill>
                      <a:schemeClr val="tx1"/>
                    </a:solidFill>
                    <a:round/>
                    <a:headEnd/>
                    <a:tailEnd/>
                  </a:ln>
                </p:spPr>
                <p:txBody>
                  <a:bodyPr wrap="none" anchor="ctr"/>
                  <a:lstStyle/>
                  <a:p>
                    <a:endParaRPr lang="en-US"/>
                  </a:p>
                </p:txBody>
              </p:sp>
              <p:sp>
                <p:nvSpPr>
                  <p:cNvPr id="169" name="Arc 162"/>
                  <p:cNvSpPr>
                    <a:spLocks/>
                  </p:cNvSpPr>
                  <p:nvPr/>
                </p:nvSpPr>
                <p:spPr bwMode="auto">
                  <a:xfrm flipV="1">
                    <a:off x="4394784" y="5449598"/>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0" name="Arc 162"/>
                  <p:cNvSpPr>
                    <a:spLocks/>
                  </p:cNvSpPr>
                  <p:nvPr/>
                </p:nvSpPr>
                <p:spPr bwMode="auto">
                  <a:xfrm flipV="1">
                    <a:off x="4391160" y="5389632"/>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1" name="Arc 162"/>
                  <p:cNvSpPr>
                    <a:spLocks/>
                  </p:cNvSpPr>
                  <p:nvPr/>
                </p:nvSpPr>
                <p:spPr bwMode="auto">
                  <a:xfrm flipV="1">
                    <a:off x="4391870" y="53296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sp>
                <p:nvSpPr>
                  <p:cNvPr id="172" name="Arc 162"/>
                  <p:cNvSpPr>
                    <a:spLocks/>
                  </p:cNvSpPr>
                  <p:nvPr/>
                </p:nvSpPr>
                <p:spPr bwMode="auto">
                  <a:xfrm flipV="1">
                    <a:off x="4388246" y="5265366"/>
                    <a:ext cx="685800" cy="76200"/>
                  </a:xfrm>
                  <a:custGeom>
                    <a:avLst/>
                    <a:gdLst>
                      <a:gd name="T0" fmla="*/ 0 w 43199"/>
                      <a:gd name="T1" fmla="*/ 0 h 21600"/>
                      <a:gd name="T2" fmla="*/ 0 w 43199"/>
                      <a:gd name="T3" fmla="*/ 0 h 21600"/>
                      <a:gd name="T4" fmla="*/ 0 w 43199"/>
                      <a:gd name="T5" fmla="*/ 0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0" y="21385"/>
                        </a:moveTo>
                        <a:cubicBezTo>
                          <a:pt x="117" y="9540"/>
                          <a:pt x="9753" y="-1"/>
                          <a:pt x="21599" y="0"/>
                        </a:cubicBezTo>
                        <a:cubicBezTo>
                          <a:pt x="33528" y="0"/>
                          <a:pt x="43199" y="9670"/>
                          <a:pt x="43199" y="21600"/>
                        </a:cubicBezTo>
                      </a:path>
                      <a:path w="43199" h="21600" stroke="0" extrusionOk="0">
                        <a:moveTo>
                          <a:pt x="0" y="21385"/>
                        </a:moveTo>
                        <a:cubicBezTo>
                          <a:pt x="117" y="9540"/>
                          <a:pt x="9753" y="-1"/>
                          <a:pt x="21599" y="0"/>
                        </a:cubicBezTo>
                        <a:cubicBezTo>
                          <a:pt x="33528" y="0"/>
                          <a:pt x="43199" y="9670"/>
                          <a:pt x="43199" y="21600"/>
                        </a:cubicBezTo>
                        <a:lnTo>
                          <a:pt x="21599" y="21600"/>
                        </a:lnTo>
                        <a:close/>
                      </a:path>
                    </a:pathLst>
                  </a:custGeom>
                  <a:grpFill/>
                  <a:ln w="9525">
                    <a:solidFill>
                      <a:schemeClr val="tx1"/>
                    </a:solidFill>
                    <a:round/>
                    <a:headEnd/>
                    <a:tailEnd/>
                  </a:ln>
                </p:spPr>
                <p:txBody>
                  <a:bodyPr wrap="none" anchor="ctr"/>
                  <a:lstStyle/>
                  <a:p>
                    <a:endParaRPr lang="en-US"/>
                  </a:p>
                </p:txBody>
              </p:sp>
            </p:grpSp>
            <p:sp>
              <p:nvSpPr>
                <p:cNvPr id="157" name="Line 166"/>
                <p:cNvSpPr>
                  <a:spLocks noChangeShapeType="1"/>
                </p:cNvSpPr>
                <p:nvPr/>
              </p:nvSpPr>
              <p:spPr bwMode="auto">
                <a:xfrm>
                  <a:off x="4440605" y="4629144"/>
                  <a:ext cx="0" cy="920216"/>
                </a:xfrm>
                <a:prstGeom prst="line">
                  <a:avLst/>
                </a:prstGeom>
                <a:grpFill/>
                <a:ln w="9525">
                  <a:solidFill>
                    <a:schemeClr val="tx1"/>
                  </a:solidFill>
                  <a:round/>
                  <a:headEnd/>
                  <a:tailEnd/>
                </a:ln>
              </p:spPr>
              <p:txBody>
                <a:bodyPr/>
                <a:lstStyle/>
                <a:p>
                  <a:endParaRPr lang="en-US"/>
                </a:p>
              </p:txBody>
            </p:sp>
            <p:sp>
              <p:nvSpPr>
                <p:cNvPr id="158" name="Line 166"/>
                <p:cNvSpPr>
                  <a:spLocks noChangeShapeType="1"/>
                </p:cNvSpPr>
                <p:nvPr/>
              </p:nvSpPr>
              <p:spPr bwMode="auto">
                <a:xfrm>
                  <a:off x="4497657" y="4642917"/>
                  <a:ext cx="0" cy="928823"/>
                </a:xfrm>
                <a:prstGeom prst="line">
                  <a:avLst/>
                </a:prstGeom>
                <a:grpFill/>
                <a:ln w="9525">
                  <a:solidFill>
                    <a:schemeClr val="tx1"/>
                  </a:solidFill>
                  <a:round/>
                  <a:headEnd/>
                  <a:tailEnd/>
                </a:ln>
              </p:spPr>
              <p:txBody>
                <a:bodyPr/>
                <a:lstStyle/>
                <a:p>
                  <a:endParaRPr lang="en-US"/>
                </a:p>
              </p:txBody>
            </p:sp>
            <p:sp>
              <p:nvSpPr>
                <p:cNvPr id="159" name="Line 166"/>
                <p:cNvSpPr>
                  <a:spLocks noChangeShapeType="1"/>
                </p:cNvSpPr>
                <p:nvPr/>
              </p:nvSpPr>
              <p:spPr bwMode="auto">
                <a:xfrm>
                  <a:off x="4553999" y="4655858"/>
                  <a:ext cx="0" cy="920216"/>
                </a:xfrm>
                <a:prstGeom prst="line">
                  <a:avLst/>
                </a:prstGeom>
                <a:grpFill/>
                <a:ln w="9525">
                  <a:solidFill>
                    <a:schemeClr val="tx1"/>
                  </a:solidFill>
                  <a:round/>
                  <a:headEnd/>
                  <a:tailEnd/>
                </a:ln>
              </p:spPr>
              <p:txBody>
                <a:bodyPr/>
                <a:lstStyle/>
                <a:p>
                  <a:endParaRPr lang="en-US"/>
                </a:p>
              </p:txBody>
            </p:sp>
            <p:sp>
              <p:nvSpPr>
                <p:cNvPr id="160" name="Line 166"/>
                <p:cNvSpPr>
                  <a:spLocks noChangeShapeType="1"/>
                </p:cNvSpPr>
                <p:nvPr/>
              </p:nvSpPr>
              <p:spPr bwMode="auto">
                <a:xfrm>
                  <a:off x="4619719" y="4660902"/>
                  <a:ext cx="0" cy="920216"/>
                </a:xfrm>
                <a:prstGeom prst="line">
                  <a:avLst/>
                </a:prstGeom>
                <a:grpFill/>
                <a:ln w="9525">
                  <a:solidFill>
                    <a:schemeClr val="tx1"/>
                  </a:solidFill>
                  <a:round/>
                  <a:headEnd/>
                  <a:tailEnd/>
                </a:ln>
              </p:spPr>
              <p:txBody>
                <a:bodyPr/>
                <a:lstStyle/>
                <a:p>
                  <a:endParaRPr lang="en-US"/>
                </a:p>
              </p:txBody>
            </p:sp>
            <p:sp>
              <p:nvSpPr>
                <p:cNvPr id="161" name="Line 166"/>
                <p:cNvSpPr>
                  <a:spLocks noChangeShapeType="1"/>
                </p:cNvSpPr>
                <p:nvPr/>
              </p:nvSpPr>
              <p:spPr bwMode="auto">
                <a:xfrm>
                  <a:off x="4689773" y="4670280"/>
                  <a:ext cx="0" cy="920216"/>
                </a:xfrm>
                <a:prstGeom prst="line">
                  <a:avLst/>
                </a:prstGeom>
                <a:grpFill/>
                <a:ln w="9525">
                  <a:solidFill>
                    <a:schemeClr val="tx1"/>
                  </a:solidFill>
                  <a:round/>
                  <a:headEnd/>
                  <a:tailEnd/>
                </a:ln>
              </p:spPr>
              <p:txBody>
                <a:bodyPr/>
                <a:lstStyle/>
                <a:p>
                  <a:endParaRPr lang="en-US"/>
                </a:p>
              </p:txBody>
            </p:sp>
            <p:sp>
              <p:nvSpPr>
                <p:cNvPr id="162" name="Line 166"/>
                <p:cNvSpPr>
                  <a:spLocks noChangeShapeType="1"/>
                </p:cNvSpPr>
                <p:nvPr/>
              </p:nvSpPr>
              <p:spPr bwMode="auto">
                <a:xfrm>
                  <a:off x="4759827" y="4666656"/>
                  <a:ext cx="0" cy="920216"/>
                </a:xfrm>
                <a:prstGeom prst="line">
                  <a:avLst/>
                </a:prstGeom>
                <a:grpFill/>
                <a:ln w="9525">
                  <a:solidFill>
                    <a:schemeClr val="tx1"/>
                  </a:solidFill>
                  <a:round/>
                  <a:headEnd/>
                  <a:tailEnd/>
                </a:ln>
              </p:spPr>
              <p:txBody>
                <a:bodyPr/>
                <a:lstStyle/>
                <a:p>
                  <a:endParaRPr lang="en-US"/>
                </a:p>
              </p:txBody>
            </p:sp>
            <p:sp>
              <p:nvSpPr>
                <p:cNvPr id="163" name="Line 166"/>
                <p:cNvSpPr>
                  <a:spLocks noChangeShapeType="1"/>
                </p:cNvSpPr>
                <p:nvPr/>
              </p:nvSpPr>
              <p:spPr bwMode="auto">
                <a:xfrm>
                  <a:off x="4833505" y="4662322"/>
                  <a:ext cx="0" cy="920216"/>
                </a:xfrm>
                <a:prstGeom prst="line">
                  <a:avLst/>
                </a:prstGeom>
                <a:grpFill/>
                <a:ln w="9525">
                  <a:solidFill>
                    <a:schemeClr val="tx1"/>
                  </a:solidFill>
                  <a:round/>
                  <a:headEnd/>
                  <a:tailEnd/>
                </a:ln>
              </p:spPr>
              <p:txBody>
                <a:bodyPr/>
                <a:lstStyle/>
                <a:p>
                  <a:endParaRPr lang="en-US"/>
                </a:p>
              </p:txBody>
            </p:sp>
            <p:sp>
              <p:nvSpPr>
                <p:cNvPr id="164" name="Line 166"/>
                <p:cNvSpPr>
                  <a:spLocks noChangeShapeType="1"/>
                </p:cNvSpPr>
                <p:nvPr/>
              </p:nvSpPr>
              <p:spPr bwMode="auto">
                <a:xfrm>
                  <a:off x="4894891" y="4639196"/>
                  <a:ext cx="0" cy="920216"/>
                </a:xfrm>
                <a:prstGeom prst="line">
                  <a:avLst/>
                </a:prstGeom>
                <a:grpFill/>
                <a:ln w="9525">
                  <a:solidFill>
                    <a:schemeClr val="tx1"/>
                  </a:solidFill>
                  <a:round/>
                  <a:headEnd/>
                  <a:tailEnd/>
                </a:ln>
              </p:spPr>
              <p:txBody>
                <a:bodyPr/>
                <a:lstStyle/>
                <a:p>
                  <a:endParaRPr lang="en-US"/>
                </a:p>
              </p:txBody>
            </p:sp>
            <p:sp>
              <p:nvSpPr>
                <p:cNvPr id="165" name="Line 166"/>
                <p:cNvSpPr>
                  <a:spLocks noChangeShapeType="1"/>
                </p:cNvSpPr>
                <p:nvPr/>
              </p:nvSpPr>
              <p:spPr bwMode="auto">
                <a:xfrm>
                  <a:off x="4964945" y="4646406"/>
                  <a:ext cx="0" cy="920216"/>
                </a:xfrm>
                <a:prstGeom prst="line">
                  <a:avLst/>
                </a:prstGeom>
                <a:grpFill/>
                <a:ln w="9525">
                  <a:solidFill>
                    <a:schemeClr val="tx1"/>
                  </a:solidFill>
                  <a:round/>
                  <a:headEnd/>
                  <a:tailEnd/>
                </a:ln>
              </p:spPr>
              <p:txBody>
                <a:bodyPr/>
                <a:lstStyle/>
                <a:p>
                  <a:endParaRPr lang="en-US"/>
                </a:p>
              </p:txBody>
            </p:sp>
            <p:sp>
              <p:nvSpPr>
                <p:cNvPr id="166" name="Line 166"/>
                <p:cNvSpPr>
                  <a:spLocks noChangeShapeType="1"/>
                </p:cNvSpPr>
                <p:nvPr/>
              </p:nvSpPr>
              <p:spPr bwMode="auto">
                <a:xfrm>
                  <a:off x="5030665" y="4621112"/>
                  <a:ext cx="0" cy="920216"/>
                </a:xfrm>
                <a:prstGeom prst="line">
                  <a:avLst/>
                </a:prstGeom>
                <a:grpFill/>
                <a:ln w="9525">
                  <a:solidFill>
                    <a:schemeClr val="tx1"/>
                  </a:solidFill>
                  <a:round/>
                  <a:headEnd/>
                  <a:tailEnd/>
                </a:ln>
              </p:spPr>
              <p:txBody>
                <a:bodyPr/>
                <a:lstStyle/>
                <a:p>
                  <a:endParaRPr lang="en-US"/>
                </a:p>
              </p:txBody>
            </p:sp>
            <p:sp>
              <p:nvSpPr>
                <p:cNvPr id="167" name="Line 166"/>
                <p:cNvSpPr>
                  <a:spLocks noChangeShapeType="1"/>
                </p:cNvSpPr>
                <p:nvPr/>
              </p:nvSpPr>
              <p:spPr bwMode="auto">
                <a:xfrm>
                  <a:off x="5079049" y="4595818"/>
                  <a:ext cx="0" cy="920216"/>
                </a:xfrm>
                <a:prstGeom prst="line">
                  <a:avLst/>
                </a:prstGeom>
                <a:grpFill/>
                <a:ln w="9525">
                  <a:solidFill>
                    <a:schemeClr val="tx1"/>
                  </a:solidFill>
                  <a:round/>
                  <a:headEnd/>
                  <a:tailEnd/>
                </a:ln>
              </p:spPr>
              <p:txBody>
                <a:bodyPr/>
                <a:lstStyle/>
                <a:p>
                  <a:endParaRPr lang="en-US"/>
                </a:p>
              </p:txBody>
            </p:sp>
          </p:grpSp>
          <p:sp>
            <p:nvSpPr>
              <p:cNvPr id="183" name="Text Box 183"/>
              <p:cNvSpPr txBox="1">
                <a:spLocks noChangeArrowheads="1"/>
              </p:cNvSpPr>
              <p:nvPr/>
            </p:nvSpPr>
            <p:spPr bwMode="auto">
              <a:xfrm>
                <a:off x="5334000" y="2130623"/>
                <a:ext cx="572593" cy="307777"/>
              </a:xfrm>
              <a:prstGeom prst="rect">
                <a:avLst/>
              </a:prstGeom>
              <a:noFill/>
              <a:ln w="9525">
                <a:noFill/>
                <a:miter lim="800000"/>
                <a:headEnd/>
                <a:tailEnd/>
              </a:ln>
            </p:spPr>
            <p:txBody>
              <a:bodyPr wrap="none">
                <a:spAutoFit/>
              </a:bodyPr>
              <a:lstStyle/>
              <a:p>
                <a:r>
                  <a:rPr lang="en-US" sz="1400" b="1" dirty="0" smtClean="0">
                    <a:solidFill>
                      <a:schemeClr val="bg1"/>
                    </a:solidFill>
                  </a:rPr>
                  <a:t>Pool</a:t>
                </a:r>
                <a:endParaRPr lang="en-US" sz="1400" b="1" dirty="0">
                  <a:solidFill>
                    <a:schemeClr val="bg1"/>
                  </a:solidFill>
                </a:endParaRPr>
              </a:p>
            </p:txBody>
          </p:sp>
        </p:grpSp>
        <p:sp>
          <p:nvSpPr>
            <p:cNvPr id="188" name="Line 204"/>
            <p:cNvSpPr>
              <a:spLocks noChangeShapeType="1"/>
            </p:cNvSpPr>
            <p:nvPr/>
          </p:nvSpPr>
          <p:spPr bwMode="auto">
            <a:xfrm flipV="1">
              <a:off x="3941064" y="3552989"/>
              <a:ext cx="794624" cy="4027"/>
            </a:xfrm>
            <a:prstGeom prst="line">
              <a:avLst/>
            </a:prstGeom>
            <a:noFill/>
            <a:ln w="76200">
              <a:solidFill>
                <a:schemeClr val="tx1"/>
              </a:solidFill>
              <a:round/>
              <a:headEnd/>
              <a:tailEnd type="stealth" w="med" len="med"/>
            </a:ln>
          </p:spPr>
          <p:txBody>
            <a:bodyPr/>
            <a:lstStyle/>
            <a:p>
              <a:endParaRPr lang="en-US"/>
            </a:p>
          </p:txBody>
        </p:sp>
        <p:sp>
          <p:nvSpPr>
            <p:cNvPr id="189" name="Line 204"/>
            <p:cNvSpPr>
              <a:spLocks noChangeShapeType="1"/>
            </p:cNvSpPr>
            <p:nvPr/>
          </p:nvSpPr>
          <p:spPr bwMode="auto">
            <a:xfrm flipV="1">
              <a:off x="3943349" y="4511797"/>
              <a:ext cx="960015" cy="645419"/>
            </a:xfrm>
            <a:prstGeom prst="line">
              <a:avLst/>
            </a:prstGeom>
            <a:noFill/>
            <a:ln w="76200">
              <a:solidFill>
                <a:schemeClr val="tx1"/>
              </a:solidFill>
              <a:round/>
              <a:headEnd/>
              <a:tailEnd type="stealth" w="med" len="med"/>
            </a:ln>
          </p:spPr>
          <p:txBody>
            <a:bodyPr/>
            <a:lstStyle/>
            <a:p>
              <a:endParaRPr lang="en-US"/>
            </a:p>
          </p:txBody>
        </p:sp>
        <p:sp>
          <p:nvSpPr>
            <p:cNvPr id="190" name="Line 204"/>
            <p:cNvSpPr>
              <a:spLocks noChangeShapeType="1"/>
            </p:cNvSpPr>
            <p:nvPr/>
          </p:nvSpPr>
          <p:spPr bwMode="auto">
            <a:xfrm>
              <a:off x="3941064" y="2029968"/>
              <a:ext cx="820266" cy="415084"/>
            </a:xfrm>
            <a:prstGeom prst="line">
              <a:avLst/>
            </a:prstGeom>
            <a:noFill/>
            <a:ln w="76200">
              <a:solidFill>
                <a:schemeClr val="tx1"/>
              </a:solidFill>
              <a:round/>
              <a:headEnd/>
              <a:tailEnd type="stealth" w="med" len="med"/>
            </a:ln>
          </p:spPr>
          <p:txBody>
            <a:bodyPr/>
            <a:lstStyle/>
            <a:p>
              <a:endParaRPr lang="en-US"/>
            </a:p>
          </p:txBody>
        </p:sp>
      </p:grpSp>
    </p:spTree>
    <p:extLst>
      <p:ext uri="{BB962C8B-B14F-4D97-AF65-F5344CB8AC3E}">
        <p14:creationId xmlns:p14="http://schemas.microsoft.com/office/powerpoint/2010/main" val="36862017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1"/>
                                        </p:tgtEl>
                                        <p:attrNameLst>
                                          <p:attrName>style.visibility</p:attrName>
                                        </p:attrNameLst>
                                      </p:cBhvr>
                                      <p:to>
                                        <p:strVal val="visible"/>
                                      </p:to>
                                    </p:set>
                                    <p:animEffect transition="in" filter="wipe(left)">
                                      <p:cBhvr>
                                        <p:cTn id="12" dur="500"/>
                                        <p:tgtEl>
                                          <p:spTgt spid="19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wipe(left)">
                                      <p:cBhvr>
                                        <p:cTn id="1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Virtualized RAID</a:t>
            </a:r>
            <a:endParaRPr lang="en-US" dirty="0"/>
          </a:p>
        </p:txBody>
      </p:sp>
      <p:graphicFrame>
        <p:nvGraphicFramePr>
          <p:cNvPr id="8" name="Diagram 7"/>
          <p:cNvGraphicFramePr/>
          <p:nvPr>
            <p:extLst>
              <p:ext uri="{D42A27DB-BD31-4B8C-83A1-F6EECF244321}">
                <p14:modId xmlns:p14="http://schemas.microsoft.com/office/powerpoint/2010/main" val="3958502182"/>
              </p:ext>
            </p:extLst>
          </p:nvPr>
        </p:nvGraphicFramePr>
        <p:xfrm>
          <a:off x="1152525" y="1397000"/>
          <a:ext cx="6886575"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txBox="1">
            <a:spLocks/>
          </p:cNvSpPr>
          <p:nvPr/>
        </p:nvSpPr>
        <p:spPr bwMode="gray">
          <a:xfrm>
            <a:off x="444756" y="611971"/>
            <a:ext cx="6829424" cy="5838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lnSpc>
                <a:spcPct val="90000"/>
              </a:lnSpc>
              <a:spcBef>
                <a:spcPct val="0"/>
              </a:spcBef>
              <a:spcAft>
                <a:spcPct val="0"/>
              </a:spcAft>
              <a:defRPr sz="3200" b="1" kern="1200">
                <a:solidFill>
                  <a:schemeClr val="accent6">
                    <a:lumMod val="50000"/>
                  </a:schemeClr>
                </a:solidFill>
                <a:effectLst/>
                <a:latin typeface="Franklin Gothic Book" panose="020B0503020102020204" pitchFamily="34" charset="0"/>
                <a:ea typeface="+mj-ea"/>
                <a:cs typeface="+mj-cs"/>
              </a:defRPr>
            </a:lvl1pPr>
            <a:lvl2pPr algn="l" rtl="0" eaLnBrk="1" fontAlgn="base" hangingPunct="1">
              <a:spcBef>
                <a:spcPct val="0"/>
              </a:spcBef>
              <a:spcAft>
                <a:spcPct val="0"/>
              </a:spcAft>
              <a:defRPr sz="2500">
                <a:solidFill>
                  <a:schemeClr val="bg1"/>
                </a:solidFill>
                <a:latin typeface="Franklin Gothic Medium" pitchFamily="34" charset="0"/>
              </a:defRPr>
            </a:lvl2pPr>
            <a:lvl3pPr algn="l" rtl="0" eaLnBrk="1" fontAlgn="base" hangingPunct="1">
              <a:spcBef>
                <a:spcPct val="0"/>
              </a:spcBef>
              <a:spcAft>
                <a:spcPct val="0"/>
              </a:spcAft>
              <a:defRPr sz="2500">
                <a:solidFill>
                  <a:schemeClr val="bg1"/>
                </a:solidFill>
                <a:latin typeface="Franklin Gothic Medium" pitchFamily="34" charset="0"/>
              </a:defRPr>
            </a:lvl3pPr>
            <a:lvl4pPr algn="l" rtl="0" eaLnBrk="1" fontAlgn="base" hangingPunct="1">
              <a:spcBef>
                <a:spcPct val="0"/>
              </a:spcBef>
              <a:spcAft>
                <a:spcPct val="0"/>
              </a:spcAft>
              <a:defRPr sz="2500">
                <a:solidFill>
                  <a:schemeClr val="bg1"/>
                </a:solidFill>
                <a:latin typeface="Franklin Gothic Medium" pitchFamily="34" charset="0"/>
              </a:defRPr>
            </a:lvl4pPr>
            <a:lvl5pPr algn="l" rtl="0" eaLnBrk="1" fontAlgn="base" hangingPunct="1">
              <a:spcBef>
                <a:spcPct val="0"/>
              </a:spcBef>
              <a:spcAft>
                <a:spcPct val="0"/>
              </a:spcAft>
              <a:defRPr sz="2500">
                <a:solidFill>
                  <a:schemeClr val="bg1"/>
                </a:solidFill>
                <a:latin typeface="Franklin Gothic Medium" pitchFamily="34" charset="0"/>
              </a:defRPr>
            </a:lvl5pPr>
            <a:lvl6pPr marL="457200" algn="l" rtl="0" eaLnBrk="1" fontAlgn="base" hangingPunct="1">
              <a:spcBef>
                <a:spcPct val="0"/>
              </a:spcBef>
              <a:spcAft>
                <a:spcPct val="0"/>
              </a:spcAft>
              <a:defRPr sz="2500">
                <a:solidFill>
                  <a:schemeClr val="bg1"/>
                </a:solidFill>
                <a:latin typeface="Franklin Gothic Medium" pitchFamily="34" charset="0"/>
              </a:defRPr>
            </a:lvl6pPr>
            <a:lvl7pPr marL="914400" algn="l" rtl="0" eaLnBrk="1" fontAlgn="base" hangingPunct="1">
              <a:spcBef>
                <a:spcPct val="0"/>
              </a:spcBef>
              <a:spcAft>
                <a:spcPct val="0"/>
              </a:spcAft>
              <a:defRPr sz="2500">
                <a:solidFill>
                  <a:schemeClr val="bg1"/>
                </a:solidFill>
                <a:latin typeface="Franklin Gothic Medium" pitchFamily="34" charset="0"/>
              </a:defRPr>
            </a:lvl7pPr>
            <a:lvl8pPr marL="1371600" algn="l" rtl="0" eaLnBrk="1" fontAlgn="base" hangingPunct="1">
              <a:spcBef>
                <a:spcPct val="0"/>
              </a:spcBef>
              <a:spcAft>
                <a:spcPct val="0"/>
              </a:spcAft>
              <a:defRPr sz="2500">
                <a:solidFill>
                  <a:schemeClr val="bg1"/>
                </a:solidFill>
                <a:latin typeface="Franklin Gothic Medium" pitchFamily="34" charset="0"/>
              </a:defRPr>
            </a:lvl8pPr>
            <a:lvl9pPr marL="1828800" algn="l" rtl="0" eaLnBrk="1" fontAlgn="base" hangingPunct="1">
              <a:spcBef>
                <a:spcPct val="0"/>
              </a:spcBef>
              <a:spcAft>
                <a:spcPct val="0"/>
              </a:spcAft>
              <a:defRPr sz="2500">
                <a:solidFill>
                  <a:schemeClr val="bg1"/>
                </a:solidFill>
                <a:latin typeface="Franklin Gothic Medium" pitchFamily="34" charset="0"/>
              </a:defRPr>
            </a:lvl9pPr>
          </a:lstStyle>
          <a:p>
            <a:r>
              <a:rPr lang="en-US" dirty="0" smtClean="0">
                <a:solidFill>
                  <a:schemeClr val="bg1">
                    <a:lumMod val="65000"/>
                  </a:schemeClr>
                </a:solidFill>
              </a:rPr>
              <a:t>RealStor 2.0</a:t>
            </a:r>
            <a:endParaRPr lang="en-US" dirty="0">
              <a:solidFill>
                <a:schemeClr val="bg1">
                  <a:lumMod val="65000"/>
                </a:schemeClr>
              </a:solidFill>
            </a:endParaRPr>
          </a:p>
        </p:txBody>
      </p:sp>
    </p:spTree>
    <p:extLst>
      <p:ext uri="{BB962C8B-B14F-4D97-AF65-F5344CB8AC3E}">
        <p14:creationId xmlns:p14="http://schemas.microsoft.com/office/powerpoint/2010/main" val="36580759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322780" y="3645425"/>
            <a:ext cx="8287820" cy="1352310"/>
          </a:xfrm>
        </p:spPr>
        <p:txBody>
          <a:bodyPr/>
          <a:lstStyle/>
          <a:p>
            <a:r>
              <a:rPr lang="en-US" dirty="0" smtClean="0"/>
              <a:t>Licensing</a:t>
            </a:r>
            <a:endParaRPr lang="en-US" dirty="0"/>
          </a:p>
        </p:txBody>
      </p:sp>
    </p:spTree>
    <p:extLst>
      <p:ext uri="{BB962C8B-B14F-4D97-AF65-F5344CB8AC3E}">
        <p14:creationId xmlns:p14="http://schemas.microsoft.com/office/powerpoint/2010/main" val="23195518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Licensing for RealStor 2.0</a:t>
            </a:r>
            <a:endParaRPr lang="en-US" dirty="0"/>
          </a:p>
        </p:txBody>
      </p:sp>
      <p:sp>
        <p:nvSpPr>
          <p:cNvPr id="6" name="Content Placeholder 5"/>
          <p:cNvSpPr txBox="1">
            <a:spLocks/>
          </p:cNvSpPr>
          <p:nvPr/>
        </p:nvSpPr>
        <p:spPr>
          <a:xfrm>
            <a:off x="446088" y="989013"/>
            <a:ext cx="8466137" cy="4922837"/>
          </a:xfrm>
          <a:prstGeom prst="rect">
            <a:avLst/>
          </a:prstGeom>
        </p:spPr>
        <p:txBody>
          <a:bodyPr>
            <a:normAutofit fontScale="92500" lnSpcReduction="10000"/>
          </a:bodyPr>
          <a:lstStyle>
            <a:lvl1pPr marL="342900" indent="-342900" algn="l" rtl="0" eaLnBrk="0" fontAlgn="base" hangingPunct="0">
              <a:spcBef>
                <a:spcPct val="20000"/>
              </a:spcBef>
              <a:spcAft>
                <a:spcPct val="0"/>
              </a:spcAft>
              <a:buClr>
                <a:schemeClr val="accent6"/>
              </a:buClr>
              <a:buFont typeface="Wingdings" pitchFamily="2" charset="2"/>
              <a:buChar char="Ø"/>
              <a:defRPr sz="2400" kern="1200" baseline="0">
                <a:solidFill>
                  <a:srgbClr val="292929"/>
                </a:solidFill>
                <a:latin typeface="Franklin Gothic Medium" pitchFamily="34" charset="0"/>
                <a:ea typeface="+mn-ea"/>
                <a:cs typeface="+mn-cs"/>
              </a:defRPr>
            </a:lvl1pPr>
            <a:lvl2pPr marL="571500" indent="-228600" algn="l" rtl="0" eaLnBrk="0" fontAlgn="base" hangingPunct="0">
              <a:spcBef>
                <a:spcPct val="20000"/>
              </a:spcBef>
              <a:spcAft>
                <a:spcPct val="0"/>
              </a:spcAft>
              <a:buClr>
                <a:srgbClr val="C00000"/>
              </a:buClr>
              <a:buFont typeface="Wingdings" pitchFamily="2" charset="2"/>
              <a:buChar char="§"/>
              <a:defRPr sz="2000" kern="1200" baseline="0">
                <a:solidFill>
                  <a:srgbClr val="292929"/>
                </a:solidFill>
                <a:latin typeface="Franklin Gothic Medium" pitchFamily="34" charset="0"/>
                <a:ea typeface="+mn-ea"/>
                <a:cs typeface="+mn-cs"/>
              </a:defRPr>
            </a:lvl2pPr>
            <a:lvl3pPr marL="800100" indent="-228600" algn="l" rtl="0" eaLnBrk="0" fontAlgn="base" hangingPunct="0">
              <a:spcBef>
                <a:spcPct val="20000"/>
              </a:spcBef>
              <a:spcAft>
                <a:spcPct val="0"/>
              </a:spcAft>
              <a:buClr>
                <a:srgbClr val="C00000"/>
              </a:buClr>
              <a:buFont typeface="Franklin Gothic Medium" pitchFamily="34" charset="0"/>
              <a:buChar char="–"/>
              <a:defRPr sz="1800" kern="1200" baseline="0">
                <a:solidFill>
                  <a:srgbClr val="292929"/>
                </a:solidFill>
                <a:latin typeface="Franklin Gothic Medium" pitchFamily="34" charset="0"/>
                <a:ea typeface="+mn-ea"/>
                <a:cs typeface="+mn-cs"/>
              </a:defRPr>
            </a:lvl3pPr>
            <a:lvl4pPr marL="1028700" indent="-228600" algn="l" rtl="0" eaLnBrk="0" fontAlgn="base" hangingPunct="0">
              <a:spcBef>
                <a:spcPct val="20000"/>
              </a:spcBef>
              <a:spcAft>
                <a:spcPct val="0"/>
              </a:spcAft>
              <a:buClr>
                <a:srgbClr val="C00000"/>
              </a:buClr>
              <a:buFont typeface="Arial" charset="0"/>
              <a:buChar char="•"/>
              <a:defRPr sz="1600" kern="1200" baseline="0">
                <a:solidFill>
                  <a:srgbClr val="292929"/>
                </a:solidFill>
                <a:latin typeface="Franklin Gothic Medium" pitchFamily="34" charset="0"/>
                <a:ea typeface="+mn-ea"/>
                <a:cs typeface="+mn-cs"/>
              </a:defRPr>
            </a:lvl4pPr>
            <a:lvl5pPr marL="1200150" indent="-173038" algn="l" rtl="0" eaLnBrk="0" fontAlgn="base" hangingPunct="0">
              <a:spcBef>
                <a:spcPct val="20000"/>
              </a:spcBef>
              <a:spcAft>
                <a:spcPct val="0"/>
              </a:spcAft>
              <a:buClr>
                <a:srgbClr val="C00000"/>
              </a:buClr>
              <a:buFont typeface="Franklin Gothic Medium" pitchFamily="34" charset="0"/>
              <a:buChar char="–"/>
              <a:defRPr sz="1200" kern="1200">
                <a:solidFill>
                  <a:srgbClr val="292929"/>
                </a:solidFill>
                <a:latin typeface="Franklin Gothic Medium"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Included </a:t>
            </a:r>
            <a:r>
              <a:rPr lang="en-US" dirty="0"/>
              <a:t>in the box</a:t>
            </a:r>
            <a:r>
              <a:rPr lang="en-US" dirty="0" smtClean="0"/>
              <a:t>:</a:t>
            </a:r>
          </a:p>
          <a:p>
            <a:pPr lvl="1"/>
            <a:r>
              <a:rPr lang="en-US" dirty="0"/>
              <a:t>Tiering for HDD’s</a:t>
            </a:r>
          </a:p>
          <a:p>
            <a:pPr lvl="1"/>
            <a:r>
              <a:rPr lang="en-US" dirty="0"/>
              <a:t>Thin Provisioning</a:t>
            </a:r>
          </a:p>
          <a:p>
            <a:pPr lvl="1"/>
            <a:r>
              <a:rPr lang="en-US" dirty="0"/>
              <a:t>Rapid Rebuild</a:t>
            </a:r>
          </a:p>
          <a:p>
            <a:pPr lvl="1"/>
            <a:r>
              <a:rPr lang="en-US" dirty="0"/>
              <a:t>Virtualized Snapshots</a:t>
            </a:r>
          </a:p>
          <a:p>
            <a:pPr lvl="1"/>
            <a:r>
              <a:rPr lang="en-US" dirty="0"/>
              <a:t>SSD Read Cache</a:t>
            </a:r>
          </a:p>
          <a:p>
            <a:r>
              <a:rPr lang="en-US" dirty="0" smtClean="0"/>
              <a:t>Licensable Options</a:t>
            </a:r>
          </a:p>
          <a:p>
            <a:pPr lvl="1"/>
            <a:r>
              <a:rPr lang="en-US" dirty="0" smtClean="0"/>
              <a:t>Tiering for Flash</a:t>
            </a:r>
          </a:p>
          <a:p>
            <a:r>
              <a:rPr lang="en-US" dirty="0" smtClean="0"/>
              <a:t>Software support</a:t>
            </a:r>
          </a:p>
          <a:p>
            <a:pPr lvl="1"/>
            <a:r>
              <a:rPr lang="en-US" dirty="0" smtClean="0"/>
              <a:t>One year of software support is required with this feature</a:t>
            </a:r>
          </a:p>
          <a:p>
            <a:r>
              <a:rPr lang="en-US" dirty="0" smtClean="0"/>
              <a:t>Associated Hardware</a:t>
            </a:r>
          </a:p>
          <a:p>
            <a:pPr lvl="1"/>
            <a:r>
              <a:rPr lang="en-US" dirty="0" smtClean="0"/>
              <a:t>4004 </a:t>
            </a:r>
            <a:r>
              <a:rPr lang="en-US" dirty="0"/>
              <a:t>s</a:t>
            </a:r>
            <a:r>
              <a:rPr lang="en-US" dirty="0" smtClean="0"/>
              <a:t>eries arrays</a:t>
            </a:r>
          </a:p>
          <a:p>
            <a:pPr lvl="1"/>
            <a:r>
              <a:rPr lang="en-US" dirty="0" smtClean="0"/>
              <a:t>3004 – coming in Q3 </a:t>
            </a:r>
          </a:p>
          <a:p>
            <a:pPr lvl="1"/>
            <a:r>
              <a:rPr lang="en-US" dirty="0" smtClean="0"/>
              <a:t>6004 – coming in Q4 </a:t>
            </a:r>
            <a:endParaRPr lang="en-US" dirty="0"/>
          </a:p>
        </p:txBody>
      </p:sp>
    </p:spTree>
    <p:extLst>
      <p:ext uri="{BB962C8B-B14F-4D97-AF65-F5344CB8AC3E}">
        <p14:creationId xmlns:p14="http://schemas.microsoft.com/office/powerpoint/2010/main" val="2511107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752600" y="2254984"/>
            <a:ext cx="5105400" cy="1631216"/>
          </a:xfrm>
          <a:prstGeom prst="rect">
            <a:avLst/>
          </a:prstGeom>
          <a:noFill/>
        </p:spPr>
        <p:txBody>
          <a:bodyPr wrap="square" rtlCol="0">
            <a:spAutoFit/>
          </a:bodyPr>
          <a:lstStyle/>
          <a:p>
            <a:pPr algn="ctr"/>
            <a:r>
              <a:rPr lang="en-US" sz="5000" dirty="0" smtClean="0">
                <a:solidFill>
                  <a:schemeClr val="bg1"/>
                </a:solidFill>
              </a:rPr>
              <a:t>GUI Demonstration</a:t>
            </a:r>
            <a:endParaRPr lang="en-US" sz="5000" dirty="0">
              <a:solidFill>
                <a:schemeClr val="bg1"/>
              </a:solidFill>
            </a:endParaRPr>
          </a:p>
        </p:txBody>
      </p:sp>
    </p:spTree>
    <p:extLst>
      <p:ext uri="{BB962C8B-B14F-4D97-AF65-F5344CB8AC3E}">
        <p14:creationId xmlns:p14="http://schemas.microsoft.com/office/powerpoint/2010/main" val="142147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7&quot;&gt;&lt;property id=&quot;20148&quot; value=&quot;5&quot;/&gt;&lt;property id=&quot;20300&quot; value=&quot;Slide 16&quot;/&gt;&lt;property id=&quot;20307&quot; value=&quot;331&quot;/&gt;&lt;/object&gt;&lt;object type=&quot;3&quot; unique_id=&quot;10082&quot;&gt;&lt;property id=&quot;20148&quot; value=&quot;5&quot;/&gt;&lt;property id=&quot;20300&quot; value=&quot;Slide 1&quot;/&gt;&lt;property id=&quot;20307&quot; value=&quot;346&quot;/&gt;&lt;/object&gt;&lt;object type=&quot;3&quot; unique_id=&quot;10183&quot;&gt;&lt;property id=&quot;20148&quot; value=&quot;5&quot;/&gt;&lt;property id=&quot;20300&quot; value=&quot;Slide 2&quot;/&gt;&lt;property id=&quot;20307&quot; value=&quot;352&quot;/&gt;&lt;/object&gt;&lt;object type=&quot;3&quot; unique_id=&quot;10184&quot;&gt;&lt;property id=&quot;20148&quot; value=&quot;5&quot;/&gt;&lt;property id=&quot;20300&quot; value=&quot;Slide 17 - &amp;quot;CHAPTER HEADLINE&amp;#x0D;&amp;#x0A;GOES HERE&amp;quot;&quot;/&gt;&lt;property id=&quot;20307&quot; value=&quot;348&quot;/&gt;&lt;/object&gt;&lt;object type=&quot;3&quot; unique_id=&quot;10185&quot;&gt;&lt;property id=&quot;20148&quot; value=&quot;5&quot;/&gt;&lt;property id=&quot;20300&quot; value=&quot;Slide 18 - &amp;quot;CHAPTER HEADLINE &amp;#x0D;&amp;#x0A;GOES HERE&amp;quot;&quot;/&gt;&lt;property id=&quot;20307&quot; value=&quot;347&quot;/&gt;&lt;/object&gt;&lt;object type=&quot;3&quot; unique_id=&quot;10186&quot;&gt;&lt;property id=&quot;20148&quot; value=&quot;5&quot;/&gt;&lt;property id=&quot;20300&quot; value=&quot;Slide 19 - &amp;quot;CHAPTER HEADLINE &amp;#x0D;&amp;#x0A;GOES HERE&amp;quot;&quot;/&gt;&lt;property id=&quot;20307&quot; value=&quot;349&quot;/&gt;&lt;/object&gt;&lt;object type=&quot;3&quot; unique_id=&quot;10187&quot;&gt;&lt;property id=&quot;20148&quot; value=&quot;5&quot;/&gt;&lt;property id=&quot;20300&quot; value=&quot;Slide 20 - &amp;quot;CHAPTER HEADLINE&amp;#x0D;&amp;#x0A;GOES HERE&amp;quot;&quot;/&gt;&lt;property id=&quot;20307&quot; value=&quot;350&quot;/&gt;&lt;/object&gt;&lt;object type=&quot;3&quot; unique_id=&quot;10348&quot;&gt;&lt;property id=&quot;20148&quot; value=&quot;5&quot;/&gt;&lt;property id=&quot;20300&quot; value=&quot;Slide 4 - &amp;quot;Before you begin…&amp;quot;&quot;/&gt;&lt;property id=&quot;20307&quot; value=&quot;354&quot;/&gt;&lt;/object&gt;&lt;object type=&quot;3&quot; unique_id=&quot;10349&quot;&gt;&lt;property id=&quot;20148&quot; value=&quot;5&quot;/&gt;&lt;property id=&quot;20300&quot; value=&quot;Slide 5 - &amp;quot;Headline goes here&amp;quot;&quot;/&gt;&lt;property id=&quot;20307&quot; value=&quot;353&quot;/&gt;&lt;/object&gt;&lt;object type=&quot;3&quot; unique_id=&quot;10350&quot;&gt;&lt;property id=&quot;20148&quot; value=&quot;5&quot;/&gt;&lt;property id=&quot;20300&quot; value=&quot;Slide 6 - &amp;quot;Converting old presentations to the new format&amp;quot;&quot;/&gt;&lt;property id=&quot;20307&quot; value=&quot;355&quot;/&gt;&lt;/object&gt;&lt;object type=&quot;3&quot; unique_id=&quot;10351&quot;&gt;&lt;property id=&quot;20148&quot; value=&quot;5&quot;/&gt;&lt;property id=&quot;20300&quot; value=&quot;Slide 7 - &amp;quot;Converting old presentations to the new format&amp;quot;&quot;/&gt;&lt;property id=&quot;20307&quot; value=&quot;356&quot;/&gt;&lt;/object&gt;&lt;object type=&quot;3&quot; unique_id=&quot;10352&quot;&gt;&lt;property id=&quot;20148&quot; value=&quot;5&quot;/&gt;&lt;property id=&quot;20300&quot; value=&quot;Slide 8 - &amp;quot;Converting old presentations to the new format&amp;quot;&quot;/&gt;&lt;property id=&quot;20307&quot; value=&quot;357&quot;/&gt;&lt;/object&gt;&lt;object type=&quot;3&quot; unique_id=&quot;10353&quot;&gt;&lt;property id=&quot;20148&quot; value=&quot;5&quot;/&gt;&lt;property id=&quot;20300&quot; value=&quot;Slide 9 - &amp;quot;Converting old presentations to the new format&amp;quot;&quot;/&gt;&lt;property id=&quot;20307&quot; value=&quot;358&quot;/&gt;&lt;/object&gt;&lt;object type=&quot;3&quot; unique_id=&quot;10354&quot;&gt;&lt;property id=&quot;20148&quot; value=&quot;5&quot;/&gt;&lt;property id=&quot;20300&quot; value=&quot;Slide 10 - &amp;quot;Converting old presentations to the new format&amp;quot;&quot;/&gt;&lt;property id=&quot;20307&quot; value=&quot;359&quot;/&gt;&lt;/object&gt;&lt;object type=&quot;3&quot; unique_id=&quot;10355&quot;&gt;&lt;property id=&quot;20148&quot; value=&quot;5&quot;/&gt;&lt;property id=&quot;20300&quot; value=&quot;Slide 11 - &amp;quot;Converting old presentations to the new format&amp;quot;&quot;/&gt;&lt;property id=&quot;20307&quot; value=&quot;360&quot;/&gt;&lt;/object&gt;&lt;object type=&quot;3&quot; unique_id=&quot;10356&quot;&gt;&lt;property id=&quot;20148&quot; value=&quot;5&quot;/&gt;&lt;property id=&quot;20300&quot; value=&quot;Slide 12 - &amp;quot;Converting old presentations to the new format&amp;quot;&quot;/&gt;&lt;property id=&quot;20307&quot; value=&quot;361&quot;/&gt;&lt;/object&gt;&lt;object type=&quot;3&quot; unique_id=&quot;10357&quot;&gt;&lt;property id=&quot;20148&quot; value=&quot;5&quot;/&gt;&lt;property id=&quot;20300&quot; value=&quot;Slide 13 - &amp;quot;Converting old presentations to the new format&amp;quot;&quot;/&gt;&lt;property id=&quot;20307&quot; value=&quot;362&quot;/&gt;&lt;/object&gt;&lt;object type=&quot;3&quot; unique_id=&quot;10358&quot;&gt;&lt;property id=&quot;20148&quot; value=&quot;5&quot;/&gt;&lt;property id=&quot;20300&quot; value=&quot;Slide 14 - &amp;quot;Converting old presentations to the new format&amp;quot;&quot;/&gt;&lt;property id=&quot;20307&quot; value=&quot;363&quot;/&gt;&lt;/object&gt;&lt;object type=&quot;3&quot; unique_id=&quot;10359&quot;&gt;&lt;property id=&quot;20148&quot; value=&quot;5&quot;/&gt;&lt;property id=&quot;20300&quot; value=&quot;Slide 15 - &amp;quot;Converting old presentations to the new format&amp;quot;&quot;/&gt;&lt;property id=&quot;20307&quot; value=&quot;364&quot;/&gt;&lt;/object&gt;&lt;object type=&quot;3&quot; unique_id=&quot;10427&quot;&gt;&lt;property id=&quot;20148&quot; value=&quot;5&quot;/&gt;&lt;property id=&quot;20300&quot; value=&quot;Slide 3 - &amp;quot;Title Goes Here&amp;quot;&quot;/&gt;&lt;property id=&quot;20307&quot; value=&quot;365&quot;/&gt;&lt;/object&gt;&lt;/object&gt;&lt;/object&gt;&lt;/database&gt;"/>
  <p:tag name="SECTOMILLISECCONVERTED" val="1"/>
</p:tagLst>
</file>

<file path=ppt/theme/theme1.xml><?xml version="1.0" encoding="utf-8"?>
<a:theme xmlns:a="http://schemas.openxmlformats.org/drawingml/2006/main" name="BeCertain2.0_Corporate_PPT_Template_v2">
  <a:themeElements>
    <a:clrScheme name="Quantum">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ADC2E4"/>
      </a:hlink>
      <a:folHlink>
        <a:srgbClr val="14B4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eCertain2.0_Corporate_PPT_Template_v4.potx [Read-Only]" id="{7FE1DB39-FAE5-4B8C-ABC9-BFB281C250C8}" vid="{0E53FF26-3D83-4B29-BECC-17D1FC2EAF73}"/>
    </a:ext>
  </a:extLst>
</a:theme>
</file>

<file path=ppt/theme/theme10.xml><?xml version="1.0" encoding="utf-8"?>
<a:theme xmlns:a="http://schemas.openxmlformats.org/drawingml/2006/main" name="3_Content Slide">
  <a:themeElements>
    <a:clrScheme name="Custom 10">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00B6F1"/>
      </a:hlink>
      <a:folHlink>
        <a:srgbClr val="00B6F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eCertain2.0_Corporate_PPT_Template_v4.potx [Read-Only]" id="{7FE1DB39-FAE5-4B8C-ABC9-BFB281C250C8}" vid="{DC9383E0-F75A-4A41-A81E-695D67ED7B79}"/>
    </a:ext>
  </a:extLst>
</a:theme>
</file>

<file path=ppt/theme/theme11.xml><?xml version="1.0" encoding="utf-8"?>
<a:theme xmlns:a="http://schemas.openxmlformats.org/drawingml/2006/main" name="4_Content Slide">
  <a:themeElements>
    <a:clrScheme name="Custom 10">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00B6F1"/>
      </a:hlink>
      <a:folHlink>
        <a:srgbClr val="00B6F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eCertain2.0_Corporate_PPT_Template_v4.potx [Read-Only]" id="{7FE1DB39-FAE5-4B8C-ABC9-BFB281C250C8}" vid="{DC9383E0-F75A-4A41-A81E-695D67ED7B79}"/>
    </a:ext>
  </a:ext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Certain-NewTemplate-2013-Standard-Condensed-v2">
  <a:themeElements>
    <a:clrScheme name="Quantum">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ADC2E4"/>
      </a:hlink>
      <a:folHlink>
        <a:srgbClr val="14B4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eCertain2.0_Corporate_PPT_Template_v4.potx [Read-Only]" id="{7FE1DB39-FAE5-4B8C-ABC9-BFB281C250C8}" vid="{30AF927B-DCFF-4ACE-86D3-7F9448F3AEEF}"/>
    </a:ext>
  </a:extLst>
</a:theme>
</file>

<file path=ppt/theme/theme3.xml><?xml version="1.0" encoding="utf-8"?>
<a:theme xmlns:a="http://schemas.openxmlformats.org/drawingml/2006/main" name="Content Slide">
  <a:themeElements>
    <a:clrScheme name="Custom 10">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00B6F1"/>
      </a:hlink>
      <a:folHlink>
        <a:srgbClr val="00B6F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eCertain2.0_Corporate_PPT_Template_v4.potx [Read-Only]" id="{7FE1DB39-FAE5-4B8C-ABC9-BFB281C250C8}" vid="{DC9383E0-F75A-4A41-A81E-695D67ED7B79}"/>
    </a:ext>
  </a:extLst>
</a:theme>
</file>

<file path=ppt/theme/theme4.xml><?xml version="1.0" encoding="utf-8"?>
<a:theme xmlns:a="http://schemas.openxmlformats.org/drawingml/2006/main" name="1_BeCertain2.0_Corporate_PPT_Template_v2">
  <a:themeElements>
    <a:clrScheme name="Quantum">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ADC2E4"/>
      </a:hlink>
      <a:folHlink>
        <a:srgbClr val="14B4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Quantum 1.potx" id="{45D82E14-9866-4DC5-A633-20C5FB9892F1}" vid="{48FB490F-B81D-4588-8125-28E921D15BF5}"/>
    </a:ext>
  </a:extLst>
</a:theme>
</file>

<file path=ppt/theme/theme5.xml><?xml version="1.0" encoding="utf-8"?>
<a:theme xmlns:a="http://schemas.openxmlformats.org/drawingml/2006/main" name="Standard-FullThrottle-Template-FINAL">
  <a:themeElements>
    <a:clrScheme name="Quantum">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ADC2E4"/>
      </a:hlink>
      <a:folHlink>
        <a:srgbClr val="14B4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1_Content Slide">
  <a:themeElements>
    <a:clrScheme name="Custom 10">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00B6F1"/>
      </a:hlink>
      <a:folHlink>
        <a:srgbClr val="00B6F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7.xml><?xml version="1.0" encoding="utf-8"?>
<a:theme xmlns:a="http://schemas.openxmlformats.org/drawingml/2006/main" name="2_BeCertain2.0_Corporate_PPT_Template_v2">
  <a:themeElements>
    <a:clrScheme name="Quantum">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ADC2E4"/>
      </a:hlink>
      <a:folHlink>
        <a:srgbClr val="14B4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eCertain2.0_Corporate_PPT_Template_v4.potx [Read-Only]" id="{7FE1DB39-FAE5-4B8C-ABC9-BFB281C250C8}" vid="{0E53FF26-3D83-4B29-BECC-17D1FC2EAF73}"/>
    </a:ext>
  </a:extLst>
</a:theme>
</file>

<file path=ppt/theme/theme8.xml><?xml version="1.0" encoding="utf-8"?>
<a:theme xmlns:a="http://schemas.openxmlformats.org/drawingml/2006/main" name="2_Content Slide">
  <a:themeElements>
    <a:clrScheme name="Custom 10">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00B6F1"/>
      </a:hlink>
      <a:folHlink>
        <a:srgbClr val="00B6F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eCertain2.0_Corporate_PPT_Template_v4.potx [Read-Only]" id="{7FE1DB39-FAE5-4B8C-ABC9-BFB281C250C8}" vid="{DC9383E0-F75A-4A41-A81E-695D67ED7B79}"/>
    </a:ext>
  </a:extLst>
</a:theme>
</file>

<file path=ppt/theme/theme9.xml><?xml version="1.0" encoding="utf-8"?>
<a:theme xmlns:a="http://schemas.openxmlformats.org/drawingml/2006/main" name="3_BeCertain2.0_Corporate_PPT_Template_v2">
  <a:themeElements>
    <a:clrScheme name="Quantum">
      <a:dk1>
        <a:sysClr val="windowText" lastClr="000000"/>
      </a:dk1>
      <a:lt1>
        <a:sysClr val="window" lastClr="FFFFFF"/>
      </a:lt1>
      <a:dk2>
        <a:srgbClr val="006AD6"/>
      </a:dk2>
      <a:lt2>
        <a:srgbClr val="FFBA00"/>
      </a:lt2>
      <a:accent1>
        <a:srgbClr val="F47F16"/>
      </a:accent1>
      <a:accent2>
        <a:srgbClr val="7FAD49"/>
      </a:accent2>
      <a:accent3>
        <a:srgbClr val="41A2EF"/>
      </a:accent3>
      <a:accent4>
        <a:srgbClr val="969697"/>
      </a:accent4>
      <a:accent5>
        <a:srgbClr val="666666"/>
      </a:accent5>
      <a:accent6>
        <a:srgbClr val="002878"/>
      </a:accent6>
      <a:hlink>
        <a:srgbClr val="ADC2E4"/>
      </a:hlink>
      <a:folHlink>
        <a:srgbClr val="14B4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Quantum 1.potx" id="{45D82E14-9866-4DC5-A633-20C5FB9892F1}" vid="{48FB490F-B81D-4588-8125-28E921D15BF5}"/>
    </a:ext>
  </a:extLst>
</a:theme>
</file>

<file path=docProps/app.xml><?xml version="1.0" encoding="utf-8"?>
<Properties xmlns="http://schemas.openxmlformats.org/officeDocument/2006/extended-properties" xmlns:vt="http://schemas.openxmlformats.org/officeDocument/2006/docPropsVTypes">
  <Template>BeCertain2.0_Corporate_PPT_Template_v4</Template>
  <TotalTime>6286</TotalTime>
  <Words>2085</Words>
  <Application>Microsoft Office PowerPoint</Application>
  <PresentationFormat>On-screen Show (4:3)</PresentationFormat>
  <Paragraphs>432</Paragraphs>
  <Slides>39</Slides>
  <Notes>11</Notes>
  <HiddenSlides>2</HiddenSlides>
  <MMClips>0</MMClips>
  <ScaleCrop>false</ScaleCrop>
  <HeadingPairs>
    <vt:vector size="6" baseType="variant">
      <vt:variant>
        <vt:lpstr>Fonts Used</vt:lpstr>
      </vt:variant>
      <vt:variant>
        <vt:i4>9</vt:i4>
      </vt:variant>
      <vt:variant>
        <vt:lpstr>Theme</vt:lpstr>
      </vt:variant>
      <vt:variant>
        <vt:i4>11</vt:i4>
      </vt:variant>
      <vt:variant>
        <vt:lpstr>Slide Titles</vt:lpstr>
      </vt:variant>
      <vt:variant>
        <vt:i4>39</vt:i4>
      </vt:variant>
    </vt:vector>
  </HeadingPairs>
  <TitlesOfParts>
    <vt:vector size="59" baseType="lpstr">
      <vt:lpstr>ＭＳ Ｐゴシック</vt:lpstr>
      <vt:lpstr>ＭＳ Ｐゴシック</vt:lpstr>
      <vt:lpstr>Arial</vt:lpstr>
      <vt:lpstr>Arial Narrow</vt:lpstr>
      <vt:lpstr>Calibri</vt:lpstr>
      <vt:lpstr>Courier New</vt:lpstr>
      <vt:lpstr>Franklin Gothic Book</vt:lpstr>
      <vt:lpstr>Franklin Gothic Medium</vt:lpstr>
      <vt:lpstr>Wingdings</vt:lpstr>
      <vt:lpstr>BeCertain2.0_Corporate_PPT_Template_v2</vt:lpstr>
      <vt:lpstr>BeCertain-NewTemplate-2013-Standard-Condensed-v2</vt:lpstr>
      <vt:lpstr>Content Slide</vt:lpstr>
      <vt:lpstr>1_BeCertain2.0_Corporate_PPT_Template_v2</vt:lpstr>
      <vt:lpstr>Standard-FullThrottle-Template-FINAL</vt:lpstr>
      <vt:lpstr>1_Content Slide</vt:lpstr>
      <vt:lpstr>2_BeCertain2.0_Corporate_PPT_Template_v2</vt:lpstr>
      <vt:lpstr>2_Content Slide</vt:lpstr>
      <vt:lpstr>3_BeCertain2.0_Corporate_PPT_Template_v2</vt:lpstr>
      <vt:lpstr>3_Content Slide</vt:lpstr>
      <vt:lpstr>4_Content Slide</vt:lpstr>
      <vt:lpstr>PowerPoint Presentation</vt:lpstr>
      <vt:lpstr>Agenda</vt:lpstr>
      <vt:lpstr>QXS &amp; Dot Hill differences</vt:lpstr>
      <vt:lpstr>Traditional RAID (Linear)</vt:lpstr>
      <vt:lpstr>Virtualized RAID</vt:lpstr>
      <vt:lpstr>Virtualized RAID</vt:lpstr>
      <vt:lpstr>Licensing</vt:lpstr>
      <vt:lpstr>Licensing for RealStor 2.0</vt:lpstr>
      <vt:lpstr>PowerPoint Presentation</vt:lpstr>
      <vt:lpstr>Best Practices</vt:lpstr>
      <vt:lpstr>Balance across controllers</vt:lpstr>
      <vt:lpstr>Balance Among disk groups </vt:lpstr>
      <vt:lpstr>Disk Group Count </vt:lpstr>
      <vt:lpstr>Balance disk groups across drawers (4U56)</vt:lpstr>
      <vt:lpstr>Best Practices</vt:lpstr>
      <vt:lpstr>Key Concept Reminder</vt:lpstr>
      <vt:lpstr>Unaligned Write example</vt:lpstr>
      <vt:lpstr>4MB page aligned writes</vt:lpstr>
      <vt:lpstr>Best Practices</vt:lpstr>
      <vt:lpstr>VMWare</vt:lpstr>
      <vt:lpstr>Q/A</vt:lpstr>
      <vt:lpstr>RAID5/6 &amp; Virtual Volumes</vt:lpstr>
      <vt:lpstr>Tiering data placement</vt:lpstr>
      <vt:lpstr>Data Placement Considerations</vt:lpstr>
      <vt:lpstr>Automated Tiered Storage (RealTierTM)</vt:lpstr>
      <vt:lpstr>Real-Time Tiering</vt:lpstr>
      <vt:lpstr>Tiering</vt:lpstr>
      <vt:lpstr>Thin Provisioning (RealThinTM)</vt:lpstr>
      <vt:lpstr>Thin Provisioning</vt:lpstr>
      <vt:lpstr>Thin Provisioning</vt:lpstr>
      <vt:lpstr>Rapid Rebuilds (RealQuickTM)</vt:lpstr>
      <vt:lpstr>Quick Rebuild</vt:lpstr>
      <vt:lpstr>Quick Rebuild</vt:lpstr>
      <vt:lpstr>SSD Read Cache (RealCacheTM)</vt:lpstr>
      <vt:lpstr>SSD Read Cache</vt:lpstr>
      <vt:lpstr>Virtualized Snapshots (RealSnapTM)</vt:lpstr>
      <vt:lpstr>Virtualized Snapshot</vt:lpstr>
      <vt:lpstr>Large LUNs</vt:lpstr>
      <vt:lpstr>Large, Flexible Volumes</vt:lpstr>
    </vt:vector>
  </TitlesOfParts>
  <Manager>Isaac.Alves@Quantum.Com</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Quantum Certainty 2.0 Master Template</dc:subject>
  <dc:creator>Nick Elvester</dc:creator>
  <cp:keywords>Powerpoint, template, Certainty, Certain, Quantum, Be Certain, Be Certain 2.0</cp:keywords>
  <dc:description>Any issues or problems please contact Quantum's creative services at: 
isaac.alves@quantum.com
All feedback or comments are welcome.</dc:description>
  <cp:lastModifiedBy>Iman Anvari</cp:lastModifiedBy>
  <cp:revision>597</cp:revision>
  <cp:lastPrinted>2012-04-03T01:06:05Z</cp:lastPrinted>
  <dcterms:created xsi:type="dcterms:W3CDTF">2014-03-17T23:58:01Z</dcterms:created>
  <dcterms:modified xsi:type="dcterms:W3CDTF">2015-07-09T20:07:49Z</dcterms:modified>
  <cp:category>Template</cp:category>
  <cp:contentStatus>RELEASED</cp:contentStatus>
</cp:coreProperties>
</file>