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256" r:id="rId2"/>
    <p:sldId id="279" r:id="rId3"/>
    <p:sldId id="735" r:id="rId4"/>
    <p:sldId id="736" r:id="rId5"/>
    <p:sldId id="737" r:id="rId6"/>
    <p:sldId id="738" r:id="rId7"/>
    <p:sldId id="739" r:id="rId8"/>
    <p:sldId id="740" r:id="rId9"/>
    <p:sldId id="741" r:id="rId10"/>
    <p:sldId id="742" r:id="rId11"/>
    <p:sldId id="743" r:id="rId12"/>
    <p:sldId id="744" r:id="rId13"/>
    <p:sldId id="745" r:id="rId14"/>
    <p:sldId id="746" r:id="rId15"/>
    <p:sldId id="747" r:id="rId16"/>
    <p:sldId id="748" r:id="rId17"/>
    <p:sldId id="749" r:id="rId18"/>
    <p:sldId id="750" r:id="rId19"/>
    <p:sldId id="677" r:id="rId20"/>
    <p:sldId id="678" r:id="rId21"/>
    <p:sldId id="752" r:id="rId22"/>
    <p:sldId id="679" r:id="rId23"/>
    <p:sldId id="680" r:id="rId24"/>
    <p:sldId id="681" r:id="rId25"/>
    <p:sldId id="682" r:id="rId26"/>
    <p:sldId id="683" r:id="rId27"/>
    <p:sldId id="684" r:id="rId28"/>
    <p:sldId id="685" r:id="rId29"/>
    <p:sldId id="686" r:id="rId30"/>
    <p:sldId id="687" r:id="rId31"/>
    <p:sldId id="688" r:id="rId32"/>
    <p:sldId id="757" r:id="rId33"/>
    <p:sldId id="754" r:id="rId34"/>
    <p:sldId id="756" r:id="rId35"/>
    <p:sldId id="689" r:id="rId36"/>
    <p:sldId id="690" r:id="rId37"/>
    <p:sldId id="692" r:id="rId38"/>
    <p:sldId id="693" r:id="rId39"/>
    <p:sldId id="694" r:id="rId40"/>
    <p:sldId id="657" r:id="rId41"/>
    <p:sldId id="658" r:id="rId42"/>
    <p:sldId id="659" r:id="rId43"/>
    <p:sldId id="660" r:id="rId44"/>
    <p:sldId id="661" r:id="rId45"/>
    <p:sldId id="662" r:id="rId46"/>
    <p:sldId id="663" r:id="rId47"/>
    <p:sldId id="664" r:id="rId48"/>
    <p:sldId id="665" r:id="rId49"/>
    <p:sldId id="525" r:id="rId50"/>
    <p:sldId id="599" r:id="rId51"/>
    <p:sldId id="670" r:id="rId52"/>
    <p:sldId id="600" r:id="rId53"/>
    <p:sldId id="608" r:id="rId54"/>
    <p:sldId id="609" r:id="rId55"/>
    <p:sldId id="645" r:id="rId56"/>
    <p:sldId id="698" r:id="rId57"/>
    <p:sldId id="734" r:id="rId58"/>
    <p:sldId id="621" r:id="rId59"/>
    <p:sldId id="622" r:id="rId60"/>
    <p:sldId id="624" r:id="rId61"/>
    <p:sldId id="625" r:id="rId62"/>
    <p:sldId id="626" r:id="rId63"/>
    <p:sldId id="627" r:id="rId64"/>
    <p:sldId id="703" r:id="rId65"/>
    <p:sldId id="704" r:id="rId66"/>
    <p:sldId id="701" r:id="rId67"/>
    <p:sldId id="702" r:id="rId68"/>
    <p:sldId id="517" r:id="rId69"/>
  </p:sldIdLst>
  <p:sldSz cx="9144000" cy="5143500" type="screen16x9"/>
  <p:notesSz cx="9296400" cy="7010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80">
          <p15:clr>
            <a:srgbClr val="A4A3A4"/>
          </p15:clr>
        </p15:guide>
        <p15:guide id="2" pos="2247">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2878"/>
    <a:srgbClr val="414141"/>
    <a:srgbClr val="0F73C3"/>
    <a:srgbClr val="00B6F1"/>
    <a:srgbClr val="8EBE68"/>
    <a:srgbClr val="DCDCDC"/>
    <a:srgbClr val="F47F16"/>
    <a:srgbClr val="B0B9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742" autoAdjust="0"/>
  </p:normalViewPr>
  <p:slideViewPr>
    <p:cSldViewPr snapToGrid="0">
      <p:cViewPr varScale="1">
        <p:scale>
          <a:sx n="163" d="100"/>
          <a:sy n="163" d="100"/>
        </p:scale>
        <p:origin x="704" y="184"/>
      </p:cViewPr>
      <p:guideLst>
        <p:guide orient="horz" pos="1180"/>
        <p:guide pos="2247"/>
      </p:guideLst>
    </p:cSldViewPr>
  </p:slideViewPr>
  <p:notesTextViewPr>
    <p:cViewPr>
      <p:scale>
        <a:sx n="1" d="1"/>
        <a:sy n="1" d="1"/>
      </p:scale>
      <p:origin x="0" y="0"/>
    </p:cViewPr>
  </p:notesTextViewPr>
  <p:sorterViewPr>
    <p:cViewPr>
      <p:scale>
        <a:sx n="120" d="100"/>
        <a:sy n="120" d="100"/>
      </p:scale>
      <p:origin x="0" y="234"/>
    </p:cViewPr>
  </p:sorterViewPr>
  <p:notesViewPr>
    <p:cSldViewPr snapToGrid="0">
      <p:cViewPr varScale="1">
        <p:scale>
          <a:sx n="132" d="100"/>
          <a:sy n="132" d="100"/>
        </p:scale>
        <p:origin x="-858"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6B6D5-8607-45AA-9BBA-B2AB7B2EA73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8AE11B1-578B-44E1-96B8-02E382FDC539}">
      <dgm:prSet phldrT="[Text]"/>
      <dgm:spPr/>
      <dgm:t>
        <a:bodyPr/>
        <a:lstStyle/>
        <a:p>
          <a:r>
            <a:rPr lang="en-US" dirty="0">
              <a:solidFill>
                <a:srgbClr val="454545"/>
              </a:solidFill>
            </a:rPr>
            <a:t>QX</a:t>
          </a:r>
        </a:p>
      </dgm:t>
    </dgm:pt>
    <dgm:pt modelId="{78212191-3F77-42CE-BA20-5514ED422C2A}" type="parTrans" cxnId="{292F5F03-8DF1-46C0-B853-F41966574BB9}">
      <dgm:prSet/>
      <dgm:spPr/>
      <dgm:t>
        <a:bodyPr/>
        <a:lstStyle/>
        <a:p>
          <a:endParaRPr lang="en-US"/>
        </a:p>
      </dgm:t>
    </dgm:pt>
    <dgm:pt modelId="{5C465488-6D8E-4D53-92DF-F003A0378A04}" type="sibTrans" cxnId="{292F5F03-8DF1-46C0-B853-F41966574BB9}">
      <dgm:prSet/>
      <dgm:spPr/>
      <dgm:t>
        <a:bodyPr/>
        <a:lstStyle/>
        <a:p>
          <a:endParaRPr lang="en-US"/>
        </a:p>
      </dgm:t>
    </dgm:pt>
    <dgm:pt modelId="{98439E38-0E9A-4255-BF41-8D62924CFE75}">
      <dgm:prSet phldrT="[Text]"/>
      <dgm:spPr/>
      <dgm:t>
        <a:bodyPr/>
        <a:lstStyle/>
        <a:p>
          <a:r>
            <a:rPr lang="en-US" dirty="0"/>
            <a:t>QX-1200</a:t>
          </a:r>
        </a:p>
      </dgm:t>
    </dgm:pt>
    <dgm:pt modelId="{B2077187-0F44-4FBC-BD82-827BF20BFD1B}" type="parTrans" cxnId="{382E8B9A-3ED8-4589-A42A-612F174552AD}">
      <dgm:prSet/>
      <dgm:spPr/>
      <dgm:t>
        <a:bodyPr/>
        <a:lstStyle/>
        <a:p>
          <a:endParaRPr lang="en-US"/>
        </a:p>
      </dgm:t>
    </dgm:pt>
    <dgm:pt modelId="{8B658532-8BE8-45E2-8D5C-9E79F8066CA4}" type="sibTrans" cxnId="{382E8B9A-3ED8-4589-A42A-612F174552AD}">
      <dgm:prSet/>
      <dgm:spPr/>
      <dgm:t>
        <a:bodyPr/>
        <a:lstStyle/>
        <a:p>
          <a:endParaRPr lang="en-US"/>
        </a:p>
      </dgm:t>
    </dgm:pt>
    <dgm:pt modelId="{F9DCBC51-0CA3-4105-B8EF-0737984C69A8}">
      <dgm:prSet phldrT="[Text]"/>
      <dgm:spPr/>
      <dgm:t>
        <a:bodyPr/>
        <a:lstStyle/>
        <a:p>
          <a:r>
            <a:rPr lang="en-US" dirty="0"/>
            <a:t>QX-2400</a:t>
          </a:r>
        </a:p>
      </dgm:t>
    </dgm:pt>
    <dgm:pt modelId="{68C84635-1F9D-4C1D-AEDA-3AC10DBC368C}" type="parTrans" cxnId="{517AFACC-2218-4D92-A95D-64900DCEBBAD}">
      <dgm:prSet/>
      <dgm:spPr/>
      <dgm:t>
        <a:bodyPr/>
        <a:lstStyle/>
        <a:p>
          <a:endParaRPr lang="en-US"/>
        </a:p>
      </dgm:t>
    </dgm:pt>
    <dgm:pt modelId="{416B7632-DDAC-4CC7-9CBB-0DBEA41D2237}" type="sibTrans" cxnId="{517AFACC-2218-4D92-A95D-64900DCEBBAD}">
      <dgm:prSet/>
      <dgm:spPr/>
      <dgm:t>
        <a:bodyPr/>
        <a:lstStyle/>
        <a:p>
          <a:endParaRPr lang="en-US"/>
        </a:p>
      </dgm:t>
    </dgm:pt>
    <dgm:pt modelId="{04E5F142-5970-44A8-B2D6-EC83358D3AAA}">
      <dgm:prSet phldrT="[Text]"/>
      <dgm:spPr/>
      <dgm:t>
        <a:bodyPr/>
        <a:lstStyle/>
        <a:p>
          <a:r>
            <a:rPr lang="en-US" dirty="0">
              <a:solidFill>
                <a:srgbClr val="454545"/>
              </a:solidFill>
            </a:rPr>
            <a:t>QXS - SN</a:t>
          </a:r>
        </a:p>
      </dgm:t>
    </dgm:pt>
    <dgm:pt modelId="{A7DF5082-274B-4CE9-8E51-ED8C9860179B}" type="parTrans" cxnId="{AD8955B4-4946-4D6D-A34D-5A4AA1E3407D}">
      <dgm:prSet/>
      <dgm:spPr/>
      <dgm:t>
        <a:bodyPr/>
        <a:lstStyle/>
        <a:p>
          <a:endParaRPr lang="en-US"/>
        </a:p>
      </dgm:t>
    </dgm:pt>
    <dgm:pt modelId="{2348B808-996E-4D93-9D0A-6B5A2B0020CB}" type="sibTrans" cxnId="{AD8955B4-4946-4D6D-A34D-5A4AA1E3407D}">
      <dgm:prSet/>
      <dgm:spPr/>
      <dgm:t>
        <a:bodyPr/>
        <a:lstStyle/>
        <a:p>
          <a:endParaRPr lang="en-US"/>
        </a:p>
      </dgm:t>
    </dgm:pt>
    <dgm:pt modelId="{2EFD29B5-06B3-4A59-9B6C-0EE05D177D75}">
      <dgm:prSet phldrT="[Text]"/>
      <dgm:spPr/>
      <dgm:t>
        <a:bodyPr/>
        <a:lstStyle/>
        <a:p>
          <a:r>
            <a:rPr lang="en-US" dirty="0"/>
            <a:t>QXS-1200</a:t>
          </a:r>
        </a:p>
      </dgm:t>
    </dgm:pt>
    <dgm:pt modelId="{A59A186E-6BE7-4315-8884-511C5E5EB239}" type="parTrans" cxnId="{A7583C8E-6C61-49D1-8A0D-EF93984AAB0B}">
      <dgm:prSet/>
      <dgm:spPr/>
      <dgm:t>
        <a:bodyPr/>
        <a:lstStyle/>
        <a:p>
          <a:endParaRPr lang="en-US"/>
        </a:p>
      </dgm:t>
    </dgm:pt>
    <dgm:pt modelId="{994F0977-F503-4B40-AFF8-4DAF4D3A508C}" type="sibTrans" cxnId="{A7583C8E-6C61-49D1-8A0D-EF93984AAB0B}">
      <dgm:prSet/>
      <dgm:spPr/>
      <dgm:t>
        <a:bodyPr/>
        <a:lstStyle/>
        <a:p>
          <a:endParaRPr lang="en-US"/>
        </a:p>
      </dgm:t>
    </dgm:pt>
    <dgm:pt modelId="{B271CA28-9D0D-4C22-92C6-259126B44FCA}">
      <dgm:prSet phldrT="[Text]"/>
      <dgm:spPr/>
      <dgm:t>
        <a:bodyPr/>
        <a:lstStyle/>
        <a:p>
          <a:r>
            <a:rPr lang="en-US" dirty="0"/>
            <a:t>QXS-2400</a:t>
          </a:r>
        </a:p>
      </dgm:t>
    </dgm:pt>
    <dgm:pt modelId="{05D88ED4-3B84-4B27-A60E-8CEAA3824A82}" type="parTrans" cxnId="{2113EDE8-807D-461B-9C49-E045A690A0DB}">
      <dgm:prSet/>
      <dgm:spPr/>
      <dgm:t>
        <a:bodyPr/>
        <a:lstStyle/>
        <a:p>
          <a:endParaRPr lang="en-US"/>
        </a:p>
      </dgm:t>
    </dgm:pt>
    <dgm:pt modelId="{978AA029-39BB-49F5-96E3-F56E4D77553B}" type="sibTrans" cxnId="{2113EDE8-807D-461B-9C49-E045A690A0DB}">
      <dgm:prSet/>
      <dgm:spPr/>
      <dgm:t>
        <a:bodyPr/>
        <a:lstStyle/>
        <a:p>
          <a:endParaRPr lang="en-US"/>
        </a:p>
      </dgm:t>
    </dgm:pt>
    <dgm:pt modelId="{994D09D6-3344-4949-8F84-057C247A6EBF}">
      <dgm:prSet phldrT="[Text]"/>
      <dgm:spPr/>
      <dgm:t>
        <a:bodyPr/>
        <a:lstStyle/>
        <a:p>
          <a:r>
            <a:rPr lang="en-US" dirty="0"/>
            <a:t>QXS-5600</a:t>
          </a:r>
        </a:p>
      </dgm:t>
    </dgm:pt>
    <dgm:pt modelId="{0F8B1592-5622-4074-B9FB-49B609B19CBA}" type="parTrans" cxnId="{E9475435-0ACC-46B2-B3F7-123CB4A1F36C}">
      <dgm:prSet/>
      <dgm:spPr/>
      <dgm:t>
        <a:bodyPr/>
        <a:lstStyle/>
        <a:p>
          <a:endParaRPr lang="en-US"/>
        </a:p>
      </dgm:t>
    </dgm:pt>
    <dgm:pt modelId="{692BB1AE-233C-4577-9656-2C0630839560}" type="sibTrans" cxnId="{E9475435-0ACC-46B2-B3F7-123CB4A1F36C}">
      <dgm:prSet/>
      <dgm:spPr/>
      <dgm:t>
        <a:bodyPr/>
        <a:lstStyle/>
        <a:p>
          <a:endParaRPr lang="en-US"/>
        </a:p>
      </dgm:t>
    </dgm:pt>
    <dgm:pt modelId="{90985E16-B315-4F17-9E9F-B36265CD31D2}">
      <dgm:prSet phldrT="[Text]"/>
      <dgm:spPr/>
      <dgm:t>
        <a:bodyPr/>
        <a:lstStyle/>
        <a:p>
          <a:r>
            <a:rPr lang="en-US" dirty="0" err="1">
              <a:solidFill>
                <a:srgbClr val="454545"/>
              </a:solidFill>
            </a:rPr>
            <a:t>DotHill</a:t>
          </a:r>
          <a:r>
            <a:rPr lang="en-US" dirty="0">
              <a:solidFill>
                <a:srgbClr val="454545"/>
              </a:solidFill>
            </a:rPr>
            <a:t> Resale</a:t>
          </a:r>
        </a:p>
      </dgm:t>
    </dgm:pt>
    <dgm:pt modelId="{427F1418-1B0D-46D8-AFBC-885134915198}" type="parTrans" cxnId="{AF9618FE-ACA1-42C9-921E-F3B359EBD83A}">
      <dgm:prSet/>
      <dgm:spPr/>
      <dgm:t>
        <a:bodyPr/>
        <a:lstStyle/>
        <a:p>
          <a:endParaRPr lang="en-US"/>
        </a:p>
      </dgm:t>
    </dgm:pt>
    <dgm:pt modelId="{6129DB6E-FC01-4ED4-8644-AE69DD2A3B38}" type="sibTrans" cxnId="{AF9618FE-ACA1-42C9-921E-F3B359EBD83A}">
      <dgm:prSet/>
      <dgm:spPr/>
      <dgm:t>
        <a:bodyPr/>
        <a:lstStyle/>
        <a:p>
          <a:endParaRPr lang="en-US"/>
        </a:p>
      </dgm:t>
    </dgm:pt>
    <dgm:pt modelId="{C66376AC-7A33-4E1C-9CC3-D95B5A680915}">
      <dgm:prSet phldrT="[Text]"/>
      <dgm:spPr/>
      <dgm:t>
        <a:bodyPr/>
        <a:lstStyle/>
        <a:p>
          <a:r>
            <a:rPr lang="en-US" dirty="0"/>
            <a:t>3xxx</a:t>
          </a:r>
        </a:p>
      </dgm:t>
    </dgm:pt>
    <dgm:pt modelId="{BE95F00E-A21A-4C8A-A1EA-3CAD53A10FBE}" type="parTrans" cxnId="{A9108E26-69BA-4BB8-A314-7C994876FAE7}">
      <dgm:prSet/>
      <dgm:spPr/>
      <dgm:t>
        <a:bodyPr/>
        <a:lstStyle/>
        <a:p>
          <a:endParaRPr lang="en-US"/>
        </a:p>
      </dgm:t>
    </dgm:pt>
    <dgm:pt modelId="{AB54A7DE-CD0B-42E5-92C2-64B144E2AC33}" type="sibTrans" cxnId="{A9108E26-69BA-4BB8-A314-7C994876FAE7}">
      <dgm:prSet/>
      <dgm:spPr/>
      <dgm:t>
        <a:bodyPr/>
        <a:lstStyle/>
        <a:p>
          <a:endParaRPr lang="en-US"/>
        </a:p>
      </dgm:t>
    </dgm:pt>
    <dgm:pt modelId="{6E444971-3CC8-4A17-93A1-0E6194197194}">
      <dgm:prSet phldrT="[Text]"/>
      <dgm:spPr/>
      <dgm:t>
        <a:bodyPr/>
        <a:lstStyle/>
        <a:p>
          <a:r>
            <a:rPr lang="en-US" dirty="0"/>
            <a:t>4xxx</a:t>
          </a:r>
        </a:p>
      </dgm:t>
    </dgm:pt>
    <dgm:pt modelId="{472AA555-462E-46E9-93B0-46FAD7B33327}" type="parTrans" cxnId="{17BD2A90-5FAA-4326-BF4A-6C0B945D5FA7}">
      <dgm:prSet/>
      <dgm:spPr/>
      <dgm:t>
        <a:bodyPr/>
        <a:lstStyle/>
        <a:p>
          <a:endParaRPr lang="en-US"/>
        </a:p>
      </dgm:t>
    </dgm:pt>
    <dgm:pt modelId="{B6866327-081B-4F48-AD68-B0D02DB2F838}" type="sibTrans" cxnId="{17BD2A90-5FAA-4326-BF4A-6C0B945D5FA7}">
      <dgm:prSet/>
      <dgm:spPr/>
      <dgm:t>
        <a:bodyPr/>
        <a:lstStyle/>
        <a:p>
          <a:endParaRPr lang="en-US"/>
        </a:p>
      </dgm:t>
    </dgm:pt>
    <dgm:pt modelId="{D883C534-B9C3-46A3-A0FF-8412118B726B}">
      <dgm:prSet phldrT="[Text]"/>
      <dgm:spPr/>
      <dgm:t>
        <a:bodyPr/>
        <a:lstStyle/>
        <a:p>
          <a:r>
            <a:rPr lang="en-US" dirty="0"/>
            <a:t>6xxx</a:t>
          </a:r>
        </a:p>
      </dgm:t>
    </dgm:pt>
    <dgm:pt modelId="{9ED5C63A-3DCE-4B83-92A9-1569118A9803}" type="parTrans" cxnId="{C20D8222-9151-4534-B157-E1852CD70633}">
      <dgm:prSet/>
      <dgm:spPr/>
      <dgm:t>
        <a:bodyPr/>
        <a:lstStyle/>
        <a:p>
          <a:endParaRPr lang="en-US"/>
        </a:p>
      </dgm:t>
    </dgm:pt>
    <dgm:pt modelId="{ED240840-7B9F-4372-A246-780A66B92B1C}" type="sibTrans" cxnId="{C20D8222-9151-4534-B157-E1852CD70633}">
      <dgm:prSet/>
      <dgm:spPr/>
      <dgm:t>
        <a:bodyPr/>
        <a:lstStyle/>
        <a:p>
          <a:endParaRPr lang="en-US"/>
        </a:p>
      </dgm:t>
    </dgm:pt>
    <dgm:pt modelId="{3CC4A237-6F6E-46ED-9117-FED23A0E0BBB}" type="pres">
      <dgm:prSet presAssocID="{4256B6D5-8607-45AA-9BBA-B2AB7B2EA735}" presName="theList" presStyleCnt="0">
        <dgm:presLayoutVars>
          <dgm:dir/>
          <dgm:animLvl val="lvl"/>
          <dgm:resizeHandles val="exact"/>
        </dgm:presLayoutVars>
      </dgm:prSet>
      <dgm:spPr/>
      <dgm:t>
        <a:bodyPr/>
        <a:lstStyle/>
        <a:p>
          <a:endParaRPr lang="en-US"/>
        </a:p>
      </dgm:t>
    </dgm:pt>
    <dgm:pt modelId="{CF98BF0F-438C-41E7-A10C-4DBDA0A7315A}" type="pres">
      <dgm:prSet presAssocID="{D8AE11B1-578B-44E1-96B8-02E382FDC539}" presName="compNode" presStyleCnt="0"/>
      <dgm:spPr/>
    </dgm:pt>
    <dgm:pt modelId="{88CF9264-5939-46A1-AA88-EE6FC34D9758}" type="pres">
      <dgm:prSet presAssocID="{D8AE11B1-578B-44E1-96B8-02E382FDC539}" presName="aNode" presStyleLbl="bgShp" presStyleIdx="0" presStyleCnt="3" custLinFactNeighborY="-1020"/>
      <dgm:spPr/>
      <dgm:t>
        <a:bodyPr/>
        <a:lstStyle/>
        <a:p>
          <a:endParaRPr lang="en-US"/>
        </a:p>
      </dgm:t>
    </dgm:pt>
    <dgm:pt modelId="{36EE10A9-AC15-436B-9EC5-CEE36B507948}" type="pres">
      <dgm:prSet presAssocID="{D8AE11B1-578B-44E1-96B8-02E382FDC539}" presName="textNode" presStyleLbl="bgShp" presStyleIdx="0" presStyleCnt="3"/>
      <dgm:spPr/>
      <dgm:t>
        <a:bodyPr/>
        <a:lstStyle/>
        <a:p>
          <a:endParaRPr lang="en-US"/>
        </a:p>
      </dgm:t>
    </dgm:pt>
    <dgm:pt modelId="{63430643-A423-40F1-BD79-CFF6386F3B70}" type="pres">
      <dgm:prSet presAssocID="{D8AE11B1-578B-44E1-96B8-02E382FDC539}" presName="compChildNode" presStyleCnt="0"/>
      <dgm:spPr/>
    </dgm:pt>
    <dgm:pt modelId="{2756297A-5437-4E72-8904-C15561BC97EF}" type="pres">
      <dgm:prSet presAssocID="{D8AE11B1-578B-44E1-96B8-02E382FDC539}" presName="theInnerList" presStyleCnt="0"/>
      <dgm:spPr/>
    </dgm:pt>
    <dgm:pt modelId="{C3910AFE-A18C-4A7B-A16A-CEE61BADC7AC}" type="pres">
      <dgm:prSet presAssocID="{98439E38-0E9A-4255-BF41-8D62924CFE75}" presName="childNode" presStyleLbl="node1" presStyleIdx="0" presStyleCnt="8">
        <dgm:presLayoutVars>
          <dgm:bulletEnabled val="1"/>
        </dgm:presLayoutVars>
      </dgm:prSet>
      <dgm:spPr/>
      <dgm:t>
        <a:bodyPr/>
        <a:lstStyle/>
        <a:p>
          <a:endParaRPr lang="en-US"/>
        </a:p>
      </dgm:t>
    </dgm:pt>
    <dgm:pt modelId="{F032CFB3-5E63-422F-AD34-282D19D36A92}" type="pres">
      <dgm:prSet presAssocID="{98439E38-0E9A-4255-BF41-8D62924CFE75}" presName="aSpace2" presStyleCnt="0"/>
      <dgm:spPr/>
    </dgm:pt>
    <dgm:pt modelId="{5B6B47C1-B4F0-4E18-B890-631ABC801921}" type="pres">
      <dgm:prSet presAssocID="{F9DCBC51-0CA3-4105-B8EF-0737984C69A8}" presName="childNode" presStyleLbl="node1" presStyleIdx="1" presStyleCnt="8">
        <dgm:presLayoutVars>
          <dgm:bulletEnabled val="1"/>
        </dgm:presLayoutVars>
      </dgm:prSet>
      <dgm:spPr/>
      <dgm:t>
        <a:bodyPr/>
        <a:lstStyle/>
        <a:p>
          <a:endParaRPr lang="en-US"/>
        </a:p>
      </dgm:t>
    </dgm:pt>
    <dgm:pt modelId="{FFD35706-1F0A-49BA-BABD-588296EE3CC8}" type="pres">
      <dgm:prSet presAssocID="{D8AE11B1-578B-44E1-96B8-02E382FDC539}" presName="aSpace" presStyleCnt="0"/>
      <dgm:spPr/>
    </dgm:pt>
    <dgm:pt modelId="{81E0A3AD-4ED6-476A-8986-EE87D5E306EF}" type="pres">
      <dgm:prSet presAssocID="{04E5F142-5970-44A8-B2D6-EC83358D3AAA}" presName="compNode" presStyleCnt="0"/>
      <dgm:spPr/>
    </dgm:pt>
    <dgm:pt modelId="{2DA88D96-6E6E-4875-B975-4D166DBA7E08}" type="pres">
      <dgm:prSet presAssocID="{04E5F142-5970-44A8-B2D6-EC83358D3AAA}" presName="aNode" presStyleLbl="bgShp" presStyleIdx="1" presStyleCnt="3"/>
      <dgm:spPr/>
      <dgm:t>
        <a:bodyPr/>
        <a:lstStyle/>
        <a:p>
          <a:endParaRPr lang="en-US"/>
        </a:p>
      </dgm:t>
    </dgm:pt>
    <dgm:pt modelId="{0966C96D-C7B3-49CA-9AF5-74BAB9635E4E}" type="pres">
      <dgm:prSet presAssocID="{04E5F142-5970-44A8-B2D6-EC83358D3AAA}" presName="textNode" presStyleLbl="bgShp" presStyleIdx="1" presStyleCnt="3"/>
      <dgm:spPr/>
      <dgm:t>
        <a:bodyPr/>
        <a:lstStyle/>
        <a:p>
          <a:endParaRPr lang="en-US"/>
        </a:p>
      </dgm:t>
    </dgm:pt>
    <dgm:pt modelId="{076D0B46-A98C-49EA-A96D-40536EFFC94A}" type="pres">
      <dgm:prSet presAssocID="{04E5F142-5970-44A8-B2D6-EC83358D3AAA}" presName="compChildNode" presStyleCnt="0"/>
      <dgm:spPr/>
    </dgm:pt>
    <dgm:pt modelId="{197E538E-8DDD-4CE5-BC11-8334B694709C}" type="pres">
      <dgm:prSet presAssocID="{04E5F142-5970-44A8-B2D6-EC83358D3AAA}" presName="theInnerList" presStyleCnt="0"/>
      <dgm:spPr/>
    </dgm:pt>
    <dgm:pt modelId="{AF5DB68A-5F37-4B1B-9EFB-BF0E0AD93F15}" type="pres">
      <dgm:prSet presAssocID="{2EFD29B5-06B3-4A59-9B6C-0EE05D177D75}" presName="childNode" presStyleLbl="node1" presStyleIdx="2" presStyleCnt="8">
        <dgm:presLayoutVars>
          <dgm:bulletEnabled val="1"/>
        </dgm:presLayoutVars>
      </dgm:prSet>
      <dgm:spPr/>
      <dgm:t>
        <a:bodyPr/>
        <a:lstStyle/>
        <a:p>
          <a:endParaRPr lang="en-US"/>
        </a:p>
      </dgm:t>
    </dgm:pt>
    <dgm:pt modelId="{3A5BA806-8BFD-47B0-B763-1AC5973F05F5}" type="pres">
      <dgm:prSet presAssocID="{2EFD29B5-06B3-4A59-9B6C-0EE05D177D75}" presName="aSpace2" presStyleCnt="0"/>
      <dgm:spPr/>
    </dgm:pt>
    <dgm:pt modelId="{DFFD2B25-308A-46B1-B9E2-13BC6DB62C0A}" type="pres">
      <dgm:prSet presAssocID="{B271CA28-9D0D-4C22-92C6-259126B44FCA}" presName="childNode" presStyleLbl="node1" presStyleIdx="3" presStyleCnt="8">
        <dgm:presLayoutVars>
          <dgm:bulletEnabled val="1"/>
        </dgm:presLayoutVars>
      </dgm:prSet>
      <dgm:spPr/>
      <dgm:t>
        <a:bodyPr/>
        <a:lstStyle/>
        <a:p>
          <a:endParaRPr lang="en-US"/>
        </a:p>
      </dgm:t>
    </dgm:pt>
    <dgm:pt modelId="{5D13B349-44B7-4E26-8FC0-18696F555643}" type="pres">
      <dgm:prSet presAssocID="{B271CA28-9D0D-4C22-92C6-259126B44FCA}" presName="aSpace2" presStyleCnt="0"/>
      <dgm:spPr/>
    </dgm:pt>
    <dgm:pt modelId="{A3C56DDE-5DFF-4C7D-9C02-8172E668CAAD}" type="pres">
      <dgm:prSet presAssocID="{994D09D6-3344-4949-8F84-057C247A6EBF}" presName="childNode" presStyleLbl="node1" presStyleIdx="4" presStyleCnt="8">
        <dgm:presLayoutVars>
          <dgm:bulletEnabled val="1"/>
        </dgm:presLayoutVars>
      </dgm:prSet>
      <dgm:spPr/>
      <dgm:t>
        <a:bodyPr/>
        <a:lstStyle/>
        <a:p>
          <a:endParaRPr lang="en-US"/>
        </a:p>
      </dgm:t>
    </dgm:pt>
    <dgm:pt modelId="{0CB9946A-BBD2-4271-9763-E3A6993F5278}" type="pres">
      <dgm:prSet presAssocID="{04E5F142-5970-44A8-B2D6-EC83358D3AAA}" presName="aSpace" presStyleCnt="0"/>
      <dgm:spPr/>
    </dgm:pt>
    <dgm:pt modelId="{583E1274-4C87-4BB3-A4EB-B40968181D63}" type="pres">
      <dgm:prSet presAssocID="{90985E16-B315-4F17-9E9F-B36265CD31D2}" presName="compNode" presStyleCnt="0"/>
      <dgm:spPr/>
    </dgm:pt>
    <dgm:pt modelId="{A5ED595A-1812-4EC6-BB7D-E8FF15599998}" type="pres">
      <dgm:prSet presAssocID="{90985E16-B315-4F17-9E9F-B36265CD31D2}" presName="aNode" presStyleLbl="bgShp" presStyleIdx="2" presStyleCnt="3"/>
      <dgm:spPr/>
      <dgm:t>
        <a:bodyPr/>
        <a:lstStyle/>
        <a:p>
          <a:endParaRPr lang="en-US"/>
        </a:p>
      </dgm:t>
    </dgm:pt>
    <dgm:pt modelId="{9695AD24-09E5-4044-959D-B5AD3347D8EC}" type="pres">
      <dgm:prSet presAssocID="{90985E16-B315-4F17-9E9F-B36265CD31D2}" presName="textNode" presStyleLbl="bgShp" presStyleIdx="2" presStyleCnt="3"/>
      <dgm:spPr/>
      <dgm:t>
        <a:bodyPr/>
        <a:lstStyle/>
        <a:p>
          <a:endParaRPr lang="en-US"/>
        </a:p>
      </dgm:t>
    </dgm:pt>
    <dgm:pt modelId="{5315217E-A056-4C17-BD74-13798E70236C}" type="pres">
      <dgm:prSet presAssocID="{90985E16-B315-4F17-9E9F-B36265CD31D2}" presName="compChildNode" presStyleCnt="0"/>
      <dgm:spPr/>
    </dgm:pt>
    <dgm:pt modelId="{B9E94270-6669-4E74-A6C4-24969796FC1F}" type="pres">
      <dgm:prSet presAssocID="{90985E16-B315-4F17-9E9F-B36265CD31D2}" presName="theInnerList" presStyleCnt="0"/>
      <dgm:spPr/>
    </dgm:pt>
    <dgm:pt modelId="{BDCF27B0-5648-4438-9DD4-AFD87D14882B}" type="pres">
      <dgm:prSet presAssocID="{C66376AC-7A33-4E1C-9CC3-D95B5A680915}" presName="childNode" presStyleLbl="node1" presStyleIdx="5" presStyleCnt="8">
        <dgm:presLayoutVars>
          <dgm:bulletEnabled val="1"/>
        </dgm:presLayoutVars>
      </dgm:prSet>
      <dgm:spPr/>
      <dgm:t>
        <a:bodyPr/>
        <a:lstStyle/>
        <a:p>
          <a:endParaRPr lang="en-US"/>
        </a:p>
      </dgm:t>
    </dgm:pt>
    <dgm:pt modelId="{39C864C4-D22D-4F63-8F12-8FD0F7A167E9}" type="pres">
      <dgm:prSet presAssocID="{C66376AC-7A33-4E1C-9CC3-D95B5A680915}" presName="aSpace2" presStyleCnt="0"/>
      <dgm:spPr/>
    </dgm:pt>
    <dgm:pt modelId="{65651D34-7222-4723-8971-0486F69F2C97}" type="pres">
      <dgm:prSet presAssocID="{6E444971-3CC8-4A17-93A1-0E6194197194}" presName="childNode" presStyleLbl="node1" presStyleIdx="6" presStyleCnt="8">
        <dgm:presLayoutVars>
          <dgm:bulletEnabled val="1"/>
        </dgm:presLayoutVars>
      </dgm:prSet>
      <dgm:spPr/>
      <dgm:t>
        <a:bodyPr/>
        <a:lstStyle/>
        <a:p>
          <a:endParaRPr lang="en-US"/>
        </a:p>
      </dgm:t>
    </dgm:pt>
    <dgm:pt modelId="{AEF227F8-D708-486E-B82A-C4FDE9D17E75}" type="pres">
      <dgm:prSet presAssocID="{6E444971-3CC8-4A17-93A1-0E6194197194}" presName="aSpace2" presStyleCnt="0"/>
      <dgm:spPr/>
    </dgm:pt>
    <dgm:pt modelId="{3CAC6ECC-6EE9-4343-AF13-A243A533A3D5}" type="pres">
      <dgm:prSet presAssocID="{D883C534-B9C3-46A3-A0FF-8412118B726B}" presName="childNode" presStyleLbl="node1" presStyleIdx="7" presStyleCnt="8">
        <dgm:presLayoutVars>
          <dgm:bulletEnabled val="1"/>
        </dgm:presLayoutVars>
      </dgm:prSet>
      <dgm:spPr/>
      <dgm:t>
        <a:bodyPr/>
        <a:lstStyle/>
        <a:p>
          <a:endParaRPr lang="en-US"/>
        </a:p>
      </dgm:t>
    </dgm:pt>
  </dgm:ptLst>
  <dgm:cxnLst>
    <dgm:cxn modelId="{382E8B9A-3ED8-4589-A42A-612F174552AD}" srcId="{D8AE11B1-578B-44E1-96B8-02E382FDC539}" destId="{98439E38-0E9A-4255-BF41-8D62924CFE75}" srcOrd="0" destOrd="0" parTransId="{B2077187-0F44-4FBC-BD82-827BF20BFD1B}" sibTransId="{8B658532-8BE8-45E2-8D5C-9E79F8066CA4}"/>
    <dgm:cxn modelId="{292F5F03-8DF1-46C0-B853-F41966574BB9}" srcId="{4256B6D5-8607-45AA-9BBA-B2AB7B2EA735}" destId="{D8AE11B1-578B-44E1-96B8-02E382FDC539}" srcOrd="0" destOrd="0" parTransId="{78212191-3F77-42CE-BA20-5514ED422C2A}" sibTransId="{5C465488-6D8E-4D53-92DF-F003A0378A04}"/>
    <dgm:cxn modelId="{AD8955B4-4946-4D6D-A34D-5A4AA1E3407D}" srcId="{4256B6D5-8607-45AA-9BBA-B2AB7B2EA735}" destId="{04E5F142-5970-44A8-B2D6-EC83358D3AAA}" srcOrd="1" destOrd="0" parTransId="{A7DF5082-274B-4CE9-8E51-ED8C9860179B}" sibTransId="{2348B808-996E-4D93-9D0A-6B5A2B0020CB}"/>
    <dgm:cxn modelId="{17BD2A90-5FAA-4326-BF4A-6C0B945D5FA7}" srcId="{90985E16-B315-4F17-9E9F-B36265CD31D2}" destId="{6E444971-3CC8-4A17-93A1-0E6194197194}" srcOrd="1" destOrd="0" parTransId="{472AA555-462E-46E9-93B0-46FAD7B33327}" sibTransId="{B6866327-081B-4F48-AD68-B0D02DB2F838}"/>
    <dgm:cxn modelId="{C20D8222-9151-4534-B157-E1852CD70633}" srcId="{90985E16-B315-4F17-9E9F-B36265CD31D2}" destId="{D883C534-B9C3-46A3-A0FF-8412118B726B}" srcOrd="2" destOrd="0" parTransId="{9ED5C63A-3DCE-4B83-92A9-1569118A9803}" sibTransId="{ED240840-7B9F-4372-A246-780A66B92B1C}"/>
    <dgm:cxn modelId="{A9108E26-69BA-4BB8-A314-7C994876FAE7}" srcId="{90985E16-B315-4F17-9E9F-B36265CD31D2}" destId="{C66376AC-7A33-4E1C-9CC3-D95B5A680915}" srcOrd="0" destOrd="0" parTransId="{BE95F00E-A21A-4C8A-A1EA-3CAD53A10FBE}" sibTransId="{AB54A7DE-CD0B-42E5-92C2-64B144E2AC33}"/>
    <dgm:cxn modelId="{2D3DFE4F-2353-49E5-848A-998AA3166900}" type="presOf" srcId="{D883C534-B9C3-46A3-A0FF-8412118B726B}" destId="{3CAC6ECC-6EE9-4343-AF13-A243A533A3D5}" srcOrd="0" destOrd="0" presId="urn:microsoft.com/office/officeart/2005/8/layout/lProcess2"/>
    <dgm:cxn modelId="{7E4089BE-3DA5-4F75-B4DA-633D4B4FA44D}" type="presOf" srcId="{90985E16-B315-4F17-9E9F-B36265CD31D2}" destId="{9695AD24-09E5-4044-959D-B5AD3347D8EC}" srcOrd="1" destOrd="0" presId="urn:microsoft.com/office/officeart/2005/8/layout/lProcess2"/>
    <dgm:cxn modelId="{E5C8C7A0-8C15-4DE5-9367-E58E478983A1}" type="presOf" srcId="{98439E38-0E9A-4255-BF41-8D62924CFE75}" destId="{C3910AFE-A18C-4A7B-A16A-CEE61BADC7AC}" srcOrd="0" destOrd="0" presId="urn:microsoft.com/office/officeart/2005/8/layout/lProcess2"/>
    <dgm:cxn modelId="{2339FB15-FBDC-406E-AE0D-25BB062C8F3D}" type="presOf" srcId="{C66376AC-7A33-4E1C-9CC3-D95B5A680915}" destId="{BDCF27B0-5648-4438-9DD4-AFD87D14882B}" srcOrd="0" destOrd="0" presId="urn:microsoft.com/office/officeart/2005/8/layout/lProcess2"/>
    <dgm:cxn modelId="{ED1176FB-1756-4D14-9DBF-E6E50325A045}" type="presOf" srcId="{04E5F142-5970-44A8-B2D6-EC83358D3AAA}" destId="{2DA88D96-6E6E-4875-B975-4D166DBA7E08}" srcOrd="0" destOrd="0" presId="urn:microsoft.com/office/officeart/2005/8/layout/lProcess2"/>
    <dgm:cxn modelId="{B3B91FB4-ED2F-4E7B-AAB4-153CA4905F99}" type="presOf" srcId="{4256B6D5-8607-45AA-9BBA-B2AB7B2EA735}" destId="{3CC4A237-6F6E-46ED-9117-FED23A0E0BBB}" srcOrd="0" destOrd="0" presId="urn:microsoft.com/office/officeart/2005/8/layout/lProcess2"/>
    <dgm:cxn modelId="{9CEC39F6-542D-407D-8484-1DAD20AFF728}" type="presOf" srcId="{B271CA28-9D0D-4C22-92C6-259126B44FCA}" destId="{DFFD2B25-308A-46B1-B9E2-13BC6DB62C0A}" srcOrd="0" destOrd="0" presId="urn:microsoft.com/office/officeart/2005/8/layout/lProcess2"/>
    <dgm:cxn modelId="{AF9618FE-ACA1-42C9-921E-F3B359EBD83A}" srcId="{4256B6D5-8607-45AA-9BBA-B2AB7B2EA735}" destId="{90985E16-B315-4F17-9E9F-B36265CD31D2}" srcOrd="2" destOrd="0" parTransId="{427F1418-1B0D-46D8-AFBC-885134915198}" sibTransId="{6129DB6E-FC01-4ED4-8644-AE69DD2A3B38}"/>
    <dgm:cxn modelId="{B7F78426-9C67-4A92-856B-9BDF92CF4649}" type="presOf" srcId="{6E444971-3CC8-4A17-93A1-0E6194197194}" destId="{65651D34-7222-4723-8971-0486F69F2C97}" srcOrd="0" destOrd="0" presId="urn:microsoft.com/office/officeart/2005/8/layout/lProcess2"/>
    <dgm:cxn modelId="{A7583C8E-6C61-49D1-8A0D-EF93984AAB0B}" srcId="{04E5F142-5970-44A8-B2D6-EC83358D3AAA}" destId="{2EFD29B5-06B3-4A59-9B6C-0EE05D177D75}" srcOrd="0" destOrd="0" parTransId="{A59A186E-6BE7-4315-8884-511C5E5EB239}" sibTransId="{994F0977-F503-4B40-AFF8-4DAF4D3A508C}"/>
    <dgm:cxn modelId="{2113EDE8-807D-461B-9C49-E045A690A0DB}" srcId="{04E5F142-5970-44A8-B2D6-EC83358D3AAA}" destId="{B271CA28-9D0D-4C22-92C6-259126B44FCA}" srcOrd="1" destOrd="0" parTransId="{05D88ED4-3B84-4B27-A60E-8CEAA3824A82}" sibTransId="{978AA029-39BB-49F5-96E3-F56E4D77553B}"/>
    <dgm:cxn modelId="{58D49333-716A-4313-86A6-37280B8D6A9D}" type="presOf" srcId="{04E5F142-5970-44A8-B2D6-EC83358D3AAA}" destId="{0966C96D-C7B3-49CA-9AF5-74BAB9635E4E}" srcOrd="1" destOrd="0" presId="urn:microsoft.com/office/officeart/2005/8/layout/lProcess2"/>
    <dgm:cxn modelId="{517AFACC-2218-4D92-A95D-64900DCEBBAD}" srcId="{D8AE11B1-578B-44E1-96B8-02E382FDC539}" destId="{F9DCBC51-0CA3-4105-B8EF-0737984C69A8}" srcOrd="1" destOrd="0" parTransId="{68C84635-1F9D-4C1D-AEDA-3AC10DBC368C}" sibTransId="{416B7632-DDAC-4CC7-9CBB-0DBEA41D2237}"/>
    <dgm:cxn modelId="{D276ACD4-E744-4AC5-9D46-BAA2C515F5DA}" type="presOf" srcId="{F9DCBC51-0CA3-4105-B8EF-0737984C69A8}" destId="{5B6B47C1-B4F0-4E18-B890-631ABC801921}" srcOrd="0" destOrd="0" presId="urn:microsoft.com/office/officeart/2005/8/layout/lProcess2"/>
    <dgm:cxn modelId="{20D859FD-1E62-4BC0-AEBF-3A4F23D49EE5}" type="presOf" srcId="{90985E16-B315-4F17-9E9F-B36265CD31D2}" destId="{A5ED595A-1812-4EC6-BB7D-E8FF15599998}" srcOrd="0" destOrd="0" presId="urn:microsoft.com/office/officeart/2005/8/layout/lProcess2"/>
    <dgm:cxn modelId="{456DBA97-1CB7-45FB-A69D-4BE3B1F531AA}" type="presOf" srcId="{D8AE11B1-578B-44E1-96B8-02E382FDC539}" destId="{36EE10A9-AC15-436B-9EC5-CEE36B507948}" srcOrd="1" destOrd="0" presId="urn:microsoft.com/office/officeart/2005/8/layout/lProcess2"/>
    <dgm:cxn modelId="{12193738-E442-4153-B2C5-57108E1A8824}" type="presOf" srcId="{D8AE11B1-578B-44E1-96B8-02E382FDC539}" destId="{88CF9264-5939-46A1-AA88-EE6FC34D9758}" srcOrd="0" destOrd="0" presId="urn:microsoft.com/office/officeart/2005/8/layout/lProcess2"/>
    <dgm:cxn modelId="{5A2CC670-36B4-4ADD-AF94-95357FFB27F3}" type="presOf" srcId="{994D09D6-3344-4949-8F84-057C247A6EBF}" destId="{A3C56DDE-5DFF-4C7D-9C02-8172E668CAAD}" srcOrd="0" destOrd="0" presId="urn:microsoft.com/office/officeart/2005/8/layout/lProcess2"/>
    <dgm:cxn modelId="{00698D4D-DF6A-4A62-8F7E-74B6847DD7EF}" type="presOf" srcId="{2EFD29B5-06B3-4A59-9B6C-0EE05D177D75}" destId="{AF5DB68A-5F37-4B1B-9EFB-BF0E0AD93F15}" srcOrd="0" destOrd="0" presId="urn:microsoft.com/office/officeart/2005/8/layout/lProcess2"/>
    <dgm:cxn modelId="{E9475435-0ACC-46B2-B3F7-123CB4A1F36C}" srcId="{04E5F142-5970-44A8-B2D6-EC83358D3AAA}" destId="{994D09D6-3344-4949-8F84-057C247A6EBF}" srcOrd="2" destOrd="0" parTransId="{0F8B1592-5622-4074-B9FB-49B609B19CBA}" sibTransId="{692BB1AE-233C-4577-9656-2C0630839560}"/>
    <dgm:cxn modelId="{3BA409C8-99B9-4467-B74B-DA0D1238A9A7}" type="presParOf" srcId="{3CC4A237-6F6E-46ED-9117-FED23A0E0BBB}" destId="{CF98BF0F-438C-41E7-A10C-4DBDA0A7315A}" srcOrd="0" destOrd="0" presId="urn:microsoft.com/office/officeart/2005/8/layout/lProcess2"/>
    <dgm:cxn modelId="{4010ED9A-6E41-4822-8340-EDC0BC2DA0F6}" type="presParOf" srcId="{CF98BF0F-438C-41E7-A10C-4DBDA0A7315A}" destId="{88CF9264-5939-46A1-AA88-EE6FC34D9758}" srcOrd="0" destOrd="0" presId="urn:microsoft.com/office/officeart/2005/8/layout/lProcess2"/>
    <dgm:cxn modelId="{4BE6ABC5-F885-492E-920A-139021E59628}" type="presParOf" srcId="{CF98BF0F-438C-41E7-A10C-4DBDA0A7315A}" destId="{36EE10A9-AC15-436B-9EC5-CEE36B507948}" srcOrd="1" destOrd="0" presId="urn:microsoft.com/office/officeart/2005/8/layout/lProcess2"/>
    <dgm:cxn modelId="{6D94CF6C-ED6E-40D8-BFA1-0DDC34AC6094}" type="presParOf" srcId="{CF98BF0F-438C-41E7-A10C-4DBDA0A7315A}" destId="{63430643-A423-40F1-BD79-CFF6386F3B70}" srcOrd="2" destOrd="0" presId="urn:microsoft.com/office/officeart/2005/8/layout/lProcess2"/>
    <dgm:cxn modelId="{0CE21451-9EC7-4340-9F1F-0EC2DA6DA9CC}" type="presParOf" srcId="{63430643-A423-40F1-BD79-CFF6386F3B70}" destId="{2756297A-5437-4E72-8904-C15561BC97EF}" srcOrd="0" destOrd="0" presId="urn:microsoft.com/office/officeart/2005/8/layout/lProcess2"/>
    <dgm:cxn modelId="{EBA435F6-E929-4AAB-8061-A30C2204DAB1}" type="presParOf" srcId="{2756297A-5437-4E72-8904-C15561BC97EF}" destId="{C3910AFE-A18C-4A7B-A16A-CEE61BADC7AC}" srcOrd="0" destOrd="0" presId="urn:microsoft.com/office/officeart/2005/8/layout/lProcess2"/>
    <dgm:cxn modelId="{56CE9A7F-4550-43E7-89AD-6897CA29CCC1}" type="presParOf" srcId="{2756297A-5437-4E72-8904-C15561BC97EF}" destId="{F032CFB3-5E63-422F-AD34-282D19D36A92}" srcOrd="1" destOrd="0" presId="urn:microsoft.com/office/officeart/2005/8/layout/lProcess2"/>
    <dgm:cxn modelId="{11292FA5-FB16-491A-8FF1-DC3220F618AE}" type="presParOf" srcId="{2756297A-5437-4E72-8904-C15561BC97EF}" destId="{5B6B47C1-B4F0-4E18-B890-631ABC801921}" srcOrd="2" destOrd="0" presId="urn:microsoft.com/office/officeart/2005/8/layout/lProcess2"/>
    <dgm:cxn modelId="{B7FD811D-EE6A-4359-BE54-E999680E71CB}" type="presParOf" srcId="{3CC4A237-6F6E-46ED-9117-FED23A0E0BBB}" destId="{FFD35706-1F0A-49BA-BABD-588296EE3CC8}" srcOrd="1" destOrd="0" presId="urn:microsoft.com/office/officeart/2005/8/layout/lProcess2"/>
    <dgm:cxn modelId="{62D43965-C67C-4299-93D4-958F00DBDC6A}" type="presParOf" srcId="{3CC4A237-6F6E-46ED-9117-FED23A0E0BBB}" destId="{81E0A3AD-4ED6-476A-8986-EE87D5E306EF}" srcOrd="2" destOrd="0" presId="urn:microsoft.com/office/officeart/2005/8/layout/lProcess2"/>
    <dgm:cxn modelId="{73E0BA58-2598-4191-9825-26EED9229222}" type="presParOf" srcId="{81E0A3AD-4ED6-476A-8986-EE87D5E306EF}" destId="{2DA88D96-6E6E-4875-B975-4D166DBA7E08}" srcOrd="0" destOrd="0" presId="urn:microsoft.com/office/officeart/2005/8/layout/lProcess2"/>
    <dgm:cxn modelId="{A6DF6CF1-8671-4C57-9093-58669D37B1D3}" type="presParOf" srcId="{81E0A3AD-4ED6-476A-8986-EE87D5E306EF}" destId="{0966C96D-C7B3-49CA-9AF5-74BAB9635E4E}" srcOrd="1" destOrd="0" presId="urn:microsoft.com/office/officeart/2005/8/layout/lProcess2"/>
    <dgm:cxn modelId="{F7A03C1C-1995-4843-9A17-5AC9A508B95F}" type="presParOf" srcId="{81E0A3AD-4ED6-476A-8986-EE87D5E306EF}" destId="{076D0B46-A98C-49EA-A96D-40536EFFC94A}" srcOrd="2" destOrd="0" presId="urn:microsoft.com/office/officeart/2005/8/layout/lProcess2"/>
    <dgm:cxn modelId="{49A0C193-C116-4206-9EFA-4CDCF8BBD779}" type="presParOf" srcId="{076D0B46-A98C-49EA-A96D-40536EFFC94A}" destId="{197E538E-8DDD-4CE5-BC11-8334B694709C}" srcOrd="0" destOrd="0" presId="urn:microsoft.com/office/officeart/2005/8/layout/lProcess2"/>
    <dgm:cxn modelId="{E82CA2A3-FC8E-427C-8E36-C0A5B4A94586}" type="presParOf" srcId="{197E538E-8DDD-4CE5-BC11-8334B694709C}" destId="{AF5DB68A-5F37-4B1B-9EFB-BF0E0AD93F15}" srcOrd="0" destOrd="0" presId="urn:microsoft.com/office/officeart/2005/8/layout/lProcess2"/>
    <dgm:cxn modelId="{098A4D06-5BED-4287-938D-EE1BB6D57445}" type="presParOf" srcId="{197E538E-8DDD-4CE5-BC11-8334B694709C}" destId="{3A5BA806-8BFD-47B0-B763-1AC5973F05F5}" srcOrd="1" destOrd="0" presId="urn:microsoft.com/office/officeart/2005/8/layout/lProcess2"/>
    <dgm:cxn modelId="{2B760BC5-7335-4795-9832-41240F93F5DB}" type="presParOf" srcId="{197E538E-8DDD-4CE5-BC11-8334B694709C}" destId="{DFFD2B25-308A-46B1-B9E2-13BC6DB62C0A}" srcOrd="2" destOrd="0" presId="urn:microsoft.com/office/officeart/2005/8/layout/lProcess2"/>
    <dgm:cxn modelId="{CD854694-C29B-453D-8EDB-99FC541BE204}" type="presParOf" srcId="{197E538E-8DDD-4CE5-BC11-8334B694709C}" destId="{5D13B349-44B7-4E26-8FC0-18696F555643}" srcOrd="3" destOrd="0" presId="urn:microsoft.com/office/officeart/2005/8/layout/lProcess2"/>
    <dgm:cxn modelId="{95D743B3-B2FD-4218-B6D8-9996D23F0329}" type="presParOf" srcId="{197E538E-8DDD-4CE5-BC11-8334B694709C}" destId="{A3C56DDE-5DFF-4C7D-9C02-8172E668CAAD}" srcOrd="4" destOrd="0" presId="urn:microsoft.com/office/officeart/2005/8/layout/lProcess2"/>
    <dgm:cxn modelId="{725AC1E8-C449-49EB-BBA3-56B65FE8B68F}" type="presParOf" srcId="{3CC4A237-6F6E-46ED-9117-FED23A0E0BBB}" destId="{0CB9946A-BBD2-4271-9763-E3A6993F5278}" srcOrd="3" destOrd="0" presId="urn:microsoft.com/office/officeart/2005/8/layout/lProcess2"/>
    <dgm:cxn modelId="{E037FECE-916D-4F7A-97B2-FE8983B6E094}" type="presParOf" srcId="{3CC4A237-6F6E-46ED-9117-FED23A0E0BBB}" destId="{583E1274-4C87-4BB3-A4EB-B40968181D63}" srcOrd="4" destOrd="0" presId="urn:microsoft.com/office/officeart/2005/8/layout/lProcess2"/>
    <dgm:cxn modelId="{BF7321F0-C7D6-4542-9AF3-C303BDA2DB7A}" type="presParOf" srcId="{583E1274-4C87-4BB3-A4EB-B40968181D63}" destId="{A5ED595A-1812-4EC6-BB7D-E8FF15599998}" srcOrd="0" destOrd="0" presId="urn:microsoft.com/office/officeart/2005/8/layout/lProcess2"/>
    <dgm:cxn modelId="{3BCA0CD5-FF37-4041-80A9-755A07F69817}" type="presParOf" srcId="{583E1274-4C87-4BB3-A4EB-B40968181D63}" destId="{9695AD24-09E5-4044-959D-B5AD3347D8EC}" srcOrd="1" destOrd="0" presId="urn:microsoft.com/office/officeart/2005/8/layout/lProcess2"/>
    <dgm:cxn modelId="{5BAB4AFE-557B-429A-B028-0002DEC67160}" type="presParOf" srcId="{583E1274-4C87-4BB3-A4EB-B40968181D63}" destId="{5315217E-A056-4C17-BD74-13798E70236C}" srcOrd="2" destOrd="0" presId="urn:microsoft.com/office/officeart/2005/8/layout/lProcess2"/>
    <dgm:cxn modelId="{5554E066-E2D8-4AAE-A286-EE59CEAC758B}" type="presParOf" srcId="{5315217E-A056-4C17-BD74-13798E70236C}" destId="{B9E94270-6669-4E74-A6C4-24969796FC1F}" srcOrd="0" destOrd="0" presId="urn:microsoft.com/office/officeart/2005/8/layout/lProcess2"/>
    <dgm:cxn modelId="{4BBB83FB-CB98-4225-AF7F-0B8ECF678F51}" type="presParOf" srcId="{B9E94270-6669-4E74-A6C4-24969796FC1F}" destId="{BDCF27B0-5648-4438-9DD4-AFD87D14882B}" srcOrd="0" destOrd="0" presId="urn:microsoft.com/office/officeart/2005/8/layout/lProcess2"/>
    <dgm:cxn modelId="{11778DD6-39FC-46EB-8645-DC537E82DB4E}" type="presParOf" srcId="{B9E94270-6669-4E74-A6C4-24969796FC1F}" destId="{39C864C4-D22D-4F63-8F12-8FD0F7A167E9}" srcOrd="1" destOrd="0" presId="urn:microsoft.com/office/officeart/2005/8/layout/lProcess2"/>
    <dgm:cxn modelId="{1B1AE7A0-ADE9-4A32-9272-796AF1567565}" type="presParOf" srcId="{B9E94270-6669-4E74-A6C4-24969796FC1F}" destId="{65651D34-7222-4723-8971-0486F69F2C97}" srcOrd="2" destOrd="0" presId="urn:microsoft.com/office/officeart/2005/8/layout/lProcess2"/>
    <dgm:cxn modelId="{8E63B608-DEE8-4011-A75A-A0AA3325178B}" type="presParOf" srcId="{B9E94270-6669-4E74-A6C4-24969796FC1F}" destId="{AEF227F8-D708-486E-B82A-C4FDE9D17E75}" srcOrd="3" destOrd="0" presId="urn:microsoft.com/office/officeart/2005/8/layout/lProcess2"/>
    <dgm:cxn modelId="{92CB1061-F533-4259-A983-DCFDE32AF3A6}" type="presParOf" srcId="{B9E94270-6669-4E74-A6C4-24969796FC1F}" destId="{3CAC6ECC-6EE9-4343-AF13-A243A533A3D5}"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6B6D5-8607-45AA-9BBA-B2AB7B2EA73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84BCDD1-E63E-46B9-980E-09731F303FF5}">
      <dgm:prSet phldrT="[Text]" custT="1"/>
      <dgm:spPr>
        <a:solidFill>
          <a:schemeClr val="accent3">
            <a:lumMod val="40000"/>
            <a:lumOff val="60000"/>
          </a:schemeClr>
        </a:solidFill>
      </dgm:spPr>
      <dgm:t>
        <a:bodyPr/>
        <a:lstStyle/>
        <a:p>
          <a:r>
            <a:rPr lang="en-US" sz="1600" dirty="0">
              <a:solidFill>
                <a:srgbClr val="454545"/>
              </a:solidFill>
            </a:rPr>
            <a:t>QXS Hybrid Disk</a:t>
          </a:r>
        </a:p>
      </dgm:t>
    </dgm:pt>
    <dgm:pt modelId="{1EBA6A16-5B67-4D3A-8590-DB3D708BA8D8}" type="sibTrans" cxnId="{0AC3D92E-9EB3-4BED-9688-6E987FAE6FAD}">
      <dgm:prSet/>
      <dgm:spPr/>
      <dgm:t>
        <a:bodyPr/>
        <a:lstStyle/>
        <a:p>
          <a:endParaRPr lang="en-US"/>
        </a:p>
      </dgm:t>
    </dgm:pt>
    <dgm:pt modelId="{8A1A9F5E-5A1A-4228-80D2-C63C22E45339}" type="parTrans" cxnId="{0AC3D92E-9EB3-4BED-9688-6E987FAE6FAD}">
      <dgm:prSet/>
      <dgm:spPr/>
      <dgm:t>
        <a:bodyPr/>
        <a:lstStyle/>
        <a:p>
          <a:endParaRPr lang="en-US"/>
        </a:p>
      </dgm:t>
    </dgm:pt>
    <dgm:pt modelId="{6E51F3B3-55EF-4BA1-8FB1-5C0CE1EE7D9D}">
      <dgm:prSet phldrT="[Text]" custT="1"/>
      <dgm:spPr/>
      <dgm:t>
        <a:bodyPr/>
        <a:lstStyle/>
        <a:p>
          <a:r>
            <a:rPr lang="en-US" sz="1700" dirty="0"/>
            <a:t>QXS-3</a:t>
          </a:r>
        </a:p>
      </dgm:t>
    </dgm:pt>
    <dgm:pt modelId="{94589F1F-1D15-492E-9518-57E5B03A497D}" type="sibTrans" cxnId="{03AC45C7-D337-4517-A15A-40CC403121BF}">
      <dgm:prSet/>
      <dgm:spPr/>
      <dgm:t>
        <a:bodyPr/>
        <a:lstStyle/>
        <a:p>
          <a:endParaRPr lang="en-US"/>
        </a:p>
      </dgm:t>
    </dgm:pt>
    <dgm:pt modelId="{867839A8-EFB0-4F90-BE35-2DA365E8C0F7}" type="parTrans" cxnId="{03AC45C7-D337-4517-A15A-40CC403121BF}">
      <dgm:prSet/>
      <dgm:spPr/>
      <dgm:t>
        <a:bodyPr/>
        <a:lstStyle/>
        <a:p>
          <a:endParaRPr lang="en-US"/>
        </a:p>
      </dgm:t>
    </dgm:pt>
    <dgm:pt modelId="{B1C22419-8475-48E0-8CB7-B54CF71A5D32}">
      <dgm:prSet phldrT="[Text]" custT="1"/>
      <dgm:spPr/>
      <dgm:t>
        <a:bodyPr/>
        <a:lstStyle/>
        <a:p>
          <a:r>
            <a:rPr lang="en-US" sz="1700" dirty="0"/>
            <a:t>QXS-4</a:t>
          </a:r>
        </a:p>
      </dgm:t>
    </dgm:pt>
    <dgm:pt modelId="{2EF42C41-BD91-46C9-8882-FCE52D00FAE8}" type="sibTrans" cxnId="{FEAC08CC-3294-4511-A85A-388FA80D93B2}">
      <dgm:prSet/>
      <dgm:spPr/>
      <dgm:t>
        <a:bodyPr/>
        <a:lstStyle/>
        <a:p>
          <a:endParaRPr lang="en-US"/>
        </a:p>
      </dgm:t>
    </dgm:pt>
    <dgm:pt modelId="{97AC1CA0-2ED9-4340-B352-94A0BB85882C}" type="parTrans" cxnId="{FEAC08CC-3294-4511-A85A-388FA80D93B2}">
      <dgm:prSet/>
      <dgm:spPr/>
      <dgm:t>
        <a:bodyPr/>
        <a:lstStyle/>
        <a:p>
          <a:endParaRPr lang="en-US"/>
        </a:p>
      </dgm:t>
    </dgm:pt>
    <dgm:pt modelId="{11F82A70-DC00-433D-A3A4-7FAEC15FEBA3}">
      <dgm:prSet phldrT="[Text]" custT="1"/>
      <dgm:spPr/>
      <dgm:t>
        <a:bodyPr/>
        <a:lstStyle/>
        <a:p>
          <a:r>
            <a:rPr lang="en-US" sz="1700" dirty="0"/>
            <a:t>QXS-6</a:t>
          </a:r>
        </a:p>
      </dgm:t>
    </dgm:pt>
    <dgm:pt modelId="{185396A2-2EAE-467B-9170-0985BF69F1E1}" type="sibTrans" cxnId="{B9DFA45F-D435-406F-9F45-46EFE57FE081}">
      <dgm:prSet/>
      <dgm:spPr/>
      <dgm:t>
        <a:bodyPr/>
        <a:lstStyle/>
        <a:p>
          <a:endParaRPr lang="en-US"/>
        </a:p>
      </dgm:t>
    </dgm:pt>
    <dgm:pt modelId="{443314B6-39E8-4987-B8FF-00EBB7CE9C74}" type="parTrans" cxnId="{B9DFA45F-D435-406F-9F45-46EFE57FE081}">
      <dgm:prSet/>
      <dgm:spPr/>
      <dgm:t>
        <a:bodyPr/>
        <a:lstStyle/>
        <a:p>
          <a:endParaRPr lang="en-US"/>
        </a:p>
      </dgm:t>
    </dgm:pt>
    <dgm:pt modelId="{3CC4A237-6F6E-46ED-9117-FED23A0E0BBB}" type="pres">
      <dgm:prSet presAssocID="{4256B6D5-8607-45AA-9BBA-B2AB7B2EA735}" presName="theList" presStyleCnt="0">
        <dgm:presLayoutVars>
          <dgm:dir/>
          <dgm:animLvl val="lvl"/>
          <dgm:resizeHandles val="exact"/>
        </dgm:presLayoutVars>
      </dgm:prSet>
      <dgm:spPr/>
      <dgm:t>
        <a:bodyPr/>
        <a:lstStyle/>
        <a:p>
          <a:endParaRPr lang="en-US"/>
        </a:p>
      </dgm:t>
    </dgm:pt>
    <dgm:pt modelId="{6EF8AEBD-B6D8-4C5A-B690-C0CA2F6D2B07}" type="pres">
      <dgm:prSet presAssocID="{D84BCDD1-E63E-46B9-980E-09731F303FF5}" presName="compNode" presStyleCnt="0"/>
      <dgm:spPr/>
    </dgm:pt>
    <dgm:pt modelId="{DC90056C-4A9C-463C-A611-4E504391F300}" type="pres">
      <dgm:prSet presAssocID="{D84BCDD1-E63E-46B9-980E-09731F303FF5}" presName="aNode" presStyleLbl="bgShp" presStyleIdx="0" presStyleCnt="1" custLinFactNeighborY="379"/>
      <dgm:spPr/>
      <dgm:t>
        <a:bodyPr/>
        <a:lstStyle/>
        <a:p>
          <a:endParaRPr lang="en-US"/>
        </a:p>
      </dgm:t>
    </dgm:pt>
    <dgm:pt modelId="{9187FBEA-BCC8-4292-9E03-49A7FAD415DF}" type="pres">
      <dgm:prSet presAssocID="{D84BCDD1-E63E-46B9-980E-09731F303FF5}" presName="textNode" presStyleLbl="bgShp" presStyleIdx="0" presStyleCnt="1"/>
      <dgm:spPr/>
      <dgm:t>
        <a:bodyPr/>
        <a:lstStyle/>
        <a:p>
          <a:endParaRPr lang="en-US"/>
        </a:p>
      </dgm:t>
    </dgm:pt>
    <dgm:pt modelId="{C0DD9D86-1B3C-4F5A-8F1B-F2CB5B46C1C1}" type="pres">
      <dgm:prSet presAssocID="{D84BCDD1-E63E-46B9-980E-09731F303FF5}" presName="compChildNode" presStyleCnt="0"/>
      <dgm:spPr/>
    </dgm:pt>
    <dgm:pt modelId="{649765B5-46A7-4020-8D91-09BA93EA48A9}" type="pres">
      <dgm:prSet presAssocID="{D84BCDD1-E63E-46B9-980E-09731F303FF5}" presName="theInnerList" presStyleCnt="0"/>
      <dgm:spPr/>
    </dgm:pt>
    <dgm:pt modelId="{C4E9604A-E47C-4BF7-ADD9-8E672561322D}" type="pres">
      <dgm:prSet presAssocID="{6E51F3B3-55EF-4BA1-8FB1-5C0CE1EE7D9D}" presName="childNode" presStyleLbl="node1" presStyleIdx="0" presStyleCnt="3">
        <dgm:presLayoutVars>
          <dgm:bulletEnabled val="1"/>
        </dgm:presLayoutVars>
      </dgm:prSet>
      <dgm:spPr/>
      <dgm:t>
        <a:bodyPr/>
        <a:lstStyle/>
        <a:p>
          <a:endParaRPr lang="en-US"/>
        </a:p>
      </dgm:t>
    </dgm:pt>
    <dgm:pt modelId="{AA6A513A-DD55-4783-BA2E-844093F25E9D}" type="pres">
      <dgm:prSet presAssocID="{6E51F3B3-55EF-4BA1-8FB1-5C0CE1EE7D9D}" presName="aSpace2" presStyleCnt="0"/>
      <dgm:spPr/>
    </dgm:pt>
    <dgm:pt modelId="{705366F7-CDDB-4F01-A8C3-8C3DBA0086C1}" type="pres">
      <dgm:prSet presAssocID="{B1C22419-8475-48E0-8CB7-B54CF71A5D32}" presName="childNode" presStyleLbl="node1" presStyleIdx="1" presStyleCnt="3">
        <dgm:presLayoutVars>
          <dgm:bulletEnabled val="1"/>
        </dgm:presLayoutVars>
      </dgm:prSet>
      <dgm:spPr/>
      <dgm:t>
        <a:bodyPr/>
        <a:lstStyle/>
        <a:p>
          <a:endParaRPr lang="en-US"/>
        </a:p>
      </dgm:t>
    </dgm:pt>
    <dgm:pt modelId="{1BBA2966-31F0-4ABA-9B6E-F6518E84960D}" type="pres">
      <dgm:prSet presAssocID="{B1C22419-8475-48E0-8CB7-B54CF71A5D32}" presName="aSpace2" presStyleCnt="0"/>
      <dgm:spPr/>
    </dgm:pt>
    <dgm:pt modelId="{C7CF8EDB-8CFE-42C3-BB8F-95C53E7999B1}" type="pres">
      <dgm:prSet presAssocID="{11F82A70-DC00-433D-A3A4-7FAEC15FEBA3}" presName="childNode" presStyleLbl="node1" presStyleIdx="2" presStyleCnt="3">
        <dgm:presLayoutVars>
          <dgm:bulletEnabled val="1"/>
        </dgm:presLayoutVars>
      </dgm:prSet>
      <dgm:spPr/>
      <dgm:t>
        <a:bodyPr/>
        <a:lstStyle/>
        <a:p>
          <a:endParaRPr lang="en-US"/>
        </a:p>
      </dgm:t>
    </dgm:pt>
  </dgm:ptLst>
  <dgm:cxnLst>
    <dgm:cxn modelId="{FEAC08CC-3294-4511-A85A-388FA80D93B2}" srcId="{D84BCDD1-E63E-46B9-980E-09731F303FF5}" destId="{B1C22419-8475-48E0-8CB7-B54CF71A5D32}" srcOrd="1" destOrd="0" parTransId="{97AC1CA0-2ED9-4340-B352-94A0BB85882C}" sibTransId="{2EF42C41-BD91-46C9-8882-FCE52D00FAE8}"/>
    <dgm:cxn modelId="{79843E63-1143-4DFF-933B-776D9B715E4D}" type="presOf" srcId="{11F82A70-DC00-433D-A3A4-7FAEC15FEBA3}" destId="{C7CF8EDB-8CFE-42C3-BB8F-95C53E7999B1}" srcOrd="0" destOrd="0" presId="urn:microsoft.com/office/officeart/2005/8/layout/lProcess2"/>
    <dgm:cxn modelId="{0AC3D92E-9EB3-4BED-9688-6E987FAE6FAD}" srcId="{4256B6D5-8607-45AA-9BBA-B2AB7B2EA735}" destId="{D84BCDD1-E63E-46B9-980E-09731F303FF5}" srcOrd="0" destOrd="0" parTransId="{8A1A9F5E-5A1A-4228-80D2-C63C22E45339}" sibTransId="{1EBA6A16-5B67-4D3A-8590-DB3D708BA8D8}"/>
    <dgm:cxn modelId="{83A23733-4871-41F1-89B3-380113F43FFE}" type="presOf" srcId="{6E51F3B3-55EF-4BA1-8FB1-5C0CE1EE7D9D}" destId="{C4E9604A-E47C-4BF7-ADD9-8E672561322D}" srcOrd="0" destOrd="0" presId="urn:microsoft.com/office/officeart/2005/8/layout/lProcess2"/>
    <dgm:cxn modelId="{4D847BBE-8A1E-489F-81B0-92883377A469}" type="presOf" srcId="{B1C22419-8475-48E0-8CB7-B54CF71A5D32}" destId="{705366F7-CDDB-4F01-A8C3-8C3DBA0086C1}" srcOrd="0" destOrd="0" presId="urn:microsoft.com/office/officeart/2005/8/layout/lProcess2"/>
    <dgm:cxn modelId="{43CEF842-CEDE-469C-AAA3-C4BA708E9E0A}" type="presOf" srcId="{D84BCDD1-E63E-46B9-980E-09731F303FF5}" destId="{9187FBEA-BCC8-4292-9E03-49A7FAD415DF}" srcOrd="1" destOrd="0" presId="urn:microsoft.com/office/officeart/2005/8/layout/lProcess2"/>
    <dgm:cxn modelId="{8C2EF7AB-896D-4933-8BA0-4BF19799FDB0}" type="presOf" srcId="{D84BCDD1-E63E-46B9-980E-09731F303FF5}" destId="{DC90056C-4A9C-463C-A611-4E504391F300}" srcOrd="0" destOrd="0" presId="urn:microsoft.com/office/officeart/2005/8/layout/lProcess2"/>
    <dgm:cxn modelId="{03AC45C7-D337-4517-A15A-40CC403121BF}" srcId="{D84BCDD1-E63E-46B9-980E-09731F303FF5}" destId="{6E51F3B3-55EF-4BA1-8FB1-5C0CE1EE7D9D}" srcOrd="0" destOrd="0" parTransId="{867839A8-EFB0-4F90-BE35-2DA365E8C0F7}" sibTransId="{94589F1F-1D15-492E-9518-57E5B03A497D}"/>
    <dgm:cxn modelId="{B9DFA45F-D435-406F-9F45-46EFE57FE081}" srcId="{D84BCDD1-E63E-46B9-980E-09731F303FF5}" destId="{11F82A70-DC00-433D-A3A4-7FAEC15FEBA3}" srcOrd="2" destOrd="0" parTransId="{443314B6-39E8-4987-B8FF-00EBB7CE9C74}" sibTransId="{185396A2-2EAE-467B-9170-0985BF69F1E1}"/>
    <dgm:cxn modelId="{D71D40B5-FB47-4DD7-BCDD-638FC32CAD45}" type="presOf" srcId="{4256B6D5-8607-45AA-9BBA-B2AB7B2EA735}" destId="{3CC4A237-6F6E-46ED-9117-FED23A0E0BBB}" srcOrd="0" destOrd="0" presId="urn:microsoft.com/office/officeart/2005/8/layout/lProcess2"/>
    <dgm:cxn modelId="{FEA32F40-3679-49B4-9DEB-7A564FCEB072}" type="presParOf" srcId="{3CC4A237-6F6E-46ED-9117-FED23A0E0BBB}" destId="{6EF8AEBD-B6D8-4C5A-B690-C0CA2F6D2B07}" srcOrd="0" destOrd="0" presId="urn:microsoft.com/office/officeart/2005/8/layout/lProcess2"/>
    <dgm:cxn modelId="{A5C12223-7642-48AA-82FD-1AB9DE0AAAB6}" type="presParOf" srcId="{6EF8AEBD-B6D8-4C5A-B690-C0CA2F6D2B07}" destId="{DC90056C-4A9C-463C-A611-4E504391F300}" srcOrd="0" destOrd="0" presId="urn:microsoft.com/office/officeart/2005/8/layout/lProcess2"/>
    <dgm:cxn modelId="{E1D649A9-55FB-4275-A204-263CEA9A6129}" type="presParOf" srcId="{6EF8AEBD-B6D8-4C5A-B690-C0CA2F6D2B07}" destId="{9187FBEA-BCC8-4292-9E03-49A7FAD415DF}" srcOrd="1" destOrd="0" presId="urn:microsoft.com/office/officeart/2005/8/layout/lProcess2"/>
    <dgm:cxn modelId="{960F92B1-DBD6-47D6-AB46-58A0BF9FEA7B}" type="presParOf" srcId="{6EF8AEBD-B6D8-4C5A-B690-C0CA2F6D2B07}" destId="{C0DD9D86-1B3C-4F5A-8F1B-F2CB5B46C1C1}" srcOrd="2" destOrd="0" presId="urn:microsoft.com/office/officeart/2005/8/layout/lProcess2"/>
    <dgm:cxn modelId="{B169B32E-44E6-447A-86A4-110DF55F15D9}" type="presParOf" srcId="{C0DD9D86-1B3C-4F5A-8F1B-F2CB5B46C1C1}" destId="{649765B5-46A7-4020-8D91-09BA93EA48A9}" srcOrd="0" destOrd="0" presId="urn:microsoft.com/office/officeart/2005/8/layout/lProcess2"/>
    <dgm:cxn modelId="{A0822EA7-D08A-430B-B835-CA5261ECC19A}" type="presParOf" srcId="{649765B5-46A7-4020-8D91-09BA93EA48A9}" destId="{C4E9604A-E47C-4BF7-ADD9-8E672561322D}" srcOrd="0" destOrd="0" presId="urn:microsoft.com/office/officeart/2005/8/layout/lProcess2"/>
    <dgm:cxn modelId="{7BA68D10-FB46-4595-A940-C359AF3E0FD3}" type="presParOf" srcId="{649765B5-46A7-4020-8D91-09BA93EA48A9}" destId="{AA6A513A-DD55-4783-BA2E-844093F25E9D}" srcOrd="1" destOrd="0" presId="urn:microsoft.com/office/officeart/2005/8/layout/lProcess2"/>
    <dgm:cxn modelId="{7AB38BCE-8FA3-4CBD-9ED8-EB8CB98B627E}" type="presParOf" srcId="{649765B5-46A7-4020-8D91-09BA93EA48A9}" destId="{705366F7-CDDB-4F01-A8C3-8C3DBA0086C1}" srcOrd="2" destOrd="0" presId="urn:microsoft.com/office/officeart/2005/8/layout/lProcess2"/>
    <dgm:cxn modelId="{2CBE968F-176F-4519-9163-A90EEB286539}" type="presParOf" srcId="{649765B5-46A7-4020-8D91-09BA93EA48A9}" destId="{1BBA2966-31F0-4ABA-9B6E-F6518E84960D}" srcOrd="3" destOrd="0" presId="urn:microsoft.com/office/officeart/2005/8/layout/lProcess2"/>
    <dgm:cxn modelId="{AF93F8C6-7978-4A71-B4CC-3C62AD3C082F}" type="presParOf" srcId="{649765B5-46A7-4020-8D91-09BA93EA48A9}" destId="{C7CF8EDB-8CFE-42C3-BB8F-95C53E7999B1}"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56B6D5-8607-45AA-9BBA-B2AB7B2EA73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8AE11B1-578B-44E1-96B8-02E382FDC539}">
      <dgm:prSet phldrT="[Text]"/>
      <dgm:spPr/>
      <dgm:t>
        <a:bodyPr/>
        <a:lstStyle/>
        <a:p>
          <a:r>
            <a:rPr lang="en-US" dirty="0">
              <a:solidFill>
                <a:srgbClr val="454545"/>
              </a:solidFill>
            </a:rPr>
            <a:t>QX</a:t>
          </a:r>
        </a:p>
      </dgm:t>
    </dgm:pt>
    <dgm:pt modelId="{5C465488-6D8E-4D53-92DF-F003A0378A04}" type="sibTrans" cxnId="{292F5F03-8DF1-46C0-B853-F41966574BB9}">
      <dgm:prSet/>
      <dgm:spPr/>
      <dgm:t>
        <a:bodyPr/>
        <a:lstStyle/>
        <a:p>
          <a:endParaRPr lang="en-US"/>
        </a:p>
      </dgm:t>
    </dgm:pt>
    <dgm:pt modelId="{78212191-3F77-42CE-BA20-5514ED422C2A}" type="parTrans" cxnId="{292F5F03-8DF1-46C0-B853-F41966574BB9}">
      <dgm:prSet/>
      <dgm:spPr/>
      <dgm:t>
        <a:bodyPr/>
        <a:lstStyle/>
        <a:p>
          <a:endParaRPr lang="en-US"/>
        </a:p>
      </dgm:t>
    </dgm:pt>
    <dgm:pt modelId="{98439E38-0E9A-4255-BF41-8D62924CFE75}">
      <dgm:prSet phldrT="[Text]"/>
      <dgm:spPr/>
      <dgm:t>
        <a:bodyPr/>
        <a:lstStyle/>
        <a:p>
          <a:r>
            <a:rPr lang="en-US" dirty="0"/>
            <a:t>QX-1200</a:t>
          </a:r>
        </a:p>
      </dgm:t>
    </dgm:pt>
    <dgm:pt modelId="{8B658532-8BE8-45E2-8D5C-9E79F8066CA4}" type="sibTrans" cxnId="{382E8B9A-3ED8-4589-A42A-612F174552AD}">
      <dgm:prSet/>
      <dgm:spPr/>
      <dgm:t>
        <a:bodyPr/>
        <a:lstStyle/>
        <a:p>
          <a:endParaRPr lang="en-US"/>
        </a:p>
      </dgm:t>
    </dgm:pt>
    <dgm:pt modelId="{B2077187-0F44-4FBC-BD82-827BF20BFD1B}" type="parTrans" cxnId="{382E8B9A-3ED8-4589-A42A-612F174552AD}">
      <dgm:prSet/>
      <dgm:spPr/>
      <dgm:t>
        <a:bodyPr/>
        <a:lstStyle/>
        <a:p>
          <a:endParaRPr lang="en-US"/>
        </a:p>
      </dgm:t>
    </dgm:pt>
    <dgm:pt modelId="{F9DCBC51-0CA3-4105-B8EF-0737984C69A8}">
      <dgm:prSet phldrT="[Text]"/>
      <dgm:spPr/>
      <dgm:t>
        <a:bodyPr/>
        <a:lstStyle/>
        <a:p>
          <a:r>
            <a:rPr lang="en-US" dirty="0"/>
            <a:t>QX-2400</a:t>
          </a:r>
        </a:p>
      </dgm:t>
    </dgm:pt>
    <dgm:pt modelId="{416B7632-DDAC-4CC7-9CBB-0DBEA41D2237}" type="sibTrans" cxnId="{517AFACC-2218-4D92-A95D-64900DCEBBAD}">
      <dgm:prSet/>
      <dgm:spPr/>
      <dgm:t>
        <a:bodyPr/>
        <a:lstStyle/>
        <a:p>
          <a:endParaRPr lang="en-US"/>
        </a:p>
      </dgm:t>
    </dgm:pt>
    <dgm:pt modelId="{68C84635-1F9D-4C1D-AEDA-3AC10DBC368C}" type="parTrans" cxnId="{517AFACC-2218-4D92-A95D-64900DCEBBAD}">
      <dgm:prSet/>
      <dgm:spPr/>
      <dgm:t>
        <a:bodyPr/>
        <a:lstStyle/>
        <a:p>
          <a:endParaRPr lang="en-US"/>
        </a:p>
      </dgm:t>
    </dgm:pt>
    <dgm:pt modelId="{04E5F142-5970-44A8-B2D6-EC83358D3AAA}">
      <dgm:prSet phldrT="[Text]"/>
      <dgm:spPr/>
      <dgm:t>
        <a:bodyPr/>
        <a:lstStyle/>
        <a:p>
          <a:r>
            <a:rPr lang="en-US" dirty="0">
              <a:solidFill>
                <a:srgbClr val="454545"/>
              </a:solidFill>
            </a:rPr>
            <a:t>QXS - SN</a:t>
          </a:r>
        </a:p>
      </dgm:t>
    </dgm:pt>
    <dgm:pt modelId="{2348B808-996E-4D93-9D0A-6B5A2B0020CB}" type="sibTrans" cxnId="{AD8955B4-4946-4D6D-A34D-5A4AA1E3407D}">
      <dgm:prSet/>
      <dgm:spPr/>
      <dgm:t>
        <a:bodyPr/>
        <a:lstStyle/>
        <a:p>
          <a:endParaRPr lang="en-US"/>
        </a:p>
      </dgm:t>
    </dgm:pt>
    <dgm:pt modelId="{A7DF5082-274B-4CE9-8E51-ED8C9860179B}" type="parTrans" cxnId="{AD8955B4-4946-4D6D-A34D-5A4AA1E3407D}">
      <dgm:prSet/>
      <dgm:spPr/>
      <dgm:t>
        <a:bodyPr/>
        <a:lstStyle/>
        <a:p>
          <a:endParaRPr lang="en-US"/>
        </a:p>
      </dgm:t>
    </dgm:pt>
    <dgm:pt modelId="{2EFD29B5-06B3-4A59-9B6C-0EE05D177D75}">
      <dgm:prSet phldrT="[Text]"/>
      <dgm:spPr/>
      <dgm:t>
        <a:bodyPr/>
        <a:lstStyle/>
        <a:p>
          <a:r>
            <a:rPr lang="en-US" dirty="0"/>
            <a:t>QXS-1200</a:t>
          </a:r>
        </a:p>
      </dgm:t>
    </dgm:pt>
    <dgm:pt modelId="{994F0977-F503-4B40-AFF8-4DAF4D3A508C}" type="sibTrans" cxnId="{A7583C8E-6C61-49D1-8A0D-EF93984AAB0B}">
      <dgm:prSet/>
      <dgm:spPr/>
      <dgm:t>
        <a:bodyPr/>
        <a:lstStyle/>
        <a:p>
          <a:endParaRPr lang="en-US"/>
        </a:p>
      </dgm:t>
    </dgm:pt>
    <dgm:pt modelId="{A59A186E-6BE7-4315-8884-511C5E5EB239}" type="parTrans" cxnId="{A7583C8E-6C61-49D1-8A0D-EF93984AAB0B}">
      <dgm:prSet/>
      <dgm:spPr/>
      <dgm:t>
        <a:bodyPr/>
        <a:lstStyle/>
        <a:p>
          <a:endParaRPr lang="en-US"/>
        </a:p>
      </dgm:t>
    </dgm:pt>
    <dgm:pt modelId="{B271CA28-9D0D-4C22-92C6-259126B44FCA}">
      <dgm:prSet phldrT="[Text]"/>
      <dgm:spPr/>
      <dgm:t>
        <a:bodyPr/>
        <a:lstStyle/>
        <a:p>
          <a:r>
            <a:rPr lang="en-US" dirty="0"/>
            <a:t>QXS-2400</a:t>
          </a:r>
        </a:p>
      </dgm:t>
    </dgm:pt>
    <dgm:pt modelId="{978AA029-39BB-49F5-96E3-F56E4D77553B}" type="sibTrans" cxnId="{2113EDE8-807D-461B-9C49-E045A690A0DB}">
      <dgm:prSet/>
      <dgm:spPr/>
      <dgm:t>
        <a:bodyPr/>
        <a:lstStyle/>
        <a:p>
          <a:endParaRPr lang="en-US"/>
        </a:p>
      </dgm:t>
    </dgm:pt>
    <dgm:pt modelId="{05D88ED4-3B84-4B27-A60E-8CEAA3824A82}" type="parTrans" cxnId="{2113EDE8-807D-461B-9C49-E045A690A0DB}">
      <dgm:prSet/>
      <dgm:spPr/>
      <dgm:t>
        <a:bodyPr/>
        <a:lstStyle/>
        <a:p>
          <a:endParaRPr lang="en-US"/>
        </a:p>
      </dgm:t>
    </dgm:pt>
    <dgm:pt modelId="{994D09D6-3344-4949-8F84-057C247A6EBF}">
      <dgm:prSet phldrT="[Text]"/>
      <dgm:spPr/>
      <dgm:t>
        <a:bodyPr/>
        <a:lstStyle/>
        <a:p>
          <a:r>
            <a:rPr lang="en-US" dirty="0"/>
            <a:t>QXS-5600</a:t>
          </a:r>
        </a:p>
      </dgm:t>
    </dgm:pt>
    <dgm:pt modelId="{692BB1AE-233C-4577-9656-2C0630839560}" type="sibTrans" cxnId="{E9475435-0ACC-46B2-B3F7-123CB4A1F36C}">
      <dgm:prSet/>
      <dgm:spPr/>
      <dgm:t>
        <a:bodyPr/>
        <a:lstStyle/>
        <a:p>
          <a:endParaRPr lang="en-US"/>
        </a:p>
      </dgm:t>
    </dgm:pt>
    <dgm:pt modelId="{0F8B1592-5622-4074-B9FB-49B609B19CBA}" type="parTrans" cxnId="{E9475435-0ACC-46B2-B3F7-123CB4A1F36C}">
      <dgm:prSet/>
      <dgm:spPr/>
      <dgm:t>
        <a:bodyPr/>
        <a:lstStyle/>
        <a:p>
          <a:endParaRPr lang="en-US"/>
        </a:p>
      </dgm:t>
    </dgm:pt>
    <dgm:pt modelId="{90985E16-B315-4F17-9E9F-B36265CD31D2}">
      <dgm:prSet phldrT="[Text]"/>
      <dgm:spPr/>
      <dgm:t>
        <a:bodyPr/>
        <a:lstStyle/>
        <a:p>
          <a:r>
            <a:rPr lang="en-US" dirty="0" err="1">
              <a:solidFill>
                <a:srgbClr val="454545"/>
              </a:solidFill>
            </a:rPr>
            <a:t>DotHill</a:t>
          </a:r>
          <a:r>
            <a:rPr lang="en-US" dirty="0">
              <a:solidFill>
                <a:srgbClr val="454545"/>
              </a:solidFill>
            </a:rPr>
            <a:t> Resale</a:t>
          </a:r>
        </a:p>
      </dgm:t>
    </dgm:pt>
    <dgm:pt modelId="{6129DB6E-FC01-4ED4-8644-AE69DD2A3B38}" type="sibTrans" cxnId="{AF9618FE-ACA1-42C9-921E-F3B359EBD83A}">
      <dgm:prSet/>
      <dgm:spPr/>
      <dgm:t>
        <a:bodyPr/>
        <a:lstStyle/>
        <a:p>
          <a:endParaRPr lang="en-US"/>
        </a:p>
      </dgm:t>
    </dgm:pt>
    <dgm:pt modelId="{427F1418-1B0D-46D8-AFBC-885134915198}" type="parTrans" cxnId="{AF9618FE-ACA1-42C9-921E-F3B359EBD83A}">
      <dgm:prSet/>
      <dgm:spPr/>
      <dgm:t>
        <a:bodyPr/>
        <a:lstStyle/>
        <a:p>
          <a:endParaRPr lang="en-US"/>
        </a:p>
      </dgm:t>
    </dgm:pt>
    <dgm:pt modelId="{54E5092A-CF1A-4A41-9DB2-B39A0F3A230C}">
      <dgm:prSet phldrT="[Text]"/>
      <dgm:spPr/>
      <dgm:t>
        <a:bodyPr/>
        <a:lstStyle/>
        <a:p>
          <a:r>
            <a:rPr lang="en-US" dirty="0"/>
            <a:t>3xxx</a:t>
          </a:r>
        </a:p>
      </dgm:t>
    </dgm:pt>
    <dgm:pt modelId="{764F755E-6BEE-4CFE-ABC3-9D377CDE8FD0}" type="parTrans" cxnId="{6D104630-1130-4A68-9B3D-FF1146CF713D}">
      <dgm:prSet/>
      <dgm:spPr/>
      <dgm:t>
        <a:bodyPr/>
        <a:lstStyle/>
        <a:p>
          <a:endParaRPr lang="en-US"/>
        </a:p>
      </dgm:t>
    </dgm:pt>
    <dgm:pt modelId="{06000EAE-ECBE-4CD1-BF39-D62744FE6484}" type="sibTrans" cxnId="{6D104630-1130-4A68-9B3D-FF1146CF713D}">
      <dgm:prSet/>
      <dgm:spPr/>
      <dgm:t>
        <a:bodyPr/>
        <a:lstStyle/>
        <a:p>
          <a:endParaRPr lang="en-US"/>
        </a:p>
      </dgm:t>
    </dgm:pt>
    <dgm:pt modelId="{8F44693D-06A1-430E-9701-F180289E3D20}">
      <dgm:prSet phldrT="[Text]"/>
      <dgm:spPr/>
      <dgm:t>
        <a:bodyPr/>
        <a:lstStyle/>
        <a:p>
          <a:r>
            <a:rPr lang="en-US" dirty="0"/>
            <a:t>4xxx</a:t>
          </a:r>
        </a:p>
      </dgm:t>
    </dgm:pt>
    <dgm:pt modelId="{D74043D8-8DC2-4430-B996-1D22FB71D187}" type="parTrans" cxnId="{77123AFD-B244-4387-9C71-686AFBE6CEB7}">
      <dgm:prSet/>
      <dgm:spPr/>
      <dgm:t>
        <a:bodyPr/>
        <a:lstStyle/>
        <a:p>
          <a:endParaRPr lang="en-US"/>
        </a:p>
      </dgm:t>
    </dgm:pt>
    <dgm:pt modelId="{2D18DE75-D1AE-4FB4-9FA4-F2967B261723}" type="sibTrans" cxnId="{77123AFD-B244-4387-9C71-686AFBE6CEB7}">
      <dgm:prSet/>
      <dgm:spPr/>
      <dgm:t>
        <a:bodyPr/>
        <a:lstStyle/>
        <a:p>
          <a:endParaRPr lang="en-US"/>
        </a:p>
      </dgm:t>
    </dgm:pt>
    <dgm:pt modelId="{D77BFBD5-827F-4773-8E77-74DCA61327C4}">
      <dgm:prSet phldrT="[Text]"/>
      <dgm:spPr/>
      <dgm:t>
        <a:bodyPr/>
        <a:lstStyle/>
        <a:p>
          <a:r>
            <a:rPr lang="en-US" dirty="0"/>
            <a:t>6xxx</a:t>
          </a:r>
        </a:p>
      </dgm:t>
    </dgm:pt>
    <dgm:pt modelId="{88A3DDF3-2506-45FD-A643-3F31C5D20C44}" type="parTrans" cxnId="{A2EA1123-B41A-48D2-8FE5-6C8B39A668EE}">
      <dgm:prSet/>
      <dgm:spPr/>
      <dgm:t>
        <a:bodyPr/>
        <a:lstStyle/>
        <a:p>
          <a:endParaRPr lang="en-US"/>
        </a:p>
      </dgm:t>
    </dgm:pt>
    <dgm:pt modelId="{E8C66F3D-2270-4734-B6C4-7585EBFFE323}" type="sibTrans" cxnId="{A2EA1123-B41A-48D2-8FE5-6C8B39A668EE}">
      <dgm:prSet/>
      <dgm:spPr/>
      <dgm:t>
        <a:bodyPr/>
        <a:lstStyle/>
        <a:p>
          <a:endParaRPr lang="en-US"/>
        </a:p>
      </dgm:t>
    </dgm:pt>
    <dgm:pt modelId="{3CC4A237-6F6E-46ED-9117-FED23A0E0BBB}" type="pres">
      <dgm:prSet presAssocID="{4256B6D5-8607-45AA-9BBA-B2AB7B2EA735}" presName="theList" presStyleCnt="0">
        <dgm:presLayoutVars>
          <dgm:dir/>
          <dgm:animLvl val="lvl"/>
          <dgm:resizeHandles val="exact"/>
        </dgm:presLayoutVars>
      </dgm:prSet>
      <dgm:spPr/>
      <dgm:t>
        <a:bodyPr/>
        <a:lstStyle/>
        <a:p>
          <a:endParaRPr lang="en-US"/>
        </a:p>
      </dgm:t>
    </dgm:pt>
    <dgm:pt modelId="{CF98BF0F-438C-41E7-A10C-4DBDA0A7315A}" type="pres">
      <dgm:prSet presAssocID="{D8AE11B1-578B-44E1-96B8-02E382FDC539}" presName="compNode" presStyleCnt="0"/>
      <dgm:spPr/>
    </dgm:pt>
    <dgm:pt modelId="{88CF9264-5939-46A1-AA88-EE6FC34D9758}" type="pres">
      <dgm:prSet presAssocID="{D8AE11B1-578B-44E1-96B8-02E382FDC539}" presName="aNode" presStyleLbl="bgShp" presStyleIdx="0" presStyleCnt="3" custLinFactNeighborY="-1020"/>
      <dgm:spPr/>
      <dgm:t>
        <a:bodyPr/>
        <a:lstStyle/>
        <a:p>
          <a:endParaRPr lang="en-US"/>
        </a:p>
      </dgm:t>
    </dgm:pt>
    <dgm:pt modelId="{36EE10A9-AC15-436B-9EC5-CEE36B507948}" type="pres">
      <dgm:prSet presAssocID="{D8AE11B1-578B-44E1-96B8-02E382FDC539}" presName="textNode" presStyleLbl="bgShp" presStyleIdx="0" presStyleCnt="3"/>
      <dgm:spPr/>
      <dgm:t>
        <a:bodyPr/>
        <a:lstStyle/>
        <a:p>
          <a:endParaRPr lang="en-US"/>
        </a:p>
      </dgm:t>
    </dgm:pt>
    <dgm:pt modelId="{63430643-A423-40F1-BD79-CFF6386F3B70}" type="pres">
      <dgm:prSet presAssocID="{D8AE11B1-578B-44E1-96B8-02E382FDC539}" presName="compChildNode" presStyleCnt="0"/>
      <dgm:spPr/>
    </dgm:pt>
    <dgm:pt modelId="{2756297A-5437-4E72-8904-C15561BC97EF}" type="pres">
      <dgm:prSet presAssocID="{D8AE11B1-578B-44E1-96B8-02E382FDC539}" presName="theInnerList" presStyleCnt="0"/>
      <dgm:spPr/>
    </dgm:pt>
    <dgm:pt modelId="{C3910AFE-A18C-4A7B-A16A-CEE61BADC7AC}" type="pres">
      <dgm:prSet presAssocID="{98439E38-0E9A-4255-BF41-8D62924CFE75}" presName="childNode" presStyleLbl="node1" presStyleIdx="0" presStyleCnt="8">
        <dgm:presLayoutVars>
          <dgm:bulletEnabled val="1"/>
        </dgm:presLayoutVars>
      </dgm:prSet>
      <dgm:spPr/>
      <dgm:t>
        <a:bodyPr/>
        <a:lstStyle/>
        <a:p>
          <a:endParaRPr lang="en-US"/>
        </a:p>
      </dgm:t>
    </dgm:pt>
    <dgm:pt modelId="{F032CFB3-5E63-422F-AD34-282D19D36A92}" type="pres">
      <dgm:prSet presAssocID="{98439E38-0E9A-4255-BF41-8D62924CFE75}" presName="aSpace2" presStyleCnt="0"/>
      <dgm:spPr/>
    </dgm:pt>
    <dgm:pt modelId="{5B6B47C1-B4F0-4E18-B890-631ABC801921}" type="pres">
      <dgm:prSet presAssocID="{F9DCBC51-0CA3-4105-B8EF-0737984C69A8}" presName="childNode" presStyleLbl="node1" presStyleIdx="1" presStyleCnt="8">
        <dgm:presLayoutVars>
          <dgm:bulletEnabled val="1"/>
        </dgm:presLayoutVars>
      </dgm:prSet>
      <dgm:spPr/>
      <dgm:t>
        <a:bodyPr/>
        <a:lstStyle/>
        <a:p>
          <a:endParaRPr lang="en-US"/>
        </a:p>
      </dgm:t>
    </dgm:pt>
    <dgm:pt modelId="{FFD35706-1F0A-49BA-BABD-588296EE3CC8}" type="pres">
      <dgm:prSet presAssocID="{D8AE11B1-578B-44E1-96B8-02E382FDC539}" presName="aSpace" presStyleCnt="0"/>
      <dgm:spPr/>
    </dgm:pt>
    <dgm:pt modelId="{81E0A3AD-4ED6-476A-8986-EE87D5E306EF}" type="pres">
      <dgm:prSet presAssocID="{04E5F142-5970-44A8-B2D6-EC83358D3AAA}" presName="compNode" presStyleCnt="0"/>
      <dgm:spPr/>
    </dgm:pt>
    <dgm:pt modelId="{2DA88D96-6E6E-4875-B975-4D166DBA7E08}" type="pres">
      <dgm:prSet presAssocID="{04E5F142-5970-44A8-B2D6-EC83358D3AAA}" presName="aNode" presStyleLbl="bgShp" presStyleIdx="1" presStyleCnt="3"/>
      <dgm:spPr/>
      <dgm:t>
        <a:bodyPr/>
        <a:lstStyle/>
        <a:p>
          <a:endParaRPr lang="en-US"/>
        </a:p>
      </dgm:t>
    </dgm:pt>
    <dgm:pt modelId="{0966C96D-C7B3-49CA-9AF5-74BAB9635E4E}" type="pres">
      <dgm:prSet presAssocID="{04E5F142-5970-44A8-B2D6-EC83358D3AAA}" presName="textNode" presStyleLbl="bgShp" presStyleIdx="1" presStyleCnt="3"/>
      <dgm:spPr/>
      <dgm:t>
        <a:bodyPr/>
        <a:lstStyle/>
        <a:p>
          <a:endParaRPr lang="en-US"/>
        </a:p>
      </dgm:t>
    </dgm:pt>
    <dgm:pt modelId="{076D0B46-A98C-49EA-A96D-40536EFFC94A}" type="pres">
      <dgm:prSet presAssocID="{04E5F142-5970-44A8-B2D6-EC83358D3AAA}" presName="compChildNode" presStyleCnt="0"/>
      <dgm:spPr/>
    </dgm:pt>
    <dgm:pt modelId="{197E538E-8DDD-4CE5-BC11-8334B694709C}" type="pres">
      <dgm:prSet presAssocID="{04E5F142-5970-44A8-B2D6-EC83358D3AAA}" presName="theInnerList" presStyleCnt="0"/>
      <dgm:spPr/>
    </dgm:pt>
    <dgm:pt modelId="{AF5DB68A-5F37-4B1B-9EFB-BF0E0AD93F15}" type="pres">
      <dgm:prSet presAssocID="{2EFD29B5-06B3-4A59-9B6C-0EE05D177D75}" presName="childNode" presStyleLbl="node1" presStyleIdx="2" presStyleCnt="8">
        <dgm:presLayoutVars>
          <dgm:bulletEnabled val="1"/>
        </dgm:presLayoutVars>
      </dgm:prSet>
      <dgm:spPr/>
      <dgm:t>
        <a:bodyPr/>
        <a:lstStyle/>
        <a:p>
          <a:endParaRPr lang="en-US"/>
        </a:p>
      </dgm:t>
    </dgm:pt>
    <dgm:pt modelId="{3A5BA806-8BFD-47B0-B763-1AC5973F05F5}" type="pres">
      <dgm:prSet presAssocID="{2EFD29B5-06B3-4A59-9B6C-0EE05D177D75}" presName="aSpace2" presStyleCnt="0"/>
      <dgm:spPr/>
    </dgm:pt>
    <dgm:pt modelId="{DFFD2B25-308A-46B1-B9E2-13BC6DB62C0A}" type="pres">
      <dgm:prSet presAssocID="{B271CA28-9D0D-4C22-92C6-259126B44FCA}" presName="childNode" presStyleLbl="node1" presStyleIdx="3" presStyleCnt="8">
        <dgm:presLayoutVars>
          <dgm:bulletEnabled val="1"/>
        </dgm:presLayoutVars>
      </dgm:prSet>
      <dgm:spPr/>
      <dgm:t>
        <a:bodyPr/>
        <a:lstStyle/>
        <a:p>
          <a:endParaRPr lang="en-US"/>
        </a:p>
      </dgm:t>
    </dgm:pt>
    <dgm:pt modelId="{5D13B349-44B7-4E26-8FC0-18696F555643}" type="pres">
      <dgm:prSet presAssocID="{B271CA28-9D0D-4C22-92C6-259126B44FCA}" presName="aSpace2" presStyleCnt="0"/>
      <dgm:spPr/>
    </dgm:pt>
    <dgm:pt modelId="{A3C56DDE-5DFF-4C7D-9C02-8172E668CAAD}" type="pres">
      <dgm:prSet presAssocID="{994D09D6-3344-4949-8F84-057C247A6EBF}" presName="childNode" presStyleLbl="node1" presStyleIdx="4" presStyleCnt="8">
        <dgm:presLayoutVars>
          <dgm:bulletEnabled val="1"/>
        </dgm:presLayoutVars>
      </dgm:prSet>
      <dgm:spPr/>
      <dgm:t>
        <a:bodyPr/>
        <a:lstStyle/>
        <a:p>
          <a:endParaRPr lang="en-US"/>
        </a:p>
      </dgm:t>
    </dgm:pt>
    <dgm:pt modelId="{0CB9946A-BBD2-4271-9763-E3A6993F5278}" type="pres">
      <dgm:prSet presAssocID="{04E5F142-5970-44A8-B2D6-EC83358D3AAA}" presName="aSpace" presStyleCnt="0"/>
      <dgm:spPr/>
    </dgm:pt>
    <dgm:pt modelId="{583E1274-4C87-4BB3-A4EB-B40968181D63}" type="pres">
      <dgm:prSet presAssocID="{90985E16-B315-4F17-9E9F-B36265CD31D2}" presName="compNode" presStyleCnt="0"/>
      <dgm:spPr/>
    </dgm:pt>
    <dgm:pt modelId="{A5ED595A-1812-4EC6-BB7D-E8FF15599998}" type="pres">
      <dgm:prSet presAssocID="{90985E16-B315-4F17-9E9F-B36265CD31D2}" presName="aNode" presStyleLbl="bgShp" presStyleIdx="2" presStyleCnt="3"/>
      <dgm:spPr/>
      <dgm:t>
        <a:bodyPr/>
        <a:lstStyle/>
        <a:p>
          <a:endParaRPr lang="en-US"/>
        </a:p>
      </dgm:t>
    </dgm:pt>
    <dgm:pt modelId="{9695AD24-09E5-4044-959D-B5AD3347D8EC}" type="pres">
      <dgm:prSet presAssocID="{90985E16-B315-4F17-9E9F-B36265CD31D2}" presName="textNode" presStyleLbl="bgShp" presStyleIdx="2" presStyleCnt="3"/>
      <dgm:spPr/>
      <dgm:t>
        <a:bodyPr/>
        <a:lstStyle/>
        <a:p>
          <a:endParaRPr lang="en-US"/>
        </a:p>
      </dgm:t>
    </dgm:pt>
    <dgm:pt modelId="{5315217E-A056-4C17-BD74-13798E70236C}" type="pres">
      <dgm:prSet presAssocID="{90985E16-B315-4F17-9E9F-B36265CD31D2}" presName="compChildNode" presStyleCnt="0"/>
      <dgm:spPr/>
    </dgm:pt>
    <dgm:pt modelId="{B9E94270-6669-4E74-A6C4-24969796FC1F}" type="pres">
      <dgm:prSet presAssocID="{90985E16-B315-4F17-9E9F-B36265CD31D2}" presName="theInnerList" presStyleCnt="0"/>
      <dgm:spPr/>
    </dgm:pt>
    <dgm:pt modelId="{AC42C171-F574-4458-A5E5-556B74292132}" type="pres">
      <dgm:prSet presAssocID="{54E5092A-CF1A-4A41-9DB2-B39A0F3A230C}" presName="childNode" presStyleLbl="node1" presStyleIdx="5" presStyleCnt="8">
        <dgm:presLayoutVars>
          <dgm:bulletEnabled val="1"/>
        </dgm:presLayoutVars>
      </dgm:prSet>
      <dgm:spPr/>
      <dgm:t>
        <a:bodyPr/>
        <a:lstStyle/>
        <a:p>
          <a:endParaRPr lang="en-US"/>
        </a:p>
      </dgm:t>
    </dgm:pt>
    <dgm:pt modelId="{C7B6F4B8-FE6C-4A51-8007-B7782216FC62}" type="pres">
      <dgm:prSet presAssocID="{54E5092A-CF1A-4A41-9DB2-B39A0F3A230C}" presName="aSpace2" presStyleCnt="0"/>
      <dgm:spPr/>
    </dgm:pt>
    <dgm:pt modelId="{53AEA871-3F97-4E49-BEC9-FA07879E55D8}" type="pres">
      <dgm:prSet presAssocID="{8F44693D-06A1-430E-9701-F180289E3D20}" presName="childNode" presStyleLbl="node1" presStyleIdx="6" presStyleCnt="8">
        <dgm:presLayoutVars>
          <dgm:bulletEnabled val="1"/>
        </dgm:presLayoutVars>
      </dgm:prSet>
      <dgm:spPr/>
      <dgm:t>
        <a:bodyPr/>
        <a:lstStyle/>
        <a:p>
          <a:endParaRPr lang="en-US"/>
        </a:p>
      </dgm:t>
    </dgm:pt>
    <dgm:pt modelId="{54D90C30-4A93-44C7-8B5E-2C4366F0D83D}" type="pres">
      <dgm:prSet presAssocID="{8F44693D-06A1-430E-9701-F180289E3D20}" presName="aSpace2" presStyleCnt="0"/>
      <dgm:spPr/>
    </dgm:pt>
    <dgm:pt modelId="{44907999-CC79-4D33-9BBC-80ECF24DA782}" type="pres">
      <dgm:prSet presAssocID="{D77BFBD5-827F-4773-8E77-74DCA61327C4}" presName="childNode" presStyleLbl="node1" presStyleIdx="7" presStyleCnt="8">
        <dgm:presLayoutVars>
          <dgm:bulletEnabled val="1"/>
        </dgm:presLayoutVars>
      </dgm:prSet>
      <dgm:spPr/>
      <dgm:t>
        <a:bodyPr/>
        <a:lstStyle/>
        <a:p>
          <a:endParaRPr lang="en-US"/>
        </a:p>
      </dgm:t>
    </dgm:pt>
  </dgm:ptLst>
  <dgm:cxnLst>
    <dgm:cxn modelId="{5E16C5D3-EF88-4E56-902F-41463AAFBB51}" type="presOf" srcId="{04E5F142-5970-44A8-B2D6-EC83358D3AAA}" destId="{0966C96D-C7B3-49CA-9AF5-74BAB9635E4E}" srcOrd="1" destOrd="0" presId="urn:microsoft.com/office/officeart/2005/8/layout/lProcess2"/>
    <dgm:cxn modelId="{A2EA1123-B41A-48D2-8FE5-6C8B39A668EE}" srcId="{90985E16-B315-4F17-9E9F-B36265CD31D2}" destId="{D77BFBD5-827F-4773-8E77-74DCA61327C4}" srcOrd="2" destOrd="0" parTransId="{88A3DDF3-2506-45FD-A643-3F31C5D20C44}" sibTransId="{E8C66F3D-2270-4734-B6C4-7585EBFFE323}"/>
    <dgm:cxn modelId="{1B1EC447-8825-487E-886E-5A633EAF7CA3}" type="presOf" srcId="{D8AE11B1-578B-44E1-96B8-02E382FDC539}" destId="{36EE10A9-AC15-436B-9EC5-CEE36B507948}" srcOrd="1" destOrd="0" presId="urn:microsoft.com/office/officeart/2005/8/layout/lProcess2"/>
    <dgm:cxn modelId="{F8C42FC0-1523-40F7-AFC7-CEA536F63040}" type="presOf" srcId="{F9DCBC51-0CA3-4105-B8EF-0737984C69A8}" destId="{5B6B47C1-B4F0-4E18-B890-631ABC801921}" srcOrd="0" destOrd="0" presId="urn:microsoft.com/office/officeart/2005/8/layout/lProcess2"/>
    <dgm:cxn modelId="{382E8B9A-3ED8-4589-A42A-612F174552AD}" srcId="{D8AE11B1-578B-44E1-96B8-02E382FDC539}" destId="{98439E38-0E9A-4255-BF41-8D62924CFE75}" srcOrd="0" destOrd="0" parTransId="{B2077187-0F44-4FBC-BD82-827BF20BFD1B}" sibTransId="{8B658532-8BE8-45E2-8D5C-9E79F8066CA4}"/>
    <dgm:cxn modelId="{292F5F03-8DF1-46C0-B853-F41966574BB9}" srcId="{4256B6D5-8607-45AA-9BBA-B2AB7B2EA735}" destId="{D8AE11B1-578B-44E1-96B8-02E382FDC539}" srcOrd="0" destOrd="0" parTransId="{78212191-3F77-42CE-BA20-5514ED422C2A}" sibTransId="{5C465488-6D8E-4D53-92DF-F003A0378A04}"/>
    <dgm:cxn modelId="{83BBD4C3-000F-4F64-9DCD-A28325B178F0}" type="presOf" srcId="{D8AE11B1-578B-44E1-96B8-02E382FDC539}" destId="{88CF9264-5939-46A1-AA88-EE6FC34D9758}" srcOrd="0" destOrd="0" presId="urn:microsoft.com/office/officeart/2005/8/layout/lProcess2"/>
    <dgm:cxn modelId="{AD8955B4-4946-4D6D-A34D-5A4AA1E3407D}" srcId="{4256B6D5-8607-45AA-9BBA-B2AB7B2EA735}" destId="{04E5F142-5970-44A8-B2D6-EC83358D3AAA}" srcOrd="1" destOrd="0" parTransId="{A7DF5082-274B-4CE9-8E51-ED8C9860179B}" sibTransId="{2348B808-996E-4D93-9D0A-6B5A2B0020CB}"/>
    <dgm:cxn modelId="{A1EF98F8-5134-4823-8C00-A95F73C009AA}" type="presOf" srcId="{04E5F142-5970-44A8-B2D6-EC83358D3AAA}" destId="{2DA88D96-6E6E-4875-B975-4D166DBA7E08}" srcOrd="0" destOrd="0" presId="urn:microsoft.com/office/officeart/2005/8/layout/lProcess2"/>
    <dgm:cxn modelId="{F587211B-ACE2-4840-A525-3CE4F1EF7C98}" type="presOf" srcId="{90985E16-B315-4F17-9E9F-B36265CD31D2}" destId="{9695AD24-09E5-4044-959D-B5AD3347D8EC}" srcOrd="1" destOrd="0" presId="urn:microsoft.com/office/officeart/2005/8/layout/lProcess2"/>
    <dgm:cxn modelId="{35CCCF43-C3A4-44D2-903C-D6074A5C65FF}" type="presOf" srcId="{D77BFBD5-827F-4773-8E77-74DCA61327C4}" destId="{44907999-CC79-4D33-9BBC-80ECF24DA782}" srcOrd="0" destOrd="0" presId="urn:microsoft.com/office/officeart/2005/8/layout/lProcess2"/>
    <dgm:cxn modelId="{BA408D5B-0672-47D0-AB85-35ACA862F42F}" type="presOf" srcId="{4256B6D5-8607-45AA-9BBA-B2AB7B2EA735}" destId="{3CC4A237-6F6E-46ED-9117-FED23A0E0BBB}" srcOrd="0" destOrd="0" presId="urn:microsoft.com/office/officeart/2005/8/layout/lProcess2"/>
    <dgm:cxn modelId="{0B0D79B6-AD60-4699-8390-D1A3FE3A7BCD}" type="presOf" srcId="{98439E38-0E9A-4255-BF41-8D62924CFE75}" destId="{C3910AFE-A18C-4A7B-A16A-CEE61BADC7AC}" srcOrd="0" destOrd="0" presId="urn:microsoft.com/office/officeart/2005/8/layout/lProcess2"/>
    <dgm:cxn modelId="{A822DEE7-A29A-4098-A490-8B03B364E6D2}" type="presOf" srcId="{54E5092A-CF1A-4A41-9DB2-B39A0F3A230C}" destId="{AC42C171-F574-4458-A5E5-556B74292132}" srcOrd="0" destOrd="0" presId="urn:microsoft.com/office/officeart/2005/8/layout/lProcess2"/>
    <dgm:cxn modelId="{AF9618FE-ACA1-42C9-921E-F3B359EBD83A}" srcId="{4256B6D5-8607-45AA-9BBA-B2AB7B2EA735}" destId="{90985E16-B315-4F17-9E9F-B36265CD31D2}" srcOrd="2" destOrd="0" parTransId="{427F1418-1B0D-46D8-AFBC-885134915198}" sibTransId="{6129DB6E-FC01-4ED4-8644-AE69DD2A3B38}"/>
    <dgm:cxn modelId="{5CD1865A-75A9-4105-BCB5-CA4D05808973}" type="presOf" srcId="{B271CA28-9D0D-4C22-92C6-259126B44FCA}" destId="{DFFD2B25-308A-46B1-B9E2-13BC6DB62C0A}" srcOrd="0" destOrd="0" presId="urn:microsoft.com/office/officeart/2005/8/layout/lProcess2"/>
    <dgm:cxn modelId="{0CAD6BFA-93FB-4B21-B023-F468EED98BC7}" type="presOf" srcId="{2EFD29B5-06B3-4A59-9B6C-0EE05D177D75}" destId="{AF5DB68A-5F37-4B1B-9EFB-BF0E0AD93F15}" srcOrd="0" destOrd="0" presId="urn:microsoft.com/office/officeart/2005/8/layout/lProcess2"/>
    <dgm:cxn modelId="{A7583C8E-6C61-49D1-8A0D-EF93984AAB0B}" srcId="{04E5F142-5970-44A8-B2D6-EC83358D3AAA}" destId="{2EFD29B5-06B3-4A59-9B6C-0EE05D177D75}" srcOrd="0" destOrd="0" parTransId="{A59A186E-6BE7-4315-8884-511C5E5EB239}" sibTransId="{994F0977-F503-4B40-AFF8-4DAF4D3A508C}"/>
    <dgm:cxn modelId="{2113EDE8-807D-461B-9C49-E045A690A0DB}" srcId="{04E5F142-5970-44A8-B2D6-EC83358D3AAA}" destId="{B271CA28-9D0D-4C22-92C6-259126B44FCA}" srcOrd="1" destOrd="0" parTransId="{05D88ED4-3B84-4B27-A60E-8CEAA3824A82}" sibTransId="{978AA029-39BB-49F5-96E3-F56E4D77553B}"/>
    <dgm:cxn modelId="{517AFACC-2218-4D92-A95D-64900DCEBBAD}" srcId="{D8AE11B1-578B-44E1-96B8-02E382FDC539}" destId="{F9DCBC51-0CA3-4105-B8EF-0737984C69A8}" srcOrd="1" destOrd="0" parTransId="{68C84635-1F9D-4C1D-AEDA-3AC10DBC368C}" sibTransId="{416B7632-DDAC-4CC7-9CBB-0DBEA41D2237}"/>
    <dgm:cxn modelId="{19365C9E-1B27-4F03-8296-82F2F0306E93}" type="presOf" srcId="{994D09D6-3344-4949-8F84-057C247A6EBF}" destId="{A3C56DDE-5DFF-4C7D-9C02-8172E668CAAD}" srcOrd="0" destOrd="0" presId="urn:microsoft.com/office/officeart/2005/8/layout/lProcess2"/>
    <dgm:cxn modelId="{77123AFD-B244-4387-9C71-686AFBE6CEB7}" srcId="{90985E16-B315-4F17-9E9F-B36265CD31D2}" destId="{8F44693D-06A1-430E-9701-F180289E3D20}" srcOrd="1" destOrd="0" parTransId="{D74043D8-8DC2-4430-B996-1D22FB71D187}" sibTransId="{2D18DE75-D1AE-4FB4-9FA4-F2967B261723}"/>
    <dgm:cxn modelId="{DF6E6416-374B-4AD9-9743-48D5110F9166}" type="presOf" srcId="{90985E16-B315-4F17-9E9F-B36265CD31D2}" destId="{A5ED595A-1812-4EC6-BB7D-E8FF15599998}" srcOrd="0" destOrd="0" presId="urn:microsoft.com/office/officeart/2005/8/layout/lProcess2"/>
    <dgm:cxn modelId="{6D104630-1130-4A68-9B3D-FF1146CF713D}" srcId="{90985E16-B315-4F17-9E9F-B36265CD31D2}" destId="{54E5092A-CF1A-4A41-9DB2-B39A0F3A230C}" srcOrd="0" destOrd="0" parTransId="{764F755E-6BEE-4CFE-ABC3-9D377CDE8FD0}" sibTransId="{06000EAE-ECBE-4CD1-BF39-D62744FE6484}"/>
    <dgm:cxn modelId="{496CC5F1-3E1A-415F-A944-AF5F9EED56C1}" type="presOf" srcId="{8F44693D-06A1-430E-9701-F180289E3D20}" destId="{53AEA871-3F97-4E49-BEC9-FA07879E55D8}" srcOrd="0" destOrd="0" presId="urn:microsoft.com/office/officeart/2005/8/layout/lProcess2"/>
    <dgm:cxn modelId="{E9475435-0ACC-46B2-B3F7-123CB4A1F36C}" srcId="{04E5F142-5970-44A8-B2D6-EC83358D3AAA}" destId="{994D09D6-3344-4949-8F84-057C247A6EBF}" srcOrd="2" destOrd="0" parTransId="{0F8B1592-5622-4074-B9FB-49B609B19CBA}" sibTransId="{692BB1AE-233C-4577-9656-2C0630839560}"/>
    <dgm:cxn modelId="{69F34A9A-A63E-44CA-80A1-00C014301886}" type="presParOf" srcId="{3CC4A237-6F6E-46ED-9117-FED23A0E0BBB}" destId="{CF98BF0F-438C-41E7-A10C-4DBDA0A7315A}" srcOrd="0" destOrd="0" presId="urn:microsoft.com/office/officeart/2005/8/layout/lProcess2"/>
    <dgm:cxn modelId="{947D7288-3590-41BA-8E44-020C5B49B228}" type="presParOf" srcId="{CF98BF0F-438C-41E7-A10C-4DBDA0A7315A}" destId="{88CF9264-5939-46A1-AA88-EE6FC34D9758}" srcOrd="0" destOrd="0" presId="urn:microsoft.com/office/officeart/2005/8/layout/lProcess2"/>
    <dgm:cxn modelId="{DD4D15EC-CEE3-49E1-9F97-F0AFED328AE2}" type="presParOf" srcId="{CF98BF0F-438C-41E7-A10C-4DBDA0A7315A}" destId="{36EE10A9-AC15-436B-9EC5-CEE36B507948}" srcOrd="1" destOrd="0" presId="urn:microsoft.com/office/officeart/2005/8/layout/lProcess2"/>
    <dgm:cxn modelId="{DDD358B8-2EC2-48B4-B45A-537E03D6D250}" type="presParOf" srcId="{CF98BF0F-438C-41E7-A10C-4DBDA0A7315A}" destId="{63430643-A423-40F1-BD79-CFF6386F3B70}" srcOrd="2" destOrd="0" presId="urn:microsoft.com/office/officeart/2005/8/layout/lProcess2"/>
    <dgm:cxn modelId="{E307029A-BA97-4F26-9AC6-F63F6DFB16C5}" type="presParOf" srcId="{63430643-A423-40F1-BD79-CFF6386F3B70}" destId="{2756297A-5437-4E72-8904-C15561BC97EF}" srcOrd="0" destOrd="0" presId="urn:microsoft.com/office/officeart/2005/8/layout/lProcess2"/>
    <dgm:cxn modelId="{F4AAE5B5-2AA2-4AF1-9AF9-E7E39B118D6B}" type="presParOf" srcId="{2756297A-5437-4E72-8904-C15561BC97EF}" destId="{C3910AFE-A18C-4A7B-A16A-CEE61BADC7AC}" srcOrd="0" destOrd="0" presId="urn:microsoft.com/office/officeart/2005/8/layout/lProcess2"/>
    <dgm:cxn modelId="{7EDC3FA1-1DCC-4D98-92E6-F42F7CDB11EF}" type="presParOf" srcId="{2756297A-5437-4E72-8904-C15561BC97EF}" destId="{F032CFB3-5E63-422F-AD34-282D19D36A92}" srcOrd="1" destOrd="0" presId="urn:microsoft.com/office/officeart/2005/8/layout/lProcess2"/>
    <dgm:cxn modelId="{7FFD8183-02A2-48D5-A344-28E1859ADF74}" type="presParOf" srcId="{2756297A-5437-4E72-8904-C15561BC97EF}" destId="{5B6B47C1-B4F0-4E18-B890-631ABC801921}" srcOrd="2" destOrd="0" presId="urn:microsoft.com/office/officeart/2005/8/layout/lProcess2"/>
    <dgm:cxn modelId="{AB1524CC-F38B-4B37-80B1-C9E64DB95A20}" type="presParOf" srcId="{3CC4A237-6F6E-46ED-9117-FED23A0E0BBB}" destId="{FFD35706-1F0A-49BA-BABD-588296EE3CC8}" srcOrd="1" destOrd="0" presId="urn:microsoft.com/office/officeart/2005/8/layout/lProcess2"/>
    <dgm:cxn modelId="{3E085FE3-6783-4D40-AEF8-1A8F51AFCE9E}" type="presParOf" srcId="{3CC4A237-6F6E-46ED-9117-FED23A0E0BBB}" destId="{81E0A3AD-4ED6-476A-8986-EE87D5E306EF}" srcOrd="2" destOrd="0" presId="urn:microsoft.com/office/officeart/2005/8/layout/lProcess2"/>
    <dgm:cxn modelId="{C3B79278-55EA-4C0D-9321-EA72AC9FFF23}" type="presParOf" srcId="{81E0A3AD-4ED6-476A-8986-EE87D5E306EF}" destId="{2DA88D96-6E6E-4875-B975-4D166DBA7E08}" srcOrd="0" destOrd="0" presId="urn:microsoft.com/office/officeart/2005/8/layout/lProcess2"/>
    <dgm:cxn modelId="{F58F71C0-1D2C-49FE-8AEE-C0A17CAD5934}" type="presParOf" srcId="{81E0A3AD-4ED6-476A-8986-EE87D5E306EF}" destId="{0966C96D-C7B3-49CA-9AF5-74BAB9635E4E}" srcOrd="1" destOrd="0" presId="urn:microsoft.com/office/officeart/2005/8/layout/lProcess2"/>
    <dgm:cxn modelId="{90D851F3-8899-4391-AD03-365B0B6C8DBF}" type="presParOf" srcId="{81E0A3AD-4ED6-476A-8986-EE87D5E306EF}" destId="{076D0B46-A98C-49EA-A96D-40536EFFC94A}" srcOrd="2" destOrd="0" presId="urn:microsoft.com/office/officeart/2005/8/layout/lProcess2"/>
    <dgm:cxn modelId="{842BB3C0-CB76-4FFE-A474-CD2FBC8532B6}" type="presParOf" srcId="{076D0B46-A98C-49EA-A96D-40536EFFC94A}" destId="{197E538E-8DDD-4CE5-BC11-8334B694709C}" srcOrd="0" destOrd="0" presId="urn:microsoft.com/office/officeart/2005/8/layout/lProcess2"/>
    <dgm:cxn modelId="{32A2245E-BC9D-4F2E-8556-FD1A9B32D2D1}" type="presParOf" srcId="{197E538E-8DDD-4CE5-BC11-8334B694709C}" destId="{AF5DB68A-5F37-4B1B-9EFB-BF0E0AD93F15}" srcOrd="0" destOrd="0" presId="urn:microsoft.com/office/officeart/2005/8/layout/lProcess2"/>
    <dgm:cxn modelId="{FD0F8DED-5540-4FB0-A45C-30AD1C6450FC}" type="presParOf" srcId="{197E538E-8DDD-4CE5-BC11-8334B694709C}" destId="{3A5BA806-8BFD-47B0-B763-1AC5973F05F5}" srcOrd="1" destOrd="0" presId="urn:microsoft.com/office/officeart/2005/8/layout/lProcess2"/>
    <dgm:cxn modelId="{A8233F6D-7F86-4B8C-AAC3-3076A63C03B1}" type="presParOf" srcId="{197E538E-8DDD-4CE5-BC11-8334B694709C}" destId="{DFFD2B25-308A-46B1-B9E2-13BC6DB62C0A}" srcOrd="2" destOrd="0" presId="urn:microsoft.com/office/officeart/2005/8/layout/lProcess2"/>
    <dgm:cxn modelId="{FB4C7DD5-4DBA-4A03-BC96-23D6B09237B1}" type="presParOf" srcId="{197E538E-8DDD-4CE5-BC11-8334B694709C}" destId="{5D13B349-44B7-4E26-8FC0-18696F555643}" srcOrd="3" destOrd="0" presId="urn:microsoft.com/office/officeart/2005/8/layout/lProcess2"/>
    <dgm:cxn modelId="{A6095441-F7DE-4746-9BE4-C95B6AC5E8D5}" type="presParOf" srcId="{197E538E-8DDD-4CE5-BC11-8334B694709C}" destId="{A3C56DDE-5DFF-4C7D-9C02-8172E668CAAD}" srcOrd="4" destOrd="0" presId="urn:microsoft.com/office/officeart/2005/8/layout/lProcess2"/>
    <dgm:cxn modelId="{74CA0782-7992-41E8-A5EA-22EBE3F37F04}" type="presParOf" srcId="{3CC4A237-6F6E-46ED-9117-FED23A0E0BBB}" destId="{0CB9946A-BBD2-4271-9763-E3A6993F5278}" srcOrd="3" destOrd="0" presId="urn:microsoft.com/office/officeart/2005/8/layout/lProcess2"/>
    <dgm:cxn modelId="{7A49679B-C305-46B4-A782-15A25E390BF2}" type="presParOf" srcId="{3CC4A237-6F6E-46ED-9117-FED23A0E0BBB}" destId="{583E1274-4C87-4BB3-A4EB-B40968181D63}" srcOrd="4" destOrd="0" presId="urn:microsoft.com/office/officeart/2005/8/layout/lProcess2"/>
    <dgm:cxn modelId="{5BC7171E-7375-400E-8BC6-F6F40FCF73D4}" type="presParOf" srcId="{583E1274-4C87-4BB3-A4EB-B40968181D63}" destId="{A5ED595A-1812-4EC6-BB7D-E8FF15599998}" srcOrd="0" destOrd="0" presId="urn:microsoft.com/office/officeart/2005/8/layout/lProcess2"/>
    <dgm:cxn modelId="{4BA722BE-CE32-49A6-85CA-A898A222FE18}" type="presParOf" srcId="{583E1274-4C87-4BB3-A4EB-B40968181D63}" destId="{9695AD24-09E5-4044-959D-B5AD3347D8EC}" srcOrd="1" destOrd="0" presId="urn:microsoft.com/office/officeart/2005/8/layout/lProcess2"/>
    <dgm:cxn modelId="{D276DFD7-0314-4880-B7CC-4DF71DEA864B}" type="presParOf" srcId="{583E1274-4C87-4BB3-A4EB-B40968181D63}" destId="{5315217E-A056-4C17-BD74-13798E70236C}" srcOrd="2" destOrd="0" presId="urn:microsoft.com/office/officeart/2005/8/layout/lProcess2"/>
    <dgm:cxn modelId="{09504D8C-26B7-4E82-B7FB-BFCAFC5CE1D5}" type="presParOf" srcId="{5315217E-A056-4C17-BD74-13798E70236C}" destId="{B9E94270-6669-4E74-A6C4-24969796FC1F}" srcOrd="0" destOrd="0" presId="urn:microsoft.com/office/officeart/2005/8/layout/lProcess2"/>
    <dgm:cxn modelId="{69D5B2EF-4991-4119-A302-B4BE95F3F9BF}" type="presParOf" srcId="{B9E94270-6669-4E74-A6C4-24969796FC1F}" destId="{AC42C171-F574-4458-A5E5-556B74292132}" srcOrd="0" destOrd="0" presId="urn:microsoft.com/office/officeart/2005/8/layout/lProcess2"/>
    <dgm:cxn modelId="{295F2AEA-770B-48B9-848D-2740732ECBC8}" type="presParOf" srcId="{B9E94270-6669-4E74-A6C4-24969796FC1F}" destId="{C7B6F4B8-FE6C-4A51-8007-B7782216FC62}" srcOrd="1" destOrd="0" presId="urn:microsoft.com/office/officeart/2005/8/layout/lProcess2"/>
    <dgm:cxn modelId="{E4B831B7-EAC3-43AB-B4F7-2FC3C3E51B17}" type="presParOf" srcId="{B9E94270-6669-4E74-A6C4-24969796FC1F}" destId="{53AEA871-3F97-4E49-BEC9-FA07879E55D8}" srcOrd="2" destOrd="0" presId="urn:microsoft.com/office/officeart/2005/8/layout/lProcess2"/>
    <dgm:cxn modelId="{CEB734B2-FD90-4E0D-8D0E-3AB21A04B72A}" type="presParOf" srcId="{B9E94270-6669-4E74-A6C4-24969796FC1F}" destId="{54D90C30-4A93-44C7-8B5E-2C4366F0D83D}" srcOrd="3" destOrd="0" presId="urn:microsoft.com/office/officeart/2005/8/layout/lProcess2"/>
    <dgm:cxn modelId="{AC8C8962-3DE3-472B-9C02-A9BD48DEFB20}" type="presParOf" srcId="{B9E94270-6669-4E74-A6C4-24969796FC1F}" destId="{44907999-CC79-4D33-9BBC-80ECF24DA782}"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56B6D5-8607-45AA-9BBA-B2AB7B2EA73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84BCDD1-E63E-46B9-980E-09731F303FF5}">
      <dgm:prSet phldrT="[Text]" custT="1"/>
      <dgm:spPr>
        <a:solidFill>
          <a:schemeClr val="accent3">
            <a:lumMod val="40000"/>
            <a:lumOff val="60000"/>
          </a:schemeClr>
        </a:solidFill>
      </dgm:spPr>
      <dgm:t>
        <a:bodyPr/>
        <a:lstStyle/>
        <a:p>
          <a:r>
            <a:rPr lang="en-US" sz="1600" dirty="0">
              <a:solidFill>
                <a:srgbClr val="454545"/>
              </a:solidFill>
            </a:rPr>
            <a:t>QXS Hybrid Disk</a:t>
          </a:r>
        </a:p>
      </dgm:t>
    </dgm:pt>
    <dgm:pt modelId="{1EBA6A16-5B67-4D3A-8590-DB3D708BA8D8}" type="sibTrans" cxnId="{0AC3D92E-9EB3-4BED-9688-6E987FAE6FAD}">
      <dgm:prSet/>
      <dgm:spPr/>
      <dgm:t>
        <a:bodyPr/>
        <a:lstStyle/>
        <a:p>
          <a:endParaRPr lang="en-US"/>
        </a:p>
      </dgm:t>
    </dgm:pt>
    <dgm:pt modelId="{8A1A9F5E-5A1A-4228-80D2-C63C22E45339}" type="parTrans" cxnId="{0AC3D92E-9EB3-4BED-9688-6E987FAE6FAD}">
      <dgm:prSet/>
      <dgm:spPr/>
      <dgm:t>
        <a:bodyPr/>
        <a:lstStyle/>
        <a:p>
          <a:endParaRPr lang="en-US"/>
        </a:p>
      </dgm:t>
    </dgm:pt>
    <dgm:pt modelId="{6E51F3B3-55EF-4BA1-8FB1-5C0CE1EE7D9D}">
      <dgm:prSet phldrT="[Text]" custT="1"/>
      <dgm:spPr/>
      <dgm:t>
        <a:bodyPr/>
        <a:lstStyle/>
        <a:p>
          <a:r>
            <a:rPr lang="en-US" sz="1700" dirty="0"/>
            <a:t>QXS-3</a:t>
          </a:r>
        </a:p>
      </dgm:t>
    </dgm:pt>
    <dgm:pt modelId="{94589F1F-1D15-492E-9518-57E5B03A497D}" type="sibTrans" cxnId="{03AC45C7-D337-4517-A15A-40CC403121BF}">
      <dgm:prSet/>
      <dgm:spPr/>
      <dgm:t>
        <a:bodyPr/>
        <a:lstStyle/>
        <a:p>
          <a:endParaRPr lang="en-US"/>
        </a:p>
      </dgm:t>
    </dgm:pt>
    <dgm:pt modelId="{867839A8-EFB0-4F90-BE35-2DA365E8C0F7}" type="parTrans" cxnId="{03AC45C7-D337-4517-A15A-40CC403121BF}">
      <dgm:prSet/>
      <dgm:spPr/>
      <dgm:t>
        <a:bodyPr/>
        <a:lstStyle/>
        <a:p>
          <a:endParaRPr lang="en-US"/>
        </a:p>
      </dgm:t>
    </dgm:pt>
    <dgm:pt modelId="{B1C22419-8475-48E0-8CB7-B54CF71A5D32}">
      <dgm:prSet phldrT="[Text]" custT="1"/>
      <dgm:spPr/>
      <dgm:t>
        <a:bodyPr/>
        <a:lstStyle/>
        <a:p>
          <a:r>
            <a:rPr lang="en-US" sz="1700" dirty="0"/>
            <a:t>QXS-4</a:t>
          </a:r>
        </a:p>
      </dgm:t>
    </dgm:pt>
    <dgm:pt modelId="{2EF42C41-BD91-46C9-8882-FCE52D00FAE8}" type="sibTrans" cxnId="{FEAC08CC-3294-4511-A85A-388FA80D93B2}">
      <dgm:prSet/>
      <dgm:spPr/>
      <dgm:t>
        <a:bodyPr/>
        <a:lstStyle/>
        <a:p>
          <a:endParaRPr lang="en-US"/>
        </a:p>
      </dgm:t>
    </dgm:pt>
    <dgm:pt modelId="{97AC1CA0-2ED9-4340-B352-94A0BB85882C}" type="parTrans" cxnId="{FEAC08CC-3294-4511-A85A-388FA80D93B2}">
      <dgm:prSet/>
      <dgm:spPr/>
      <dgm:t>
        <a:bodyPr/>
        <a:lstStyle/>
        <a:p>
          <a:endParaRPr lang="en-US"/>
        </a:p>
      </dgm:t>
    </dgm:pt>
    <dgm:pt modelId="{11F82A70-DC00-433D-A3A4-7FAEC15FEBA3}">
      <dgm:prSet phldrT="[Text]" custT="1"/>
      <dgm:spPr/>
      <dgm:t>
        <a:bodyPr/>
        <a:lstStyle/>
        <a:p>
          <a:r>
            <a:rPr lang="en-US" sz="1700" dirty="0"/>
            <a:t>QXS-6</a:t>
          </a:r>
        </a:p>
      </dgm:t>
    </dgm:pt>
    <dgm:pt modelId="{185396A2-2EAE-467B-9170-0985BF69F1E1}" type="sibTrans" cxnId="{B9DFA45F-D435-406F-9F45-46EFE57FE081}">
      <dgm:prSet/>
      <dgm:spPr/>
      <dgm:t>
        <a:bodyPr/>
        <a:lstStyle/>
        <a:p>
          <a:endParaRPr lang="en-US"/>
        </a:p>
      </dgm:t>
    </dgm:pt>
    <dgm:pt modelId="{443314B6-39E8-4987-B8FF-00EBB7CE9C74}" type="parTrans" cxnId="{B9DFA45F-D435-406F-9F45-46EFE57FE081}">
      <dgm:prSet/>
      <dgm:spPr/>
      <dgm:t>
        <a:bodyPr/>
        <a:lstStyle/>
        <a:p>
          <a:endParaRPr lang="en-US"/>
        </a:p>
      </dgm:t>
    </dgm:pt>
    <dgm:pt modelId="{3CC4A237-6F6E-46ED-9117-FED23A0E0BBB}" type="pres">
      <dgm:prSet presAssocID="{4256B6D5-8607-45AA-9BBA-B2AB7B2EA735}" presName="theList" presStyleCnt="0">
        <dgm:presLayoutVars>
          <dgm:dir/>
          <dgm:animLvl val="lvl"/>
          <dgm:resizeHandles val="exact"/>
        </dgm:presLayoutVars>
      </dgm:prSet>
      <dgm:spPr/>
      <dgm:t>
        <a:bodyPr/>
        <a:lstStyle/>
        <a:p>
          <a:endParaRPr lang="en-US"/>
        </a:p>
      </dgm:t>
    </dgm:pt>
    <dgm:pt modelId="{6EF8AEBD-B6D8-4C5A-B690-C0CA2F6D2B07}" type="pres">
      <dgm:prSet presAssocID="{D84BCDD1-E63E-46B9-980E-09731F303FF5}" presName="compNode" presStyleCnt="0"/>
      <dgm:spPr/>
    </dgm:pt>
    <dgm:pt modelId="{DC90056C-4A9C-463C-A611-4E504391F300}" type="pres">
      <dgm:prSet presAssocID="{D84BCDD1-E63E-46B9-980E-09731F303FF5}" presName="aNode" presStyleLbl="bgShp" presStyleIdx="0" presStyleCnt="1" custLinFactNeighborY="379"/>
      <dgm:spPr/>
      <dgm:t>
        <a:bodyPr/>
        <a:lstStyle/>
        <a:p>
          <a:endParaRPr lang="en-US"/>
        </a:p>
      </dgm:t>
    </dgm:pt>
    <dgm:pt modelId="{9187FBEA-BCC8-4292-9E03-49A7FAD415DF}" type="pres">
      <dgm:prSet presAssocID="{D84BCDD1-E63E-46B9-980E-09731F303FF5}" presName="textNode" presStyleLbl="bgShp" presStyleIdx="0" presStyleCnt="1"/>
      <dgm:spPr/>
      <dgm:t>
        <a:bodyPr/>
        <a:lstStyle/>
        <a:p>
          <a:endParaRPr lang="en-US"/>
        </a:p>
      </dgm:t>
    </dgm:pt>
    <dgm:pt modelId="{C0DD9D86-1B3C-4F5A-8F1B-F2CB5B46C1C1}" type="pres">
      <dgm:prSet presAssocID="{D84BCDD1-E63E-46B9-980E-09731F303FF5}" presName="compChildNode" presStyleCnt="0"/>
      <dgm:spPr/>
    </dgm:pt>
    <dgm:pt modelId="{649765B5-46A7-4020-8D91-09BA93EA48A9}" type="pres">
      <dgm:prSet presAssocID="{D84BCDD1-E63E-46B9-980E-09731F303FF5}" presName="theInnerList" presStyleCnt="0"/>
      <dgm:spPr/>
    </dgm:pt>
    <dgm:pt modelId="{C4E9604A-E47C-4BF7-ADD9-8E672561322D}" type="pres">
      <dgm:prSet presAssocID="{6E51F3B3-55EF-4BA1-8FB1-5C0CE1EE7D9D}" presName="childNode" presStyleLbl="node1" presStyleIdx="0" presStyleCnt="3">
        <dgm:presLayoutVars>
          <dgm:bulletEnabled val="1"/>
        </dgm:presLayoutVars>
      </dgm:prSet>
      <dgm:spPr/>
      <dgm:t>
        <a:bodyPr/>
        <a:lstStyle/>
        <a:p>
          <a:endParaRPr lang="en-US"/>
        </a:p>
      </dgm:t>
    </dgm:pt>
    <dgm:pt modelId="{AA6A513A-DD55-4783-BA2E-844093F25E9D}" type="pres">
      <dgm:prSet presAssocID="{6E51F3B3-55EF-4BA1-8FB1-5C0CE1EE7D9D}" presName="aSpace2" presStyleCnt="0"/>
      <dgm:spPr/>
    </dgm:pt>
    <dgm:pt modelId="{705366F7-CDDB-4F01-A8C3-8C3DBA0086C1}" type="pres">
      <dgm:prSet presAssocID="{B1C22419-8475-48E0-8CB7-B54CF71A5D32}" presName="childNode" presStyleLbl="node1" presStyleIdx="1" presStyleCnt="3">
        <dgm:presLayoutVars>
          <dgm:bulletEnabled val="1"/>
        </dgm:presLayoutVars>
      </dgm:prSet>
      <dgm:spPr/>
      <dgm:t>
        <a:bodyPr/>
        <a:lstStyle/>
        <a:p>
          <a:endParaRPr lang="en-US"/>
        </a:p>
      </dgm:t>
    </dgm:pt>
    <dgm:pt modelId="{1BBA2966-31F0-4ABA-9B6E-F6518E84960D}" type="pres">
      <dgm:prSet presAssocID="{B1C22419-8475-48E0-8CB7-B54CF71A5D32}" presName="aSpace2" presStyleCnt="0"/>
      <dgm:spPr/>
    </dgm:pt>
    <dgm:pt modelId="{C7CF8EDB-8CFE-42C3-BB8F-95C53E7999B1}" type="pres">
      <dgm:prSet presAssocID="{11F82A70-DC00-433D-A3A4-7FAEC15FEBA3}" presName="childNode" presStyleLbl="node1" presStyleIdx="2" presStyleCnt="3">
        <dgm:presLayoutVars>
          <dgm:bulletEnabled val="1"/>
        </dgm:presLayoutVars>
      </dgm:prSet>
      <dgm:spPr/>
      <dgm:t>
        <a:bodyPr/>
        <a:lstStyle/>
        <a:p>
          <a:endParaRPr lang="en-US"/>
        </a:p>
      </dgm:t>
    </dgm:pt>
  </dgm:ptLst>
  <dgm:cxnLst>
    <dgm:cxn modelId="{B9DFA45F-D435-406F-9F45-46EFE57FE081}" srcId="{D84BCDD1-E63E-46B9-980E-09731F303FF5}" destId="{11F82A70-DC00-433D-A3A4-7FAEC15FEBA3}" srcOrd="2" destOrd="0" parTransId="{443314B6-39E8-4987-B8FF-00EBB7CE9C74}" sibTransId="{185396A2-2EAE-467B-9170-0985BF69F1E1}"/>
    <dgm:cxn modelId="{7C3A3B17-B907-4D38-A9FD-4A8020424BB7}" type="presOf" srcId="{11F82A70-DC00-433D-A3A4-7FAEC15FEBA3}" destId="{C7CF8EDB-8CFE-42C3-BB8F-95C53E7999B1}" srcOrd="0" destOrd="0" presId="urn:microsoft.com/office/officeart/2005/8/layout/lProcess2"/>
    <dgm:cxn modelId="{0AC3D92E-9EB3-4BED-9688-6E987FAE6FAD}" srcId="{4256B6D5-8607-45AA-9BBA-B2AB7B2EA735}" destId="{D84BCDD1-E63E-46B9-980E-09731F303FF5}" srcOrd="0" destOrd="0" parTransId="{8A1A9F5E-5A1A-4228-80D2-C63C22E45339}" sibTransId="{1EBA6A16-5B67-4D3A-8590-DB3D708BA8D8}"/>
    <dgm:cxn modelId="{62A3D483-ED64-421C-9446-DB47BEC136C5}" type="presOf" srcId="{6E51F3B3-55EF-4BA1-8FB1-5C0CE1EE7D9D}" destId="{C4E9604A-E47C-4BF7-ADD9-8E672561322D}" srcOrd="0" destOrd="0" presId="urn:microsoft.com/office/officeart/2005/8/layout/lProcess2"/>
    <dgm:cxn modelId="{03AC45C7-D337-4517-A15A-40CC403121BF}" srcId="{D84BCDD1-E63E-46B9-980E-09731F303FF5}" destId="{6E51F3B3-55EF-4BA1-8FB1-5C0CE1EE7D9D}" srcOrd="0" destOrd="0" parTransId="{867839A8-EFB0-4F90-BE35-2DA365E8C0F7}" sibTransId="{94589F1F-1D15-492E-9518-57E5B03A497D}"/>
    <dgm:cxn modelId="{FEAC08CC-3294-4511-A85A-388FA80D93B2}" srcId="{D84BCDD1-E63E-46B9-980E-09731F303FF5}" destId="{B1C22419-8475-48E0-8CB7-B54CF71A5D32}" srcOrd="1" destOrd="0" parTransId="{97AC1CA0-2ED9-4340-B352-94A0BB85882C}" sibTransId="{2EF42C41-BD91-46C9-8882-FCE52D00FAE8}"/>
    <dgm:cxn modelId="{FCA29769-44C2-4B41-9BD3-4D8D154101F1}" type="presOf" srcId="{B1C22419-8475-48E0-8CB7-B54CF71A5D32}" destId="{705366F7-CDDB-4F01-A8C3-8C3DBA0086C1}" srcOrd="0" destOrd="0" presId="urn:microsoft.com/office/officeart/2005/8/layout/lProcess2"/>
    <dgm:cxn modelId="{CD2D949C-CE57-4DC3-949A-C3C8BC6D6969}" type="presOf" srcId="{4256B6D5-8607-45AA-9BBA-B2AB7B2EA735}" destId="{3CC4A237-6F6E-46ED-9117-FED23A0E0BBB}" srcOrd="0" destOrd="0" presId="urn:microsoft.com/office/officeart/2005/8/layout/lProcess2"/>
    <dgm:cxn modelId="{3F218521-C47E-42EE-8933-7F9905AD3549}" type="presOf" srcId="{D84BCDD1-E63E-46B9-980E-09731F303FF5}" destId="{DC90056C-4A9C-463C-A611-4E504391F300}" srcOrd="0" destOrd="0" presId="urn:microsoft.com/office/officeart/2005/8/layout/lProcess2"/>
    <dgm:cxn modelId="{05A4E1AE-6D46-443A-87E2-16E8FA31360B}" type="presOf" srcId="{D84BCDD1-E63E-46B9-980E-09731F303FF5}" destId="{9187FBEA-BCC8-4292-9E03-49A7FAD415DF}" srcOrd="1" destOrd="0" presId="urn:microsoft.com/office/officeart/2005/8/layout/lProcess2"/>
    <dgm:cxn modelId="{5A36C52B-59D5-4D98-A336-118EE677451F}" type="presParOf" srcId="{3CC4A237-6F6E-46ED-9117-FED23A0E0BBB}" destId="{6EF8AEBD-B6D8-4C5A-B690-C0CA2F6D2B07}" srcOrd="0" destOrd="0" presId="urn:microsoft.com/office/officeart/2005/8/layout/lProcess2"/>
    <dgm:cxn modelId="{D197FD1F-B064-4C1C-A133-8FF864875EB2}" type="presParOf" srcId="{6EF8AEBD-B6D8-4C5A-B690-C0CA2F6D2B07}" destId="{DC90056C-4A9C-463C-A611-4E504391F300}" srcOrd="0" destOrd="0" presId="urn:microsoft.com/office/officeart/2005/8/layout/lProcess2"/>
    <dgm:cxn modelId="{FF6510DB-5C98-41D9-8632-BDFE01AB3424}" type="presParOf" srcId="{6EF8AEBD-B6D8-4C5A-B690-C0CA2F6D2B07}" destId="{9187FBEA-BCC8-4292-9E03-49A7FAD415DF}" srcOrd="1" destOrd="0" presId="urn:microsoft.com/office/officeart/2005/8/layout/lProcess2"/>
    <dgm:cxn modelId="{E962E853-71C7-46D1-8D34-AE818CD8DBFC}" type="presParOf" srcId="{6EF8AEBD-B6D8-4C5A-B690-C0CA2F6D2B07}" destId="{C0DD9D86-1B3C-4F5A-8F1B-F2CB5B46C1C1}" srcOrd="2" destOrd="0" presId="urn:microsoft.com/office/officeart/2005/8/layout/lProcess2"/>
    <dgm:cxn modelId="{72DB75E0-2042-4032-82A7-28DD80DED8AF}" type="presParOf" srcId="{C0DD9D86-1B3C-4F5A-8F1B-F2CB5B46C1C1}" destId="{649765B5-46A7-4020-8D91-09BA93EA48A9}" srcOrd="0" destOrd="0" presId="urn:microsoft.com/office/officeart/2005/8/layout/lProcess2"/>
    <dgm:cxn modelId="{AC9B8519-3400-4D73-81B5-48DC5AE6CCB0}" type="presParOf" srcId="{649765B5-46A7-4020-8D91-09BA93EA48A9}" destId="{C4E9604A-E47C-4BF7-ADD9-8E672561322D}" srcOrd="0" destOrd="0" presId="urn:microsoft.com/office/officeart/2005/8/layout/lProcess2"/>
    <dgm:cxn modelId="{C707F663-836E-4B92-AD3F-DD991DF7451F}" type="presParOf" srcId="{649765B5-46A7-4020-8D91-09BA93EA48A9}" destId="{AA6A513A-DD55-4783-BA2E-844093F25E9D}" srcOrd="1" destOrd="0" presId="urn:microsoft.com/office/officeart/2005/8/layout/lProcess2"/>
    <dgm:cxn modelId="{41DBC0BE-76D9-4060-BB1C-9F3AE17A3698}" type="presParOf" srcId="{649765B5-46A7-4020-8D91-09BA93EA48A9}" destId="{705366F7-CDDB-4F01-A8C3-8C3DBA0086C1}" srcOrd="2" destOrd="0" presId="urn:microsoft.com/office/officeart/2005/8/layout/lProcess2"/>
    <dgm:cxn modelId="{48883F9B-480D-4224-96BC-0CE2E676FD93}" type="presParOf" srcId="{649765B5-46A7-4020-8D91-09BA93EA48A9}" destId="{1BBA2966-31F0-4ABA-9B6E-F6518E84960D}" srcOrd="3" destOrd="0" presId="urn:microsoft.com/office/officeart/2005/8/layout/lProcess2"/>
    <dgm:cxn modelId="{9CE4389F-5C04-41A5-A270-12A6E172D90A}" type="presParOf" srcId="{649765B5-46A7-4020-8D91-09BA93EA48A9}" destId="{C7CF8EDB-8CFE-42C3-BB8F-95C53E7999B1}"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6B6D5-8607-45AA-9BBA-B2AB7B2EA73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8AE11B1-578B-44E1-96B8-02E382FDC539}">
      <dgm:prSet phldrT="[Text]"/>
      <dgm:spPr/>
      <dgm:t>
        <a:bodyPr/>
        <a:lstStyle/>
        <a:p>
          <a:r>
            <a:rPr lang="en-US" dirty="0">
              <a:solidFill>
                <a:srgbClr val="454545"/>
              </a:solidFill>
            </a:rPr>
            <a:t>QX</a:t>
          </a:r>
        </a:p>
      </dgm:t>
    </dgm:pt>
    <dgm:pt modelId="{5C465488-6D8E-4D53-92DF-F003A0378A04}" type="sibTrans" cxnId="{292F5F03-8DF1-46C0-B853-F41966574BB9}">
      <dgm:prSet/>
      <dgm:spPr/>
      <dgm:t>
        <a:bodyPr/>
        <a:lstStyle/>
        <a:p>
          <a:endParaRPr lang="en-US"/>
        </a:p>
      </dgm:t>
    </dgm:pt>
    <dgm:pt modelId="{78212191-3F77-42CE-BA20-5514ED422C2A}" type="parTrans" cxnId="{292F5F03-8DF1-46C0-B853-F41966574BB9}">
      <dgm:prSet/>
      <dgm:spPr/>
      <dgm:t>
        <a:bodyPr/>
        <a:lstStyle/>
        <a:p>
          <a:endParaRPr lang="en-US"/>
        </a:p>
      </dgm:t>
    </dgm:pt>
    <dgm:pt modelId="{98439E38-0E9A-4255-BF41-8D62924CFE75}">
      <dgm:prSet phldrT="[Text]"/>
      <dgm:spPr/>
      <dgm:t>
        <a:bodyPr/>
        <a:lstStyle/>
        <a:p>
          <a:r>
            <a:rPr lang="en-US" dirty="0"/>
            <a:t>QX-1200</a:t>
          </a:r>
        </a:p>
      </dgm:t>
    </dgm:pt>
    <dgm:pt modelId="{8B658532-8BE8-45E2-8D5C-9E79F8066CA4}" type="sibTrans" cxnId="{382E8B9A-3ED8-4589-A42A-612F174552AD}">
      <dgm:prSet/>
      <dgm:spPr/>
      <dgm:t>
        <a:bodyPr/>
        <a:lstStyle/>
        <a:p>
          <a:endParaRPr lang="en-US"/>
        </a:p>
      </dgm:t>
    </dgm:pt>
    <dgm:pt modelId="{B2077187-0F44-4FBC-BD82-827BF20BFD1B}" type="parTrans" cxnId="{382E8B9A-3ED8-4589-A42A-612F174552AD}">
      <dgm:prSet/>
      <dgm:spPr/>
      <dgm:t>
        <a:bodyPr/>
        <a:lstStyle/>
        <a:p>
          <a:endParaRPr lang="en-US"/>
        </a:p>
      </dgm:t>
    </dgm:pt>
    <dgm:pt modelId="{F9DCBC51-0CA3-4105-B8EF-0737984C69A8}">
      <dgm:prSet phldrT="[Text]"/>
      <dgm:spPr/>
      <dgm:t>
        <a:bodyPr/>
        <a:lstStyle/>
        <a:p>
          <a:r>
            <a:rPr lang="en-US" dirty="0"/>
            <a:t>QX-2400</a:t>
          </a:r>
        </a:p>
      </dgm:t>
    </dgm:pt>
    <dgm:pt modelId="{416B7632-DDAC-4CC7-9CBB-0DBEA41D2237}" type="sibTrans" cxnId="{517AFACC-2218-4D92-A95D-64900DCEBBAD}">
      <dgm:prSet/>
      <dgm:spPr/>
      <dgm:t>
        <a:bodyPr/>
        <a:lstStyle/>
        <a:p>
          <a:endParaRPr lang="en-US"/>
        </a:p>
      </dgm:t>
    </dgm:pt>
    <dgm:pt modelId="{68C84635-1F9D-4C1D-AEDA-3AC10DBC368C}" type="parTrans" cxnId="{517AFACC-2218-4D92-A95D-64900DCEBBAD}">
      <dgm:prSet/>
      <dgm:spPr/>
      <dgm:t>
        <a:bodyPr/>
        <a:lstStyle/>
        <a:p>
          <a:endParaRPr lang="en-US"/>
        </a:p>
      </dgm:t>
    </dgm:pt>
    <dgm:pt modelId="{04E5F142-5970-44A8-B2D6-EC83358D3AAA}">
      <dgm:prSet phldrT="[Text]"/>
      <dgm:spPr/>
      <dgm:t>
        <a:bodyPr/>
        <a:lstStyle/>
        <a:p>
          <a:r>
            <a:rPr lang="en-US" dirty="0">
              <a:solidFill>
                <a:srgbClr val="454545"/>
              </a:solidFill>
            </a:rPr>
            <a:t>QXS - SN</a:t>
          </a:r>
        </a:p>
      </dgm:t>
    </dgm:pt>
    <dgm:pt modelId="{2348B808-996E-4D93-9D0A-6B5A2B0020CB}" type="sibTrans" cxnId="{AD8955B4-4946-4D6D-A34D-5A4AA1E3407D}">
      <dgm:prSet/>
      <dgm:spPr/>
      <dgm:t>
        <a:bodyPr/>
        <a:lstStyle/>
        <a:p>
          <a:endParaRPr lang="en-US"/>
        </a:p>
      </dgm:t>
    </dgm:pt>
    <dgm:pt modelId="{A7DF5082-274B-4CE9-8E51-ED8C9860179B}" type="parTrans" cxnId="{AD8955B4-4946-4D6D-A34D-5A4AA1E3407D}">
      <dgm:prSet/>
      <dgm:spPr/>
      <dgm:t>
        <a:bodyPr/>
        <a:lstStyle/>
        <a:p>
          <a:endParaRPr lang="en-US"/>
        </a:p>
      </dgm:t>
    </dgm:pt>
    <dgm:pt modelId="{2EFD29B5-06B3-4A59-9B6C-0EE05D177D75}">
      <dgm:prSet phldrT="[Text]"/>
      <dgm:spPr/>
      <dgm:t>
        <a:bodyPr/>
        <a:lstStyle/>
        <a:p>
          <a:r>
            <a:rPr lang="en-US" dirty="0"/>
            <a:t>QXS-1200</a:t>
          </a:r>
        </a:p>
      </dgm:t>
    </dgm:pt>
    <dgm:pt modelId="{994F0977-F503-4B40-AFF8-4DAF4D3A508C}" type="sibTrans" cxnId="{A7583C8E-6C61-49D1-8A0D-EF93984AAB0B}">
      <dgm:prSet/>
      <dgm:spPr/>
      <dgm:t>
        <a:bodyPr/>
        <a:lstStyle/>
        <a:p>
          <a:endParaRPr lang="en-US"/>
        </a:p>
      </dgm:t>
    </dgm:pt>
    <dgm:pt modelId="{A59A186E-6BE7-4315-8884-511C5E5EB239}" type="parTrans" cxnId="{A7583C8E-6C61-49D1-8A0D-EF93984AAB0B}">
      <dgm:prSet/>
      <dgm:spPr/>
      <dgm:t>
        <a:bodyPr/>
        <a:lstStyle/>
        <a:p>
          <a:endParaRPr lang="en-US"/>
        </a:p>
      </dgm:t>
    </dgm:pt>
    <dgm:pt modelId="{B271CA28-9D0D-4C22-92C6-259126B44FCA}">
      <dgm:prSet phldrT="[Text]"/>
      <dgm:spPr/>
      <dgm:t>
        <a:bodyPr/>
        <a:lstStyle/>
        <a:p>
          <a:r>
            <a:rPr lang="en-US" dirty="0"/>
            <a:t>QXS-2400</a:t>
          </a:r>
        </a:p>
      </dgm:t>
    </dgm:pt>
    <dgm:pt modelId="{978AA029-39BB-49F5-96E3-F56E4D77553B}" type="sibTrans" cxnId="{2113EDE8-807D-461B-9C49-E045A690A0DB}">
      <dgm:prSet/>
      <dgm:spPr/>
      <dgm:t>
        <a:bodyPr/>
        <a:lstStyle/>
        <a:p>
          <a:endParaRPr lang="en-US"/>
        </a:p>
      </dgm:t>
    </dgm:pt>
    <dgm:pt modelId="{05D88ED4-3B84-4B27-A60E-8CEAA3824A82}" type="parTrans" cxnId="{2113EDE8-807D-461B-9C49-E045A690A0DB}">
      <dgm:prSet/>
      <dgm:spPr/>
      <dgm:t>
        <a:bodyPr/>
        <a:lstStyle/>
        <a:p>
          <a:endParaRPr lang="en-US"/>
        </a:p>
      </dgm:t>
    </dgm:pt>
    <dgm:pt modelId="{994D09D6-3344-4949-8F84-057C247A6EBF}">
      <dgm:prSet phldrT="[Text]"/>
      <dgm:spPr/>
      <dgm:t>
        <a:bodyPr/>
        <a:lstStyle/>
        <a:p>
          <a:r>
            <a:rPr lang="en-US" dirty="0"/>
            <a:t>QXS-5600</a:t>
          </a:r>
        </a:p>
      </dgm:t>
    </dgm:pt>
    <dgm:pt modelId="{692BB1AE-233C-4577-9656-2C0630839560}" type="sibTrans" cxnId="{E9475435-0ACC-46B2-B3F7-123CB4A1F36C}">
      <dgm:prSet/>
      <dgm:spPr/>
      <dgm:t>
        <a:bodyPr/>
        <a:lstStyle/>
        <a:p>
          <a:endParaRPr lang="en-US"/>
        </a:p>
      </dgm:t>
    </dgm:pt>
    <dgm:pt modelId="{0F8B1592-5622-4074-B9FB-49B609B19CBA}" type="parTrans" cxnId="{E9475435-0ACC-46B2-B3F7-123CB4A1F36C}">
      <dgm:prSet/>
      <dgm:spPr/>
      <dgm:t>
        <a:bodyPr/>
        <a:lstStyle/>
        <a:p>
          <a:endParaRPr lang="en-US"/>
        </a:p>
      </dgm:t>
    </dgm:pt>
    <dgm:pt modelId="{90985E16-B315-4F17-9E9F-B36265CD31D2}">
      <dgm:prSet phldrT="[Text]"/>
      <dgm:spPr/>
      <dgm:t>
        <a:bodyPr/>
        <a:lstStyle/>
        <a:p>
          <a:r>
            <a:rPr lang="en-US" dirty="0" err="1">
              <a:solidFill>
                <a:srgbClr val="454545"/>
              </a:solidFill>
            </a:rPr>
            <a:t>DotHill</a:t>
          </a:r>
          <a:r>
            <a:rPr lang="en-US" dirty="0">
              <a:solidFill>
                <a:srgbClr val="454545"/>
              </a:solidFill>
            </a:rPr>
            <a:t> Resale</a:t>
          </a:r>
        </a:p>
      </dgm:t>
    </dgm:pt>
    <dgm:pt modelId="{6129DB6E-FC01-4ED4-8644-AE69DD2A3B38}" type="sibTrans" cxnId="{AF9618FE-ACA1-42C9-921E-F3B359EBD83A}">
      <dgm:prSet/>
      <dgm:spPr/>
      <dgm:t>
        <a:bodyPr/>
        <a:lstStyle/>
        <a:p>
          <a:endParaRPr lang="en-US"/>
        </a:p>
      </dgm:t>
    </dgm:pt>
    <dgm:pt modelId="{427F1418-1B0D-46D8-AFBC-885134915198}" type="parTrans" cxnId="{AF9618FE-ACA1-42C9-921E-F3B359EBD83A}">
      <dgm:prSet/>
      <dgm:spPr/>
      <dgm:t>
        <a:bodyPr/>
        <a:lstStyle/>
        <a:p>
          <a:endParaRPr lang="en-US"/>
        </a:p>
      </dgm:t>
    </dgm:pt>
    <dgm:pt modelId="{54E5092A-CF1A-4A41-9DB2-B39A0F3A230C}">
      <dgm:prSet phldrT="[Text]"/>
      <dgm:spPr/>
      <dgm:t>
        <a:bodyPr/>
        <a:lstStyle/>
        <a:p>
          <a:r>
            <a:rPr lang="en-US" dirty="0"/>
            <a:t>3xxx</a:t>
          </a:r>
        </a:p>
      </dgm:t>
    </dgm:pt>
    <dgm:pt modelId="{764F755E-6BEE-4CFE-ABC3-9D377CDE8FD0}" type="parTrans" cxnId="{6D104630-1130-4A68-9B3D-FF1146CF713D}">
      <dgm:prSet/>
      <dgm:spPr/>
      <dgm:t>
        <a:bodyPr/>
        <a:lstStyle/>
        <a:p>
          <a:endParaRPr lang="en-US"/>
        </a:p>
      </dgm:t>
    </dgm:pt>
    <dgm:pt modelId="{06000EAE-ECBE-4CD1-BF39-D62744FE6484}" type="sibTrans" cxnId="{6D104630-1130-4A68-9B3D-FF1146CF713D}">
      <dgm:prSet/>
      <dgm:spPr/>
      <dgm:t>
        <a:bodyPr/>
        <a:lstStyle/>
        <a:p>
          <a:endParaRPr lang="en-US"/>
        </a:p>
      </dgm:t>
    </dgm:pt>
    <dgm:pt modelId="{8F44693D-06A1-430E-9701-F180289E3D20}">
      <dgm:prSet phldrT="[Text]"/>
      <dgm:spPr/>
      <dgm:t>
        <a:bodyPr/>
        <a:lstStyle/>
        <a:p>
          <a:r>
            <a:rPr lang="en-US" dirty="0"/>
            <a:t>4xxx</a:t>
          </a:r>
        </a:p>
      </dgm:t>
    </dgm:pt>
    <dgm:pt modelId="{D74043D8-8DC2-4430-B996-1D22FB71D187}" type="parTrans" cxnId="{77123AFD-B244-4387-9C71-686AFBE6CEB7}">
      <dgm:prSet/>
      <dgm:spPr/>
      <dgm:t>
        <a:bodyPr/>
        <a:lstStyle/>
        <a:p>
          <a:endParaRPr lang="en-US"/>
        </a:p>
      </dgm:t>
    </dgm:pt>
    <dgm:pt modelId="{2D18DE75-D1AE-4FB4-9FA4-F2967B261723}" type="sibTrans" cxnId="{77123AFD-B244-4387-9C71-686AFBE6CEB7}">
      <dgm:prSet/>
      <dgm:spPr/>
      <dgm:t>
        <a:bodyPr/>
        <a:lstStyle/>
        <a:p>
          <a:endParaRPr lang="en-US"/>
        </a:p>
      </dgm:t>
    </dgm:pt>
    <dgm:pt modelId="{D77BFBD5-827F-4773-8E77-74DCA61327C4}">
      <dgm:prSet phldrT="[Text]"/>
      <dgm:spPr/>
      <dgm:t>
        <a:bodyPr/>
        <a:lstStyle/>
        <a:p>
          <a:r>
            <a:rPr lang="en-US" dirty="0"/>
            <a:t>6xxx</a:t>
          </a:r>
        </a:p>
      </dgm:t>
    </dgm:pt>
    <dgm:pt modelId="{88A3DDF3-2506-45FD-A643-3F31C5D20C44}" type="parTrans" cxnId="{A2EA1123-B41A-48D2-8FE5-6C8B39A668EE}">
      <dgm:prSet/>
      <dgm:spPr/>
      <dgm:t>
        <a:bodyPr/>
        <a:lstStyle/>
        <a:p>
          <a:endParaRPr lang="en-US"/>
        </a:p>
      </dgm:t>
    </dgm:pt>
    <dgm:pt modelId="{E8C66F3D-2270-4734-B6C4-7585EBFFE323}" type="sibTrans" cxnId="{A2EA1123-B41A-48D2-8FE5-6C8B39A668EE}">
      <dgm:prSet/>
      <dgm:spPr/>
      <dgm:t>
        <a:bodyPr/>
        <a:lstStyle/>
        <a:p>
          <a:endParaRPr lang="en-US"/>
        </a:p>
      </dgm:t>
    </dgm:pt>
    <dgm:pt modelId="{3CC4A237-6F6E-46ED-9117-FED23A0E0BBB}" type="pres">
      <dgm:prSet presAssocID="{4256B6D5-8607-45AA-9BBA-B2AB7B2EA735}" presName="theList" presStyleCnt="0">
        <dgm:presLayoutVars>
          <dgm:dir/>
          <dgm:animLvl val="lvl"/>
          <dgm:resizeHandles val="exact"/>
        </dgm:presLayoutVars>
      </dgm:prSet>
      <dgm:spPr/>
      <dgm:t>
        <a:bodyPr/>
        <a:lstStyle/>
        <a:p>
          <a:endParaRPr lang="en-US"/>
        </a:p>
      </dgm:t>
    </dgm:pt>
    <dgm:pt modelId="{CF98BF0F-438C-41E7-A10C-4DBDA0A7315A}" type="pres">
      <dgm:prSet presAssocID="{D8AE11B1-578B-44E1-96B8-02E382FDC539}" presName="compNode" presStyleCnt="0"/>
      <dgm:spPr/>
    </dgm:pt>
    <dgm:pt modelId="{88CF9264-5939-46A1-AA88-EE6FC34D9758}" type="pres">
      <dgm:prSet presAssocID="{D8AE11B1-578B-44E1-96B8-02E382FDC539}" presName="aNode" presStyleLbl="bgShp" presStyleIdx="0" presStyleCnt="3" custLinFactNeighborY="-1020"/>
      <dgm:spPr/>
      <dgm:t>
        <a:bodyPr/>
        <a:lstStyle/>
        <a:p>
          <a:endParaRPr lang="en-US"/>
        </a:p>
      </dgm:t>
    </dgm:pt>
    <dgm:pt modelId="{36EE10A9-AC15-436B-9EC5-CEE36B507948}" type="pres">
      <dgm:prSet presAssocID="{D8AE11B1-578B-44E1-96B8-02E382FDC539}" presName="textNode" presStyleLbl="bgShp" presStyleIdx="0" presStyleCnt="3"/>
      <dgm:spPr/>
      <dgm:t>
        <a:bodyPr/>
        <a:lstStyle/>
        <a:p>
          <a:endParaRPr lang="en-US"/>
        </a:p>
      </dgm:t>
    </dgm:pt>
    <dgm:pt modelId="{63430643-A423-40F1-BD79-CFF6386F3B70}" type="pres">
      <dgm:prSet presAssocID="{D8AE11B1-578B-44E1-96B8-02E382FDC539}" presName="compChildNode" presStyleCnt="0"/>
      <dgm:spPr/>
    </dgm:pt>
    <dgm:pt modelId="{2756297A-5437-4E72-8904-C15561BC97EF}" type="pres">
      <dgm:prSet presAssocID="{D8AE11B1-578B-44E1-96B8-02E382FDC539}" presName="theInnerList" presStyleCnt="0"/>
      <dgm:spPr/>
    </dgm:pt>
    <dgm:pt modelId="{C3910AFE-A18C-4A7B-A16A-CEE61BADC7AC}" type="pres">
      <dgm:prSet presAssocID="{98439E38-0E9A-4255-BF41-8D62924CFE75}" presName="childNode" presStyleLbl="node1" presStyleIdx="0" presStyleCnt="8">
        <dgm:presLayoutVars>
          <dgm:bulletEnabled val="1"/>
        </dgm:presLayoutVars>
      </dgm:prSet>
      <dgm:spPr/>
      <dgm:t>
        <a:bodyPr/>
        <a:lstStyle/>
        <a:p>
          <a:endParaRPr lang="en-US"/>
        </a:p>
      </dgm:t>
    </dgm:pt>
    <dgm:pt modelId="{F032CFB3-5E63-422F-AD34-282D19D36A92}" type="pres">
      <dgm:prSet presAssocID="{98439E38-0E9A-4255-BF41-8D62924CFE75}" presName="aSpace2" presStyleCnt="0"/>
      <dgm:spPr/>
    </dgm:pt>
    <dgm:pt modelId="{5B6B47C1-B4F0-4E18-B890-631ABC801921}" type="pres">
      <dgm:prSet presAssocID="{F9DCBC51-0CA3-4105-B8EF-0737984C69A8}" presName="childNode" presStyleLbl="node1" presStyleIdx="1" presStyleCnt="8">
        <dgm:presLayoutVars>
          <dgm:bulletEnabled val="1"/>
        </dgm:presLayoutVars>
      </dgm:prSet>
      <dgm:spPr/>
      <dgm:t>
        <a:bodyPr/>
        <a:lstStyle/>
        <a:p>
          <a:endParaRPr lang="en-US"/>
        </a:p>
      </dgm:t>
    </dgm:pt>
    <dgm:pt modelId="{FFD35706-1F0A-49BA-BABD-588296EE3CC8}" type="pres">
      <dgm:prSet presAssocID="{D8AE11B1-578B-44E1-96B8-02E382FDC539}" presName="aSpace" presStyleCnt="0"/>
      <dgm:spPr/>
    </dgm:pt>
    <dgm:pt modelId="{81E0A3AD-4ED6-476A-8986-EE87D5E306EF}" type="pres">
      <dgm:prSet presAssocID="{04E5F142-5970-44A8-B2D6-EC83358D3AAA}" presName="compNode" presStyleCnt="0"/>
      <dgm:spPr/>
    </dgm:pt>
    <dgm:pt modelId="{2DA88D96-6E6E-4875-B975-4D166DBA7E08}" type="pres">
      <dgm:prSet presAssocID="{04E5F142-5970-44A8-B2D6-EC83358D3AAA}" presName="aNode" presStyleLbl="bgShp" presStyleIdx="1" presStyleCnt="3"/>
      <dgm:spPr/>
      <dgm:t>
        <a:bodyPr/>
        <a:lstStyle/>
        <a:p>
          <a:endParaRPr lang="en-US"/>
        </a:p>
      </dgm:t>
    </dgm:pt>
    <dgm:pt modelId="{0966C96D-C7B3-49CA-9AF5-74BAB9635E4E}" type="pres">
      <dgm:prSet presAssocID="{04E5F142-5970-44A8-B2D6-EC83358D3AAA}" presName="textNode" presStyleLbl="bgShp" presStyleIdx="1" presStyleCnt="3"/>
      <dgm:spPr/>
      <dgm:t>
        <a:bodyPr/>
        <a:lstStyle/>
        <a:p>
          <a:endParaRPr lang="en-US"/>
        </a:p>
      </dgm:t>
    </dgm:pt>
    <dgm:pt modelId="{076D0B46-A98C-49EA-A96D-40536EFFC94A}" type="pres">
      <dgm:prSet presAssocID="{04E5F142-5970-44A8-B2D6-EC83358D3AAA}" presName="compChildNode" presStyleCnt="0"/>
      <dgm:spPr/>
    </dgm:pt>
    <dgm:pt modelId="{197E538E-8DDD-4CE5-BC11-8334B694709C}" type="pres">
      <dgm:prSet presAssocID="{04E5F142-5970-44A8-B2D6-EC83358D3AAA}" presName="theInnerList" presStyleCnt="0"/>
      <dgm:spPr/>
    </dgm:pt>
    <dgm:pt modelId="{AF5DB68A-5F37-4B1B-9EFB-BF0E0AD93F15}" type="pres">
      <dgm:prSet presAssocID="{2EFD29B5-06B3-4A59-9B6C-0EE05D177D75}" presName="childNode" presStyleLbl="node1" presStyleIdx="2" presStyleCnt="8">
        <dgm:presLayoutVars>
          <dgm:bulletEnabled val="1"/>
        </dgm:presLayoutVars>
      </dgm:prSet>
      <dgm:spPr/>
      <dgm:t>
        <a:bodyPr/>
        <a:lstStyle/>
        <a:p>
          <a:endParaRPr lang="en-US"/>
        </a:p>
      </dgm:t>
    </dgm:pt>
    <dgm:pt modelId="{3A5BA806-8BFD-47B0-B763-1AC5973F05F5}" type="pres">
      <dgm:prSet presAssocID="{2EFD29B5-06B3-4A59-9B6C-0EE05D177D75}" presName="aSpace2" presStyleCnt="0"/>
      <dgm:spPr/>
    </dgm:pt>
    <dgm:pt modelId="{DFFD2B25-308A-46B1-B9E2-13BC6DB62C0A}" type="pres">
      <dgm:prSet presAssocID="{B271CA28-9D0D-4C22-92C6-259126B44FCA}" presName="childNode" presStyleLbl="node1" presStyleIdx="3" presStyleCnt="8">
        <dgm:presLayoutVars>
          <dgm:bulletEnabled val="1"/>
        </dgm:presLayoutVars>
      </dgm:prSet>
      <dgm:spPr/>
      <dgm:t>
        <a:bodyPr/>
        <a:lstStyle/>
        <a:p>
          <a:endParaRPr lang="en-US"/>
        </a:p>
      </dgm:t>
    </dgm:pt>
    <dgm:pt modelId="{5D13B349-44B7-4E26-8FC0-18696F555643}" type="pres">
      <dgm:prSet presAssocID="{B271CA28-9D0D-4C22-92C6-259126B44FCA}" presName="aSpace2" presStyleCnt="0"/>
      <dgm:spPr/>
    </dgm:pt>
    <dgm:pt modelId="{A3C56DDE-5DFF-4C7D-9C02-8172E668CAAD}" type="pres">
      <dgm:prSet presAssocID="{994D09D6-3344-4949-8F84-057C247A6EBF}" presName="childNode" presStyleLbl="node1" presStyleIdx="4" presStyleCnt="8">
        <dgm:presLayoutVars>
          <dgm:bulletEnabled val="1"/>
        </dgm:presLayoutVars>
      </dgm:prSet>
      <dgm:spPr/>
      <dgm:t>
        <a:bodyPr/>
        <a:lstStyle/>
        <a:p>
          <a:endParaRPr lang="en-US"/>
        </a:p>
      </dgm:t>
    </dgm:pt>
    <dgm:pt modelId="{0CB9946A-BBD2-4271-9763-E3A6993F5278}" type="pres">
      <dgm:prSet presAssocID="{04E5F142-5970-44A8-B2D6-EC83358D3AAA}" presName="aSpace" presStyleCnt="0"/>
      <dgm:spPr/>
    </dgm:pt>
    <dgm:pt modelId="{583E1274-4C87-4BB3-A4EB-B40968181D63}" type="pres">
      <dgm:prSet presAssocID="{90985E16-B315-4F17-9E9F-B36265CD31D2}" presName="compNode" presStyleCnt="0"/>
      <dgm:spPr/>
    </dgm:pt>
    <dgm:pt modelId="{A5ED595A-1812-4EC6-BB7D-E8FF15599998}" type="pres">
      <dgm:prSet presAssocID="{90985E16-B315-4F17-9E9F-B36265CD31D2}" presName="aNode" presStyleLbl="bgShp" presStyleIdx="2" presStyleCnt="3"/>
      <dgm:spPr/>
      <dgm:t>
        <a:bodyPr/>
        <a:lstStyle/>
        <a:p>
          <a:endParaRPr lang="en-US"/>
        </a:p>
      </dgm:t>
    </dgm:pt>
    <dgm:pt modelId="{9695AD24-09E5-4044-959D-B5AD3347D8EC}" type="pres">
      <dgm:prSet presAssocID="{90985E16-B315-4F17-9E9F-B36265CD31D2}" presName="textNode" presStyleLbl="bgShp" presStyleIdx="2" presStyleCnt="3"/>
      <dgm:spPr/>
      <dgm:t>
        <a:bodyPr/>
        <a:lstStyle/>
        <a:p>
          <a:endParaRPr lang="en-US"/>
        </a:p>
      </dgm:t>
    </dgm:pt>
    <dgm:pt modelId="{5315217E-A056-4C17-BD74-13798E70236C}" type="pres">
      <dgm:prSet presAssocID="{90985E16-B315-4F17-9E9F-B36265CD31D2}" presName="compChildNode" presStyleCnt="0"/>
      <dgm:spPr/>
    </dgm:pt>
    <dgm:pt modelId="{B9E94270-6669-4E74-A6C4-24969796FC1F}" type="pres">
      <dgm:prSet presAssocID="{90985E16-B315-4F17-9E9F-B36265CD31D2}" presName="theInnerList" presStyleCnt="0"/>
      <dgm:spPr/>
    </dgm:pt>
    <dgm:pt modelId="{AC42C171-F574-4458-A5E5-556B74292132}" type="pres">
      <dgm:prSet presAssocID="{54E5092A-CF1A-4A41-9DB2-B39A0F3A230C}" presName="childNode" presStyleLbl="node1" presStyleIdx="5" presStyleCnt="8">
        <dgm:presLayoutVars>
          <dgm:bulletEnabled val="1"/>
        </dgm:presLayoutVars>
      </dgm:prSet>
      <dgm:spPr/>
      <dgm:t>
        <a:bodyPr/>
        <a:lstStyle/>
        <a:p>
          <a:endParaRPr lang="en-US"/>
        </a:p>
      </dgm:t>
    </dgm:pt>
    <dgm:pt modelId="{C7B6F4B8-FE6C-4A51-8007-B7782216FC62}" type="pres">
      <dgm:prSet presAssocID="{54E5092A-CF1A-4A41-9DB2-B39A0F3A230C}" presName="aSpace2" presStyleCnt="0"/>
      <dgm:spPr/>
    </dgm:pt>
    <dgm:pt modelId="{53AEA871-3F97-4E49-BEC9-FA07879E55D8}" type="pres">
      <dgm:prSet presAssocID="{8F44693D-06A1-430E-9701-F180289E3D20}" presName="childNode" presStyleLbl="node1" presStyleIdx="6" presStyleCnt="8">
        <dgm:presLayoutVars>
          <dgm:bulletEnabled val="1"/>
        </dgm:presLayoutVars>
      </dgm:prSet>
      <dgm:spPr/>
      <dgm:t>
        <a:bodyPr/>
        <a:lstStyle/>
        <a:p>
          <a:endParaRPr lang="en-US"/>
        </a:p>
      </dgm:t>
    </dgm:pt>
    <dgm:pt modelId="{54D90C30-4A93-44C7-8B5E-2C4366F0D83D}" type="pres">
      <dgm:prSet presAssocID="{8F44693D-06A1-430E-9701-F180289E3D20}" presName="aSpace2" presStyleCnt="0"/>
      <dgm:spPr/>
    </dgm:pt>
    <dgm:pt modelId="{44907999-CC79-4D33-9BBC-80ECF24DA782}" type="pres">
      <dgm:prSet presAssocID="{D77BFBD5-827F-4773-8E77-74DCA61327C4}" presName="childNode" presStyleLbl="node1" presStyleIdx="7" presStyleCnt="8">
        <dgm:presLayoutVars>
          <dgm:bulletEnabled val="1"/>
        </dgm:presLayoutVars>
      </dgm:prSet>
      <dgm:spPr/>
      <dgm:t>
        <a:bodyPr/>
        <a:lstStyle/>
        <a:p>
          <a:endParaRPr lang="en-US"/>
        </a:p>
      </dgm:t>
    </dgm:pt>
  </dgm:ptLst>
  <dgm:cxnLst>
    <dgm:cxn modelId="{9264E7B9-BF0B-4FAE-B43C-8133E574E86F}" type="presOf" srcId="{90985E16-B315-4F17-9E9F-B36265CD31D2}" destId="{9695AD24-09E5-4044-959D-B5AD3347D8EC}" srcOrd="1" destOrd="0" presId="urn:microsoft.com/office/officeart/2005/8/layout/lProcess2"/>
    <dgm:cxn modelId="{A2EA1123-B41A-48D2-8FE5-6C8B39A668EE}" srcId="{90985E16-B315-4F17-9E9F-B36265CD31D2}" destId="{D77BFBD5-827F-4773-8E77-74DCA61327C4}" srcOrd="2" destOrd="0" parTransId="{88A3DDF3-2506-45FD-A643-3F31C5D20C44}" sibTransId="{E8C66F3D-2270-4734-B6C4-7585EBFFE323}"/>
    <dgm:cxn modelId="{382E8B9A-3ED8-4589-A42A-612F174552AD}" srcId="{D8AE11B1-578B-44E1-96B8-02E382FDC539}" destId="{98439E38-0E9A-4255-BF41-8D62924CFE75}" srcOrd="0" destOrd="0" parTransId="{B2077187-0F44-4FBC-BD82-827BF20BFD1B}" sibTransId="{8B658532-8BE8-45E2-8D5C-9E79F8066CA4}"/>
    <dgm:cxn modelId="{292F5F03-8DF1-46C0-B853-F41966574BB9}" srcId="{4256B6D5-8607-45AA-9BBA-B2AB7B2EA735}" destId="{D8AE11B1-578B-44E1-96B8-02E382FDC539}" srcOrd="0" destOrd="0" parTransId="{78212191-3F77-42CE-BA20-5514ED422C2A}" sibTransId="{5C465488-6D8E-4D53-92DF-F003A0378A04}"/>
    <dgm:cxn modelId="{407E88DB-77C5-4AFE-9FEE-228BD968FA98}" type="presOf" srcId="{98439E38-0E9A-4255-BF41-8D62924CFE75}" destId="{C3910AFE-A18C-4A7B-A16A-CEE61BADC7AC}" srcOrd="0" destOrd="0" presId="urn:microsoft.com/office/officeart/2005/8/layout/lProcess2"/>
    <dgm:cxn modelId="{DD98A62C-8FE3-4C4F-83C5-886DFFC3F018}" type="presOf" srcId="{04E5F142-5970-44A8-B2D6-EC83358D3AAA}" destId="{0966C96D-C7B3-49CA-9AF5-74BAB9635E4E}" srcOrd="1" destOrd="0" presId="urn:microsoft.com/office/officeart/2005/8/layout/lProcess2"/>
    <dgm:cxn modelId="{AD8955B4-4946-4D6D-A34D-5A4AA1E3407D}" srcId="{4256B6D5-8607-45AA-9BBA-B2AB7B2EA735}" destId="{04E5F142-5970-44A8-B2D6-EC83358D3AAA}" srcOrd="1" destOrd="0" parTransId="{A7DF5082-274B-4CE9-8E51-ED8C9860179B}" sibTransId="{2348B808-996E-4D93-9D0A-6B5A2B0020CB}"/>
    <dgm:cxn modelId="{18DCBDCF-6352-4224-8BA1-EE8B3B354447}" type="presOf" srcId="{04E5F142-5970-44A8-B2D6-EC83358D3AAA}" destId="{2DA88D96-6E6E-4875-B975-4D166DBA7E08}" srcOrd="0" destOrd="0" presId="urn:microsoft.com/office/officeart/2005/8/layout/lProcess2"/>
    <dgm:cxn modelId="{04EA946D-3E0E-4547-8860-B19931D73A32}" type="presOf" srcId="{2EFD29B5-06B3-4A59-9B6C-0EE05D177D75}" destId="{AF5DB68A-5F37-4B1B-9EFB-BF0E0AD93F15}" srcOrd="0" destOrd="0" presId="urn:microsoft.com/office/officeart/2005/8/layout/lProcess2"/>
    <dgm:cxn modelId="{A06F95C0-AA0B-4D2A-A047-EA65D8B37931}" type="presOf" srcId="{F9DCBC51-0CA3-4105-B8EF-0737984C69A8}" destId="{5B6B47C1-B4F0-4E18-B890-631ABC801921}" srcOrd="0" destOrd="0" presId="urn:microsoft.com/office/officeart/2005/8/layout/lProcess2"/>
    <dgm:cxn modelId="{8C14EDFF-B641-499F-8152-B3D45C6613D0}" type="presOf" srcId="{4256B6D5-8607-45AA-9BBA-B2AB7B2EA735}" destId="{3CC4A237-6F6E-46ED-9117-FED23A0E0BBB}" srcOrd="0" destOrd="0" presId="urn:microsoft.com/office/officeart/2005/8/layout/lProcess2"/>
    <dgm:cxn modelId="{5EFD6D3C-52D0-42B3-912A-9E117F837C5F}" type="presOf" srcId="{90985E16-B315-4F17-9E9F-B36265CD31D2}" destId="{A5ED595A-1812-4EC6-BB7D-E8FF15599998}" srcOrd="0" destOrd="0" presId="urn:microsoft.com/office/officeart/2005/8/layout/lProcess2"/>
    <dgm:cxn modelId="{898C6E87-6FB9-4252-A246-F6B21E2921BC}" type="presOf" srcId="{8F44693D-06A1-430E-9701-F180289E3D20}" destId="{53AEA871-3F97-4E49-BEC9-FA07879E55D8}" srcOrd="0" destOrd="0" presId="urn:microsoft.com/office/officeart/2005/8/layout/lProcess2"/>
    <dgm:cxn modelId="{985CC310-2747-402A-95F7-89E59B0AA7AF}" type="presOf" srcId="{B271CA28-9D0D-4C22-92C6-259126B44FCA}" destId="{DFFD2B25-308A-46B1-B9E2-13BC6DB62C0A}" srcOrd="0" destOrd="0" presId="urn:microsoft.com/office/officeart/2005/8/layout/lProcess2"/>
    <dgm:cxn modelId="{AF9618FE-ACA1-42C9-921E-F3B359EBD83A}" srcId="{4256B6D5-8607-45AA-9BBA-B2AB7B2EA735}" destId="{90985E16-B315-4F17-9E9F-B36265CD31D2}" srcOrd="2" destOrd="0" parTransId="{427F1418-1B0D-46D8-AFBC-885134915198}" sibTransId="{6129DB6E-FC01-4ED4-8644-AE69DD2A3B38}"/>
    <dgm:cxn modelId="{A7583C8E-6C61-49D1-8A0D-EF93984AAB0B}" srcId="{04E5F142-5970-44A8-B2D6-EC83358D3AAA}" destId="{2EFD29B5-06B3-4A59-9B6C-0EE05D177D75}" srcOrd="0" destOrd="0" parTransId="{A59A186E-6BE7-4315-8884-511C5E5EB239}" sibTransId="{994F0977-F503-4B40-AFF8-4DAF4D3A508C}"/>
    <dgm:cxn modelId="{2113EDE8-807D-461B-9C49-E045A690A0DB}" srcId="{04E5F142-5970-44A8-B2D6-EC83358D3AAA}" destId="{B271CA28-9D0D-4C22-92C6-259126B44FCA}" srcOrd="1" destOrd="0" parTransId="{05D88ED4-3B84-4B27-A60E-8CEAA3824A82}" sibTransId="{978AA029-39BB-49F5-96E3-F56E4D77553B}"/>
    <dgm:cxn modelId="{517AFACC-2218-4D92-A95D-64900DCEBBAD}" srcId="{D8AE11B1-578B-44E1-96B8-02E382FDC539}" destId="{F9DCBC51-0CA3-4105-B8EF-0737984C69A8}" srcOrd="1" destOrd="0" parTransId="{68C84635-1F9D-4C1D-AEDA-3AC10DBC368C}" sibTransId="{416B7632-DDAC-4CC7-9CBB-0DBEA41D2237}"/>
    <dgm:cxn modelId="{CC0D0B7D-18F0-4DCE-AF6D-753A6869F2AD}" type="presOf" srcId="{54E5092A-CF1A-4A41-9DB2-B39A0F3A230C}" destId="{AC42C171-F574-4458-A5E5-556B74292132}" srcOrd="0" destOrd="0" presId="urn:microsoft.com/office/officeart/2005/8/layout/lProcess2"/>
    <dgm:cxn modelId="{419DE0E7-BA05-42A5-BC89-012B7DBEA9A8}" type="presOf" srcId="{D8AE11B1-578B-44E1-96B8-02E382FDC539}" destId="{36EE10A9-AC15-436B-9EC5-CEE36B507948}" srcOrd="1" destOrd="0" presId="urn:microsoft.com/office/officeart/2005/8/layout/lProcess2"/>
    <dgm:cxn modelId="{77123AFD-B244-4387-9C71-686AFBE6CEB7}" srcId="{90985E16-B315-4F17-9E9F-B36265CD31D2}" destId="{8F44693D-06A1-430E-9701-F180289E3D20}" srcOrd="1" destOrd="0" parTransId="{D74043D8-8DC2-4430-B996-1D22FB71D187}" sibTransId="{2D18DE75-D1AE-4FB4-9FA4-F2967B261723}"/>
    <dgm:cxn modelId="{3CABA49A-C25D-4187-BA42-69761D207716}" type="presOf" srcId="{D77BFBD5-827F-4773-8E77-74DCA61327C4}" destId="{44907999-CC79-4D33-9BBC-80ECF24DA782}" srcOrd="0" destOrd="0" presId="urn:microsoft.com/office/officeart/2005/8/layout/lProcess2"/>
    <dgm:cxn modelId="{6D104630-1130-4A68-9B3D-FF1146CF713D}" srcId="{90985E16-B315-4F17-9E9F-B36265CD31D2}" destId="{54E5092A-CF1A-4A41-9DB2-B39A0F3A230C}" srcOrd="0" destOrd="0" parTransId="{764F755E-6BEE-4CFE-ABC3-9D377CDE8FD0}" sibTransId="{06000EAE-ECBE-4CD1-BF39-D62744FE6484}"/>
    <dgm:cxn modelId="{779B69B0-35FE-4F96-AC9E-7DEC77E2E67D}" type="presOf" srcId="{D8AE11B1-578B-44E1-96B8-02E382FDC539}" destId="{88CF9264-5939-46A1-AA88-EE6FC34D9758}" srcOrd="0" destOrd="0" presId="urn:microsoft.com/office/officeart/2005/8/layout/lProcess2"/>
    <dgm:cxn modelId="{97BB8CCB-E28B-4F81-878F-F64DB15781DD}" type="presOf" srcId="{994D09D6-3344-4949-8F84-057C247A6EBF}" destId="{A3C56DDE-5DFF-4C7D-9C02-8172E668CAAD}" srcOrd="0" destOrd="0" presId="urn:microsoft.com/office/officeart/2005/8/layout/lProcess2"/>
    <dgm:cxn modelId="{E9475435-0ACC-46B2-B3F7-123CB4A1F36C}" srcId="{04E5F142-5970-44A8-B2D6-EC83358D3AAA}" destId="{994D09D6-3344-4949-8F84-057C247A6EBF}" srcOrd="2" destOrd="0" parTransId="{0F8B1592-5622-4074-B9FB-49B609B19CBA}" sibTransId="{692BB1AE-233C-4577-9656-2C0630839560}"/>
    <dgm:cxn modelId="{8F9B3369-D8E7-452F-92AE-381882610F9E}" type="presParOf" srcId="{3CC4A237-6F6E-46ED-9117-FED23A0E0BBB}" destId="{CF98BF0F-438C-41E7-A10C-4DBDA0A7315A}" srcOrd="0" destOrd="0" presId="urn:microsoft.com/office/officeart/2005/8/layout/lProcess2"/>
    <dgm:cxn modelId="{F89E5872-7408-4AFD-AA6A-165F0BE7465D}" type="presParOf" srcId="{CF98BF0F-438C-41E7-A10C-4DBDA0A7315A}" destId="{88CF9264-5939-46A1-AA88-EE6FC34D9758}" srcOrd="0" destOrd="0" presId="urn:microsoft.com/office/officeart/2005/8/layout/lProcess2"/>
    <dgm:cxn modelId="{49FCC4AC-47F7-47C4-A4B1-C3AB3E4763CC}" type="presParOf" srcId="{CF98BF0F-438C-41E7-A10C-4DBDA0A7315A}" destId="{36EE10A9-AC15-436B-9EC5-CEE36B507948}" srcOrd="1" destOrd="0" presId="urn:microsoft.com/office/officeart/2005/8/layout/lProcess2"/>
    <dgm:cxn modelId="{E1D520C9-4DDF-4E67-8035-C7F3CAF5BCBF}" type="presParOf" srcId="{CF98BF0F-438C-41E7-A10C-4DBDA0A7315A}" destId="{63430643-A423-40F1-BD79-CFF6386F3B70}" srcOrd="2" destOrd="0" presId="urn:microsoft.com/office/officeart/2005/8/layout/lProcess2"/>
    <dgm:cxn modelId="{58F06BD4-087E-45A3-9352-EE56DAAA1A12}" type="presParOf" srcId="{63430643-A423-40F1-BD79-CFF6386F3B70}" destId="{2756297A-5437-4E72-8904-C15561BC97EF}" srcOrd="0" destOrd="0" presId="urn:microsoft.com/office/officeart/2005/8/layout/lProcess2"/>
    <dgm:cxn modelId="{0E76FBD0-A09B-4908-885D-D626FED6602D}" type="presParOf" srcId="{2756297A-5437-4E72-8904-C15561BC97EF}" destId="{C3910AFE-A18C-4A7B-A16A-CEE61BADC7AC}" srcOrd="0" destOrd="0" presId="urn:microsoft.com/office/officeart/2005/8/layout/lProcess2"/>
    <dgm:cxn modelId="{99C068F6-EF11-4D89-9F5A-490BB5CF81B0}" type="presParOf" srcId="{2756297A-5437-4E72-8904-C15561BC97EF}" destId="{F032CFB3-5E63-422F-AD34-282D19D36A92}" srcOrd="1" destOrd="0" presId="urn:microsoft.com/office/officeart/2005/8/layout/lProcess2"/>
    <dgm:cxn modelId="{67C21793-92CD-4761-A888-5DCAAF71AC01}" type="presParOf" srcId="{2756297A-5437-4E72-8904-C15561BC97EF}" destId="{5B6B47C1-B4F0-4E18-B890-631ABC801921}" srcOrd="2" destOrd="0" presId="urn:microsoft.com/office/officeart/2005/8/layout/lProcess2"/>
    <dgm:cxn modelId="{1C1493FF-A5D5-4EED-B1E9-0284C1CDC60D}" type="presParOf" srcId="{3CC4A237-6F6E-46ED-9117-FED23A0E0BBB}" destId="{FFD35706-1F0A-49BA-BABD-588296EE3CC8}" srcOrd="1" destOrd="0" presId="urn:microsoft.com/office/officeart/2005/8/layout/lProcess2"/>
    <dgm:cxn modelId="{99EB7758-48D6-4ACE-AA53-CCD5E3F6DA0C}" type="presParOf" srcId="{3CC4A237-6F6E-46ED-9117-FED23A0E0BBB}" destId="{81E0A3AD-4ED6-476A-8986-EE87D5E306EF}" srcOrd="2" destOrd="0" presId="urn:microsoft.com/office/officeart/2005/8/layout/lProcess2"/>
    <dgm:cxn modelId="{9E262F2A-2FFD-49A7-8554-42404F540EAF}" type="presParOf" srcId="{81E0A3AD-4ED6-476A-8986-EE87D5E306EF}" destId="{2DA88D96-6E6E-4875-B975-4D166DBA7E08}" srcOrd="0" destOrd="0" presId="urn:microsoft.com/office/officeart/2005/8/layout/lProcess2"/>
    <dgm:cxn modelId="{E40C1B3B-DE77-4378-9355-268A1B5FDD31}" type="presParOf" srcId="{81E0A3AD-4ED6-476A-8986-EE87D5E306EF}" destId="{0966C96D-C7B3-49CA-9AF5-74BAB9635E4E}" srcOrd="1" destOrd="0" presId="urn:microsoft.com/office/officeart/2005/8/layout/lProcess2"/>
    <dgm:cxn modelId="{5C178D5F-CA89-4504-8282-5447865FCD21}" type="presParOf" srcId="{81E0A3AD-4ED6-476A-8986-EE87D5E306EF}" destId="{076D0B46-A98C-49EA-A96D-40536EFFC94A}" srcOrd="2" destOrd="0" presId="urn:microsoft.com/office/officeart/2005/8/layout/lProcess2"/>
    <dgm:cxn modelId="{44238ABA-9149-41E3-A3E8-F51AF77208AA}" type="presParOf" srcId="{076D0B46-A98C-49EA-A96D-40536EFFC94A}" destId="{197E538E-8DDD-4CE5-BC11-8334B694709C}" srcOrd="0" destOrd="0" presId="urn:microsoft.com/office/officeart/2005/8/layout/lProcess2"/>
    <dgm:cxn modelId="{2825D323-54CC-4A77-BE17-44FFC6344E98}" type="presParOf" srcId="{197E538E-8DDD-4CE5-BC11-8334B694709C}" destId="{AF5DB68A-5F37-4B1B-9EFB-BF0E0AD93F15}" srcOrd="0" destOrd="0" presId="urn:microsoft.com/office/officeart/2005/8/layout/lProcess2"/>
    <dgm:cxn modelId="{EED9C667-11AB-4071-B20A-65C4B6572FC9}" type="presParOf" srcId="{197E538E-8DDD-4CE5-BC11-8334B694709C}" destId="{3A5BA806-8BFD-47B0-B763-1AC5973F05F5}" srcOrd="1" destOrd="0" presId="urn:microsoft.com/office/officeart/2005/8/layout/lProcess2"/>
    <dgm:cxn modelId="{F03D2D9B-27E4-49CF-A005-6F7AA6B88C9C}" type="presParOf" srcId="{197E538E-8DDD-4CE5-BC11-8334B694709C}" destId="{DFFD2B25-308A-46B1-B9E2-13BC6DB62C0A}" srcOrd="2" destOrd="0" presId="urn:microsoft.com/office/officeart/2005/8/layout/lProcess2"/>
    <dgm:cxn modelId="{872B4B2E-AE05-4721-A5BC-E9EB657076B0}" type="presParOf" srcId="{197E538E-8DDD-4CE5-BC11-8334B694709C}" destId="{5D13B349-44B7-4E26-8FC0-18696F555643}" srcOrd="3" destOrd="0" presId="urn:microsoft.com/office/officeart/2005/8/layout/lProcess2"/>
    <dgm:cxn modelId="{D9159497-3829-4FC5-A95B-924F4E58CD5C}" type="presParOf" srcId="{197E538E-8DDD-4CE5-BC11-8334B694709C}" destId="{A3C56DDE-5DFF-4C7D-9C02-8172E668CAAD}" srcOrd="4" destOrd="0" presId="urn:microsoft.com/office/officeart/2005/8/layout/lProcess2"/>
    <dgm:cxn modelId="{35E5CA28-F218-484B-9BBF-C7EE19B9FDA1}" type="presParOf" srcId="{3CC4A237-6F6E-46ED-9117-FED23A0E0BBB}" destId="{0CB9946A-BBD2-4271-9763-E3A6993F5278}" srcOrd="3" destOrd="0" presId="urn:microsoft.com/office/officeart/2005/8/layout/lProcess2"/>
    <dgm:cxn modelId="{39B15343-7F6B-4B03-876D-38D03216D676}" type="presParOf" srcId="{3CC4A237-6F6E-46ED-9117-FED23A0E0BBB}" destId="{583E1274-4C87-4BB3-A4EB-B40968181D63}" srcOrd="4" destOrd="0" presId="urn:microsoft.com/office/officeart/2005/8/layout/lProcess2"/>
    <dgm:cxn modelId="{DB7138BE-00CB-4B21-A3E4-29EAEC00C676}" type="presParOf" srcId="{583E1274-4C87-4BB3-A4EB-B40968181D63}" destId="{A5ED595A-1812-4EC6-BB7D-E8FF15599998}" srcOrd="0" destOrd="0" presId="urn:microsoft.com/office/officeart/2005/8/layout/lProcess2"/>
    <dgm:cxn modelId="{AF7293DA-1D73-4BFA-8ECF-9479A35B5EE4}" type="presParOf" srcId="{583E1274-4C87-4BB3-A4EB-B40968181D63}" destId="{9695AD24-09E5-4044-959D-B5AD3347D8EC}" srcOrd="1" destOrd="0" presId="urn:microsoft.com/office/officeart/2005/8/layout/lProcess2"/>
    <dgm:cxn modelId="{D9A7EA89-CAB1-49D2-A2AF-431791EEF5EA}" type="presParOf" srcId="{583E1274-4C87-4BB3-A4EB-B40968181D63}" destId="{5315217E-A056-4C17-BD74-13798E70236C}" srcOrd="2" destOrd="0" presId="urn:microsoft.com/office/officeart/2005/8/layout/lProcess2"/>
    <dgm:cxn modelId="{F238BE38-7073-451E-A740-35143B3F2D85}" type="presParOf" srcId="{5315217E-A056-4C17-BD74-13798E70236C}" destId="{B9E94270-6669-4E74-A6C4-24969796FC1F}" srcOrd="0" destOrd="0" presId="urn:microsoft.com/office/officeart/2005/8/layout/lProcess2"/>
    <dgm:cxn modelId="{BA0BE0F9-C221-445B-A2C0-635C063EAD9C}" type="presParOf" srcId="{B9E94270-6669-4E74-A6C4-24969796FC1F}" destId="{AC42C171-F574-4458-A5E5-556B74292132}" srcOrd="0" destOrd="0" presId="urn:microsoft.com/office/officeart/2005/8/layout/lProcess2"/>
    <dgm:cxn modelId="{ADB69820-A495-4C09-96F8-8A9BEF10209D}" type="presParOf" srcId="{B9E94270-6669-4E74-A6C4-24969796FC1F}" destId="{C7B6F4B8-FE6C-4A51-8007-B7782216FC62}" srcOrd="1" destOrd="0" presId="urn:microsoft.com/office/officeart/2005/8/layout/lProcess2"/>
    <dgm:cxn modelId="{605B3E65-11B2-4603-91DA-3EFEB82CA25E}" type="presParOf" srcId="{B9E94270-6669-4E74-A6C4-24969796FC1F}" destId="{53AEA871-3F97-4E49-BEC9-FA07879E55D8}" srcOrd="2" destOrd="0" presId="urn:microsoft.com/office/officeart/2005/8/layout/lProcess2"/>
    <dgm:cxn modelId="{C4577CE8-3C79-4100-9ECD-0335FCDAB057}" type="presParOf" srcId="{B9E94270-6669-4E74-A6C4-24969796FC1F}" destId="{54D90C30-4A93-44C7-8B5E-2C4366F0D83D}" srcOrd="3" destOrd="0" presId="urn:microsoft.com/office/officeart/2005/8/layout/lProcess2"/>
    <dgm:cxn modelId="{03A82864-8B49-4602-B672-D443A73C94D1}" type="presParOf" srcId="{B9E94270-6669-4E74-A6C4-24969796FC1F}" destId="{44907999-CC79-4D33-9BBC-80ECF24DA782}"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1B0C1E-4D94-4D8E-9A1D-712591E6C9CB}"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984CA2A0-2EF7-4BF9-ADE1-07483886ECCA}">
      <dgm:prSet phldrT="[Text]"/>
      <dgm:spPr/>
      <dgm:t>
        <a:bodyPr/>
        <a:lstStyle/>
        <a:p>
          <a:r>
            <a:rPr lang="en-US" dirty="0">
              <a:solidFill>
                <a:schemeClr val="bg1"/>
              </a:solidFill>
            </a:rPr>
            <a:t>Select Chassis</a:t>
          </a:r>
        </a:p>
      </dgm:t>
    </dgm:pt>
    <dgm:pt modelId="{67AB540B-BF5B-45A9-99DC-BC0EB653BF2F}" type="parTrans" cxnId="{73E54D43-BE30-430B-A7AD-EF6A5C1C2D03}">
      <dgm:prSet/>
      <dgm:spPr/>
      <dgm:t>
        <a:bodyPr/>
        <a:lstStyle/>
        <a:p>
          <a:endParaRPr lang="en-US"/>
        </a:p>
      </dgm:t>
    </dgm:pt>
    <dgm:pt modelId="{2ACE5041-B105-4992-A07D-9FB2CD1E4FE4}" type="sibTrans" cxnId="{73E54D43-BE30-430B-A7AD-EF6A5C1C2D03}">
      <dgm:prSet/>
      <dgm:spPr/>
      <dgm:t>
        <a:bodyPr/>
        <a:lstStyle/>
        <a:p>
          <a:endParaRPr lang="en-US"/>
        </a:p>
      </dgm:t>
    </dgm:pt>
    <dgm:pt modelId="{48766129-FFB3-4164-AFFC-B06B077A79CB}">
      <dgm:prSet phldrT="[Text]"/>
      <dgm:spPr/>
      <dgm:t>
        <a:bodyPr/>
        <a:lstStyle/>
        <a:p>
          <a:pPr marR="0" eaLnBrk="1" fontAlgn="auto" latinLnBrk="0" hangingPunct="1">
            <a:buClrTx/>
            <a:buSzTx/>
            <a:buFontTx/>
            <a:tabLst/>
            <a:defRPr/>
          </a:pPr>
          <a:r>
            <a:rPr lang="en-US" dirty="0"/>
            <a:t>- Choose controller</a:t>
          </a:r>
        </a:p>
      </dgm:t>
    </dgm:pt>
    <dgm:pt modelId="{61C4678B-F975-4510-A474-4CC54AD0367D}" type="parTrans" cxnId="{EDEFBA1E-B367-4BDD-86B3-4FDA4B6D01C4}">
      <dgm:prSet/>
      <dgm:spPr/>
      <dgm:t>
        <a:bodyPr/>
        <a:lstStyle/>
        <a:p>
          <a:endParaRPr lang="en-US"/>
        </a:p>
      </dgm:t>
    </dgm:pt>
    <dgm:pt modelId="{3771A869-B717-4432-95DB-763B8F59ADA0}" type="sibTrans" cxnId="{EDEFBA1E-B367-4BDD-86B3-4FDA4B6D01C4}">
      <dgm:prSet/>
      <dgm:spPr/>
      <dgm:t>
        <a:bodyPr/>
        <a:lstStyle/>
        <a:p>
          <a:endParaRPr lang="en-US"/>
        </a:p>
      </dgm:t>
    </dgm:pt>
    <dgm:pt modelId="{03D04E2C-4C07-45FE-A147-2473D48C328B}">
      <dgm:prSet phldrT="[Text]"/>
      <dgm:spPr/>
      <dgm:t>
        <a:bodyPr/>
        <a:lstStyle/>
        <a:p>
          <a:pPr marR="0" eaLnBrk="1" fontAlgn="auto" latinLnBrk="0" hangingPunct="1">
            <a:buClrTx/>
            <a:buSzTx/>
            <a:buFontTx/>
            <a:tabLst/>
            <a:defRPr/>
          </a:pPr>
          <a:r>
            <a:rPr lang="en-US" dirty="0"/>
            <a:t>- Choose density</a:t>
          </a:r>
        </a:p>
      </dgm:t>
    </dgm:pt>
    <dgm:pt modelId="{43AE516C-EE3C-4F6F-B8FC-4A6F00EBC54A}" type="parTrans" cxnId="{C3F9DB49-E0CB-432A-928A-B004BEB7600D}">
      <dgm:prSet/>
      <dgm:spPr/>
      <dgm:t>
        <a:bodyPr/>
        <a:lstStyle/>
        <a:p>
          <a:endParaRPr lang="en-US"/>
        </a:p>
      </dgm:t>
    </dgm:pt>
    <dgm:pt modelId="{37E11EE0-7200-4B24-81DA-821E51A2AEDC}" type="sibTrans" cxnId="{C3F9DB49-E0CB-432A-928A-B004BEB7600D}">
      <dgm:prSet/>
      <dgm:spPr/>
      <dgm:t>
        <a:bodyPr/>
        <a:lstStyle/>
        <a:p>
          <a:endParaRPr lang="en-US"/>
        </a:p>
      </dgm:t>
    </dgm:pt>
    <dgm:pt modelId="{E298ED68-DC14-47F3-8028-09C6E3D0B8C1}">
      <dgm:prSet phldrT="[Text]"/>
      <dgm:spPr/>
      <dgm:t>
        <a:bodyPr/>
        <a:lstStyle/>
        <a:p>
          <a:pPr marR="0" eaLnBrk="1" fontAlgn="auto" latinLnBrk="0" hangingPunct="1">
            <a:buClrTx/>
            <a:buSzTx/>
            <a:buFontTx/>
            <a:tabLst/>
            <a:defRPr/>
          </a:pPr>
          <a:r>
            <a:rPr lang="en-US" dirty="0"/>
            <a:t>- Empty RAID</a:t>
          </a:r>
        </a:p>
      </dgm:t>
    </dgm:pt>
    <dgm:pt modelId="{19F7D32F-3B0C-46B8-8FA7-D68DA328847D}" type="parTrans" cxnId="{380FCC0B-2544-4FBC-AEDE-6F53BAE59C4F}">
      <dgm:prSet/>
      <dgm:spPr/>
      <dgm:t>
        <a:bodyPr/>
        <a:lstStyle/>
        <a:p>
          <a:endParaRPr lang="en-US"/>
        </a:p>
      </dgm:t>
    </dgm:pt>
    <dgm:pt modelId="{205D198B-04E3-4746-A8C7-C2251DDEDDB2}" type="sibTrans" cxnId="{380FCC0B-2544-4FBC-AEDE-6F53BAE59C4F}">
      <dgm:prSet/>
      <dgm:spPr/>
      <dgm:t>
        <a:bodyPr/>
        <a:lstStyle/>
        <a:p>
          <a:endParaRPr lang="en-US"/>
        </a:p>
      </dgm:t>
    </dgm:pt>
    <dgm:pt modelId="{3C0A044A-8AD9-48DA-9174-F06AED668DA9}">
      <dgm:prSet phldrT="[Text]"/>
      <dgm:spPr/>
      <dgm:t>
        <a:bodyPr/>
        <a:lstStyle/>
        <a:p>
          <a:r>
            <a:rPr lang="en-US" dirty="0">
              <a:solidFill>
                <a:schemeClr val="bg1"/>
              </a:solidFill>
            </a:rPr>
            <a:t>Select Drives</a:t>
          </a:r>
        </a:p>
      </dgm:t>
    </dgm:pt>
    <dgm:pt modelId="{7524658A-FE69-4773-AECD-6FE407D054FB}" type="parTrans" cxnId="{0B3578ED-207F-48A0-B4D4-2C91B858C031}">
      <dgm:prSet/>
      <dgm:spPr/>
      <dgm:t>
        <a:bodyPr/>
        <a:lstStyle/>
        <a:p>
          <a:endParaRPr lang="en-US"/>
        </a:p>
      </dgm:t>
    </dgm:pt>
    <dgm:pt modelId="{BFD5DAFC-585B-43A2-858D-79C61DF7B952}" type="sibTrans" cxnId="{0B3578ED-207F-48A0-B4D4-2C91B858C031}">
      <dgm:prSet/>
      <dgm:spPr/>
      <dgm:t>
        <a:bodyPr/>
        <a:lstStyle/>
        <a:p>
          <a:endParaRPr lang="en-US"/>
        </a:p>
      </dgm:t>
    </dgm:pt>
    <dgm:pt modelId="{A6A3A583-6B95-4A79-A6D2-B708E1EAC4EF}">
      <dgm:prSet phldrT="[Text]"/>
      <dgm:spPr/>
      <dgm:t>
        <a:bodyPr/>
        <a:lstStyle/>
        <a:p>
          <a:r>
            <a:rPr lang="en-US" dirty="0"/>
            <a:t>- Pick size and quantity</a:t>
          </a:r>
        </a:p>
      </dgm:t>
    </dgm:pt>
    <dgm:pt modelId="{643283DF-326B-48DF-B41C-E99C069D9CCF}" type="parTrans" cxnId="{7759A9D1-93C4-4728-B4E0-05EC1473396B}">
      <dgm:prSet/>
      <dgm:spPr/>
      <dgm:t>
        <a:bodyPr/>
        <a:lstStyle/>
        <a:p>
          <a:endParaRPr lang="en-US"/>
        </a:p>
      </dgm:t>
    </dgm:pt>
    <dgm:pt modelId="{B86A8654-4455-4C4D-8395-F74857F4D840}" type="sibTrans" cxnId="{7759A9D1-93C4-4728-B4E0-05EC1473396B}">
      <dgm:prSet/>
      <dgm:spPr/>
      <dgm:t>
        <a:bodyPr/>
        <a:lstStyle/>
        <a:p>
          <a:endParaRPr lang="en-US"/>
        </a:p>
      </dgm:t>
    </dgm:pt>
    <dgm:pt modelId="{AD0556A1-F1FE-4358-91E7-848A7E7EEE06}">
      <dgm:prSet phldrT="[Text]"/>
      <dgm:spPr/>
      <dgm:t>
        <a:bodyPr/>
        <a:lstStyle/>
        <a:p>
          <a:r>
            <a:rPr lang="en-US" dirty="0"/>
            <a:t>- SSD and/or HDD</a:t>
          </a:r>
        </a:p>
      </dgm:t>
    </dgm:pt>
    <dgm:pt modelId="{E8630301-4183-415B-B97E-7C3112645CC2}" type="parTrans" cxnId="{92E2A330-41B6-4E5D-AC4F-168CD822BDDF}">
      <dgm:prSet/>
      <dgm:spPr/>
      <dgm:t>
        <a:bodyPr/>
        <a:lstStyle/>
        <a:p>
          <a:endParaRPr lang="en-US"/>
        </a:p>
      </dgm:t>
    </dgm:pt>
    <dgm:pt modelId="{E68C4A6B-709D-4D3A-BB27-A40C22528017}" type="sibTrans" cxnId="{92E2A330-41B6-4E5D-AC4F-168CD822BDDF}">
      <dgm:prSet/>
      <dgm:spPr/>
      <dgm:t>
        <a:bodyPr/>
        <a:lstStyle/>
        <a:p>
          <a:endParaRPr lang="en-US"/>
        </a:p>
      </dgm:t>
    </dgm:pt>
    <dgm:pt modelId="{6F1CE3B6-05DD-4ED3-AF60-13CD081DCA4A}">
      <dgm:prSet phldrT="[Text]"/>
      <dgm:spPr/>
      <dgm:t>
        <a:bodyPr/>
        <a:lstStyle/>
        <a:p>
          <a:r>
            <a:rPr lang="en-US" dirty="0">
              <a:solidFill>
                <a:schemeClr val="bg1"/>
              </a:solidFill>
            </a:rPr>
            <a:t>Select Connectivity</a:t>
          </a:r>
        </a:p>
      </dgm:t>
    </dgm:pt>
    <dgm:pt modelId="{C1D026F1-6646-4CAD-A386-2E55D2540183}" type="parTrans" cxnId="{41CADCEF-DF3D-4B3C-B76F-72BB02ED3D47}">
      <dgm:prSet/>
      <dgm:spPr/>
      <dgm:t>
        <a:bodyPr/>
        <a:lstStyle/>
        <a:p>
          <a:endParaRPr lang="en-US"/>
        </a:p>
      </dgm:t>
    </dgm:pt>
    <dgm:pt modelId="{222F7508-6DEB-42F4-AB24-8BC3FDC4525B}" type="sibTrans" cxnId="{41CADCEF-DF3D-4B3C-B76F-72BB02ED3D47}">
      <dgm:prSet/>
      <dgm:spPr/>
      <dgm:t>
        <a:bodyPr/>
        <a:lstStyle/>
        <a:p>
          <a:endParaRPr lang="en-US"/>
        </a:p>
      </dgm:t>
    </dgm:pt>
    <dgm:pt modelId="{D2F59803-46A6-454B-B916-DFB3F7EEAD58}">
      <dgm:prSet phldrT="[Text]"/>
      <dgm:spPr/>
      <dgm:t>
        <a:bodyPr/>
        <a:lstStyle/>
        <a:p>
          <a:r>
            <a:rPr lang="en-US" dirty="0"/>
            <a:t>- Select SFP type for CNC chassis (1GbE iSCSI, 10GbE iSCSI, 8Gb FC and 16Gb FC)</a:t>
          </a:r>
        </a:p>
      </dgm:t>
    </dgm:pt>
    <dgm:pt modelId="{A38022A1-B8E0-446B-A712-71E77F35FCA3}" type="parTrans" cxnId="{82B6E365-84DE-4630-9DFA-740637CBBE36}">
      <dgm:prSet/>
      <dgm:spPr/>
      <dgm:t>
        <a:bodyPr/>
        <a:lstStyle/>
        <a:p>
          <a:endParaRPr lang="en-US"/>
        </a:p>
      </dgm:t>
    </dgm:pt>
    <dgm:pt modelId="{B57B2F21-BF7C-4B2D-BD46-BDDBF54D7CBF}" type="sibTrans" cxnId="{82B6E365-84DE-4630-9DFA-740637CBBE36}">
      <dgm:prSet/>
      <dgm:spPr/>
      <dgm:t>
        <a:bodyPr/>
        <a:lstStyle/>
        <a:p>
          <a:endParaRPr lang="en-US"/>
        </a:p>
      </dgm:t>
    </dgm:pt>
    <dgm:pt modelId="{35A8428F-7EC8-4DE6-9D45-8D145A5F5424}">
      <dgm:prSet phldrT="[Text]"/>
      <dgm:spPr/>
      <dgm:t>
        <a:bodyPr/>
        <a:lstStyle/>
        <a:p>
          <a:r>
            <a:rPr lang="en-US" dirty="0"/>
            <a:t>- SAS Y-Cable</a:t>
          </a:r>
        </a:p>
      </dgm:t>
    </dgm:pt>
    <dgm:pt modelId="{E4BC01DB-E622-4AD6-A6B7-41AF67B3F050}" type="parTrans" cxnId="{D08E283C-AEF7-4E30-9CB1-747BF6FEC211}">
      <dgm:prSet/>
      <dgm:spPr/>
      <dgm:t>
        <a:bodyPr/>
        <a:lstStyle/>
        <a:p>
          <a:endParaRPr lang="en-US"/>
        </a:p>
      </dgm:t>
    </dgm:pt>
    <dgm:pt modelId="{72A2B0C4-3511-4A8E-A326-567E62C973C0}" type="sibTrans" cxnId="{D08E283C-AEF7-4E30-9CB1-747BF6FEC211}">
      <dgm:prSet/>
      <dgm:spPr/>
      <dgm:t>
        <a:bodyPr/>
        <a:lstStyle/>
        <a:p>
          <a:endParaRPr lang="en-US"/>
        </a:p>
      </dgm:t>
    </dgm:pt>
    <dgm:pt modelId="{6F15674C-C0D2-4F29-9A78-E6AEA09DF934}">
      <dgm:prSet phldrT="[Text]"/>
      <dgm:spPr/>
      <dgm:t>
        <a:bodyPr/>
        <a:lstStyle/>
        <a:p>
          <a:r>
            <a:rPr lang="en-US" dirty="0">
              <a:solidFill>
                <a:schemeClr val="bg1"/>
              </a:solidFill>
            </a:rPr>
            <a:t>Optional Software</a:t>
          </a:r>
        </a:p>
      </dgm:t>
    </dgm:pt>
    <dgm:pt modelId="{46D14969-2782-46C5-AC44-EDDCAB5E921D}" type="parTrans" cxnId="{F3D9FF9D-249C-4303-94BE-A75BFB6A6E95}">
      <dgm:prSet/>
      <dgm:spPr/>
      <dgm:t>
        <a:bodyPr/>
        <a:lstStyle/>
        <a:p>
          <a:endParaRPr lang="en-US"/>
        </a:p>
      </dgm:t>
    </dgm:pt>
    <dgm:pt modelId="{1955B209-485F-43DF-8D24-FDF9C7050583}" type="sibTrans" cxnId="{F3D9FF9D-249C-4303-94BE-A75BFB6A6E95}">
      <dgm:prSet/>
      <dgm:spPr/>
      <dgm:t>
        <a:bodyPr/>
        <a:lstStyle/>
        <a:p>
          <a:endParaRPr lang="en-US"/>
        </a:p>
      </dgm:t>
    </dgm:pt>
    <dgm:pt modelId="{6FF0B587-BC27-444B-97BF-E876E7A42A61}">
      <dgm:prSet phldrT="[Text]"/>
      <dgm:spPr/>
      <dgm:t>
        <a:bodyPr/>
        <a:lstStyle/>
        <a:p>
          <a:r>
            <a:rPr lang="en-US" dirty="0"/>
            <a:t>- Only applied to RAID chassis</a:t>
          </a:r>
        </a:p>
      </dgm:t>
    </dgm:pt>
    <dgm:pt modelId="{4668398A-A03F-4A41-8FBC-99859E8F1698}" type="parTrans" cxnId="{6650F1AD-B3B1-4A3D-988E-66D6369A628D}">
      <dgm:prSet/>
      <dgm:spPr/>
      <dgm:t>
        <a:bodyPr/>
        <a:lstStyle/>
        <a:p>
          <a:endParaRPr lang="en-US"/>
        </a:p>
      </dgm:t>
    </dgm:pt>
    <dgm:pt modelId="{D66AFB61-32FC-4662-97D4-9146C8110805}" type="sibTrans" cxnId="{6650F1AD-B3B1-4A3D-988E-66D6369A628D}">
      <dgm:prSet/>
      <dgm:spPr/>
      <dgm:t>
        <a:bodyPr/>
        <a:lstStyle/>
        <a:p>
          <a:endParaRPr lang="en-US"/>
        </a:p>
      </dgm:t>
    </dgm:pt>
    <dgm:pt modelId="{80FD998D-DAF2-4C54-AD2C-2685F565B709}">
      <dgm:prSet phldrT="[Text]"/>
      <dgm:spPr/>
      <dgm:t>
        <a:bodyPr/>
        <a:lstStyle/>
        <a:p>
          <a:r>
            <a:rPr lang="en-US" dirty="0">
              <a:solidFill>
                <a:schemeClr val="bg1"/>
              </a:solidFill>
            </a:rPr>
            <a:t>Select Expansion</a:t>
          </a:r>
        </a:p>
      </dgm:t>
    </dgm:pt>
    <dgm:pt modelId="{54F2A1F5-68CC-4243-A295-E8B690AA4F2C}" type="parTrans" cxnId="{9A89D44D-2235-4C42-80F7-A550E6E98BAA}">
      <dgm:prSet/>
      <dgm:spPr/>
      <dgm:t>
        <a:bodyPr/>
        <a:lstStyle/>
        <a:p>
          <a:endParaRPr lang="en-US"/>
        </a:p>
      </dgm:t>
    </dgm:pt>
    <dgm:pt modelId="{45DDBC0B-5F93-4E8B-9098-AFC03C11EDA1}" type="sibTrans" cxnId="{9A89D44D-2235-4C42-80F7-A550E6E98BAA}">
      <dgm:prSet/>
      <dgm:spPr/>
      <dgm:t>
        <a:bodyPr/>
        <a:lstStyle/>
        <a:p>
          <a:endParaRPr lang="en-US"/>
        </a:p>
      </dgm:t>
    </dgm:pt>
    <dgm:pt modelId="{37F9B148-E4DF-4B63-9356-109702B9476F}">
      <dgm:prSet phldrT="[Text]"/>
      <dgm:spPr/>
      <dgm:t>
        <a:bodyPr/>
        <a:lstStyle/>
        <a:p>
          <a:r>
            <a:rPr lang="en-US" dirty="0">
              <a:solidFill>
                <a:schemeClr val="bg1"/>
              </a:solidFill>
            </a:rPr>
            <a:t>Service</a:t>
          </a:r>
        </a:p>
      </dgm:t>
    </dgm:pt>
    <dgm:pt modelId="{2BE4A570-452D-4B9F-8054-07896073E680}" type="parTrans" cxnId="{1E8988E9-BC9B-4120-90EF-2AE2960A87F4}">
      <dgm:prSet/>
      <dgm:spPr/>
      <dgm:t>
        <a:bodyPr/>
        <a:lstStyle/>
        <a:p>
          <a:endParaRPr lang="en-US"/>
        </a:p>
      </dgm:t>
    </dgm:pt>
    <dgm:pt modelId="{7EE9E976-E2D2-43FB-A76C-33A46A76319F}" type="sibTrans" cxnId="{1E8988E9-BC9B-4120-90EF-2AE2960A87F4}">
      <dgm:prSet/>
      <dgm:spPr/>
      <dgm:t>
        <a:bodyPr/>
        <a:lstStyle/>
        <a:p>
          <a:endParaRPr lang="en-US"/>
        </a:p>
      </dgm:t>
    </dgm:pt>
    <dgm:pt modelId="{EA51B952-7EEF-4477-BA0D-B290998C56EB}">
      <dgm:prSet phldrT="[Text]"/>
      <dgm:spPr/>
      <dgm:t>
        <a:bodyPr/>
        <a:lstStyle/>
        <a:p>
          <a:r>
            <a:rPr lang="en-US" dirty="0"/>
            <a:t>- Tied to chassis</a:t>
          </a:r>
        </a:p>
      </dgm:t>
    </dgm:pt>
    <dgm:pt modelId="{0A7F7E53-8092-4E36-9004-6E4F6B586D45}" type="parTrans" cxnId="{F3862748-0225-4BB4-B607-67E103018B32}">
      <dgm:prSet/>
      <dgm:spPr/>
      <dgm:t>
        <a:bodyPr/>
        <a:lstStyle/>
        <a:p>
          <a:endParaRPr lang="en-US"/>
        </a:p>
      </dgm:t>
    </dgm:pt>
    <dgm:pt modelId="{55F01174-7515-47BA-A005-B8FAF42F9023}" type="sibTrans" cxnId="{F3862748-0225-4BB4-B607-67E103018B32}">
      <dgm:prSet/>
      <dgm:spPr/>
      <dgm:t>
        <a:bodyPr/>
        <a:lstStyle/>
        <a:p>
          <a:endParaRPr lang="en-US"/>
        </a:p>
      </dgm:t>
    </dgm:pt>
    <dgm:pt modelId="{4E5A181C-BDA5-4BA1-8247-B3ACCAC42E4D}">
      <dgm:prSet phldrT="[Text]"/>
      <dgm:spPr/>
      <dgm:t>
        <a:bodyPr/>
        <a:lstStyle/>
        <a:p>
          <a:r>
            <a:rPr lang="en-US" dirty="0"/>
            <a:t>- Extended warranty options available</a:t>
          </a:r>
        </a:p>
      </dgm:t>
    </dgm:pt>
    <dgm:pt modelId="{C1717C7F-80A0-4D65-ACFA-C9EB6693425E}" type="parTrans" cxnId="{FB27DAB1-7531-4A4C-A3E7-4A98B3DAEFD6}">
      <dgm:prSet/>
      <dgm:spPr/>
      <dgm:t>
        <a:bodyPr/>
        <a:lstStyle/>
        <a:p>
          <a:endParaRPr lang="en-US"/>
        </a:p>
      </dgm:t>
    </dgm:pt>
    <dgm:pt modelId="{4788011E-5408-48F1-B764-778D053FEC51}" type="sibTrans" cxnId="{FB27DAB1-7531-4A4C-A3E7-4A98B3DAEFD6}">
      <dgm:prSet/>
      <dgm:spPr/>
      <dgm:t>
        <a:bodyPr/>
        <a:lstStyle/>
        <a:p>
          <a:endParaRPr lang="en-US"/>
        </a:p>
      </dgm:t>
    </dgm:pt>
    <dgm:pt modelId="{4E8342F9-90F2-4772-BEEF-A173B5962CA6}">
      <dgm:prSet phldrT="[Text]"/>
      <dgm:spPr/>
      <dgm:t>
        <a:bodyPr/>
        <a:lstStyle/>
        <a:p>
          <a:r>
            <a:rPr lang="en-US" dirty="0">
              <a:solidFill>
                <a:srgbClr val="454545"/>
              </a:solidFill>
            </a:rPr>
            <a:t>-Choose Density</a:t>
          </a:r>
        </a:p>
      </dgm:t>
    </dgm:pt>
    <dgm:pt modelId="{697CA768-7184-43E4-A62C-E2AB584A8FB7}" type="parTrans" cxnId="{86413957-C49D-4EA6-A8A5-96314273E444}">
      <dgm:prSet/>
      <dgm:spPr/>
      <dgm:t>
        <a:bodyPr/>
        <a:lstStyle/>
        <a:p>
          <a:endParaRPr lang="en-US"/>
        </a:p>
      </dgm:t>
    </dgm:pt>
    <dgm:pt modelId="{661961A5-6B46-466E-8667-BBF5549EEF1B}" type="sibTrans" cxnId="{86413957-C49D-4EA6-A8A5-96314273E444}">
      <dgm:prSet/>
      <dgm:spPr/>
      <dgm:t>
        <a:bodyPr/>
        <a:lstStyle/>
        <a:p>
          <a:endParaRPr lang="en-US"/>
        </a:p>
      </dgm:t>
    </dgm:pt>
    <dgm:pt modelId="{89829F26-016E-49E2-800B-44EFC7EFA689}">
      <dgm:prSet phldrT="[Text]"/>
      <dgm:spPr/>
      <dgm:t>
        <a:bodyPr/>
        <a:lstStyle/>
        <a:p>
          <a:r>
            <a:rPr lang="en-US" dirty="0">
              <a:solidFill>
                <a:srgbClr val="454545"/>
              </a:solidFill>
            </a:rPr>
            <a:t>- Choose Drives</a:t>
          </a:r>
        </a:p>
      </dgm:t>
    </dgm:pt>
    <dgm:pt modelId="{C017DB5B-5CFD-478A-8AA9-457BDCDD8551}" type="parTrans" cxnId="{F5623E09-D1E7-4354-8B3A-302EACA9D64D}">
      <dgm:prSet/>
      <dgm:spPr/>
      <dgm:t>
        <a:bodyPr/>
        <a:lstStyle/>
        <a:p>
          <a:endParaRPr lang="en-US"/>
        </a:p>
      </dgm:t>
    </dgm:pt>
    <dgm:pt modelId="{75B8DAE9-BC09-4F51-93F6-EE953E6E4E4A}" type="sibTrans" cxnId="{F5623E09-D1E7-4354-8B3A-302EACA9D64D}">
      <dgm:prSet/>
      <dgm:spPr/>
      <dgm:t>
        <a:bodyPr/>
        <a:lstStyle/>
        <a:p>
          <a:endParaRPr lang="en-US"/>
        </a:p>
      </dgm:t>
    </dgm:pt>
    <dgm:pt modelId="{1A029CA4-0658-4F2F-ADBB-DDD86FB14F45}" type="pres">
      <dgm:prSet presAssocID="{F51B0C1E-4D94-4D8E-9A1D-712591E6C9CB}" presName="Name0" presStyleCnt="0">
        <dgm:presLayoutVars>
          <dgm:dir/>
          <dgm:animLvl val="lvl"/>
          <dgm:resizeHandles val="exact"/>
        </dgm:presLayoutVars>
      </dgm:prSet>
      <dgm:spPr/>
      <dgm:t>
        <a:bodyPr/>
        <a:lstStyle/>
        <a:p>
          <a:endParaRPr lang="en-US"/>
        </a:p>
      </dgm:t>
    </dgm:pt>
    <dgm:pt modelId="{1373F0C8-E56D-45E5-BC32-BC6B9795DB03}" type="pres">
      <dgm:prSet presAssocID="{984CA2A0-2EF7-4BF9-ADE1-07483886ECCA}" presName="compositeNode" presStyleCnt="0">
        <dgm:presLayoutVars>
          <dgm:bulletEnabled val="1"/>
        </dgm:presLayoutVars>
      </dgm:prSet>
      <dgm:spPr/>
    </dgm:pt>
    <dgm:pt modelId="{86DB6FA1-3C5E-4529-BC60-D6736CD7736B}" type="pres">
      <dgm:prSet presAssocID="{984CA2A0-2EF7-4BF9-ADE1-07483886ECCA}" presName="bgRect" presStyleLbl="node1" presStyleIdx="0" presStyleCnt="6"/>
      <dgm:spPr/>
      <dgm:t>
        <a:bodyPr/>
        <a:lstStyle/>
        <a:p>
          <a:endParaRPr lang="en-US"/>
        </a:p>
      </dgm:t>
    </dgm:pt>
    <dgm:pt modelId="{A73950A5-5522-487F-B0CC-4B7FA61A15D5}" type="pres">
      <dgm:prSet presAssocID="{984CA2A0-2EF7-4BF9-ADE1-07483886ECCA}" presName="parentNode" presStyleLbl="node1" presStyleIdx="0" presStyleCnt="6">
        <dgm:presLayoutVars>
          <dgm:chMax val="0"/>
          <dgm:bulletEnabled val="1"/>
        </dgm:presLayoutVars>
      </dgm:prSet>
      <dgm:spPr/>
      <dgm:t>
        <a:bodyPr/>
        <a:lstStyle/>
        <a:p>
          <a:endParaRPr lang="en-US"/>
        </a:p>
      </dgm:t>
    </dgm:pt>
    <dgm:pt modelId="{5473ABCB-BBE0-4C44-9B07-72BA0C1BF7AE}" type="pres">
      <dgm:prSet presAssocID="{984CA2A0-2EF7-4BF9-ADE1-07483886ECCA}" presName="childNode" presStyleLbl="node1" presStyleIdx="0" presStyleCnt="6">
        <dgm:presLayoutVars>
          <dgm:bulletEnabled val="1"/>
        </dgm:presLayoutVars>
      </dgm:prSet>
      <dgm:spPr/>
      <dgm:t>
        <a:bodyPr/>
        <a:lstStyle/>
        <a:p>
          <a:endParaRPr lang="en-US"/>
        </a:p>
      </dgm:t>
    </dgm:pt>
    <dgm:pt modelId="{D7603455-BDF8-43B1-AA4F-271643D7B6B3}" type="pres">
      <dgm:prSet presAssocID="{2ACE5041-B105-4992-A07D-9FB2CD1E4FE4}" presName="hSp" presStyleCnt="0"/>
      <dgm:spPr/>
    </dgm:pt>
    <dgm:pt modelId="{447FC0CD-AD72-4C6B-A0BB-D60BF4D656DD}" type="pres">
      <dgm:prSet presAssocID="{2ACE5041-B105-4992-A07D-9FB2CD1E4FE4}" presName="vProcSp" presStyleCnt="0"/>
      <dgm:spPr/>
    </dgm:pt>
    <dgm:pt modelId="{F4B10EE2-2D33-45FD-A734-DCA65447C6F2}" type="pres">
      <dgm:prSet presAssocID="{2ACE5041-B105-4992-A07D-9FB2CD1E4FE4}" presName="vSp1" presStyleCnt="0"/>
      <dgm:spPr/>
    </dgm:pt>
    <dgm:pt modelId="{794482FA-94AB-43B0-AB26-46C4F9A0D11C}" type="pres">
      <dgm:prSet presAssocID="{2ACE5041-B105-4992-A07D-9FB2CD1E4FE4}" presName="simulatedConn" presStyleLbl="solidFgAcc1" presStyleIdx="0" presStyleCnt="5"/>
      <dgm:spPr/>
    </dgm:pt>
    <dgm:pt modelId="{05A94279-2D5D-4FB1-8DCF-3B78347F2A05}" type="pres">
      <dgm:prSet presAssocID="{2ACE5041-B105-4992-A07D-9FB2CD1E4FE4}" presName="vSp2" presStyleCnt="0"/>
      <dgm:spPr/>
    </dgm:pt>
    <dgm:pt modelId="{EC5AAB4C-3F49-4D65-BAC4-E50843F8BE4F}" type="pres">
      <dgm:prSet presAssocID="{2ACE5041-B105-4992-A07D-9FB2CD1E4FE4}" presName="sibTrans" presStyleCnt="0"/>
      <dgm:spPr/>
    </dgm:pt>
    <dgm:pt modelId="{3AFA647C-3967-4269-B33C-6249A83835A9}" type="pres">
      <dgm:prSet presAssocID="{3C0A044A-8AD9-48DA-9174-F06AED668DA9}" presName="compositeNode" presStyleCnt="0">
        <dgm:presLayoutVars>
          <dgm:bulletEnabled val="1"/>
        </dgm:presLayoutVars>
      </dgm:prSet>
      <dgm:spPr/>
    </dgm:pt>
    <dgm:pt modelId="{41ACC768-0734-4F58-BF03-D949D9B62CA4}" type="pres">
      <dgm:prSet presAssocID="{3C0A044A-8AD9-48DA-9174-F06AED668DA9}" presName="bgRect" presStyleLbl="node1" presStyleIdx="1" presStyleCnt="6"/>
      <dgm:spPr/>
      <dgm:t>
        <a:bodyPr/>
        <a:lstStyle/>
        <a:p>
          <a:endParaRPr lang="en-US"/>
        </a:p>
      </dgm:t>
    </dgm:pt>
    <dgm:pt modelId="{5B41D383-56B0-4D5A-A26A-E8C350976C5F}" type="pres">
      <dgm:prSet presAssocID="{3C0A044A-8AD9-48DA-9174-F06AED668DA9}" presName="parentNode" presStyleLbl="node1" presStyleIdx="1" presStyleCnt="6">
        <dgm:presLayoutVars>
          <dgm:chMax val="0"/>
          <dgm:bulletEnabled val="1"/>
        </dgm:presLayoutVars>
      </dgm:prSet>
      <dgm:spPr/>
      <dgm:t>
        <a:bodyPr/>
        <a:lstStyle/>
        <a:p>
          <a:endParaRPr lang="en-US"/>
        </a:p>
      </dgm:t>
    </dgm:pt>
    <dgm:pt modelId="{860E338F-6B69-469F-ACBE-15E49716B697}" type="pres">
      <dgm:prSet presAssocID="{3C0A044A-8AD9-48DA-9174-F06AED668DA9}" presName="childNode" presStyleLbl="node1" presStyleIdx="1" presStyleCnt="6">
        <dgm:presLayoutVars>
          <dgm:bulletEnabled val="1"/>
        </dgm:presLayoutVars>
      </dgm:prSet>
      <dgm:spPr/>
      <dgm:t>
        <a:bodyPr/>
        <a:lstStyle/>
        <a:p>
          <a:endParaRPr lang="en-US"/>
        </a:p>
      </dgm:t>
    </dgm:pt>
    <dgm:pt modelId="{8834259D-224E-4426-A8BC-55589EA36779}" type="pres">
      <dgm:prSet presAssocID="{BFD5DAFC-585B-43A2-858D-79C61DF7B952}" presName="hSp" presStyleCnt="0"/>
      <dgm:spPr/>
    </dgm:pt>
    <dgm:pt modelId="{951310E2-0503-44DD-A3CA-69D0EB8B3322}" type="pres">
      <dgm:prSet presAssocID="{BFD5DAFC-585B-43A2-858D-79C61DF7B952}" presName="vProcSp" presStyleCnt="0"/>
      <dgm:spPr/>
    </dgm:pt>
    <dgm:pt modelId="{3813CE83-3450-4A58-8192-D1C3AEAE4F81}" type="pres">
      <dgm:prSet presAssocID="{BFD5DAFC-585B-43A2-858D-79C61DF7B952}" presName="vSp1" presStyleCnt="0"/>
      <dgm:spPr/>
    </dgm:pt>
    <dgm:pt modelId="{D37A0840-5558-4BDC-97BA-DF90AE6E0C92}" type="pres">
      <dgm:prSet presAssocID="{BFD5DAFC-585B-43A2-858D-79C61DF7B952}" presName="simulatedConn" presStyleLbl="solidFgAcc1" presStyleIdx="1" presStyleCnt="5"/>
      <dgm:spPr/>
    </dgm:pt>
    <dgm:pt modelId="{92C31D45-33BC-43D6-913B-D663341B10D4}" type="pres">
      <dgm:prSet presAssocID="{BFD5DAFC-585B-43A2-858D-79C61DF7B952}" presName="vSp2" presStyleCnt="0"/>
      <dgm:spPr/>
    </dgm:pt>
    <dgm:pt modelId="{BBC3E252-C010-490E-AA1D-D1110E610E41}" type="pres">
      <dgm:prSet presAssocID="{BFD5DAFC-585B-43A2-858D-79C61DF7B952}" presName="sibTrans" presStyleCnt="0"/>
      <dgm:spPr/>
    </dgm:pt>
    <dgm:pt modelId="{E588EEA5-E14E-4EA8-8BFB-88B7F7B94D13}" type="pres">
      <dgm:prSet presAssocID="{6F1CE3B6-05DD-4ED3-AF60-13CD081DCA4A}" presName="compositeNode" presStyleCnt="0">
        <dgm:presLayoutVars>
          <dgm:bulletEnabled val="1"/>
        </dgm:presLayoutVars>
      </dgm:prSet>
      <dgm:spPr/>
    </dgm:pt>
    <dgm:pt modelId="{476EE1C6-70E2-4194-BB2E-393E9A128308}" type="pres">
      <dgm:prSet presAssocID="{6F1CE3B6-05DD-4ED3-AF60-13CD081DCA4A}" presName="bgRect" presStyleLbl="node1" presStyleIdx="2" presStyleCnt="6"/>
      <dgm:spPr/>
      <dgm:t>
        <a:bodyPr/>
        <a:lstStyle/>
        <a:p>
          <a:endParaRPr lang="en-US"/>
        </a:p>
      </dgm:t>
    </dgm:pt>
    <dgm:pt modelId="{0610B9E8-2E69-4503-A141-712F70857DA2}" type="pres">
      <dgm:prSet presAssocID="{6F1CE3B6-05DD-4ED3-AF60-13CD081DCA4A}" presName="parentNode" presStyleLbl="node1" presStyleIdx="2" presStyleCnt="6">
        <dgm:presLayoutVars>
          <dgm:chMax val="0"/>
          <dgm:bulletEnabled val="1"/>
        </dgm:presLayoutVars>
      </dgm:prSet>
      <dgm:spPr/>
      <dgm:t>
        <a:bodyPr/>
        <a:lstStyle/>
        <a:p>
          <a:endParaRPr lang="en-US"/>
        </a:p>
      </dgm:t>
    </dgm:pt>
    <dgm:pt modelId="{EAEE5384-7A73-47F4-8C45-D79D5F1B12A3}" type="pres">
      <dgm:prSet presAssocID="{6F1CE3B6-05DD-4ED3-AF60-13CD081DCA4A}" presName="childNode" presStyleLbl="node1" presStyleIdx="2" presStyleCnt="6">
        <dgm:presLayoutVars>
          <dgm:bulletEnabled val="1"/>
        </dgm:presLayoutVars>
      </dgm:prSet>
      <dgm:spPr/>
      <dgm:t>
        <a:bodyPr/>
        <a:lstStyle/>
        <a:p>
          <a:endParaRPr lang="en-US"/>
        </a:p>
      </dgm:t>
    </dgm:pt>
    <dgm:pt modelId="{AC13E5CB-A3F4-41D3-8287-DE83CB2DD7B8}" type="pres">
      <dgm:prSet presAssocID="{222F7508-6DEB-42F4-AB24-8BC3FDC4525B}" presName="hSp" presStyleCnt="0"/>
      <dgm:spPr/>
    </dgm:pt>
    <dgm:pt modelId="{293587FA-84E3-462E-AB24-0E33EE4C827C}" type="pres">
      <dgm:prSet presAssocID="{222F7508-6DEB-42F4-AB24-8BC3FDC4525B}" presName="vProcSp" presStyleCnt="0"/>
      <dgm:spPr/>
    </dgm:pt>
    <dgm:pt modelId="{E471E441-CEE4-4B51-B936-DCA630791A68}" type="pres">
      <dgm:prSet presAssocID="{222F7508-6DEB-42F4-AB24-8BC3FDC4525B}" presName="vSp1" presStyleCnt="0"/>
      <dgm:spPr/>
    </dgm:pt>
    <dgm:pt modelId="{687F2EE6-359A-49F2-BBD5-632E2743DBE0}" type="pres">
      <dgm:prSet presAssocID="{222F7508-6DEB-42F4-AB24-8BC3FDC4525B}" presName="simulatedConn" presStyleLbl="solidFgAcc1" presStyleIdx="2" presStyleCnt="5"/>
      <dgm:spPr/>
    </dgm:pt>
    <dgm:pt modelId="{831D11C9-B8C9-437C-A67B-B713028DFF50}" type="pres">
      <dgm:prSet presAssocID="{222F7508-6DEB-42F4-AB24-8BC3FDC4525B}" presName="vSp2" presStyleCnt="0"/>
      <dgm:spPr/>
    </dgm:pt>
    <dgm:pt modelId="{1833263E-755E-44BC-8B4F-3723C931F976}" type="pres">
      <dgm:prSet presAssocID="{222F7508-6DEB-42F4-AB24-8BC3FDC4525B}" presName="sibTrans" presStyleCnt="0"/>
      <dgm:spPr/>
    </dgm:pt>
    <dgm:pt modelId="{A65CCF9A-B1A8-4D4D-8F60-FE3E8CF845E7}" type="pres">
      <dgm:prSet presAssocID="{6F15674C-C0D2-4F29-9A78-E6AEA09DF934}" presName="compositeNode" presStyleCnt="0">
        <dgm:presLayoutVars>
          <dgm:bulletEnabled val="1"/>
        </dgm:presLayoutVars>
      </dgm:prSet>
      <dgm:spPr/>
    </dgm:pt>
    <dgm:pt modelId="{5019BEC7-D8F7-4D26-957D-9DF0AEDCEC51}" type="pres">
      <dgm:prSet presAssocID="{6F15674C-C0D2-4F29-9A78-E6AEA09DF934}" presName="bgRect" presStyleLbl="node1" presStyleIdx="3" presStyleCnt="6"/>
      <dgm:spPr/>
      <dgm:t>
        <a:bodyPr/>
        <a:lstStyle/>
        <a:p>
          <a:endParaRPr lang="en-US"/>
        </a:p>
      </dgm:t>
    </dgm:pt>
    <dgm:pt modelId="{56FCDE28-64DB-48A2-A1DB-8A51586BEBD6}" type="pres">
      <dgm:prSet presAssocID="{6F15674C-C0D2-4F29-9A78-E6AEA09DF934}" presName="parentNode" presStyleLbl="node1" presStyleIdx="3" presStyleCnt="6">
        <dgm:presLayoutVars>
          <dgm:chMax val="0"/>
          <dgm:bulletEnabled val="1"/>
        </dgm:presLayoutVars>
      </dgm:prSet>
      <dgm:spPr/>
      <dgm:t>
        <a:bodyPr/>
        <a:lstStyle/>
        <a:p>
          <a:endParaRPr lang="en-US"/>
        </a:p>
      </dgm:t>
    </dgm:pt>
    <dgm:pt modelId="{6944498A-A6D3-4A90-AD4E-D15CCD416D65}" type="pres">
      <dgm:prSet presAssocID="{6F15674C-C0D2-4F29-9A78-E6AEA09DF934}" presName="childNode" presStyleLbl="node1" presStyleIdx="3" presStyleCnt="6">
        <dgm:presLayoutVars>
          <dgm:bulletEnabled val="1"/>
        </dgm:presLayoutVars>
      </dgm:prSet>
      <dgm:spPr/>
      <dgm:t>
        <a:bodyPr/>
        <a:lstStyle/>
        <a:p>
          <a:endParaRPr lang="en-US"/>
        </a:p>
      </dgm:t>
    </dgm:pt>
    <dgm:pt modelId="{DADF3ADD-A17D-4B2C-BB28-EE9C0C867435}" type="pres">
      <dgm:prSet presAssocID="{1955B209-485F-43DF-8D24-FDF9C7050583}" presName="hSp" presStyleCnt="0"/>
      <dgm:spPr/>
    </dgm:pt>
    <dgm:pt modelId="{94001A0D-DE2D-4C6D-8900-3F3C01ACD36F}" type="pres">
      <dgm:prSet presAssocID="{1955B209-485F-43DF-8D24-FDF9C7050583}" presName="vProcSp" presStyleCnt="0"/>
      <dgm:spPr/>
    </dgm:pt>
    <dgm:pt modelId="{FC3860CA-450D-4EC3-A73A-B02EA2871C4D}" type="pres">
      <dgm:prSet presAssocID="{1955B209-485F-43DF-8D24-FDF9C7050583}" presName="vSp1" presStyleCnt="0"/>
      <dgm:spPr/>
    </dgm:pt>
    <dgm:pt modelId="{9A9DEB73-A512-4A04-9316-C559D6A613A6}" type="pres">
      <dgm:prSet presAssocID="{1955B209-485F-43DF-8D24-FDF9C7050583}" presName="simulatedConn" presStyleLbl="solidFgAcc1" presStyleIdx="3" presStyleCnt="5"/>
      <dgm:spPr/>
    </dgm:pt>
    <dgm:pt modelId="{0B7BC574-D814-40F1-A82D-291051A50FD1}" type="pres">
      <dgm:prSet presAssocID="{1955B209-485F-43DF-8D24-FDF9C7050583}" presName="vSp2" presStyleCnt="0"/>
      <dgm:spPr/>
    </dgm:pt>
    <dgm:pt modelId="{37B52A62-7C39-487C-9386-6353D9846D7A}" type="pres">
      <dgm:prSet presAssocID="{1955B209-485F-43DF-8D24-FDF9C7050583}" presName="sibTrans" presStyleCnt="0"/>
      <dgm:spPr/>
    </dgm:pt>
    <dgm:pt modelId="{0056D5A1-2C20-4612-A22C-FB08A7BEFECE}" type="pres">
      <dgm:prSet presAssocID="{80FD998D-DAF2-4C54-AD2C-2685F565B709}" presName="compositeNode" presStyleCnt="0">
        <dgm:presLayoutVars>
          <dgm:bulletEnabled val="1"/>
        </dgm:presLayoutVars>
      </dgm:prSet>
      <dgm:spPr/>
    </dgm:pt>
    <dgm:pt modelId="{755ED985-ABCF-4E1E-BF95-B6E2C6559D24}" type="pres">
      <dgm:prSet presAssocID="{80FD998D-DAF2-4C54-AD2C-2685F565B709}" presName="bgRect" presStyleLbl="node1" presStyleIdx="4" presStyleCnt="6"/>
      <dgm:spPr/>
      <dgm:t>
        <a:bodyPr/>
        <a:lstStyle/>
        <a:p>
          <a:endParaRPr lang="en-US"/>
        </a:p>
      </dgm:t>
    </dgm:pt>
    <dgm:pt modelId="{782B6A39-B21E-4FC2-934D-1B2B2F2480AF}" type="pres">
      <dgm:prSet presAssocID="{80FD998D-DAF2-4C54-AD2C-2685F565B709}" presName="parentNode" presStyleLbl="node1" presStyleIdx="4" presStyleCnt="6">
        <dgm:presLayoutVars>
          <dgm:chMax val="0"/>
          <dgm:bulletEnabled val="1"/>
        </dgm:presLayoutVars>
      </dgm:prSet>
      <dgm:spPr/>
      <dgm:t>
        <a:bodyPr/>
        <a:lstStyle/>
        <a:p>
          <a:endParaRPr lang="en-US"/>
        </a:p>
      </dgm:t>
    </dgm:pt>
    <dgm:pt modelId="{2D306E3C-849A-44A5-B4CE-23C37B62DEB2}" type="pres">
      <dgm:prSet presAssocID="{80FD998D-DAF2-4C54-AD2C-2685F565B709}" presName="childNode" presStyleLbl="node1" presStyleIdx="4" presStyleCnt="6">
        <dgm:presLayoutVars>
          <dgm:bulletEnabled val="1"/>
        </dgm:presLayoutVars>
      </dgm:prSet>
      <dgm:spPr/>
      <dgm:t>
        <a:bodyPr/>
        <a:lstStyle/>
        <a:p>
          <a:endParaRPr lang="en-US"/>
        </a:p>
      </dgm:t>
    </dgm:pt>
    <dgm:pt modelId="{7C992026-0F93-45CE-B1F5-AA2AAA381F38}" type="pres">
      <dgm:prSet presAssocID="{45DDBC0B-5F93-4E8B-9098-AFC03C11EDA1}" presName="hSp" presStyleCnt="0"/>
      <dgm:spPr/>
    </dgm:pt>
    <dgm:pt modelId="{18B5FA12-4886-49CD-894F-9A5070AFE02A}" type="pres">
      <dgm:prSet presAssocID="{45DDBC0B-5F93-4E8B-9098-AFC03C11EDA1}" presName="vProcSp" presStyleCnt="0"/>
      <dgm:spPr/>
    </dgm:pt>
    <dgm:pt modelId="{0F288A88-58AA-45F4-8D28-308D989BC588}" type="pres">
      <dgm:prSet presAssocID="{45DDBC0B-5F93-4E8B-9098-AFC03C11EDA1}" presName="vSp1" presStyleCnt="0"/>
      <dgm:spPr/>
    </dgm:pt>
    <dgm:pt modelId="{CDE48167-9D8A-4180-8938-C4AF8EB0CDEE}" type="pres">
      <dgm:prSet presAssocID="{45DDBC0B-5F93-4E8B-9098-AFC03C11EDA1}" presName="simulatedConn" presStyleLbl="solidFgAcc1" presStyleIdx="4" presStyleCnt="5"/>
      <dgm:spPr/>
    </dgm:pt>
    <dgm:pt modelId="{25984D29-ACCF-47E9-9E20-C15033DC01BE}" type="pres">
      <dgm:prSet presAssocID="{45DDBC0B-5F93-4E8B-9098-AFC03C11EDA1}" presName="vSp2" presStyleCnt="0"/>
      <dgm:spPr/>
    </dgm:pt>
    <dgm:pt modelId="{DA4C57B6-FB42-4E69-9D3D-5715A5689812}" type="pres">
      <dgm:prSet presAssocID="{45DDBC0B-5F93-4E8B-9098-AFC03C11EDA1}" presName="sibTrans" presStyleCnt="0"/>
      <dgm:spPr/>
    </dgm:pt>
    <dgm:pt modelId="{F730CD26-4C2B-48BE-873C-4C6245B18607}" type="pres">
      <dgm:prSet presAssocID="{37F9B148-E4DF-4B63-9356-109702B9476F}" presName="compositeNode" presStyleCnt="0">
        <dgm:presLayoutVars>
          <dgm:bulletEnabled val="1"/>
        </dgm:presLayoutVars>
      </dgm:prSet>
      <dgm:spPr/>
    </dgm:pt>
    <dgm:pt modelId="{62BC1A3D-F9D3-4221-A607-20B82D81EC17}" type="pres">
      <dgm:prSet presAssocID="{37F9B148-E4DF-4B63-9356-109702B9476F}" presName="bgRect" presStyleLbl="node1" presStyleIdx="5" presStyleCnt="6"/>
      <dgm:spPr/>
      <dgm:t>
        <a:bodyPr/>
        <a:lstStyle/>
        <a:p>
          <a:endParaRPr lang="en-US"/>
        </a:p>
      </dgm:t>
    </dgm:pt>
    <dgm:pt modelId="{9B2E563D-E1A5-44EE-BFFA-872716271407}" type="pres">
      <dgm:prSet presAssocID="{37F9B148-E4DF-4B63-9356-109702B9476F}" presName="parentNode" presStyleLbl="node1" presStyleIdx="5" presStyleCnt="6">
        <dgm:presLayoutVars>
          <dgm:chMax val="0"/>
          <dgm:bulletEnabled val="1"/>
        </dgm:presLayoutVars>
      </dgm:prSet>
      <dgm:spPr/>
      <dgm:t>
        <a:bodyPr/>
        <a:lstStyle/>
        <a:p>
          <a:endParaRPr lang="en-US"/>
        </a:p>
      </dgm:t>
    </dgm:pt>
    <dgm:pt modelId="{AE20E044-101A-4A87-ADA3-3100B3F4F56A}" type="pres">
      <dgm:prSet presAssocID="{37F9B148-E4DF-4B63-9356-109702B9476F}" presName="childNode" presStyleLbl="node1" presStyleIdx="5" presStyleCnt="6">
        <dgm:presLayoutVars>
          <dgm:bulletEnabled val="1"/>
        </dgm:presLayoutVars>
      </dgm:prSet>
      <dgm:spPr/>
      <dgm:t>
        <a:bodyPr/>
        <a:lstStyle/>
        <a:p>
          <a:endParaRPr lang="en-US"/>
        </a:p>
      </dgm:t>
    </dgm:pt>
  </dgm:ptLst>
  <dgm:cxnLst>
    <dgm:cxn modelId="{F3862748-0225-4BB4-B607-67E103018B32}" srcId="{37F9B148-E4DF-4B63-9356-109702B9476F}" destId="{EA51B952-7EEF-4477-BA0D-B290998C56EB}" srcOrd="0" destOrd="0" parTransId="{0A7F7E53-8092-4E36-9004-6E4F6B586D45}" sibTransId="{55F01174-7515-47BA-A005-B8FAF42F9023}"/>
    <dgm:cxn modelId="{63EA05AF-8A8B-4A32-8AE8-086DFDA73C22}" type="presOf" srcId="{6FF0B587-BC27-444B-97BF-E876E7A42A61}" destId="{6944498A-A6D3-4A90-AD4E-D15CCD416D65}" srcOrd="0" destOrd="0" presId="urn:microsoft.com/office/officeart/2005/8/layout/hProcess7"/>
    <dgm:cxn modelId="{6650F1AD-B3B1-4A3D-988E-66D6369A628D}" srcId="{6F15674C-C0D2-4F29-9A78-E6AEA09DF934}" destId="{6FF0B587-BC27-444B-97BF-E876E7A42A61}" srcOrd="0" destOrd="0" parTransId="{4668398A-A03F-4A41-8FBC-99859E8F1698}" sibTransId="{D66AFB61-32FC-4662-97D4-9146C8110805}"/>
    <dgm:cxn modelId="{7F5CF213-AD35-481F-BE49-7C660EEE3910}" type="presOf" srcId="{4E8342F9-90F2-4772-BEEF-A173B5962CA6}" destId="{2D306E3C-849A-44A5-B4CE-23C37B62DEB2}" srcOrd="0" destOrd="0" presId="urn:microsoft.com/office/officeart/2005/8/layout/hProcess7"/>
    <dgm:cxn modelId="{23F7CA2F-108A-4780-99DD-8063E96209CB}" type="presOf" srcId="{984CA2A0-2EF7-4BF9-ADE1-07483886ECCA}" destId="{86DB6FA1-3C5E-4529-BC60-D6736CD7736B}" srcOrd="0" destOrd="0" presId="urn:microsoft.com/office/officeart/2005/8/layout/hProcess7"/>
    <dgm:cxn modelId="{5A382D24-BA9B-4FB7-ACD9-6367CC9EE58F}" type="presOf" srcId="{6F1CE3B6-05DD-4ED3-AF60-13CD081DCA4A}" destId="{476EE1C6-70E2-4194-BB2E-393E9A128308}" srcOrd="0" destOrd="0" presId="urn:microsoft.com/office/officeart/2005/8/layout/hProcess7"/>
    <dgm:cxn modelId="{A1526610-70CD-4577-9B6C-381C8AFF0A85}" type="presOf" srcId="{6F1CE3B6-05DD-4ED3-AF60-13CD081DCA4A}" destId="{0610B9E8-2E69-4503-A141-712F70857DA2}" srcOrd="1" destOrd="0" presId="urn:microsoft.com/office/officeart/2005/8/layout/hProcess7"/>
    <dgm:cxn modelId="{AC3D22A7-3386-4362-9B4B-B1F46712BEA7}" type="presOf" srcId="{80FD998D-DAF2-4C54-AD2C-2685F565B709}" destId="{782B6A39-B21E-4FC2-934D-1B2B2F2480AF}" srcOrd="1" destOrd="0" presId="urn:microsoft.com/office/officeart/2005/8/layout/hProcess7"/>
    <dgm:cxn modelId="{92E2A330-41B6-4E5D-AC4F-168CD822BDDF}" srcId="{3C0A044A-8AD9-48DA-9174-F06AED668DA9}" destId="{AD0556A1-F1FE-4358-91E7-848A7E7EEE06}" srcOrd="1" destOrd="0" parTransId="{E8630301-4183-415B-B97E-7C3112645CC2}" sibTransId="{E68C4A6B-709D-4D3A-BB27-A40C22528017}"/>
    <dgm:cxn modelId="{DBB0E2D9-2648-485B-9C33-6AD3360F5577}" type="presOf" srcId="{A6A3A583-6B95-4A79-A6D2-B708E1EAC4EF}" destId="{860E338F-6B69-469F-ACBE-15E49716B697}" srcOrd="0" destOrd="0" presId="urn:microsoft.com/office/officeart/2005/8/layout/hProcess7"/>
    <dgm:cxn modelId="{178F3E04-0943-404D-8FCA-04477B5E5E63}" type="presOf" srcId="{37F9B148-E4DF-4B63-9356-109702B9476F}" destId="{62BC1A3D-F9D3-4221-A607-20B82D81EC17}" srcOrd="0" destOrd="0" presId="urn:microsoft.com/office/officeart/2005/8/layout/hProcess7"/>
    <dgm:cxn modelId="{B93D790E-FA1D-4A44-9F0E-601735B87C0D}" type="presOf" srcId="{03D04E2C-4C07-45FE-A147-2473D48C328B}" destId="{5473ABCB-BBE0-4C44-9B07-72BA0C1BF7AE}" srcOrd="0" destOrd="1" presId="urn:microsoft.com/office/officeart/2005/8/layout/hProcess7"/>
    <dgm:cxn modelId="{FB27DAB1-7531-4A4C-A3E7-4A98B3DAEFD6}" srcId="{37F9B148-E4DF-4B63-9356-109702B9476F}" destId="{4E5A181C-BDA5-4BA1-8247-B3ACCAC42E4D}" srcOrd="1" destOrd="0" parTransId="{C1717C7F-80A0-4D65-ACFA-C9EB6693425E}" sibTransId="{4788011E-5408-48F1-B764-778D053FEC51}"/>
    <dgm:cxn modelId="{73E54D43-BE30-430B-A7AD-EF6A5C1C2D03}" srcId="{F51B0C1E-4D94-4D8E-9A1D-712591E6C9CB}" destId="{984CA2A0-2EF7-4BF9-ADE1-07483886ECCA}" srcOrd="0" destOrd="0" parTransId="{67AB540B-BF5B-45A9-99DC-BC0EB653BF2F}" sibTransId="{2ACE5041-B105-4992-A07D-9FB2CD1E4FE4}"/>
    <dgm:cxn modelId="{03355149-A1BB-4942-B8B3-B5BF6B60853D}" type="presOf" srcId="{AD0556A1-F1FE-4358-91E7-848A7E7EEE06}" destId="{860E338F-6B69-469F-ACBE-15E49716B697}" srcOrd="0" destOrd="1" presId="urn:microsoft.com/office/officeart/2005/8/layout/hProcess7"/>
    <dgm:cxn modelId="{1E8988E9-BC9B-4120-90EF-2AE2960A87F4}" srcId="{F51B0C1E-4D94-4D8E-9A1D-712591E6C9CB}" destId="{37F9B148-E4DF-4B63-9356-109702B9476F}" srcOrd="5" destOrd="0" parTransId="{2BE4A570-452D-4B9F-8054-07896073E680}" sibTransId="{7EE9E976-E2D2-43FB-A76C-33A46A76319F}"/>
    <dgm:cxn modelId="{7759A9D1-93C4-4728-B4E0-05EC1473396B}" srcId="{3C0A044A-8AD9-48DA-9174-F06AED668DA9}" destId="{A6A3A583-6B95-4A79-A6D2-B708E1EAC4EF}" srcOrd="0" destOrd="0" parTransId="{643283DF-326B-48DF-B41C-E99C069D9CCF}" sibTransId="{B86A8654-4455-4C4D-8395-F74857F4D840}"/>
    <dgm:cxn modelId="{41CADCEF-DF3D-4B3C-B76F-72BB02ED3D47}" srcId="{F51B0C1E-4D94-4D8E-9A1D-712591E6C9CB}" destId="{6F1CE3B6-05DD-4ED3-AF60-13CD081DCA4A}" srcOrd="2" destOrd="0" parTransId="{C1D026F1-6646-4CAD-A386-2E55D2540183}" sibTransId="{222F7508-6DEB-42F4-AB24-8BC3FDC4525B}"/>
    <dgm:cxn modelId="{380FCC0B-2544-4FBC-AEDE-6F53BAE59C4F}" srcId="{984CA2A0-2EF7-4BF9-ADE1-07483886ECCA}" destId="{E298ED68-DC14-47F3-8028-09C6E3D0B8C1}" srcOrd="2" destOrd="0" parTransId="{19F7D32F-3B0C-46B8-8FA7-D68DA328847D}" sibTransId="{205D198B-04E3-4746-A8C7-C2251DDEDDB2}"/>
    <dgm:cxn modelId="{C5EE973F-A3BD-4687-8E26-6163737E11F8}" type="presOf" srcId="{35A8428F-7EC8-4DE6-9D45-8D145A5F5424}" destId="{EAEE5384-7A73-47F4-8C45-D79D5F1B12A3}" srcOrd="0" destOrd="1" presId="urn:microsoft.com/office/officeart/2005/8/layout/hProcess7"/>
    <dgm:cxn modelId="{0B3578ED-207F-48A0-B4D4-2C91B858C031}" srcId="{F51B0C1E-4D94-4D8E-9A1D-712591E6C9CB}" destId="{3C0A044A-8AD9-48DA-9174-F06AED668DA9}" srcOrd="1" destOrd="0" parTransId="{7524658A-FE69-4773-AECD-6FE407D054FB}" sibTransId="{BFD5DAFC-585B-43A2-858D-79C61DF7B952}"/>
    <dgm:cxn modelId="{B8C547FB-A8D9-43AF-ACC7-F4773E9C3600}" type="presOf" srcId="{3C0A044A-8AD9-48DA-9174-F06AED668DA9}" destId="{41ACC768-0734-4F58-BF03-D949D9B62CA4}" srcOrd="0" destOrd="0" presId="urn:microsoft.com/office/officeart/2005/8/layout/hProcess7"/>
    <dgm:cxn modelId="{82B3BF81-866C-4369-89C3-F5BD27F11128}" type="presOf" srcId="{89829F26-016E-49E2-800B-44EFC7EFA689}" destId="{2D306E3C-849A-44A5-B4CE-23C37B62DEB2}" srcOrd="0" destOrd="1" presId="urn:microsoft.com/office/officeart/2005/8/layout/hProcess7"/>
    <dgm:cxn modelId="{9988054C-FC25-440D-B0BF-ADC7D033D34A}" type="presOf" srcId="{37F9B148-E4DF-4B63-9356-109702B9476F}" destId="{9B2E563D-E1A5-44EE-BFFA-872716271407}" srcOrd="1" destOrd="0" presId="urn:microsoft.com/office/officeart/2005/8/layout/hProcess7"/>
    <dgm:cxn modelId="{9CB567E7-106F-48F0-80FB-9E6734B9DCA7}" type="presOf" srcId="{984CA2A0-2EF7-4BF9-ADE1-07483886ECCA}" destId="{A73950A5-5522-487F-B0CC-4B7FA61A15D5}" srcOrd="1" destOrd="0" presId="urn:microsoft.com/office/officeart/2005/8/layout/hProcess7"/>
    <dgm:cxn modelId="{C37B36A8-6E11-4E0C-9152-8721862C9D7B}" type="presOf" srcId="{E298ED68-DC14-47F3-8028-09C6E3D0B8C1}" destId="{5473ABCB-BBE0-4C44-9B07-72BA0C1BF7AE}" srcOrd="0" destOrd="2" presId="urn:microsoft.com/office/officeart/2005/8/layout/hProcess7"/>
    <dgm:cxn modelId="{4F0B42D7-D853-4DEE-ACB9-16E292C3EE43}" type="presOf" srcId="{D2F59803-46A6-454B-B916-DFB3F7EEAD58}" destId="{EAEE5384-7A73-47F4-8C45-D79D5F1B12A3}" srcOrd="0" destOrd="0" presId="urn:microsoft.com/office/officeart/2005/8/layout/hProcess7"/>
    <dgm:cxn modelId="{366CD2B0-F645-4870-A2F0-7031E029610F}" type="presOf" srcId="{6F15674C-C0D2-4F29-9A78-E6AEA09DF934}" destId="{56FCDE28-64DB-48A2-A1DB-8A51586BEBD6}" srcOrd="1" destOrd="0" presId="urn:microsoft.com/office/officeart/2005/8/layout/hProcess7"/>
    <dgm:cxn modelId="{F5623E09-D1E7-4354-8B3A-302EACA9D64D}" srcId="{80FD998D-DAF2-4C54-AD2C-2685F565B709}" destId="{89829F26-016E-49E2-800B-44EFC7EFA689}" srcOrd="1" destOrd="0" parTransId="{C017DB5B-5CFD-478A-8AA9-457BDCDD8551}" sibTransId="{75B8DAE9-BC09-4F51-93F6-EE953E6E4E4A}"/>
    <dgm:cxn modelId="{D08E283C-AEF7-4E30-9CB1-747BF6FEC211}" srcId="{6F1CE3B6-05DD-4ED3-AF60-13CD081DCA4A}" destId="{35A8428F-7EC8-4DE6-9D45-8D145A5F5424}" srcOrd="1" destOrd="0" parTransId="{E4BC01DB-E622-4AD6-A6B7-41AF67B3F050}" sibTransId="{72A2B0C4-3511-4A8E-A326-567E62C973C0}"/>
    <dgm:cxn modelId="{126C5E04-3280-4CD4-933E-E5299CF27584}" type="presOf" srcId="{EA51B952-7EEF-4477-BA0D-B290998C56EB}" destId="{AE20E044-101A-4A87-ADA3-3100B3F4F56A}" srcOrd="0" destOrd="0" presId="urn:microsoft.com/office/officeart/2005/8/layout/hProcess7"/>
    <dgm:cxn modelId="{CFA27DCD-F8ED-4392-AD7E-91B9DC636295}" type="presOf" srcId="{48766129-FFB3-4164-AFFC-B06B077A79CB}" destId="{5473ABCB-BBE0-4C44-9B07-72BA0C1BF7AE}" srcOrd="0" destOrd="0" presId="urn:microsoft.com/office/officeart/2005/8/layout/hProcess7"/>
    <dgm:cxn modelId="{9A89D44D-2235-4C42-80F7-A550E6E98BAA}" srcId="{F51B0C1E-4D94-4D8E-9A1D-712591E6C9CB}" destId="{80FD998D-DAF2-4C54-AD2C-2685F565B709}" srcOrd="4" destOrd="0" parTransId="{54F2A1F5-68CC-4243-A295-E8B690AA4F2C}" sibTransId="{45DDBC0B-5F93-4E8B-9098-AFC03C11EDA1}"/>
    <dgm:cxn modelId="{C3F9DB49-E0CB-432A-928A-B004BEB7600D}" srcId="{984CA2A0-2EF7-4BF9-ADE1-07483886ECCA}" destId="{03D04E2C-4C07-45FE-A147-2473D48C328B}" srcOrd="1" destOrd="0" parTransId="{43AE516C-EE3C-4F6F-B8FC-4A6F00EBC54A}" sibTransId="{37E11EE0-7200-4B24-81DA-821E51A2AEDC}"/>
    <dgm:cxn modelId="{28AF4877-9287-4065-BED2-FFE9A29D1AB6}" type="presOf" srcId="{F51B0C1E-4D94-4D8E-9A1D-712591E6C9CB}" destId="{1A029CA4-0658-4F2F-ADBB-DDD86FB14F45}" srcOrd="0" destOrd="0" presId="urn:microsoft.com/office/officeart/2005/8/layout/hProcess7"/>
    <dgm:cxn modelId="{86413957-C49D-4EA6-A8A5-96314273E444}" srcId="{80FD998D-DAF2-4C54-AD2C-2685F565B709}" destId="{4E8342F9-90F2-4772-BEEF-A173B5962CA6}" srcOrd="0" destOrd="0" parTransId="{697CA768-7184-43E4-A62C-E2AB584A8FB7}" sibTransId="{661961A5-6B46-466E-8667-BBF5549EEF1B}"/>
    <dgm:cxn modelId="{EDEFBA1E-B367-4BDD-86B3-4FDA4B6D01C4}" srcId="{984CA2A0-2EF7-4BF9-ADE1-07483886ECCA}" destId="{48766129-FFB3-4164-AFFC-B06B077A79CB}" srcOrd="0" destOrd="0" parTransId="{61C4678B-F975-4510-A474-4CC54AD0367D}" sibTransId="{3771A869-B717-4432-95DB-763B8F59ADA0}"/>
    <dgm:cxn modelId="{9DA34A76-EE71-4790-A54C-47EF6CDB79A3}" type="presOf" srcId="{4E5A181C-BDA5-4BA1-8247-B3ACCAC42E4D}" destId="{AE20E044-101A-4A87-ADA3-3100B3F4F56A}" srcOrd="0" destOrd="1" presId="urn:microsoft.com/office/officeart/2005/8/layout/hProcess7"/>
    <dgm:cxn modelId="{F3D9FF9D-249C-4303-94BE-A75BFB6A6E95}" srcId="{F51B0C1E-4D94-4D8E-9A1D-712591E6C9CB}" destId="{6F15674C-C0D2-4F29-9A78-E6AEA09DF934}" srcOrd="3" destOrd="0" parTransId="{46D14969-2782-46C5-AC44-EDDCAB5E921D}" sibTransId="{1955B209-485F-43DF-8D24-FDF9C7050583}"/>
    <dgm:cxn modelId="{82B6E365-84DE-4630-9DFA-740637CBBE36}" srcId="{6F1CE3B6-05DD-4ED3-AF60-13CD081DCA4A}" destId="{D2F59803-46A6-454B-B916-DFB3F7EEAD58}" srcOrd="0" destOrd="0" parTransId="{A38022A1-B8E0-446B-A712-71E77F35FCA3}" sibTransId="{B57B2F21-BF7C-4B2D-BD46-BDDBF54D7CBF}"/>
    <dgm:cxn modelId="{0016E168-823F-4AA7-A96B-78BCBA5398B8}" type="presOf" srcId="{3C0A044A-8AD9-48DA-9174-F06AED668DA9}" destId="{5B41D383-56B0-4D5A-A26A-E8C350976C5F}" srcOrd="1" destOrd="0" presId="urn:microsoft.com/office/officeart/2005/8/layout/hProcess7"/>
    <dgm:cxn modelId="{54A3A59D-48E7-4AB0-A722-AA131869655B}" type="presOf" srcId="{80FD998D-DAF2-4C54-AD2C-2685F565B709}" destId="{755ED985-ABCF-4E1E-BF95-B6E2C6559D24}" srcOrd="0" destOrd="0" presId="urn:microsoft.com/office/officeart/2005/8/layout/hProcess7"/>
    <dgm:cxn modelId="{08FE1F75-C201-4D26-9062-34D8E5B89F4F}" type="presOf" srcId="{6F15674C-C0D2-4F29-9A78-E6AEA09DF934}" destId="{5019BEC7-D8F7-4D26-957D-9DF0AEDCEC51}" srcOrd="0" destOrd="0" presId="urn:microsoft.com/office/officeart/2005/8/layout/hProcess7"/>
    <dgm:cxn modelId="{772B20A7-4F2C-4CFD-96BD-72D513554C9E}" type="presParOf" srcId="{1A029CA4-0658-4F2F-ADBB-DDD86FB14F45}" destId="{1373F0C8-E56D-45E5-BC32-BC6B9795DB03}" srcOrd="0" destOrd="0" presId="urn:microsoft.com/office/officeart/2005/8/layout/hProcess7"/>
    <dgm:cxn modelId="{9A95DB49-9F8E-465C-9923-26EB7BAD1D10}" type="presParOf" srcId="{1373F0C8-E56D-45E5-BC32-BC6B9795DB03}" destId="{86DB6FA1-3C5E-4529-BC60-D6736CD7736B}" srcOrd="0" destOrd="0" presId="urn:microsoft.com/office/officeart/2005/8/layout/hProcess7"/>
    <dgm:cxn modelId="{243DFDE2-65DA-411F-86C6-28E493DD698B}" type="presParOf" srcId="{1373F0C8-E56D-45E5-BC32-BC6B9795DB03}" destId="{A73950A5-5522-487F-B0CC-4B7FA61A15D5}" srcOrd="1" destOrd="0" presId="urn:microsoft.com/office/officeart/2005/8/layout/hProcess7"/>
    <dgm:cxn modelId="{F3C06173-91CF-49FC-ABD4-196AA79EC7FB}" type="presParOf" srcId="{1373F0C8-E56D-45E5-BC32-BC6B9795DB03}" destId="{5473ABCB-BBE0-4C44-9B07-72BA0C1BF7AE}" srcOrd="2" destOrd="0" presId="urn:microsoft.com/office/officeart/2005/8/layout/hProcess7"/>
    <dgm:cxn modelId="{B6577941-48BA-418B-9F6D-CDE52314C5D7}" type="presParOf" srcId="{1A029CA4-0658-4F2F-ADBB-DDD86FB14F45}" destId="{D7603455-BDF8-43B1-AA4F-271643D7B6B3}" srcOrd="1" destOrd="0" presId="urn:microsoft.com/office/officeart/2005/8/layout/hProcess7"/>
    <dgm:cxn modelId="{DEA1EC32-F64A-4DC2-8D7D-CB4ACEE93E7A}" type="presParOf" srcId="{1A029CA4-0658-4F2F-ADBB-DDD86FB14F45}" destId="{447FC0CD-AD72-4C6B-A0BB-D60BF4D656DD}" srcOrd="2" destOrd="0" presId="urn:microsoft.com/office/officeart/2005/8/layout/hProcess7"/>
    <dgm:cxn modelId="{5C2C760D-9F25-4251-9927-254F8A564D5E}" type="presParOf" srcId="{447FC0CD-AD72-4C6B-A0BB-D60BF4D656DD}" destId="{F4B10EE2-2D33-45FD-A734-DCA65447C6F2}" srcOrd="0" destOrd="0" presId="urn:microsoft.com/office/officeart/2005/8/layout/hProcess7"/>
    <dgm:cxn modelId="{9731DDB6-493B-49DE-AF29-3F21CC7442FC}" type="presParOf" srcId="{447FC0CD-AD72-4C6B-A0BB-D60BF4D656DD}" destId="{794482FA-94AB-43B0-AB26-46C4F9A0D11C}" srcOrd="1" destOrd="0" presId="urn:microsoft.com/office/officeart/2005/8/layout/hProcess7"/>
    <dgm:cxn modelId="{EE697A0B-E141-48CA-8AC9-426567756BAF}" type="presParOf" srcId="{447FC0CD-AD72-4C6B-A0BB-D60BF4D656DD}" destId="{05A94279-2D5D-4FB1-8DCF-3B78347F2A05}" srcOrd="2" destOrd="0" presId="urn:microsoft.com/office/officeart/2005/8/layout/hProcess7"/>
    <dgm:cxn modelId="{73806BAF-0F73-4A2D-A724-EC4ACD432DF7}" type="presParOf" srcId="{1A029CA4-0658-4F2F-ADBB-DDD86FB14F45}" destId="{EC5AAB4C-3F49-4D65-BAC4-E50843F8BE4F}" srcOrd="3" destOrd="0" presId="urn:microsoft.com/office/officeart/2005/8/layout/hProcess7"/>
    <dgm:cxn modelId="{6D865ECF-B7BC-4AA6-B787-9322FAE99F5C}" type="presParOf" srcId="{1A029CA4-0658-4F2F-ADBB-DDD86FB14F45}" destId="{3AFA647C-3967-4269-B33C-6249A83835A9}" srcOrd="4" destOrd="0" presId="urn:microsoft.com/office/officeart/2005/8/layout/hProcess7"/>
    <dgm:cxn modelId="{D6709838-8B08-448A-87F7-5D8EA894C4C9}" type="presParOf" srcId="{3AFA647C-3967-4269-B33C-6249A83835A9}" destId="{41ACC768-0734-4F58-BF03-D949D9B62CA4}" srcOrd="0" destOrd="0" presId="urn:microsoft.com/office/officeart/2005/8/layout/hProcess7"/>
    <dgm:cxn modelId="{05190773-608D-4790-BE08-5B101C0408E1}" type="presParOf" srcId="{3AFA647C-3967-4269-B33C-6249A83835A9}" destId="{5B41D383-56B0-4D5A-A26A-E8C350976C5F}" srcOrd="1" destOrd="0" presId="urn:microsoft.com/office/officeart/2005/8/layout/hProcess7"/>
    <dgm:cxn modelId="{D2385E62-CEE0-4BB5-A806-D3F0C6A7C206}" type="presParOf" srcId="{3AFA647C-3967-4269-B33C-6249A83835A9}" destId="{860E338F-6B69-469F-ACBE-15E49716B697}" srcOrd="2" destOrd="0" presId="urn:microsoft.com/office/officeart/2005/8/layout/hProcess7"/>
    <dgm:cxn modelId="{8E7E3DDB-BA7D-465B-BE7A-18A8968AF582}" type="presParOf" srcId="{1A029CA4-0658-4F2F-ADBB-DDD86FB14F45}" destId="{8834259D-224E-4426-A8BC-55589EA36779}" srcOrd="5" destOrd="0" presId="urn:microsoft.com/office/officeart/2005/8/layout/hProcess7"/>
    <dgm:cxn modelId="{040ACF4D-608A-4622-ABA7-6B868EBA4778}" type="presParOf" srcId="{1A029CA4-0658-4F2F-ADBB-DDD86FB14F45}" destId="{951310E2-0503-44DD-A3CA-69D0EB8B3322}" srcOrd="6" destOrd="0" presId="urn:microsoft.com/office/officeart/2005/8/layout/hProcess7"/>
    <dgm:cxn modelId="{A6DE8F76-9887-4F27-8062-121F12878C6F}" type="presParOf" srcId="{951310E2-0503-44DD-A3CA-69D0EB8B3322}" destId="{3813CE83-3450-4A58-8192-D1C3AEAE4F81}" srcOrd="0" destOrd="0" presId="urn:microsoft.com/office/officeart/2005/8/layout/hProcess7"/>
    <dgm:cxn modelId="{B870E45C-7FEE-4633-9DDC-4B6534FC904D}" type="presParOf" srcId="{951310E2-0503-44DD-A3CA-69D0EB8B3322}" destId="{D37A0840-5558-4BDC-97BA-DF90AE6E0C92}" srcOrd="1" destOrd="0" presId="urn:microsoft.com/office/officeart/2005/8/layout/hProcess7"/>
    <dgm:cxn modelId="{B661AFD0-9CF0-4C9F-B844-942C774976CF}" type="presParOf" srcId="{951310E2-0503-44DD-A3CA-69D0EB8B3322}" destId="{92C31D45-33BC-43D6-913B-D663341B10D4}" srcOrd="2" destOrd="0" presId="urn:microsoft.com/office/officeart/2005/8/layout/hProcess7"/>
    <dgm:cxn modelId="{32F16169-FB86-409C-83DA-19FAE8CCBA68}" type="presParOf" srcId="{1A029CA4-0658-4F2F-ADBB-DDD86FB14F45}" destId="{BBC3E252-C010-490E-AA1D-D1110E610E41}" srcOrd="7" destOrd="0" presId="urn:microsoft.com/office/officeart/2005/8/layout/hProcess7"/>
    <dgm:cxn modelId="{E7486496-BF6C-4EDD-9301-DD19464B5F5F}" type="presParOf" srcId="{1A029CA4-0658-4F2F-ADBB-DDD86FB14F45}" destId="{E588EEA5-E14E-4EA8-8BFB-88B7F7B94D13}" srcOrd="8" destOrd="0" presId="urn:microsoft.com/office/officeart/2005/8/layout/hProcess7"/>
    <dgm:cxn modelId="{99B8B124-17F6-4168-B13A-DC0AC894698A}" type="presParOf" srcId="{E588EEA5-E14E-4EA8-8BFB-88B7F7B94D13}" destId="{476EE1C6-70E2-4194-BB2E-393E9A128308}" srcOrd="0" destOrd="0" presId="urn:microsoft.com/office/officeart/2005/8/layout/hProcess7"/>
    <dgm:cxn modelId="{6E6BEA76-3369-4048-AB41-42F51B1160A7}" type="presParOf" srcId="{E588EEA5-E14E-4EA8-8BFB-88B7F7B94D13}" destId="{0610B9E8-2E69-4503-A141-712F70857DA2}" srcOrd="1" destOrd="0" presId="urn:microsoft.com/office/officeart/2005/8/layout/hProcess7"/>
    <dgm:cxn modelId="{E2FFABE2-4C97-4435-B8F0-30E6D9EA95B0}" type="presParOf" srcId="{E588EEA5-E14E-4EA8-8BFB-88B7F7B94D13}" destId="{EAEE5384-7A73-47F4-8C45-D79D5F1B12A3}" srcOrd="2" destOrd="0" presId="urn:microsoft.com/office/officeart/2005/8/layout/hProcess7"/>
    <dgm:cxn modelId="{569EE980-58BF-486C-9F41-C1A94E9B9E4A}" type="presParOf" srcId="{1A029CA4-0658-4F2F-ADBB-DDD86FB14F45}" destId="{AC13E5CB-A3F4-41D3-8287-DE83CB2DD7B8}" srcOrd="9" destOrd="0" presId="urn:microsoft.com/office/officeart/2005/8/layout/hProcess7"/>
    <dgm:cxn modelId="{8AD816DF-4831-4D61-8D06-05AF8CDCE9FE}" type="presParOf" srcId="{1A029CA4-0658-4F2F-ADBB-DDD86FB14F45}" destId="{293587FA-84E3-462E-AB24-0E33EE4C827C}" srcOrd="10" destOrd="0" presId="urn:microsoft.com/office/officeart/2005/8/layout/hProcess7"/>
    <dgm:cxn modelId="{669ECD2A-86C2-4BD9-B115-83DCB7006CEF}" type="presParOf" srcId="{293587FA-84E3-462E-AB24-0E33EE4C827C}" destId="{E471E441-CEE4-4B51-B936-DCA630791A68}" srcOrd="0" destOrd="0" presId="urn:microsoft.com/office/officeart/2005/8/layout/hProcess7"/>
    <dgm:cxn modelId="{54C62132-FDD1-4499-8B38-D7B506239722}" type="presParOf" srcId="{293587FA-84E3-462E-AB24-0E33EE4C827C}" destId="{687F2EE6-359A-49F2-BBD5-632E2743DBE0}" srcOrd="1" destOrd="0" presId="urn:microsoft.com/office/officeart/2005/8/layout/hProcess7"/>
    <dgm:cxn modelId="{1642C403-53E1-4595-ABFB-1FD7270ECDEA}" type="presParOf" srcId="{293587FA-84E3-462E-AB24-0E33EE4C827C}" destId="{831D11C9-B8C9-437C-A67B-B713028DFF50}" srcOrd="2" destOrd="0" presId="urn:microsoft.com/office/officeart/2005/8/layout/hProcess7"/>
    <dgm:cxn modelId="{0F332A66-88AC-4DFA-81DA-CCEB027455AE}" type="presParOf" srcId="{1A029CA4-0658-4F2F-ADBB-DDD86FB14F45}" destId="{1833263E-755E-44BC-8B4F-3723C931F976}" srcOrd="11" destOrd="0" presId="urn:microsoft.com/office/officeart/2005/8/layout/hProcess7"/>
    <dgm:cxn modelId="{F280133B-1526-4D40-B529-CAA1821D3C61}" type="presParOf" srcId="{1A029CA4-0658-4F2F-ADBB-DDD86FB14F45}" destId="{A65CCF9A-B1A8-4D4D-8F60-FE3E8CF845E7}" srcOrd="12" destOrd="0" presId="urn:microsoft.com/office/officeart/2005/8/layout/hProcess7"/>
    <dgm:cxn modelId="{78120EEE-9B0D-4A7D-8BE8-39C6821D5CA7}" type="presParOf" srcId="{A65CCF9A-B1A8-4D4D-8F60-FE3E8CF845E7}" destId="{5019BEC7-D8F7-4D26-957D-9DF0AEDCEC51}" srcOrd="0" destOrd="0" presId="urn:microsoft.com/office/officeart/2005/8/layout/hProcess7"/>
    <dgm:cxn modelId="{79B80E95-418F-4BE4-9F1F-5BD5FB2E7C86}" type="presParOf" srcId="{A65CCF9A-B1A8-4D4D-8F60-FE3E8CF845E7}" destId="{56FCDE28-64DB-48A2-A1DB-8A51586BEBD6}" srcOrd="1" destOrd="0" presId="urn:microsoft.com/office/officeart/2005/8/layout/hProcess7"/>
    <dgm:cxn modelId="{941DB4FB-73E9-4B8B-95DC-0AF4824F814D}" type="presParOf" srcId="{A65CCF9A-B1A8-4D4D-8F60-FE3E8CF845E7}" destId="{6944498A-A6D3-4A90-AD4E-D15CCD416D65}" srcOrd="2" destOrd="0" presId="urn:microsoft.com/office/officeart/2005/8/layout/hProcess7"/>
    <dgm:cxn modelId="{251D6EC4-0253-4601-9998-2E265530B845}" type="presParOf" srcId="{1A029CA4-0658-4F2F-ADBB-DDD86FB14F45}" destId="{DADF3ADD-A17D-4B2C-BB28-EE9C0C867435}" srcOrd="13" destOrd="0" presId="urn:microsoft.com/office/officeart/2005/8/layout/hProcess7"/>
    <dgm:cxn modelId="{11E3A7E7-9A32-425C-8E2C-9D05E3728FD4}" type="presParOf" srcId="{1A029CA4-0658-4F2F-ADBB-DDD86FB14F45}" destId="{94001A0D-DE2D-4C6D-8900-3F3C01ACD36F}" srcOrd="14" destOrd="0" presId="urn:microsoft.com/office/officeart/2005/8/layout/hProcess7"/>
    <dgm:cxn modelId="{7B01E979-499B-40D3-B2CA-059AB3A2D1A4}" type="presParOf" srcId="{94001A0D-DE2D-4C6D-8900-3F3C01ACD36F}" destId="{FC3860CA-450D-4EC3-A73A-B02EA2871C4D}" srcOrd="0" destOrd="0" presId="urn:microsoft.com/office/officeart/2005/8/layout/hProcess7"/>
    <dgm:cxn modelId="{E893084A-C1FF-416F-B041-583EF59AD418}" type="presParOf" srcId="{94001A0D-DE2D-4C6D-8900-3F3C01ACD36F}" destId="{9A9DEB73-A512-4A04-9316-C559D6A613A6}" srcOrd="1" destOrd="0" presId="urn:microsoft.com/office/officeart/2005/8/layout/hProcess7"/>
    <dgm:cxn modelId="{FF7EBE80-AD2B-4A7B-8660-D2A1248C43CF}" type="presParOf" srcId="{94001A0D-DE2D-4C6D-8900-3F3C01ACD36F}" destId="{0B7BC574-D814-40F1-A82D-291051A50FD1}" srcOrd="2" destOrd="0" presId="urn:microsoft.com/office/officeart/2005/8/layout/hProcess7"/>
    <dgm:cxn modelId="{6AD62863-2B3E-4A00-A269-931D4A3F00D5}" type="presParOf" srcId="{1A029CA4-0658-4F2F-ADBB-DDD86FB14F45}" destId="{37B52A62-7C39-487C-9386-6353D9846D7A}" srcOrd="15" destOrd="0" presId="urn:microsoft.com/office/officeart/2005/8/layout/hProcess7"/>
    <dgm:cxn modelId="{B9ADCA3D-02DF-4A2E-9A2F-BA96B68D9392}" type="presParOf" srcId="{1A029CA4-0658-4F2F-ADBB-DDD86FB14F45}" destId="{0056D5A1-2C20-4612-A22C-FB08A7BEFECE}" srcOrd="16" destOrd="0" presId="urn:microsoft.com/office/officeart/2005/8/layout/hProcess7"/>
    <dgm:cxn modelId="{49F19639-CD78-4EBD-AFA4-46F23536A07C}" type="presParOf" srcId="{0056D5A1-2C20-4612-A22C-FB08A7BEFECE}" destId="{755ED985-ABCF-4E1E-BF95-B6E2C6559D24}" srcOrd="0" destOrd="0" presId="urn:microsoft.com/office/officeart/2005/8/layout/hProcess7"/>
    <dgm:cxn modelId="{0C60D137-0748-48BA-A2C9-77DFB07C88B4}" type="presParOf" srcId="{0056D5A1-2C20-4612-A22C-FB08A7BEFECE}" destId="{782B6A39-B21E-4FC2-934D-1B2B2F2480AF}" srcOrd="1" destOrd="0" presId="urn:microsoft.com/office/officeart/2005/8/layout/hProcess7"/>
    <dgm:cxn modelId="{6FAAEFD8-45AB-4BE4-B947-C30F494D7BB1}" type="presParOf" srcId="{0056D5A1-2C20-4612-A22C-FB08A7BEFECE}" destId="{2D306E3C-849A-44A5-B4CE-23C37B62DEB2}" srcOrd="2" destOrd="0" presId="urn:microsoft.com/office/officeart/2005/8/layout/hProcess7"/>
    <dgm:cxn modelId="{7698A9B6-62FC-4869-8016-FF59018F6B54}" type="presParOf" srcId="{1A029CA4-0658-4F2F-ADBB-DDD86FB14F45}" destId="{7C992026-0F93-45CE-B1F5-AA2AAA381F38}" srcOrd="17" destOrd="0" presId="urn:microsoft.com/office/officeart/2005/8/layout/hProcess7"/>
    <dgm:cxn modelId="{9B2F0E5C-0818-4884-B39B-538C0B5C172C}" type="presParOf" srcId="{1A029CA4-0658-4F2F-ADBB-DDD86FB14F45}" destId="{18B5FA12-4886-49CD-894F-9A5070AFE02A}" srcOrd="18" destOrd="0" presId="urn:microsoft.com/office/officeart/2005/8/layout/hProcess7"/>
    <dgm:cxn modelId="{5E56B885-0632-41A5-A2A3-F8DFA9125AA8}" type="presParOf" srcId="{18B5FA12-4886-49CD-894F-9A5070AFE02A}" destId="{0F288A88-58AA-45F4-8D28-308D989BC588}" srcOrd="0" destOrd="0" presId="urn:microsoft.com/office/officeart/2005/8/layout/hProcess7"/>
    <dgm:cxn modelId="{EB7E7F4E-6634-4B95-812D-92519B413244}" type="presParOf" srcId="{18B5FA12-4886-49CD-894F-9A5070AFE02A}" destId="{CDE48167-9D8A-4180-8938-C4AF8EB0CDEE}" srcOrd="1" destOrd="0" presId="urn:microsoft.com/office/officeart/2005/8/layout/hProcess7"/>
    <dgm:cxn modelId="{C9CBC005-D749-46A9-A0C9-CE28598F5C7C}" type="presParOf" srcId="{18B5FA12-4886-49CD-894F-9A5070AFE02A}" destId="{25984D29-ACCF-47E9-9E20-C15033DC01BE}" srcOrd="2" destOrd="0" presId="urn:microsoft.com/office/officeart/2005/8/layout/hProcess7"/>
    <dgm:cxn modelId="{31AF1F27-5AD8-4363-93F3-AC8FBB0B33DB}" type="presParOf" srcId="{1A029CA4-0658-4F2F-ADBB-DDD86FB14F45}" destId="{DA4C57B6-FB42-4E69-9D3D-5715A5689812}" srcOrd="19" destOrd="0" presId="urn:microsoft.com/office/officeart/2005/8/layout/hProcess7"/>
    <dgm:cxn modelId="{1A939B7A-A6AD-4605-9A75-1E4BC243459F}" type="presParOf" srcId="{1A029CA4-0658-4F2F-ADBB-DDD86FB14F45}" destId="{F730CD26-4C2B-48BE-873C-4C6245B18607}" srcOrd="20" destOrd="0" presId="urn:microsoft.com/office/officeart/2005/8/layout/hProcess7"/>
    <dgm:cxn modelId="{A1BE4483-EF59-4225-9E62-BEBF3847B88B}" type="presParOf" srcId="{F730CD26-4C2B-48BE-873C-4C6245B18607}" destId="{62BC1A3D-F9D3-4221-A607-20B82D81EC17}" srcOrd="0" destOrd="0" presId="urn:microsoft.com/office/officeart/2005/8/layout/hProcess7"/>
    <dgm:cxn modelId="{37EBF05C-2BFB-4A15-8961-69CEFB5B0DB4}" type="presParOf" srcId="{F730CD26-4C2B-48BE-873C-4C6245B18607}" destId="{9B2E563D-E1A5-44EE-BFFA-872716271407}" srcOrd="1" destOrd="0" presId="urn:microsoft.com/office/officeart/2005/8/layout/hProcess7"/>
    <dgm:cxn modelId="{8B560A0A-E7B5-4F22-8C7F-B83A237B5819}" type="presParOf" srcId="{F730CD26-4C2B-48BE-873C-4C6245B18607}" destId="{AE20E044-101A-4A87-ADA3-3100B3F4F56A}"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F9264-5939-46A1-AA88-EE6FC34D9758}">
      <dsp:nvSpPr>
        <dsp:cNvPr id="0" name=""/>
        <dsp:cNvSpPr/>
      </dsp:nvSpPr>
      <dsp:spPr>
        <a:xfrm>
          <a:off x="492" y="0"/>
          <a:ext cx="1279711" cy="197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rgbClr val="454545"/>
              </a:solidFill>
            </a:rPr>
            <a:t>QX</a:t>
          </a:r>
        </a:p>
      </dsp:txBody>
      <dsp:txXfrm>
        <a:off x="492" y="0"/>
        <a:ext cx="1279711" cy="591019"/>
      </dsp:txXfrm>
    </dsp:sp>
    <dsp:sp modelId="{C3910AFE-A18C-4A7B-A16A-CEE61BADC7AC}">
      <dsp:nvSpPr>
        <dsp:cNvPr id="0" name=""/>
        <dsp:cNvSpPr/>
      </dsp:nvSpPr>
      <dsp:spPr>
        <a:xfrm>
          <a:off x="128463" y="591596"/>
          <a:ext cx="1023769" cy="5940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QX-1200</a:t>
          </a:r>
        </a:p>
      </dsp:txBody>
      <dsp:txXfrm>
        <a:off x="145861" y="608994"/>
        <a:ext cx="988973" cy="559205"/>
      </dsp:txXfrm>
    </dsp:sp>
    <dsp:sp modelId="{5B6B47C1-B4F0-4E18-B890-631ABC801921}">
      <dsp:nvSpPr>
        <dsp:cNvPr id="0" name=""/>
        <dsp:cNvSpPr/>
      </dsp:nvSpPr>
      <dsp:spPr>
        <a:xfrm>
          <a:off x="128463" y="1276983"/>
          <a:ext cx="1023769" cy="5940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QX-2400</a:t>
          </a:r>
        </a:p>
      </dsp:txBody>
      <dsp:txXfrm>
        <a:off x="145861" y="1294381"/>
        <a:ext cx="988973" cy="559205"/>
      </dsp:txXfrm>
    </dsp:sp>
    <dsp:sp modelId="{2DA88D96-6E6E-4875-B975-4D166DBA7E08}">
      <dsp:nvSpPr>
        <dsp:cNvPr id="0" name=""/>
        <dsp:cNvSpPr/>
      </dsp:nvSpPr>
      <dsp:spPr>
        <a:xfrm>
          <a:off x="1376181" y="0"/>
          <a:ext cx="1279711" cy="197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rgbClr val="454545"/>
              </a:solidFill>
            </a:rPr>
            <a:t>QXS - SN</a:t>
          </a:r>
        </a:p>
      </dsp:txBody>
      <dsp:txXfrm>
        <a:off x="1376181" y="0"/>
        <a:ext cx="1279711" cy="591019"/>
      </dsp:txXfrm>
    </dsp:sp>
    <dsp:sp modelId="{AF5DB68A-5F37-4B1B-9EFB-BF0E0AD93F15}">
      <dsp:nvSpPr>
        <dsp:cNvPr id="0" name=""/>
        <dsp:cNvSpPr/>
      </dsp:nvSpPr>
      <dsp:spPr>
        <a:xfrm>
          <a:off x="1504152" y="591188"/>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QXS-1200</a:t>
          </a:r>
        </a:p>
      </dsp:txBody>
      <dsp:txXfrm>
        <a:off x="1515488" y="602524"/>
        <a:ext cx="1001097" cy="364367"/>
      </dsp:txXfrm>
    </dsp:sp>
    <dsp:sp modelId="{DFFD2B25-308A-46B1-B9E2-13BC6DB62C0A}">
      <dsp:nvSpPr>
        <dsp:cNvPr id="0" name=""/>
        <dsp:cNvSpPr/>
      </dsp:nvSpPr>
      <dsp:spPr>
        <a:xfrm>
          <a:off x="1504152" y="1037771"/>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QXS-2400</a:t>
          </a:r>
        </a:p>
      </dsp:txBody>
      <dsp:txXfrm>
        <a:off x="1515488" y="1049107"/>
        <a:ext cx="1001097" cy="364367"/>
      </dsp:txXfrm>
    </dsp:sp>
    <dsp:sp modelId="{A3C56DDE-5DFF-4C7D-9C02-8172E668CAAD}">
      <dsp:nvSpPr>
        <dsp:cNvPr id="0" name=""/>
        <dsp:cNvSpPr/>
      </dsp:nvSpPr>
      <dsp:spPr>
        <a:xfrm>
          <a:off x="1504152" y="1484355"/>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QXS-5600</a:t>
          </a:r>
        </a:p>
      </dsp:txBody>
      <dsp:txXfrm>
        <a:off x="1515488" y="1495691"/>
        <a:ext cx="1001097" cy="364367"/>
      </dsp:txXfrm>
    </dsp:sp>
    <dsp:sp modelId="{A5ED595A-1812-4EC6-BB7D-E8FF15599998}">
      <dsp:nvSpPr>
        <dsp:cNvPr id="0" name=""/>
        <dsp:cNvSpPr/>
      </dsp:nvSpPr>
      <dsp:spPr>
        <a:xfrm>
          <a:off x="2751871" y="0"/>
          <a:ext cx="1279711" cy="197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solidFill>
                <a:srgbClr val="454545"/>
              </a:solidFill>
            </a:rPr>
            <a:t>DotHill</a:t>
          </a:r>
          <a:r>
            <a:rPr lang="en-US" sz="1600" kern="1200" dirty="0">
              <a:solidFill>
                <a:srgbClr val="454545"/>
              </a:solidFill>
            </a:rPr>
            <a:t> Resale</a:t>
          </a:r>
        </a:p>
      </dsp:txBody>
      <dsp:txXfrm>
        <a:off x="2751871" y="0"/>
        <a:ext cx="1279711" cy="591019"/>
      </dsp:txXfrm>
    </dsp:sp>
    <dsp:sp modelId="{BDCF27B0-5648-4438-9DD4-AFD87D14882B}">
      <dsp:nvSpPr>
        <dsp:cNvPr id="0" name=""/>
        <dsp:cNvSpPr/>
      </dsp:nvSpPr>
      <dsp:spPr>
        <a:xfrm>
          <a:off x="2879842" y="591188"/>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3xxx</a:t>
          </a:r>
        </a:p>
      </dsp:txBody>
      <dsp:txXfrm>
        <a:off x="2891178" y="602524"/>
        <a:ext cx="1001097" cy="364367"/>
      </dsp:txXfrm>
    </dsp:sp>
    <dsp:sp modelId="{65651D34-7222-4723-8971-0486F69F2C97}">
      <dsp:nvSpPr>
        <dsp:cNvPr id="0" name=""/>
        <dsp:cNvSpPr/>
      </dsp:nvSpPr>
      <dsp:spPr>
        <a:xfrm>
          <a:off x="2879842" y="1037771"/>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4xxx</a:t>
          </a:r>
        </a:p>
      </dsp:txBody>
      <dsp:txXfrm>
        <a:off x="2891178" y="1049107"/>
        <a:ext cx="1001097" cy="364367"/>
      </dsp:txXfrm>
    </dsp:sp>
    <dsp:sp modelId="{3CAC6ECC-6EE9-4343-AF13-A243A533A3D5}">
      <dsp:nvSpPr>
        <dsp:cNvPr id="0" name=""/>
        <dsp:cNvSpPr/>
      </dsp:nvSpPr>
      <dsp:spPr>
        <a:xfrm>
          <a:off x="2879842" y="1484355"/>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6xxx</a:t>
          </a:r>
        </a:p>
      </dsp:txBody>
      <dsp:txXfrm>
        <a:off x="2891178" y="1495691"/>
        <a:ext cx="1001097" cy="364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0056C-4A9C-463C-A611-4E504391F300}">
      <dsp:nvSpPr>
        <dsp:cNvPr id="0" name=""/>
        <dsp:cNvSpPr/>
      </dsp:nvSpPr>
      <dsp:spPr>
        <a:xfrm>
          <a:off x="0" y="0"/>
          <a:ext cx="1856776" cy="1970066"/>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rgbClr val="454545"/>
              </a:solidFill>
            </a:rPr>
            <a:t>QXS Hybrid Disk</a:t>
          </a:r>
        </a:p>
      </dsp:txBody>
      <dsp:txXfrm>
        <a:off x="0" y="0"/>
        <a:ext cx="1856776" cy="591019"/>
      </dsp:txXfrm>
    </dsp:sp>
    <dsp:sp modelId="{C4E9604A-E47C-4BF7-ADD9-8E672561322D}">
      <dsp:nvSpPr>
        <dsp:cNvPr id="0" name=""/>
        <dsp:cNvSpPr/>
      </dsp:nvSpPr>
      <dsp:spPr>
        <a:xfrm>
          <a:off x="185677" y="591188"/>
          <a:ext cx="1485420"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QXS-3</a:t>
          </a:r>
        </a:p>
      </dsp:txBody>
      <dsp:txXfrm>
        <a:off x="197013" y="602524"/>
        <a:ext cx="1462748" cy="364367"/>
      </dsp:txXfrm>
    </dsp:sp>
    <dsp:sp modelId="{705366F7-CDDB-4F01-A8C3-8C3DBA0086C1}">
      <dsp:nvSpPr>
        <dsp:cNvPr id="0" name=""/>
        <dsp:cNvSpPr/>
      </dsp:nvSpPr>
      <dsp:spPr>
        <a:xfrm>
          <a:off x="185677" y="1037771"/>
          <a:ext cx="1485420"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QXS-4</a:t>
          </a:r>
        </a:p>
      </dsp:txBody>
      <dsp:txXfrm>
        <a:off x="197013" y="1049107"/>
        <a:ext cx="1462748" cy="364367"/>
      </dsp:txXfrm>
    </dsp:sp>
    <dsp:sp modelId="{C7CF8EDB-8CFE-42C3-BB8F-95C53E7999B1}">
      <dsp:nvSpPr>
        <dsp:cNvPr id="0" name=""/>
        <dsp:cNvSpPr/>
      </dsp:nvSpPr>
      <dsp:spPr>
        <a:xfrm>
          <a:off x="185677" y="1484355"/>
          <a:ext cx="1485420"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QXS-6</a:t>
          </a:r>
        </a:p>
      </dsp:txBody>
      <dsp:txXfrm>
        <a:off x="197013" y="1495691"/>
        <a:ext cx="1462748" cy="364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F9264-5939-46A1-AA88-EE6FC34D9758}">
      <dsp:nvSpPr>
        <dsp:cNvPr id="0" name=""/>
        <dsp:cNvSpPr/>
      </dsp:nvSpPr>
      <dsp:spPr>
        <a:xfrm>
          <a:off x="492" y="0"/>
          <a:ext cx="1279711" cy="197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rgbClr val="454545"/>
              </a:solidFill>
            </a:rPr>
            <a:t>QX</a:t>
          </a:r>
        </a:p>
      </dsp:txBody>
      <dsp:txXfrm>
        <a:off x="492" y="0"/>
        <a:ext cx="1279711" cy="591019"/>
      </dsp:txXfrm>
    </dsp:sp>
    <dsp:sp modelId="{C3910AFE-A18C-4A7B-A16A-CEE61BADC7AC}">
      <dsp:nvSpPr>
        <dsp:cNvPr id="0" name=""/>
        <dsp:cNvSpPr/>
      </dsp:nvSpPr>
      <dsp:spPr>
        <a:xfrm>
          <a:off x="128463" y="591596"/>
          <a:ext cx="1023769" cy="5940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QX-1200</a:t>
          </a:r>
        </a:p>
      </dsp:txBody>
      <dsp:txXfrm>
        <a:off x="145861" y="608994"/>
        <a:ext cx="988973" cy="559205"/>
      </dsp:txXfrm>
    </dsp:sp>
    <dsp:sp modelId="{5B6B47C1-B4F0-4E18-B890-631ABC801921}">
      <dsp:nvSpPr>
        <dsp:cNvPr id="0" name=""/>
        <dsp:cNvSpPr/>
      </dsp:nvSpPr>
      <dsp:spPr>
        <a:xfrm>
          <a:off x="128463" y="1276983"/>
          <a:ext cx="1023769" cy="5940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QX-2400</a:t>
          </a:r>
        </a:p>
      </dsp:txBody>
      <dsp:txXfrm>
        <a:off x="145861" y="1294381"/>
        <a:ext cx="988973" cy="559205"/>
      </dsp:txXfrm>
    </dsp:sp>
    <dsp:sp modelId="{2DA88D96-6E6E-4875-B975-4D166DBA7E08}">
      <dsp:nvSpPr>
        <dsp:cNvPr id="0" name=""/>
        <dsp:cNvSpPr/>
      </dsp:nvSpPr>
      <dsp:spPr>
        <a:xfrm>
          <a:off x="1376181" y="0"/>
          <a:ext cx="1279711" cy="197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rgbClr val="454545"/>
              </a:solidFill>
            </a:rPr>
            <a:t>QXS - SN</a:t>
          </a:r>
        </a:p>
      </dsp:txBody>
      <dsp:txXfrm>
        <a:off x="1376181" y="0"/>
        <a:ext cx="1279711" cy="591019"/>
      </dsp:txXfrm>
    </dsp:sp>
    <dsp:sp modelId="{AF5DB68A-5F37-4B1B-9EFB-BF0E0AD93F15}">
      <dsp:nvSpPr>
        <dsp:cNvPr id="0" name=""/>
        <dsp:cNvSpPr/>
      </dsp:nvSpPr>
      <dsp:spPr>
        <a:xfrm>
          <a:off x="1504152" y="591188"/>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QXS-1200</a:t>
          </a:r>
        </a:p>
      </dsp:txBody>
      <dsp:txXfrm>
        <a:off x="1515488" y="602524"/>
        <a:ext cx="1001097" cy="364367"/>
      </dsp:txXfrm>
    </dsp:sp>
    <dsp:sp modelId="{DFFD2B25-308A-46B1-B9E2-13BC6DB62C0A}">
      <dsp:nvSpPr>
        <dsp:cNvPr id="0" name=""/>
        <dsp:cNvSpPr/>
      </dsp:nvSpPr>
      <dsp:spPr>
        <a:xfrm>
          <a:off x="1504152" y="1037771"/>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QXS-2400</a:t>
          </a:r>
        </a:p>
      </dsp:txBody>
      <dsp:txXfrm>
        <a:off x="1515488" y="1049107"/>
        <a:ext cx="1001097" cy="364367"/>
      </dsp:txXfrm>
    </dsp:sp>
    <dsp:sp modelId="{A3C56DDE-5DFF-4C7D-9C02-8172E668CAAD}">
      <dsp:nvSpPr>
        <dsp:cNvPr id="0" name=""/>
        <dsp:cNvSpPr/>
      </dsp:nvSpPr>
      <dsp:spPr>
        <a:xfrm>
          <a:off x="1504152" y="1484355"/>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QXS-5600</a:t>
          </a:r>
        </a:p>
      </dsp:txBody>
      <dsp:txXfrm>
        <a:off x="1515488" y="1495691"/>
        <a:ext cx="1001097" cy="364367"/>
      </dsp:txXfrm>
    </dsp:sp>
    <dsp:sp modelId="{A5ED595A-1812-4EC6-BB7D-E8FF15599998}">
      <dsp:nvSpPr>
        <dsp:cNvPr id="0" name=""/>
        <dsp:cNvSpPr/>
      </dsp:nvSpPr>
      <dsp:spPr>
        <a:xfrm>
          <a:off x="2751871" y="0"/>
          <a:ext cx="1279711" cy="197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solidFill>
                <a:srgbClr val="454545"/>
              </a:solidFill>
            </a:rPr>
            <a:t>DotHill</a:t>
          </a:r>
          <a:r>
            <a:rPr lang="en-US" sz="1600" kern="1200" dirty="0">
              <a:solidFill>
                <a:srgbClr val="454545"/>
              </a:solidFill>
            </a:rPr>
            <a:t> Resale</a:t>
          </a:r>
        </a:p>
      </dsp:txBody>
      <dsp:txXfrm>
        <a:off x="2751871" y="0"/>
        <a:ext cx="1279711" cy="591019"/>
      </dsp:txXfrm>
    </dsp:sp>
    <dsp:sp modelId="{AC42C171-F574-4458-A5E5-556B74292132}">
      <dsp:nvSpPr>
        <dsp:cNvPr id="0" name=""/>
        <dsp:cNvSpPr/>
      </dsp:nvSpPr>
      <dsp:spPr>
        <a:xfrm>
          <a:off x="2879842" y="591188"/>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3xxx</a:t>
          </a:r>
        </a:p>
      </dsp:txBody>
      <dsp:txXfrm>
        <a:off x="2891178" y="602524"/>
        <a:ext cx="1001097" cy="364367"/>
      </dsp:txXfrm>
    </dsp:sp>
    <dsp:sp modelId="{53AEA871-3F97-4E49-BEC9-FA07879E55D8}">
      <dsp:nvSpPr>
        <dsp:cNvPr id="0" name=""/>
        <dsp:cNvSpPr/>
      </dsp:nvSpPr>
      <dsp:spPr>
        <a:xfrm>
          <a:off x="2879842" y="1037771"/>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4xxx</a:t>
          </a:r>
        </a:p>
      </dsp:txBody>
      <dsp:txXfrm>
        <a:off x="2891178" y="1049107"/>
        <a:ext cx="1001097" cy="364367"/>
      </dsp:txXfrm>
    </dsp:sp>
    <dsp:sp modelId="{44907999-CC79-4D33-9BBC-80ECF24DA782}">
      <dsp:nvSpPr>
        <dsp:cNvPr id="0" name=""/>
        <dsp:cNvSpPr/>
      </dsp:nvSpPr>
      <dsp:spPr>
        <a:xfrm>
          <a:off x="2879842" y="1484355"/>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6xxx</a:t>
          </a:r>
        </a:p>
      </dsp:txBody>
      <dsp:txXfrm>
        <a:off x="2891178" y="1495691"/>
        <a:ext cx="1001097" cy="364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0056C-4A9C-463C-A611-4E504391F300}">
      <dsp:nvSpPr>
        <dsp:cNvPr id="0" name=""/>
        <dsp:cNvSpPr/>
      </dsp:nvSpPr>
      <dsp:spPr>
        <a:xfrm>
          <a:off x="0" y="0"/>
          <a:ext cx="1856776" cy="1970066"/>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rgbClr val="454545"/>
              </a:solidFill>
            </a:rPr>
            <a:t>QXS Hybrid Disk</a:t>
          </a:r>
        </a:p>
      </dsp:txBody>
      <dsp:txXfrm>
        <a:off x="0" y="0"/>
        <a:ext cx="1856776" cy="591019"/>
      </dsp:txXfrm>
    </dsp:sp>
    <dsp:sp modelId="{C4E9604A-E47C-4BF7-ADD9-8E672561322D}">
      <dsp:nvSpPr>
        <dsp:cNvPr id="0" name=""/>
        <dsp:cNvSpPr/>
      </dsp:nvSpPr>
      <dsp:spPr>
        <a:xfrm>
          <a:off x="185677" y="591188"/>
          <a:ext cx="1485420"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QXS-3</a:t>
          </a:r>
        </a:p>
      </dsp:txBody>
      <dsp:txXfrm>
        <a:off x="197013" y="602524"/>
        <a:ext cx="1462748" cy="364367"/>
      </dsp:txXfrm>
    </dsp:sp>
    <dsp:sp modelId="{705366F7-CDDB-4F01-A8C3-8C3DBA0086C1}">
      <dsp:nvSpPr>
        <dsp:cNvPr id="0" name=""/>
        <dsp:cNvSpPr/>
      </dsp:nvSpPr>
      <dsp:spPr>
        <a:xfrm>
          <a:off x="185677" y="1037771"/>
          <a:ext cx="1485420"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QXS-4</a:t>
          </a:r>
        </a:p>
      </dsp:txBody>
      <dsp:txXfrm>
        <a:off x="197013" y="1049107"/>
        <a:ext cx="1462748" cy="364367"/>
      </dsp:txXfrm>
    </dsp:sp>
    <dsp:sp modelId="{C7CF8EDB-8CFE-42C3-BB8F-95C53E7999B1}">
      <dsp:nvSpPr>
        <dsp:cNvPr id="0" name=""/>
        <dsp:cNvSpPr/>
      </dsp:nvSpPr>
      <dsp:spPr>
        <a:xfrm>
          <a:off x="185677" y="1484355"/>
          <a:ext cx="1485420"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QXS-6</a:t>
          </a:r>
        </a:p>
      </dsp:txBody>
      <dsp:txXfrm>
        <a:off x="197013" y="1495691"/>
        <a:ext cx="1462748" cy="3643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F9264-5939-46A1-AA88-EE6FC34D9758}">
      <dsp:nvSpPr>
        <dsp:cNvPr id="0" name=""/>
        <dsp:cNvSpPr/>
      </dsp:nvSpPr>
      <dsp:spPr>
        <a:xfrm>
          <a:off x="492" y="0"/>
          <a:ext cx="1279711" cy="197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rgbClr val="454545"/>
              </a:solidFill>
            </a:rPr>
            <a:t>QX</a:t>
          </a:r>
        </a:p>
      </dsp:txBody>
      <dsp:txXfrm>
        <a:off x="492" y="0"/>
        <a:ext cx="1279711" cy="591019"/>
      </dsp:txXfrm>
    </dsp:sp>
    <dsp:sp modelId="{C3910AFE-A18C-4A7B-A16A-CEE61BADC7AC}">
      <dsp:nvSpPr>
        <dsp:cNvPr id="0" name=""/>
        <dsp:cNvSpPr/>
      </dsp:nvSpPr>
      <dsp:spPr>
        <a:xfrm>
          <a:off x="128463" y="591596"/>
          <a:ext cx="1023769" cy="5940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QX-1200</a:t>
          </a:r>
        </a:p>
      </dsp:txBody>
      <dsp:txXfrm>
        <a:off x="145861" y="608994"/>
        <a:ext cx="988973" cy="559205"/>
      </dsp:txXfrm>
    </dsp:sp>
    <dsp:sp modelId="{5B6B47C1-B4F0-4E18-B890-631ABC801921}">
      <dsp:nvSpPr>
        <dsp:cNvPr id="0" name=""/>
        <dsp:cNvSpPr/>
      </dsp:nvSpPr>
      <dsp:spPr>
        <a:xfrm>
          <a:off x="128463" y="1276983"/>
          <a:ext cx="1023769" cy="5940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QX-2400</a:t>
          </a:r>
        </a:p>
      </dsp:txBody>
      <dsp:txXfrm>
        <a:off x="145861" y="1294381"/>
        <a:ext cx="988973" cy="559205"/>
      </dsp:txXfrm>
    </dsp:sp>
    <dsp:sp modelId="{2DA88D96-6E6E-4875-B975-4D166DBA7E08}">
      <dsp:nvSpPr>
        <dsp:cNvPr id="0" name=""/>
        <dsp:cNvSpPr/>
      </dsp:nvSpPr>
      <dsp:spPr>
        <a:xfrm>
          <a:off x="1376181" y="0"/>
          <a:ext cx="1279711" cy="197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rgbClr val="454545"/>
              </a:solidFill>
            </a:rPr>
            <a:t>QXS - SN</a:t>
          </a:r>
        </a:p>
      </dsp:txBody>
      <dsp:txXfrm>
        <a:off x="1376181" y="0"/>
        <a:ext cx="1279711" cy="591019"/>
      </dsp:txXfrm>
    </dsp:sp>
    <dsp:sp modelId="{AF5DB68A-5F37-4B1B-9EFB-BF0E0AD93F15}">
      <dsp:nvSpPr>
        <dsp:cNvPr id="0" name=""/>
        <dsp:cNvSpPr/>
      </dsp:nvSpPr>
      <dsp:spPr>
        <a:xfrm>
          <a:off x="1504152" y="591188"/>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QXS-1200</a:t>
          </a:r>
        </a:p>
      </dsp:txBody>
      <dsp:txXfrm>
        <a:off x="1515488" y="602524"/>
        <a:ext cx="1001097" cy="364367"/>
      </dsp:txXfrm>
    </dsp:sp>
    <dsp:sp modelId="{DFFD2B25-308A-46B1-B9E2-13BC6DB62C0A}">
      <dsp:nvSpPr>
        <dsp:cNvPr id="0" name=""/>
        <dsp:cNvSpPr/>
      </dsp:nvSpPr>
      <dsp:spPr>
        <a:xfrm>
          <a:off x="1504152" y="1037771"/>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QXS-2400</a:t>
          </a:r>
        </a:p>
      </dsp:txBody>
      <dsp:txXfrm>
        <a:off x="1515488" y="1049107"/>
        <a:ext cx="1001097" cy="364367"/>
      </dsp:txXfrm>
    </dsp:sp>
    <dsp:sp modelId="{A3C56DDE-5DFF-4C7D-9C02-8172E668CAAD}">
      <dsp:nvSpPr>
        <dsp:cNvPr id="0" name=""/>
        <dsp:cNvSpPr/>
      </dsp:nvSpPr>
      <dsp:spPr>
        <a:xfrm>
          <a:off x="1504152" y="1484355"/>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QXS-5600</a:t>
          </a:r>
        </a:p>
      </dsp:txBody>
      <dsp:txXfrm>
        <a:off x="1515488" y="1495691"/>
        <a:ext cx="1001097" cy="364367"/>
      </dsp:txXfrm>
    </dsp:sp>
    <dsp:sp modelId="{A5ED595A-1812-4EC6-BB7D-E8FF15599998}">
      <dsp:nvSpPr>
        <dsp:cNvPr id="0" name=""/>
        <dsp:cNvSpPr/>
      </dsp:nvSpPr>
      <dsp:spPr>
        <a:xfrm>
          <a:off x="2751871" y="0"/>
          <a:ext cx="1279711" cy="197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solidFill>
                <a:srgbClr val="454545"/>
              </a:solidFill>
            </a:rPr>
            <a:t>DotHill</a:t>
          </a:r>
          <a:r>
            <a:rPr lang="en-US" sz="1600" kern="1200" dirty="0">
              <a:solidFill>
                <a:srgbClr val="454545"/>
              </a:solidFill>
            </a:rPr>
            <a:t> Resale</a:t>
          </a:r>
        </a:p>
      </dsp:txBody>
      <dsp:txXfrm>
        <a:off x="2751871" y="0"/>
        <a:ext cx="1279711" cy="591019"/>
      </dsp:txXfrm>
    </dsp:sp>
    <dsp:sp modelId="{AC42C171-F574-4458-A5E5-556B74292132}">
      <dsp:nvSpPr>
        <dsp:cNvPr id="0" name=""/>
        <dsp:cNvSpPr/>
      </dsp:nvSpPr>
      <dsp:spPr>
        <a:xfrm>
          <a:off x="2879842" y="591188"/>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3xxx</a:t>
          </a:r>
        </a:p>
      </dsp:txBody>
      <dsp:txXfrm>
        <a:off x="2891178" y="602524"/>
        <a:ext cx="1001097" cy="364367"/>
      </dsp:txXfrm>
    </dsp:sp>
    <dsp:sp modelId="{53AEA871-3F97-4E49-BEC9-FA07879E55D8}">
      <dsp:nvSpPr>
        <dsp:cNvPr id="0" name=""/>
        <dsp:cNvSpPr/>
      </dsp:nvSpPr>
      <dsp:spPr>
        <a:xfrm>
          <a:off x="2879842" y="1037771"/>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4xxx</a:t>
          </a:r>
        </a:p>
      </dsp:txBody>
      <dsp:txXfrm>
        <a:off x="2891178" y="1049107"/>
        <a:ext cx="1001097" cy="364367"/>
      </dsp:txXfrm>
    </dsp:sp>
    <dsp:sp modelId="{44907999-CC79-4D33-9BBC-80ECF24DA782}">
      <dsp:nvSpPr>
        <dsp:cNvPr id="0" name=""/>
        <dsp:cNvSpPr/>
      </dsp:nvSpPr>
      <dsp:spPr>
        <a:xfrm>
          <a:off x="2879842" y="1484355"/>
          <a:ext cx="1023769" cy="3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6xxx</a:t>
          </a:r>
        </a:p>
      </dsp:txBody>
      <dsp:txXfrm>
        <a:off x="2891178" y="1495691"/>
        <a:ext cx="1001097" cy="3643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B6FA1-3C5E-4529-BC60-D6736CD7736B}">
      <dsp:nvSpPr>
        <dsp:cNvPr id="0" name=""/>
        <dsp:cNvSpPr/>
      </dsp:nvSpPr>
      <dsp:spPr>
        <a:xfrm>
          <a:off x="1629" y="663820"/>
          <a:ext cx="1094059" cy="131287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a:solidFill>
                <a:schemeClr val="bg1"/>
              </a:solidFill>
            </a:rPr>
            <a:t>Select Chassis</a:t>
          </a:r>
        </a:p>
      </dsp:txBody>
      <dsp:txXfrm rot="16200000">
        <a:off x="-427241" y="1092691"/>
        <a:ext cx="1076554" cy="218811"/>
      </dsp:txXfrm>
    </dsp:sp>
    <dsp:sp modelId="{5473ABCB-BBE0-4C44-9B07-72BA0C1BF7AE}">
      <dsp:nvSpPr>
        <dsp:cNvPr id="0" name=""/>
        <dsp:cNvSpPr/>
      </dsp:nvSpPr>
      <dsp:spPr>
        <a:xfrm>
          <a:off x="220441" y="663820"/>
          <a:ext cx="815074" cy="13128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marR="0" lvl="0" algn="l" defTabSz="488950" eaLnBrk="1" fontAlgn="auto" latinLnBrk="0" hangingPunct="1">
            <a:lnSpc>
              <a:spcPct val="90000"/>
            </a:lnSpc>
            <a:spcBef>
              <a:spcPct val="0"/>
            </a:spcBef>
            <a:spcAft>
              <a:spcPct val="35000"/>
            </a:spcAft>
            <a:buClrTx/>
            <a:buSzTx/>
            <a:buFontTx/>
            <a:tabLst/>
            <a:defRPr/>
          </a:pPr>
          <a:r>
            <a:rPr lang="en-US" sz="1100" kern="1200" dirty="0"/>
            <a:t>- Choose controller</a:t>
          </a:r>
        </a:p>
        <a:p>
          <a:pPr marR="0" lvl="0" algn="l" defTabSz="488950" eaLnBrk="1" fontAlgn="auto" latinLnBrk="0" hangingPunct="1">
            <a:lnSpc>
              <a:spcPct val="90000"/>
            </a:lnSpc>
            <a:spcBef>
              <a:spcPct val="0"/>
            </a:spcBef>
            <a:spcAft>
              <a:spcPct val="35000"/>
            </a:spcAft>
            <a:buClrTx/>
            <a:buSzTx/>
            <a:buFontTx/>
            <a:tabLst/>
            <a:defRPr/>
          </a:pPr>
          <a:r>
            <a:rPr lang="en-US" sz="1100" kern="1200" dirty="0"/>
            <a:t>- Choose density</a:t>
          </a:r>
        </a:p>
        <a:p>
          <a:pPr marR="0" lvl="0" algn="l" defTabSz="488950" eaLnBrk="1" fontAlgn="auto" latinLnBrk="0" hangingPunct="1">
            <a:lnSpc>
              <a:spcPct val="90000"/>
            </a:lnSpc>
            <a:spcBef>
              <a:spcPct val="0"/>
            </a:spcBef>
            <a:spcAft>
              <a:spcPct val="35000"/>
            </a:spcAft>
            <a:buClrTx/>
            <a:buSzTx/>
            <a:buFontTx/>
            <a:tabLst/>
            <a:defRPr/>
          </a:pPr>
          <a:r>
            <a:rPr lang="en-US" sz="1100" kern="1200" dirty="0"/>
            <a:t>- Empty RAID</a:t>
          </a:r>
        </a:p>
      </dsp:txBody>
      <dsp:txXfrm>
        <a:off x="220441" y="663820"/>
        <a:ext cx="815074" cy="1312871"/>
      </dsp:txXfrm>
    </dsp:sp>
    <dsp:sp modelId="{41ACC768-0734-4F58-BF03-D949D9B62CA4}">
      <dsp:nvSpPr>
        <dsp:cNvPr id="0" name=""/>
        <dsp:cNvSpPr/>
      </dsp:nvSpPr>
      <dsp:spPr>
        <a:xfrm>
          <a:off x="1133981" y="663820"/>
          <a:ext cx="1094059" cy="131287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a:solidFill>
                <a:schemeClr val="bg1"/>
              </a:solidFill>
            </a:rPr>
            <a:t>Select Drives</a:t>
          </a:r>
        </a:p>
      </dsp:txBody>
      <dsp:txXfrm rot="16200000">
        <a:off x="705109" y="1092691"/>
        <a:ext cx="1076554" cy="218811"/>
      </dsp:txXfrm>
    </dsp:sp>
    <dsp:sp modelId="{794482FA-94AB-43B0-AB26-46C4F9A0D11C}">
      <dsp:nvSpPr>
        <dsp:cNvPr id="0" name=""/>
        <dsp:cNvSpPr/>
      </dsp:nvSpPr>
      <dsp:spPr>
        <a:xfrm rot="5400000">
          <a:off x="1042990" y="1707146"/>
          <a:ext cx="192922" cy="16410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0E338F-6B69-469F-ACBE-15E49716B697}">
      <dsp:nvSpPr>
        <dsp:cNvPr id="0" name=""/>
        <dsp:cNvSpPr/>
      </dsp:nvSpPr>
      <dsp:spPr>
        <a:xfrm>
          <a:off x="1352792" y="663820"/>
          <a:ext cx="815074" cy="13128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US" sz="1100" kern="1200" dirty="0"/>
            <a:t>- Pick size and quantity</a:t>
          </a:r>
        </a:p>
        <a:p>
          <a:pPr lvl="0" algn="l" defTabSz="488950">
            <a:lnSpc>
              <a:spcPct val="90000"/>
            </a:lnSpc>
            <a:spcBef>
              <a:spcPct val="0"/>
            </a:spcBef>
            <a:spcAft>
              <a:spcPct val="35000"/>
            </a:spcAft>
          </a:pPr>
          <a:r>
            <a:rPr lang="en-US" sz="1100" kern="1200" dirty="0"/>
            <a:t>- SSD and/or HDD</a:t>
          </a:r>
        </a:p>
      </dsp:txBody>
      <dsp:txXfrm>
        <a:off x="1352792" y="663820"/>
        <a:ext cx="815074" cy="1312871"/>
      </dsp:txXfrm>
    </dsp:sp>
    <dsp:sp modelId="{476EE1C6-70E2-4194-BB2E-393E9A128308}">
      <dsp:nvSpPr>
        <dsp:cNvPr id="0" name=""/>
        <dsp:cNvSpPr/>
      </dsp:nvSpPr>
      <dsp:spPr>
        <a:xfrm>
          <a:off x="2266332" y="663820"/>
          <a:ext cx="1094059" cy="131287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a:solidFill>
                <a:schemeClr val="bg1"/>
              </a:solidFill>
            </a:rPr>
            <a:t>Select Connectivity</a:t>
          </a:r>
        </a:p>
      </dsp:txBody>
      <dsp:txXfrm rot="16200000">
        <a:off x="1837461" y="1092691"/>
        <a:ext cx="1076554" cy="218811"/>
      </dsp:txXfrm>
    </dsp:sp>
    <dsp:sp modelId="{D37A0840-5558-4BDC-97BA-DF90AE6E0C92}">
      <dsp:nvSpPr>
        <dsp:cNvPr id="0" name=""/>
        <dsp:cNvSpPr/>
      </dsp:nvSpPr>
      <dsp:spPr>
        <a:xfrm rot="5400000">
          <a:off x="2175341" y="1707146"/>
          <a:ext cx="192922" cy="16410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EE5384-7A73-47F4-8C45-D79D5F1B12A3}">
      <dsp:nvSpPr>
        <dsp:cNvPr id="0" name=""/>
        <dsp:cNvSpPr/>
      </dsp:nvSpPr>
      <dsp:spPr>
        <a:xfrm>
          <a:off x="2485144" y="663820"/>
          <a:ext cx="815074" cy="13128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US" sz="1100" kern="1200" dirty="0"/>
            <a:t>- Select SFP type for CNC chassis (1GbE iSCSI, 10GbE iSCSI, 8Gb FC and 16Gb FC)</a:t>
          </a:r>
        </a:p>
        <a:p>
          <a:pPr lvl="0" algn="l" defTabSz="488950">
            <a:lnSpc>
              <a:spcPct val="90000"/>
            </a:lnSpc>
            <a:spcBef>
              <a:spcPct val="0"/>
            </a:spcBef>
            <a:spcAft>
              <a:spcPct val="35000"/>
            </a:spcAft>
          </a:pPr>
          <a:r>
            <a:rPr lang="en-US" sz="1100" kern="1200" dirty="0"/>
            <a:t>- SAS Y-Cable</a:t>
          </a:r>
        </a:p>
      </dsp:txBody>
      <dsp:txXfrm>
        <a:off x="2485144" y="663820"/>
        <a:ext cx="815074" cy="1312871"/>
      </dsp:txXfrm>
    </dsp:sp>
    <dsp:sp modelId="{5019BEC7-D8F7-4D26-957D-9DF0AEDCEC51}">
      <dsp:nvSpPr>
        <dsp:cNvPr id="0" name=""/>
        <dsp:cNvSpPr/>
      </dsp:nvSpPr>
      <dsp:spPr>
        <a:xfrm>
          <a:off x="3398684" y="663820"/>
          <a:ext cx="1094059" cy="131287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a:solidFill>
                <a:schemeClr val="bg1"/>
              </a:solidFill>
            </a:rPr>
            <a:t>Optional Software</a:t>
          </a:r>
        </a:p>
      </dsp:txBody>
      <dsp:txXfrm rot="16200000">
        <a:off x="2969812" y="1092691"/>
        <a:ext cx="1076554" cy="218811"/>
      </dsp:txXfrm>
    </dsp:sp>
    <dsp:sp modelId="{687F2EE6-359A-49F2-BBD5-632E2743DBE0}">
      <dsp:nvSpPr>
        <dsp:cNvPr id="0" name=""/>
        <dsp:cNvSpPr/>
      </dsp:nvSpPr>
      <dsp:spPr>
        <a:xfrm rot="5400000">
          <a:off x="3307693" y="1707146"/>
          <a:ext cx="192922" cy="16410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44498A-A6D3-4A90-AD4E-D15CCD416D65}">
      <dsp:nvSpPr>
        <dsp:cNvPr id="0" name=""/>
        <dsp:cNvSpPr/>
      </dsp:nvSpPr>
      <dsp:spPr>
        <a:xfrm>
          <a:off x="3617495" y="663820"/>
          <a:ext cx="815074" cy="13128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US" sz="1100" kern="1200" dirty="0"/>
            <a:t>- Only applied to RAID chassis</a:t>
          </a:r>
        </a:p>
      </dsp:txBody>
      <dsp:txXfrm>
        <a:off x="3617495" y="663820"/>
        <a:ext cx="815074" cy="1312871"/>
      </dsp:txXfrm>
    </dsp:sp>
    <dsp:sp modelId="{755ED985-ABCF-4E1E-BF95-B6E2C6559D24}">
      <dsp:nvSpPr>
        <dsp:cNvPr id="0" name=""/>
        <dsp:cNvSpPr/>
      </dsp:nvSpPr>
      <dsp:spPr>
        <a:xfrm>
          <a:off x="4531035" y="663820"/>
          <a:ext cx="1094059" cy="131287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a:solidFill>
                <a:schemeClr val="bg1"/>
              </a:solidFill>
            </a:rPr>
            <a:t>Select Expansion</a:t>
          </a:r>
        </a:p>
      </dsp:txBody>
      <dsp:txXfrm rot="16200000">
        <a:off x="4102164" y="1092691"/>
        <a:ext cx="1076554" cy="218811"/>
      </dsp:txXfrm>
    </dsp:sp>
    <dsp:sp modelId="{9A9DEB73-A512-4A04-9316-C559D6A613A6}">
      <dsp:nvSpPr>
        <dsp:cNvPr id="0" name=""/>
        <dsp:cNvSpPr/>
      </dsp:nvSpPr>
      <dsp:spPr>
        <a:xfrm rot="5400000">
          <a:off x="4440044" y="1707146"/>
          <a:ext cx="192922" cy="16410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06E3C-849A-44A5-B4CE-23C37B62DEB2}">
      <dsp:nvSpPr>
        <dsp:cNvPr id="0" name=""/>
        <dsp:cNvSpPr/>
      </dsp:nvSpPr>
      <dsp:spPr>
        <a:xfrm>
          <a:off x="4749847" y="663820"/>
          <a:ext cx="815074" cy="13128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US" sz="1100" kern="1200" dirty="0">
              <a:solidFill>
                <a:srgbClr val="454545"/>
              </a:solidFill>
            </a:rPr>
            <a:t>-Choose Density</a:t>
          </a:r>
        </a:p>
        <a:p>
          <a:pPr lvl="0" algn="l" defTabSz="488950">
            <a:lnSpc>
              <a:spcPct val="90000"/>
            </a:lnSpc>
            <a:spcBef>
              <a:spcPct val="0"/>
            </a:spcBef>
            <a:spcAft>
              <a:spcPct val="35000"/>
            </a:spcAft>
          </a:pPr>
          <a:r>
            <a:rPr lang="en-US" sz="1100" kern="1200" dirty="0">
              <a:solidFill>
                <a:srgbClr val="454545"/>
              </a:solidFill>
            </a:rPr>
            <a:t>- Choose Drives</a:t>
          </a:r>
        </a:p>
      </dsp:txBody>
      <dsp:txXfrm>
        <a:off x="4749847" y="663820"/>
        <a:ext cx="815074" cy="1312871"/>
      </dsp:txXfrm>
    </dsp:sp>
    <dsp:sp modelId="{62BC1A3D-F9D3-4221-A607-20B82D81EC17}">
      <dsp:nvSpPr>
        <dsp:cNvPr id="0" name=""/>
        <dsp:cNvSpPr/>
      </dsp:nvSpPr>
      <dsp:spPr>
        <a:xfrm>
          <a:off x="5663387" y="663820"/>
          <a:ext cx="1094059" cy="131287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a:solidFill>
                <a:schemeClr val="bg1"/>
              </a:solidFill>
            </a:rPr>
            <a:t>Service</a:t>
          </a:r>
        </a:p>
      </dsp:txBody>
      <dsp:txXfrm rot="16200000">
        <a:off x="5234515" y="1092691"/>
        <a:ext cx="1076554" cy="218811"/>
      </dsp:txXfrm>
    </dsp:sp>
    <dsp:sp modelId="{CDE48167-9D8A-4180-8938-C4AF8EB0CDEE}">
      <dsp:nvSpPr>
        <dsp:cNvPr id="0" name=""/>
        <dsp:cNvSpPr/>
      </dsp:nvSpPr>
      <dsp:spPr>
        <a:xfrm rot="5400000">
          <a:off x="5572396" y="1707146"/>
          <a:ext cx="192922" cy="16410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20E044-101A-4A87-ADA3-3100B3F4F56A}">
      <dsp:nvSpPr>
        <dsp:cNvPr id="0" name=""/>
        <dsp:cNvSpPr/>
      </dsp:nvSpPr>
      <dsp:spPr>
        <a:xfrm>
          <a:off x="5882198" y="663820"/>
          <a:ext cx="815074" cy="13128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US" sz="1100" kern="1200" dirty="0"/>
            <a:t>- Tied to chassis</a:t>
          </a:r>
        </a:p>
        <a:p>
          <a:pPr lvl="0" algn="l" defTabSz="488950">
            <a:lnSpc>
              <a:spcPct val="90000"/>
            </a:lnSpc>
            <a:spcBef>
              <a:spcPct val="0"/>
            </a:spcBef>
            <a:spcAft>
              <a:spcPct val="35000"/>
            </a:spcAft>
          </a:pPr>
          <a:r>
            <a:rPr lang="en-US" sz="1100" kern="1200" dirty="0"/>
            <a:t>- Extended warranty options available</a:t>
          </a:r>
        </a:p>
      </dsp:txBody>
      <dsp:txXfrm>
        <a:off x="5882198" y="663820"/>
        <a:ext cx="815074" cy="131287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5291126B-48DF-9943-97B3-6F4FE00A989C}" type="datetimeFigureOut">
              <a:rPr lang="en-US"/>
              <a:pPr>
                <a:defRPr/>
              </a:pPr>
              <a:t>3/10/16</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3A82CFC8-E374-F944-BB96-0DA719E3EE08}" type="slidenum">
              <a:rPr lang="en-US"/>
              <a:pPr>
                <a:defRPr/>
              </a:pPr>
              <a:t>‹#›</a:t>
            </a:fld>
            <a:endParaRPr lang="en-US"/>
          </a:p>
        </p:txBody>
      </p:sp>
    </p:spTree>
    <p:extLst>
      <p:ext uri="{BB962C8B-B14F-4D97-AF65-F5344CB8AC3E}">
        <p14:creationId xmlns:p14="http://schemas.microsoft.com/office/powerpoint/2010/main" val="3152753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B6AE0F1-34EE-2949-9CD6-2F08B9797F13}" type="datetimeFigureOut">
              <a:rPr lang="en-US"/>
              <a:pPr>
                <a:defRPr/>
              </a:pPr>
              <a:t>3/10/16</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F9AA793E-8016-FE43-AB97-BC0D9B80D50C}" type="slidenum">
              <a:rPr lang="en-US"/>
              <a:pPr>
                <a:defRPr/>
              </a:pPr>
              <a:t>‹#›</a:t>
            </a:fld>
            <a:endParaRPr lang="en-US"/>
          </a:p>
        </p:txBody>
      </p:sp>
    </p:spTree>
    <p:extLst>
      <p:ext uri="{BB962C8B-B14F-4D97-AF65-F5344CB8AC3E}">
        <p14:creationId xmlns:p14="http://schemas.microsoft.com/office/powerpoint/2010/main" val="24478638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27</a:t>
            </a:fld>
            <a:endParaRPr lang="en-US" dirty="0"/>
          </a:p>
        </p:txBody>
      </p:sp>
    </p:spTree>
    <p:extLst>
      <p:ext uri="{BB962C8B-B14F-4D97-AF65-F5344CB8AC3E}">
        <p14:creationId xmlns:p14="http://schemas.microsoft.com/office/powerpoint/2010/main" val="2986613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28</a:t>
            </a:fld>
            <a:endParaRPr lang="en-US" dirty="0"/>
          </a:p>
        </p:txBody>
      </p:sp>
    </p:spTree>
    <p:extLst>
      <p:ext uri="{BB962C8B-B14F-4D97-AF65-F5344CB8AC3E}">
        <p14:creationId xmlns:p14="http://schemas.microsoft.com/office/powerpoint/2010/main" val="298661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29</a:t>
            </a:fld>
            <a:endParaRPr lang="en-US" dirty="0"/>
          </a:p>
        </p:txBody>
      </p:sp>
    </p:spTree>
    <p:extLst>
      <p:ext uri="{BB962C8B-B14F-4D97-AF65-F5344CB8AC3E}">
        <p14:creationId xmlns:p14="http://schemas.microsoft.com/office/powerpoint/2010/main" val="2986613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30</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31</a:t>
            </a:fld>
            <a:endParaRPr lang="en-US" dirty="0"/>
          </a:p>
        </p:txBody>
      </p:sp>
    </p:spTree>
    <p:extLst>
      <p:ext uri="{BB962C8B-B14F-4D97-AF65-F5344CB8AC3E}">
        <p14:creationId xmlns:p14="http://schemas.microsoft.com/office/powerpoint/2010/main" val="298661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35</a:t>
            </a:fld>
            <a:endParaRPr lang="en-US" dirty="0"/>
          </a:p>
        </p:txBody>
      </p:sp>
    </p:spTree>
    <p:extLst>
      <p:ext uri="{BB962C8B-B14F-4D97-AF65-F5344CB8AC3E}">
        <p14:creationId xmlns:p14="http://schemas.microsoft.com/office/powerpoint/2010/main" val="2986613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36</a:t>
            </a:fld>
            <a:endParaRPr lang="en-US" dirty="0"/>
          </a:p>
        </p:txBody>
      </p:sp>
    </p:spTree>
    <p:extLst>
      <p:ext uri="{BB962C8B-B14F-4D97-AF65-F5344CB8AC3E}">
        <p14:creationId xmlns:p14="http://schemas.microsoft.com/office/powerpoint/2010/main" val="2986613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40</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41</a:t>
            </a:fld>
            <a:endParaRPr lang="en-US"/>
          </a:p>
        </p:txBody>
      </p:sp>
    </p:spTree>
    <p:extLst>
      <p:ext uri="{BB962C8B-B14F-4D97-AF65-F5344CB8AC3E}">
        <p14:creationId xmlns:p14="http://schemas.microsoft.com/office/powerpoint/2010/main" val="3150236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43</a:t>
            </a:fld>
            <a:endParaRPr lang="en-US"/>
          </a:p>
        </p:txBody>
      </p:sp>
    </p:spTree>
    <p:extLst>
      <p:ext uri="{BB962C8B-B14F-4D97-AF65-F5344CB8AC3E}">
        <p14:creationId xmlns:p14="http://schemas.microsoft.com/office/powerpoint/2010/main" val="97657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44</a:t>
            </a:fld>
            <a:endParaRPr lang="en-US"/>
          </a:p>
        </p:txBody>
      </p:sp>
    </p:spTree>
    <p:extLst>
      <p:ext uri="{BB962C8B-B14F-4D97-AF65-F5344CB8AC3E}">
        <p14:creationId xmlns:p14="http://schemas.microsoft.com/office/powerpoint/2010/main" val="3150236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46</a:t>
            </a:fld>
            <a:endParaRPr lang="en-US"/>
          </a:p>
        </p:txBody>
      </p:sp>
    </p:spTree>
    <p:extLst>
      <p:ext uri="{BB962C8B-B14F-4D97-AF65-F5344CB8AC3E}">
        <p14:creationId xmlns:p14="http://schemas.microsoft.com/office/powerpoint/2010/main" val="3150236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47</a:t>
            </a:fld>
            <a:endParaRPr lang="en-US"/>
          </a:p>
        </p:txBody>
      </p:sp>
    </p:spTree>
    <p:extLst>
      <p:ext uri="{BB962C8B-B14F-4D97-AF65-F5344CB8AC3E}">
        <p14:creationId xmlns:p14="http://schemas.microsoft.com/office/powerpoint/2010/main" val="2401625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48</a:t>
            </a:fld>
            <a:endParaRPr lang="en-US"/>
          </a:p>
        </p:txBody>
      </p:sp>
    </p:spTree>
    <p:extLst>
      <p:ext uri="{BB962C8B-B14F-4D97-AF65-F5344CB8AC3E}">
        <p14:creationId xmlns:p14="http://schemas.microsoft.com/office/powerpoint/2010/main" val="2401625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49</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68</a:t>
            </a:fld>
            <a:endParaRPr lang="en-US" dirty="0"/>
          </a:p>
        </p:txBody>
      </p:sp>
    </p:spTree>
    <p:extLst>
      <p:ext uri="{BB962C8B-B14F-4D97-AF65-F5344CB8AC3E}">
        <p14:creationId xmlns:p14="http://schemas.microsoft.com/office/powerpoint/2010/main" val="50420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solidFill>
                  <a:prstClr val="black"/>
                </a:solidFill>
              </a:rPr>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92137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19</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22</a:t>
            </a:fld>
            <a:endParaRPr lang="en-US" dirty="0"/>
          </a:p>
        </p:txBody>
      </p:sp>
    </p:spTree>
    <p:extLst>
      <p:ext uri="{BB962C8B-B14F-4D97-AF65-F5344CB8AC3E}">
        <p14:creationId xmlns:p14="http://schemas.microsoft.com/office/powerpoint/2010/main" val="298661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23</a:t>
            </a:fld>
            <a:endParaRPr lang="en-US" dirty="0"/>
          </a:p>
        </p:txBody>
      </p:sp>
    </p:spTree>
    <p:extLst>
      <p:ext uri="{BB962C8B-B14F-4D97-AF65-F5344CB8AC3E}">
        <p14:creationId xmlns:p14="http://schemas.microsoft.com/office/powerpoint/2010/main" val="298661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24</a:t>
            </a:fld>
            <a:endParaRPr lang="en-US" dirty="0"/>
          </a:p>
        </p:txBody>
      </p:sp>
    </p:spTree>
    <p:extLst>
      <p:ext uri="{BB962C8B-B14F-4D97-AF65-F5344CB8AC3E}">
        <p14:creationId xmlns:p14="http://schemas.microsoft.com/office/powerpoint/2010/main" val="2986613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25</a:t>
            </a:fld>
            <a:endParaRPr lang="en-US" dirty="0"/>
          </a:p>
        </p:txBody>
      </p:sp>
    </p:spTree>
    <p:extLst>
      <p:ext uri="{BB962C8B-B14F-4D97-AF65-F5344CB8AC3E}">
        <p14:creationId xmlns:p14="http://schemas.microsoft.com/office/powerpoint/2010/main" val="298661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26</a:t>
            </a:fld>
            <a:endParaRPr lang="en-US" dirty="0"/>
          </a:p>
        </p:txBody>
      </p:sp>
    </p:spTree>
    <p:extLst>
      <p:ext uri="{BB962C8B-B14F-4D97-AF65-F5344CB8AC3E}">
        <p14:creationId xmlns:p14="http://schemas.microsoft.com/office/powerpoint/2010/main" val="298661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14141"/>
        </a:solidFill>
        <a:effectLst/>
      </p:bgPr>
    </p:bg>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0092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per Title Slide - Generic">
    <p:spTree>
      <p:nvGrpSpPr>
        <p:cNvPr id="1" name=""/>
        <p:cNvGrpSpPr/>
        <p:nvPr/>
      </p:nvGrpSpPr>
      <p:grpSpPr>
        <a:xfrm>
          <a:off x="0" y="0"/>
          <a:ext cx="0" cy="0"/>
          <a:chOff x="0" y="0"/>
          <a:chExt cx="0" cy="0"/>
        </a:xfrm>
      </p:grpSpPr>
      <p:sp>
        <p:nvSpPr>
          <p:cNvPr id="4" name="Rectangle 3"/>
          <p:cNvSpPr/>
          <p:nvPr userDrawn="1"/>
        </p:nvSpPr>
        <p:spPr>
          <a:xfrm>
            <a:off x="0" y="1500744"/>
            <a:ext cx="9144000" cy="3642756"/>
          </a:xfrm>
          <a:prstGeom prst="rect">
            <a:avLst/>
          </a:prstGeom>
          <a:gradFill>
            <a:gsLst>
              <a:gs pos="0">
                <a:srgbClr val="B0B9B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userDrawn="1"/>
        </p:nvSpPr>
        <p:spPr>
          <a:xfrm>
            <a:off x="0" y="1"/>
            <a:ext cx="9144000" cy="3964781"/>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a:spLocks noGrp="1"/>
          </p:cNvSpPr>
          <p:nvPr>
            <p:ph idx="1" hasCustomPrompt="1"/>
          </p:nvPr>
        </p:nvSpPr>
        <p:spPr bwMode="auto">
          <a:xfrm>
            <a:off x="368509" y="4172094"/>
            <a:ext cx="7990487"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aseline="0">
                <a:solidFill>
                  <a:srgbClr val="00B6F1"/>
                </a:solidFill>
              </a:defRPr>
            </a:lvl1pPr>
          </a:lstStyle>
          <a:p>
            <a:pPr lvl="0"/>
            <a:r>
              <a:rPr lang="en-US" dirty="0" smtClean="0"/>
              <a:t>Subtitle/Tagline</a:t>
            </a:r>
            <a:br>
              <a:rPr lang="en-US" dirty="0" smtClean="0"/>
            </a:br>
            <a:r>
              <a:rPr lang="en-US" dirty="0" smtClean="0"/>
              <a:t>will go here</a:t>
            </a:r>
          </a:p>
        </p:txBody>
      </p:sp>
      <p:sp>
        <p:nvSpPr>
          <p:cNvPr id="3" name="Parallelogram 2"/>
          <p:cNvSpPr/>
          <p:nvPr userDrawn="1"/>
        </p:nvSpPr>
        <p:spPr>
          <a:xfrm>
            <a:off x="2971802" y="0"/>
            <a:ext cx="9925049" cy="3632495"/>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bwMode="auto">
          <a:xfrm>
            <a:off x="322780" y="2734069"/>
            <a:ext cx="6992420" cy="101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nSpc>
                <a:spcPts val="6200"/>
              </a:lnSpc>
              <a:defRPr sz="6000">
                <a:solidFill>
                  <a:schemeClr val="bg1"/>
                </a:solidFill>
              </a:defRPr>
            </a:lvl1pPr>
          </a:lstStyle>
          <a:p>
            <a:pPr lvl="0"/>
            <a:r>
              <a:rPr lang="en-US" dirty="0" smtClean="0"/>
              <a:t>Click to edit Master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6" y="4909557"/>
            <a:ext cx="347135" cy="183460"/>
          </a:xfrm>
          <a:prstGeom prst="rect">
            <a:avLst/>
          </a:prstGeom>
          <a:effectLst/>
        </p:spPr>
      </p:pic>
      <p:sp>
        <p:nvSpPr>
          <p:cNvPr id="11" name="Rectangle 10"/>
          <p:cNvSpPr/>
          <p:nvPr userDrawn="1"/>
        </p:nvSpPr>
        <p:spPr>
          <a:xfrm>
            <a:off x="0" y="5116870"/>
            <a:ext cx="9144000" cy="3428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4" descr="QTM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4275" y="216694"/>
            <a:ext cx="1416050" cy="15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90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4076" t="2032" r="18584" b="15953"/>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30057"/>
            <a:ext cx="9144000" cy="5177432"/>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0571" y="-13599"/>
            <a:ext cx="1806854" cy="750410"/>
          </a:xfrm>
          <a:prstGeom prst="rect">
            <a:avLst/>
          </a:prstGeom>
        </p:spPr>
      </p:pic>
    </p:spTree>
    <p:extLst>
      <p:ext uri="{BB962C8B-B14F-4D97-AF65-F5344CB8AC3E}">
        <p14:creationId xmlns:p14="http://schemas.microsoft.com/office/powerpoint/2010/main" val="322638489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54864"/>
            <a:ext cx="7863840"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00777" y="1200151"/>
            <a:ext cx="8286023" cy="3394472"/>
          </a:xfrm>
          <a:prstGeom prst="rect">
            <a:avLst/>
          </a:prstGeom>
        </p:spPr>
        <p:txBody>
          <a:bodyPr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3343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77491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462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94256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834" y="1197864"/>
            <a:ext cx="4096966"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2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97864"/>
            <a:ext cx="4038600"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2645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09750"/>
            <a:ext cx="4040188" cy="2784872"/>
          </a:xfrm>
          <a:prstGeom prst="rect">
            <a:avLst/>
          </a:prstGeom>
        </p:spPr>
        <p:txBody>
          <a:bodyPr/>
          <a:lstStyle>
            <a:lvl1pPr>
              <a:defRPr sz="2000" baseline="0">
                <a:solidFill>
                  <a:srgbClr val="414141"/>
                </a:solidFill>
              </a:defRPr>
            </a:lvl1pPr>
            <a:lvl2pPr marL="685800" indent="-287338">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09750"/>
            <a:ext cx="4041775" cy="2784872"/>
          </a:xfrm>
          <a:prstGeom prst="rect">
            <a:avLst/>
          </a:prstGeom>
        </p:spPr>
        <p:txBody>
          <a:bodyPr/>
          <a:lstStyle>
            <a:lvl1pPr>
              <a:defRPr sz="2000" baseline="0">
                <a:solidFill>
                  <a:srgbClr val="414141"/>
                </a:solidFill>
              </a:defRPr>
            </a:lvl1pPr>
            <a:lvl2pPr>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hasCustomPrompt="1"/>
          </p:nvPr>
        </p:nvSpPr>
        <p:spPr/>
        <p:txBody>
          <a:bodyPr/>
          <a:lstStyle>
            <a:lvl1pPr>
              <a:defRPr baseline="0">
                <a:solidFill>
                  <a:srgbClr val="0F73C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157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er">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4763" y="0"/>
            <a:ext cx="9139237" cy="514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784" y="2339336"/>
            <a:ext cx="2979163" cy="46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014"/>
          <p:cNvSpPr>
            <a:spLocks noChangeArrowheads="1"/>
          </p:cNvSpPr>
          <p:nvPr userDrawn="1"/>
        </p:nvSpPr>
        <p:spPr bwMode="auto">
          <a:xfrm>
            <a:off x="1066800" y="4400550"/>
            <a:ext cx="7310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0" tIns="0" rIns="0" bIns="0">
            <a:spAutoFit/>
          </a:bodyPr>
          <a:lstStyle/>
          <a:p>
            <a:pPr algn="ctr"/>
            <a:r>
              <a:rPr lang="en-US" sz="800" dirty="0">
                <a:solidFill>
                  <a:schemeClr val="bg1"/>
                </a:solidFill>
                <a:cs typeface="Arial" charset="0"/>
                <a:sym typeface="Arial" charset="0"/>
              </a:rPr>
              <a:t>© 2015 Quantum Corporation. Company Confidential. Forward-looking information is based upon multiple assumptions and uncertainties,</a:t>
            </a:r>
            <a:br>
              <a:rPr lang="en-US" sz="800" dirty="0">
                <a:solidFill>
                  <a:schemeClr val="bg1"/>
                </a:solidFill>
                <a:cs typeface="Arial" charset="0"/>
                <a:sym typeface="Arial" charset="0"/>
              </a:rPr>
            </a:br>
            <a:r>
              <a:rPr lang="en-US" sz="800" dirty="0">
                <a:solidFill>
                  <a:schemeClr val="bg1"/>
                </a:solidFill>
                <a:cs typeface="Arial" charset="0"/>
                <a:sym typeface="Arial" charset="0"/>
              </a:rPr>
              <a:t>does not necessarily represent the company</a:t>
            </a:r>
            <a:r>
              <a:rPr lang="ja-JP" altLang="en-US" sz="800" dirty="0">
                <a:solidFill>
                  <a:schemeClr val="bg1"/>
                </a:solidFill>
                <a:cs typeface="Arial" charset="0"/>
                <a:sym typeface="Arial" charset="0"/>
              </a:rPr>
              <a:t>’</a:t>
            </a:r>
            <a:r>
              <a:rPr lang="en-US" sz="800" dirty="0">
                <a:solidFill>
                  <a:schemeClr val="bg1"/>
                </a:solidFill>
                <a:cs typeface="Arial" charset="0"/>
                <a:sym typeface="Arial" charset="0"/>
              </a:rPr>
              <a:t>s outlook and is for planning purposes only.</a:t>
            </a:r>
          </a:p>
        </p:txBody>
      </p:sp>
    </p:spTree>
    <p:extLst>
      <p:ext uri="{BB962C8B-B14F-4D97-AF65-F5344CB8AC3E}">
        <p14:creationId xmlns:p14="http://schemas.microsoft.com/office/powerpoint/2010/main" val="261737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ferenceRoom Background on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8696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Content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p:nvPr>
        </p:nvSpPr>
        <p:spPr bwMode="auto">
          <a:xfrm>
            <a:off x="322780" y="193328"/>
            <a:ext cx="8289245"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Text Placeholder 2"/>
          <p:cNvSpPr>
            <a:spLocks noGrp="1"/>
          </p:cNvSpPr>
          <p:nvPr>
            <p:ph idx="1"/>
          </p:nvPr>
        </p:nvSpPr>
        <p:spPr bwMode="auto">
          <a:xfrm>
            <a:off x="395805" y="948026"/>
            <a:ext cx="8216220" cy="357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userDrawn="1"/>
        </p:nvCxnSpPr>
        <p:spPr>
          <a:xfrm>
            <a:off x="174373" y="4846084"/>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6" y="4909557"/>
            <a:ext cx="347135" cy="183460"/>
          </a:xfrm>
          <a:prstGeom prst="rect">
            <a:avLst/>
          </a:prstGeom>
          <a:effectLst/>
        </p:spPr>
      </p:pic>
      <p:sp>
        <p:nvSpPr>
          <p:cNvPr id="9" name="Slide Number Placeholder 5"/>
          <p:cNvSpPr txBox="1">
            <a:spLocks/>
          </p:cNvSpPr>
          <p:nvPr userDrawn="1"/>
        </p:nvSpPr>
        <p:spPr>
          <a:xfrm>
            <a:off x="220070" y="4860276"/>
            <a:ext cx="463550" cy="184547"/>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0" name="Slide Number Placeholder 4"/>
          <p:cNvSpPr txBox="1">
            <a:spLocks/>
          </p:cNvSpPr>
          <p:nvPr userDrawn="1"/>
        </p:nvSpPr>
        <p:spPr bwMode="auto">
          <a:xfrm>
            <a:off x="550385" y="4865482"/>
            <a:ext cx="4572000" cy="320279"/>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1" name="Rectangle 7"/>
          <p:cNvSpPr>
            <a:spLocks noGrp="1" noChangeArrowheads="1"/>
          </p:cNvSpPr>
          <p:nvPr userDrawn="1"/>
        </p:nvSpPr>
        <p:spPr bwMode="auto">
          <a:xfrm>
            <a:off x="429735" y="4844209"/>
            <a:ext cx="171450" cy="185738"/>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3192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400050" y="438150"/>
            <a:ext cx="8345488" cy="407988"/>
            <a:chOff x="400778" y="438150"/>
            <a:chExt cx="8343994" cy="408049"/>
          </a:xfrm>
        </p:grpSpPr>
        <p:sp>
          <p:nvSpPr>
            <p:cNvPr id="12" name="Rectangle 11"/>
            <p:cNvSpPr/>
            <p:nvPr userDrawn="1"/>
          </p:nvSpPr>
          <p:spPr>
            <a:xfrm>
              <a:off x="400778" y="827146"/>
              <a:ext cx="8343994" cy="19053"/>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1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15837" y="438150"/>
              <a:ext cx="325737" cy="23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23"/>
          <p:cNvSpPr>
            <a:spLocks noGrp="1"/>
          </p:cNvSpPr>
          <p:nvPr>
            <p:ph type="title"/>
          </p:nvPr>
        </p:nvSpPr>
        <p:spPr bwMode="auto">
          <a:xfrm>
            <a:off x="365125" y="57150"/>
            <a:ext cx="7864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0" bIns="0" numCol="1" anchor="b" anchorCtr="0" compatLnSpc="1">
            <a:prstTxWarp prst="textNoShape">
              <a:avLst/>
            </a:prstTxWarp>
          </a:bodyPr>
          <a:lstStyle/>
          <a:p>
            <a:pPr lvl="0"/>
            <a:r>
              <a:rPr lang="en-US" smtClean="0"/>
              <a:t>Click to edit Master title style</a:t>
            </a:r>
            <a:endParaRPr lang="en-US" dirty="0"/>
          </a:p>
        </p:txBody>
      </p:sp>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2015 Quantum Corporation | </a:t>
            </a:r>
            <a:r>
              <a:rPr i="1" dirty="0">
                <a:solidFill>
                  <a:srgbClr val="898989"/>
                </a:solidFill>
                <a:latin typeface="Calibri" panose="020F0502020204030204" pitchFamily="34" charset="0"/>
              </a:rPr>
              <a:t>Company Confidential</a:t>
            </a:r>
          </a:p>
        </p:txBody>
      </p:sp>
      <p:sp>
        <p:nvSpPr>
          <p:cNvPr id="1030" name="Text Placeholder 2"/>
          <p:cNvSpPr>
            <a:spLocks noGrp="1"/>
          </p:cNvSpPr>
          <p:nvPr>
            <p:ph type="body" idx="1"/>
          </p:nvPr>
        </p:nvSpPr>
        <p:spPr bwMode="auto">
          <a:xfrm>
            <a:off x="400050" y="1200150"/>
            <a:ext cx="82867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3" r:id="rId1"/>
    <p:sldLayoutId id="2147483709" r:id="rId2"/>
    <p:sldLayoutId id="2147483710" r:id="rId3"/>
    <p:sldLayoutId id="2147483714" r:id="rId4"/>
    <p:sldLayoutId id="2147483711" r:id="rId5"/>
    <p:sldLayoutId id="2147483712" r:id="rId6"/>
    <p:sldLayoutId id="2147483715" r:id="rId7"/>
    <p:sldLayoutId id="2147483716" r:id="rId8"/>
    <p:sldLayoutId id="2147483741" r:id="rId9"/>
    <p:sldLayoutId id="2147483742" r:id="rId10"/>
    <p:sldLayoutId id="2147483744" r:id="rId11"/>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300"/>
        </a:spcBef>
        <a:spcAft>
          <a:spcPts val="300"/>
        </a:spcAft>
        <a:buSzPct val="95000"/>
        <a:buBlip>
          <a:blip r:embed="rId14"/>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7.png"/><Relationship Id="rId6"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mailto:techsupport@quantum.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3" Type="http://schemas.openxmlformats.org/officeDocument/2006/relationships/hyperlink" Target="http://www.quantum.com/qseriesdocs" TargetMode="External"/><Relationship Id="rId4" Type="http://schemas.openxmlformats.org/officeDocument/2006/relationships/hyperlink" Target="http://scl.quantum.com/" TargetMode="External"/><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png"/><Relationship Id="rId3" Type="http://schemas.openxmlformats.org/officeDocument/2006/relationships/image" Target="cid:image001.png@01D097BF.8A45EAD0"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jpeg"/><Relationship Id="rId3" Type="http://schemas.openxmlformats.org/officeDocument/2006/relationships/image" Target="cid:image001.jpg@01D0EFB3.8C633240"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mailto:techsupport@quantum.com" TargetMode="External"/><Relationship Id="rId3" Type="http://schemas.openxmlformats.org/officeDocument/2006/relationships/image" Target="../media/image3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mailto:techsupport@quantum.com" TargetMode="External"/><Relationship Id="rId3" Type="http://schemas.openxmlformats.org/officeDocument/2006/relationships/image" Target="../media/image34.jpe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Worksheet1.xlsx"/><Relationship Id="rId5" Type="http://schemas.openxmlformats.org/officeDocument/2006/relationships/image" Target="../media/image35.emf"/><Relationship Id="rId1" Type="http://schemas.openxmlformats.org/officeDocument/2006/relationships/vmlDrawing" Target="../drawings/vmlDrawing1.vml"/><Relationship Id="rId2"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Excel_Worksheet2.xlsx"/><Relationship Id="rId5" Type="http://schemas.openxmlformats.org/officeDocument/2006/relationships/image" Target="../media/image36.emf"/><Relationship Id="rId1" Type="http://schemas.openxmlformats.org/officeDocument/2006/relationships/vmlDrawing" Target="../drawings/vmlDrawing2.vml"/><Relationship Id="rId2"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ubtitle 1"/>
          <p:cNvSpPr>
            <a:spLocks noGrp="1"/>
          </p:cNvSpPr>
          <p:nvPr>
            <p:ph type="subTitle" idx="1"/>
          </p:nvPr>
        </p:nvSpPr>
        <p:spPr>
          <a:xfrm>
            <a:off x="2057400" y="3234906"/>
            <a:ext cx="5715000" cy="590550"/>
          </a:xfrm>
        </p:spPr>
        <p:txBody>
          <a:bodyPr/>
          <a:lstStyle/>
          <a:p>
            <a:r>
              <a:rPr lang="en-US" dirty="0" smtClean="0">
                <a:latin typeface="Calibri" charset="0"/>
              </a:rPr>
              <a:t>March 2016</a:t>
            </a:r>
            <a:endParaRPr dirty="0">
              <a:latin typeface="Calibri" charset="0"/>
            </a:endParaRPr>
          </a:p>
        </p:txBody>
      </p:sp>
      <p:sp>
        <p:nvSpPr>
          <p:cNvPr id="3" name="Text Placeholder 2"/>
          <p:cNvSpPr>
            <a:spLocks noGrp="1"/>
          </p:cNvSpPr>
          <p:nvPr>
            <p:ph type="body" sz="quarter" idx="10"/>
          </p:nvPr>
        </p:nvSpPr>
        <p:spPr>
          <a:xfrm>
            <a:off x="2057400" y="2133600"/>
            <a:ext cx="6705600" cy="945662"/>
          </a:xfrm>
        </p:spPr>
        <p:txBody>
          <a:bodyPr rtlCol="0">
            <a:normAutofit lnSpcReduction="10000"/>
          </a:bodyPr>
          <a:lstStyle/>
          <a:p>
            <a:pPr>
              <a:defRPr/>
            </a:pPr>
            <a:r>
              <a:rPr lang="en-US" dirty="0" smtClean="0"/>
              <a:t>QXS 3, 4, 6 </a:t>
            </a:r>
          </a:p>
          <a:p>
            <a:pPr>
              <a:defRPr/>
            </a:pPr>
            <a:r>
              <a:rPr lang="en-US" dirty="0" smtClean="0"/>
              <a:t>TOI for Global Service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3311091" y="3063523"/>
            <a:ext cx="2184934" cy="811855"/>
          </a:xfrm>
          <a:prstGeom prst="downArrow">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alpha val="42000"/>
                </a:srgbClr>
              </a:solidFill>
            </a:endParaRPr>
          </a:p>
        </p:txBody>
      </p:sp>
      <p:sp>
        <p:nvSpPr>
          <p:cNvPr id="2" name="Title 1"/>
          <p:cNvSpPr>
            <a:spLocks noGrp="1"/>
          </p:cNvSpPr>
          <p:nvPr>
            <p:ph type="title"/>
          </p:nvPr>
        </p:nvSpPr>
        <p:spPr/>
        <p:txBody>
          <a:bodyPr/>
          <a:lstStyle/>
          <a:p>
            <a:r>
              <a:rPr lang="en-US" dirty="0"/>
              <a:t>QXS Hybrid Disk Building Block Quoting</a:t>
            </a:r>
          </a:p>
        </p:txBody>
      </p:sp>
      <p:sp>
        <p:nvSpPr>
          <p:cNvPr id="9" name="Text Placeholder 2"/>
          <p:cNvSpPr txBox="1">
            <a:spLocks/>
          </p:cNvSpPr>
          <p:nvPr/>
        </p:nvSpPr>
        <p:spPr bwMode="auto">
          <a:xfrm>
            <a:off x="365125" y="975333"/>
            <a:ext cx="8286023" cy="101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normAutofit fontScale="62500" lnSpcReduction="20000"/>
          </a:bodyPr>
          <a:lstStyle>
            <a:lvl1pPr marL="227013" indent="-227013" algn="l" defTabSz="914400" rtl="0" eaLnBrk="1" fontAlgn="base" latinLnBrk="0" hangingPunct="1">
              <a:spcBef>
                <a:spcPts val="300"/>
              </a:spcBef>
              <a:spcAft>
                <a:spcPts val="300"/>
              </a:spcAft>
              <a:buSzPct val="95000"/>
              <a:buBlip>
                <a:blip r:embed="rId2"/>
              </a:buBlip>
              <a:defRPr lang="en-US" sz="2000" kern="1200" baseline="0" dirty="0" smtClean="0">
                <a:solidFill>
                  <a:srgbClr val="414141"/>
                </a:solidFill>
                <a:latin typeface="+mn-lt"/>
                <a:ea typeface="+mn-ea"/>
                <a:cs typeface="+mn-cs"/>
              </a:defRPr>
            </a:lvl1pPr>
            <a:lvl2pPr marL="569913" indent="-171450" algn="l" defTabSz="914400" rtl="0" eaLnBrk="1" fontAlgn="base" latinLnBrk="0" hangingPunct="1">
              <a:spcBef>
                <a:spcPct val="0"/>
              </a:spcBef>
              <a:spcAft>
                <a:spcPts val="200"/>
              </a:spcAft>
              <a:buClr>
                <a:srgbClr val="0F73C3"/>
              </a:buClr>
              <a:buSzPct val="95000"/>
              <a:buFont typeface="Arial" charset="0"/>
              <a:buChar char="–"/>
              <a:defRPr lang="en-US" sz="1800" kern="1200" baseline="0" dirty="0" smtClean="0">
                <a:solidFill>
                  <a:srgbClr val="414141"/>
                </a:solidFill>
                <a:latin typeface="Calibri" panose="020F0502020204030204" pitchFamily="34" charset="0"/>
                <a:ea typeface="+mn-ea"/>
                <a:cs typeface="+mn-cs"/>
              </a:defRPr>
            </a:lvl2pPr>
            <a:lvl3pPr marL="858838" indent="-173038" algn="l" defTabSz="914400" rtl="0" eaLnBrk="1" fontAlgn="base" latinLnBrk="0" hangingPunct="1">
              <a:spcBef>
                <a:spcPts val="200"/>
              </a:spcBef>
              <a:spcAft>
                <a:spcPts val="200"/>
              </a:spcAft>
              <a:buClr>
                <a:srgbClr val="0F73C3"/>
              </a:buClr>
              <a:buFont typeface="Wingdings" charset="0"/>
              <a:buChar char="§"/>
              <a:defRPr lang="en-US" sz="1600" kern="1200" baseline="0" dirty="0" smtClean="0">
                <a:solidFill>
                  <a:srgbClr val="414141"/>
                </a:solidFill>
                <a:latin typeface="Calibri" panose="020F0502020204030204" pitchFamily="34" charset="0"/>
                <a:ea typeface="+mn-ea"/>
                <a:cs typeface="+mn-cs"/>
              </a:defRPr>
            </a:lvl3pPr>
            <a:lvl4pPr marL="1084263" indent="-109538" algn="l" defTabSz="914400" rtl="0" eaLnBrk="1" fontAlgn="base" latinLnBrk="0" hangingPunct="1">
              <a:spcBef>
                <a:spcPts val="200"/>
              </a:spcBef>
              <a:spcAft>
                <a:spcPts val="200"/>
              </a:spcAft>
              <a:buClr>
                <a:srgbClr val="0F73C3"/>
              </a:buClr>
              <a:buFont typeface="Arial" charset="0"/>
              <a:buChar char="•"/>
              <a:defRPr lang="en-US" sz="1400" kern="1200" baseline="0" dirty="0" smtClean="0">
                <a:solidFill>
                  <a:srgbClr val="414141"/>
                </a:solidFill>
                <a:latin typeface="Calibri" panose="020F0502020204030204" pitchFamily="34" charset="0"/>
                <a:ea typeface="+mn-ea"/>
                <a:cs typeface="+mn-cs"/>
              </a:defRPr>
            </a:lvl4pPr>
            <a:lvl5pPr marL="1255713" indent="-109538" algn="l" defTabSz="914400" rtl="0" eaLnBrk="1" fontAlgn="base" latinLnBrk="0" hangingPunct="1">
              <a:spcBef>
                <a:spcPts val="200"/>
              </a:spcBef>
              <a:spcAft>
                <a:spcPts val="200"/>
              </a:spcAft>
              <a:buClr>
                <a:srgbClr val="0F73C3"/>
              </a:buClr>
              <a:buFont typeface="Arial" charset="0"/>
              <a:buChar char="»"/>
              <a:defRPr lang="en-US" sz="1200" kern="1200" baseline="0" dirty="0" smtClean="0">
                <a:solidFill>
                  <a:srgbClr val="41414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Selling today</a:t>
            </a:r>
          </a:p>
          <a:p>
            <a:pPr lvl="1"/>
            <a:r>
              <a:rPr lang="en-US" dirty="0"/>
              <a:t>QX and QXS-</a:t>
            </a:r>
            <a:r>
              <a:rPr lang="en-US" dirty="0">
                <a:solidFill>
                  <a:srgbClr val="FF0000"/>
                </a:solidFill>
              </a:rPr>
              <a:t>SN</a:t>
            </a:r>
            <a:r>
              <a:rPr lang="en-US" dirty="0"/>
              <a:t> were priced and configured with a limited set of capacity combinations in complete bundles (drives, chassis and connectivity)</a:t>
            </a:r>
          </a:p>
          <a:p>
            <a:pPr lvl="1"/>
            <a:r>
              <a:rPr lang="en-US" dirty="0"/>
              <a:t>QXS-DH sells with a broader set of bundles (drives and chassis) but with the option to customize the number and type of drives </a:t>
            </a:r>
          </a:p>
          <a:p>
            <a:r>
              <a:rPr lang="en-US" dirty="0"/>
              <a:t>QXS Hybrid Disk will use building blocks to build complete systems</a:t>
            </a:r>
          </a:p>
          <a:p>
            <a:endParaRPr lang="en-US" dirty="0"/>
          </a:p>
        </p:txBody>
      </p:sp>
      <p:pic>
        <p:nvPicPr>
          <p:cNvPr id="3" name="Picture 2"/>
          <p:cNvPicPr>
            <a:picLocks noChangeAspect="1"/>
          </p:cNvPicPr>
          <p:nvPr/>
        </p:nvPicPr>
        <p:blipFill>
          <a:blip r:embed="rId3"/>
          <a:stretch>
            <a:fillRect/>
          </a:stretch>
        </p:blipFill>
        <p:spPr>
          <a:xfrm>
            <a:off x="2881036" y="3808118"/>
            <a:ext cx="3265607" cy="751561"/>
          </a:xfrm>
          <a:prstGeom prst="rect">
            <a:avLst/>
          </a:prstGeom>
        </p:spPr>
      </p:pic>
      <p:pic>
        <p:nvPicPr>
          <p:cNvPr id="8" name="Picture 7"/>
          <p:cNvPicPr>
            <a:picLocks noChangeAspect="1"/>
          </p:cNvPicPr>
          <p:nvPr/>
        </p:nvPicPr>
        <p:blipFill>
          <a:blip r:embed="rId3"/>
          <a:stretch>
            <a:fillRect/>
          </a:stretch>
        </p:blipFill>
        <p:spPr>
          <a:xfrm>
            <a:off x="2881036" y="4391939"/>
            <a:ext cx="3265607" cy="751561"/>
          </a:xfrm>
          <a:prstGeom prst="rect">
            <a:avLst/>
          </a:prstGeom>
        </p:spPr>
      </p:pic>
      <p:graphicFrame>
        <p:nvGraphicFramePr>
          <p:cNvPr id="6" name="Content Placeholder 5"/>
          <p:cNvGraphicFramePr>
            <a:graphicFrameLocks noGrp="1"/>
          </p:cNvGraphicFramePr>
          <p:nvPr>
            <p:ph sz="half" idx="1"/>
            <p:extLst>
              <p:ext uri="{D42A27DB-BD31-4B8C-83A1-F6EECF244321}">
                <p14:modId xmlns:p14="http://schemas.microsoft.com/office/powerpoint/2010/main" val="3628405653"/>
              </p:ext>
            </p:extLst>
          </p:nvPr>
        </p:nvGraphicFramePr>
        <p:xfrm>
          <a:off x="1128598" y="1373259"/>
          <a:ext cx="6759076" cy="2640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271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QXS Hybrid Disk Building Block Options</a:t>
            </a:r>
          </a:p>
        </p:txBody>
      </p:sp>
      <p:sp>
        <p:nvSpPr>
          <p:cNvPr id="3" name="Text Placeholder 2"/>
          <p:cNvSpPr>
            <a:spLocks noGrp="1"/>
          </p:cNvSpPr>
          <p:nvPr>
            <p:ph type="body" idx="1"/>
          </p:nvPr>
        </p:nvSpPr>
        <p:spPr/>
        <p:txBody>
          <a:bodyPr/>
          <a:lstStyle/>
          <a:p>
            <a:r>
              <a:rPr lang="en-US" dirty="0"/>
              <a:t>Additional options are available for order</a:t>
            </a:r>
          </a:p>
          <a:p>
            <a:pPr lvl="1"/>
            <a:r>
              <a:rPr lang="en-US" dirty="0"/>
              <a:t>Spare chassis, controllers and AC/DC power supplies</a:t>
            </a:r>
          </a:p>
          <a:p>
            <a:pPr lvl="1"/>
            <a:r>
              <a:rPr lang="en-US" dirty="0"/>
              <a:t>DC power supply as a field upgrade option – IB trackable </a:t>
            </a:r>
          </a:p>
          <a:p>
            <a:pPr lvl="1"/>
            <a:r>
              <a:rPr lang="en-US" dirty="0"/>
              <a:t>Non-SED or SED drives</a:t>
            </a:r>
          </a:p>
          <a:p>
            <a:pPr lvl="2"/>
            <a:r>
              <a:rPr lang="en-US" dirty="0"/>
              <a:t>Mixing will not permitted</a:t>
            </a:r>
          </a:p>
          <a:p>
            <a:pPr lvl="2"/>
            <a:r>
              <a:rPr lang="en-US" dirty="0"/>
              <a:t>The default drive type non-SED</a:t>
            </a:r>
          </a:p>
          <a:p>
            <a:r>
              <a:rPr lang="en-US" dirty="0">
                <a:solidFill>
                  <a:schemeClr val="tx1"/>
                </a:solidFill>
              </a:rPr>
              <a:t>Latest firmware/software, G222, is available for download</a:t>
            </a:r>
          </a:p>
          <a:p>
            <a:pPr lvl="1"/>
            <a:r>
              <a:rPr lang="en-US" dirty="0">
                <a:solidFill>
                  <a:schemeClr val="tx1"/>
                </a:solidFill>
              </a:rPr>
              <a:t>All systems must be upgraded to latest firmware at install</a:t>
            </a:r>
          </a:p>
          <a:p>
            <a:pPr lvl="1"/>
            <a:endParaRPr lang="en-US" dirty="0"/>
          </a:p>
        </p:txBody>
      </p:sp>
    </p:spTree>
    <p:extLst>
      <p:ext uri="{BB962C8B-B14F-4D97-AF65-F5344CB8AC3E}">
        <p14:creationId xmlns:p14="http://schemas.microsoft.com/office/powerpoint/2010/main" val="3403217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QXS Hybrid Disk Building Blocks</a:t>
            </a:r>
          </a:p>
        </p:txBody>
      </p:sp>
      <p:sp>
        <p:nvSpPr>
          <p:cNvPr id="3" name="Text Placeholder 2"/>
          <p:cNvSpPr>
            <a:spLocks noGrp="1"/>
          </p:cNvSpPr>
          <p:nvPr>
            <p:ph type="body" idx="1"/>
          </p:nvPr>
        </p:nvSpPr>
        <p:spPr/>
        <p:txBody>
          <a:bodyPr>
            <a:normAutofit fontScale="70000" lnSpcReduction="20000"/>
          </a:bodyPr>
          <a:lstStyle/>
          <a:p>
            <a:r>
              <a:rPr lang="en-US" dirty="0"/>
              <a:t>Chassis density options </a:t>
            </a:r>
          </a:p>
          <a:p>
            <a:pPr lvl="1"/>
            <a:r>
              <a:rPr lang="en-US" dirty="0"/>
              <a:t>2u12</a:t>
            </a:r>
          </a:p>
          <a:p>
            <a:pPr lvl="1"/>
            <a:r>
              <a:rPr lang="en-US" dirty="0"/>
              <a:t>2u24</a:t>
            </a:r>
          </a:p>
          <a:p>
            <a:pPr lvl="1"/>
            <a:r>
              <a:rPr lang="en-US" dirty="0"/>
              <a:t>2u48</a:t>
            </a:r>
          </a:p>
          <a:p>
            <a:pPr lvl="1"/>
            <a:r>
              <a:rPr lang="en-US" dirty="0"/>
              <a:t>4u56</a:t>
            </a:r>
          </a:p>
          <a:p>
            <a:r>
              <a:rPr lang="en-US" dirty="0"/>
              <a:t>Controller options</a:t>
            </a:r>
          </a:p>
          <a:p>
            <a:pPr lvl="1"/>
            <a:r>
              <a:rPr lang="en-US" dirty="0"/>
              <a:t>QXS-3 or internally as 3004 or EX</a:t>
            </a:r>
          </a:p>
          <a:p>
            <a:pPr lvl="2"/>
            <a:r>
              <a:rPr lang="en-US" dirty="0"/>
              <a:t>SAS or CNC (FC/iSCSI) SFP+ connectivity </a:t>
            </a:r>
          </a:p>
          <a:p>
            <a:pPr lvl="2"/>
            <a:r>
              <a:rPr lang="en-US" dirty="0"/>
              <a:t>SAS expansion connectivity</a:t>
            </a:r>
          </a:p>
          <a:p>
            <a:pPr lvl="1"/>
            <a:r>
              <a:rPr lang="en-US" dirty="0"/>
              <a:t>QXS-4 or internally as 4004 or LX</a:t>
            </a:r>
          </a:p>
          <a:p>
            <a:pPr lvl="2"/>
            <a:r>
              <a:rPr lang="en-US" dirty="0"/>
              <a:t>SAS or CNC (FC/iSCSI) SFP+ connectivity </a:t>
            </a:r>
          </a:p>
          <a:p>
            <a:pPr lvl="2"/>
            <a:r>
              <a:rPr lang="en-US" dirty="0"/>
              <a:t>SAS expansion connectivity</a:t>
            </a:r>
          </a:p>
          <a:p>
            <a:pPr lvl="1"/>
            <a:r>
              <a:rPr lang="en-US" dirty="0"/>
              <a:t>QXS-6 or internally as 6004 or FX</a:t>
            </a:r>
          </a:p>
          <a:p>
            <a:pPr lvl="2"/>
            <a:r>
              <a:rPr lang="en-US" dirty="0"/>
              <a:t>SAS or CNC (FC/iSCSI) SFP+ connectivity </a:t>
            </a:r>
          </a:p>
          <a:p>
            <a:pPr lvl="2"/>
            <a:r>
              <a:rPr lang="en-US" dirty="0"/>
              <a:t>SAS expansion connectivity</a:t>
            </a:r>
          </a:p>
          <a:p>
            <a:r>
              <a:rPr lang="en-US" dirty="0"/>
              <a:t>Drives</a:t>
            </a:r>
          </a:p>
          <a:p>
            <a:pPr lvl="1"/>
            <a:r>
              <a:rPr lang="en-US" dirty="0"/>
              <a:t>HDD spinning disk – 7.2K RPM, 10K RPM and 15K RPM</a:t>
            </a:r>
          </a:p>
          <a:p>
            <a:pPr lvl="1"/>
            <a:r>
              <a:rPr lang="en-US" dirty="0"/>
              <a:t>SSD – 10 Drive Writes Per Day (DWPD) and 3 DWPD endurance levels</a:t>
            </a:r>
          </a:p>
          <a:p>
            <a:pPr lvl="2"/>
            <a:r>
              <a:rPr lang="en-US" dirty="0"/>
              <a:t>Can be expressed as read/write intensive and enterprise (10DWPD) or read intensive and consumer (3DWPD)</a:t>
            </a:r>
          </a:p>
          <a:p>
            <a:pPr lvl="1"/>
            <a:endParaRPr lang="en-US" dirty="0"/>
          </a:p>
        </p:txBody>
      </p:sp>
    </p:spTree>
    <p:extLst>
      <p:ext uri="{BB962C8B-B14F-4D97-AF65-F5344CB8AC3E}">
        <p14:creationId xmlns:p14="http://schemas.microsoft.com/office/powerpoint/2010/main" val="253879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QXS Hybrid Disk Naming</a:t>
            </a:r>
          </a:p>
        </p:txBody>
      </p:sp>
      <p:sp>
        <p:nvSpPr>
          <p:cNvPr id="7" name="TextBox 6"/>
          <p:cNvSpPr txBox="1"/>
          <p:nvPr/>
        </p:nvSpPr>
        <p:spPr>
          <a:xfrm>
            <a:off x="1244318" y="2624449"/>
            <a:ext cx="6436955" cy="369332"/>
          </a:xfrm>
          <a:prstGeom prst="rect">
            <a:avLst/>
          </a:prstGeom>
          <a:noFill/>
        </p:spPr>
        <p:txBody>
          <a:bodyPr wrap="none" rtlCol="0">
            <a:spAutoFit/>
          </a:bodyPr>
          <a:lstStyle/>
          <a:p>
            <a:r>
              <a:rPr lang="en-US" b="1" dirty="0">
                <a:solidFill>
                  <a:srgbClr val="0F73C3"/>
                </a:solidFill>
              </a:rPr>
              <a:t>Quantum QXS-312RC Storage</a:t>
            </a:r>
            <a:r>
              <a:rPr lang="en-US" b="1" dirty="0"/>
              <a:t>, RAID Chassis, FC/iSCSI, 12-slot, LFF</a:t>
            </a:r>
            <a:endParaRPr lang="en-US" dirty="0"/>
          </a:p>
        </p:txBody>
      </p:sp>
      <p:sp>
        <p:nvSpPr>
          <p:cNvPr id="8" name="TextBox 7"/>
          <p:cNvSpPr txBox="1"/>
          <p:nvPr/>
        </p:nvSpPr>
        <p:spPr>
          <a:xfrm>
            <a:off x="150034" y="3316016"/>
            <a:ext cx="1519968" cy="265457"/>
          </a:xfrm>
          <a:prstGeom prst="rect">
            <a:avLst/>
          </a:prstGeom>
          <a:noFill/>
          <a:ln>
            <a:solidFill>
              <a:schemeClr val="tx1"/>
            </a:solidFill>
          </a:ln>
        </p:spPr>
        <p:txBody>
          <a:bodyPr wrap="none" rtlCol="0">
            <a:spAutoFit/>
          </a:bodyPr>
          <a:lstStyle/>
          <a:p>
            <a:r>
              <a:rPr lang="en-US" sz="1125" dirty="0"/>
              <a:t>Controller type (3/4/6)</a:t>
            </a:r>
          </a:p>
        </p:txBody>
      </p:sp>
      <p:sp>
        <p:nvSpPr>
          <p:cNvPr id="9" name="TextBox 8"/>
          <p:cNvSpPr txBox="1"/>
          <p:nvPr/>
        </p:nvSpPr>
        <p:spPr>
          <a:xfrm>
            <a:off x="378634" y="3794526"/>
            <a:ext cx="1935145" cy="265457"/>
          </a:xfrm>
          <a:prstGeom prst="rect">
            <a:avLst/>
          </a:prstGeom>
          <a:noFill/>
          <a:ln>
            <a:solidFill>
              <a:schemeClr val="tx1"/>
            </a:solidFill>
          </a:ln>
        </p:spPr>
        <p:txBody>
          <a:bodyPr wrap="none" rtlCol="0">
            <a:spAutoFit/>
          </a:bodyPr>
          <a:lstStyle/>
          <a:p>
            <a:r>
              <a:rPr lang="en-US" sz="1125" dirty="0"/>
              <a:t>Drives Possible (12/24/48/56)</a:t>
            </a:r>
          </a:p>
        </p:txBody>
      </p:sp>
      <p:sp>
        <p:nvSpPr>
          <p:cNvPr id="10" name="TextBox 9"/>
          <p:cNvSpPr txBox="1"/>
          <p:nvPr/>
        </p:nvSpPr>
        <p:spPr>
          <a:xfrm>
            <a:off x="302434" y="4273036"/>
            <a:ext cx="2274982" cy="265457"/>
          </a:xfrm>
          <a:prstGeom prst="rect">
            <a:avLst/>
          </a:prstGeom>
          <a:noFill/>
          <a:ln>
            <a:solidFill>
              <a:schemeClr val="tx1"/>
            </a:solidFill>
          </a:ln>
        </p:spPr>
        <p:txBody>
          <a:bodyPr wrap="none" rtlCol="0">
            <a:spAutoFit/>
          </a:bodyPr>
          <a:lstStyle/>
          <a:p>
            <a:r>
              <a:rPr lang="en-US" sz="1125" dirty="0"/>
              <a:t>Type of chassis (R – RAID/E – EBOD)</a:t>
            </a:r>
          </a:p>
        </p:txBody>
      </p:sp>
      <p:sp>
        <p:nvSpPr>
          <p:cNvPr id="11" name="TextBox 10"/>
          <p:cNvSpPr txBox="1"/>
          <p:nvPr/>
        </p:nvSpPr>
        <p:spPr>
          <a:xfrm>
            <a:off x="6105768" y="3302332"/>
            <a:ext cx="2915134" cy="265457"/>
          </a:xfrm>
          <a:prstGeom prst="rect">
            <a:avLst/>
          </a:prstGeom>
          <a:noFill/>
          <a:ln>
            <a:solidFill>
              <a:schemeClr val="tx1"/>
            </a:solidFill>
          </a:ln>
        </p:spPr>
        <p:txBody>
          <a:bodyPr wrap="square" rtlCol="0">
            <a:spAutoFit/>
          </a:bodyPr>
          <a:lstStyle/>
          <a:p>
            <a:r>
              <a:rPr lang="en-US" sz="1125" dirty="0"/>
              <a:t>Drives Possible and drive dimension (LFF/SFF)</a:t>
            </a:r>
          </a:p>
        </p:txBody>
      </p:sp>
      <p:sp>
        <p:nvSpPr>
          <p:cNvPr id="12" name="TextBox 11"/>
          <p:cNvSpPr txBox="1"/>
          <p:nvPr/>
        </p:nvSpPr>
        <p:spPr>
          <a:xfrm>
            <a:off x="5331634" y="3794526"/>
            <a:ext cx="2231701" cy="265457"/>
          </a:xfrm>
          <a:prstGeom prst="rect">
            <a:avLst/>
          </a:prstGeom>
          <a:noFill/>
          <a:ln>
            <a:solidFill>
              <a:schemeClr val="tx1"/>
            </a:solidFill>
          </a:ln>
        </p:spPr>
        <p:txBody>
          <a:bodyPr wrap="none" rtlCol="0">
            <a:spAutoFit/>
          </a:bodyPr>
          <a:lstStyle/>
          <a:p>
            <a:r>
              <a:rPr lang="en-US" sz="1125" dirty="0"/>
              <a:t>Connectivity Type (FC/iSCSI or SAS)</a:t>
            </a:r>
          </a:p>
        </p:txBody>
      </p:sp>
      <p:sp>
        <p:nvSpPr>
          <p:cNvPr id="13" name="TextBox 12"/>
          <p:cNvSpPr txBox="1"/>
          <p:nvPr/>
        </p:nvSpPr>
        <p:spPr>
          <a:xfrm>
            <a:off x="4665728" y="4250230"/>
            <a:ext cx="2803823" cy="265457"/>
          </a:xfrm>
          <a:prstGeom prst="rect">
            <a:avLst/>
          </a:prstGeom>
          <a:noFill/>
          <a:ln>
            <a:solidFill>
              <a:schemeClr val="tx1"/>
            </a:solidFill>
          </a:ln>
        </p:spPr>
        <p:txBody>
          <a:bodyPr wrap="square" rtlCol="0">
            <a:spAutoFit/>
          </a:bodyPr>
          <a:lstStyle/>
          <a:p>
            <a:r>
              <a:rPr lang="en-US" sz="1125" dirty="0"/>
              <a:t>Chassis Type (RAID or Expansion)</a:t>
            </a:r>
          </a:p>
        </p:txBody>
      </p:sp>
      <p:cxnSp>
        <p:nvCxnSpPr>
          <p:cNvPr id="15" name="Straight Connector 14"/>
          <p:cNvCxnSpPr/>
          <p:nvPr/>
        </p:nvCxnSpPr>
        <p:spPr>
          <a:xfrm flipV="1">
            <a:off x="1674034" y="2935016"/>
            <a:ext cx="1076715"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311116" y="2981985"/>
            <a:ext cx="658318" cy="812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603922" y="2981986"/>
            <a:ext cx="619222" cy="1291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198807" y="2993781"/>
            <a:ext cx="466922" cy="1279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65372" y="2971112"/>
            <a:ext cx="10041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1634" y="2993781"/>
            <a:ext cx="581875" cy="800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115536" y="2971112"/>
            <a:ext cx="349836" cy="344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346003" y="2971112"/>
            <a:ext cx="551138" cy="1745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83834" y="4717018"/>
            <a:ext cx="3012363" cy="265457"/>
          </a:xfrm>
          <a:prstGeom prst="rect">
            <a:avLst/>
          </a:prstGeom>
          <a:solidFill>
            <a:schemeClr val="bg1"/>
          </a:solidFill>
          <a:ln>
            <a:solidFill>
              <a:schemeClr val="tx1"/>
            </a:solidFill>
          </a:ln>
        </p:spPr>
        <p:txBody>
          <a:bodyPr wrap="none" rtlCol="0">
            <a:spAutoFit/>
          </a:bodyPr>
          <a:lstStyle/>
          <a:p>
            <a:r>
              <a:rPr lang="en-US" sz="1125" dirty="0"/>
              <a:t>Connectivity Type (C – CNC (FC/iSCSI) or S – SAS)</a:t>
            </a:r>
          </a:p>
        </p:txBody>
      </p:sp>
      <p:sp>
        <p:nvSpPr>
          <p:cNvPr id="24" name="Text Placeholder 2"/>
          <p:cNvSpPr>
            <a:spLocks noGrp="1"/>
          </p:cNvSpPr>
          <p:nvPr>
            <p:ph type="body" idx="1"/>
          </p:nvPr>
        </p:nvSpPr>
        <p:spPr>
          <a:xfrm>
            <a:off x="403635" y="1071109"/>
            <a:ext cx="8286023" cy="1066799"/>
          </a:xfrm>
        </p:spPr>
        <p:txBody>
          <a:bodyPr>
            <a:normAutofit fontScale="92500" lnSpcReduction="20000"/>
          </a:bodyPr>
          <a:lstStyle/>
          <a:p>
            <a:r>
              <a:rPr lang="en-US" dirty="0"/>
              <a:t>More descriptive naming containing searchable terms when sold on DMR websites (CDW)</a:t>
            </a:r>
          </a:p>
          <a:p>
            <a:r>
              <a:rPr lang="en-US" dirty="0"/>
              <a:t>Price book descriptions updated to show inclusions, exclusions and service offerings</a:t>
            </a:r>
          </a:p>
        </p:txBody>
      </p:sp>
      <p:cxnSp>
        <p:nvCxnSpPr>
          <p:cNvPr id="4" name="Straight Connector 3"/>
          <p:cNvCxnSpPr/>
          <p:nvPr/>
        </p:nvCxnSpPr>
        <p:spPr>
          <a:xfrm>
            <a:off x="468630" y="2343150"/>
            <a:ext cx="82067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198807" y="2981985"/>
            <a:ext cx="12263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86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98834" y="1197864"/>
            <a:ext cx="4096966" cy="3203314"/>
          </a:xfrm>
        </p:spPr>
        <p:txBody>
          <a:bodyPr>
            <a:normAutofit fontScale="70000" lnSpcReduction="20000"/>
          </a:bodyPr>
          <a:lstStyle/>
          <a:p>
            <a:r>
              <a:rPr lang="en-US" dirty="0"/>
              <a:t>Basics</a:t>
            </a:r>
          </a:p>
          <a:p>
            <a:pPr lvl="1"/>
            <a:r>
              <a:rPr lang="en-US" dirty="0"/>
              <a:t>40,000 IOPs, 3300 </a:t>
            </a:r>
            <a:r>
              <a:rPr lang="en-US" dirty="0" err="1"/>
              <a:t>MBps</a:t>
            </a:r>
            <a:r>
              <a:rPr lang="en-US" dirty="0"/>
              <a:t> Read, 2400 </a:t>
            </a:r>
            <a:r>
              <a:rPr lang="en-US" dirty="0" err="1"/>
              <a:t>MBps</a:t>
            </a:r>
            <a:r>
              <a:rPr lang="en-US" dirty="0"/>
              <a:t> Write</a:t>
            </a:r>
          </a:p>
          <a:p>
            <a:pPr lvl="1"/>
            <a:r>
              <a:rPr lang="en-US" dirty="0"/>
              <a:t>12GB system cache (6GB per controller)</a:t>
            </a:r>
          </a:p>
          <a:p>
            <a:pPr lvl="1"/>
            <a:r>
              <a:rPr lang="en-US" dirty="0"/>
              <a:t>Supported in low density (2U12, 2U24) chassis</a:t>
            </a:r>
          </a:p>
          <a:p>
            <a:pPr lvl="1"/>
            <a:r>
              <a:rPr lang="en-US" dirty="0"/>
              <a:t>Max chassis  4x (3x expansions plus base) or 96 spindles</a:t>
            </a:r>
          </a:p>
          <a:p>
            <a:r>
              <a:rPr lang="en-US" i="1" dirty="0"/>
              <a:t>Host Connections</a:t>
            </a:r>
            <a:endParaRPr lang="en-US" dirty="0"/>
          </a:p>
          <a:p>
            <a:pPr lvl="1"/>
            <a:r>
              <a:rPr lang="en-US" dirty="0"/>
              <a:t>2 ports per controller</a:t>
            </a:r>
          </a:p>
          <a:p>
            <a:pPr lvl="1"/>
            <a:r>
              <a:rPr lang="en-US" dirty="0"/>
              <a:t>16Gb/8Gb </a:t>
            </a:r>
            <a:r>
              <a:rPr lang="en-US" dirty="0" err="1"/>
              <a:t>Fibre</a:t>
            </a:r>
            <a:r>
              <a:rPr lang="en-US" dirty="0"/>
              <a:t> Channel, 12Gb/6Gb SAS, and 10Gb/1Gb iSCSI host connectivity</a:t>
            </a:r>
          </a:p>
          <a:p>
            <a:r>
              <a:rPr lang="en-US" dirty="0"/>
              <a:t> </a:t>
            </a:r>
            <a:r>
              <a:rPr lang="en-US" i="1" dirty="0"/>
              <a:t>Green Technology</a:t>
            </a:r>
            <a:endParaRPr lang="en-US" dirty="0"/>
          </a:p>
          <a:p>
            <a:pPr lvl="1"/>
            <a:r>
              <a:rPr lang="en-US" dirty="0"/>
              <a:t>Patented battery-free cache backup eliminating battery replacement. </a:t>
            </a:r>
          </a:p>
          <a:p>
            <a:r>
              <a:rPr lang="en-US" i="1" dirty="0"/>
              <a:t>Rugged, Mobile Applications</a:t>
            </a:r>
            <a:endParaRPr lang="en-US" dirty="0"/>
          </a:p>
          <a:p>
            <a:pPr lvl="1"/>
            <a:r>
              <a:rPr lang="en-US" dirty="0"/>
              <a:t>NEBS Level 3 and MIL STD 810G compliant to meet Telecommunications requirements and Military standards for shock and vibration</a:t>
            </a:r>
          </a:p>
        </p:txBody>
      </p:sp>
      <p:pic>
        <p:nvPicPr>
          <p:cNvPr id="6" name="Content Placeholder 5"/>
          <p:cNvPicPr>
            <a:picLocks noGrp="1" noChangeAspect="1"/>
          </p:cNvPicPr>
          <p:nvPr>
            <p:ph sz="half" idx="2"/>
          </p:nvPr>
        </p:nvPicPr>
        <p:blipFill>
          <a:blip r:embed="rId2"/>
          <a:stretch>
            <a:fillRect/>
          </a:stretch>
        </p:blipFill>
        <p:spPr>
          <a:xfrm>
            <a:off x="5779036" y="3080345"/>
            <a:ext cx="2634342" cy="578269"/>
          </a:xfrm>
        </p:spPr>
      </p:pic>
      <p:sp>
        <p:nvSpPr>
          <p:cNvPr id="2" name="Title 1"/>
          <p:cNvSpPr>
            <a:spLocks noGrp="1"/>
          </p:cNvSpPr>
          <p:nvPr>
            <p:ph type="title"/>
          </p:nvPr>
        </p:nvSpPr>
        <p:spPr/>
        <p:txBody>
          <a:bodyPr/>
          <a:lstStyle/>
          <a:p>
            <a:r>
              <a:rPr lang="en-US" dirty="0"/>
              <a:t>QXS-3xx</a:t>
            </a:r>
          </a:p>
        </p:txBody>
      </p:sp>
      <p:pic>
        <p:nvPicPr>
          <p:cNvPr id="5" name="Picture 4" descr="http://dc-moss1/marketing/2000%205000%20extra%20shots/2730%20Front.jpg"/>
          <p:cNvPicPr/>
          <p:nvPr/>
        </p:nvPicPr>
        <p:blipFill>
          <a:blip r:embed="rId3">
            <a:extLst>
              <a:ext uri="{28A0092B-C50C-407E-A947-70E740481C1C}">
                <a14:useLocalDpi xmlns:a14="http://schemas.microsoft.com/office/drawing/2010/main" val="0"/>
              </a:ext>
            </a:extLst>
          </a:blip>
          <a:srcRect/>
          <a:stretch>
            <a:fillRect/>
          </a:stretch>
        </p:blipFill>
        <p:spPr bwMode="auto">
          <a:xfrm>
            <a:off x="5752517" y="1826774"/>
            <a:ext cx="2687380" cy="589912"/>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779036" y="2452409"/>
            <a:ext cx="2634342" cy="578644"/>
          </a:xfrm>
          <a:prstGeom prst="rect">
            <a:avLst/>
          </a:prstGeom>
        </p:spPr>
      </p:pic>
      <p:sp>
        <p:nvSpPr>
          <p:cNvPr id="10" name="TextBox 9"/>
          <p:cNvSpPr txBox="1"/>
          <p:nvPr/>
        </p:nvSpPr>
        <p:spPr>
          <a:xfrm>
            <a:off x="8527701" y="2603231"/>
            <a:ext cx="500458" cy="276999"/>
          </a:xfrm>
          <a:prstGeom prst="rect">
            <a:avLst/>
          </a:prstGeom>
          <a:noFill/>
        </p:spPr>
        <p:txBody>
          <a:bodyPr wrap="none" rtlCol="0">
            <a:spAutoFit/>
          </a:bodyPr>
          <a:lstStyle/>
          <a:p>
            <a:r>
              <a:rPr lang="en-US" sz="1200" dirty="0"/>
              <a:t>2u24</a:t>
            </a:r>
          </a:p>
        </p:txBody>
      </p:sp>
      <p:sp>
        <p:nvSpPr>
          <p:cNvPr id="11" name="TextBox 10"/>
          <p:cNvSpPr txBox="1"/>
          <p:nvPr/>
        </p:nvSpPr>
        <p:spPr>
          <a:xfrm>
            <a:off x="8527701" y="1983230"/>
            <a:ext cx="500458" cy="276999"/>
          </a:xfrm>
          <a:prstGeom prst="rect">
            <a:avLst/>
          </a:prstGeom>
          <a:noFill/>
        </p:spPr>
        <p:txBody>
          <a:bodyPr wrap="none" rtlCol="0">
            <a:spAutoFit/>
          </a:bodyPr>
          <a:lstStyle/>
          <a:p>
            <a:r>
              <a:rPr lang="en-US" sz="1200" dirty="0"/>
              <a:t>2u12</a:t>
            </a:r>
          </a:p>
        </p:txBody>
      </p:sp>
    </p:spTree>
    <p:extLst>
      <p:ext uri="{BB962C8B-B14F-4D97-AF65-F5344CB8AC3E}">
        <p14:creationId xmlns:p14="http://schemas.microsoft.com/office/powerpoint/2010/main" val="1187184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98834" y="1197864"/>
            <a:ext cx="4096966" cy="3203314"/>
          </a:xfrm>
        </p:spPr>
        <p:txBody>
          <a:bodyPr>
            <a:normAutofit fontScale="55000" lnSpcReduction="20000"/>
          </a:bodyPr>
          <a:lstStyle/>
          <a:p>
            <a:r>
              <a:rPr lang="en-US" dirty="0"/>
              <a:t>Basics</a:t>
            </a:r>
          </a:p>
          <a:p>
            <a:pPr lvl="1"/>
            <a:r>
              <a:rPr lang="en-US" dirty="0"/>
              <a:t>120,000 IOPs, 6400 </a:t>
            </a:r>
            <a:r>
              <a:rPr lang="en-US" dirty="0" err="1"/>
              <a:t>MBps</a:t>
            </a:r>
            <a:r>
              <a:rPr lang="en-US" dirty="0"/>
              <a:t> Read, 5300 </a:t>
            </a:r>
            <a:r>
              <a:rPr lang="en-US" dirty="0" err="1"/>
              <a:t>MBps</a:t>
            </a:r>
            <a:r>
              <a:rPr lang="en-US" dirty="0"/>
              <a:t> Write</a:t>
            </a:r>
          </a:p>
          <a:p>
            <a:pPr lvl="1"/>
            <a:r>
              <a:rPr lang="en-US" dirty="0"/>
              <a:t>12GB system cache (6GB per controller)</a:t>
            </a:r>
          </a:p>
          <a:p>
            <a:pPr lvl="1"/>
            <a:r>
              <a:rPr lang="en-US" dirty="0"/>
              <a:t>Supported in low density (2U12, 2U24) and high density (2U48, 4U56) chassis</a:t>
            </a:r>
          </a:p>
          <a:p>
            <a:pPr lvl="1"/>
            <a:r>
              <a:rPr lang="en-US" dirty="0"/>
              <a:t>Max chassis 8x (7x expansions plus base) or 248 spindles</a:t>
            </a:r>
          </a:p>
          <a:p>
            <a:r>
              <a:rPr lang="en-US" dirty="0"/>
              <a:t>Host Connections</a:t>
            </a:r>
          </a:p>
          <a:p>
            <a:pPr lvl="1"/>
            <a:r>
              <a:rPr lang="en-US" dirty="0"/>
              <a:t>4 ports per controller</a:t>
            </a:r>
          </a:p>
          <a:p>
            <a:pPr lvl="1"/>
            <a:r>
              <a:rPr lang="en-US" dirty="0"/>
              <a:t>16Gb, 8Gb </a:t>
            </a:r>
            <a:r>
              <a:rPr lang="en-US" dirty="0" err="1"/>
              <a:t>Fibre</a:t>
            </a:r>
            <a:r>
              <a:rPr lang="en-US" dirty="0"/>
              <a:t> Channel, 12Gb, 6Gb SAS, and 10Gb, 1Gb iSCSI host connectivity</a:t>
            </a:r>
          </a:p>
          <a:p>
            <a:r>
              <a:rPr lang="en-US" dirty="0"/>
              <a:t>Green Technology</a:t>
            </a:r>
          </a:p>
          <a:p>
            <a:pPr lvl="1"/>
            <a:r>
              <a:rPr lang="en-US" dirty="0"/>
              <a:t>Patented battery-free cache backup eliminating battery replacement</a:t>
            </a:r>
          </a:p>
          <a:p>
            <a:r>
              <a:rPr lang="en-US" dirty="0"/>
              <a:t>Drive Support</a:t>
            </a:r>
          </a:p>
          <a:p>
            <a:pPr lvl="1"/>
            <a:r>
              <a:rPr lang="en-US" dirty="0"/>
              <a:t>Support for encryption drives</a:t>
            </a:r>
          </a:p>
          <a:p>
            <a:pPr lvl="1"/>
            <a:r>
              <a:rPr lang="en-US" dirty="0"/>
              <a:t>Support for mixed SAS and SSD drives for hybrid solutions</a:t>
            </a:r>
          </a:p>
          <a:p>
            <a:r>
              <a:rPr lang="en-US" dirty="0"/>
              <a:t>Rugged, Mobile Applications</a:t>
            </a:r>
          </a:p>
          <a:p>
            <a:pPr lvl="1"/>
            <a:r>
              <a:rPr lang="en-US" dirty="0"/>
              <a:t>NEBS Level 3 and MIL STD 810G compliant to meet Telecommunications requirements and Military standards for shock and vibration</a:t>
            </a:r>
          </a:p>
        </p:txBody>
      </p:sp>
      <p:pic>
        <p:nvPicPr>
          <p:cNvPr id="6" name="Content Placeholder 5"/>
          <p:cNvPicPr>
            <a:picLocks noGrp="1" noChangeAspect="1"/>
          </p:cNvPicPr>
          <p:nvPr>
            <p:ph sz="half" idx="2"/>
          </p:nvPr>
        </p:nvPicPr>
        <p:blipFill>
          <a:blip r:embed="rId2"/>
          <a:stretch>
            <a:fillRect/>
          </a:stretch>
        </p:blipFill>
        <p:spPr>
          <a:xfrm>
            <a:off x="5779036" y="4080257"/>
            <a:ext cx="2634342" cy="605407"/>
          </a:xfrm>
        </p:spPr>
      </p:pic>
      <p:sp>
        <p:nvSpPr>
          <p:cNvPr id="2" name="Title 1"/>
          <p:cNvSpPr>
            <a:spLocks noGrp="1"/>
          </p:cNvSpPr>
          <p:nvPr>
            <p:ph type="title"/>
          </p:nvPr>
        </p:nvSpPr>
        <p:spPr/>
        <p:txBody>
          <a:bodyPr/>
          <a:lstStyle/>
          <a:p>
            <a:r>
              <a:rPr lang="en-US"/>
              <a:t>QXS-4xx</a:t>
            </a:r>
            <a:endParaRPr lang="en-US" dirty="0"/>
          </a:p>
        </p:txBody>
      </p:sp>
      <p:pic>
        <p:nvPicPr>
          <p:cNvPr id="5" name="Picture 4" descr="http://dc-moss1/marketing/2000%205000%20extra%20shots/2730%20Front.jpg"/>
          <p:cNvPicPr/>
          <p:nvPr/>
        </p:nvPicPr>
        <p:blipFill>
          <a:blip r:embed="rId3">
            <a:extLst>
              <a:ext uri="{28A0092B-C50C-407E-A947-70E740481C1C}">
                <a14:useLocalDpi xmlns:a14="http://schemas.microsoft.com/office/drawing/2010/main" val="0"/>
              </a:ext>
            </a:extLst>
          </a:blip>
          <a:srcRect/>
          <a:stretch>
            <a:fillRect/>
          </a:stretch>
        </p:blipFill>
        <p:spPr bwMode="auto">
          <a:xfrm>
            <a:off x="5752517" y="1088220"/>
            <a:ext cx="2687380" cy="589912"/>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779036" y="1713855"/>
            <a:ext cx="2634342" cy="578644"/>
          </a:xfrm>
          <a:prstGeom prst="rect">
            <a:avLst/>
          </a:prstGeom>
        </p:spPr>
      </p:pic>
      <p:pic>
        <p:nvPicPr>
          <p:cNvPr id="3" name="Picture 2"/>
          <p:cNvPicPr>
            <a:picLocks noChangeAspect="1"/>
          </p:cNvPicPr>
          <p:nvPr/>
        </p:nvPicPr>
        <p:blipFill>
          <a:blip r:embed="rId5"/>
          <a:stretch>
            <a:fillRect/>
          </a:stretch>
        </p:blipFill>
        <p:spPr>
          <a:xfrm>
            <a:off x="5759348" y="2328222"/>
            <a:ext cx="2673719" cy="550389"/>
          </a:xfrm>
          <a:prstGeom prst="rect">
            <a:avLst/>
          </a:prstGeom>
        </p:spPr>
      </p:pic>
      <p:pic>
        <p:nvPicPr>
          <p:cNvPr id="14" name="Picture 13" descr="http://dc-moss1/marketing/Hercules%20Gallium/Hercules%20shots%202014/Hercules%20Chassis%20Shots/Hercules%20drawer%20extended%20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0497" y="2908928"/>
            <a:ext cx="2651420" cy="1135606"/>
          </a:xfrm>
          <a:prstGeom prst="rect">
            <a:avLst/>
          </a:prstGeom>
          <a:noFill/>
          <a:ln>
            <a:noFill/>
          </a:ln>
        </p:spPr>
      </p:pic>
      <p:sp>
        <p:nvSpPr>
          <p:cNvPr id="15" name="TextBox 14"/>
          <p:cNvSpPr txBox="1"/>
          <p:nvPr/>
        </p:nvSpPr>
        <p:spPr>
          <a:xfrm>
            <a:off x="8507604" y="1864677"/>
            <a:ext cx="500458" cy="276999"/>
          </a:xfrm>
          <a:prstGeom prst="rect">
            <a:avLst/>
          </a:prstGeom>
          <a:noFill/>
        </p:spPr>
        <p:txBody>
          <a:bodyPr wrap="none" rtlCol="0">
            <a:spAutoFit/>
          </a:bodyPr>
          <a:lstStyle/>
          <a:p>
            <a:r>
              <a:rPr lang="en-US" sz="1200" dirty="0"/>
              <a:t>2u24</a:t>
            </a:r>
          </a:p>
        </p:txBody>
      </p:sp>
      <p:sp>
        <p:nvSpPr>
          <p:cNvPr id="16" name="TextBox 15"/>
          <p:cNvSpPr txBox="1"/>
          <p:nvPr/>
        </p:nvSpPr>
        <p:spPr>
          <a:xfrm>
            <a:off x="8507604" y="1251020"/>
            <a:ext cx="500458" cy="276999"/>
          </a:xfrm>
          <a:prstGeom prst="rect">
            <a:avLst/>
          </a:prstGeom>
          <a:noFill/>
        </p:spPr>
        <p:txBody>
          <a:bodyPr wrap="none" rtlCol="0">
            <a:spAutoFit/>
          </a:bodyPr>
          <a:lstStyle/>
          <a:p>
            <a:r>
              <a:rPr lang="en-US" sz="1200" dirty="0"/>
              <a:t>2u12</a:t>
            </a:r>
          </a:p>
        </p:txBody>
      </p:sp>
      <p:sp>
        <p:nvSpPr>
          <p:cNvPr id="17" name="TextBox 16"/>
          <p:cNvSpPr txBox="1"/>
          <p:nvPr/>
        </p:nvSpPr>
        <p:spPr>
          <a:xfrm>
            <a:off x="8507604" y="2464916"/>
            <a:ext cx="500458" cy="276999"/>
          </a:xfrm>
          <a:prstGeom prst="rect">
            <a:avLst/>
          </a:prstGeom>
          <a:noFill/>
        </p:spPr>
        <p:txBody>
          <a:bodyPr wrap="none" rtlCol="0">
            <a:spAutoFit/>
          </a:bodyPr>
          <a:lstStyle/>
          <a:p>
            <a:r>
              <a:rPr lang="en-US" sz="1200" dirty="0"/>
              <a:t>2u48</a:t>
            </a:r>
          </a:p>
        </p:txBody>
      </p:sp>
      <p:sp>
        <p:nvSpPr>
          <p:cNvPr id="18" name="TextBox 17"/>
          <p:cNvSpPr txBox="1"/>
          <p:nvPr/>
        </p:nvSpPr>
        <p:spPr>
          <a:xfrm>
            <a:off x="8507604" y="3338231"/>
            <a:ext cx="500458" cy="276999"/>
          </a:xfrm>
          <a:prstGeom prst="rect">
            <a:avLst/>
          </a:prstGeom>
          <a:noFill/>
        </p:spPr>
        <p:txBody>
          <a:bodyPr wrap="none" rtlCol="0">
            <a:spAutoFit/>
          </a:bodyPr>
          <a:lstStyle/>
          <a:p>
            <a:r>
              <a:rPr lang="en-US" sz="1200" dirty="0"/>
              <a:t>4u56</a:t>
            </a:r>
          </a:p>
        </p:txBody>
      </p:sp>
    </p:spTree>
    <p:extLst>
      <p:ext uri="{BB962C8B-B14F-4D97-AF65-F5344CB8AC3E}">
        <p14:creationId xmlns:p14="http://schemas.microsoft.com/office/powerpoint/2010/main" val="4075802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98834" y="1197864"/>
            <a:ext cx="4096966" cy="3203314"/>
          </a:xfrm>
        </p:spPr>
        <p:txBody>
          <a:bodyPr>
            <a:normAutofit fontScale="55000" lnSpcReduction="20000"/>
          </a:bodyPr>
          <a:lstStyle/>
          <a:p>
            <a:r>
              <a:rPr lang="en-US" dirty="0"/>
              <a:t>Basics</a:t>
            </a:r>
          </a:p>
          <a:p>
            <a:pPr lvl="1"/>
            <a:r>
              <a:rPr lang="en-US" dirty="0"/>
              <a:t>200,000 IOPs, 12 </a:t>
            </a:r>
            <a:r>
              <a:rPr lang="en-US" dirty="0" err="1"/>
              <a:t>GBps</a:t>
            </a:r>
            <a:r>
              <a:rPr lang="en-US" dirty="0"/>
              <a:t> Read, 5700 </a:t>
            </a:r>
            <a:r>
              <a:rPr lang="en-US" dirty="0" err="1"/>
              <a:t>MBps</a:t>
            </a:r>
            <a:r>
              <a:rPr lang="en-US" dirty="0"/>
              <a:t> Write</a:t>
            </a:r>
          </a:p>
          <a:p>
            <a:pPr lvl="1"/>
            <a:r>
              <a:rPr lang="en-US" dirty="0"/>
              <a:t>40GB system cache (20GB per controller)</a:t>
            </a:r>
          </a:p>
          <a:p>
            <a:pPr lvl="1"/>
            <a:r>
              <a:rPr lang="en-US" dirty="0"/>
              <a:t>Supported in high density (2U48, 4U56) chassis</a:t>
            </a:r>
          </a:p>
          <a:p>
            <a:pPr lvl="1"/>
            <a:r>
              <a:rPr lang="en-US" dirty="0"/>
              <a:t>Max chassis 8x (7x expansions plus base) or 248 spindles</a:t>
            </a:r>
          </a:p>
          <a:p>
            <a:r>
              <a:rPr lang="en-US" dirty="0"/>
              <a:t>Host Connections</a:t>
            </a:r>
          </a:p>
          <a:p>
            <a:pPr lvl="1"/>
            <a:r>
              <a:rPr lang="en-US" dirty="0"/>
              <a:t>4 ports per controller</a:t>
            </a:r>
          </a:p>
          <a:p>
            <a:pPr lvl="1"/>
            <a:r>
              <a:rPr lang="en-US" dirty="0"/>
              <a:t>16Gb, 8Gb </a:t>
            </a:r>
            <a:r>
              <a:rPr lang="en-US" dirty="0" err="1"/>
              <a:t>Fibre</a:t>
            </a:r>
            <a:r>
              <a:rPr lang="en-US" dirty="0"/>
              <a:t> Channel, 12Gb, 6Gb SAS, and 10Gb, 1Gb iSCSI host connectivity</a:t>
            </a:r>
          </a:p>
          <a:p>
            <a:r>
              <a:rPr lang="en-US" dirty="0"/>
              <a:t>Green Technology</a:t>
            </a:r>
          </a:p>
          <a:p>
            <a:pPr lvl="1"/>
            <a:r>
              <a:rPr lang="en-US" dirty="0"/>
              <a:t>Patented battery-free cache backup eliminating battery replacement</a:t>
            </a:r>
          </a:p>
          <a:p>
            <a:r>
              <a:rPr lang="en-US" dirty="0"/>
              <a:t>Drive Support</a:t>
            </a:r>
          </a:p>
          <a:p>
            <a:pPr lvl="1"/>
            <a:r>
              <a:rPr lang="en-US" dirty="0"/>
              <a:t>Support for encryption drives</a:t>
            </a:r>
          </a:p>
          <a:p>
            <a:pPr lvl="1"/>
            <a:r>
              <a:rPr lang="en-US" dirty="0"/>
              <a:t>Support for mixed SAS and SSD drives for hybrid solutions</a:t>
            </a:r>
          </a:p>
          <a:p>
            <a:r>
              <a:rPr lang="en-US" dirty="0"/>
              <a:t>Rugged, Mobile Applications</a:t>
            </a:r>
          </a:p>
          <a:p>
            <a:pPr lvl="1"/>
            <a:r>
              <a:rPr lang="en-US" dirty="0"/>
              <a:t>NEBS Level 3 and MIL STD 810G compliant to meet Telecommunications requirements and Military standards for shock and vibration</a:t>
            </a:r>
          </a:p>
        </p:txBody>
      </p:sp>
      <p:pic>
        <p:nvPicPr>
          <p:cNvPr id="6" name="Content Placeholder 5"/>
          <p:cNvPicPr>
            <a:picLocks noGrp="1" noChangeAspect="1"/>
          </p:cNvPicPr>
          <p:nvPr>
            <p:ph sz="half" idx="2"/>
          </p:nvPr>
        </p:nvPicPr>
        <p:blipFill>
          <a:blip r:embed="rId2"/>
          <a:stretch>
            <a:fillRect/>
          </a:stretch>
        </p:blipFill>
        <p:spPr>
          <a:xfrm>
            <a:off x="5779036" y="3324069"/>
            <a:ext cx="2634342" cy="550241"/>
          </a:xfrm>
        </p:spPr>
      </p:pic>
      <p:sp>
        <p:nvSpPr>
          <p:cNvPr id="2" name="Title 1"/>
          <p:cNvSpPr>
            <a:spLocks noGrp="1"/>
          </p:cNvSpPr>
          <p:nvPr>
            <p:ph type="title"/>
          </p:nvPr>
        </p:nvSpPr>
        <p:spPr/>
        <p:txBody>
          <a:bodyPr/>
          <a:lstStyle/>
          <a:p>
            <a:r>
              <a:rPr lang="en-US" dirty="0"/>
              <a:t>QXS-6xx</a:t>
            </a:r>
          </a:p>
        </p:txBody>
      </p:sp>
      <p:pic>
        <p:nvPicPr>
          <p:cNvPr id="3" name="Picture 2"/>
          <p:cNvPicPr>
            <a:picLocks noChangeAspect="1"/>
          </p:cNvPicPr>
          <p:nvPr/>
        </p:nvPicPr>
        <p:blipFill>
          <a:blip r:embed="rId3"/>
          <a:stretch>
            <a:fillRect/>
          </a:stretch>
        </p:blipFill>
        <p:spPr>
          <a:xfrm>
            <a:off x="5759348" y="1544451"/>
            <a:ext cx="2673719" cy="550389"/>
          </a:xfrm>
          <a:prstGeom prst="rect">
            <a:avLst/>
          </a:prstGeom>
        </p:spPr>
      </p:pic>
      <p:pic>
        <p:nvPicPr>
          <p:cNvPr id="14" name="Picture 13" descr="http://dc-moss1/marketing/Hercules%20Gallium/Hercules%20shots%202014/Hercules%20Chassis%20Shots/Hercules%20drawer%20extended%2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0497" y="2125157"/>
            <a:ext cx="2651420" cy="1135606"/>
          </a:xfrm>
          <a:prstGeom prst="rect">
            <a:avLst/>
          </a:prstGeom>
          <a:noFill/>
          <a:ln>
            <a:noFill/>
          </a:ln>
        </p:spPr>
      </p:pic>
      <p:sp>
        <p:nvSpPr>
          <p:cNvPr id="17" name="TextBox 16"/>
          <p:cNvSpPr txBox="1"/>
          <p:nvPr/>
        </p:nvSpPr>
        <p:spPr>
          <a:xfrm>
            <a:off x="8507604" y="1681145"/>
            <a:ext cx="500458" cy="276999"/>
          </a:xfrm>
          <a:prstGeom prst="rect">
            <a:avLst/>
          </a:prstGeom>
          <a:noFill/>
        </p:spPr>
        <p:txBody>
          <a:bodyPr wrap="none" rtlCol="0">
            <a:spAutoFit/>
          </a:bodyPr>
          <a:lstStyle/>
          <a:p>
            <a:r>
              <a:rPr lang="en-US" sz="1200" dirty="0"/>
              <a:t>2u48</a:t>
            </a:r>
          </a:p>
        </p:txBody>
      </p:sp>
      <p:sp>
        <p:nvSpPr>
          <p:cNvPr id="18" name="TextBox 17"/>
          <p:cNvSpPr txBox="1"/>
          <p:nvPr/>
        </p:nvSpPr>
        <p:spPr>
          <a:xfrm>
            <a:off x="8507604" y="2554460"/>
            <a:ext cx="500458" cy="276999"/>
          </a:xfrm>
          <a:prstGeom prst="rect">
            <a:avLst/>
          </a:prstGeom>
          <a:noFill/>
        </p:spPr>
        <p:txBody>
          <a:bodyPr wrap="none" rtlCol="0">
            <a:spAutoFit/>
          </a:bodyPr>
          <a:lstStyle/>
          <a:p>
            <a:r>
              <a:rPr lang="en-US" sz="1200" dirty="0"/>
              <a:t>4u56</a:t>
            </a:r>
          </a:p>
        </p:txBody>
      </p:sp>
    </p:spTree>
    <p:extLst>
      <p:ext uri="{BB962C8B-B14F-4D97-AF65-F5344CB8AC3E}">
        <p14:creationId xmlns:p14="http://schemas.microsoft.com/office/powerpoint/2010/main" val="291027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98834" y="1197864"/>
            <a:ext cx="4096966" cy="1238861"/>
          </a:xfrm>
        </p:spPr>
        <p:txBody>
          <a:bodyPr>
            <a:normAutofit fontScale="70000" lnSpcReduction="20000"/>
          </a:bodyPr>
          <a:lstStyle/>
          <a:p>
            <a:r>
              <a:rPr lang="en-US" dirty="0"/>
              <a:t>For 2u12, 2u24 and 2u48 expansion modules the IOM has one 6Gb input and output SAS connector or two per chassis</a:t>
            </a:r>
          </a:p>
          <a:p>
            <a:r>
              <a:rPr lang="en-US" dirty="0"/>
              <a:t>For 4u56 expansion modules the IOM has two 12Gb input and output SAS connectors or four per chassis</a:t>
            </a:r>
          </a:p>
        </p:txBody>
      </p:sp>
      <p:pic>
        <p:nvPicPr>
          <p:cNvPr id="6" name="Content Placeholder 5"/>
          <p:cNvPicPr>
            <a:picLocks noGrp="1" noChangeAspect="1"/>
          </p:cNvPicPr>
          <p:nvPr>
            <p:ph sz="half" idx="2"/>
          </p:nvPr>
        </p:nvPicPr>
        <p:blipFill>
          <a:blip r:embed="rId2"/>
          <a:stretch>
            <a:fillRect/>
          </a:stretch>
        </p:blipFill>
        <p:spPr>
          <a:xfrm>
            <a:off x="5336368" y="1934609"/>
            <a:ext cx="3157396" cy="658219"/>
          </a:xfrm>
        </p:spPr>
      </p:pic>
      <p:sp>
        <p:nvSpPr>
          <p:cNvPr id="2" name="Title 1"/>
          <p:cNvSpPr>
            <a:spLocks noGrp="1"/>
          </p:cNvSpPr>
          <p:nvPr>
            <p:ph type="title"/>
          </p:nvPr>
        </p:nvSpPr>
        <p:spPr/>
        <p:txBody>
          <a:bodyPr/>
          <a:lstStyle/>
          <a:p>
            <a:r>
              <a:rPr lang="en-US" dirty="0"/>
              <a:t>Expansion IOM</a:t>
            </a:r>
          </a:p>
        </p:txBody>
      </p:sp>
      <p:pic>
        <p:nvPicPr>
          <p:cNvPr id="3" name="Picture 2"/>
          <p:cNvPicPr>
            <a:picLocks noChangeAspect="1"/>
          </p:cNvPicPr>
          <p:nvPr/>
        </p:nvPicPr>
        <p:blipFill>
          <a:blip r:embed="rId3"/>
          <a:stretch>
            <a:fillRect/>
          </a:stretch>
        </p:blipFill>
        <p:spPr>
          <a:xfrm>
            <a:off x="5336368" y="2842357"/>
            <a:ext cx="3157396" cy="643623"/>
          </a:xfrm>
          <a:prstGeom prst="rect">
            <a:avLst/>
          </a:prstGeom>
        </p:spPr>
      </p:pic>
    </p:spTree>
    <p:extLst>
      <p:ext uri="{BB962C8B-B14F-4D97-AF65-F5344CB8AC3E}">
        <p14:creationId xmlns:p14="http://schemas.microsoft.com/office/powerpoint/2010/main" val="227295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717" y="19593"/>
            <a:ext cx="6595050" cy="479822"/>
          </a:xfrm>
        </p:spPr>
        <p:txBody>
          <a:bodyPr/>
          <a:lstStyle/>
          <a:p>
            <a:r>
              <a:rPr lang="en-US" dirty="0"/>
              <a:t>QXS Hybrid Disk Roadmap</a:t>
            </a:r>
          </a:p>
        </p:txBody>
      </p:sp>
      <p:sp>
        <p:nvSpPr>
          <p:cNvPr id="53" name="TextBox 52"/>
          <p:cNvSpPr txBox="1"/>
          <p:nvPr/>
        </p:nvSpPr>
        <p:spPr>
          <a:xfrm>
            <a:off x="5777467" y="454292"/>
            <a:ext cx="1371600" cy="230830"/>
          </a:xfrm>
          <a:prstGeom prst="rect">
            <a:avLst/>
          </a:prstGeom>
          <a:noFill/>
        </p:spPr>
        <p:txBody>
          <a:bodyPr wrap="square" lIns="91438" tIns="45719" rIns="91438" bIns="45719" rtlCol="0">
            <a:spAutoFit/>
          </a:bodyPr>
          <a:lstStyle/>
          <a:p>
            <a:pPr algn="ctr"/>
            <a:r>
              <a:rPr lang="en-US" sz="900" b="1" dirty="0">
                <a:solidFill>
                  <a:prstClr val="black"/>
                </a:solidFill>
              </a:rPr>
              <a:t>1H17</a:t>
            </a:r>
          </a:p>
        </p:txBody>
      </p:sp>
      <p:sp>
        <p:nvSpPr>
          <p:cNvPr id="54" name="TextBox 53"/>
          <p:cNvSpPr txBox="1"/>
          <p:nvPr/>
        </p:nvSpPr>
        <p:spPr>
          <a:xfrm>
            <a:off x="3877978" y="447590"/>
            <a:ext cx="1371600" cy="230830"/>
          </a:xfrm>
          <a:prstGeom prst="rect">
            <a:avLst/>
          </a:prstGeom>
          <a:noFill/>
        </p:spPr>
        <p:txBody>
          <a:bodyPr wrap="square" lIns="91438" tIns="45719" rIns="91438" bIns="45719" rtlCol="0">
            <a:spAutoFit/>
          </a:bodyPr>
          <a:lstStyle/>
          <a:p>
            <a:pPr algn="ctr"/>
            <a:r>
              <a:rPr lang="en-US" sz="900" b="1" dirty="0">
                <a:solidFill>
                  <a:prstClr val="black"/>
                </a:solidFill>
              </a:rPr>
              <a:t>2H16</a:t>
            </a:r>
          </a:p>
        </p:txBody>
      </p:sp>
      <p:sp>
        <p:nvSpPr>
          <p:cNvPr id="55" name="TextBox 54"/>
          <p:cNvSpPr txBox="1"/>
          <p:nvPr/>
        </p:nvSpPr>
        <p:spPr>
          <a:xfrm>
            <a:off x="1702287" y="442712"/>
            <a:ext cx="1371600" cy="230830"/>
          </a:xfrm>
          <a:prstGeom prst="rect">
            <a:avLst/>
          </a:prstGeom>
          <a:noFill/>
        </p:spPr>
        <p:txBody>
          <a:bodyPr wrap="square" lIns="91438" tIns="45719" rIns="91438" bIns="45719" rtlCol="0">
            <a:spAutoFit/>
          </a:bodyPr>
          <a:lstStyle/>
          <a:p>
            <a:pPr algn="ctr"/>
            <a:r>
              <a:rPr lang="en-US" sz="900" b="1" dirty="0">
                <a:solidFill>
                  <a:prstClr val="black"/>
                </a:solidFill>
              </a:rPr>
              <a:t>1H16</a:t>
            </a:r>
          </a:p>
        </p:txBody>
      </p:sp>
      <p:sp>
        <p:nvSpPr>
          <p:cNvPr id="58" name="Rectangle 57"/>
          <p:cNvSpPr/>
          <p:nvPr/>
        </p:nvSpPr>
        <p:spPr>
          <a:xfrm>
            <a:off x="478971" y="673544"/>
            <a:ext cx="8243548" cy="101715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en-US" sz="900" b="1" dirty="0">
                <a:solidFill>
                  <a:prstClr val="black"/>
                </a:solidFill>
              </a:rPr>
              <a:t>Platform</a:t>
            </a:r>
            <a:br>
              <a:rPr lang="en-US" sz="900" b="1" dirty="0">
                <a:solidFill>
                  <a:prstClr val="black"/>
                </a:solidFill>
              </a:rPr>
            </a:br>
            <a:r>
              <a:rPr lang="en-US" sz="900" b="1" dirty="0">
                <a:solidFill>
                  <a:prstClr val="black"/>
                </a:solidFill>
              </a:rPr>
              <a:t>Software</a:t>
            </a:r>
          </a:p>
        </p:txBody>
      </p:sp>
      <p:sp>
        <p:nvSpPr>
          <p:cNvPr id="92" name="Rectangle 91"/>
          <p:cNvSpPr/>
          <p:nvPr/>
        </p:nvSpPr>
        <p:spPr>
          <a:xfrm>
            <a:off x="478971" y="1718570"/>
            <a:ext cx="8243548" cy="123174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en-US" sz="900" b="1" dirty="0">
                <a:solidFill>
                  <a:prstClr val="black"/>
                </a:solidFill>
              </a:rPr>
              <a:t>RAID</a:t>
            </a:r>
            <a:br>
              <a:rPr lang="en-US" sz="900" b="1" dirty="0">
                <a:solidFill>
                  <a:prstClr val="black"/>
                </a:solidFill>
              </a:rPr>
            </a:br>
            <a:r>
              <a:rPr lang="en-US" sz="900" b="1" dirty="0">
                <a:solidFill>
                  <a:prstClr val="black"/>
                </a:solidFill>
              </a:rPr>
              <a:t>Platform</a:t>
            </a:r>
            <a:br>
              <a:rPr lang="en-US" sz="900" b="1" dirty="0">
                <a:solidFill>
                  <a:prstClr val="black"/>
                </a:solidFill>
              </a:rPr>
            </a:br>
            <a:r>
              <a:rPr lang="en-US" sz="900" b="1" dirty="0">
                <a:solidFill>
                  <a:prstClr val="black"/>
                </a:solidFill>
              </a:rPr>
              <a:t>Hardware</a:t>
            </a:r>
          </a:p>
        </p:txBody>
      </p:sp>
      <p:sp>
        <p:nvSpPr>
          <p:cNvPr id="95" name="Rectangle 94"/>
          <p:cNvSpPr/>
          <p:nvPr/>
        </p:nvSpPr>
        <p:spPr>
          <a:xfrm>
            <a:off x="478971" y="2978895"/>
            <a:ext cx="8243548" cy="668043"/>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en-US" sz="900" b="1" dirty="0">
                <a:solidFill>
                  <a:prstClr val="black"/>
                </a:solidFill>
              </a:rPr>
              <a:t>2.5” SFF Disk </a:t>
            </a:r>
            <a:br>
              <a:rPr lang="en-US" sz="900" b="1" dirty="0">
                <a:solidFill>
                  <a:prstClr val="black"/>
                </a:solidFill>
              </a:rPr>
            </a:br>
            <a:r>
              <a:rPr lang="en-US" sz="900" b="1" dirty="0">
                <a:solidFill>
                  <a:prstClr val="black"/>
                </a:solidFill>
              </a:rPr>
              <a:t>Technology</a:t>
            </a:r>
          </a:p>
        </p:txBody>
      </p:sp>
      <p:sp>
        <p:nvSpPr>
          <p:cNvPr id="35" name="Rectangle 34"/>
          <p:cNvSpPr/>
          <p:nvPr/>
        </p:nvSpPr>
        <p:spPr>
          <a:xfrm>
            <a:off x="478971" y="3675513"/>
            <a:ext cx="8243549" cy="464202"/>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en-US" sz="900" b="1" dirty="0">
                <a:solidFill>
                  <a:prstClr val="black"/>
                </a:solidFill>
              </a:rPr>
              <a:t>3.5” LFF Disk </a:t>
            </a:r>
            <a:br>
              <a:rPr lang="en-US" sz="900" b="1" dirty="0">
                <a:solidFill>
                  <a:prstClr val="black"/>
                </a:solidFill>
              </a:rPr>
            </a:br>
            <a:r>
              <a:rPr lang="en-US" sz="900" b="1" dirty="0">
                <a:solidFill>
                  <a:prstClr val="black"/>
                </a:solidFill>
              </a:rPr>
              <a:t>Technology</a:t>
            </a:r>
          </a:p>
        </p:txBody>
      </p:sp>
      <p:sp>
        <p:nvSpPr>
          <p:cNvPr id="36" name="Rectangle 35"/>
          <p:cNvSpPr/>
          <p:nvPr/>
        </p:nvSpPr>
        <p:spPr>
          <a:xfrm>
            <a:off x="479789" y="4163399"/>
            <a:ext cx="8243549" cy="632943"/>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en-US" sz="900" b="1" dirty="0">
                <a:solidFill>
                  <a:prstClr val="black"/>
                </a:solidFill>
              </a:rPr>
              <a:t>SSD</a:t>
            </a:r>
            <a:br>
              <a:rPr lang="en-US" sz="900" b="1" dirty="0">
                <a:solidFill>
                  <a:prstClr val="black"/>
                </a:solidFill>
              </a:rPr>
            </a:br>
            <a:r>
              <a:rPr lang="en-US" sz="900" b="1" dirty="0">
                <a:solidFill>
                  <a:prstClr val="black"/>
                </a:solidFill>
              </a:rPr>
              <a:t>Technology</a:t>
            </a:r>
          </a:p>
        </p:txBody>
      </p:sp>
      <p:sp>
        <p:nvSpPr>
          <p:cNvPr id="94" name="Rounded Rectangle 93"/>
          <p:cNvSpPr/>
          <p:nvPr/>
        </p:nvSpPr>
        <p:spPr>
          <a:xfrm>
            <a:off x="1856845" y="2089925"/>
            <a:ext cx="1229477" cy="804073"/>
          </a:xfrm>
          <a:prstGeom prst="roundRect">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t"/>
          <a:lstStyle/>
          <a:p>
            <a:pPr algn="ctr"/>
            <a:r>
              <a:rPr lang="en-US" sz="750" b="1" dirty="0">
                <a:solidFill>
                  <a:prstClr val="black"/>
                </a:solidFill>
              </a:rPr>
              <a:t>QXS Full Launch</a:t>
            </a:r>
          </a:p>
          <a:p>
            <a:pPr marL="128588" indent="-85725">
              <a:buFont typeface="Arial" panose="020B0604020202020204" pitchFamily="34" charset="0"/>
              <a:buChar char="•"/>
            </a:pPr>
            <a:r>
              <a:rPr lang="en-US" sz="675" dirty="0">
                <a:solidFill>
                  <a:prstClr val="black"/>
                </a:solidFill>
              </a:rPr>
              <a:t>QXS-3, 4, 6</a:t>
            </a:r>
          </a:p>
          <a:p>
            <a:pPr marL="128588" indent="-85725">
              <a:buFont typeface="Arial" panose="020B0604020202020204" pitchFamily="34" charset="0"/>
              <a:buChar char="•"/>
            </a:pPr>
            <a:r>
              <a:rPr lang="en-US" sz="675" dirty="0">
                <a:solidFill>
                  <a:prstClr val="black"/>
                </a:solidFill>
              </a:rPr>
              <a:t>QTM System</a:t>
            </a:r>
          </a:p>
          <a:p>
            <a:pPr marL="128588" indent="-85725">
              <a:buFont typeface="Arial" panose="020B0604020202020204" pitchFamily="34" charset="0"/>
              <a:buChar char="•"/>
            </a:pPr>
            <a:r>
              <a:rPr lang="en-US" sz="675" dirty="0">
                <a:solidFill>
                  <a:prstClr val="black"/>
                </a:solidFill>
              </a:rPr>
              <a:t>Vertical bundles</a:t>
            </a:r>
          </a:p>
          <a:p>
            <a:pPr marL="128588" indent="-85725">
              <a:buFont typeface="Arial" panose="020B0604020202020204" pitchFamily="34" charset="0"/>
              <a:buChar char="•"/>
            </a:pPr>
            <a:r>
              <a:rPr lang="en-US" sz="675" dirty="0">
                <a:solidFill>
                  <a:prstClr val="black"/>
                </a:solidFill>
              </a:rPr>
              <a:t>Unified StorNext &amp; DC</a:t>
            </a:r>
          </a:p>
          <a:p>
            <a:pPr marL="128588" indent="-85725">
              <a:buFont typeface="Arial" panose="020B0604020202020204" pitchFamily="34" charset="0"/>
              <a:buChar char="•"/>
            </a:pPr>
            <a:r>
              <a:rPr lang="en-US" sz="675" dirty="0">
                <a:solidFill>
                  <a:prstClr val="black"/>
                </a:solidFill>
              </a:rPr>
              <a:t>GL-222 based</a:t>
            </a:r>
          </a:p>
          <a:p>
            <a:pPr marL="128588" indent="-85725">
              <a:buFont typeface="Arial" panose="020B0604020202020204" pitchFamily="34" charset="0"/>
              <a:buChar char="•"/>
            </a:pPr>
            <a:r>
              <a:rPr lang="en-US" sz="675" dirty="0" err="1">
                <a:solidFill>
                  <a:prstClr val="black"/>
                </a:solidFill>
              </a:rPr>
              <a:t>Xcellis</a:t>
            </a:r>
            <a:r>
              <a:rPr lang="en-US" sz="675" dirty="0">
                <a:solidFill>
                  <a:prstClr val="black"/>
                </a:solidFill>
              </a:rPr>
              <a:t> support</a:t>
            </a:r>
          </a:p>
        </p:txBody>
      </p:sp>
      <p:sp>
        <p:nvSpPr>
          <p:cNvPr id="102" name="Rounded Rectangle 101"/>
          <p:cNvSpPr/>
          <p:nvPr/>
        </p:nvSpPr>
        <p:spPr>
          <a:xfrm>
            <a:off x="5344629" y="706574"/>
            <a:ext cx="906738" cy="78842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57149" indent="-57149" algn="ctr"/>
            <a:r>
              <a:rPr lang="en-US" sz="750" b="1" dirty="0">
                <a:solidFill>
                  <a:srgbClr val="FF0000"/>
                </a:solidFill>
              </a:rPr>
              <a:t>G-300</a:t>
            </a:r>
          </a:p>
          <a:p>
            <a:pPr marL="85725" indent="-85725">
              <a:buFont typeface="Arial" charset="0"/>
              <a:buChar char="•"/>
            </a:pPr>
            <a:r>
              <a:rPr lang="en-US" sz="675" dirty="0">
                <a:solidFill>
                  <a:srgbClr val="FF0000"/>
                </a:solidFill>
              </a:rPr>
              <a:t>VMware </a:t>
            </a:r>
            <a:r>
              <a:rPr lang="en-US" sz="675" dirty="0" err="1">
                <a:solidFill>
                  <a:srgbClr val="FF0000"/>
                </a:solidFill>
              </a:rPr>
              <a:t>vVols</a:t>
            </a:r>
            <a:endParaRPr lang="en-US" sz="675" dirty="0">
              <a:solidFill>
                <a:srgbClr val="FF0000"/>
              </a:solidFill>
            </a:endParaRPr>
          </a:p>
          <a:p>
            <a:pPr marL="85725" indent="-85725">
              <a:buFont typeface="Arial" charset="0"/>
              <a:buChar char="•"/>
            </a:pPr>
            <a:r>
              <a:rPr lang="en-US" sz="675" dirty="0">
                <a:solidFill>
                  <a:srgbClr val="FF0000"/>
                </a:solidFill>
              </a:rPr>
              <a:t>Adapt RAID</a:t>
            </a:r>
          </a:p>
          <a:p>
            <a:pPr marL="85725" indent="-85725">
              <a:buFont typeface="Arial" charset="0"/>
              <a:buChar char="•"/>
            </a:pPr>
            <a:r>
              <a:rPr lang="en-US" sz="675" dirty="0">
                <a:solidFill>
                  <a:srgbClr val="FF0000"/>
                </a:solidFill>
              </a:rPr>
              <a:t>T10PI</a:t>
            </a:r>
          </a:p>
          <a:p>
            <a:pPr marL="85725" indent="-85725">
              <a:buFont typeface="Arial" charset="0"/>
              <a:buChar char="•"/>
            </a:pPr>
            <a:r>
              <a:rPr lang="en-US" sz="675" dirty="0">
                <a:solidFill>
                  <a:srgbClr val="FF0000"/>
                </a:solidFill>
              </a:rPr>
              <a:t>4K Native</a:t>
            </a:r>
          </a:p>
        </p:txBody>
      </p:sp>
      <p:sp>
        <p:nvSpPr>
          <p:cNvPr id="47" name="Rounded Rectangle 46"/>
          <p:cNvSpPr/>
          <p:nvPr/>
        </p:nvSpPr>
        <p:spPr>
          <a:xfrm>
            <a:off x="4069744" y="1734213"/>
            <a:ext cx="1272176" cy="1216106"/>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57149" indent="-57149" algn="ctr"/>
            <a:r>
              <a:rPr lang="en-US" sz="750" b="1" dirty="0">
                <a:solidFill>
                  <a:srgbClr val="FF0000"/>
                </a:solidFill>
              </a:rPr>
              <a:t>12Gb SAS Chassis</a:t>
            </a:r>
          </a:p>
          <a:p>
            <a:pPr marL="85725" indent="-85725">
              <a:buFont typeface="Arial" charset="0"/>
              <a:buChar char="•"/>
            </a:pPr>
            <a:r>
              <a:rPr lang="en-US" sz="675" dirty="0">
                <a:solidFill>
                  <a:srgbClr val="FF0000"/>
                </a:solidFill>
              </a:rPr>
              <a:t>QXS-3 – 100K IOPS</a:t>
            </a:r>
          </a:p>
          <a:p>
            <a:pPr marL="85725" indent="-85725">
              <a:buFont typeface="Arial" charset="0"/>
              <a:buChar char="•"/>
            </a:pPr>
            <a:r>
              <a:rPr lang="en-US" sz="675" dirty="0">
                <a:solidFill>
                  <a:srgbClr val="FF0000"/>
                </a:solidFill>
              </a:rPr>
              <a:t>QXS-4 – 250K IOPS</a:t>
            </a:r>
          </a:p>
          <a:p>
            <a:pPr marL="85725" indent="-85725">
              <a:buFont typeface="Arial" charset="0"/>
              <a:buChar char="•"/>
            </a:pPr>
            <a:r>
              <a:rPr lang="en-US" sz="675" dirty="0">
                <a:solidFill>
                  <a:srgbClr val="FF0000"/>
                </a:solidFill>
              </a:rPr>
              <a:t>QXS-5 – 400K IOPS</a:t>
            </a:r>
          </a:p>
          <a:p>
            <a:pPr marL="85725" indent="-85725">
              <a:buFont typeface="Arial" charset="0"/>
              <a:buChar char="•"/>
            </a:pPr>
            <a:r>
              <a:rPr lang="en-US" sz="675" dirty="0">
                <a:solidFill>
                  <a:srgbClr val="FF0000"/>
                </a:solidFill>
              </a:rPr>
              <a:t>2U12 &amp; 2U24</a:t>
            </a:r>
          </a:p>
          <a:p>
            <a:pPr marL="85725" indent="-85725">
              <a:buFont typeface="Arial" charset="0"/>
              <a:buChar char="•"/>
            </a:pPr>
            <a:r>
              <a:rPr lang="en-US" sz="675" dirty="0">
                <a:solidFill>
                  <a:srgbClr val="FF0000"/>
                </a:solidFill>
              </a:rPr>
              <a:t>Broadwell CPU</a:t>
            </a:r>
          </a:p>
          <a:p>
            <a:pPr marL="85725" indent="-85725">
              <a:buFont typeface="Arial" charset="0"/>
              <a:buChar char="•"/>
            </a:pPr>
            <a:r>
              <a:rPr lang="en-US" sz="675" dirty="0">
                <a:solidFill>
                  <a:srgbClr val="FF0000"/>
                </a:solidFill>
              </a:rPr>
              <a:t>Break out of CNC</a:t>
            </a:r>
          </a:p>
          <a:p>
            <a:pPr marL="171450" lvl="1" indent="-85725">
              <a:buFont typeface="Arial" charset="0"/>
              <a:buChar char="•"/>
            </a:pPr>
            <a:r>
              <a:rPr lang="en-US" sz="675" dirty="0">
                <a:solidFill>
                  <a:srgbClr val="FF0000"/>
                </a:solidFill>
              </a:rPr>
              <a:t>10GBase-T iSCSI</a:t>
            </a:r>
          </a:p>
          <a:p>
            <a:pPr marL="171450" lvl="1" indent="-85725">
              <a:buFont typeface="Arial" charset="0"/>
              <a:buChar char="•"/>
            </a:pPr>
            <a:r>
              <a:rPr lang="en-US" sz="675" dirty="0">
                <a:solidFill>
                  <a:srgbClr val="FF0000"/>
                </a:solidFill>
              </a:rPr>
              <a:t>16GB FC</a:t>
            </a:r>
          </a:p>
          <a:p>
            <a:pPr marL="85725" indent="-85725">
              <a:buFont typeface="Arial" charset="0"/>
              <a:buChar char="•"/>
            </a:pPr>
            <a:r>
              <a:rPr lang="en-US" sz="675" dirty="0">
                <a:solidFill>
                  <a:srgbClr val="FF0000"/>
                </a:solidFill>
              </a:rPr>
              <a:t>12Gb SAS to expansions</a:t>
            </a:r>
          </a:p>
          <a:p>
            <a:pPr marL="85725" indent="-85725">
              <a:buFont typeface="Arial" charset="0"/>
              <a:buChar char="•"/>
            </a:pPr>
            <a:r>
              <a:rPr lang="en-US" sz="675" dirty="0">
                <a:solidFill>
                  <a:srgbClr val="FF0000"/>
                </a:solidFill>
              </a:rPr>
              <a:t>AFA</a:t>
            </a:r>
          </a:p>
        </p:txBody>
      </p:sp>
      <p:sp>
        <p:nvSpPr>
          <p:cNvPr id="43" name="Rounded Rectangle 42"/>
          <p:cNvSpPr/>
          <p:nvPr/>
        </p:nvSpPr>
        <p:spPr>
          <a:xfrm>
            <a:off x="4128246" y="728634"/>
            <a:ext cx="1120274" cy="78976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t"/>
          <a:lstStyle/>
          <a:p>
            <a:pPr marL="57149" indent="-57149" algn="ctr"/>
            <a:r>
              <a:rPr lang="en-US" sz="750" b="1" dirty="0">
                <a:solidFill>
                  <a:srgbClr val="FF0000"/>
                </a:solidFill>
              </a:rPr>
              <a:t>G-250</a:t>
            </a:r>
          </a:p>
          <a:p>
            <a:pPr marL="85725" indent="-85725">
              <a:buFont typeface="Arial" charset="0"/>
              <a:buChar char="•"/>
            </a:pPr>
            <a:r>
              <a:rPr lang="en-US" sz="675" dirty="0">
                <a:solidFill>
                  <a:srgbClr val="FF0000"/>
                </a:solidFill>
              </a:rPr>
              <a:t>Windows ODX driver</a:t>
            </a:r>
          </a:p>
          <a:p>
            <a:pPr marL="85725" indent="-85725">
              <a:buFont typeface="Arial" charset="0"/>
              <a:buChar char="•"/>
            </a:pPr>
            <a:r>
              <a:rPr lang="en-US" sz="675" dirty="0">
                <a:solidFill>
                  <a:srgbClr val="FF0000"/>
                </a:solidFill>
              </a:rPr>
              <a:t>Phone home</a:t>
            </a:r>
          </a:p>
          <a:p>
            <a:pPr marL="85725" indent="-85725">
              <a:buFont typeface="Arial" charset="0"/>
              <a:buChar char="•"/>
            </a:pPr>
            <a:r>
              <a:rPr lang="en-US" sz="675" dirty="0">
                <a:solidFill>
                  <a:srgbClr val="FF0000"/>
                </a:solidFill>
              </a:rPr>
              <a:t>Multi-core support</a:t>
            </a:r>
          </a:p>
        </p:txBody>
      </p:sp>
      <p:sp>
        <p:nvSpPr>
          <p:cNvPr id="31" name="Rounded Rectangle 30"/>
          <p:cNvSpPr/>
          <p:nvPr/>
        </p:nvSpPr>
        <p:spPr>
          <a:xfrm>
            <a:off x="1902627" y="719002"/>
            <a:ext cx="1196863" cy="943026"/>
          </a:xfrm>
          <a:prstGeom prst="roundRect">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t"/>
          <a:lstStyle/>
          <a:p>
            <a:pPr algn="ctr"/>
            <a:r>
              <a:rPr lang="en-US" sz="750" b="1" dirty="0">
                <a:solidFill>
                  <a:prstClr val="black"/>
                </a:solidFill>
              </a:rPr>
              <a:t>G-222</a:t>
            </a:r>
            <a:endParaRPr lang="en-US" sz="788" b="1" dirty="0">
              <a:solidFill>
                <a:prstClr val="black"/>
              </a:solidFill>
            </a:endParaRPr>
          </a:p>
          <a:p>
            <a:pPr marL="85725" indent="-79772">
              <a:buFont typeface="Arial" charset="0"/>
              <a:buChar char="•"/>
            </a:pPr>
            <a:r>
              <a:rPr lang="en-US" sz="675" dirty="0" err="1">
                <a:solidFill>
                  <a:prstClr val="black"/>
                </a:solidFill>
              </a:rPr>
              <a:t>Asynch</a:t>
            </a:r>
            <a:r>
              <a:rPr lang="en-US" sz="675" dirty="0">
                <a:solidFill>
                  <a:prstClr val="black"/>
                </a:solidFill>
              </a:rPr>
              <a:t> Replication</a:t>
            </a:r>
          </a:p>
          <a:p>
            <a:pPr marL="85725" indent="-79772">
              <a:buFont typeface="Arial" charset="0"/>
              <a:buChar char="•"/>
            </a:pPr>
            <a:r>
              <a:rPr lang="en-US" sz="675" dirty="0" err="1">
                <a:solidFill>
                  <a:prstClr val="black"/>
                </a:solidFill>
              </a:rPr>
              <a:t>OpenStack</a:t>
            </a:r>
            <a:r>
              <a:rPr lang="en-US" sz="675" dirty="0">
                <a:solidFill>
                  <a:prstClr val="black"/>
                </a:solidFill>
              </a:rPr>
              <a:t> Cinder</a:t>
            </a:r>
          </a:p>
          <a:p>
            <a:pPr marL="85725" indent="-79772">
              <a:buFont typeface="Arial" charset="0"/>
              <a:buChar char="•"/>
            </a:pPr>
            <a:r>
              <a:rPr lang="en-US" sz="675" dirty="0">
                <a:solidFill>
                  <a:prstClr val="black"/>
                </a:solidFill>
              </a:rPr>
              <a:t>Profile labeling</a:t>
            </a:r>
          </a:p>
          <a:p>
            <a:pPr marL="85725" indent="-79772">
              <a:buFont typeface="Arial" charset="0"/>
              <a:buChar char="•"/>
            </a:pPr>
            <a:r>
              <a:rPr lang="en-US" sz="675" dirty="0">
                <a:solidFill>
                  <a:prstClr val="black"/>
                </a:solidFill>
              </a:rPr>
              <a:t>Volume affinity</a:t>
            </a:r>
          </a:p>
          <a:p>
            <a:pPr marL="85725" indent="-79772">
              <a:buFont typeface="Arial" charset="0"/>
              <a:buChar char="•"/>
            </a:pPr>
            <a:r>
              <a:rPr lang="en-US" sz="675" dirty="0">
                <a:solidFill>
                  <a:prstClr val="black"/>
                </a:solidFill>
              </a:rPr>
              <a:t>Faster RAID6</a:t>
            </a:r>
          </a:p>
          <a:p>
            <a:pPr marL="85725" indent="-79772">
              <a:buFont typeface="Arial" charset="0"/>
              <a:buChar char="•"/>
            </a:pPr>
            <a:r>
              <a:rPr lang="en-US" sz="675" dirty="0" err="1">
                <a:solidFill>
                  <a:prstClr val="black"/>
                </a:solidFill>
              </a:rPr>
              <a:t>HeatMap</a:t>
            </a:r>
            <a:r>
              <a:rPr lang="en-US" sz="675" dirty="0">
                <a:solidFill>
                  <a:prstClr val="black"/>
                </a:solidFill>
              </a:rPr>
              <a:t> Tool</a:t>
            </a:r>
          </a:p>
          <a:p>
            <a:pPr marL="85725" indent="-79772">
              <a:buFont typeface="Arial" charset="0"/>
              <a:buChar char="•"/>
            </a:pPr>
            <a:r>
              <a:rPr lang="en-US" sz="675" dirty="0">
                <a:solidFill>
                  <a:prstClr val="black"/>
                </a:solidFill>
              </a:rPr>
              <a:t>AFA mode</a:t>
            </a:r>
          </a:p>
        </p:txBody>
      </p:sp>
      <p:sp>
        <p:nvSpPr>
          <p:cNvPr id="32" name="Rounded Rectangle 31"/>
          <p:cNvSpPr/>
          <p:nvPr/>
        </p:nvSpPr>
        <p:spPr>
          <a:xfrm>
            <a:off x="6070474" y="1719279"/>
            <a:ext cx="1178051" cy="687941"/>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en-US" sz="750" b="1" dirty="0">
                <a:solidFill>
                  <a:srgbClr val="FF0000"/>
                </a:solidFill>
              </a:rPr>
              <a:t>Hardware Capabilities</a:t>
            </a:r>
          </a:p>
          <a:p>
            <a:pPr marL="85725" indent="-85725">
              <a:buFont typeface="Arial" charset="0"/>
              <a:buChar char="•"/>
            </a:pPr>
            <a:r>
              <a:rPr lang="en-US" sz="675" dirty="0">
                <a:solidFill>
                  <a:srgbClr val="FF0000"/>
                </a:solidFill>
              </a:rPr>
              <a:t>32GB Fiber</a:t>
            </a:r>
          </a:p>
          <a:p>
            <a:pPr marL="85725" indent="-85725">
              <a:buFont typeface="Arial" charset="0"/>
              <a:buChar char="•"/>
            </a:pPr>
            <a:r>
              <a:rPr lang="en-US" sz="675" dirty="0">
                <a:solidFill>
                  <a:srgbClr val="FF0000"/>
                </a:solidFill>
              </a:rPr>
              <a:t>40GB iSCSI</a:t>
            </a:r>
          </a:p>
          <a:p>
            <a:pPr marL="85725" indent="-85725">
              <a:buFont typeface="Arial" charset="0"/>
              <a:buChar char="•"/>
            </a:pPr>
            <a:r>
              <a:rPr lang="en-US" sz="675" dirty="0">
                <a:solidFill>
                  <a:srgbClr val="FF0000"/>
                </a:solidFill>
              </a:rPr>
              <a:t>New ASIC</a:t>
            </a:r>
          </a:p>
          <a:p>
            <a:pPr marL="85725" indent="-85725">
              <a:buFont typeface="Arial" charset="0"/>
              <a:buChar char="•"/>
            </a:pPr>
            <a:r>
              <a:rPr lang="en-US" sz="675" dirty="0">
                <a:solidFill>
                  <a:srgbClr val="FF0000"/>
                </a:solidFill>
              </a:rPr>
              <a:t>NEBS</a:t>
            </a:r>
          </a:p>
          <a:p>
            <a:pPr marL="85725" indent="-85725">
              <a:buFont typeface="Arial" charset="0"/>
              <a:buChar char="•"/>
            </a:pPr>
            <a:r>
              <a:rPr lang="en-US" sz="675" dirty="0">
                <a:solidFill>
                  <a:srgbClr val="FF0000"/>
                </a:solidFill>
              </a:rPr>
              <a:t>High density 3/4/5 </a:t>
            </a:r>
          </a:p>
        </p:txBody>
      </p:sp>
      <p:sp>
        <p:nvSpPr>
          <p:cNvPr id="39" name="Rounded Rectangle 38"/>
          <p:cNvSpPr/>
          <p:nvPr/>
        </p:nvSpPr>
        <p:spPr>
          <a:xfrm>
            <a:off x="2409308" y="3692276"/>
            <a:ext cx="972693" cy="349204"/>
          </a:xfrm>
          <a:prstGeom prst="roundRect">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en-US" sz="675" b="1" dirty="0">
                <a:solidFill>
                  <a:schemeClr val="tx1">
                    <a:lumMod val="50000"/>
                  </a:schemeClr>
                </a:solidFill>
              </a:rPr>
              <a:t>7K</a:t>
            </a:r>
          </a:p>
          <a:p>
            <a:pPr marL="57149" indent="-57149">
              <a:buFont typeface="Arial" charset="0"/>
              <a:buChar char="•"/>
            </a:pPr>
            <a:r>
              <a:rPr lang="en-US" sz="675" dirty="0">
                <a:solidFill>
                  <a:schemeClr val="tx1">
                    <a:lumMod val="50000"/>
                  </a:schemeClr>
                </a:solidFill>
              </a:rPr>
              <a:t>10TB</a:t>
            </a:r>
          </a:p>
        </p:txBody>
      </p:sp>
      <p:sp>
        <p:nvSpPr>
          <p:cNvPr id="41" name="Rounded Rectangle 40"/>
          <p:cNvSpPr/>
          <p:nvPr/>
        </p:nvSpPr>
        <p:spPr>
          <a:xfrm>
            <a:off x="2413571" y="4223533"/>
            <a:ext cx="972693" cy="178053"/>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57149" indent="-57149">
              <a:buFont typeface="Arial" charset="0"/>
              <a:buChar char="•"/>
            </a:pPr>
            <a:r>
              <a:rPr lang="en-US" sz="675" dirty="0">
                <a:solidFill>
                  <a:schemeClr val="tx1">
                    <a:lumMod val="50000"/>
                  </a:schemeClr>
                </a:solidFill>
              </a:rPr>
              <a:t>3.2TB – 10 DWPD</a:t>
            </a:r>
          </a:p>
        </p:txBody>
      </p:sp>
      <p:sp>
        <p:nvSpPr>
          <p:cNvPr id="42" name="Rounded Rectangle 41"/>
          <p:cNvSpPr/>
          <p:nvPr/>
        </p:nvSpPr>
        <p:spPr>
          <a:xfrm>
            <a:off x="1856845" y="4377930"/>
            <a:ext cx="1342053" cy="174602"/>
          </a:xfrm>
          <a:prstGeom prst="roundRect">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57149" indent="-57149">
              <a:buFont typeface="Arial" charset="0"/>
              <a:buChar char="•"/>
            </a:pPr>
            <a:r>
              <a:rPr lang="en-US" sz="675" dirty="0">
                <a:solidFill>
                  <a:prstClr val="black"/>
                </a:solidFill>
              </a:rPr>
              <a:t>400GB, 800GB, 1.6TB - 3 DWPD</a:t>
            </a:r>
          </a:p>
        </p:txBody>
      </p:sp>
      <p:sp>
        <p:nvSpPr>
          <p:cNvPr id="44" name="Rounded Rectangle 43"/>
          <p:cNvSpPr/>
          <p:nvPr/>
        </p:nvSpPr>
        <p:spPr>
          <a:xfrm>
            <a:off x="1863426" y="1809048"/>
            <a:ext cx="1222897" cy="242083"/>
          </a:xfrm>
          <a:prstGeom prst="roundRect">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750" b="1" dirty="0">
                <a:solidFill>
                  <a:prstClr val="black"/>
                </a:solidFill>
              </a:rPr>
              <a:t>QXS-6 CNC</a:t>
            </a:r>
          </a:p>
        </p:txBody>
      </p:sp>
      <p:sp>
        <p:nvSpPr>
          <p:cNvPr id="45" name="TextBox 44"/>
          <p:cNvSpPr txBox="1"/>
          <p:nvPr/>
        </p:nvSpPr>
        <p:spPr>
          <a:xfrm>
            <a:off x="7159011" y="466385"/>
            <a:ext cx="1371600" cy="230830"/>
          </a:xfrm>
          <a:prstGeom prst="rect">
            <a:avLst/>
          </a:prstGeom>
          <a:noFill/>
        </p:spPr>
        <p:txBody>
          <a:bodyPr wrap="square" lIns="91438" tIns="45719" rIns="91438" bIns="45719" rtlCol="0">
            <a:spAutoFit/>
          </a:bodyPr>
          <a:lstStyle/>
          <a:p>
            <a:pPr algn="ctr"/>
            <a:r>
              <a:rPr lang="en-US" sz="900" b="1" dirty="0">
                <a:solidFill>
                  <a:prstClr val="black"/>
                </a:solidFill>
              </a:rPr>
              <a:t>2H17</a:t>
            </a:r>
          </a:p>
        </p:txBody>
      </p:sp>
      <p:cxnSp>
        <p:nvCxnSpPr>
          <p:cNvPr id="90" name="Straight Connector 89"/>
          <p:cNvCxnSpPr/>
          <p:nvPr/>
        </p:nvCxnSpPr>
        <p:spPr>
          <a:xfrm flipH="1">
            <a:off x="5320864" y="540877"/>
            <a:ext cx="22860" cy="425546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536152" y="585214"/>
            <a:ext cx="4572" cy="417881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903848" y="4889473"/>
            <a:ext cx="1274064" cy="171731"/>
          </a:xfrm>
          <a:prstGeom prst="roundRect">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Post-Phase 2</a:t>
            </a:r>
          </a:p>
        </p:txBody>
      </p:sp>
      <p:sp>
        <p:nvSpPr>
          <p:cNvPr id="52" name="Rounded Rectangle 51"/>
          <p:cNvSpPr/>
          <p:nvPr/>
        </p:nvSpPr>
        <p:spPr>
          <a:xfrm>
            <a:off x="4263256" y="4894045"/>
            <a:ext cx="1274064" cy="171731"/>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Pre-Phase 2</a:t>
            </a:r>
          </a:p>
        </p:txBody>
      </p:sp>
      <p:sp>
        <p:nvSpPr>
          <p:cNvPr id="56" name="Rounded Rectangle 55"/>
          <p:cNvSpPr/>
          <p:nvPr/>
        </p:nvSpPr>
        <p:spPr>
          <a:xfrm>
            <a:off x="5610472" y="4892482"/>
            <a:ext cx="1274064" cy="171731"/>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0000"/>
                </a:solidFill>
              </a:rPr>
              <a:t>Pre-Phase 0</a:t>
            </a:r>
          </a:p>
        </p:txBody>
      </p:sp>
      <p:sp>
        <p:nvSpPr>
          <p:cNvPr id="50" name="Rounded Rectangle 49"/>
          <p:cNvSpPr/>
          <p:nvPr/>
        </p:nvSpPr>
        <p:spPr>
          <a:xfrm>
            <a:off x="3536152" y="4216415"/>
            <a:ext cx="1528553" cy="178053"/>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57149" indent="-57149">
              <a:buFont typeface="Arial" charset="0"/>
              <a:buChar char="•"/>
            </a:pPr>
            <a:r>
              <a:rPr lang="en-US" sz="675" dirty="0">
                <a:solidFill>
                  <a:srgbClr val="FF0000"/>
                </a:solidFill>
              </a:rPr>
              <a:t>400GB, 800GB, 1.6TB - 1 DWPD</a:t>
            </a:r>
          </a:p>
        </p:txBody>
      </p:sp>
      <p:sp>
        <p:nvSpPr>
          <p:cNvPr id="57" name="Rounded Rectangle 56"/>
          <p:cNvSpPr/>
          <p:nvPr/>
        </p:nvSpPr>
        <p:spPr>
          <a:xfrm>
            <a:off x="1863426" y="2987129"/>
            <a:ext cx="1236064" cy="174602"/>
          </a:xfrm>
          <a:prstGeom prst="roundRect">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57149" indent="-57149">
              <a:buFont typeface="Arial" charset="0"/>
              <a:buChar char="•"/>
            </a:pPr>
            <a:r>
              <a:rPr lang="en-US" sz="675" dirty="0">
                <a:solidFill>
                  <a:prstClr val="black"/>
                </a:solidFill>
              </a:rPr>
              <a:t>SED variants – all capacities</a:t>
            </a:r>
          </a:p>
        </p:txBody>
      </p:sp>
      <p:sp>
        <p:nvSpPr>
          <p:cNvPr id="59" name="Rounded Rectangle 58"/>
          <p:cNvSpPr/>
          <p:nvPr/>
        </p:nvSpPr>
        <p:spPr>
          <a:xfrm>
            <a:off x="1863425" y="3964582"/>
            <a:ext cx="1236064" cy="174602"/>
          </a:xfrm>
          <a:prstGeom prst="roundRect">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57149" indent="-57149">
              <a:buFont typeface="Arial" charset="0"/>
              <a:buChar char="•"/>
            </a:pPr>
            <a:r>
              <a:rPr lang="en-US" sz="675" dirty="0">
                <a:solidFill>
                  <a:prstClr val="black"/>
                </a:solidFill>
              </a:rPr>
              <a:t>SED variants – all capacities</a:t>
            </a:r>
          </a:p>
        </p:txBody>
      </p:sp>
      <p:sp>
        <p:nvSpPr>
          <p:cNvPr id="60" name="Rounded Rectangle 59"/>
          <p:cNvSpPr/>
          <p:nvPr/>
        </p:nvSpPr>
        <p:spPr>
          <a:xfrm>
            <a:off x="1856845" y="4581005"/>
            <a:ext cx="1525157" cy="174602"/>
          </a:xfrm>
          <a:prstGeom prst="roundRect">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57149" indent="-57149">
              <a:buFont typeface="Arial" charset="0"/>
              <a:buChar char="•"/>
            </a:pPr>
            <a:r>
              <a:rPr lang="en-US" sz="675" dirty="0">
                <a:solidFill>
                  <a:prstClr val="black"/>
                </a:solidFill>
              </a:rPr>
              <a:t>SED variants for 10DWPD capacities</a:t>
            </a:r>
          </a:p>
        </p:txBody>
      </p:sp>
      <p:sp>
        <p:nvSpPr>
          <p:cNvPr id="33" name="Rounded Rectangle 32"/>
          <p:cNvSpPr/>
          <p:nvPr/>
        </p:nvSpPr>
        <p:spPr>
          <a:xfrm>
            <a:off x="3086322" y="1823371"/>
            <a:ext cx="907645" cy="442291"/>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t"/>
          <a:lstStyle/>
          <a:p>
            <a:r>
              <a:rPr lang="en-US" sz="675" b="1" dirty="0">
                <a:solidFill>
                  <a:schemeClr val="tx1">
                    <a:lumMod val="50000"/>
                  </a:schemeClr>
                </a:solidFill>
              </a:rPr>
              <a:t>End of Sale for </a:t>
            </a:r>
            <a:r>
              <a:rPr lang="en-US" sz="675" b="1" dirty="0"/>
              <a:t>QX, QXS-12/24/56, DH resale</a:t>
            </a:r>
            <a:endParaRPr lang="en-US" sz="675" b="1" dirty="0">
              <a:solidFill>
                <a:schemeClr val="tx1">
                  <a:lumMod val="50000"/>
                </a:schemeClr>
              </a:solidFill>
            </a:endParaRPr>
          </a:p>
        </p:txBody>
      </p:sp>
      <p:sp>
        <p:nvSpPr>
          <p:cNvPr id="38" name="Rounded Rectangle 37"/>
          <p:cNvSpPr/>
          <p:nvPr/>
        </p:nvSpPr>
        <p:spPr>
          <a:xfrm>
            <a:off x="6070476" y="2445957"/>
            <a:ext cx="1037095" cy="465626"/>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en-US" sz="750" b="1" dirty="0">
                <a:solidFill>
                  <a:srgbClr val="FF0000"/>
                </a:solidFill>
              </a:rPr>
              <a:t>12Gb QXS-6</a:t>
            </a:r>
          </a:p>
          <a:p>
            <a:pPr marL="85725" indent="-85725">
              <a:buFont typeface="Arial" charset="0"/>
              <a:buChar char="•"/>
            </a:pPr>
            <a:r>
              <a:rPr lang="en-US" sz="675" dirty="0">
                <a:solidFill>
                  <a:srgbClr val="FF0000"/>
                </a:solidFill>
              </a:rPr>
              <a:t>High density chassis</a:t>
            </a:r>
          </a:p>
          <a:p>
            <a:pPr marL="85725" indent="-85725">
              <a:buFont typeface="Arial" charset="0"/>
              <a:buChar char="•"/>
            </a:pPr>
            <a:r>
              <a:rPr lang="en-US" sz="675" dirty="0">
                <a:solidFill>
                  <a:srgbClr val="FF0000"/>
                </a:solidFill>
              </a:rPr>
              <a:t>1M IOPS</a:t>
            </a:r>
          </a:p>
          <a:p>
            <a:pPr marL="57149" indent="-57149">
              <a:buFont typeface="Arial" charset="0"/>
              <a:buChar char="•"/>
            </a:pPr>
            <a:endParaRPr lang="en-US" sz="675" dirty="0">
              <a:solidFill>
                <a:srgbClr val="FF0000"/>
              </a:solidFill>
            </a:endParaRPr>
          </a:p>
        </p:txBody>
      </p:sp>
      <p:cxnSp>
        <p:nvCxnSpPr>
          <p:cNvPr id="46" name="Straight Connector 45"/>
          <p:cNvCxnSpPr/>
          <p:nvPr/>
        </p:nvCxnSpPr>
        <p:spPr>
          <a:xfrm flipH="1">
            <a:off x="7159012" y="504361"/>
            <a:ext cx="25197" cy="429198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1856845" y="3131660"/>
            <a:ext cx="1403109" cy="499267"/>
          </a:xfrm>
          <a:prstGeom prst="roundRect">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en-US" sz="675" b="1" dirty="0">
                <a:solidFill>
                  <a:schemeClr val="tx1">
                    <a:lumMod val="50000"/>
                  </a:schemeClr>
                </a:solidFill>
              </a:rPr>
              <a:t>15K</a:t>
            </a:r>
          </a:p>
          <a:p>
            <a:pPr marL="57149" indent="-57149">
              <a:buFont typeface="Arial" charset="0"/>
              <a:buChar char="•"/>
            </a:pPr>
            <a:r>
              <a:rPr lang="en-US" sz="675" dirty="0">
                <a:solidFill>
                  <a:schemeClr val="tx1">
                    <a:lumMod val="50000"/>
                  </a:schemeClr>
                </a:solidFill>
              </a:rPr>
              <a:t>900GB, 600GB, 300GB – 512e</a:t>
            </a:r>
          </a:p>
          <a:p>
            <a:r>
              <a:rPr lang="en-US" sz="675" b="1" dirty="0">
                <a:solidFill>
                  <a:schemeClr val="tx1">
                    <a:lumMod val="50000"/>
                  </a:schemeClr>
                </a:solidFill>
              </a:rPr>
              <a:t>10K: </a:t>
            </a:r>
          </a:p>
          <a:p>
            <a:pPr marL="57149" indent="-57149">
              <a:buFont typeface="Arial" charset="0"/>
              <a:buChar char="•"/>
            </a:pPr>
            <a:r>
              <a:rPr lang="en-US" sz="675" dirty="0">
                <a:solidFill>
                  <a:schemeClr val="tx1">
                    <a:lumMod val="50000"/>
                  </a:schemeClr>
                </a:solidFill>
              </a:rPr>
              <a:t>2.4TB, 1.8TB, 1.2TB, 900GB, 600GB – 512e</a:t>
            </a:r>
          </a:p>
        </p:txBody>
      </p:sp>
      <p:sp>
        <p:nvSpPr>
          <p:cNvPr id="49" name="Rounded Rectangle 48"/>
          <p:cNvSpPr/>
          <p:nvPr/>
        </p:nvSpPr>
        <p:spPr>
          <a:xfrm>
            <a:off x="4069743" y="3066982"/>
            <a:ext cx="1707724" cy="28581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57149" indent="-57149">
              <a:buFont typeface="Arial" charset="0"/>
              <a:buChar char="•"/>
            </a:pPr>
            <a:r>
              <a:rPr lang="en-US" sz="675" dirty="0">
                <a:solidFill>
                  <a:srgbClr val="FF0000"/>
                </a:solidFill>
              </a:rPr>
              <a:t>12Gb Drive support for 12Gb chassis</a:t>
            </a:r>
          </a:p>
          <a:p>
            <a:pPr marL="57149" indent="-57149">
              <a:buFont typeface="Arial" charset="0"/>
              <a:buChar char="•"/>
            </a:pPr>
            <a:r>
              <a:rPr lang="en-US" sz="675" dirty="0">
                <a:solidFill>
                  <a:srgbClr val="FF0000"/>
                </a:solidFill>
              </a:rPr>
              <a:t>Full range of 12Gb drives for 6Gb chassis </a:t>
            </a:r>
          </a:p>
        </p:txBody>
      </p:sp>
      <p:sp>
        <p:nvSpPr>
          <p:cNvPr id="51" name="Rounded Rectangle 50"/>
          <p:cNvSpPr/>
          <p:nvPr/>
        </p:nvSpPr>
        <p:spPr>
          <a:xfrm>
            <a:off x="4069743" y="3687056"/>
            <a:ext cx="1707724" cy="27752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57149" indent="-57149">
              <a:buFont typeface="Arial" charset="0"/>
              <a:buChar char="•"/>
            </a:pPr>
            <a:r>
              <a:rPr lang="en-US" sz="675" dirty="0">
                <a:solidFill>
                  <a:srgbClr val="FF0000"/>
                </a:solidFill>
              </a:rPr>
              <a:t>12Gb Drive support for 12Gb chassis</a:t>
            </a:r>
          </a:p>
          <a:p>
            <a:pPr marL="57149" indent="-57149">
              <a:buFont typeface="Arial" charset="0"/>
              <a:buChar char="•"/>
            </a:pPr>
            <a:r>
              <a:rPr lang="en-US" sz="675" dirty="0">
                <a:solidFill>
                  <a:srgbClr val="FF0000"/>
                </a:solidFill>
              </a:rPr>
              <a:t>Full range of 12Gb drives for 6Gb chassis </a:t>
            </a:r>
          </a:p>
        </p:txBody>
      </p:sp>
      <p:sp>
        <p:nvSpPr>
          <p:cNvPr id="61" name="Rounded Rectangle 60"/>
          <p:cNvSpPr/>
          <p:nvPr/>
        </p:nvSpPr>
        <p:spPr>
          <a:xfrm>
            <a:off x="4069743" y="4487600"/>
            <a:ext cx="1707724" cy="304622"/>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57149" indent="-57149">
              <a:buFont typeface="Arial" charset="0"/>
              <a:buChar char="•"/>
            </a:pPr>
            <a:r>
              <a:rPr lang="en-US" sz="675" dirty="0">
                <a:solidFill>
                  <a:srgbClr val="FF0000"/>
                </a:solidFill>
              </a:rPr>
              <a:t>12Gb Drive support for 12Gb chassis</a:t>
            </a:r>
          </a:p>
          <a:p>
            <a:pPr marL="57149" indent="-57149">
              <a:buFont typeface="Arial" charset="0"/>
              <a:buChar char="•"/>
            </a:pPr>
            <a:r>
              <a:rPr lang="en-US" sz="675" dirty="0">
                <a:solidFill>
                  <a:srgbClr val="FF0000"/>
                </a:solidFill>
              </a:rPr>
              <a:t>Full range of 12Gb drives for 6Gb chassis </a:t>
            </a:r>
          </a:p>
        </p:txBody>
      </p:sp>
    </p:spTree>
    <p:extLst>
      <p:ext uri="{BB962C8B-B14F-4D97-AF65-F5344CB8AC3E}">
        <p14:creationId xmlns:p14="http://schemas.microsoft.com/office/powerpoint/2010/main" val="26519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Lance Allred</a:t>
            </a:r>
            <a:endParaRPr lang="en-US" dirty="0"/>
          </a:p>
        </p:txBody>
      </p:sp>
      <p:sp>
        <p:nvSpPr>
          <p:cNvPr id="4" name="Title 3"/>
          <p:cNvSpPr>
            <a:spLocks noGrp="1"/>
          </p:cNvSpPr>
          <p:nvPr>
            <p:ph type="title"/>
          </p:nvPr>
        </p:nvSpPr>
        <p:spPr>
          <a:xfrm>
            <a:off x="322780" y="2734069"/>
            <a:ext cx="8629834" cy="1014233"/>
          </a:xfrm>
        </p:spPr>
        <p:txBody>
          <a:bodyPr/>
          <a:lstStyle/>
          <a:p>
            <a:r>
              <a:rPr lang="en-US" sz="4800" dirty="0" smtClean="0"/>
              <a:t>QXS Licensing</a:t>
            </a:r>
            <a:endParaRPr lang="en-US" sz="4800" dirty="0"/>
          </a:p>
        </p:txBody>
      </p:sp>
    </p:spTree>
    <p:extLst>
      <p:ext uri="{BB962C8B-B14F-4D97-AF65-F5344CB8AC3E}">
        <p14:creationId xmlns:p14="http://schemas.microsoft.com/office/powerpoint/2010/main" val="185988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Agenda</a:t>
            </a:r>
          </a:p>
        </p:txBody>
      </p:sp>
      <p:sp>
        <p:nvSpPr>
          <p:cNvPr id="15363" name="Content Placeholder 2"/>
          <p:cNvSpPr>
            <a:spLocks noGrp="1"/>
          </p:cNvSpPr>
          <p:nvPr>
            <p:ph idx="1"/>
          </p:nvPr>
        </p:nvSpPr>
        <p:spPr>
          <a:xfrm>
            <a:off x="405330" y="805276"/>
            <a:ext cx="8216220" cy="4027982"/>
          </a:xfrm>
          <a:prstGeom prst="rect">
            <a:avLst/>
          </a:prstGeom>
        </p:spPr>
        <p:txBody>
          <a:bodyPr/>
          <a:lstStyle/>
          <a:p>
            <a:r>
              <a:rPr lang="en-US" sz="2800" dirty="0" smtClean="0"/>
              <a:t>Product Overview – Matthew Apodaca</a:t>
            </a:r>
          </a:p>
          <a:p>
            <a:pPr lvl="1"/>
            <a:r>
              <a:rPr lang="en-US" sz="2400" dirty="0" smtClean="0"/>
              <a:t>Licensing Strategy – Lance Allred</a:t>
            </a:r>
          </a:p>
          <a:p>
            <a:r>
              <a:rPr lang="en-US" sz="2800" dirty="0" smtClean="0"/>
              <a:t>Engineering Overview – Dan Byers/Lance Allred</a:t>
            </a:r>
          </a:p>
          <a:p>
            <a:r>
              <a:rPr lang="en-US" sz="2800" dirty="0" smtClean="0"/>
              <a:t>Training and Documentation – Joe LaRoue/Alex Duncan</a:t>
            </a:r>
          </a:p>
          <a:p>
            <a:r>
              <a:rPr lang="en-US" sz="2800" dirty="0" smtClean="0"/>
              <a:t>Service – Jim Hibbard</a:t>
            </a:r>
          </a:p>
          <a:p>
            <a:pPr marL="0" indent="0">
              <a:buNone/>
            </a:pPr>
            <a:r>
              <a:rPr lang="en-US" dirty="0" smtClean="0"/>
              <a:t>Notes:</a:t>
            </a:r>
          </a:p>
          <a:p>
            <a:pPr lvl="1"/>
            <a:r>
              <a:rPr lang="en-US" dirty="0" smtClean="0"/>
              <a:t>Please ask questions as we go</a:t>
            </a:r>
          </a:p>
          <a:p>
            <a:pPr lvl="1"/>
            <a:r>
              <a:rPr lang="en-US" dirty="0" smtClean="0"/>
              <a:t>Please mute your phone line unless asking a question</a:t>
            </a:r>
          </a:p>
          <a:p>
            <a:pPr lvl="1"/>
            <a:r>
              <a:rPr lang="en-US" dirty="0" smtClean="0"/>
              <a:t>Recording will be posted on </a:t>
            </a:r>
            <a:r>
              <a:rPr lang="en-US" dirty="0" err="1" smtClean="0"/>
              <a:t>Qwikipedia</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QXS Licensing Improvements Synopsis</a:t>
            </a:r>
            <a:endParaRPr lang="en-US" dirty="0"/>
          </a:p>
        </p:txBody>
      </p:sp>
      <p:sp>
        <p:nvSpPr>
          <p:cNvPr id="3" name="Content Placeholder 2"/>
          <p:cNvSpPr>
            <a:spLocks noGrp="1"/>
          </p:cNvSpPr>
          <p:nvPr>
            <p:ph idx="1"/>
          </p:nvPr>
        </p:nvSpPr>
        <p:spPr/>
        <p:txBody>
          <a:bodyPr/>
          <a:lstStyle/>
          <a:p>
            <a:pPr lvl="1"/>
            <a:r>
              <a:rPr lang="en-US" dirty="0"/>
              <a:t>W</a:t>
            </a:r>
            <a:r>
              <a:rPr lang="en-US" dirty="0" smtClean="0"/>
              <a:t>ith Quantum-branded QXS-3/4/6 launch, adding support for most Seagate licenses</a:t>
            </a:r>
          </a:p>
          <a:p>
            <a:pPr lvl="2"/>
            <a:r>
              <a:rPr lang="en-US" dirty="0" smtClean="0"/>
              <a:t>Some licenses have already been applied to </a:t>
            </a:r>
            <a:r>
              <a:rPr lang="en-US" dirty="0" err="1" smtClean="0"/>
              <a:t>Xcellis</a:t>
            </a:r>
            <a:r>
              <a:rPr lang="en-US" dirty="0" smtClean="0"/>
              <a:t> QXS-4xx since November</a:t>
            </a:r>
          </a:p>
          <a:p>
            <a:pPr lvl="2"/>
            <a:r>
              <a:rPr lang="en-US" dirty="0" smtClean="0"/>
              <a:t>Certain licenses not available on 3xx, 4xx, 6xx</a:t>
            </a:r>
          </a:p>
          <a:p>
            <a:pPr lvl="1"/>
            <a:r>
              <a:rPr lang="en-US" dirty="0" smtClean="0"/>
              <a:t>Quantum license parts adopting new parts naming and numbering structure</a:t>
            </a:r>
          </a:p>
          <a:p>
            <a:pPr lvl="1"/>
            <a:r>
              <a:rPr lang="en-US" dirty="0" smtClean="0"/>
              <a:t>Certain licenses now applied in Manufacturing to QXS systems</a:t>
            </a:r>
          </a:p>
          <a:p>
            <a:pPr lvl="1"/>
            <a:r>
              <a:rPr lang="en-US" dirty="0" smtClean="0"/>
              <a:t>All </a:t>
            </a:r>
            <a:r>
              <a:rPr lang="en-US" dirty="0"/>
              <a:t>other licenses ordered </a:t>
            </a:r>
            <a:r>
              <a:rPr lang="en-US" dirty="0" smtClean="0"/>
              <a:t>separately as add-on software features for a base system</a:t>
            </a:r>
          </a:p>
          <a:p>
            <a:pPr lvl="1"/>
            <a:r>
              <a:rPr lang="en-US" dirty="0" smtClean="0"/>
              <a:t>End-users obtain add-on licenses through a web interface using an authorization code</a:t>
            </a:r>
          </a:p>
          <a:p>
            <a:pPr lvl="1"/>
            <a:r>
              <a:rPr lang="en-US" dirty="0" smtClean="0"/>
              <a:t>IMPORTANT: Seagate </a:t>
            </a:r>
            <a:r>
              <a:rPr lang="en-US" dirty="0"/>
              <a:t>will continue to generate licenses for Dot Hill-branded </a:t>
            </a:r>
            <a:r>
              <a:rPr lang="en-US" dirty="0" smtClean="0"/>
              <a:t>populations</a:t>
            </a:r>
          </a:p>
          <a:p>
            <a:pPr lvl="1"/>
            <a:r>
              <a:rPr lang="en-US" dirty="0" smtClean="0"/>
              <a:t>NOTE: QXS-1200/2400/5600 </a:t>
            </a:r>
            <a:r>
              <a:rPr lang="en-US" dirty="0"/>
              <a:t>do not </a:t>
            </a:r>
            <a:r>
              <a:rPr lang="en-US" dirty="0" smtClean="0"/>
              <a:t>have </a:t>
            </a:r>
            <a:r>
              <a:rPr lang="en-US" dirty="0"/>
              <a:t>QXS licensing </a:t>
            </a:r>
            <a:r>
              <a:rPr lang="en-US" dirty="0" smtClean="0"/>
              <a:t>applied and do not support add-on licenses at this time</a:t>
            </a:r>
            <a:endParaRPr lang="en-US" dirty="0"/>
          </a:p>
        </p:txBody>
      </p:sp>
    </p:spTree>
    <p:extLst>
      <p:ext uri="{BB962C8B-B14F-4D97-AF65-F5344CB8AC3E}">
        <p14:creationId xmlns:p14="http://schemas.microsoft.com/office/powerpoint/2010/main" val="40447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Licensable Features New to Quantum</a:t>
            </a:r>
            <a:endParaRPr lang="en-US" dirty="0"/>
          </a:p>
        </p:txBody>
      </p:sp>
      <p:sp>
        <p:nvSpPr>
          <p:cNvPr id="4" name="Content Placeholder 2"/>
          <p:cNvSpPr txBox="1">
            <a:spLocks/>
          </p:cNvSpPr>
          <p:nvPr/>
        </p:nvSpPr>
        <p:spPr bwMode="auto">
          <a:xfrm>
            <a:off x="410303" y="849087"/>
            <a:ext cx="8286023" cy="412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1639" tIns="0" rIns="81639" bIns="0" numCol="1" rtlCol="0" anchor="t" anchorCtr="0" compatLnSpc="1">
            <a:prstTxWarp prst="textNoShape">
              <a:avLst/>
            </a:prstTxWarp>
            <a:normAutofit/>
          </a:bodyPr>
          <a:lstStyle>
            <a:lvl1pPr marL="227013" indent="-227013" algn="l" rtl="0" eaLnBrk="1" fontAlgn="base" hangingPunct="1">
              <a:spcBef>
                <a:spcPts val="300"/>
              </a:spcBef>
              <a:spcAft>
                <a:spcPts val="300"/>
              </a:spcAft>
              <a:buSzPct val="95000"/>
              <a:buBlip>
                <a:blip r:embed="rId2"/>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50" b="1" dirty="0" smtClean="0"/>
              <a:t>Q-Tools</a:t>
            </a:r>
          </a:p>
          <a:p>
            <a:pPr lvl="1"/>
            <a:r>
              <a:rPr lang="en-US" sz="850" dirty="0" smtClean="0"/>
              <a:t>Caching</a:t>
            </a:r>
            <a:endParaRPr lang="en-US" sz="850" dirty="0"/>
          </a:p>
          <a:p>
            <a:pPr lvl="1"/>
            <a:r>
              <a:rPr lang="en-US" sz="850" dirty="0" smtClean="0"/>
              <a:t>Tier data based on usage from HDD to HDD (e.g. 7K to 10K/15K)</a:t>
            </a:r>
          </a:p>
          <a:p>
            <a:pPr lvl="2"/>
            <a:r>
              <a:rPr lang="en-US" sz="650" dirty="0"/>
              <a:t>Frequently accessed, “hot” data can move to disks with higher performance, lower capacity, and higher costs.</a:t>
            </a:r>
          </a:p>
          <a:p>
            <a:pPr lvl="2"/>
            <a:r>
              <a:rPr lang="en-US" sz="650" dirty="0"/>
              <a:t>Infrequently accessed, “cool” data can move to disks with higher capacity, lower performance, and lower costs</a:t>
            </a:r>
            <a:r>
              <a:rPr lang="en-US" sz="650" dirty="0" smtClean="0"/>
              <a:t>.</a:t>
            </a:r>
            <a:endParaRPr lang="en-US" sz="850" dirty="0" smtClean="0"/>
          </a:p>
          <a:p>
            <a:pPr lvl="1"/>
            <a:r>
              <a:rPr lang="en-US" sz="850" dirty="0" smtClean="0"/>
              <a:t>Creation of virtual pools</a:t>
            </a:r>
            <a:endParaRPr lang="en-US" sz="850" dirty="0"/>
          </a:p>
          <a:p>
            <a:pPr lvl="1"/>
            <a:r>
              <a:rPr lang="en-US" sz="850" dirty="0"/>
              <a:t>Quick </a:t>
            </a:r>
            <a:r>
              <a:rPr lang="en-US" sz="850" dirty="0" smtClean="0"/>
              <a:t>rebuild</a:t>
            </a:r>
            <a:endParaRPr lang="en-US" sz="850" dirty="0"/>
          </a:p>
          <a:p>
            <a:pPr lvl="1"/>
            <a:r>
              <a:rPr lang="en-US" sz="850" dirty="0"/>
              <a:t>Thin </a:t>
            </a:r>
            <a:r>
              <a:rPr lang="en-US" sz="850" dirty="0" smtClean="0"/>
              <a:t>provisioning – allocate physical space just-in-time</a:t>
            </a:r>
            <a:endParaRPr lang="en-US" sz="850" dirty="0"/>
          </a:p>
          <a:p>
            <a:r>
              <a:rPr lang="en-US" sz="1250" b="1" dirty="0" smtClean="0"/>
              <a:t>Q-Tier</a:t>
            </a:r>
          </a:p>
          <a:p>
            <a:pPr lvl="1"/>
            <a:r>
              <a:rPr lang="en-US" sz="850" dirty="0" smtClean="0"/>
              <a:t>Tier data based on usage from HDD to SSD</a:t>
            </a:r>
          </a:p>
          <a:p>
            <a:r>
              <a:rPr lang="en-US" sz="1250" b="1" dirty="0" smtClean="0"/>
              <a:t>Q-Snap </a:t>
            </a:r>
            <a:endParaRPr lang="en-US" sz="1250" dirty="0"/>
          </a:p>
          <a:p>
            <a:pPr lvl="1"/>
            <a:r>
              <a:rPr lang="en-US" sz="1000" dirty="0"/>
              <a:t>Allow up to 512 (QXS-3), 1024 (QXS -4) and 2048 (QXS-6) snapshots to be taken, at any time, with zero impact on storage performance.</a:t>
            </a:r>
          </a:p>
          <a:p>
            <a:pPr lvl="1"/>
            <a:r>
              <a:rPr lang="en-US" sz="1000" dirty="0"/>
              <a:t>Using the </a:t>
            </a:r>
            <a:r>
              <a:rPr lang="en-US" sz="1000" dirty="0" smtClean="0"/>
              <a:t>Quantum users </a:t>
            </a:r>
            <a:r>
              <a:rPr lang="en-US" sz="1000" dirty="0"/>
              <a:t>can set up and schedule snapshots for several volumes simultaneously.</a:t>
            </a:r>
          </a:p>
          <a:p>
            <a:r>
              <a:rPr lang="en-US" sz="1250" b="1" dirty="0"/>
              <a:t>Q-Replicate</a:t>
            </a:r>
            <a:endParaRPr lang="en-US" sz="1250" dirty="0"/>
          </a:p>
          <a:p>
            <a:pPr lvl="1"/>
            <a:r>
              <a:rPr lang="en-US" sz="1000" dirty="0"/>
              <a:t>Schedule when replications will occur</a:t>
            </a:r>
          </a:p>
          <a:p>
            <a:pPr lvl="1"/>
            <a:r>
              <a:rPr lang="en-US" sz="1000" dirty="0"/>
              <a:t>Uses snapshots</a:t>
            </a:r>
          </a:p>
          <a:p>
            <a:pPr lvl="1"/>
            <a:r>
              <a:rPr lang="en-US" sz="1000" dirty="0"/>
              <a:t>Optimal for long distances</a:t>
            </a:r>
          </a:p>
          <a:p>
            <a:pPr lvl="1"/>
            <a:r>
              <a:rPr lang="en-US" sz="1000" dirty="0"/>
              <a:t>Minimized time and bandwidth vs synchronous replication which occurs at simultaneously as the primary storage</a:t>
            </a:r>
          </a:p>
          <a:p>
            <a:r>
              <a:rPr lang="en-US" sz="1250" b="1" dirty="0"/>
              <a:t>Q-Copy</a:t>
            </a:r>
            <a:endParaRPr lang="en-US" sz="1250" dirty="0"/>
          </a:p>
          <a:p>
            <a:pPr lvl="1"/>
            <a:r>
              <a:rPr lang="en-US" sz="1000" dirty="0"/>
              <a:t>Makes a copy of data to another set of disk within the array</a:t>
            </a:r>
          </a:p>
          <a:p>
            <a:pPr lvl="1"/>
            <a:r>
              <a:rPr lang="en-US" sz="1000" dirty="0"/>
              <a:t>Controller based</a:t>
            </a:r>
          </a:p>
          <a:p>
            <a:pPr lvl="1"/>
            <a:r>
              <a:rPr lang="en-US" sz="1000" dirty="0"/>
              <a:t>No host resources used</a:t>
            </a:r>
          </a:p>
        </p:txBody>
      </p:sp>
    </p:spTree>
    <p:extLst>
      <p:ext uri="{BB962C8B-B14F-4D97-AF65-F5344CB8AC3E}">
        <p14:creationId xmlns:p14="http://schemas.microsoft.com/office/powerpoint/2010/main" val="510149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QXS License Details</a:t>
            </a:r>
            <a:endParaRPr lang="en-US" i="1" dirty="0"/>
          </a:p>
        </p:txBody>
      </p:sp>
      <p:graphicFrame>
        <p:nvGraphicFramePr>
          <p:cNvPr id="4" name="Table 3"/>
          <p:cNvGraphicFramePr>
            <a:graphicFrameLocks noGrp="1"/>
          </p:cNvGraphicFramePr>
          <p:nvPr>
            <p:extLst>
              <p:ext uri="{D42A27DB-BD31-4B8C-83A1-F6EECF244321}">
                <p14:modId xmlns:p14="http://schemas.microsoft.com/office/powerpoint/2010/main" val="318976362"/>
              </p:ext>
            </p:extLst>
          </p:nvPr>
        </p:nvGraphicFramePr>
        <p:xfrm>
          <a:off x="132835" y="904767"/>
          <a:ext cx="8834815" cy="3875491"/>
        </p:xfrm>
        <a:graphic>
          <a:graphicData uri="http://schemas.openxmlformats.org/drawingml/2006/table">
            <a:tbl>
              <a:tblPr firstRow="1" bandRow="1">
                <a:tableStyleId>{5C22544A-7EE6-4342-B048-85BDC9FD1C3A}</a:tableStyleId>
              </a:tblPr>
              <a:tblGrid>
                <a:gridCol w="722841"/>
                <a:gridCol w="2141508"/>
                <a:gridCol w="1097861"/>
                <a:gridCol w="1091084"/>
                <a:gridCol w="1299580"/>
                <a:gridCol w="1097280"/>
                <a:gridCol w="1384661"/>
              </a:tblGrid>
              <a:tr h="370840">
                <a:tc>
                  <a:txBody>
                    <a:bodyPr/>
                    <a:lstStyle/>
                    <a:p>
                      <a:r>
                        <a:rPr lang="en-US" sz="1000" dirty="0" smtClean="0">
                          <a:solidFill>
                            <a:schemeClr val="bg1"/>
                          </a:solidFill>
                        </a:rPr>
                        <a:t>Quantum</a:t>
                      </a:r>
                      <a:r>
                        <a:rPr lang="en-US" sz="1000" baseline="0" dirty="0" smtClean="0">
                          <a:solidFill>
                            <a:schemeClr val="bg1"/>
                          </a:solidFill>
                        </a:rPr>
                        <a:t> Offering</a:t>
                      </a:r>
                    </a:p>
                    <a:p>
                      <a:r>
                        <a:rPr lang="en-US" sz="1000" baseline="0" dirty="0" smtClean="0">
                          <a:solidFill>
                            <a:schemeClr val="bg1"/>
                          </a:solidFill>
                        </a:rPr>
                        <a:t>Name</a:t>
                      </a:r>
                      <a:endParaRPr lang="en-US" sz="1000" dirty="0">
                        <a:solidFill>
                          <a:schemeClr val="bg1"/>
                        </a:solidFill>
                      </a:endParaRPr>
                    </a:p>
                  </a:txBody>
                  <a:tcPr anchor="ctr"/>
                </a:tc>
                <a:tc>
                  <a:txBody>
                    <a:bodyPr/>
                    <a:lstStyle/>
                    <a:p>
                      <a:r>
                        <a:rPr lang="en-US" sz="1000" dirty="0" smtClean="0">
                          <a:solidFill>
                            <a:schemeClr val="bg1"/>
                          </a:solidFill>
                        </a:rPr>
                        <a:t>Seagate or other Equivalent Names</a:t>
                      </a:r>
                      <a:endParaRPr lang="en-US" sz="1000" dirty="0">
                        <a:solidFill>
                          <a:schemeClr val="bg1"/>
                        </a:solidFill>
                      </a:endParaRPr>
                    </a:p>
                  </a:txBody>
                  <a:tcPr anchor="ctr"/>
                </a:tc>
                <a:tc>
                  <a:txBody>
                    <a:bodyPr/>
                    <a:lstStyle/>
                    <a:p>
                      <a:pPr algn="ctr"/>
                      <a:r>
                        <a:rPr lang="en-US" sz="1000" dirty="0" smtClean="0">
                          <a:solidFill>
                            <a:schemeClr val="bg1"/>
                          </a:solidFill>
                        </a:rPr>
                        <a:t>Installed by</a:t>
                      </a:r>
                      <a:r>
                        <a:rPr lang="en-US" sz="1000" baseline="0" dirty="0" smtClean="0">
                          <a:solidFill>
                            <a:schemeClr val="bg1"/>
                          </a:solidFill>
                        </a:rPr>
                        <a:t> Seagate Manufacturing for DH Reseller</a:t>
                      </a:r>
                      <a:endParaRPr lang="en-US" sz="1000" dirty="0">
                        <a:solidFill>
                          <a:schemeClr val="bg1"/>
                        </a:solidFill>
                      </a:endParaRPr>
                    </a:p>
                  </a:txBody>
                  <a:tcPr anchor="ctr"/>
                </a:tc>
                <a:tc>
                  <a:txBody>
                    <a:bodyPr/>
                    <a:lstStyle/>
                    <a:p>
                      <a:pPr algn="ctr"/>
                      <a:r>
                        <a:rPr lang="en-US" sz="1000" dirty="0" smtClean="0">
                          <a:solidFill>
                            <a:schemeClr val="bg1"/>
                          </a:solidFill>
                        </a:rPr>
                        <a:t>Seagate Add-on Offering</a:t>
                      </a:r>
                      <a:endParaRPr lang="en-US" sz="1000" dirty="0">
                        <a:solidFill>
                          <a:schemeClr val="bg1"/>
                        </a:solidFill>
                      </a:endParaRPr>
                    </a:p>
                  </a:txBody>
                  <a:tcPr anchor="ctr"/>
                </a:tc>
                <a:tc>
                  <a:txBody>
                    <a:bodyPr/>
                    <a:lstStyle/>
                    <a:p>
                      <a:pPr algn="ctr"/>
                      <a:r>
                        <a:rPr lang="en-US" sz="1000" dirty="0" smtClean="0">
                          <a:solidFill>
                            <a:schemeClr val="bg1"/>
                          </a:solidFill>
                        </a:rPr>
                        <a:t>Installed</a:t>
                      </a:r>
                      <a:r>
                        <a:rPr lang="en-US" sz="1000" baseline="0" dirty="0" smtClean="0">
                          <a:solidFill>
                            <a:schemeClr val="bg1"/>
                          </a:solidFill>
                        </a:rPr>
                        <a:t> in Avnet Manufacturing for Quantum-branded QXS-3/4/6</a:t>
                      </a:r>
                      <a:endParaRPr lang="en-US" sz="1000" dirty="0">
                        <a:solidFill>
                          <a:schemeClr val="bg1"/>
                        </a:solidFill>
                      </a:endParaRPr>
                    </a:p>
                  </a:txBody>
                  <a:tcPr anchor="ctr"/>
                </a:tc>
                <a:tc>
                  <a:txBody>
                    <a:bodyPr/>
                    <a:lstStyle/>
                    <a:p>
                      <a:pPr algn="ctr"/>
                      <a:r>
                        <a:rPr lang="en-US" sz="1000" dirty="0" smtClean="0">
                          <a:solidFill>
                            <a:schemeClr val="bg1"/>
                          </a:solidFill>
                        </a:rPr>
                        <a:t>Installed</a:t>
                      </a:r>
                      <a:r>
                        <a:rPr lang="en-US" sz="1000" baseline="0" dirty="0" smtClean="0">
                          <a:solidFill>
                            <a:schemeClr val="bg1"/>
                          </a:solidFill>
                        </a:rPr>
                        <a:t> in Avnet Manufacturing for </a:t>
                      </a:r>
                      <a:r>
                        <a:rPr lang="en-US" sz="1000" dirty="0" err="1" smtClean="0">
                          <a:solidFill>
                            <a:schemeClr val="bg1"/>
                          </a:solidFill>
                        </a:rPr>
                        <a:t>Xcellis</a:t>
                      </a:r>
                      <a:endParaRPr lang="en-US" sz="1000" dirty="0" smtClean="0">
                        <a:solidFill>
                          <a:schemeClr val="bg1"/>
                        </a:solidFill>
                      </a:endParaRPr>
                    </a:p>
                  </a:txBody>
                  <a:tcPr anchor="ctr"/>
                </a:tc>
                <a:tc>
                  <a:txBody>
                    <a:bodyPr/>
                    <a:lstStyle/>
                    <a:p>
                      <a:pPr algn="ctr"/>
                      <a:r>
                        <a:rPr lang="en-US" sz="1000" dirty="0" smtClean="0">
                          <a:solidFill>
                            <a:schemeClr val="bg1"/>
                          </a:solidFill>
                        </a:rPr>
                        <a:t>Quantum Add-on</a:t>
                      </a:r>
                      <a:r>
                        <a:rPr lang="en-US" sz="1000" baseline="0" dirty="0" smtClean="0">
                          <a:solidFill>
                            <a:schemeClr val="bg1"/>
                          </a:solidFill>
                        </a:rPr>
                        <a:t> Offering</a:t>
                      </a:r>
                      <a:endParaRPr lang="en-US" sz="1000" dirty="0">
                        <a:solidFill>
                          <a:schemeClr val="bg1"/>
                        </a:solidFill>
                      </a:endParaRPr>
                    </a:p>
                  </a:txBody>
                  <a:tcPr anchor="ctr"/>
                </a:tc>
              </a:tr>
              <a:tr h="370840">
                <a:tc>
                  <a:txBody>
                    <a:bodyPr/>
                    <a:lstStyle/>
                    <a:p>
                      <a:r>
                        <a:rPr lang="en-US" sz="800" dirty="0" smtClean="0">
                          <a:solidFill>
                            <a:srgbClr val="000000"/>
                          </a:solidFill>
                        </a:rPr>
                        <a:t>Q-Tools</a:t>
                      </a:r>
                    </a:p>
                  </a:txBody>
                  <a:tcPr anchor="ctr"/>
                </a:tc>
                <a:tc>
                  <a:txBody>
                    <a:bodyPr/>
                    <a:lstStyle/>
                    <a:p>
                      <a:r>
                        <a:rPr lang="en-US" sz="800" dirty="0" smtClean="0">
                          <a:solidFill>
                            <a:srgbClr val="000000"/>
                          </a:solidFill>
                        </a:rPr>
                        <a:t>Virtualization</a:t>
                      </a:r>
                    </a:p>
                    <a:p>
                      <a:r>
                        <a:rPr lang="en-US" sz="800" dirty="0" err="1" smtClean="0">
                          <a:solidFill>
                            <a:srgbClr val="000000"/>
                          </a:solidFill>
                        </a:rPr>
                        <a:t>RealStor</a:t>
                      </a:r>
                      <a:endParaRPr lang="en-US" sz="800" dirty="0">
                        <a:solidFill>
                          <a:srgbClr val="000000"/>
                        </a:solidFill>
                      </a:endParaRPr>
                    </a:p>
                  </a:txBody>
                  <a:tcPr anchor="ctr"/>
                </a:tc>
                <a:tc>
                  <a:txBody>
                    <a:bodyPr/>
                    <a:lstStyle/>
                    <a:p>
                      <a:pPr algn="ctr"/>
                      <a:r>
                        <a:rPr lang="en-US" sz="800" dirty="0" smtClean="0">
                          <a:solidFill>
                            <a:srgbClr val="000000"/>
                          </a:solidFill>
                        </a:rPr>
                        <a:t>Yes (as of GL200)</a:t>
                      </a:r>
                      <a:endParaRPr lang="en-US" sz="800" dirty="0">
                        <a:solidFill>
                          <a:srgbClr val="000000"/>
                        </a:solidFill>
                      </a:endParaRPr>
                    </a:p>
                  </a:txBody>
                  <a:tcPr anchor="ctr"/>
                </a:tc>
                <a:tc>
                  <a:txBody>
                    <a:bodyPr/>
                    <a:lstStyle/>
                    <a:p>
                      <a:pPr algn="ctr"/>
                      <a:r>
                        <a:rPr lang="en-US" sz="800" dirty="0" smtClean="0">
                          <a:solidFill>
                            <a:srgbClr val="000000"/>
                          </a:solidFill>
                        </a:rPr>
                        <a:t>Yes for transition to GL200 and later</a:t>
                      </a:r>
                      <a:endParaRPr lang="en-US" sz="800" dirty="0">
                        <a:solidFill>
                          <a:srgbClr val="000000"/>
                        </a:solidFill>
                      </a:endParaRPr>
                    </a:p>
                  </a:txBody>
                  <a:tcPr anchor="ctr"/>
                </a:tc>
                <a:tc>
                  <a:txBody>
                    <a:bodyPr/>
                    <a:lstStyle/>
                    <a:p>
                      <a:pPr algn="ctr"/>
                      <a:r>
                        <a:rPr lang="en-US" sz="800" dirty="0" smtClean="0">
                          <a:solidFill>
                            <a:srgbClr val="000000"/>
                          </a:solidFill>
                        </a:rPr>
                        <a:t>Yes</a:t>
                      </a:r>
                      <a:endParaRPr lang="en-US" sz="800" dirty="0">
                        <a:solidFill>
                          <a:srgbClr val="000000"/>
                        </a:solidFill>
                      </a:endParaRPr>
                    </a:p>
                  </a:txBody>
                  <a:tcPr anchor="ctr"/>
                </a:tc>
                <a:tc>
                  <a:txBody>
                    <a:bodyPr/>
                    <a:lstStyle/>
                    <a:p>
                      <a:pPr algn="ctr"/>
                      <a:r>
                        <a:rPr lang="en-US" sz="800" dirty="0" smtClean="0">
                          <a:solidFill>
                            <a:srgbClr val="000000"/>
                          </a:solidFill>
                        </a:rPr>
                        <a:t>Yes</a:t>
                      </a:r>
                      <a:endParaRPr lang="en-US" sz="800" dirty="0">
                        <a:solidFill>
                          <a:srgbClr val="000000"/>
                        </a:solidFill>
                      </a:endParaRPr>
                    </a:p>
                  </a:txBody>
                  <a:tcPr anchor="ctr"/>
                </a:tc>
                <a:tc>
                  <a:txBody>
                    <a:bodyPr/>
                    <a:lstStyle/>
                    <a:p>
                      <a:pPr algn="ctr"/>
                      <a:r>
                        <a:rPr lang="en-US" sz="800" dirty="0" smtClean="0">
                          <a:solidFill>
                            <a:srgbClr val="000000"/>
                          </a:solidFill>
                        </a:rPr>
                        <a:t>For</a:t>
                      </a:r>
                      <a:r>
                        <a:rPr lang="en-US" sz="800" baseline="0" dirty="0" smtClean="0">
                          <a:solidFill>
                            <a:srgbClr val="000000"/>
                          </a:solidFill>
                        </a:rPr>
                        <a:t> QXS-1200/2400/5600 only, n</a:t>
                      </a:r>
                      <a:r>
                        <a:rPr lang="en-US" sz="800" dirty="0" smtClean="0">
                          <a:solidFill>
                            <a:srgbClr val="000000"/>
                          </a:solidFill>
                        </a:rPr>
                        <a:t>ot in Quantum-branded QXS-3/4/6 price</a:t>
                      </a:r>
                      <a:r>
                        <a:rPr lang="en-US" sz="800" baseline="0" dirty="0" smtClean="0">
                          <a:solidFill>
                            <a:srgbClr val="000000"/>
                          </a:solidFill>
                        </a:rPr>
                        <a:t> book</a:t>
                      </a:r>
                      <a:endParaRPr lang="en-US" sz="800" dirty="0" smtClean="0">
                        <a:solidFill>
                          <a:srgbClr val="000000"/>
                        </a:solidFill>
                      </a:endParaRPr>
                    </a:p>
                  </a:txBody>
                  <a:tcPr anchor="ctr"/>
                </a:tc>
              </a:tr>
              <a:tr h="307879">
                <a:tc>
                  <a:txBody>
                    <a:bodyPr/>
                    <a:lstStyle/>
                    <a:p>
                      <a:r>
                        <a:rPr lang="en-US" sz="800" dirty="0" smtClean="0">
                          <a:solidFill>
                            <a:srgbClr val="000000"/>
                          </a:solidFill>
                        </a:rPr>
                        <a:t>Q-Tier</a:t>
                      </a:r>
                    </a:p>
                    <a:p>
                      <a:endParaRPr lang="en-US" sz="800" dirty="0">
                        <a:solidFill>
                          <a:srgbClr val="000000"/>
                        </a:solidFill>
                      </a:endParaRPr>
                    </a:p>
                  </a:txBody>
                  <a:tcPr anchor="ctr"/>
                </a:tc>
                <a:tc>
                  <a:txBody>
                    <a:bodyPr/>
                    <a:lstStyle/>
                    <a:p>
                      <a:r>
                        <a:rPr lang="en-US" sz="800" dirty="0" err="1" smtClean="0">
                          <a:solidFill>
                            <a:srgbClr val="000000"/>
                          </a:solidFill>
                        </a:rPr>
                        <a:t>RealTier</a:t>
                      </a:r>
                      <a:endParaRPr lang="en-US" sz="800" dirty="0" smtClean="0">
                        <a:solidFill>
                          <a:srgbClr val="000000"/>
                        </a:solidFill>
                      </a:endParaRPr>
                    </a:p>
                    <a:p>
                      <a:r>
                        <a:rPr lang="en-US" sz="800" dirty="0" err="1" smtClean="0">
                          <a:solidFill>
                            <a:srgbClr val="000000"/>
                          </a:solidFill>
                        </a:rPr>
                        <a:t>AssuredTier</a:t>
                      </a:r>
                      <a:endParaRPr lang="en-US" sz="800" dirty="0" smtClean="0">
                        <a:solidFill>
                          <a:srgbClr val="000000"/>
                        </a:solidFill>
                      </a:endParaRPr>
                    </a:p>
                    <a:p>
                      <a:r>
                        <a:rPr lang="en-US" sz="800" dirty="0" smtClean="0">
                          <a:solidFill>
                            <a:srgbClr val="000000"/>
                          </a:solidFill>
                        </a:rPr>
                        <a:t>Performance tier</a:t>
                      </a:r>
                    </a:p>
                    <a:p>
                      <a:r>
                        <a:rPr lang="en-US" sz="800" dirty="0" smtClean="0">
                          <a:solidFill>
                            <a:srgbClr val="000000"/>
                          </a:solidFill>
                        </a:rPr>
                        <a:t>SSD Tier</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Yes</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For SSD models only</a:t>
                      </a:r>
                      <a:endParaRPr lang="en-US" sz="800" dirty="0">
                        <a:solidFill>
                          <a:srgbClr val="000000"/>
                        </a:solidFill>
                      </a:endParaRPr>
                    </a:p>
                  </a:txBody>
                  <a:tcPr anchor="ctr"/>
                </a:tc>
                <a:tc>
                  <a:txBody>
                    <a:bodyPr/>
                    <a:lstStyle/>
                    <a:p>
                      <a:pPr algn="ctr"/>
                      <a:r>
                        <a:rPr lang="en-US" sz="800" dirty="0" smtClean="0">
                          <a:solidFill>
                            <a:srgbClr val="000000"/>
                          </a:solidFill>
                        </a:rPr>
                        <a:t>Yes</a:t>
                      </a:r>
                      <a:endParaRPr lang="en-US" sz="800" dirty="0">
                        <a:solidFill>
                          <a:srgbClr val="000000"/>
                        </a:solidFill>
                      </a:endParaRPr>
                    </a:p>
                  </a:txBody>
                  <a:tcPr anchor="ctr"/>
                </a:tc>
              </a:tr>
              <a:tr h="140239">
                <a:tc>
                  <a:txBody>
                    <a:bodyPr/>
                    <a:lstStyle/>
                    <a:p>
                      <a:r>
                        <a:rPr lang="en-US" sz="800" dirty="0" smtClean="0">
                          <a:solidFill>
                            <a:srgbClr val="000000"/>
                          </a:solidFill>
                        </a:rPr>
                        <a:t>Q-Replicate</a:t>
                      </a:r>
                      <a:endParaRPr lang="en-US" sz="800" dirty="0">
                        <a:solidFill>
                          <a:srgbClr val="00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rgbClr val="000000"/>
                          </a:solidFill>
                        </a:rPr>
                        <a:t>RealRemote</a:t>
                      </a:r>
                      <a:endParaRPr lang="en-US" sz="8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rgbClr val="000000"/>
                          </a:solidFill>
                        </a:rPr>
                        <a:t>AssuredRemote</a:t>
                      </a:r>
                      <a:endParaRPr lang="en-US" sz="800" dirty="0" smtClean="0">
                        <a:solidFill>
                          <a:srgbClr val="000000"/>
                        </a:solidFill>
                      </a:endParaRPr>
                    </a:p>
                    <a:p>
                      <a:r>
                        <a:rPr lang="en-US" sz="800" dirty="0" smtClean="0">
                          <a:solidFill>
                            <a:srgbClr val="000000"/>
                          </a:solidFill>
                        </a:rPr>
                        <a:t>Replication</a:t>
                      </a: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Yes through DMS bundle</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Yes</a:t>
                      </a:r>
                      <a:endParaRPr lang="en-US" sz="800" dirty="0">
                        <a:solidFill>
                          <a:srgbClr val="000000"/>
                        </a:solidFill>
                      </a:endParaRPr>
                    </a:p>
                  </a:txBody>
                  <a:tcPr anchor="ctr"/>
                </a:tc>
              </a:tr>
              <a:tr h="166365">
                <a:tc>
                  <a:txBody>
                    <a:bodyPr/>
                    <a:lstStyle/>
                    <a:p>
                      <a:r>
                        <a:rPr lang="en-US" sz="800" dirty="0" smtClean="0">
                          <a:solidFill>
                            <a:srgbClr val="000000"/>
                          </a:solidFill>
                        </a:rPr>
                        <a:t>Q-Snap</a:t>
                      </a:r>
                      <a:endParaRPr lang="en-US" sz="800" dirty="0">
                        <a:solidFill>
                          <a:srgbClr val="000000"/>
                        </a:solidFill>
                      </a:endParaRPr>
                    </a:p>
                  </a:txBody>
                  <a:tcPr anchor="ctr"/>
                </a:tc>
                <a:tc>
                  <a:txBody>
                    <a:bodyPr/>
                    <a:lstStyle/>
                    <a:p>
                      <a:r>
                        <a:rPr lang="en-US" sz="800" dirty="0" err="1" smtClean="0">
                          <a:solidFill>
                            <a:srgbClr val="000000"/>
                          </a:solidFill>
                        </a:rPr>
                        <a:t>RealSnap</a:t>
                      </a:r>
                      <a:endParaRPr lang="en-US" sz="800" dirty="0" smtClean="0">
                        <a:solidFill>
                          <a:srgbClr val="000000"/>
                        </a:solidFill>
                      </a:endParaRPr>
                    </a:p>
                    <a:p>
                      <a:r>
                        <a:rPr lang="en-US" sz="800" dirty="0" err="1" smtClean="0">
                          <a:solidFill>
                            <a:srgbClr val="000000"/>
                          </a:solidFill>
                        </a:rPr>
                        <a:t>AssuredSnap</a:t>
                      </a:r>
                      <a:endParaRPr lang="en-US" sz="800" dirty="0" smtClean="0">
                        <a:solidFill>
                          <a:srgbClr val="000000"/>
                        </a:solidFill>
                      </a:endParaRPr>
                    </a:p>
                    <a:p>
                      <a:r>
                        <a:rPr lang="en-US" sz="800" dirty="0" smtClean="0">
                          <a:solidFill>
                            <a:srgbClr val="000000"/>
                          </a:solidFill>
                        </a:rPr>
                        <a:t>Licensed snapshots</a:t>
                      </a: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Yes through DMS bundle</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Yes</a:t>
                      </a:r>
                      <a:endParaRPr lang="en-US" sz="800" dirty="0">
                        <a:solidFill>
                          <a:srgbClr val="000000"/>
                        </a:solidFill>
                      </a:endParaRPr>
                    </a:p>
                  </a:txBody>
                  <a:tcPr anchor="ctr"/>
                </a:tc>
              </a:tr>
              <a:tr h="166365">
                <a:tc>
                  <a:txBody>
                    <a:bodyPr/>
                    <a:lstStyle/>
                    <a:p>
                      <a:r>
                        <a:rPr lang="en-US" sz="800" dirty="0" smtClean="0">
                          <a:solidFill>
                            <a:srgbClr val="000000"/>
                          </a:solidFill>
                        </a:rPr>
                        <a:t>Q-Copy</a:t>
                      </a:r>
                      <a:endParaRPr lang="en-US" sz="800" dirty="0">
                        <a:solidFill>
                          <a:srgbClr val="00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rgbClr val="000000"/>
                          </a:solidFill>
                        </a:rPr>
                        <a:t>RealCopy</a:t>
                      </a:r>
                      <a:endParaRPr lang="en-US" sz="8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rgbClr val="000000"/>
                          </a:solidFill>
                        </a:rPr>
                        <a:t>AssuredCopy</a:t>
                      </a:r>
                      <a:endParaRPr lang="en-US" sz="800" dirty="0" smtClean="0">
                        <a:solidFill>
                          <a:srgbClr val="000000"/>
                        </a:solidFill>
                      </a:endParaRPr>
                    </a:p>
                    <a:p>
                      <a:r>
                        <a:rPr lang="en-US" sz="800" dirty="0" smtClean="0">
                          <a:solidFill>
                            <a:srgbClr val="000000"/>
                          </a:solidFill>
                        </a:rPr>
                        <a:t>Volume Copy</a:t>
                      </a: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Yes through</a:t>
                      </a:r>
                      <a:r>
                        <a:rPr lang="en-US" sz="800" baseline="0" dirty="0" smtClean="0">
                          <a:solidFill>
                            <a:srgbClr val="000000"/>
                          </a:solidFill>
                        </a:rPr>
                        <a:t> DMS bundle</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Yes</a:t>
                      </a:r>
                      <a:endParaRPr lang="en-US" sz="800" dirty="0">
                        <a:solidFill>
                          <a:srgbClr val="000000"/>
                        </a:solidFill>
                      </a:endParaRPr>
                    </a:p>
                  </a:txBody>
                  <a:tcPr anchor="ctr"/>
                </a:tc>
              </a:tr>
              <a:tr h="217891">
                <a:tc rowSpan="3">
                  <a:txBody>
                    <a:bodyPr/>
                    <a:lstStyle/>
                    <a:p>
                      <a:r>
                        <a:rPr lang="en-US" sz="800" dirty="0" smtClean="0">
                          <a:solidFill>
                            <a:srgbClr val="000000"/>
                          </a:solidFill>
                        </a:rPr>
                        <a:t>QL-Tools</a:t>
                      </a:r>
                    </a:p>
                  </a:txBody>
                  <a:tcPr anchor="ctr"/>
                </a:tc>
                <a:tc>
                  <a:txBody>
                    <a:bodyPr/>
                    <a:lstStyle/>
                    <a:p>
                      <a:r>
                        <a:rPr lang="en-US" sz="800" dirty="0" smtClean="0">
                          <a:solidFill>
                            <a:srgbClr val="000000"/>
                          </a:solidFill>
                        </a:rPr>
                        <a:t>Microsoft Volume Shadow Copy Service (VSS)</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Yes</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rowSpan="3">
                  <a:txBody>
                    <a:bodyPr/>
                    <a:lstStyle/>
                    <a:p>
                      <a:pPr algn="ctr"/>
                      <a:r>
                        <a:rPr lang="en-US" sz="800" dirty="0" smtClean="0">
                          <a:solidFill>
                            <a:srgbClr val="000000"/>
                          </a:solidFill>
                        </a:rPr>
                        <a:t>Not in QXS-3/4/6 price book at initial launch, available for DH Reseller</a:t>
                      </a:r>
                      <a:endParaRPr lang="en-US" sz="800" dirty="0">
                        <a:solidFill>
                          <a:srgbClr val="000000"/>
                        </a:solidFill>
                      </a:endParaRPr>
                    </a:p>
                  </a:txBody>
                  <a:tcPr anchor="ctr"/>
                </a:tc>
              </a:tr>
              <a:tr h="209731">
                <a:tc vMerge="1">
                  <a:txBody>
                    <a:bodyPr/>
                    <a:lstStyle/>
                    <a:p>
                      <a:endParaRPr lang="en-US" sz="120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VMWare Site Recovery Adaptor (SRA)</a:t>
                      </a: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Yes</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vMerge="1">
                  <a:txBody>
                    <a:bodyPr/>
                    <a:lstStyle/>
                    <a:p>
                      <a:pPr algn="ctr"/>
                      <a:endParaRPr lang="en-US" sz="800" dirty="0">
                        <a:solidFill>
                          <a:srgbClr val="000000"/>
                        </a:solidFill>
                      </a:endParaRPr>
                    </a:p>
                  </a:txBody>
                  <a:tcPr anchor="ctr"/>
                </a:tc>
              </a:tr>
              <a:tr h="197394">
                <a:tc vMerge="1">
                  <a:txBody>
                    <a:bodyPr/>
                    <a:lstStyle/>
                    <a:p>
                      <a:endParaRPr lang="en-US" sz="120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Microsoft Virtual Disk Service (VDS)</a:t>
                      </a: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Yes</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a:txBody>
                    <a:bodyPr/>
                    <a:lstStyle/>
                    <a:p>
                      <a:pPr algn="ctr"/>
                      <a:r>
                        <a:rPr lang="en-US" sz="800" dirty="0" smtClean="0">
                          <a:solidFill>
                            <a:srgbClr val="000000"/>
                          </a:solidFill>
                        </a:rPr>
                        <a:t>No</a:t>
                      </a:r>
                      <a:endParaRPr lang="en-US" sz="800" dirty="0">
                        <a:solidFill>
                          <a:srgbClr val="000000"/>
                        </a:solidFill>
                      </a:endParaRPr>
                    </a:p>
                  </a:txBody>
                  <a:tcPr anchor="ctr"/>
                </a:tc>
                <a:tc vMerge="1">
                  <a:txBody>
                    <a:bodyPr/>
                    <a:lstStyle/>
                    <a:p>
                      <a:pPr algn="ctr"/>
                      <a:endParaRPr lang="en-US" sz="800" dirty="0">
                        <a:solidFill>
                          <a:srgbClr val="000000"/>
                        </a:solidFill>
                      </a:endParaRPr>
                    </a:p>
                  </a:txBody>
                  <a:tcPr anchor="ctr"/>
                </a:tc>
              </a:tr>
            </a:tbl>
          </a:graphicData>
        </a:graphic>
      </p:graphicFrame>
    </p:spTree>
    <p:extLst>
      <p:ext uri="{BB962C8B-B14F-4D97-AF65-F5344CB8AC3E}">
        <p14:creationId xmlns:p14="http://schemas.microsoft.com/office/powerpoint/2010/main" val="150312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QXS Licensing in IB</a:t>
            </a:r>
            <a:endParaRPr lang="en-US" i="1" dirty="0"/>
          </a:p>
        </p:txBody>
      </p:sp>
      <p:graphicFrame>
        <p:nvGraphicFramePr>
          <p:cNvPr id="4" name="Table 3"/>
          <p:cNvGraphicFramePr>
            <a:graphicFrameLocks noGrp="1"/>
          </p:cNvGraphicFramePr>
          <p:nvPr>
            <p:extLst>
              <p:ext uri="{D42A27DB-BD31-4B8C-83A1-F6EECF244321}">
                <p14:modId xmlns:p14="http://schemas.microsoft.com/office/powerpoint/2010/main" val="3871200712"/>
              </p:ext>
            </p:extLst>
          </p:nvPr>
        </p:nvGraphicFramePr>
        <p:xfrm>
          <a:off x="307061" y="2342346"/>
          <a:ext cx="8287437" cy="2353723"/>
        </p:xfrm>
        <a:graphic>
          <a:graphicData uri="http://schemas.openxmlformats.org/drawingml/2006/table">
            <a:tbl>
              <a:tblPr firstRow="1" bandRow="1">
                <a:tableStyleId>{5C22544A-7EE6-4342-B048-85BDC9FD1C3A}</a:tableStyleId>
              </a:tblPr>
              <a:tblGrid>
                <a:gridCol w="1078281"/>
                <a:gridCol w="3322955"/>
                <a:gridCol w="3886201"/>
              </a:tblGrid>
              <a:tr h="370840">
                <a:tc>
                  <a:txBody>
                    <a:bodyPr/>
                    <a:lstStyle/>
                    <a:p>
                      <a:pPr algn="ctr"/>
                      <a:r>
                        <a:rPr lang="en-US" sz="1000" dirty="0" smtClean="0">
                          <a:solidFill>
                            <a:schemeClr val="bg1"/>
                          </a:solidFill>
                        </a:rPr>
                        <a:t>Quantum Offering</a:t>
                      </a:r>
                      <a:endParaRPr lang="en-US" sz="1000" dirty="0">
                        <a:solidFill>
                          <a:schemeClr val="bg1"/>
                        </a:solidFill>
                      </a:endParaRPr>
                    </a:p>
                  </a:txBody>
                  <a:tcPr/>
                </a:tc>
                <a:tc>
                  <a:txBody>
                    <a:bodyPr/>
                    <a:lstStyle/>
                    <a:p>
                      <a:r>
                        <a:rPr lang="en-US" sz="1000" dirty="0" smtClean="0">
                          <a:solidFill>
                            <a:schemeClr val="bg1"/>
                          </a:solidFill>
                        </a:rPr>
                        <a:t>Sold Part</a:t>
                      </a:r>
                    </a:p>
                    <a:p>
                      <a:r>
                        <a:rPr lang="en-US" sz="1000" dirty="0" smtClean="0">
                          <a:solidFill>
                            <a:schemeClr val="bg1"/>
                          </a:solidFill>
                        </a:rPr>
                        <a:t>(S/C, IBT)</a:t>
                      </a:r>
                      <a:endParaRPr lang="en-US" sz="1000" dirty="0">
                        <a:solidFill>
                          <a:schemeClr val="bg1"/>
                        </a:solidFill>
                      </a:endParaRPr>
                    </a:p>
                  </a:txBody>
                  <a:tcPr/>
                </a:tc>
                <a:tc>
                  <a:txBody>
                    <a:bodyPr/>
                    <a:lstStyle/>
                    <a:p>
                      <a:r>
                        <a:rPr lang="en-US" sz="1000" dirty="0" smtClean="0">
                          <a:solidFill>
                            <a:schemeClr val="bg1"/>
                          </a:solidFill>
                        </a:rPr>
                        <a:t>Counting Part</a:t>
                      </a:r>
                    </a:p>
                    <a:p>
                      <a:r>
                        <a:rPr lang="en-US" sz="1000" dirty="0" smtClean="0">
                          <a:solidFill>
                            <a:schemeClr val="bg1"/>
                          </a:solidFill>
                        </a:rPr>
                        <a:t>(IBT)</a:t>
                      </a:r>
                      <a:endParaRPr lang="en-US" sz="1000" dirty="0">
                        <a:solidFill>
                          <a:schemeClr val="bg1"/>
                        </a:solidFill>
                      </a:endParaRPr>
                    </a:p>
                  </a:txBody>
                  <a:tcPr/>
                </a:tc>
              </a:tr>
              <a:tr h="220123">
                <a:tc>
                  <a:txBody>
                    <a:bodyPr/>
                    <a:lstStyle/>
                    <a:p>
                      <a:pPr algn="ctr"/>
                      <a:r>
                        <a:rPr lang="en-US" sz="800" dirty="0" smtClean="0">
                          <a:solidFill>
                            <a:srgbClr val="000000"/>
                          </a:solidFill>
                        </a:rPr>
                        <a:t>Q-Tools</a:t>
                      </a:r>
                      <a:endParaRPr lang="en-US" sz="800" dirty="0">
                        <a:solidFill>
                          <a:srgbClr val="000000"/>
                        </a:solidFill>
                      </a:endParaRPr>
                    </a:p>
                  </a:txBody>
                  <a:tcPr anchor="ctr"/>
                </a:tc>
                <a:tc>
                  <a:txBody>
                    <a:bodyPr/>
                    <a:lstStyle/>
                    <a:p>
                      <a:r>
                        <a:rPr lang="en-US" sz="800" dirty="0" smtClean="0">
                          <a:solidFill>
                            <a:srgbClr val="000000"/>
                          </a:solidFill>
                        </a:rPr>
                        <a:t>901-00001-08</a:t>
                      </a:r>
                      <a:r>
                        <a:rPr lang="en-US" sz="800" baseline="0" dirty="0" smtClean="0">
                          <a:solidFill>
                            <a:srgbClr val="000000"/>
                          </a:solidFill>
                        </a:rPr>
                        <a:t> </a:t>
                      </a:r>
                      <a:r>
                        <a:rPr lang="en-US" sz="800" dirty="0" smtClean="0">
                          <a:solidFill>
                            <a:srgbClr val="000000"/>
                          </a:solidFill>
                        </a:rPr>
                        <a:t>QUANTUM,QXS Q-TOOLS,LICENSABLE FEATURE</a:t>
                      </a:r>
                    </a:p>
                  </a:txBody>
                  <a:tcPr anchor="ctr"/>
                </a:tc>
                <a:tc>
                  <a:txBody>
                    <a:bodyPr/>
                    <a:lstStyle/>
                    <a:p>
                      <a:r>
                        <a:rPr lang="en-US" sz="800" dirty="0" smtClean="0">
                          <a:solidFill>
                            <a:srgbClr val="000000"/>
                          </a:solidFill>
                        </a:rPr>
                        <a:t>600-00002-01</a:t>
                      </a:r>
                      <a:r>
                        <a:rPr lang="en-US" sz="800" baseline="0" dirty="0" smtClean="0">
                          <a:solidFill>
                            <a:srgbClr val="000000"/>
                          </a:solidFill>
                        </a:rPr>
                        <a:t> </a:t>
                      </a:r>
                      <a:r>
                        <a:rPr lang="en-US" sz="800" dirty="0" smtClean="0">
                          <a:solidFill>
                            <a:srgbClr val="000000"/>
                          </a:solidFill>
                        </a:rPr>
                        <a:t>KEY GENERATION,QXS,VIRTUALIZATION</a:t>
                      </a:r>
                    </a:p>
                  </a:txBody>
                  <a:tcPr anchor="ctr"/>
                </a:tc>
              </a:tr>
              <a:tr h="182880">
                <a:tc>
                  <a:txBody>
                    <a:bodyPr/>
                    <a:lstStyle/>
                    <a:p>
                      <a:pPr algn="ctr"/>
                      <a:r>
                        <a:rPr lang="en-US" sz="800" dirty="0" smtClean="0">
                          <a:solidFill>
                            <a:srgbClr val="000000"/>
                          </a:solidFill>
                        </a:rPr>
                        <a:t>Q-Tier</a:t>
                      </a:r>
                      <a:endParaRPr lang="en-US" sz="800" dirty="0">
                        <a:solidFill>
                          <a:srgbClr val="000000"/>
                        </a:solidFill>
                      </a:endParaRPr>
                    </a:p>
                  </a:txBody>
                  <a:tcPr anchor="ctr"/>
                </a:tc>
                <a:tc>
                  <a:txBody>
                    <a:bodyPr/>
                    <a:lstStyle/>
                    <a:p>
                      <a:r>
                        <a:rPr lang="en-US" sz="800" dirty="0" smtClean="0">
                          <a:solidFill>
                            <a:srgbClr val="000000"/>
                          </a:solidFill>
                        </a:rPr>
                        <a:t>901-00001-01</a:t>
                      </a:r>
                      <a:r>
                        <a:rPr lang="en-US" sz="800" baseline="0" dirty="0" smtClean="0">
                          <a:solidFill>
                            <a:srgbClr val="000000"/>
                          </a:solidFill>
                        </a:rPr>
                        <a:t> </a:t>
                      </a:r>
                      <a:r>
                        <a:rPr lang="en-US" sz="800" dirty="0" smtClean="0">
                          <a:solidFill>
                            <a:srgbClr val="000000"/>
                          </a:solidFill>
                        </a:rPr>
                        <a:t>QUANTUM QXS Q-TIER,LICENSABLE FEATURE</a:t>
                      </a:r>
                      <a:endParaRPr lang="en-US" sz="800" dirty="0">
                        <a:solidFill>
                          <a:srgbClr val="000000"/>
                        </a:solidFill>
                      </a:endParaRPr>
                    </a:p>
                  </a:txBody>
                  <a:tcPr anchor="ctr"/>
                </a:tc>
                <a:tc>
                  <a:txBody>
                    <a:bodyPr/>
                    <a:lstStyle/>
                    <a:p>
                      <a:r>
                        <a:rPr lang="en-US" sz="800" dirty="0" smtClean="0">
                          <a:solidFill>
                            <a:srgbClr val="000000"/>
                          </a:solidFill>
                        </a:rPr>
                        <a:t>600-00002-02</a:t>
                      </a:r>
                      <a:r>
                        <a:rPr lang="en-US" sz="800" baseline="0" dirty="0" smtClean="0">
                          <a:solidFill>
                            <a:srgbClr val="000000"/>
                          </a:solidFill>
                        </a:rPr>
                        <a:t> </a:t>
                      </a:r>
                      <a:r>
                        <a:rPr lang="en-US" sz="800" dirty="0" smtClean="0">
                          <a:solidFill>
                            <a:srgbClr val="000000"/>
                          </a:solidFill>
                        </a:rPr>
                        <a:t>KEY GENERATION,QXS,SSD TIER</a:t>
                      </a:r>
                      <a:endParaRPr lang="en-US" sz="800" dirty="0">
                        <a:solidFill>
                          <a:srgbClr val="000000"/>
                        </a:solidFill>
                      </a:endParaRPr>
                    </a:p>
                  </a:txBody>
                  <a:tcPr anchor="ctr"/>
                </a:tc>
              </a:tr>
              <a:tr h="211183">
                <a:tc>
                  <a:txBody>
                    <a:bodyPr/>
                    <a:lstStyle/>
                    <a:p>
                      <a:pPr algn="ctr"/>
                      <a:r>
                        <a:rPr lang="en-US" sz="800" dirty="0" smtClean="0">
                          <a:solidFill>
                            <a:srgbClr val="000000"/>
                          </a:solidFill>
                        </a:rPr>
                        <a:t>Q-Replicate</a:t>
                      </a:r>
                      <a:endParaRPr lang="en-US" sz="800" dirty="0">
                        <a:solidFill>
                          <a:srgbClr val="000000"/>
                        </a:solidFill>
                      </a:endParaRPr>
                    </a:p>
                  </a:txBody>
                  <a:tcPr anchor="ctr"/>
                </a:tc>
                <a:tc>
                  <a:txBody>
                    <a:bodyPr/>
                    <a:lstStyle/>
                    <a:p>
                      <a:r>
                        <a:rPr lang="en-US" sz="800" dirty="0" smtClean="0">
                          <a:solidFill>
                            <a:srgbClr val="000000"/>
                          </a:solidFill>
                        </a:rPr>
                        <a:t>901-00003-01</a:t>
                      </a:r>
                      <a:r>
                        <a:rPr lang="en-US" sz="800" baseline="0" dirty="0" smtClean="0">
                          <a:solidFill>
                            <a:srgbClr val="000000"/>
                          </a:solidFill>
                        </a:rPr>
                        <a:t> </a:t>
                      </a:r>
                      <a:r>
                        <a:rPr lang="en-US" sz="800" dirty="0" smtClean="0">
                          <a:solidFill>
                            <a:srgbClr val="000000"/>
                          </a:solidFill>
                        </a:rPr>
                        <a:t>QUANTUM QXS Q-REPLICATE,LICENSABLE FEATURE</a:t>
                      </a:r>
                      <a:endParaRPr lang="en-US" sz="800" dirty="0">
                        <a:solidFill>
                          <a:srgbClr val="000000"/>
                        </a:solidFill>
                      </a:endParaRPr>
                    </a:p>
                  </a:txBody>
                  <a:tcPr anchor="ctr"/>
                </a:tc>
                <a:tc>
                  <a:txBody>
                    <a:bodyPr/>
                    <a:lstStyle/>
                    <a:p>
                      <a:r>
                        <a:rPr lang="en-US" sz="800" dirty="0" smtClean="0">
                          <a:solidFill>
                            <a:srgbClr val="000000"/>
                          </a:solidFill>
                        </a:rPr>
                        <a:t>600-00002-05</a:t>
                      </a:r>
                      <a:r>
                        <a:rPr lang="en-US" sz="800" baseline="0" dirty="0" smtClean="0">
                          <a:solidFill>
                            <a:srgbClr val="000000"/>
                          </a:solidFill>
                        </a:rPr>
                        <a:t> </a:t>
                      </a:r>
                      <a:r>
                        <a:rPr lang="en-US" sz="800" dirty="0" smtClean="0">
                          <a:solidFill>
                            <a:srgbClr val="000000"/>
                          </a:solidFill>
                        </a:rPr>
                        <a:t>KEY GENERATION,QXS,REPLICATION</a:t>
                      </a:r>
                      <a:endParaRPr lang="en-US" sz="800" dirty="0">
                        <a:solidFill>
                          <a:srgbClr val="000000"/>
                        </a:solidFill>
                      </a:endParaRPr>
                    </a:p>
                  </a:txBody>
                  <a:tcPr anchor="ctr"/>
                </a:tc>
              </a:tr>
              <a:tr h="0">
                <a:tc>
                  <a:txBody>
                    <a:bodyPr/>
                    <a:lstStyle/>
                    <a:p>
                      <a:pPr algn="ctr"/>
                      <a:r>
                        <a:rPr lang="en-US" sz="800" dirty="0" smtClean="0">
                          <a:solidFill>
                            <a:srgbClr val="000000"/>
                          </a:solidFill>
                        </a:rPr>
                        <a:t>Q-Snap 3xx</a:t>
                      </a:r>
                      <a:endParaRPr lang="en-US" sz="800" dirty="0">
                        <a:solidFill>
                          <a:srgbClr val="000000"/>
                        </a:solidFill>
                      </a:endParaRPr>
                    </a:p>
                  </a:txBody>
                  <a:tcPr anchor="ctr"/>
                </a:tc>
                <a:tc>
                  <a:txBody>
                    <a:bodyPr/>
                    <a:lstStyle/>
                    <a:p>
                      <a:r>
                        <a:rPr lang="en-US" sz="800" dirty="0" smtClean="0">
                          <a:solidFill>
                            <a:srgbClr val="000000"/>
                          </a:solidFill>
                        </a:rPr>
                        <a:t>901-00004-01</a:t>
                      </a:r>
                      <a:r>
                        <a:rPr lang="en-US" sz="800" baseline="0" dirty="0" smtClean="0">
                          <a:solidFill>
                            <a:srgbClr val="000000"/>
                          </a:solidFill>
                        </a:rPr>
                        <a:t> </a:t>
                      </a:r>
                      <a:r>
                        <a:rPr lang="en-US" sz="800" dirty="0" smtClean="0">
                          <a:solidFill>
                            <a:srgbClr val="000000"/>
                          </a:solidFill>
                        </a:rPr>
                        <a:t>QUANTUM QXS Q-SNAP FOR QXS-3XXR,LICENSABLE FEATURE</a:t>
                      </a:r>
                      <a:endParaRPr lang="en-US" sz="800" dirty="0">
                        <a:solidFill>
                          <a:srgbClr val="000000"/>
                        </a:solidFill>
                      </a:endParaRPr>
                    </a:p>
                  </a:txBody>
                  <a:tcPr anchor="ctr"/>
                </a:tc>
                <a:tc>
                  <a:txBody>
                    <a:bodyPr/>
                    <a:lstStyle/>
                    <a:p>
                      <a:r>
                        <a:rPr lang="en-US" sz="800" dirty="0" smtClean="0">
                          <a:solidFill>
                            <a:srgbClr val="000000"/>
                          </a:solidFill>
                        </a:rPr>
                        <a:t>600-00002-03</a:t>
                      </a:r>
                      <a:r>
                        <a:rPr lang="en-US" sz="800" baseline="0" dirty="0" smtClean="0">
                          <a:solidFill>
                            <a:srgbClr val="000000"/>
                          </a:solidFill>
                        </a:rPr>
                        <a:t> </a:t>
                      </a:r>
                      <a:r>
                        <a:rPr lang="en-US" sz="800" dirty="0" smtClean="0">
                          <a:solidFill>
                            <a:srgbClr val="000000"/>
                          </a:solidFill>
                        </a:rPr>
                        <a:t>KEY GENERATION,QXS,SNAPSHOTS</a:t>
                      </a:r>
                      <a:endParaRPr lang="en-US" sz="800" dirty="0">
                        <a:solidFill>
                          <a:srgbClr val="000000"/>
                        </a:solidFill>
                      </a:endParaRPr>
                    </a:p>
                  </a:txBody>
                  <a:tcPr anchor="ctr"/>
                </a:tc>
              </a:tr>
              <a:tr h="0">
                <a:tc>
                  <a:txBody>
                    <a:bodyPr/>
                    <a:lstStyle/>
                    <a:p>
                      <a:pPr algn="ctr"/>
                      <a:r>
                        <a:rPr lang="en-US" sz="800" dirty="0" smtClean="0">
                          <a:solidFill>
                            <a:srgbClr val="000000"/>
                          </a:solidFill>
                        </a:rPr>
                        <a:t>Q-Snap 4xx</a:t>
                      </a:r>
                      <a:endParaRPr lang="en-US" sz="800" dirty="0">
                        <a:solidFill>
                          <a:srgbClr val="000000"/>
                        </a:solidFill>
                      </a:endParaRPr>
                    </a:p>
                  </a:txBody>
                  <a:tcPr anchor="ctr"/>
                </a:tc>
                <a:tc>
                  <a:txBody>
                    <a:bodyPr/>
                    <a:lstStyle/>
                    <a:p>
                      <a:r>
                        <a:rPr lang="en-US" sz="800" dirty="0" smtClean="0">
                          <a:solidFill>
                            <a:srgbClr val="000000"/>
                          </a:solidFill>
                        </a:rPr>
                        <a:t>901-00005-01</a:t>
                      </a:r>
                      <a:r>
                        <a:rPr lang="en-US" sz="800" baseline="0" dirty="0" smtClean="0">
                          <a:solidFill>
                            <a:srgbClr val="000000"/>
                          </a:solidFill>
                        </a:rPr>
                        <a:t> </a:t>
                      </a:r>
                      <a:r>
                        <a:rPr lang="en-US" sz="800" dirty="0" smtClean="0">
                          <a:solidFill>
                            <a:srgbClr val="000000"/>
                          </a:solidFill>
                        </a:rPr>
                        <a:t>QUANTUM QXS Q-SNAP FOR QXS-4XXR,LICENSABLE FEATURE</a:t>
                      </a:r>
                      <a:endParaRPr lang="en-US" sz="800" dirty="0">
                        <a:solidFill>
                          <a:srgbClr val="000000"/>
                        </a:solidFill>
                      </a:endParaRPr>
                    </a:p>
                  </a:txBody>
                  <a:tcPr anchor="ctr"/>
                </a:tc>
                <a:tc>
                  <a:txBody>
                    <a:bodyPr/>
                    <a:lstStyle/>
                    <a:p>
                      <a:r>
                        <a:rPr lang="en-US" sz="800" dirty="0" smtClean="0">
                          <a:solidFill>
                            <a:srgbClr val="000000"/>
                          </a:solidFill>
                        </a:rPr>
                        <a:t>600-00002-03</a:t>
                      </a:r>
                      <a:r>
                        <a:rPr lang="en-US" sz="800" baseline="0" dirty="0" smtClean="0">
                          <a:solidFill>
                            <a:srgbClr val="000000"/>
                          </a:solidFill>
                        </a:rPr>
                        <a:t> </a:t>
                      </a:r>
                      <a:r>
                        <a:rPr lang="en-US" sz="800" dirty="0" smtClean="0">
                          <a:solidFill>
                            <a:srgbClr val="000000"/>
                          </a:solidFill>
                        </a:rPr>
                        <a:t>KEY GENERATION,QXS,SNAPSHOTS</a:t>
                      </a:r>
                      <a:endParaRPr lang="en-US" sz="800" dirty="0">
                        <a:solidFill>
                          <a:srgbClr val="000000"/>
                        </a:solidFill>
                      </a:endParaRPr>
                    </a:p>
                  </a:txBody>
                  <a:tcPr anchor="ctr"/>
                </a:tc>
              </a:tr>
              <a:tr h="0">
                <a:tc>
                  <a:txBody>
                    <a:bodyPr/>
                    <a:lstStyle/>
                    <a:p>
                      <a:pPr algn="ctr"/>
                      <a:r>
                        <a:rPr lang="en-US" sz="800" dirty="0" smtClean="0">
                          <a:solidFill>
                            <a:srgbClr val="000000"/>
                          </a:solidFill>
                        </a:rPr>
                        <a:t>Q-Snap 6xx</a:t>
                      </a:r>
                      <a:endParaRPr lang="en-US" sz="800" dirty="0">
                        <a:solidFill>
                          <a:srgbClr val="000000"/>
                        </a:solidFill>
                      </a:endParaRPr>
                    </a:p>
                  </a:txBody>
                  <a:tcPr anchor="ctr"/>
                </a:tc>
                <a:tc>
                  <a:txBody>
                    <a:bodyPr/>
                    <a:lstStyle/>
                    <a:p>
                      <a:r>
                        <a:rPr lang="en-US" sz="800" dirty="0" smtClean="0">
                          <a:solidFill>
                            <a:srgbClr val="000000"/>
                          </a:solidFill>
                        </a:rPr>
                        <a:t>901-00006-01</a:t>
                      </a:r>
                      <a:r>
                        <a:rPr lang="en-US" sz="800" baseline="0" dirty="0" smtClean="0">
                          <a:solidFill>
                            <a:srgbClr val="000000"/>
                          </a:solidFill>
                        </a:rPr>
                        <a:t> </a:t>
                      </a:r>
                      <a:r>
                        <a:rPr lang="en-US" sz="800" dirty="0" smtClean="0">
                          <a:solidFill>
                            <a:srgbClr val="000000"/>
                          </a:solidFill>
                        </a:rPr>
                        <a:t>QUANTUM QXS Q-SNAP FOR QXS-6XXR,LICENSABLE FEATURE</a:t>
                      </a:r>
                      <a:endParaRPr lang="en-US" sz="800" dirty="0">
                        <a:solidFill>
                          <a:srgbClr val="000000"/>
                        </a:solidFill>
                      </a:endParaRPr>
                    </a:p>
                  </a:txBody>
                  <a:tcPr anchor="ctr"/>
                </a:tc>
                <a:tc>
                  <a:txBody>
                    <a:bodyPr/>
                    <a:lstStyle/>
                    <a:p>
                      <a:r>
                        <a:rPr lang="en-US" sz="800" dirty="0" smtClean="0">
                          <a:solidFill>
                            <a:srgbClr val="000000"/>
                          </a:solidFill>
                        </a:rPr>
                        <a:t>600-00002-03</a:t>
                      </a:r>
                      <a:r>
                        <a:rPr lang="en-US" sz="800" baseline="0" dirty="0" smtClean="0">
                          <a:solidFill>
                            <a:srgbClr val="000000"/>
                          </a:solidFill>
                        </a:rPr>
                        <a:t> </a:t>
                      </a:r>
                      <a:r>
                        <a:rPr lang="en-US" sz="800" dirty="0" smtClean="0">
                          <a:solidFill>
                            <a:srgbClr val="000000"/>
                          </a:solidFill>
                        </a:rPr>
                        <a:t>KEY GENERATION,QXS,SNAPSHOTS</a:t>
                      </a:r>
                      <a:endParaRPr lang="en-US" sz="800" dirty="0">
                        <a:solidFill>
                          <a:srgbClr val="000000"/>
                        </a:solidFill>
                      </a:endParaRPr>
                    </a:p>
                  </a:txBody>
                  <a:tcPr anchor="ctr"/>
                </a:tc>
              </a:tr>
              <a:tr h="148037">
                <a:tc>
                  <a:txBody>
                    <a:bodyPr/>
                    <a:lstStyle/>
                    <a:p>
                      <a:pPr algn="ctr"/>
                      <a:r>
                        <a:rPr lang="en-US" sz="800" dirty="0" smtClean="0">
                          <a:solidFill>
                            <a:srgbClr val="000000"/>
                          </a:solidFill>
                        </a:rPr>
                        <a:t>Q-Copy</a:t>
                      </a:r>
                      <a:endParaRPr lang="en-US" sz="800" dirty="0">
                        <a:solidFill>
                          <a:srgbClr val="000000"/>
                        </a:solidFill>
                      </a:endParaRPr>
                    </a:p>
                  </a:txBody>
                  <a:tcPr anchor="ctr"/>
                </a:tc>
                <a:tc>
                  <a:txBody>
                    <a:bodyPr/>
                    <a:lstStyle/>
                    <a:p>
                      <a:r>
                        <a:rPr lang="en-US" sz="800" dirty="0" smtClean="0">
                          <a:solidFill>
                            <a:srgbClr val="000000"/>
                          </a:solidFill>
                        </a:rPr>
                        <a:t>901-00007-01</a:t>
                      </a:r>
                      <a:r>
                        <a:rPr lang="en-US" sz="800" baseline="0" dirty="0" smtClean="0">
                          <a:solidFill>
                            <a:srgbClr val="000000"/>
                          </a:solidFill>
                        </a:rPr>
                        <a:t> </a:t>
                      </a:r>
                      <a:r>
                        <a:rPr lang="en-US" sz="800" dirty="0" smtClean="0">
                          <a:solidFill>
                            <a:srgbClr val="000000"/>
                          </a:solidFill>
                        </a:rPr>
                        <a:t>QUANTUM,QXS Q-COPY,LICENSABLE FEATURE</a:t>
                      </a:r>
                      <a:endParaRPr lang="en-US" sz="800" dirty="0">
                        <a:solidFill>
                          <a:srgbClr val="000000"/>
                        </a:solidFill>
                      </a:endParaRPr>
                    </a:p>
                  </a:txBody>
                  <a:tcPr anchor="ctr"/>
                </a:tc>
                <a:tc>
                  <a:txBody>
                    <a:bodyPr/>
                    <a:lstStyle/>
                    <a:p>
                      <a:r>
                        <a:rPr lang="en-US" sz="800" dirty="0" smtClean="0">
                          <a:solidFill>
                            <a:srgbClr val="000000"/>
                          </a:solidFill>
                        </a:rPr>
                        <a:t>600-00002-04</a:t>
                      </a:r>
                      <a:r>
                        <a:rPr lang="en-US" sz="800" baseline="0" dirty="0" smtClean="0">
                          <a:solidFill>
                            <a:srgbClr val="000000"/>
                          </a:solidFill>
                        </a:rPr>
                        <a:t> </a:t>
                      </a:r>
                      <a:r>
                        <a:rPr lang="en-US" sz="800" dirty="0" smtClean="0">
                          <a:solidFill>
                            <a:srgbClr val="000000"/>
                          </a:solidFill>
                        </a:rPr>
                        <a:t>KEY GENERATION,QXS,VOLUME COPY</a:t>
                      </a:r>
                      <a:endParaRPr lang="en-US" sz="800" dirty="0">
                        <a:solidFill>
                          <a:srgbClr val="000000"/>
                        </a:solidFill>
                      </a:endParaRPr>
                    </a:p>
                  </a:txBody>
                  <a:tcPr anchor="ctr"/>
                </a:tc>
              </a:tr>
              <a:tr h="370840">
                <a:tc>
                  <a:txBody>
                    <a:bodyPr/>
                    <a:lstStyle/>
                    <a:p>
                      <a:pPr algn="ctr"/>
                      <a:r>
                        <a:rPr lang="en-US" sz="800" dirty="0" smtClean="0">
                          <a:solidFill>
                            <a:srgbClr val="000000"/>
                          </a:solidFill>
                        </a:rPr>
                        <a:t>QL-Tools</a:t>
                      </a:r>
                    </a:p>
                    <a:p>
                      <a:pPr algn="ctr"/>
                      <a:r>
                        <a:rPr lang="en-US" sz="800" dirty="0" smtClean="0">
                          <a:solidFill>
                            <a:srgbClr val="000000"/>
                          </a:solidFill>
                        </a:rPr>
                        <a:t>(not</a:t>
                      </a:r>
                      <a:r>
                        <a:rPr lang="en-US" sz="800" baseline="0" dirty="0" smtClean="0">
                          <a:solidFill>
                            <a:srgbClr val="000000"/>
                          </a:solidFill>
                        </a:rPr>
                        <a:t> sold at launch)</a:t>
                      </a:r>
                      <a:endParaRPr lang="en-US" sz="800" dirty="0">
                        <a:solidFill>
                          <a:srgbClr val="000000"/>
                        </a:solidFill>
                      </a:endParaRPr>
                    </a:p>
                  </a:txBody>
                  <a:tcPr anchor="ctr"/>
                </a:tc>
                <a:tc>
                  <a:txBody>
                    <a:bodyPr/>
                    <a:lstStyle/>
                    <a:p>
                      <a:r>
                        <a:rPr lang="en-US" sz="800" dirty="0" smtClean="0">
                          <a:solidFill>
                            <a:srgbClr val="000000"/>
                          </a:solidFill>
                        </a:rPr>
                        <a:t>901-00002-01</a:t>
                      </a:r>
                      <a:r>
                        <a:rPr lang="en-US" sz="800" baseline="0" dirty="0" smtClean="0">
                          <a:solidFill>
                            <a:srgbClr val="000000"/>
                          </a:solidFill>
                        </a:rPr>
                        <a:t> </a:t>
                      </a:r>
                      <a:r>
                        <a:rPr lang="en-US" sz="800" dirty="0" smtClean="0">
                          <a:solidFill>
                            <a:srgbClr val="000000"/>
                          </a:solidFill>
                        </a:rPr>
                        <a:t>QUANTUM QXS,QL-TOOLS,LICENSABLE FEATURE</a:t>
                      </a:r>
                      <a:endParaRPr lang="en-US" sz="800" dirty="0">
                        <a:solidFill>
                          <a:srgbClr val="000000"/>
                        </a:solidFill>
                      </a:endParaRPr>
                    </a:p>
                  </a:txBody>
                  <a:tcPr anchor="ctr"/>
                </a:tc>
                <a:tc>
                  <a:txBody>
                    <a:bodyPr/>
                    <a:lstStyle/>
                    <a:p>
                      <a:r>
                        <a:rPr lang="en-US" sz="800" dirty="0" smtClean="0">
                          <a:solidFill>
                            <a:srgbClr val="000000"/>
                          </a:solidFill>
                        </a:rPr>
                        <a:t>600-00002-06</a:t>
                      </a:r>
                      <a:r>
                        <a:rPr lang="en-US" sz="800" baseline="0" dirty="0" smtClean="0">
                          <a:solidFill>
                            <a:srgbClr val="000000"/>
                          </a:solidFill>
                        </a:rPr>
                        <a:t>  </a:t>
                      </a:r>
                      <a:r>
                        <a:rPr lang="en-US" sz="800" dirty="0" smtClean="0">
                          <a:solidFill>
                            <a:srgbClr val="000000"/>
                          </a:solidFill>
                        </a:rPr>
                        <a:t>KEY GENERATION,QXS,MICROSOFT VOLUME SHADOW COPY SERVICE (VSS)</a:t>
                      </a:r>
                    </a:p>
                    <a:p>
                      <a:r>
                        <a:rPr lang="en-US" sz="800" dirty="0" smtClean="0">
                          <a:solidFill>
                            <a:srgbClr val="000000"/>
                          </a:solidFill>
                        </a:rPr>
                        <a:t>600-00002-07</a:t>
                      </a:r>
                      <a:r>
                        <a:rPr lang="en-US" sz="800" baseline="0" dirty="0" smtClean="0">
                          <a:solidFill>
                            <a:srgbClr val="000000"/>
                          </a:solidFill>
                        </a:rPr>
                        <a:t> </a:t>
                      </a:r>
                      <a:r>
                        <a:rPr lang="en-US" sz="800" dirty="0" smtClean="0">
                          <a:solidFill>
                            <a:srgbClr val="000000"/>
                          </a:solidFill>
                        </a:rPr>
                        <a:t>KEY GENERATION,QXS,MICROSOFT VIRTUAL DISK SERVICE (VDS)</a:t>
                      </a:r>
                    </a:p>
                    <a:p>
                      <a:r>
                        <a:rPr lang="en-US" sz="800" dirty="0" smtClean="0">
                          <a:solidFill>
                            <a:srgbClr val="000000"/>
                          </a:solidFill>
                        </a:rPr>
                        <a:t>600-00002-08</a:t>
                      </a:r>
                      <a:r>
                        <a:rPr lang="en-US" sz="800" baseline="0" dirty="0" smtClean="0">
                          <a:solidFill>
                            <a:srgbClr val="000000"/>
                          </a:solidFill>
                        </a:rPr>
                        <a:t> </a:t>
                      </a:r>
                      <a:r>
                        <a:rPr lang="en-US" sz="800" dirty="0" smtClean="0">
                          <a:solidFill>
                            <a:srgbClr val="000000"/>
                          </a:solidFill>
                        </a:rPr>
                        <a:t>KEY GENERATION,QXS,VMWARE SITE RECOVERY ADAPTOR (SRA)</a:t>
                      </a:r>
                      <a:endParaRPr lang="en-US" sz="800" dirty="0">
                        <a:solidFill>
                          <a:srgbClr val="000000"/>
                        </a:solidFill>
                      </a:endParaRPr>
                    </a:p>
                  </a:txBody>
                  <a:tcPr anchor="ctr"/>
                </a:tc>
              </a:tr>
            </a:tbl>
          </a:graphicData>
        </a:graphic>
      </p:graphicFrame>
      <p:sp>
        <p:nvSpPr>
          <p:cNvPr id="6" name="Content Placeholder 4"/>
          <p:cNvSpPr>
            <a:spLocks noGrp="1"/>
          </p:cNvSpPr>
          <p:nvPr>
            <p:ph idx="1"/>
          </p:nvPr>
        </p:nvSpPr>
        <p:spPr>
          <a:xfrm>
            <a:off x="395805" y="657225"/>
            <a:ext cx="8216220" cy="1713684"/>
          </a:xfrm>
        </p:spPr>
        <p:txBody>
          <a:bodyPr>
            <a:normAutofit fontScale="70000" lnSpcReduction="20000"/>
          </a:bodyPr>
          <a:lstStyle/>
          <a:p>
            <a:r>
              <a:rPr lang="en-US" sz="1800" dirty="0" smtClean="0">
                <a:solidFill>
                  <a:srgbClr val="000000"/>
                </a:solidFill>
              </a:rPr>
              <a:t>QXS adopts new license parts naming and numbering scheme under development in another program</a:t>
            </a:r>
          </a:p>
          <a:p>
            <a:r>
              <a:rPr lang="en-US" sz="1800" dirty="0" smtClean="0">
                <a:solidFill>
                  <a:srgbClr val="000000"/>
                </a:solidFill>
              </a:rPr>
              <a:t>Add-on “licenses are represented by BOMs, with a add-on “sellable” 9xx part and an underlying 600 counting” part representing the component the license generator actually generates</a:t>
            </a:r>
          </a:p>
          <a:p>
            <a:r>
              <a:rPr lang="en-US" sz="1800" dirty="0" smtClean="0">
                <a:solidFill>
                  <a:srgbClr val="000000"/>
                </a:solidFill>
              </a:rPr>
              <a:t>The relationship is not always 1-to-1 between sellable part and counting part</a:t>
            </a:r>
          </a:p>
          <a:p>
            <a:r>
              <a:rPr lang="en-US" sz="1800" dirty="0" smtClean="0">
                <a:solidFill>
                  <a:srgbClr val="000000"/>
                </a:solidFill>
              </a:rPr>
              <a:t>The IB</a:t>
            </a:r>
            <a:r>
              <a:rPr lang="en-US" sz="1800" dirty="0">
                <a:solidFill>
                  <a:srgbClr val="000000"/>
                </a:solidFill>
              </a:rPr>
              <a:t> </a:t>
            </a:r>
            <a:r>
              <a:rPr lang="en-US" sz="1800" dirty="0" smtClean="0">
                <a:solidFill>
                  <a:srgbClr val="000000"/>
                </a:solidFill>
              </a:rPr>
              <a:t>captures the connection between what was sold and what it represents</a:t>
            </a:r>
          </a:p>
          <a:p>
            <a:r>
              <a:rPr lang="en-US" sz="1800" dirty="0">
                <a:solidFill>
                  <a:srgbClr val="000000"/>
                </a:solidFill>
              </a:rPr>
              <a:t>SSA must move separately sold license IB records under serialized component where sale is separated by time</a:t>
            </a:r>
          </a:p>
          <a:p>
            <a:r>
              <a:rPr lang="en-US" sz="1800" dirty="0" smtClean="0">
                <a:solidFill>
                  <a:srgbClr val="000000"/>
                </a:solidFill>
              </a:rPr>
              <a:t>NOTE: Snap license is sold based on  controller type (3xx, 4xx, 6xx)</a:t>
            </a:r>
            <a:endParaRPr lang="en-US" sz="1800" dirty="0">
              <a:solidFill>
                <a:srgbClr val="000000"/>
              </a:solidFill>
            </a:endParaRPr>
          </a:p>
        </p:txBody>
      </p:sp>
    </p:spTree>
    <p:extLst>
      <p:ext uri="{BB962C8B-B14F-4D97-AF65-F5344CB8AC3E}">
        <p14:creationId xmlns:p14="http://schemas.microsoft.com/office/powerpoint/2010/main" val="57145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QXS Licensing Process</a:t>
            </a:r>
            <a:endParaRPr lang="en-US" i="1"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099" y="711926"/>
            <a:ext cx="3112508" cy="402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4"/>
          <p:cNvSpPr>
            <a:spLocks noGrp="1"/>
          </p:cNvSpPr>
          <p:nvPr>
            <p:ph idx="1"/>
          </p:nvPr>
        </p:nvSpPr>
        <p:spPr>
          <a:xfrm>
            <a:off x="395805" y="657225"/>
            <a:ext cx="4424389" cy="4181475"/>
          </a:xfrm>
        </p:spPr>
        <p:txBody>
          <a:bodyPr>
            <a:normAutofit/>
          </a:bodyPr>
          <a:lstStyle/>
          <a:p>
            <a:r>
              <a:rPr lang="en-US" sz="1800" dirty="0" smtClean="0"/>
              <a:t>Customers ordering QXS-3/4/6 get Q-Tools by default</a:t>
            </a:r>
          </a:p>
          <a:p>
            <a:pPr lvl="1"/>
            <a:r>
              <a:rPr lang="en-US" sz="1400" dirty="0" smtClean="0"/>
              <a:t>No certificate required, license is pre-installed</a:t>
            </a:r>
          </a:p>
          <a:p>
            <a:pPr lvl="1"/>
            <a:r>
              <a:rPr lang="en-US" sz="1400" dirty="0" smtClean="0"/>
              <a:t>End-User interface will show licenses pre-installed for a given serial number</a:t>
            </a:r>
          </a:p>
          <a:p>
            <a:r>
              <a:rPr lang="en-US" sz="1800" dirty="0" smtClean="0"/>
              <a:t>End-user ordering add-on licenses will receive a certificate with authorization code representing license ordered</a:t>
            </a:r>
          </a:p>
          <a:p>
            <a:r>
              <a:rPr lang="en-US" sz="1800" dirty="0" smtClean="0"/>
              <a:t>End-user go to web site listed on certificate to enter serial number and authorization code www.quantum.com/licensekeys</a:t>
            </a:r>
          </a:p>
          <a:p>
            <a:r>
              <a:rPr lang="en-US" sz="1800" dirty="0" smtClean="0"/>
              <a:t>End-users receive back license file; license file is applied through QXS GUI</a:t>
            </a:r>
          </a:p>
          <a:p>
            <a:pPr lvl="1"/>
            <a:endParaRPr lang="en-US" sz="1400" dirty="0" smtClean="0"/>
          </a:p>
          <a:p>
            <a:endParaRPr lang="en-US" sz="1800" dirty="0"/>
          </a:p>
        </p:txBody>
      </p:sp>
    </p:spTree>
    <p:extLst>
      <p:ext uri="{BB962C8B-B14F-4D97-AF65-F5344CB8AC3E}">
        <p14:creationId xmlns:p14="http://schemas.microsoft.com/office/powerpoint/2010/main" val="179083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QXS Add-on Licenses Through Licensing Website</a:t>
            </a:r>
            <a:endParaRPr lang="en-US" i="1" dirty="0"/>
          </a:p>
        </p:txBody>
      </p:sp>
      <p:sp>
        <p:nvSpPr>
          <p:cNvPr id="10" name="Content Placeholder 4"/>
          <p:cNvSpPr>
            <a:spLocks noGrp="1"/>
          </p:cNvSpPr>
          <p:nvPr>
            <p:ph idx="1"/>
          </p:nvPr>
        </p:nvSpPr>
        <p:spPr>
          <a:xfrm>
            <a:off x="395804" y="657226"/>
            <a:ext cx="8356309" cy="1726746"/>
          </a:xfrm>
        </p:spPr>
        <p:txBody>
          <a:bodyPr>
            <a:normAutofit/>
          </a:bodyPr>
          <a:lstStyle/>
          <a:p>
            <a:r>
              <a:rPr lang="en-US" sz="1800" dirty="0" smtClean="0">
                <a:solidFill>
                  <a:srgbClr val="000000"/>
                </a:solidFill>
              </a:rPr>
              <a:t>End-users navigate to the multi-product license page supported by </a:t>
            </a:r>
            <a:r>
              <a:rPr lang="en-US" sz="1800" dirty="0" err="1" smtClean="0">
                <a:solidFill>
                  <a:srgbClr val="000000"/>
                </a:solidFill>
              </a:rPr>
              <a:t>QuIL</a:t>
            </a:r>
            <a:endParaRPr lang="en-US" sz="1800" dirty="0" smtClean="0">
              <a:solidFill>
                <a:srgbClr val="000000"/>
              </a:solidFill>
            </a:endParaRPr>
          </a:p>
          <a:p>
            <a:r>
              <a:rPr lang="en-US" sz="1800" dirty="0" smtClean="0">
                <a:solidFill>
                  <a:srgbClr val="000000"/>
                </a:solidFill>
              </a:rPr>
              <a:t>Serial number of the unit is entered and submitted</a:t>
            </a:r>
          </a:p>
          <a:p>
            <a:r>
              <a:rPr lang="en-US" sz="1800" dirty="0" smtClean="0">
                <a:solidFill>
                  <a:srgbClr val="000000"/>
                </a:solidFill>
              </a:rPr>
              <a:t>Only valid serial numbers allow the end-user to progress to the next step</a:t>
            </a:r>
          </a:p>
          <a:p>
            <a:pPr lvl="1"/>
            <a:endParaRPr lang="en-US" sz="1400" dirty="0" smtClean="0"/>
          </a:p>
          <a:p>
            <a:endParaRPr lang="en-US" sz="18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010" y="1734912"/>
            <a:ext cx="6178096" cy="308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87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QXS Licensing Through Licensing Website</a:t>
            </a:r>
            <a:endParaRPr lang="en-US" i="1" dirty="0"/>
          </a:p>
        </p:txBody>
      </p:sp>
      <p:sp>
        <p:nvSpPr>
          <p:cNvPr id="10" name="Content Placeholder 4"/>
          <p:cNvSpPr>
            <a:spLocks noGrp="1"/>
          </p:cNvSpPr>
          <p:nvPr>
            <p:ph idx="1"/>
          </p:nvPr>
        </p:nvSpPr>
        <p:spPr>
          <a:xfrm>
            <a:off x="395805" y="657225"/>
            <a:ext cx="4424389" cy="4181475"/>
          </a:xfrm>
        </p:spPr>
        <p:txBody>
          <a:bodyPr>
            <a:normAutofit/>
          </a:bodyPr>
          <a:lstStyle/>
          <a:p>
            <a:r>
              <a:rPr lang="en-US" sz="1800" dirty="0" smtClean="0">
                <a:solidFill>
                  <a:srgbClr val="000000"/>
                </a:solidFill>
              </a:rPr>
              <a:t>Licensing applied to the serial number is shown</a:t>
            </a:r>
          </a:p>
          <a:p>
            <a:r>
              <a:rPr lang="en-US" sz="1800" dirty="0" smtClean="0">
                <a:solidFill>
                  <a:srgbClr val="000000"/>
                </a:solidFill>
              </a:rPr>
              <a:t>Any factory installed licensing is also shown</a:t>
            </a:r>
          </a:p>
          <a:p>
            <a:r>
              <a:rPr lang="en-US" sz="1800" dirty="0" smtClean="0">
                <a:solidFill>
                  <a:srgbClr val="000000"/>
                </a:solidFill>
              </a:rPr>
              <a:t>End-users may enter the one-time-use authorization code</a:t>
            </a:r>
          </a:p>
          <a:p>
            <a:r>
              <a:rPr lang="en-US" sz="1800" dirty="0" smtClean="0">
                <a:solidFill>
                  <a:srgbClr val="000000"/>
                </a:solidFill>
              </a:rPr>
              <a:t>NOTE: Names subject to change as shown on left, will align with official Q-xxx names</a:t>
            </a:r>
          </a:p>
          <a:p>
            <a:pPr lvl="1"/>
            <a:endParaRPr lang="en-US" sz="1400" dirty="0" smtClean="0"/>
          </a:p>
          <a:p>
            <a:endParaRPr lang="en-US" sz="18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37" y="614788"/>
            <a:ext cx="4166667" cy="4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23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QXS Licensing Through Licensing Website</a:t>
            </a:r>
            <a:endParaRPr lang="en-US" i="1" dirty="0"/>
          </a:p>
        </p:txBody>
      </p:sp>
      <p:sp>
        <p:nvSpPr>
          <p:cNvPr id="10" name="Content Placeholder 4"/>
          <p:cNvSpPr>
            <a:spLocks noGrp="1"/>
          </p:cNvSpPr>
          <p:nvPr>
            <p:ph idx="1"/>
          </p:nvPr>
        </p:nvSpPr>
        <p:spPr>
          <a:xfrm>
            <a:off x="395805" y="657225"/>
            <a:ext cx="4424389" cy="4181475"/>
          </a:xfrm>
        </p:spPr>
        <p:txBody>
          <a:bodyPr>
            <a:normAutofit/>
          </a:bodyPr>
          <a:lstStyle/>
          <a:p>
            <a:r>
              <a:rPr lang="en-US" sz="1800" dirty="0" smtClean="0">
                <a:solidFill>
                  <a:srgbClr val="000000"/>
                </a:solidFill>
              </a:rPr>
              <a:t>Once an authorization code is entered, and if the authorization code is accepted, the next step is for the end-user to generate a license key file</a:t>
            </a:r>
          </a:p>
          <a:p>
            <a:r>
              <a:rPr lang="en-US" sz="1800" dirty="0" smtClean="0">
                <a:solidFill>
                  <a:srgbClr val="000000"/>
                </a:solidFill>
              </a:rPr>
              <a:t>The generated license file can be saved on the end-user’s computer (not shown)</a:t>
            </a:r>
          </a:p>
          <a:p>
            <a:r>
              <a:rPr lang="en-US" sz="1800" dirty="0" smtClean="0">
                <a:solidFill>
                  <a:srgbClr val="000000"/>
                </a:solidFill>
              </a:rPr>
              <a:t>The generated file contains only the single key associated with the authorization code</a:t>
            </a:r>
          </a:p>
          <a:p>
            <a:r>
              <a:rPr lang="en-US" sz="1800" dirty="0" smtClean="0">
                <a:solidFill>
                  <a:srgbClr val="000000"/>
                </a:solidFill>
              </a:rPr>
              <a:t>Keys are only useful for a single serial number</a:t>
            </a:r>
          </a:p>
          <a:p>
            <a:endParaRPr lang="en-US" sz="1800" dirty="0" smtClean="0">
              <a:solidFill>
                <a:srgbClr val="000000"/>
              </a:solidFill>
            </a:endParaRPr>
          </a:p>
          <a:p>
            <a:pPr lvl="1"/>
            <a:endParaRPr lang="en-US" sz="1400" dirty="0" smtClean="0"/>
          </a:p>
          <a:p>
            <a:endParaRPr lang="en-US" sz="1800"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843" y="836840"/>
            <a:ext cx="3680000" cy="34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90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QXS License through QXS GUI</a:t>
            </a:r>
            <a:endParaRPr lang="en-US" i="1" dirty="0"/>
          </a:p>
        </p:txBody>
      </p:sp>
      <p:sp>
        <p:nvSpPr>
          <p:cNvPr id="10" name="Content Placeholder 4"/>
          <p:cNvSpPr>
            <a:spLocks noGrp="1"/>
          </p:cNvSpPr>
          <p:nvPr>
            <p:ph idx="1"/>
          </p:nvPr>
        </p:nvSpPr>
        <p:spPr>
          <a:xfrm>
            <a:off x="395804" y="657226"/>
            <a:ext cx="8356309" cy="1387111"/>
          </a:xfrm>
        </p:spPr>
        <p:txBody>
          <a:bodyPr>
            <a:normAutofit fontScale="85000" lnSpcReduction="10000"/>
          </a:bodyPr>
          <a:lstStyle/>
          <a:p>
            <a:r>
              <a:rPr lang="en-US" sz="1800" dirty="0" smtClean="0">
                <a:solidFill>
                  <a:srgbClr val="000000"/>
                </a:solidFill>
              </a:rPr>
              <a:t>Licenses are applied through the Quantum Disk Storage Management utility</a:t>
            </a:r>
          </a:p>
          <a:p>
            <a:r>
              <a:rPr lang="en-US" sz="1800" dirty="0" smtClean="0">
                <a:solidFill>
                  <a:srgbClr val="000000"/>
                </a:solidFill>
              </a:rPr>
              <a:t>The License Settings view shows licenses installed and provides a mechanism to specific a license file to apply a new license</a:t>
            </a:r>
          </a:p>
          <a:p>
            <a:r>
              <a:rPr lang="en-US" sz="1800" dirty="0" smtClean="0">
                <a:solidFill>
                  <a:srgbClr val="000000"/>
                </a:solidFill>
              </a:rPr>
              <a:t>NOTE: Snapshot license represented by a count</a:t>
            </a:r>
          </a:p>
          <a:p>
            <a:r>
              <a:rPr lang="en-US" sz="1800" dirty="0" smtClean="0">
                <a:solidFill>
                  <a:srgbClr val="000000"/>
                </a:solidFill>
              </a:rPr>
              <a:t>NOTE: license names on GUI remain Seagate-centric at G222</a:t>
            </a:r>
          </a:p>
          <a:p>
            <a:pPr lvl="1"/>
            <a:endParaRPr lang="en-US" sz="1400" dirty="0" smtClean="0"/>
          </a:p>
          <a:p>
            <a:endParaRPr lang="en-US" sz="1800" dirty="0"/>
          </a:p>
        </p:txBody>
      </p:sp>
      <p:pic>
        <p:nvPicPr>
          <p:cNvPr id="1027" name="Picture 3"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141" y="1994535"/>
            <a:ext cx="4805934" cy="279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23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for Various Populations</a:t>
            </a:r>
            <a:endParaRPr lang="en-US" i="1" dirty="0"/>
          </a:p>
        </p:txBody>
      </p:sp>
      <p:sp>
        <p:nvSpPr>
          <p:cNvPr id="5" name="Content Placeholder 4"/>
          <p:cNvSpPr>
            <a:spLocks noGrp="1"/>
          </p:cNvSpPr>
          <p:nvPr>
            <p:ph idx="1"/>
          </p:nvPr>
        </p:nvSpPr>
        <p:spPr>
          <a:xfrm>
            <a:off x="395805" y="657225"/>
            <a:ext cx="8216220" cy="4181475"/>
          </a:xfrm>
        </p:spPr>
        <p:txBody>
          <a:bodyPr>
            <a:normAutofit/>
          </a:bodyPr>
          <a:lstStyle/>
          <a:p>
            <a:r>
              <a:rPr lang="en-US" dirty="0"/>
              <a:t>Only Quantum-branded QXS-3/4/6 and some </a:t>
            </a:r>
            <a:r>
              <a:rPr lang="en-US" dirty="0" err="1"/>
              <a:t>Xcellis</a:t>
            </a:r>
            <a:r>
              <a:rPr lang="en-US" dirty="0"/>
              <a:t> populations after 3/4/6 component cut-in work </a:t>
            </a:r>
            <a:r>
              <a:rPr lang="en-US" dirty="0" smtClean="0"/>
              <a:t>through </a:t>
            </a:r>
            <a:r>
              <a:rPr lang="en-US" dirty="0" err="1"/>
              <a:t>QuIL</a:t>
            </a:r>
            <a:endParaRPr lang="en-US" dirty="0"/>
          </a:p>
          <a:p>
            <a:r>
              <a:rPr lang="en-US" dirty="0"/>
              <a:t>QXS-1200/2400/5600 </a:t>
            </a:r>
            <a:r>
              <a:rPr lang="en-US" dirty="0" smtClean="0"/>
              <a:t>(and earlier QXS) do </a:t>
            </a:r>
            <a:r>
              <a:rPr lang="en-US" dirty="0"/>
              <a:t>not work </a:t>
            </a:r>
            <a:r>
              <a:rPr lang="en-US" dirty="0" smtClean="0"/>
              <a:t>through </a:t>
            </a:r>
            <a:r>
              <a:rPr lang="en-US" dirty="0" err="1" smtClean="0"/>
              <a:t>QuIL</a:t>
            </a:r>
            <a:endParaRPr lang="en-US" dirty="0" smtClean="0"/>
          </a:p>
          <a:p>
            <a:pPr lvl="1"/>
            <a:r>
              <a:rPr lang="en-US" dirty="0" smtClean="0"/>
              <a:t>Expected to be zero to very low volume</a:t>
            </a:r>
          </a:p>
          <a:p>
            <a:pPr lvl="1"/>
            <a:r>
              <a:rPr lang="en-US" dirty="0" smtClean="0"/>
              <a:t>QXS-1200/2400/5600 could be added if needed</a:t>
            </a:r>
            <a:endParaRPr lang="en-US" dirty="0"/>
          </a:p>
          <a:p>
            <a:r>
              <a:rPr lang="en-US" dirty="0" smtClean="0"/>
              <a:t>Any </a:t>
            </a:r>
            <a:r>
              <a:rPr lang="en-US" dirty="0"/>
              <a:t>DH Reseller units sold by Quantum or Seagate do </a:t>
            </a:r>
            <a:r>
              <a:rPr lang="en-US" dirty="0" smtClean="0"/>
              <a:t>not use </a:t>
            </a:r>
            <a:r>
              <a:rPr lang="en-US" dirty="0" err="1" smtClean="0"/>
              <a:t>QuIL</a:t>
            </a:r>
            <a:endParaRPr lang="en-US" dirty="0" smtClean="0"/>
          </a:p>
          <a:p>
            <a:r>
              <a:rPr lang="en-US" dirty="0" smtClean="0"/>
              <a:t>Licenses for any DH-branded unit has to come from Seagate using their license process</a:t>
            </a:r>
            <a:endParaRPr lang="en-US" dirty="0"/>
          </a:p>
        </p:txBody>
      </p:sp>
    </p:spTree>
    <p:extLst>
      <p:ext uri="{BB962C8B-B14F-4D97-AF65-F5344CB8AC3E}">
        <p14:creationId xmlns:p14="http://schemas.microsoft.com/office/powerpoint/2010/main" val="356469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Matthew Apodaca – Product Management</a:t>
            </a:r>
          </a:p>
        </p:txBody>
      </p:sp>
      <p:sp>
        <p:nvSpPr>
          <p:cNvPr id="4" name="Title 3"/>
          <p:cNvSpPr>
            <a:spLocks noGrp="1"/>
          </p:cNvSpPr>
          <p:nvPr>
            <p:ph type="title"/>
          </p:nvPr>
        </p:nvSpPr>
        <p:spPr>
          <a:xfrm>
            <a:off x="322780" y="2734069"/>
            <a:ext cx="8629834" cy="1014233"/>
          </a:xfrm>
        </p:spPr>
        <p:txBody>
          <a:bodyPr/>
          <a:lstStyle/>
          <a:p>
            <a:r>
              <a:rPr lang="en-US" sz="4800" dirty="0"/>
              <a:t/>
            </a:r>
            <a:br>
              <a:rPr lang="en-US" sz="4800" dirty="0"/>
            </a:br>
            <a:r>
              <a:rPr lang="en-US" sz="4800" dirty="0"/>
              <a:t>Product Overview</a:t>
            </a:r>
          </a:p>
        </p:txBody>
      </p:sp>
    </p:spTree>
    <p:extLst>
      <p:ext uri="{BB962C8B-B14F-4D97-AF65-F5344CB8AC3E}">
        <p14:creationId xmlns:p14="http://schemas.microsoft.com/office/powerpoint/2010/main" val="150834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Dan Byers / Lance Allred</a:t>
            </a:r>
            <a:endParaRPr lang="en-US" dirty="0"/>
          </a:p>
        </p:txBody>
      </p:sp>
      <p:sp>
        <p:nvSpPr>
          <p:cNvPr id="4" name="Title 3"/>
          <p:cNvSpPr>
            <a:spLocks noGrp="1"/>
          </p:cNvSpPr>
          <p:nvPr>
            <p:ph type="title"/>
          </p:nvPr>
        </p:nvSpPr>
        <p:spPr>
          <a:xfrm>
            <a:off x="322780" y="2734069"/>
            <a:ext cx="8629834" cy="1014233"/>
          </a:xfrm>
        </p:spPr>
        <p:txBody>
          <a:bodyPr/>
          <a:lstStyle/>
          <a:p>
            <a:r>
              <a:rPr lang="en-US" sz="4800" dirty="0" smtClean="0"/>
              <a:t>Engineering Overview</a:t>
            </a:r>
            <a:endParaRPr lang="en-US" sz="4800" dirty="0"/>
          </a:p>
        </p:txBody>
      </p:sp>
    </p:spTree>
    <p:extLst>
      <p:ext uri="{BB962C8B-B14F-4D97-AF65-F5344CB8AC3E}">
        <p14:creationId xmlns:p14="http://schemas.microsoft.com/office/powerpoint/2010/main" val="28308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GL210 Firmware – Launched September 2015</a:t>
            </a:r>
            <a:endParaRPr lang="en-US" i="1" dirty="0"/>
          </a:p>
        </p:txBody>
      </p:sp>
      <p:sp>
        <p:nvSpPr>
          <p:cNvPr id="5" name="Content Placeholder 4"/>
          <p:cNvSpPr>
            <a:spLocks noGrp="1"/>
          </p:cNvSpPr>
          <p:nvPr>
            <p:ph idx="1"/>
          </p:nvPr>
        </p:nvSpPr>
        <p:spPr>
          <a:xfrm>
            <a:off x="395805" y="657225"/>
            <a:ext cx="8216220" cy="4181475"/>
          </a:xfrm>
        </p:spPr>
        <p:txBody>
          <a:bodyPr>
            <a:normAutofit fontScale="62500" lnSpcReduction="20000"/>
          </a:bodyPr>
          <a:lstStyle/>
          <a:p>
            <a:r>
              <a:rPr lang="en-US" dirty="0" smtClean="0"/>
              <a:t>Features</a:t>
            </a:r>
          </a:p>
          <a:p>
            <a:pPr lvl="1"/>
            <a:r>
              <a:rPr lang="en-US" dirty="0" smtClean="0"/>
              <a:t>Initial Quantum adoption of Seagate virtualization functionality</a:t>
            </a:r>
          </a:p>
          <a:p>
            <a:pPr lvl="1"/>
            <a:r>
              <a:rPr lang="en-US" dirty="0"/>
              <a:t>Q-tools (a.k.a. </a:t>
            </a:r>
            <a:r>
              <a:rPr lang="en-US" dirty="0" err="1"/>
              <a:t>RealStor</a:t>
            </a:r>
            <a:r>
              <a:rPr lang="en-US" dirty="0"/>
              <a:t>) </a:t>
            </a:r>
            <a:r>
              <a:rPr lang="en-US" dirty="0" smtClean="0"/>
              <a:t>virtual storage features (virtual volumes), including:</a:t>
            </a:r>
            <a:endParaRPr lang="en-US" dirty="0"/>
          </a:p>
          <a:p>
            <a:pPr lvl="2"/>
            <a:r>
              <a:rPr lang="en-US" dirty="0"/>
              <a:t>Provisioning of </a:t>
            </a:r>
            <a:r>
              <a:rPr lang="en-US" dirty="0" smtClean="0"/>
              <a:t>virtual </a:t>
            </a:r>
            <a:r>
              <a:rPr lang="en-US" dirty="0"/>
              <a:t>p</a:t>
            </a:r>
            <a:r>
              <a:rPr lang="en-US" dirty="0" smtClean="0"/>
              <a:t>ools</a:t>
            </a:r>
          </a:p>
          <a:p>
            <a:pPr lvl="2"/>
            <a:r>
              <a:rPr lang="en-US" dirty="0"/>
              <a:t>Thin </a:t>
            </a:r>
            <a:r>
              <a:rPr lang="en-US" dirty="0" smtClean="0"/>
              <a:t>Provisioning</a:t>
            </a:r>
          </a:p>
          <a:p>
            <a:pPr lvl="2"/>
            <a:r>
              <a:rPr lang="en-US" dirty="0"/>
              <a:t>SSD Read Cache</a:t>
            </a:r>
          </a:p>
          <a:p>
            <a:pPr lvl="2"/>
            <a:r>
              <a:rPr lang="en-US" dirty="0" smtClean="0"/>
              <a:t>Disk </a:t>
            </a:r>
            <a:r>
              <a:rPr lang="en-US" dirty="0" err="1"/>
              <a:t>t</a:t>
            </a:r>
            <a:r>
              <a:rPr lang="en-US" dirty="0" err="1" smtClean="0"/>
              <a:t>iering</a:t>
            </a:r>
            <a:r>
              <a:rPr lang="en-US" dirty="0" smtClean="0"/>
              <a:t> (7K, 10K/15K, SSD) (requires Q-Tier if SSDs are present)</a:t>
            </a:r>
            <a:endParaRPr lang="en-US" dirty="0"/>
          </a:p>
          <a:p>
            <a:pPr lvl="1"/>
            <a:r>
              <a:rPr lang="en-US" dirty="0" smtClean="0"/>
              <a:t>NOTE: Quantum </a:t>
            </a:r>
            <a:r>
              <a:rPr lang="en-US" dirty="0"/>
              <a:t>does not promote usage of Q-tools on QXS-1200/2400/5600</a:t>
            </a:r>
          </a:p>
          <a:p>
            <a:pPr lvl="1"/>
            <a:r>
              <a:rPr lang="en-US" dirty="0" smtClean="0"/>
              <a:t>Snapshot functionality support extended to virtual volumes</a:t>
            </a:r>
          </a:p>
          <a:p>
            <a:pPr lvl="1"/>
            <a:r>
              <a:rPr lang="en-US" dirty="0" smtClean="0"/>
              <a:t>Quantum customization - linear </a:t>
            </a:r>
            <a:r>
              <a:rPr lang="en-US" dirty="0"/>
              <a:t>storage mode is </a:t>
            </a:r>
            <a:r>
              <a:rPr lang="en-US" dirty="0" smtClean="0"/>
              <a:t>default</a:t>
            </a:r>
            <a:endParaRPr lang="en-US" dirty="0"/>
          </a:p>
          <a:p>
            <a:pPr lvl="1"/>
            <a:r>
              <a:rPr lang="en-US" dirty="0" smtClean="0"/>
              <a:t>New V3 WBI </a:t>
            </a:r>
            <a:r>
              <a:rPr lang="en-US" dirty="0"/>
              <a:t>version </a:t>
            </a:r>
            <a:r>
              <a:rPr lang="en-US" dirty="0" smtClean="0"/>
              <a:t>(SMC) </a:t>
            </a:r>
            <a:r>
              <a:rPr lang="en-US" dirty="0"/>
              <a:t>with Quantum </a:t>
            </a:r>
            <a:r>
              <a:rPr lang="en-US" dirty="0" smtClean="0"/>
              <a:t>branding</a:t>
            </a:r>
            <a:endParaRPr lang="en-US" dirty="0"/>
          </a:p>
          <a:p>
            <a:pPr lvl="2"/>
            <a:r>
              <a:rPr lang="en-US" dirty="0"/>
              <a:t>Requires a mandatory 2-step firmware installation process to Quantum-brand the V3 GUI</a:t>
            </a:r>
          </a:p>
          <a:p>
            <a:pPr lvl="2"/>
            <a:r>
              <a:rPr lang="en-US" dirty="0" smtClean="0"/>
              <a:t>Q-tools usage requires </a:t>
            </a:r>
            <a:r>
              <a:rPr lang="en-US" dirty="0"/>
              <a:t>the V3 </a:t>
            </a:r>
            <a:r>
              <a:rPr lang="en-US" dirty="0" smtClean="0"/>
              <a:t>WBI</a:t>
            </a:r>
          </a:p>
          <a:p>
            <a:pPr lvl="1"/>
            <a:r>
              <a:rPr lang="en-US" dirty="0" smtClean="0"/>
              <a:t>Two new one-button-configuration profiles </a:t>
            </a:r>
          </a:p>
          <a:p>
            <a:pPr lvl="1"/>
            <a:r>
              <a:rPr lang="en-US" dirty="0" smtClean="0"/>
              <a:t>Added CLI </a:t>
            </a:r>
            <a:r>
              <a:rPr lang="en-US" dirty="0"/>
              <a:t>method to write a </a:t>
            </a:r>
            <a:r>
              <a:rPr lang="en-US" dirty="0" smtClean="0"/>
              <a:t>StorNext volume label</a:t>
            </a:r>
          </a:p>
          <a:p>
            <a:pPr lvl="1"/>
            <a:r>
              <a:rPr lang="en-US" dirty="0"/>
              <a:t>Q-Turbo concurrently writes to both the primary and partner controllers which provides up to a 50% ingestion improvement over traditional methods</a:t>
            </a:r>
            <a:r>
              <a:rPr lang="en-US" dirty="0" smtClean="0"/>
              <a:t>.</a:t>
            </a:r>
            <a:endParaRPr lang="en-US" dirty="0"/>
          </a:p>
          <a:p>
            <a:r>
              <a:rPr lang="en-US" dirty="0" smtClean="0"/>
              <a:t>Models</a:t>
            </a:r>
          </a:p>
          <a:p>
            <a:pPr lvl="1"/>
            <a:r>
              <a:rPr lang="en-US" dirty="0" smtClean="0"/>
              <a:t>Quantum-branded QXS-1200/2400/5600/3xx/4xx (but not 6xx)</a:t>
            </a:r>
          </a:p>
          <a:p>
            <a:pPr lvl="1"/>
            <a:r>
              <a:rPr lang="en-US" dirty="0" smtClean="0"/>
              <a:t>“</a:t>
            </a:r>
            <a:r>
              <a:rPr lang="en-US" dirty="0"/>
              <a:t>T</a:t>
            </a:r>
            <a:r>
              <a:rPr lang="en-US" dirty="0" smtClean="0"/>
              <a:t>ransition” QXS-1200/2400/5600</a:t>
            </a:r>
          </a:p>
          <a:p>
            <a:pPr lvl="1"/>
            <a:r>
              <a:rPr lang="en-US" dirty="0" err="1" smtClean="0"/>
              <a:t>Xcellis</a:t>
            </a:r>
            <a:r>
              <a:rPr lang="en-US" dirty="0" smtClean="0"/>
              <a:t> QXS units</a:t>
            </a:r>
          </a:p>
          <a:p>
            <a:pPr lvl="1"/>
            <a:r>
              <a:rPr lang="en-US" dirty="0" smtClean="0"/>
              <a:t>Dot Hill-branded models (including DH Reseller 3xx/4xx, but not 6xx CNC models)</a:t>
            </a:r>
          </a:p>
          <a:p>
            <a:r>
              <a:rPr lang="en-US" dirty="0" smtClean="0"/>
              <a:t>Distribution</a:t>
            </a:r>
          </a:p>
          <a:p>
            <a:pPr lvl="1"/>
            <a:r>
              <a:rPr lang="en-US" dirty="0" smtClean="0"/>
              <a:t>Quantum provides GL210 for Quantum-branded QXS models</a:t>
            </a:r>
          </a:p>
          <a:p>
            <a:pPr lvl="1"/>
            <a:r>
              <a:rPr lang="en-US" dirty="0" smtClean="0"/>
              <a:t>Seagate provides GL210 for Dot Hill-branded models through CRC website</a:t>
            </a:r>
          </a:p>
        </p:txBody>
      </p:sp>
    </p:spTree>
    <p:extLst>
      <p:ext uri="{BB962C8B-B14F-4D97-AF65-F5344CB8AC3E}">
        <p14:creationId xmlns:p14="http://schemas.microsoft.com/office/powerpoint/2010/main" val="26271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Hybrid Storage Tiers</a:t>
            </a:r>
            <a:endParaRPr lang="en-US" cap="all" dirty="0"/>
          </a:p>
        </p:txBody>
      </p:sp>
      <p:sp>
        <p:nvSpPr>
          <p:cNvPr id="3" name="Text Placeholder 2"/>
          <p:cNvSpPr>
            <a:spLocks noGrp="1"/>
          </p:cNvSpPr>
          <p:nvPr>
            <p:ph idx="1"/>
          </p:nvPr>
        </p:nvSpPr>
        <p:spPr/>
        <p:txBody>
          <a:bodyPr/>
          <a:lstStyle/>
          <a:p>
            <a:r>
              <a:rPr lang="en-US" dirty="0"/>
              <a:t>Each virtual disk group, depending on the type of disks it uses, is automatically assigned to one of the following tiers</a:t>
            </a:r>
            <a:r>
              <a:rPr lang="en-US" dirty="0" smtClean="0"/>
              <a:t>:</a:t>
            </a:r>
            <a:endParaRPr lang="en-US" dirty="0"/>
          </a:p>
          <a:p>
            <a:pPr lvl="1"/>
            <a:r>
              <a:rPr lang="en-US" u="sng" dirty="0"/>
              <a:t>Performance</a:t>
            </a:r>
            <a:r>
              <a:rPr lang="en-US" dirty="0"/>
              <a:t>: The highest tier uses SAS SSDs, which provide the best performance but also the highest cost and lowest capacity</a:t>
            </a:r>
            <a:r>
              <a:rPr lang="en-US" dirty="0" smtClean="0"/>
              <a:t>.</a:t>
            </a:r>
            <a:endParaRPr lang="en-US" dirty="0"/>
          </a:p>
          <a:p>
            <a:pPr lvl="1"/>
            <a:r>
              <a:rPr lang="en-US" u="sng" dirty="0"/>
              <a:t>Standard</a:t>
            </a:r>
            <a:r>
              <a:rPr lang="en-US" dirty="0"/>
              <a:t>: The middle tier uses enterprise-class SAS disks, which provide good performance with mid-level cost and capacity</a:t>
            </a:r>
            <a:r>
              <a:rPr lang="en-US" dirty="0" smtClean="0"/>
              <a:t>.</a:t>
            </a:r>
            <a:endParaRPr lang="en-US" dirty="0"/>
          </a:p>
          <a:p>
            <a:pPr lvl="1"/>
            <a:r>
              <a:rPr lang="en-US" u="sng" dirty="0"/>
              <a:t>Archive</a:t>
            </a:r>
            <a:r>
              <a:rPr lang="en-US" dirty="0"/>
              <a:t>: The lowest tier uses midline SAS disks, which provide the lowest performance with the lowest cost and highest capacity</a:t>
            </a:r>
            <a:r>
              <a:rPr lang="en-US" dirty="0" smtClean="0"/>
              <a:t>.</a:t>
            </a:r>
            <a:endParaRPr lang="en-US" dirty="0"/>
          </a:p>
          <a:p>
            <a:r>
              <a:rPr lang="en-US" dirty="0"/>
              <a:t>As an example, a 2U12 chassis might use </a:t>
            </a:r>
            <a:r>
              <a:rPr lang="en-US" dirty="0" smtClean="0"/>
              <a:t>three SSDs </a:t>
            </a:r>
            <a:r>
              <a:rPr lang="en-US" dirty="0"/>
              <a:t>as its performance tier, </a:t>
            </a:r>
            <a:r>
              <a:rPr lang="en-US" dirty="0" smtClean="0"/>
              <a:t>three 10k </a:t>
            </a:r>
            <a:r>
              <a:rPr lang="en-US" dirty="0"/>
              <a:t>SFF HDDs as its standard tier, and six 7k LFF HDDs as its archive tier.</a:t>
            </a:r>
          </a:p>
        </p:txBody>
      </p:sp>
    </p:spTree>
    <p:extLst>
      <p:ext uri="{BB962C8B-B14F-4D97-AF65-F5344CB8AC3E}">
        <p14:creationId xmlns:p14="http://schemas.microsoft.com/office/powerpoint/2010/main" val="38213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Hybrid Storage – Available Disk Types</a:t>
            </a:r>
            <a:endParaRPr lang="en-US" cap="all" dirty="0"/>
          </a:p>
        </p:txBody>
      </p:sp>
      <p:graphicFrame>
        <p:nvGraphicFramePr>
          <p:cNvPr id="7" name="Table 6"/>
          <p:cNvGraphicFramePr>
            <a:graphicFrameLocks noGrp="1"/>
          </p:cNvGraphicFramePr>
          <p:nvPr>
            <p:extLst>
              <p:ext uri="{D42A27DB-BD31-4B8C-83A1-F6EECF244321}">
                <p14:modId xmlns:p14="http://schemas.microsoft.com/office/powerpoint/2010/main" val="4239805378"/>
              </p:ext>
            </p:extLst>
          </p:nvPr>
        </p:nvGraphicFramePr>
        <p:xfrm>
          <a:off x="659591" y="687930"/>
          <a:ext cx="6081763" cy="3208235"/>
        </p:xfrm>
        <a:graphic>
          <a:graphicData uri="http://schemas.openxmlformats.org/drawingml/2006/table">
            <a:tbl>
              <a:tblPr/>
              <a:tblGrid>
                <a:gridCol w="1226271"/>
                <a:gridCol w="1393080"/>
                <a:gridCol w="865603"/>
                <a:gridCol w="865603"/>
                <a:gridCol w="865603"/>
                <a:gridCol w="865603"/>
              </a:tblGrid>
              <a:tr h="270702">
                <a:tc>
                  <a:txBody>
                    <a:bodyPr/>
                    <a:lstStyle/>
                    <a:p>
                      <a:pPr algn="l" fontAlgn="b"/>
                      <a:endParaRPr lang="en-US" sz="1600" b="0" i="0" u="none" strike="noStrike" dirty="0">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600" b="0" i="0" u="none" strike="noStrike">
                        <a:solidFill>
                          <a:srgbClr val="000000"/>
                        </a:solidFill>
                        <a:effectLst/>
                        <a:latin typeface="Calibri"/>
                      </a:endParaRPr>
                    </a:p>
                  </a:txBody>
                  <a:tcPr marL="13535" marR="13535" marT="1353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4">
                  <a:txBody>
                    <a:bodyPr/>
                    <a:lstStyle/>
                    <a:p>
                      <a:pPr algn="ctr" fontAlgn="b"/>
                      <a:r>
                        <a:rPr lang="en-US" sz="1600" b="0" i="0" u="none" strike="noStrike" dirty="0">
                          <a:solidFill>
                            <a:srgbClr val="000000"/>
                          </a:solidFill>
                          <a:effectLst/>
                          <a:latin typeface="Calibri"/>
                        </a:rPr>
                        <a:t>Availability by Chassis </a:t>
                      </a:r>
                      <a:r>
                        <a:rPr lang="en-US" sz="1600" b="0" i="0" u="none" strike="noStrike" dirty="0" smtClean="0">
                          <a:solidFill>
                            <a:srgbClr val="000000"/>
                          </a:solidFill>
                          <a:effectLst/>
                          <a:latin typeface="Calibri"/>
                        </a:rPr>
                        <a:t>Type</a:t>
                      </a:r>
                    </a:p>
                    <a:p>
                      <a:pPr algn="ctr" fontAlgn="b"/>
                      <a:r>
                        <a:rPr lang="en-US" sz="1600" b="0" i="0" u="none" strike="noStrike" dirty="0" smtClean="0">
                          <a:solidFill>
                            <a:srgbClr val="000000"/>
                          </a:solidFill>
                          <a:effectLst/>
                          <a:latin typeface="Calibri"/>
                        </a:rPr>
                        <a:t>(requires appropriate drive sled)</a:t>
                      </a:r>
                      <a:endParaRPr lang="en-US" sz="1600" b="0" i="0" u="none" strike="noStrike" dirty="0">
                        <a:solidFill>
                          <a:srgbClr val="000000"/>
                        </a:solidFill>
                        <a:effectLst/>
                        <a:latin typeface="Calibri"/>
                      </a:endParaRPr>
                    </a:p>
                  </a:txBody>
                  <a:tcPr marL="13535" marR="13535" marT="1353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0702">
                <a:tc>
                  <a:txBody>
                    <a:bodyPr/>
                    <a:lstStyle/>
                    <a:p>
                      <a:pPr algn="ctr" fontAlgn="b"/>
                      <a:r>
                        <a:rPr lang="en-US" sz="1600" b="0" i="0" u="none" strike="noStrike" dirty="0">
                          <a:solidFill>
                            <a:srgbClr val="000000"/>
                          </a:solidFill>
                          <a:effectLst/>
                          <a:latin typeface="Calibri"/>
                        </a:rPr>
                        <a:t>Disk Type</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Size</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2U12</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2U24</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2U48</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4U56</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702">
                <a:tc>
                  <a:txBody>
                    <a:bodyPr/>
                    <a:lstStyle/>
                    <a:p>
                      <a:pPr algn="r" fontAlgn="b"/>
                      <a:r>
                        <a:rPr lang="en-US" sz="1600" b="0" i="0" u="none" strike="noStrike" dirty="0">
                          <a:solidFill>
                            <a:srgbClr val="000000"/>
                          </a:solidFill>
                          <a:effectLst/>
                          <a:latin typeface="Calibri"/>
                        </a:rPr>
                        <a:t>SFF SSD</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600" b="0" i="0" u="none" strike="noStrike">
                          <a:solidFill>
                            <a:srgbClr val="000000"/>
                          </a:solidFill>
                          <a:effectLst/>
                          <a:latin typeface="Calibri"/>
                        </a:rPr>
                        <a:t>200 GB - 1.6 TB</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0702">
                <a:tc>
                  <a:txBody>
                    <a:bodyPr/>
                    <a:lstStyle/>
                    <a:p>
                      <a:pPr algn="r"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702">
                <a:tc>
                  <a:txBody>
                    <a:bodyPr/>
                    <a:lstStyle/>
                    <a:p>
                      <a:pPr algn="r" fontAlgn="b"/>
                      <a:r>
                        <a:rPr lang="en-US" sz="1600" b="0" i="0" u="none" strike="noStrike" dirty="0">
                          <a:solidFill>
                            <a:srgbClr val="000000"/>
                          </a:solidFill>
                          <a:effectLst/>
                          <a:latin typeface="Calibri"/>
                        </a:rPr>
                        <a:t>SFF 7k HDD</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600" b="0" i="0" u="none" strike="noStrike">
                          <a:solidFill>
                            <a:srgbClr val="000000"/>
                          </a:solidFill>
                          <a:effectLst/>
                          <a:latin typeface="Calibri"/>
                        </a:rPr>
                        <a:t>1 - 2 TB</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600" b="0" i="0" u="none" strike="noStrike" dirty="0">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0702">
                <a:tc>
                  <a:txBody>
                    <a:bodyPr/>
                    <a:lstStyle/>
                    <a:p>
                      <a:pPr algn="r"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702">
                <a:tc>
                  <a:txBody>
                    <a:bodyPr/>
                    <a:lstStyle/>
                    <a:p>
                      <a:pPr algn="r" fontAlgn="b"/>
                      <a:r>
                        <a:rPr lang="en-US" sz="1600" b="0" i="0" u="none" strike="noStrike" dirty="0">
                          <a:solidFill>
                            <a:srgbClr val="000000"/>
                          </a:solidFill>
                          <a:effectLst/>
                          <a:latin typeface="Calibri"/>
                        </a:rPr>
                        <a:t>SFF 10k HDD</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600" b="0" i="0" u="none" strike="noStrike">
                          <a:solidFill>
                            <a:srgbClr val="000000"/>
                          </a:solidFill>
                          <a:effectLst/>
                          <a:latin typeface="Calibri"/>
                        </a:rPr>
                        <a:t>600 GB - 1.8 TB</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0702">
                <a:tc>
                  <a:txBody>
                    <a:bodyPr/>
                    <a:lstStyle/>
                    <a:p>
                      <a:pPr algn="r"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702">
                <a:tc>
                  <a:txBody>
                    <a:bodyPr/>
                    <a:lstStyle/>
                    <a:p>
                      <a:pPr algn="r" fontAlgn="b"/>
                      <a:r>
                        <a:rPr lang="en-US" sz="1600" b="0" i="0" u="none" strike="noStrike" dirty="0">
                          <a:solidFill>
                            <a:srgbClr val="000000"/>
                          </a:solidFill>
                          <a:effectLst/>
                          <a:latin typeface="Calibri"/>
                        </a:rPr>
                        <a:t>SFF 15k HDD</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600" b="0" i="0" u="none" strike="noStrike" dirty="0" smtClean="0">
                          <a:solidFill>
                            <a:srgbClr val="000000"/>
                          </a:solidFill>
                          <a:effectLst/>
                          <a:latin typeface="Calibri"/>
                        </a:rPr>
                        <a:t>600 </a:t>
                      </a:r>
                      <a:r>
                        <a:rPr lang="en-US" sz="1600" b="0" i="0" u="none" strike="noStrike" dirty="0">
                          <a:solidFill>
                            <a:srgbClr val="000000"/>
                          </a:solidFill>
                          <a:effectLst/>
                          <a:latin typeface="Calibri"/>
                        </a:rPr>
                        <a:t>GB</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0702">
                <a:tc>
                  <a:txBody>
                    <a:bodyPr/>
                    <a:lstStyle/>
                    <a:p>
                      <a:pPr algn="r" fontAlgn="b"/>
                      <a:endParaRPr lang="en-US" sz="1600" b="0" i="0" u="none" strike="noStrike" dirty="0">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702">
                <a:tc>
                  <a:txBody>
                    <a:bodyPr/>
                    <a:lstStyle/>
                    <a:p>
                      <a:pPr algn="r" fontAlgn="b"/>
                      <a:r>
                        <a:rPr lang="en-US" sz="1600" b="0" i="0" u="none" strike="noStrike" dirty="0">
                          <a:solidFill>
                            <a:srgbClr val="000000"/>
                          </a:solidFill>
                          <a:effectLst/>
                          <a:latin typeface="Calibri"/>
                        </a:rPr>
                        <a:t>LFF 7k HDD</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600" b="0" i="0" u="none" strike="noStrike">
                          <a:solidFill>
                            <a:srgbClr val="000000"/>
                          </a:solidFill>
                          <a:effectLst/>
                          <a:latin typeface="Calibri"/>
                        </a:rPr>
                        <a:t>2 - 8 TB</a:t>
                      </a: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600" b="0" i="0" u="none" strike="noStrike">
                        <a:solidFill>
                          <a:srgbClr val="000000"/>
                        </a:solidFill>
                        <a:effectLst/>
                        <a:latin typeface="Calibri"/>
                      </a:endParaRPr>
                    </a:p>
                  </a:txBody>
                  <a:tcPr marL="13535" marR="13535" marT="13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0" i="0" u="none" strike="noStrike" dirty="0">
                          <a:solidFill>
                            <a:srgbClr val="000000"/>
                          </a:solidFill>
                          <a:effectLst/>
                          <a:latin typeface="Calibri"/>
                        </a:rPr>
                        <a:t>•</a:t>
                      </a:r>
                    </a:p>
                  </a:txBody>
                  <a:tcPr marL="13535" marR="13535" marT="135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3" name="TextBox 2"/>
          <p:cNvSpPr txBox="1"/>
          <p:nvPr/>
        </p:nvSpPr>
        <p:spPr>
          <a:xfrm>
            <a:off x="502921" y="4232360"/>
            <a:ext cx="6085127" cy="369332"/>
          </a:xfrm>
          <a:prstGeom prst="rect">
            <a:avLst/>
          </a:prstGeom>
          <a:noFill/>
        </p:spPr>
        <p:txBody>
          <a:bodyPr wrap="none" rtlCol="0">
            <a:spAutoFit/>
          </a:bodyPr>
          <a:lstStyle/>
          <a:p>
            <a:r>
              <a:rPr lang="en-US" dirty="0" smtClean="0"/>
              <a:t>Blanks required for sparsely populated 2U12, 2U24, 2U48 units</a:t>
            </a:r>
            <a:endParaRPr lang="en-US" dirty="0"/>
          </a:p>
        </p:txBody>
      </p:sp>
    </p:spTree>
    <p:extLst>
      <p:ext uri="{BB962C8B-B14F-4D97-AF65-F5344CB8AC3E}">
        <p14:creationId xmlns:p14="http://schemas.microsoft.com/office/powerpoint/2010/main" val="187543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QXS-412 Hybrid Example</a:t>
            </a:r>
            <a:endParaRPr lang="en-US" cap="all" dirty="0"/>
          </a:p>
        </p:txBody>
      </p:sp>
      <p:sp>
        <p:nvSpPr>
          <p:cNvPr id="3" name="Text Placeholder 2"/>
          <p:cNvSpPr>
            <a:spLocks noGrp="1"/>
          </p:cNvSpPr>
          <p:nvPr>
            <p:ph idx="1"/>
          </p:nvPr>
        </p:nvSpPr>
        <p:spPr/>
        <p:txBody>
          <a:bodyPr/>
          <a:lstStyle/>
          <a:p>
            <a:r>
              <a:rPr lang="en-US" dirty="0" smtClean="0"/>
              <a:t>1 RAID Chassis (top unit/RBOD)</a:t>
            </a:r>
          </a:p>
          <a:p>
            <a:r>
              <a:rPr lang="en-US" dirty="0" smtClean="0"/>
              <a:t>2 Expansion Chassis (bottom units/JBODs)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069" y="2452584"/>
            <a:ext cx="3117915" cy="57607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068" y="3062840"/>
            <a:ext cx="3117915" cy="576072"/>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067" y="3673096"/>
            <a:ext cx="3117915" cy="576072"/>
          </a:xfrm>
          <a:prstGeom prst="rect">
            <a:avLst/>
          </a:prstGeom>
        </p:spPr>
      </p:pic>
      <p:sp>
        <p:nvSpPr>
          <p:cNvPr id="7" name="Rectangle 6"/>
          <p:cNvSpPr/>
          <p:nvPr/>
        </p:nvSpPr>
        <p:spPr>
          <a:xfrm>
            <a:off x="2674834" y="2452584"/>
            <a:ext cx="726392" cy="576072"/>
          </a:xfrm>
          <a:prstGeom prst="rect">
            <a:avLst/>
          </a:prstGeom>
          <a:noFill/>
          <a:ln w="508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8" name="Rectangle 7"/>
          <p:cNvSpPr/>
          <p:nvPr/>
        </p:nvSpPr>
        <p:spPr>
          <a:xfrm>
            <a:off x="3434000" y="2459702"/>
            <a:ext cx="726392" cy="576072"/>
          </a:xfrm>
          <a:prstGeom prst="rect">
            <a:avLst/>
          </a:prstGeom>
          <a:noFill/>
          <a:ln w="508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9" name="Rectangle 8"/>
          <p:cNvSpPr/>
          <p:nvPr/>
        </p:nvSpPr>
        <p:spPr>
          <a:xfrm>
            <a:off x="4203121" y="2452584"/>
            <a:ext cx="1394374" cy="576072"/>
          </a:xfrm>
          <a:prstGeom prst="rect">
            <a:avLst/>
          </a:prstGeom>
          <a:noFill/>
          <a:ln w="508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10" name="Rectangle 9"/>
          <p:cNvSpPr/>
          <p:nvPr/>
        </p:nvSpPr>
        <p:spPr>
          <a:xfrm>
            <a:off x="2674834" y="3022122"/>
            <a:ext cx="1458190" cy="576072"/>
          </a:xfrm>
          <a:prstGeom prst="rect">
            <a:avLst/>
          </a:prstGeom>
          <a:noFill/>
          <a:ln w="508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11" name="Rectangle 10"/>
          <p:cNvSpPr/>
          <p:nvPr/>
        </p:nvSpPr>
        <p:spPr>
          <a:xfrm>
            <a:off x="4185383" y="3035774"/>
            <a:ext cx="1458190" cy="576072"/>
          </a:xfrm>
          <a:prstGeom prst="rect">
            <a:avLst/>
          </a:prstGeom>
          <a:noFill/>
          <a:ln w="508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12" name="Rectangle 11"/>
          <p:cNvSpPr/>
          <p:nvPr/>
        </p:nvSpPr>
        <p:spPr>
          <a:xfrm>
            <a:off x="2672131" y="3647458"/>
            <a:ext cx="1458190" cy="576072"/>
          </a:xfrm>
          <a:prstGeom prst="rect">
            <a:avLst/>
          </a:prstGeom>
          <a:noFill/>
          <a:ln w="508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13" name="Rectangle 12"/>
          <p:cNvSpPr/>
          <p:nvPr/>
        </p:nvSpPr>
        <p:spPr>
          <a:xfrm>
            <a:off x="4171213" y="3641507"/>
            <a:ext cx="1458190" cy="576072"/>
          </a:xfrm>
          <a:prstGeom prst="rect">
            <a:avLst/>
          </a:prstGeom>
          <a:noFill/>
          <a:ln w="508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cxnSp>
        <p:nvCxnSpPr>
          <p:cNvPr id="15" name="Straight Arrow Connector 14"/>
          <p:cNvCxnSpPr/>
          <p:nvPr/>
        </p:nvCxnSpPr>
        <p:spPr>
          <a:xfrm>
            <a:off x="2213369" y="2728057"/>
            <a:ext cx="454712" cy="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220122" y="3350876"/>
            <a:ext cx="454712" cy="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220487" y="3948707"/>
            <a:ext cx="454712" cy="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96277" y="2728057"/>
            <a:ext cx="454712" cy="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5623614" y="3341417"/>
            <a:ext cx="454712" cy="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5617392" y="3956345"/>
            <a:ext cx="454712" cy="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a:off x="5597976" y="2717179"/>
            <a:ext cx="454712" cy="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1417085" y="2534845"/>
            <a:ext cx="827471" cy="369332"/>
          </a:xfrm>
          <a:prstGeom prst="rect">
            <a:avLst/>
          </a:prstGeom>
          <a:noFill/>
        </p:spPr>
        <p:txBody>
          <a:bodyPr wrap="none" lIns="91440" tIns="45720" rIns="91440" bIns="45720">
            <a:spAutoFit/>
          </a:bodyPr>
          <a:lstStyle/>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 SSDs</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3" name="Rectangle 32"/>
          <p:cNvSpPr/>
          <p:nvPr/>
        </p:nvSpPr>
        <p:spPr>
          <a:xfrm>
            <a:off x="5909044" y="1989246"/>
            <a:ext cx="1741182" cy="369332"/>
          </a:xfrm>
          <a:prstGeom prst="rect">
            <a:avLst/>
          </a:prstGeom>
          <a:noFill/>
        </p:spPr>
        <p:txBody>
          <a:bodyPr wrap="none" lIns="91440" tIns="45720" rIns="91440" bIns="45720">
            <a:spAutoFit/>
          </a:bodyPr>
          <a:lstStyle/>
          <a:p>
            <a:pPr algn="ctr"/>
            <a:r>
              <a:rPr lang="en-US" b="1" cap="all" spc="0"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3 </a:t>
            </a:r>
            <a:r>
              <a:rPr lang="en-US"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Hdds</a:t>
            </a:r>
            <a:r>
              <a:rPr lang="en-US"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10K SFF </a:t>
            </a:r>
            <a:endParaRPr lang="en-US" b="1"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34" name="Rectangle 33"/>
          <p:cNvSpPr/>
          <p:nvPr/>
        </p:nvSpPr>
        <p:spPr>
          <a:xfrm>
            <a:off x="593453" y="3157664"/>
            <a:ext cx="1688284" cy="369332"/>
          </a:xfrm>
          <a:prstGeom prst="rect">
            <a:avLst/>
          </a:prstGeom>
          <a:noFill/>
        </p:spPr>
        <p:txBody>
          <a:bodyPr wrap="none" lIns="91440" tIns="45720" rIns="91440" bIns="45720">
            <a:spAutoFit/>
          </a:bodyPr>
          <a:lstStyle/>
          <a:p>
            <a:pPr algn="ctr"/>
            <a:r>
              <a:rPr lang="en-US"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6</a:t>
            </a:r>
            <a:r>
              <a:rPr lang="en-US"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a:t>
            </a:r>
            <a:r>
              <a:rPr lang="en-US"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Hdds</a:t>
            </a:r>
            <a:r>
              <a:rPr lang="en-US"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10K SFF</a:t>
            </a:r>
            <a:endParaRPr lang="en-US" b="1"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35" name="Rectangle 34"/>
          <p:cNvSpPr/>
          <p:nvPr/>
        </p:nvSpPr>
        <p:spPr>
          <a:xfrm>
            <a:off x="600571" y="3763002"/>
            <a:ext cx="1688284" cy="369332"/>
          </a:xfrm>
          <a:prstGeom prst="rect">
            <a:avLst/>
          </a:prstGeom>
          <a:noFill/>
        </p:spPr>
        <p:txBody>
          <a:bodyPr wrap="none" lIns="91440" tIns="45720" rIns="91440" bIns="45720">
            <a:spAutoFit/>
          </a:bodyPr>
          <a:lstStyle/>
          <a:p>
            <a:pPr algn="ctr"/>
            <a:r>
              <a:rPr lang="en-US"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6</a:t>
            </a:r>
            <a:r>
              <a:rPr lang="en-US"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a:t>
            </a:r>
            <a:r>
              <a:rPr lang="en-US"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Hdds</a:t>
            </a:r>
            <a:r>
              <a:rPr lang="en-US"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10K SFF</a:t>
            </a:r>
            <a:endParaRPr lang="en-US" b="1"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36" name="Rectangle 35"/>
          <p:cNvSpPr/>
          <p:nvPr/>
        </p:nvSpPr>
        <p:spPr>
          <a:xfrm>
            <a:off x="5989639" y="2526216"/>
            <a:ext cx="1560043" cy="369332"/>
          </a:xfrm>
          <a:prstGeom prst="rect">
            <a:avLst/>
          </a:prstGeom>
          <a:noFill/>
        </p:spPr>
        <p:txBody>
          <a:bodyPr wrap="none" lIns="91440" tIns="45720" rIns="91440" bIns="45720">
            <a:spAutoFit/>
          </a:bodyPr>
          <a:lstStyle/>
          <a:p>
            <a:pPr algn="ctr"/>
            <a:r>
              <a:rPr lang="en-US"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6</a:t>
            </a:r>
            <a:r>
              <a:rPr lang="en-US"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a:t>
            </a:r>
            <a:r>
              <a:rPr lang="en-US" b="1" cap="all" dirty="0" err="1">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Hdds</a:t>
            </a:r>
            <a:r>
              <a:rPr lang="en-US"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7K LFF</a:t>
            </a:r>
            <a:endParaRPr lang="en-US" b="1"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
        <p:nvSpPr>
          <p:cNvPr id="38" name="Rectangle 37"/>
          <p:cNvSpPr/>
          <p:nvPr/>
        </p:nvSpPr>
        <p:spPr>
          <a:xfrm>
            <a:off x="6022395" y="3148646"/>
            <a:ext cx="1560043" cy="369332"/>
          </a:xfrm>
          <a:prstGeom prst="rect">
            <a:avLst/>
          </a:prstGeom>
          <a:noFill/>
        </p:spPr>
        <p:txBody>
          <a:bodyPr wrap="none" lIns="91440" tIns="45720" rIns="91440" bIns="45720">
            <a:spAutoFit/>
          </a:bodyPr>
          <a:lstStyle/>
          <a:p>
            <a:pPr algn="ctr"/>
            <a:r>
              <a:rPr lang="en-US"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6</a:t>
            </a:r>
            <a:r>
              <a:rPr lang="en-US"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a:t>
            </a:r>
            <a:r>
              <a:rPr lang="en-US" b="1" cap="all" dirty="0" err="1">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Hdds</a:t>
            </a:r>
            <a:r>
              <a:rPr lang="en-US"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7K LFF</a:t>
            </a:r>
            <a:endParaRPr lang="en-US" b="1"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
        <p:nvSpPr>
          <p:cNvPr id="39" name="Rectangle 38"/>
          <p:cNvSpPr/>
          <p:nvPr/>
        </p:nvSpPr>
        <p:spPr>
          <a:xfrm>
            <a:off x="6020967" y="3762530"/>
            <a:ext cx="1560043" cy="369332"/>
          </a:xfrm>
          <a:prstGeom prst="rect">
            <a:avLst/>
          </a:prstGeom>
          <a:noFill/>
        </p:spPr>
        <p:txBody>
          <a:bodyPr wrap="none" lIns="91440" tIns="45720" rIns="91440" bIns="45720">
            <a:spAutoFit/>
          </a:bodyPr>
          <a:lstStyle/>
          <a:p>
            <a:pPr algn="ctr"/>
            <a:r>
              <a:rPr lang="en-US"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6</a:t>
            </a:r>
            <a:r>
              <a:rPr lang="en-US"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a:t>
            </a:r>
            <a:r>
              <a:rPr lang="en-US" b="1" cap="all" dirty="0" err="1">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Hdds</a:t>
            </a:r>
            <a:r>
              <a:rPr lang="en-US"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7K LFF</a:t>
            </a:r>
            <a:endParaRPr lang="en-US" b="1"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cxnSp>
        <p:nvCxnSpPr>
          <p:cNvPr id="62" name="Straight Arrow Connector 61"/>
          <p:cNvCxnSpPr/>
          <p:nvPr/>
        </p:nvCxnSpPr>
        <p:spPr>
          <a:xfrm>
            <a:off x="3770015" y="2170632"/>
            <a:ext cx="0" cy="31275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752923" y="2162089"/>
            <a:ext cx="2233846" cy="17092"/>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31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G222 Firmware – Launched Mar 4, 2016</a:t>
            </a:r>
            <a:endParaRPr lang="en-US" i="1" dirty="0"/>
          </a:p>
        </p:txBody>
      </p:sp>
      <p:sp>
        <p:nvSpPr>
          <p:cNvPr id="5" name="Content Placeholder 4"/>
          <p:cNvSpPr>
            <a:spLocks noGrp="1"/>
          </p:cNvSpPr>
          <p:nvPr>
            <p:ph idx="1"/>
          </p:nvPr>
        </p:nvSpPr>
        <p:spPr>
          <a:xfrm>
            <a:off x="395805" y="657225"/>
            <a:ext cx="8216220" cy="4181475"/>
          </a:xfrm>
        </p:spPr>
        <p:txBody>
          <a:bodyPr>
            <a:normAutofit fontScale="62500" lnSpcReduction="20000"/>
          </a:bodyPr>
          <a:lstStyle/>
          <a:p>
            <a:r>
              <a:rPr lang="en-US" dirty="0" smtClean="0"/>
              <a:t>Features</a:t>
            </a:r>
          </a:p>
          <a:p>
            <a:pPr lvl="1"/>
            <a:r>
              <a:rPr lang="en-US" dirty="0" smtClean="0"/>
              <a:t>Corrects the GL210 V3 GUI branding issue with a new 1-step update process</a:t>
            </a:r>
          </a:p>
          <a:p>
            <a:pPr lvl="1"/>
            <a:r>
              <a:rPr lang="en-US" dirty="0" smtClean="0"/>
              <a:t>One-button-configuration</a:t>
            </a:r>
          </a:p>
          <a:p>
            <a:pPr lvl="2"/>
            <a:r>
              <a:rPr lang="en-US" dirty="0" smtClean="0"/>
              <a:t>Ability to dynamically create new profile sets without firmware rebuild</a:t>
            </a:r>
          </a:p>
          <a:p>
            <a:pPr lvl="3"/>
            <a:r>
              <a:rPr lang="en-US" dirty="0" smtClean="0"/>
              <a:t>No new sets created yet, will be used to support new Quantum non-StorNext verticals</a:t>
            </a:r>
          </a:p>
          <a:p>
            <a:pPr lvl="2"/>
            <a:r>
              <a:rPr lang="en-US" dirty="0" smtClean="0"/>
              <a:t>Removes limitation that all OBC profiles write StorNext label</a:t>
            </a:r>
          </a:p>
          <a:p>
            <a:pPr lvl="2"/>
            <a:r>
              <a:rPr lang="en-US" dirty="0" smtClean="0"/>
              <a:t>Filters the OBC profile set by number of drives on base chassis (removes profiles that do not apply to chassis type)</a:t>
            </a:r>
          </a:p>
          <a:p>
            <a:pPr lvl="1"/>
            <a:r>
              <a:rPr lang="en-US" dirty="0" smtClean="0"/>
              <a:t>Replication </a:t>
            </a:r>
            <a:r>
              <a:rPr lang="en-US" dirty="0"/>
              <a:t>functionality </a:t>
            </a:r>
            <a:r>
              <a:rPr lang="en-US" dirty="0" smtClean="0"/>
              <a:t>support extended to virtual </a:t>
            </a:r>
            <a:r>
              <a:rPr lang="en-US" dirty="0"/>
              <a:t>volumes</a:t>
            </a:r>
          </a:p>
          <a:p>
            <a:pPr lvl="1"/>
            <a:r>
              <a:rPr lang="en-US" dirty="0" smtClean="0"/>
              <a:t>Quantum customization - linear </a:t>
            </a:r>
            <a:r>
              <a:rPr lang="en-US" dirty="0"/>
              <a:t>storage mode is </a:t>
            </a:r>
            <a:r>
              <a:rPr lang="en-US" dirty="0" smtClean="0"/>
              <a:t>default</a:t>
            </a:r>
          </a:p>
          <a:p>
            <a:pPr lvl="1"/>
            <a:r>
              <a:rPr lang="en-US" dirty="0"/>
              <a:t>NOTE: Quantum does not promote usage of Q-tools on </a:t>
            </a:r>
            <a:r>
              <a:rPr lang="en-US" dirty="0" smtClean="0"/>
              <a:t>QXS-1200/2400/5600</a:t>
            </a:r>
          </a:p>
          <a:p>
            <a:pPr lvl="1"/>
            <a:r>
              <a:rPr lang="en-US" dirty="0" smtClean="0"/>
              <a:t>Alerts enhancements</a:t>
            </a:r>
          </a:p>
          <a:p>
            <a:pPr lvl="2"/>
            <a:r>
              <a:rPr lang="en-US" dirty="0" smtClean="0"/>
              <a:t>Alerts now carry the system serial number (QTMCHOU…)</a:t>
            </a:r>
          </a:p>
          <a:p>
            <a:pPr lvl="2"/>
            <a:r>
              <a:rPr lang="en-US" dirty="0" smtClean="0"/>
              <a:t>Alerts are set up by default to go to </a:t>
            </a:r>
            <a:r>
              <a:rPr lang="en-US" dirty="0" smtClean="0">
                <a:hlinkClick r:id="rId3"/>
              </a:rPr>
              <a:t>techsupport@quantum.com</a:t>
            </a:r>
            <a:endParaRPr lang="en-US" dirty="0" smtClean="0"/>
          </a:p>
          <a:p>
            <a:pPr lvl="3"/>
            <a:r>
              <a:rPr lang="en-US" dirty="0" smtClean="0"/>
              <a:t>Requires SMTP setup at time of install</a:t>
            </a:r>
          </a:p>
          <a:p>
            <a:pPr lvl="2"/>
            <a:r>
              <a:rPr lang="en-US" dirty="0" smtClean="0"/>
              <a:t>Sending Warning, Error and Critical alerts</a:t>
            </a:r>
          </a:p>
          <a:p>
            <a:pPr lvl="2"/>
            <a:r>
              <a:rPr lang="en-US" dirty="0" smtClean="0"/>
              <a:t>Service to apply back-office intelligence to proactively act on certain types of alerts (open SRs, etc.)</a:t>
            </a:r>
            <a:endParaRPr lang="en-US" dirty="0"/>
          </a:p>
          <a:p>
            <a:r>
              <a:rPr lang="en-US" dirty="0" smtClean="0"/>
              <a:t>Models</a:t>
            </a:r>
          </a:p>
          <a:p>
            <a:pPr lvl="1"/>
            <a:r>
              <a:rPr lang="en-US" dirty="0" smtClean="0"/>
              <a:t>Quantum-branded QXS-1200/2400/5600/3xx/4xx/6xx</a:t>
            </a:r>
          </a:p>
          <a:p>
            <a:pPr lvl="1"/>
            <a:r>
              <a:rPr lang="en-US" dirty="0" smtClean="0"/>
              <a:t>“</a:t>
            </a:r>
            <a:r>
              <a:rPr lang="en-US" dirty="0"/>
              <a:t>T</a:t>
            </a:r>
            <a:r>
              <a:rPr lang="en-US" dirty="0" smtClean="0"/>
              <a:t>ransition” QXS-1200/2400/5600</a:t>
            </a:r>
          </a:p>
          <a:p>
            <a:pPr lvl="1"/>
            <a:r>
              <a:rPr lang="en-US" dirty="0" err="1" smtClean="0"/>
              <a:t>Xcellis</a:t>
            </a:r>
            <a:r>
              <a:rPr lang="en-US" dirty="0" smtClean="0"/>
              <a:t> QXS units</a:t>
            </a:r>
          </a:p>
          <a:p>
            <a:pPr lvl="1"/>
            <a:r>
              <a:rPr lang="en-US" dirty="0" smtClean="0"/>
              <a:t>Dot Hill-branded models (including DH Reseller 3xx/4xx, but not 6xx CNC models)</a:t>
            </a:r>
          </a:p>
          <a:p>
            <a:r>
              <a:rPr lang="en-US" dirty="0" smtClean="0"/>
              <a:t>Distribution</a:t>
            </a:r>
          </a:p>
          <a:p>
            <a:pPr lvl="1"/>
            <a:r>
              <a:rPr lang="en-US" dirty="0" smtClean="0"/>
              <a:t>Quantum provides GL222 (3xx/4xx) and GF222 (6xx) for Quantum-branded QXS models</a:t>
            </a:r>
          </a:p>
          <a:p>
            <a:pPr lvl="1"/>
            <a:r>
              <a:rPr lang="en-US" dirty="0" smtClean="0"/>
              <a:t>Seagate provides GF222 (3xx/4xx) and GF222 (6xx) for Dot Hill-branded models through CRC website</a:t>
            </a:r>
          </a:p>
        </p:txBody>
      </p:sp>
    </p:spTree>
    <p:extLst>
      <p:ext uri="{BB962C8B-B14F-4D97-AF65-F5344CB8AC3E}">
        <p14:creationId xmlns:p14="http://schemas.microsoft.com/office/powerpoint/2010/main" val="214146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Firmware, Different Behavior</a:t>
            </a:r>
            <a:endParaRPr lang="en-US" i="1" dirty="0"/>
          </a:p>
        </p:txBody>
      </p:sp>
      <p:sp>
        <p:nvSpPr>
          <p:cNvPr id="5" name="Content Placeholder 4"/>
          <p:cNvSpPr>
            <a:spLocks noGrp="1"/>
          </p:cNvSpPr>
          <p:nvPr>
            <p:ph idx="1"/>
          </p:nvPr>
        </p:nvSpPr>
        <p:spPr>
          <a:xfrm>
            <a:off x="395805" y="657225"/>
            <a:ext cx="8216220" cy="4181475"/>
          </a:xfrm>
        </p:spPr>
        <p:txBody>
          <a:bodyPr>
            <a:normAutofit/>
          </a:bodyPr>
          <a:lstStyle/>
          <a:p>
            <a:r>
              <a:rPr lang="en-US" dirty="0" smtClean="0"/>
              <a:t>As mentioned in GL210 TOI, using the same firmware on a Dot Hill-branded versus Quantum-branded box will have different behavior</a:t>
            </a:r>
          </a:p>
          <a:p>
            <a:r>
              <a:rPr lang="en-US" dirty="0" smtClean="0"/>
              <a:t>Key differences are:</a:t>
            </a:r>
          </a:p>
          <a:p>
            <a:pPr lvl="1"/>
            <a:r>
              <a:rPr lang="en-US" dirty="0" smtClean="0"/>
              <a:t>SCSI ID (StorNext QXS or QXS versus Dot Hill model number)</a:t>
            </a:r>
          </a:p>
          <a:p>
            <a:pPr lvl="1"/>
            <a:r>
              <a:rPr lang="en-US" dirty="0" smtClean="0"/>
              <a:t>GUI branding (Quantum-branded versus Dot Hill-branded)</a:t>
            </a:r>
          </a:p>
          <a:p>
            <a:r>
              <a:rPr lang="en-US" dirty="0" smtClean="0"/>
              <a:t>Behavior queued off the OUID burned into the chassis</a:t>
            </a:r>
          </a:p>
          <a:p>
            <a:r>
              <a:rPr lang="en-US" dirty="0" smtClean="0"/>
              <a:t>It is NOT a trivial process to change branding, requires Seagate intervention</a:t>
            </a:r>
          </a:p>
          <a:p>
            <a:r>
              <a:rPr lang="en-US" dirty="0" smtClean="0"/>
              <a:t>Due to Quantum-specific G222 fix related to V3 GUI, important  to use the correct firmware bundle depending on the branding of the unit!!</a:t>
            </a:r>
          </a:p>
          <a:p>
            <a:endParaRPr lang="en-US" dirty="0" smtClean="0"/>
          </a:p>
          <a:p>
            <a:endParaRPr lang="en-US" sz="1800" dirty="0" smtClean="0"/>
          </a:p>
          <a:p>
            <a:endParaRPr lang="en-US" sz="1800" dirty="0"/>
          </a:p>
        </p:txBody>
      </p:sp>
    </p:spTree>
    <p:extLst>
      <p:ext uri="{BB962C8B-B14F-4D97-AF65-F5344CB8AC3E}">
        <p14:creationId xmlns:p14="http://schemas.microsoft.com/office/powerpoint/2010/main" val="39012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QXS and Dot Hill Reseller Populations</a:t>
            </a:r>
            <a:endParaRPr lang="en-US" dirty="0"/>
          </a:p>
        </p:txBody>
      </p:sp>
      <p:sp>
        <p:nvSpPr>
          <p:cNvPr id="5" name="Content Placeholder 2"/>
          <p:cNvSpPr txBox="1">
            <a:spLocks/>
          </p:cNvSpPr>
          <p:nvPr/>
        </p:nvSpPr>
        <p:spPr bwMode="auto">
          <a:xfrm>
            <a:off x="37232" y="606226"/>
            <a:ext cx="4034187" cy="12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227013" indent="-227013" algn="l" rtl="0" eaLnBrk="1" fontAlgn="base" hangingPunct="1">
              <a:spcBef>
                <a:spcPts val="300"/>
              </a:spcBef>
              <a:spcAft>
                <a:spcPts val="300"/>
              </a:spcAft>
              <a:buSzPct val="95000"/>
              <a:buBlip>
                <a:blip r:embed="rId2"/>
              </a:buBlip>
              <a:defRPr lang="en-US" sz="2000" kern="1200">
                <a:solidFill>
                  <a:schemeClr val="tx1">
                    <a:lumMod val="75000"/>
                    <a:lumOff val="25000"/>
                  </a:schemeClr>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chemeClr val="tx1">
                    <a:lumMod val="75000"/>
                    <a:lumOff val="25000"/>
                  </a:schemeClr>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chemeClr val="tx1">
                    <a:lumMod val="75000"/>
                    <a:lumOff val="25000"/>
                  </a:schemeClr>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smtClean="0">
                <a:solidFill>
                  <a:srgbClr val="00B050"/>
                </a:solidFill>
              </a:rPr>
              <a:t>Quantum-branded QXS-3/4/6 (stand-alone)</a:t>
            </a:r>
          </a:p>
          <a:p>
            <a:pPr lvl="1"/>
            <a:r>
              <a:rPr lang="en-US" sz="1300" dirty="0" smtClean="0"/>
              <a:t>Gallium x004 controllers</a:t>
            </a:r>
          </a:p>
          <a:p>
            <a:pPr lvl="1"/>
            <a:r>
              <a:rPr lang="en-US" sz="1300" dirty="0" smtClean="0"/>
              <a:t>Firmware prefix GL, GF</a:t>
            </a:r>
          </a:p>
          <a:p>
            <a:pPr lvl="1"/>
            <a:r>
              <a:rPr lang="en-US" sz="1300" dirty="0" smtClean="0"/>
              <a:t>Start selling in April</a:t>
            </a:r>
          </a:p>
          <a:p>
            <a:pPr lvl="1"/>
            <a:r>
              <a:rPr lang="en-US" sz="1300" dirty="0" smtClean="0"/>
              <a:t>Built by Avnet with Seagate-built QXS-3/4/6 components</a:t>
            </a:r>
          </a:p>
          <a:p>
            <a:pPr lvl="1"/>
            <a:r>
              <a:rPr lang="en-US" sz="1300" dirty="0" smtClean="0"/>
              <a:t>Drives never installed in Manufacturing</a:t>
            </a:r>
          </a:p>
          <a:p>
            <a:pPr lvl="1"/>
            <a:r>
              <a:rPr lang="en-US" sz="1300" dirty="0" smtClean="0"/>
              <a:t>OUI: Quantum, Inquiry string: QXS, QTM branding</a:t>
            </a:r>
          </a:p>
        </p:txBody>
      </p:sp>
      <p:sp>
        <p:nvSpPr>
          <p:cNvPr id="6" name="Content Placeholder 2"/>
          <p:cNvSpPr txBox="1">
            <a:spLocks/>
          </p:cNvSpPr>
          <p:nvPr/>
        </p:nvSpPr>
        <p:spPr bwMode="auto">
          <a:xfrm>
            <a:off x="30980" y="1846454"/>
            <a:ext cx="4027092" cy="143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227013" indent="-227013" algn="l" rtl="0" eaLnBrk="1" fontAlgn="base" hangingPunct="1">
              <a:spcBef>
                <a:spcPts val="300"/>
              </a:spcBef>
              <a:spcAft>
                <a:spcPts val="300"/>
              </a:spcAft>
              <a:buSzPct val="95000"/>
              <a:buBlip>
                <a:blip r:embed="rId2"/>
              </a:buBlip>
              <a:defRPr lang="en-US" sz="2000" kern="1200">
                <a:solidFill>
                  <a:schemeClr val="tx1">
                    <a:lumMod val="75000"/>
                    <a:lumOff val="25000"/>
                  </a:schemeClr>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chemeClr val="tx1">
                    <a:lumMod val="75000"/>
                    <a:lumOff val="25000"/>
                  </a:schemeClr>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chemeClr val="tx1">
                    <a:lumMod val="75000"/>
                    <a:lumOff val="25000"/>
                  </a:schemeClr>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smtClean="0">
                <a:solidFill>
                  <a:srgbClr val="00B050"/>
                </a:solidFill>
              </a:rPr>
              <a:t>“Transition” 1200/2400/5600</a:t>
            </a:r>
            <a:endParaRPr lang="en-US" sz="1300" dirty="0" smtClean="0">
              <a:solidFill>
                <a:srgbClr val="00B050"/>
              </a:solidFill>
            </a:endParaRPr>
          </a:p>
          <a:p>
            <a:pPr lvl="1"/>
            <a:r>
              <a:rPr lang="en-US" sz="1300" dirty="0"/>
              <a:t>Gallium x004 </a:t>
            </a:r>
            <a:r>
              <a:rPr lang="en-US" sz="1300" dirty="0" smtClean="0"/>
              <a:t>controllers</a:t>
            </a:r>
          </a:p>
          <a:p>
            <a:pPr lvl="1"/>
            <a:r>
              <a:rPr lang="en-US" sz="1300" dirty="0" smtClean="0"/>
              <a:t>Firmware </a:t>
            </a:r>
            <a:r>
              <a:rPr lang="en-US" sz="1300" dirty="0"/>
              <a:t>prefix </a:t>
            </a:r>
            <a:r>
              <a:rPr lang="en-US" sz="1300" dirty="0" smtClean="0"/>
              <a:t>GL</a:t>
            </a:r>
            <a:endParaRPr lang="en-US" sz="1300" dirty="0"/>
          </a:p>
          <a:p>
            <a:pPr lvl="1"/>
            <a:r>
              <a:rPr lang="en-US" sz="1300" dirty="0" smtClean="0"/>
              <a:t>Start shipping in March until 3/4/6 launches</a:t>
            </a:r>
            <a:endParaRPr lang="en-US" sz="1300" dirty="0"/>
          </a:p>
          <a:p>
            <a:pPr lvl="1"/>
            <a:r>
              <a:rPr lang="en-US" sz="1300" dirty="0"/>
              <a:t>Built by Avnet with </a:t>
            </a:r>
            <a:r>
              <a:rPr lang="en-US" sz="1300" dirty="0" smtClean="0"/>
              <a:t>Seagate-built </a:t>
            </a:r>
            <a:r>
              <a:rPr lang="en-US" sz="1300" dirty="0"/>
              <a:t>QXS-3/4/6 components</a:t>
            </a:r>
          </a:p>
          <a:p>
            <a:pPr lvl="1"/>
            <a:r>
              <a:rPr lang="en-US" sz="1300" dirty="0" smtClean="0"/>
              <a:t>Drives </a:t>
            </a:r>
            <a:r>
              <a:rPr lang="en-US" sz="1300" dirty="0"/>
              <a:t>never installed in Manufacturing</a:t>
            </a:r>
          </a:p>
          <a:p>
            <a:pPr lvl="1"/>
            <a:r>
              <a:rPr lang="en-US" sz="1300" dirty="0" smtClean="0"/>
              <a:t>OUI: Quantum, Inquiry </a:t>
            </a:r>
            <a:r>
              <a:rPr lang="en-US" sz="1300" dirty="0"/>
              <a:t>string: </a:t>
            </a:r>
            <a:r>
              <a:rPr lang="en-US" sz="1300" dirty="0" smtClean="0"/>
              <a:t>QXS, QTM branding</a:t>
            </a:r>
            <a:endParaRPr lang="en-US" sz="1300" dirty="0"/>
          </a:p>
        </p:txBody>
      </p:sp>
      <p:sp>
        <p:nvSpPr>
          <p:cNvPr id="7" name="Content Placeholder 2"/>
          <p:cNvSpPr txBox="1">
            <a:spLocks/>
          </p:cNvSpPr>
          <p:nvPr/>
        </p:nvSpPr>
        <p:spPr bwMode="auto">
          <a:xfrm>
            <a:off x="26778" y="3305769"/>
            <a:ext cx="4131408" cy="123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227013" indent="-227013" algn="l" rtl="0" eaLnBrk="1" fontAlgn="base" hangingPunct="1">
              <a:spcBef>
                <a:spcPts val="300"/>
              </a:spcBef>
              <a:spcAft>
                <a:spcPts val="300"/>
              </a:spcAft>
              <a:buSzPct val="95000"/>
              <a:buBlip>
                <a:blip r:embed="rId2"/>
              </a:buBlip>
              <a:defRPr lang="en-US" sz="2000" kern="1200">
                <a:solidFill>
                  <a:schemeClr val="tx1">
                    <a:lumMod val="75000"/>
                    <a:lumOff val="25000"/>
                  </a:schemeClr>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chemeClr val="tx1">
                    <a:lumMod val="75000"/>
                    <a:lumOff val="25000"/>
                  </a:schemeClr>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chemeClr val="tx1">
                    <a:lumMod val="75000"/>
                    <a:lumOff val="25000"/>
                  </a:schemeClr>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smtClean="0">
                <a:solidFill>
                  <a:srgbClr val="00B050"/>
                </a:solidFill>
              </a:rPr>
              <a:t>“Classic” 1200/2400/5600</a:t>
            </a:r>
            <a:endParaRPr lang="en-US" sz="1300" dirty="0" smtClean="0">
              <a:solidFill>
                <a:srgbClr val="00B050"/>
              </a:solidFill>
            </a:endParaRPr>
          </a:p>
          <a:p>
            <a:pPr lvl="1"/>
            <a:r>
              <a:rPr lang="en-US" sz="1300" dirty="0"/>
              <a:t>Gallium x004 controllers</a:t>
            </a:r>
          </a:p>
          <a:p>
            <a:pPr lvl="1"/>
            <a:r>
              <a:rPr lang="en-US" sz="1300" dirty="0"/>
              <a:t>Firmware prefix </a:t>
            </a:r>
            <a:r>
              <a:rPr lang="en-US" sz="1300" dirty="0" smtClean="0"/>
              <a:t>GL</a:t>
            </a:r>
            <a:endParaRPr lang="en-US" sz="1300" dirty="0"/>
          </a:p>
          <a:p>
            <a:pPr lvl="1"/>
            <a:r>
              <a:rPr lang="en-US" sz="1300" dirty="0" smtClean="0"/>
              <a:t>Selling today</a:t>
            </a:r>
            <a:endParaRPr lang="en-US" sz="1300" dirty="0"/>
          </a:p>
          <a:p>
            <a:pPr lvl="1"/>
            <a:r>
              <a:rPr lang="en-US" sz="1300" dirty="0" smtClean="0"/>
              <a:t>Built by Seagate</a:t>
            </a:r>
          </a:p>
          <a:p>
            <a:pPr lvl="1"/>
            <a:r>
              <a:rPr lang="en-US" sz="1300" dirty="0" smtClean="0"/>
              <a:t>Drives installed by Seagate for 2U12 / 2U24</a:t>
            </a:r>
            <a:endParaRPr lang="en-US" sz="1300" dirty="0"/>
          </a:p>
          <a:p>
            <a:pPr lvl="1"/>
            <a:r>
              <a:rPr lang="en-US" sz="1300" dirty="0"/>
              <a:t>OUI: Quantum, Inquiry string: </a:t>
            </a:r>
            <a:r>
              <a:rPr lang="en-US" sz="1300" dirty="0" smtClean="0"/>
              <a:t>StorNext QXS</a:t>
            </a:r>
            <a:r>
              <a:rPr lang="en-US" sz="1300" dirty="0"/>
              <a:t>, </a:t>
            </a:r>
            <a:r>
              <a:rPr lang="en-US" sz="1300" dirty="0" smtClean="0"/>
              <a:t>QTM branding</a:t>
            </a:r>
            <a:endParaRPr lang="en-US" sz="1300" dirty="0"/>
          </a:p>
        </p:txBody>
      </p:sp>
      <p:sp>
        <p:nvSpPr>
          <p:cNvPr id="8" name="Content Placeholder 2"/>
          <p:cNvSpPr txBox="1">
            <a:spLocks/>
          </p:cNvSpPr>
          <p:nvPr/>
        </p:nvSpPr>
        <p:spPr bwMode="auto">
          <a:xfrm>
            <a:off x="4340837" y="1134182"/>
            <a:ext cx="4142392" cy="124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227013" indent="-227013" algn="l" rtl="0" eaLnBrk="1" fontAlgn="base" hangingPunct="1">
              <a:spcBef>
                <a:spcPts val="300"/>
              </a:spcBef>
              <a:spcAft>
                <a:spcPts val="300"/>
              </a:spcAft>
              <a:buSzPct val="95000"/>
              <a:buBlip>
                <a:blip r:embed="rId2"/>
              </a:buBlip>
              <a:defRPr lang="en-US" sz="2000" kern="1200">
                <a:solidFill>
                  <a:schemeClr val="tx1">
                    <a:lumMod val="75000"/>
                    <a:lumOff val="25000"/>
                  </a:schemeClr>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chemeClr val="tx1">
                    <a:lumMod val="75000"/>
                    <a:lumOff val="25000"/>
                  </a:schemeClr>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chemeClr val="tx1">
                    <a:lumMod val="75000"/>
                    <a:lumOff val="25000"/>
                  </a:schemeClr>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smtClean="0">
                <a:solidFill>
                  <a:srgbClr val="00B050"/>
                </a:solidFill>
              </a:rPr>
              <a:t>QX-1200/2400</a:t>
            </a:r>
          </a:p>
          <a:p>
            <a:pPr lvl="1"/>
            <a:r>
              <a:rPr lang="en-US" sz="1300" dirty="0" smtClean="0"/>
              <a:t>Chromium x003 controllers</a:t>
            </a:r>
          </a:p>
          <a:p>
            <a:pPr lvl="1"/>
            <a:r>
              <a:rPr lang="en-US" sz="1300" dirty="0" smtClean="0"/>
              <a:t>Selling today, EOL shortly</a:t>
            </a:r>
          </a:p>
          <a:p>
            <a:pPr lvl="1"/>
            <a:r>
              <a:rPr lang="en-US" sz="1300" dirty="0" smtClean="0"/>
              <a:t>Built by Seagate</a:t>
            </a:r>
          </a:p>
          <a:p>
            <a:pPr lvl="1"/>
            <a:r>
              <a:rPr lang="en-US" sz="1300" dirty="0"/>
              <a:t>Drives installed by Seagate </a:t>
            </a:r>
            <a:endParaRPr lang="en-US" sz="1300" dirty="0" smtClean="0"/>
          </a:p>
          <a:p>
            <a:pPr lvl="1"/>
            <a:r>
              <a:rPr lang="en-US" sz="1300" dirty="0"/>
              <a:t>OUI: Quantum, Inquiry string: StorNext QXS, QTM branding</a:t>
            </a:r>
          </a:p>
        </p:txBody>
      </p:sp>
      <p:sp>
        <p:nvSpPr>
          <p:cNvPr id="10" name="Content Placeholder 2"/>
          <p:cNvSpPr txBox="1">
            <a:spLocks/>
          </p:cNvSpPr>
          <p:nvPr/>
        </p:nvSpPr>
        <p:spPr bwMode="auto">
          <a:xfrm>
            <a:off x="4340837" y="2359352"/>
            <a:ext cx="3935484" cy="128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227013" indent="-227013" algn="l" rtl="0" eaLnBrk="1" fontAlgn="base" hangingPunct="1">
              <a:spcBef>
                <a:spcPts val="300"/>
              </a:spcBef>
              <a:spcAft>
                <a:spcPts val="300"/>
              </a:spcAft>
              <a:buSzPct val="95000"/>
              <a:buBlip>
                <a:blip r:embed="rId2"/>
              </a:buBlip>
              <a:defRPr lang="en-US" sz="2000" kern="1200">
                <a:solidFill>
                  <a:schemeClr val="tx1">
                    <a:lumMod val="75000"/>
                    <a:lumOff val="25000"/>
                  </a:schemeClr>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chemeClr val="tx1">
                    <a:lumMod val="75000"/>
                    <a:lumOff val="25000"/>
                  </a:schemeClr>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chemeClr val="tx1">
                    <a:lumMod val="75000"/>
                    <a:lumOff val="25000"/>
                  </a:schemeClr>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smtClean="0">
                <a:solidFill>
                  <a:srgbClr val="00B050"/>
                </a:solidFill>
              </a:rPr>
              <a:t>“Denali”</a:t>
            </a:r>
          </a:p>
          <a:p>
            <a:pPr lvl="1"/>
            <a:r>
              <a:rPr lang="en-US" sz="1300" dirty="0" smtClean="0"/>
              <a:t>Nitro x001 and Titanium x002 controllers</a:t>
            </a:r>
          </a:p>
          <a:p>
            <a:pPr lvl="1"/>
            <a:r>
              <a:rPr lang="en-US" sz="1300" dirty="0" smtClean="0"/>
              <a:t>EOL</a:t>
            </a:r>
          </a:p>
          <a:p>
            <a:pPr lvl="1"/>
            <a:r>
              <a:rPr lang="en-US" sz="1300" dirty="0" smtClean="0"/>
              <a:t>Built and shipped by Seagate</a:t>
            </a:r>
          </a:p>
          <a:p>
            <a:pPr lvl="1"/>
            <a:r>
              <a:rPr lang="en-US" sz="1300" dirty="0"/>
              <a:t>Drives installed by Seagate </a:t>
            </a:r>
            <a:endParaRPr lang="en-US" sz="1300" dirty="0" smtClean="0"/>
          </a:p>
          <a:p>
            <a:pPr lvl="1"/>
            <a:r>
              <a:rPr lang="en-US" sz="1300" dirty="0"/>
              <a:t>OUI: </a:t>
            </a:r>
            <a:r>
              <a:rPr lang="en-US" sz="1300" dirty="0" smtClean="0"/>
              <a:t>Dot Hill, </a:t>
            </a:r>
            <a:r>
              <a:rPr lang="en-US" sz="1300" dirty="0"/>
              <a:t>Inquiry string: </a:t>
            </a:r>
            <a:r>
              <a:rPr lang="en-US" sz="1300" dirty="0" smtClean="0"/>
              <a:t>DH model, DH branding</a:t>
            </a:r>
            <a:endParaRPr lang="en-US" sz="1300" dirty="0"/>
          </a:p>
        </p:txBody>
      </p:sp>
      <p:sp>
        <p:nvSpPr>
          <p:cNvPr id="11" name="TextBox 10"/>
          <p:cNvSpPr txBox="1"/>
          <p:nvPr/>
        </p:nvSpPr>
        <p:spPr>
          <a:xfrm>
            <a:off x="186703" y="4588214"/>
            <a:ext cx="8276511" cy="290812"/>
          </a:xfrm>
          <a:prstGeom prst="rect">
            <a:avLst/>
          </a:prstGeom>
          <a:noFill/>
        </p:spPr>
        <p:txBody>
          <a:bodyPr wrap="square" rtlCol="0">
            <a:normAutofit fontScale="77500" lnSpcReduction="20000"/>
          </a:bodyPr>
          <a:lstStyle/>
          <a:p>
            <a:r>
              <a:rPr lang="en-US" dirty="0" smtClean="0"/>
              <a:t>Other minor differences exists including power cables, SFPs, part numbers, documentation included, others </a:t>
            </a:r>
            <a:endParaRPr lang="en-US" dirty="0"/>
          </a:p>
        </p:txBody>
      </p:sp>
    </p:spTree>
    <p:extLst>
      <p:ext uri="{BB962C8B-B14F-4D97-AF65-F5344CB8AC3E}">
        <p14:creationId xmlns:p14="http://schemas.microsoft.com/office/powerpoint/2010/main" val="425549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QXS and Dot Hill Reseller Populations (cont.)</a:t>
            </a:r>
            <a:endParaRPr lang="en-US" dirty="0"/>
          </a:p>
        </p:txBody>
      </p:sp>
      <p:sp>
        <p:nvSpPr>
          <p:cNvPr id="5" name="Content Placeholder 2"/>
          <p:cNvSpPr txBox="1">
            <a:spLocks/>
          </p:cNvSpPr>
          <p:nvPr/>
        </p:nvSpPr>
        <p:spPr bwMode="auto">
          <a:xfrm>
            <a:off x="37232" y="782563"/>
            <a:ext cx="4034187" cy="12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227013" indent="-227013" algn="l" rtl="0" eaLnBrk="1" fontAlgn="base" hangingPunct="1">
              <a:spcBef>
                <a:spcPts val="300"/>
              </a:spcBef>
              <a:spcAft>
                <a:spcPts val="300"/>
              </a:spcAft>
              <a:buSzPct val="95000"/>
              <a:buBlip>
                <a:blip r:embed="rId2"/>
              </a:buBlip>
              <a:defRPr lang="en-US" sz="2000" kern="1200">
                <a:solidFill>
                  <a:schemeClr val="tx1">
                    <a:lumMod val="75000"/>
                    <a:lumOff val="25000"/>
                  </a:schemeClr>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chemeClr val="tx1">
                    <a:lumMod val="75000"/>
                    <a:lumOff val="25000"/>
                  </a:schemeClr>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chemeClr val="tx1">
                    <a:lumMod val="75000"/>
                    <a:lumOff val="25000"/>
                  </a:schemeClr>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err="1" smtClean="0">
                <a:solidFill>
                  <a:srgbClr val="00B050"/>
                </a:solidFill>
              </a:rPr>
              <a:t>Xcellis</a:t>
            </a:r>
            <a:r>
              <a:rPr lang="en-US" sz="1700" dirty="0" smtClean="0">
                <a:solidFill>
                  <a:srgbClr val="00B050"/>
                </a:solidFill>
              </a:rPr>
              <a:t> w/ QXS-3/4/6 (initial)</a:t>
            </a:r>
          </a:p>
          <a:p>
            <a:pPr lvl="1"/>
            <a:r>
              <a:rPr lang="en-US" sz="1300" dirty="0" smtClean="0"/>
              <a:t>Gallium x004 controllers</a:t>
            </a:r>
          </a:p>
          <a:p>
            <a:pPr lvl="1"/>
            <a:r>
              <a:rPr lang="en-US" sz="1300" dirty="0" smtClean="0"/>
              <a:t>Firmware prefix GL</a:t>
            </a:r>
          </a:p>
          <a:p>
            <a:pPr lvl="1"/>
            <a:r>
              <a:rPr lang="en-US" sz="1300" dirty="0" smtClean="0"/>
              <a:t>Started selling in Nov’15</a:t>
            </a:r>
          </a:p>
          <a:p>
            <a:pPr lvl="1"/>
            <a:r>
              <a:rPr lang="en-US" sz="1300" dirty="0" smtClean="0"/>
              <a:t>Built by Avnet from reworked QXS-1200/2400/5600</a:t>
            </a:r>
          </a:p>
          <a:p>
            <a:pPr lvl="1"/>
            <a:r>
              <a:rPr lang="en-US" sz="1300" dirty="0" smtClean="0"/>
              <a:t>Drives installed in Manufacturing</a:t>
            </a:r>
          </a:p>
          <a:p>
            <a:pPr lvl="1"/>
            <a:r>
              <a:rPr lang="en-US" sz="1300" dirty="0" smtClean="0"/>
              <a:t>OUI: Quantum, Inquiry string: QXS, QTM branding</a:t>
            </a:r>
          </a:p>
        </p:txBody>
      </p:sp>
      <p:sp>
        <p:nvSpPr>
          <p:cNvPr id="9" name="Content Placeholder 2"/>
          <p:cNvSpPr txBox="1">
            <a:spLocks/>
          </p:cNvSpPr>
          <p:nvPr/>
        </p:nvSpPr>
        <p:spPr bwMode="auto">
          <a:xfrm>
            <a:off x="98192" y="2221660"/>
            <a:ext cx="4034187" cy="12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227013" indent="-227013" algn="l" rtl="0" eaLnBrk="1" fontAlgn="base" hangingPunct="1">
              <a:spcBef>
                <a:spcPts val="300"/>
              </a:spcBef>
              <a:spcAft>
                <a:spcPts val="300"/>
              </a:spcAft>
              <a:buSzPct val="95000"/>
              <a:buBlip>
                <a:blip r:embed="rId2"/>
              </a:buBlip>
              <a:defRPr lang="en-US" sz="2000" kern="1200">
                <a:solidFill>
                  <a:schemeClr val="tx1">
                    <a:lumMod val="75000"/>
                    <a:lumOff val="25000"/>
                  </a:schemeClr>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chemeClr val="tx1">
                    <a:lumMod val="75000"/>
                    <a:lumOff val="25000"/>
                  </a:schemeClr>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chemeClr val="tx1">
                    <a:lumMod val="75000"/>
                    <a:lumOff val="25000"/>
                  </a:schemeClr>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err="1">
                <a:solidFill>
                  <a:srgbClr val="00B050"/>
                </a:solidFill>
              </a:rPr>
              <a:t>Xcellis</a:t>
            </a:r>
            <a:r>
              <a:rPr lang="en-US" sz="1700" dirty="0">
                <a:solidFill>
                  <a:srgbClr val="00B050"/>
                </a:solidFill>
              </a:rPr>
              <a:t> w/ QXS-3/4/6 </a:t>
            </a:r>
            <a:r>
              <a:rPr lang="en-US" sz="1700" dirty="0" smtClean="0">
                <a:solidFill>
                  <a:srgbClr val="00B050"/>
                </a:solidFill>
              </a:rPr>
              <a:t>(component cut-in)</a:t>
            </a:r>
            <a:endParaRPr lang="en-US" sz="1700" dirty="0">
              <a:solidFill>
                <a:srgbClr val="00B050"/>
              </a:solidFill>
            </a:endParaRPr>
          </a:p>
          <a:p>
            <a:pPr lvl="1"/>
            <a:r>
              <a:rPr lang="en-US" sz="1300" dirty="0" smtClean="0"/>
              <a:t>Gallium x004 controllers</a:t>
            </a:r>
          </a:p>
          <a:p>
            <a:pPr lvl="1"/>
            <a:r>
              <a:rPr lang="en-US" sz="1300" dirty="0" smtClean="0"/>
              <a:t>Firmware prefix GL</a:t>
            </a:r>
          </a:p>
          <a:p>
            <a:pPr lvl="1"/>
            <a:r>
              <a:rPr lang="en-US" sz="1300" dirty="0" smtClean="0"/>
              <a:t>Start shipping in Mar’16</a:t>
            </a:r>
          </a:p>
          <a:p>
            <a:pPr lvl="1"/>
            <a:r>
              <a:rPr lang="en-US" sz="1300" dirty="0" smtClean="0"/>
              <a:t>Built by Avnet with Seagate-built QXS-3/4/6 components</a:t>
            </a:r>
          </a:p>
          <a:p>
            <a:pPr lvl="1"/>
            <a:r>
              <a:rPr lang="en-US" sz="1300" dirty="0" smtClean="0"/>
              <a:t>Drives never installed in Manufacturing</a:t>
            </a:r>
          </a:p>
          <a:p>
            <a:pPr lvl="1"/>
            <a:r>
              <a:rPr lang="en-US" sz="1300" dirty="0" smtClean="0"/>
              <a:t>OUI: Quantum, Inquiry string: QXS, QTM branding</a:t>
            </a:r>
          </a:p>
        </p:txBody>
      </p:sp>
    </p:spTree>
    <p:extLst>
      <p:ext uri="{BB962C8B-B14F-4D97-AF65-F5344CB8AC3E}">
        <p14:creationId xmlns:p14="http://schemas.microsoft.com/office/powerpoint/2010/main" val="291102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QXS and Dot Hill Reseller Populations (cont.)</a:t>
            </a:r>
            <a:endParaRPr lang="en-US" dirty="0"/>
          </a:p>
        </p:txBody>
      </p:sp>
      <p:sp>
        <p:nvSpPr>
          <p:cNvPr id="5" name="Content Placeholder 2"/>
          <p:cNvSpPr txBox="1">
            <a:spLocks/>
          </p:cNvSpPr>
          <p:nvPr/>
        </p:nvSpPr>
        <p:spPr bwMode="auto">
          <a:xfrm>
            <a:off x="37232" y="782563"/>
            <a:ext cx="4034187" cy="12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27013" indent="-227013" algn="l" rtl="0" eaLnBrk="1" fontAlgn="base" hangingPunct="1">
              <a:spcBef>
                <a:spcPts val="300"/>
              </a:spcBef>
              <a:spcAft>
                <a:spcPts val="300"/>
              </a:spcAft>
              <a:buSzPct val="95000"/>
              <a:buBlip>
                <a:blip r:embed="rId2"/>
              </a:buBlip>
              <a:defRPr lang="en-US" sz="2000" kern="1200">
                <a:solidFill>
                  <a:schemeClr val="tx1">
                    <a:lumMod val="75000"/>
                    <a:lumOff val="25000"/>
                  </a:schemeClr>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chemeClr val="tx1">
                    <a:lumMod val="75000"/>
                    <a:lumOff val="25000"/>
                  </a:schemeClr>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chemeClr val="tx1">
                    <a:lumMod val="75000"/>
                    <a:lumOff val="25000"/>
                  </a:schemeClr>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smtClean="0">
                <a:solidFill>
                  <a:srgbClr val="00B050"/>
                </a:solidFill>
              </a:rPr>
              <a:t>Dot Hill Reseller (sold as Dot Hill parts and models)</a:t>
            </a:r>
          </a:p>
          <a:p>
            <a:pPr lvl="1"/>
            <a:r>
              <a:rPr lang="en-US" sz="1300" dirty="0" smtClean="0"/>
              <a:t>Gallium x004 controllers, also Chromium x003 and Titanium x002</a:t>
            </a:r>
          </a:p>
          <a:p>
            <a:pPr lvl="1"/>
            <a:r>
              <a:rPr lang="en-US" sz="1300" dirty="0" smtClean="0"/>
              <a:t>Use DH part numbers to sell, DH holds the service contract</a:t>
            </a:r>
          </a:p>
          <a:p>
            <a:pPr lvl="1"/>
            <a:r>
              <a:rPr lang="en-US" sz="1300" dirty="0" smtClean="0"/>
              <a:t>Firmware prefix GL</a:t>
            </a:r>
          </a:p>
          <a:p>
            <a:pPr lvl="1"/>
            <a:r>
              <a:rPr lang="en-US" sz="1300" dirty="0" smtClean="0"/>
              <a:t>Sold Mar’15 to Jul’15</a:t>
            </a:r>
          </a:p>
          <a:p>
            <a:pPr lvl="1"/>
            <a:r>
              <a:rPr lang="en-US" sz="1300" dirty="0" smtClean="0"/>
              <a:t>Built and shipped by Seagate</a:t>
            </a:r>
          </a:p>
          <a:p>
            <a:pPr lvl="1"/>
            <a:r>
              <a:rPr lang="en-US" sz="1300" dirty="0" smtClean="0"/>
              <a:t>Drives not installed in Manufacturing</a:t>
            </a:r>
          </a:p>
          <a:p>
            <a:pPr lvl="1"/>
            <a:r>
              <a:rPr lang="en-US" sz="1300" dirty="0" smtClean="0"/>
              <a:t>OUI: Dot Hill, Inquiry string: DH Model, DH branding</a:t>
            </a:r>
          </a:p>
        </p:txBody>
      </p:sp>
      <p:sp>
        <p:nvSpPr>
          <p:cNvPr id="9" name="Content Placeholder 2"/>
          <p:cNvSpPr txBox="1">
            <a:spLocks/>
          </p:cNvSpPr>
          <p:nvPr/>
        </p:nvSpPr>
        <p:spPr bwMode="auto">
          <a:xfrm>
            <a:off x="98192" y="2221660"/>
            <a:ext cx="4034187" cy="12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227013" indent="-227013" algn="l" rtl="0" eaLnBrk="1" fontAlgn="base" hangingPunct="1">
              <a:spcBef>
                <a:spcPts val="300"/>
              </a:spcBef>
              <a:spcAft>
                <a:spcPts val="300"/>
              </a:spcAft>
              <a:buSzPct val="95000"/>
              <a:buBlip>
                <a:blip r:embed="rId2"/>
              </a:buBlip>
              <a:defRPr lang="en-US" sz="2000" kern="1200">
                <a:solidFill>
                  <a:schemeClr val="tx1">
                    <a:lumMod val="75000"/>
                    <a:lumOff val="25000"/>
                  </a:schemeClr>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chemeClr val="tx1">
                    <a:lumMod val="75000"/>
                    <a:lumOff val="25000"/>
                  </a:schemeClr>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chemeClr val="tx1">
                    <a:lumMod val="75000"/>
                    <a:lumOff val="25000"/>
                  </a:schemeClr>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a:solidFill>
                  <a:srgbClr val="00B050"/>
                </a:solidFill>
              </a:rPr>
              <a:t>Dot Hill Reseller </a:t>
            </a:r>
            <a:r>
              <a:rPr lang="en-US" sz="1700" dirty="0" smtClean="0">
                <a:solidFill>
                  <a:srgbClr val="00B050"/>
                </a:solidFill>
              </a:rPr>
              <a:t>(sold as QXS-3/4/6 models and parts)</a:t>
            </a:r>
            <a:endParaRPr lang="en-US" sz="1700" dirty="0">
              <a:solidFill>
                <a:srgbClr val="00B050"/>
              </a:solidFill>
            </a:endParaRPr>
          </a:p>
          <a:p>
            <a:pPr lvl="1"/>
            <a:r>
              <a:rPr lang="en-US" sz="1300" dirty="0" smtClean="0"/>
              <a:t>Gallium </a:t>
            </a:r>
            <a:r>
              <a:rPr lang="en-US" sz="1300" dirty="0"/>
              <a:t>x004 controllers, also Chromium x003 and Titanium x002</a:t>
            </a:r>
          </a:p>
          <a:p>
            <a:pPr lvl="1"/>
            <a:r>
              <a:rPr lang="en-US" sz="1300" dirty="0"/>
              <a:t>Use </a:t>
            </a:r>
            <a:r>
              <a:rPr lang="en-US" sz="1300" dirty="0" smtClean="0"/>
              <a:t>Quantum part </a:t>
            </a:r>
            <a:r>
              <a:rPr lang="en-US" sz="1300" dirty="0"/>
              <a:t>numbers to sell, </a:t>
            </a:r>
            <a:r>
              <a:rPr lang="en-US" sz="1300" dirty="0" smtClean="0"/>
              <a:t>Quantum holds </a:t>
            </a:r>
            <a:r>
              <a:rPr lang="en-US" sz="1300" dirty="0"/>
              <a:t>the service contract</a:t>
            </a:r>
          </a:p>
          <a:p>
            <a:pPr lvl="1"/>
            <a:r>
              <a:rPr lang="en-US" sz="1300" dirty="0" smtClean="0"/>
              <a:t>Firmware prefix GL</a:t>
            </a:r>
          </a:p>
          <a:p>
            <a:pPr lvl="1"/>
            <a:r>
              <a:rPr lang="en-US" sz="1300" dirty="0" smtClean="0"/>
              <a:t>Sold Jul’15 to present</a:t>
            </a:r>
          </a:p>
          <a:p>
            <a:pPr lvl="1"/>
            <a:r>
              <a:rPr lang="en-US" sz="1300" dirty="0"/>
              <a:t>Built </a:t>
            </a:r>
            <a:r>
              <a:rPr lang="en-US" sz="1300" dirty="0" smtClean="0"/>
              <a:t>and shipped by Seagate</a:t>
            </a:r>
            <a:endParaRPr lang="en-US" sz="1300" dirty="0"/>
          </a:p>
          <a:p>
            <a:pPr lvl="1"/>
            <a:r>
              <a:rPr lang="en-US" sz="1300" dirty="0" smtClean="0"/>
              <a:t>Drives </a:t>
            </a:r>
            <a:r>
              <a:rPr lang="en-US" sz="1300" dirty="0"/>
              <a:t>not installed in Manufacturing</a:t>
            </a:r>
          </a:p>
          <a:p>
            <a:pPr lvl="1"/>
            <a:r>
              <a:rPr lang="en-US" sz="1300" dirty="0" smtClean="0"/>
              <a:t>OUI</a:t>
            </a:r>
            <a:r>
              <a:rPr lang="en-US" sz="1300" dirty="0"/>
              <a:t>: Dot Hill, Inquiry string: DH Model, DH branding</a:t>
            </a:r>
          </a:p>
        </p:txBody>
      </p:sp>
    </p:spTree>
    <p:extLst>
      <p:ext uri="{BB962C8B-B14F-4D97-AF65-F5344CB8AC3E}">
        <p14:creationId xmlns:p14="http://schemas.microsoft.com/office/powerpoint/2010/main" val="266817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a:t>
            </a:r>
            <a:r>
              <a:rPr lang="en-US" dirty="0" smtClean="0"/>
              <a:t>Set – Today</a:t>
            </a:r>
            <a:endParaRPr lang="en-US" dirty="0"/>
          </a:p>
        </p:txBody>
      </p:sp>
      <p:sp>
        <p:nvSpPr>
          <p:cNvPr id="3" name="Text Placeholder 2"/>
          <p:cNvSpPr>
            <a:spLocks noGrp="1"/>
          </p:cNvSpPr>
          <p:nvPr>
            <p:ph type="body" idx="1"/>
          </p:nvPr>
        </p:nvSpPr>
        <p:spPr>
          <a:xfrm>
            <a:off x="400777" y="3001616"/>
            <a:ext cx="8286023" cy="1957245"/>
          </a:xfrm>
        </p:spPr>
        <p:txBody>
          <a:bodyPr>
            <a:normAutofit fontScale="47500" lnSpcReduction="20000"/>
          </a:bodyPr>
          <a:lstStyle/>
          <a:p>
            <a:r>
              <a:rPr lang="en-US" dirty="0"/>
              <a:t>Individual product groups sold and fulfilled differently</a:t>
            </a:r>
          </a:p>
          <a:p>
            <a:pPr lvl="1"/>
            <a:r>
              <a:rPr lang="en-US" dirty="0"/>
              <a:t>QX and QXS-SN were priced and configured for </a:t>
            </a:r>
            <a:r>
              <a:rPr lang="en-US" dirty="0" err="1"/>
              <a:t>StorNext</a:t>
            </a:r>
            <a:r>
              <a:rPr lang="en-US" dirty="0"/>
              <a:t> environments with a limited set of capacity combinations in complete bundles (drives, chassis and connectivity), using GL210 firmware</a:t>
            </a:r>
          </a:p>
          <a:p>
            <a:pPr lvl="1"/>
            <a:r>
              <a:rPr lang="en-US" dirty="0" err="1"/>
              <a:t>DotHill</a:t>
            </a:r>
            <a:r>
              <a:rPr lang="en-US" dirty="0"/>
              <a:t> resale is datacenter focused with a broader set of bundles (drives and chassis) but with the option to customize the number and type of drives and sold ad QXS-3/4/6</a:t>
            </a:r>
          </a:p>
          <a:p>
            <a:r>
              <a:rPr lang="en-US" dirty="0"/>
              <a:t>Technically the same hardware from Seagate/DH but software and configuration changes made them function different to the customer</a:t>
            </a:r>
          </a:p>
          <a:p>
            <a:pPr lvl="1"/>
            <a:r>
              <a:rPr lang="en-US" dirty="0"/>
              <a:t>QX and QXS-SN have been fulfilled with </a:t>
            </a:r>
            <a:r>
              <a:rPr lang="en-US" dirty="0" err="1"/>
              <a:t>StorNext</a:t>
            </a:r>
            <a:r>
              <a:rPr lang="en-US" dirty="0"/>
              <a:t> orders with value added, such as software, Quantum branding, installed drives and one button configuration</a:t>
            </a:r>
          </a:p>
          <a:p>
            <a:pPr lvl="1"/>
            <a:r>
              <a:rPr lang="en-US" dirty="0"/>
              <a:t>QXS-DH or QXS Dot-Hill resale highlighted building or optional </a:t>
            </a:r>
            <a:r>
              <a:rPr lang="en-US" dirty="0" err="1"/>
              <a:t>RealStor</a:t>
            </a:r>
            <a:r>
              <a:rPr lang="en-US" dirty="0"/>
              <a:t> software capabilities and orders were placed with Quantum but fulfilled though DH/Seagate </a:t>
            </a:r>
            <a:r>
              <a:rPr lang="en-US" dirty="0" err="1"/>
              <a:t>Foxcon</a:t>
            </a:r>
            <a:r>
              <a:rPr lang="en-US" dirty="0"/>
              <a:t> or Hammer (EMEA)</a:t>
            </a:r>
          </a:p>
          <a:p>
            <a:pPr lvl="1"/>
            <a:r>
              <a:rPr lang="en-US" dirty="0"/>
              <a:t>All are shipping with the GL-210 firmware</a:t>
            </a:r>
          </a:p>
          <a:p>
            <a:r>
              <a:rPr lang="en-US" dirty="0"/>
              <a:t>All product had service contracts tried to the system with pricing based on the RAID chassis </a:t>
            </a:r>
          </a:p>
          <a:p>
            <a:r>
              <a:rPr lang="en-US" dirty="0"/>
              <a:t>Software licensing (</a:t>
            </a:r>
            <a:r>
              <a:rPr lang="en-US" dirty="0" err="1"/>
              <a:t>Tiering</a:t>
            </a:r>
            <a:r>
              <a:rPr lang="en-US" dirty="0"/>
              <a:t>, snapshots, replication etc..) managed by the Seagate/DH license generator </a:t>
            </a:r>
          </a:p>
          <a:p>
            <a:r>
              <a:rPr lang="en-US" dirty="0"/>
              <a:t>QXS-DH is competitively disadvantaged to market conditions</a:t>
            </a:r>
          </a:p>
        </p:txBody>
      </p:sp>
      <p:graphicFrame>
        <p:nvGraphicFramePr>
          <p:cNvPr id="4" name="Diagram 3"/>
          <p:cNvGraphicFramePr/>
          <p:nvPr>
            <p:extLst/>
          </p:nvPr>
        </p:nvGraphicFramePr>
        <p:xfrm>
          <a:off x="2527751" y="942100"/>
          <a:ext cx="4032075" cy="1970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52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8508" y="4172094"/>
            <a:ext cx="8626636" cy="737463"/>
          </a:xfrm>
        </p:spPr>
        <p:txBody>
          <a:bodyPr/>
          <a:lstStyle/>
          <a:p>
            <a:r>
              <a:rPr lang="en-US" dirty="0" smtClean="0"/>
              <a:t>Joe </a:t>
            </a:r>
            <a:r>
              <a:rPr lang="en-US" dirty="0" err="1" smtClean="0"/>
              <a:t>LaRoue</a:t>
            </a:r>
            <a:r>
              <a:rPr lang="en-US" dirty="0" smtClean="0"/>
              <a:t> and Alex Duncan</a:t>
            </a:r>
            <a:endParaRPr lang="en-US" dirty="0"/>
          </a:p>
        </p:txBody>
      </p:sp>
      <p:sp>
        <p:nvSpPr>
          <p:cNvPr id="4" name="Title 3"/>
          <p:cNvSpPr>
            <a:spLocks noGrp="1"/>
          </p:cNvSpPr>
          <p:nvPr>
            <p:ph type="title"/>
          </p:nvPr>
        </p:nvSpPr>
        <p:spPr>
          <a:xfrm>
            <a:off x="322779" y="1746850"/>
            <a:ext cx="8208746" cy="2001452"/>
          </a:xfrm>
        </p:spPr>
        <p:txBody>
          <a:bodyPr/>
          <a:lstStyle/>
          <a:p>
            <a:r>
              <a:rPr lang="en-US" sz="4800" dirty="0" smtClean="0"/>
              <a:t/>
            </a:r>
            <a:br>
              <a:rPr lang="en-US" sz="4800" dirty="0" smtClean="0"/>
            </a:br>
            <a:r>
              <a:rPr lang="en-US" sz="4800" dirty="0" smtClean="0"/>
              <a:t>Training and Documentation</a:t>
            </a:r>
            <a:endParaRPr lang="en-US" sz="4800" dirty="0"/>
          </a:p>
        </p:txBody>
      </p:sp>
    </p:spTree>
    <p:extLst>
      <p:ext uri="{BB962C8B-B14F-4D97-AF65-F5344CB8AC3E}">
        <p14:creationId xmlns:p14="http://schemas.microsoft.com/office/powerpoint/2010/main" val="208055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G222 FW</a:t>
            </a:r>
            <a:endParaRPr lang="en-US" dirty="0">
              <a:solidFill>
                <a:srgbClr val="FF0000"/>
              </a:solidFill>
            </a:endParaRPr>
          </a:p>
        </p:txBody>
      </p:sp>
      <p:sp>
        <p:nvSpPr>
          <p:cNvPr id="3" name="Content Placeholder 2"/>
          <p:cNvSpPr>
            <a:spLocks noGrp="1"/>
          </p:cNvSpPr>
          <p:nvPr>
            <p:ph idx="1"/>
          </p:nvPr>
        </p:nvSpPr>
        <p:spPr>
          <a:xfrm>
            <a:off x="408505" y="770226"/>
            <a:ext cx="8216220" cy="3576473"/>
          </a:xfrm>
        </p:spPr>
        <p:txBody>
          <a:bodyPr>
            <a:normAutofit/>
          </a:bodyPr>
          <a:lstStyle/>
          <a:p>
            <a:r>
              <a:rPr lang="en-US" sz="1600" dirty="0"/>
              <a:t>Updates: new DOT HILL/Seagate information per G222 FW &amp; SME </a:t>
            </a:r>
            <a:r>
              <a:rPr lang="en-US" sz="1600" dirty="0" smtClean="0"/>
              <a:t>inputs</a:t>
            </a:r>
          </a:p>
          <a:p>
            <a:r>
              <a:rPr lang="en-US" sz="1600" dirty="0"/>
              <a:t>Hybrid drives data provided in Training </a:t>
            </a:r>
            <a:r>
              <a:rPr lang="en-US" sz="1600" dirty="0" smtClean="0"/>
              <a:t>Section (mixing of drive types and speeds).</a:t>
            </a:r>
            <a:endParaRPr lang="en-US" sz="1600" dirty="0"/>
          </a:p>
          <a:p>
            <a:r>
              <a:rPr lang="en-US" sz="1600" dirty="0" smtClean="0"/>
              <a:t>Updates include </a:t>
            </a:r>
            <a:r>
              <a:rPr lang="en-US" sz="1600" dirty="0"/>
              <a:t>adding </a:t>
            </a:r>
            <a:r>
              <a:rPr lang="en-US" sz="1600" dirty="0" smtClean="0"/>
              <a:t>the </a:t>
            </a:r>
            <a:r>
              <a:rPr lang="en-US" sz="1600" dirty="0"/>
              <a:t>following </a:t>
            </a:r>
            <a:r>
              <a:rPr lang="en-US" sz="1600" dirty="0" smtClean="0"/>
              <a:t>systems to the documents:</a:t>
            </a:r>
            <a:endParaRPr lang="en-US" sz="1600" dirty="0"/>
          </a:p>
          <a:p>
            <a:endParaRPr lang="en-US" dirty="0" smtClean="0"/>
          </a:p>
          <a:p>
            <a:endParaRPr lang="en-US" dirty="0"/>
          </a:p>
          <a:p>
            <a:endParaRPr lang="en-US" dirty="0" smtClean="0"/>
          </a:p>
          <a:p>
            <a:endParaRPr lang="en-US" dirty="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044760062"/>
              </p:ext>
            </p:extLst>
          </p:nvPr>
        </p:nvGraphicFramePr>
        <p:xfrm>
          <a:off x="1162050" y="1801916"/>
          <a:ext cx="6362700" cy="2933700"/>
        </p:xfrm>
        <a:graphic>
          <a:graphicData uri="http://schemas.openxmlformats.org/drawingml/2006/table">
            <a:tbl>
              <a:tblPr firstRow="1" bandRow="1">
                <a:tableStyleId>{5C22544A-7EE6-4342-B048-85BDC9FD1C3A}</a:tableStyleId>
              </a:tblPr>
              <a:tblGrid>
                <a:gridCol w="1790700"/>
                <a:gridCol w="1600200"/>
                <a:gridCol w="1552575"/>
                <a:gridCol w="1419225"/>
              </a:tblGrid>
              <a:tr h="278130">
                <a:tc>
                  <a:txBody>
                    <a:bodyPr/>
                    <a:lstStyle/>
                    <a:p>
                      <a:r>
                        <a:rPr lang="en-US" sz="1400" baseline="0" dirty="0" smtClean="0">
                          <a:solidFill>
                            <a:schemeClr val="bg1"/>
                          </a:solidFill>
                        </a:rPr>
                        <a:t>Model</a:t>
                      </a:r>
                      <a:endParaRPr lang="en-US" sz="1400" baseline="0" dirty="0">
                        <a:solidFill>
                          <a:schemeClr val="bg1"/>
                        </a:solidFill>
                      </a:endParaRPr>
                    </a:p>
                  </a:txBody>
                  <a:tcPr marT="34290" marB="34290">
                    <a:solidFill>
                      <a:schemeClr val="accent1">
                        <a:lumMod val="60000"/>
                        <a:lumOff val="40000"/>
                      </a:schemeClr>
                    </a:solidFill>
                  </a:tcPr>
                </a:tc>
                <a:tc>
                  <a:txBody>
                    <a:bodyPr/>
                    <a:lstStyle/>
                    <a:p>
                      <a:r>
                        <a:rPr lang="en-US" sz="1400" baseline="0" dirty="0" smtClean="0">
                          <a:solidFill>
                            <a:schemeClr val="bg1"/>
                          </a:solidFill>
                        </a:rPr>
                        <a:t>Host Interface</a:t>
                      </a:r>
                      <a:endParaRPr lang="en-US" sz="1400" baseline="0" dirty="0">
                        <a:solidFill>
                          <a:schemeClr val="bg1"/>
                        </a:solidFill>
                      </a:endParaRPr>
                    </a:p>
                  </a:txBody>
                  <a:tcPr marT="34290" marB="34290">
                    <a:solidFill>
                      <a:schemeClr val="accent1">
                        <a:lumMod val="60000"/>
                        <a:lumOff val="40000"/>
                      </a:schemeClr>
                    </a:solidFill>
                  </a:tcPr>
                </a:tc>
                <a:tc>
                  <a:txBody>
                    <a:bodyPr/>
                    <a:lstStyle/>
                    <a:p>
                      <a:r>
                        <a:rPr lang="en-US" sz="1400" baseline="0" dirty="0" smtClean="0">
                          <a:solidFill>
                            <a:schemeClr val="bg1"/>
                          </a:solidFill>
                        </a:rPr>
                        <a:t>Drives</a:t>
                      </a:r>
                      <a:endParaRPr lang="en-US" sz="1400" baseline="0" dirty="0">
                        <a:solidFill>
                          <a:schemeClr val="bg1"/>
                        </a:solidFill>
                      </a:endParaRPr>
                    </a:p>
                  </a:txBody>
                  <a:tcPr marT="34290" marB="34290">
                    <a:solidFill>
                      <a:schemeClr val="accent1">
                        <a:lumMod val="60000"/>
                        <a:lumOff val="40000"/>
                      </a:schemeClr>
                    </a:solidFill>
                  </a:tcPr>
                </a:tc>
                <a:tc>
                  <a:txBody>
                    <a:bodyPr/>
                    <a:lstStyle/>
                    <a:p>
                      <a:r>
                        <a:rPr lang="en-US" sz="1400" baseline="0" dirty="0" smtClean="0">
                          <a:solidFill>
                            <a:schemeClr val="bg1"/>
                          </a:solidFill>
                        </a:rPr>
                        <a:t>Form Factor</a:t>
                      </a:r>
                      <a:endParaRPr lang="en-US" sz="1400" baseline="0" dirty="0">
                        <a:solidFill>
                          <a:schemeClr val="bg1"/>
                        </a:solidFill>
                      </a:endParaRPr>
                    </a:p>
                  </a:txBody>
                  <a:tcPr marT="34290" marB="34290">
                    <a:solidFill>
                      <a:schemeClr val="accent1">
                        <a:lumMod val="60000"/>
                        <a:lumOff val="40000"/>
                      </a:schemeClr>
                    </a:solidFill>
                  </a:tcPr>
                </a:tc>
              </a:tr>
              <a:tr h="270510">
                <a:tc>
                  <a:txBody>
                    <a:bodyPr/>
                    <a:lstStyle/>
                    <a:p>
                      <a:r>
                        <a:rPr lang="en-US" sz="1400" dirty="0" smtClean="0">
                          <a:solidFill>
                            <a:srgbClr val="002060"/>
                          </a:solidFill>
                        </a:rPr>
                        <a:t>QXS-312/QXS-412</a:t>
                      </a:r>
                      <a:endParaRPr lang="en-US" sz="1400" dirty="0">
                        <a:solidFill>
                          <a:srgbClr val="002060"/>
                        </a:solidFill>
                      </a:endParaRPr>
                    </a:p>
                  </a:txBody>
                  <a:tcPr marT="34290" marB="34290"/>
                </a:tc>
                <a:tc>
                  <a:txBody>
                    <a:bodyPr/>
                    <a:lstStyle/>
                    <a:p>
                      <a:r>
                        <a:rPr lang="en-US" sz="1400" dirty="0" smtClean="0">
                          <a:solidFill>
                            <a:srgbClr val="002060"/>
                          </a:solidFill>
                        </a:rPr>
                        <a:t>CNC* or SAS</a:t>
                      </a:r>
                      <a:endParaRPr lang="en-US" sz="1400" dirty="0">
                        <a:solidFill>
                          <a:srgbClr val="002060"/>
                        </a:solidFill>
                      </a:endParaRPr>
                    </a:p>
                  </a:txBody>
                  <a:tcPr marT="34290" marB="34290"/>
                </a:tc>
                <a:tc>
                  <a:txBody>
                    <a:bodyPr/>
                    <a:lstStyle/>
                    <a:p>
                      <a:r>
                        <a:rPr lang="en-US" sz="1400" dirty="0" smtClean="0">
                          <a:solidFill>
                            <a:srgbClr val="002060"/>
                          </a:solidFill>
                        </a:rPr>
                        <a:t>3.5” LFF</a:t>
                      </a:r>
                      <a:endParaRPr lang="en-US" sz="1400" dirty="0">
                        <a:solidFill>
                          <a:srgbClr val="002060"/>
                        </a:solidFill>
                      </a:endParaRPr>
                    </a:p>
                  </a:txBody>
                  <a:tcPr marT="34290" marB="34290"/>
                </a:tc>
                <a:tc>
                  <a:txBody>
                    <a:bodyPr/>
                    <a:lstStyle/>
                    <a:p>
                      <a:r>
                        <a:rPr lang="en-US" sz="1400" dirty="0" smtClean="0">
                          <a:solidFill>
                            <a:srgbClr val="002060"/>
                          </a:solidFill>
                        </a:rPr>
                        <a:t>2U12</a:t>
                      </a:r>
                      <a:endParaRPr lang="en-US" sz="1400" dirty="0">
                        <a:solidFill>
                          <a:srgbClr val="002060"/>
                        </a:solidFill>
                      </a:endParaRPr>
                    </a:p>
                  </a:txBody>
                  <a:tcPr marT="34290" marB="34290"/>
                </a:tc>
              </a:tr>
              <a:tr h="274320">
                <a:tc>
                  <a:txBody>
                    <a:bodyPr/>
                    <a:lstStyle/>
                    <a:p>
                      <a:r>
                        <a:rPr lang="en-US" sz="1400" dirty="0" smtClean="0">
                          <a:solidFill>
                            <a:srgbClr val="002060"/>
                          </a:solidFill>
                        </a:rPr>
                        <a:t>QXS-324/QXS-424</a:t>
                      </a:r>
                      <a:endParaRPr lang="en-US" sz="1400" dirty="0">
                        <a:solidFill>
                          <a:srgbClr val="002060"/>
                        </a:solidFill>
                      </a:endParaRPr>
                    </a:p>
                  </a:txBody>
                  <a:tcPr marT="34290" marB="34290"/>
                </a:tc>
                <a:tc>
                  <a:txBody>
                    <a:bodyPr/>
                    <a:lstStyle/>
                    <a:p>
                      <a:r>
                        <a:rPr lang="en-US" sz="1400" dirty="0" smtClean="0">
                          <a:solidFill>
                            <a:srgbClr val="002060"/>
                          </a:solidFill>
                        </a:rPr>
                        <a:t>CNC* or SAS</a:t>
                      </a:r>
                      <a:endParaRPr lang="en-US" sz="1400" dirty="0">
                        <a:solidFill>
                          <a:srgbClr val="002060"/>
                        </a:solidFill>
                      </a:endParaRPr>
                    </a:p>
                  </a:txBody>
                  <a:tcPr marT="34290" marB="34290"/>
                </a:tc>
                <a:tc>
                  <a:txBody>
                    <a:bodyPr/>
                    <a:lstStyle/>
                    <a:p>
                      <a:r>
                        <a:rPr lang="en-US" sz="1400" dirty="0" smtClean="0">
                          <a:solidFill>
                            <a:srgbClr val="002060"/>
                          </a:solidFill>
                        </a:rPr>
                        <a:t>2.5” SFF</a:t>
                      </a:r>
                      <a:endParaRPr lang="en-US" sz="1400" dirty="0">
                        <a:solidFill>
                          <a:srgbClr val="002060"/>
                        </a:solidFill>
                      </a:endParaRPr>
                    </a:p>
                  </a:txBody>
                  <a:tcPr marT="34290" marB="34290"/>
                </a:tc>
                <a:tc>
                  <a:txBody>
                    <a:bodyPr/>
                    <a:lstStyle/>
                    <a:p>
                      <a:r>
                        <a:rPr lang="en-US" sz="1400" dirty="0" smtClean="0">
                          <a:solidFill>
                            <a:srgbClr val="002060"/>
                          </a:solidFill>
                        </a:rPr>
                        <a:t>2U24</a:t>
                      </a:r>
                      <a:endParaRPr lang="en-US" sz="1400" dirty="0">
                        <a:solidFill>
                          <a:srgbClr val="002060"/>
                        </a:solidFill>
                      </a:endParaRPr>
                    </a:p>
                  </a:txBody>
                  <a:tcPr marT="34290" marB="34290"/>
                </a:tc>
              </a:tr>
              <a:tr h="278130">
                <a:tc>
                  <a:txBody>
                    <a:bodyPr/>
                    <a:lstStyle/>
                    <a:p>
                      <a:r>
                        <a:rPr lang="en-US" sz="1400" dirty="0" smtClean="0">
                          <a:solidFill>
                            <a:srgbClr val="002060"/>
                          </a:solidFill>
                        </a:rPr>
                        <a:t>QXS-448/QXS-648</a:t>
                      </a:r>
                      <a:endParaRPr lang="en-US" sz="1400" dirty="0">
                        <a:solidFill>
                          <a:srgbClr val="002060"/>
                        </a:solidFill>
                      </a:endParaRPr>
                    </a:p>
                  </a:txBody>
                  <a:tcPr marT="34290" marB="34290"/>
                </a:tc>
                <a:tc>
                  <a:txBody>
                    <a:bodyPr/>
                    <a:lstStyle/>
                    <a:p>
                      <a:r>
                        <a:rPr lang="en-US" sz="1400" dirty="0" smtClean="0">
                          <a:solidFill>
                            <a:srgbClr val="002060"/>
                          </a:solidFill>
                        </a:rPr>
                        <a:t>CNC* or SAS</a:t>
                      </a:r>
                      <a:endParaRPr lang="en-US" sz="1400" dirty="0">
                        <a:solidFill>
                          <a:srgbClr val="002060"/>
                        </a:solidFill>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rPr>
                        <a:t>2.5” SFF</a:t>
                      </a:r>
                    </a:p>
                  </a:txBody>
                  <a:tcPr marT="34290" marB="34290"/>
                </a:tc>
                <a:tc>
                  <a:txBody>
                    <a:bodyPr/>
                    <a:lstStyle/>
                    <a:p>
                      <a:r>
                        <a:rPr lang="en-US" sz="1400" dirty="0" smtClean="0">
                          <a:solidFill>
                            <a:srgbClr val="002060"/>
                          </a:solidFill>
                        </a:rPr>
                        <a:t>2U48</a:t>
                      </a:r>
                      <a:endParaRPr lang="en-US" sz="1400" dirty="0">
                        <a:solidFill>
                          <a:srgbClr val="002060"/>
                        </a:solidFill>
                      </a:endParaRPr>
                    </a:p>
                  </a:txBody>
                  <a:tcPr marT="34290" marB="34290"/>
                </a:tc>
              </a:tr>
              <a:tr h="320040">
                <a:tc>
                  <a:txBody>
                    <a:bodyPr/>
                    <a:lstStyle/>
                    <a:p>
                      <a:r>
                        <a:rPr lang="en-US" sz="1400" dirty="0" smtClean="0">
                          <a:solidFill>
                            <a:srgbClr val="002060"/>
                          </a:solidFill>
                        </a:rPr>
                        <a:t>QXS-456/QXS-656</a:t>
                      </a:r>
                      <a:endParaRPr lang="en-US" sz="1400" dirty="0">
                        <a:solidFill>
                          <a:srgbClr val="002060"/>
                        </a:solidFill>
                      </a:endParaRPr>
                    </a:p>
                  </a:txBody>
                  <a:tcPr marT="34290" marB="34290"/>
                </a:tc>
                <a:tc>
                  <a:txBody>
                    <a:bodyPr/>
                    <a:lstStyle/>
                    <a:p>
                      <a:r>
                        <a:rPr lang="en-US" sz="1400" dirty="0" smtClean="0">
                          <a:solidFill>
                            <a:srgbClr val="002060"/>
                          </a:solidFill>
                        </a:rPr>
                        <a:t>CNC* or SAS</a:t>
                      </a:r>
                      <a:endParaRPr lang="en-US" sz="1400" dirty="0">
                        <a:solidFill>
                          <a:srgbClr val="002060"/>
                        </a:solidFill>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rPr>
                        <a:t>3.5” LFF</a:t>
                      </a:r>
                    </a:p>
                  </a:txBody>
                  <a:tcPr marT="34290" marB="34290"/>
                </a:tc>
                <a:tc>
                  <a:txBody>
                    <a:bodyPr/>
                    <a:lstStyle/>
                    <a:p>
                      <a:r>
                        <a:rPr lang="en-US" sz="1400" dirty="0" smtClean="0">
                          <a:solidFill>
                            <a:srgbClr val="002060"/>
                          </a:solidFill>
                        </a:rPr>
                        <a:t>4U56</a:t>
                      </a:r>
                      <a:endParaRPr lang="en-US" sz="1400" dirty="0">
                        <a:solidFill>
                          <a:srgbClr val="002060"/>
                        </a:solidFill>
                      </a:endParaRPr>
                    </a:p>
                  </a:txBody>
                  <a:tcPr marT="34290" marB="34290"/>
                </a:tc>
              </a:tr>
              <a:tr h="323850">
                <a:tc gridSpan="4">
                  <a:txBody>
                    <a:bodyPr/>
                    <a:lstStyle/>
                    <a:p>
                      <a:r>
                        <a:rPr lang="en-US" sz="1400" dirty="0" smtClean="0">
                          <a:solidFill>
                            <a:srgbClr val="002060"/>
                          </a:solidFill>
                        </a:rPr>
                        <a:t>*CNC (converged network controller) allows for FC, iSCSI (10GbE), iSCSI (1 Gb) host interface connections using SFPs.</a:t>
                      </a:r>
                      <a:endParaRPr lang="en-US" sz="1400" dirty="0">
                        <a:solidFill>
                          <a:srgbClr val="002060"/>
                        </a:solidFill>
                      </a:endParaRPr>
                    </a:p>
                  </a:txBody>
                  <a:tcPr marT="34290" marB="34290"/>
                </a:tc>
                <a:tc hMerge="1">
                  <a:txBody>
                    <a:bodyPr/>
                    <a:lstStyle/>
                    <a:p>
                      <a:endParaRPr lang="en-US" sz="1400" dirty="0">
                        <a:solidFill>
                          <a:srgbClr val="002060"/>
                        </a:solidFill>
                      </a:endParaRPr>
                    </a:p>
                  </a:txBody>
                  <a:tcPr marT="34290" marB="34290"/>
                </a:tc>
                <a:tc hMerge="1">
                  <a:txBody>
                    <a:bodyPr/>
                    <a:lstStyle/>
                    <a:p>
                      <a:endParaRPr lang="en-US" sz="1400" dirty="0">
                        <a:solidFill>
                          <a:srgbClr val="002060"/>
                        </a:solidFill>
                      </a:endParaRPr>
                    </a:p>
                  </a:txBody>
                  <a:tcPr marT="34290" marB="34290"/>
                </a:tc>
                <a:tc hMerge="1">
                  <a:txBody>
                    <a:bodyPr/>
                    <a:lstStyle/>
                    <a:p>
                      <a:endParaRPr lang="en-US" sz="1400" dirty="0">
                        <a:solidFill>
                          <a:srgbClr val="002060"/>
                        </a:solidFill>
                      </a:endParaRPr>
                    </a:p>
                  </a:txBody>
                  <a:tcPr marT="34290" marB="34290"/>
                </a:tc>
              </a:tr>
              <a:tr h="295275">
                <a:tc gridSpan="4">
                  <a:txBody>
                    <a:bodyPr/>
                    <a:lstStyle/>
                    <a:p>
                      <a:r>
                        <a:rPr lang="en-US" sz="1400" dirty="0" smtClean="0">
                          <a:solidFill>
                            <a:srgbClr val="002060"/>
                          </a:solidFill>
                        </a:rPr>
                        <a:t>Note 1: Air management solution</a:t>
                      </a:r>
                      <a:r>
                        <a:rPr lang="en-US" sz="1400" baseline="0" dirty="0" smtClean="0">
                          <a:solidFill>
                            <a:srgbClr val="002060"/>
                          </a:solidFill>
                        </a:rPr>
                        <a:t> (AMS) inserts </a:t>
                      </a:r>
                      <a:r>
                        <a:rPr lang="en-US" sz="1400" dirty="0" smtClean="0">
                          <a:solidFill>
                            <a:srgbClr val="002060"/>
                          </a:solidFill>
                        </a:rPr>
                        <a:t> must be installed within the</a:t>
                      </a:r>
                      <a:r>
                        <a:rPr lang="en-US" sz="1400" baseline="0" dirty="0" smtClean="0">
                          <a:solidFill>
                            <a:srgbClr val="002060"/>
                          </a:solidFill>
                        </a:rPr>
                        <a:t> QXS-448 &amp; QXS-648</a:t>
                      </a:r>
                      <a:r>
                        <a:rPr lang="en-US" sz="1400" dirty="0" smtClean="0">
                          <a:solidFill>
                            <a:srgbClr val="002060"/>
                          </a:solidFill>
                        </a:rPr>
                        <a:t> chassis in the unpopulated drive slots to ensure system cooling.</a:t>
                      </a:r>
                      <a:endParaRPr lang="en-US" sz="1400" dirty="0">
                        <a:solidFill>
                          <a:srgbClr val="002060"/>
                        </a:solidFill>
                      </a:endParaRPr>
                    </a:p>
                  </a:txBody>
                  <a:tcPr marT="34290" marB="34290"/>
                </a:tc>
                <a:tc hMerge="1">
                  <a:txBody>
                    <a:bodyPr/>
                    <a:lstStyle/>
                    <a:p>
                      <a:endParaRPr lang="en-US" sz="1400" dirty="0">
                        <a:solidFill>
                          <a:srgbClr val="002060"/>
                        </a:solidFill>
                      </a:endParaRPr>
                    </a:p>
                  </a:txBody>
                  <a:tcPr marT="34290" marB="34290"/>
                </a:tc>
                <a:tc hMerge="1">
                  <a:txBody>
                    <a:bodyPr/>
                    <a:lstStyle/>
                    <a:p>
                      <a:endParaRPr lang="en-US" sz="1400" dirty="0">
                        <a:solidFill>
                          <a:srgbClr val="002060"/>
                        </a:solidFill>
                      </a:endParaRPr>
                    </a:p>
                  </a:txBody>
                  <a:tcPr marT="34290" marB="34290"/>
                </a:tc>
                <a:tc hMerge="1">
                  <a:txBody>
                    <a:bodyPr/>
                    <a:lstStyle/>
                    <a:p>
                      <a:endParaRPr lang="en-US" sz="1400" dirty="0">
                        <a:solidFill>
                          <a:srgbClr val="002060"/>
                        </a:solidFill>
                      </a:endParaRPr>
                    </a:p>
                  </a:txBody>
                  <a:tcPr marT="34290" marB="34290"/>
                </a:tc>
              </a:tr>
              <a:tr h="295275">
                <a:tc gridSpan="4">
                  <a:txBody>
                    <a:bodyPr/>
                    <a:lstStyle/>
                    <a:p>
                      <a:r>
                        <a:rPr lang="en-US" sz="1400" dirty="0" smtClean="0">
                          <a:solidFill>
                            <a:srgbClr val="002060"/>
                          </a:solidFill>
                        </a:rPr>
                        <a:t>Note 2: When addressing drives within a system, the word drive(s) indicates HDDs</a:t>
                      </a:r>
                    </a:p>
                    <a:p>
                      <a:r>
                        <a:rPr lang="en-US" sz="1400" dirty="0" smtClean="0">
                          <a:solidFill>
                            <a:srgbClr val="002060"/>
                          </a:solidFill>
                        </a:rPr>
                        <a:t>or SSDs.</a:t>
                      </a:r>
                      <a:endParaRPr lang="en-US" sz="1400" dirty="0">
                        <a:solidFill>
                          <a:srgbClr val="002060"/>
                        </a:solidFill>
                      </a:endParaRPr>
                    </a:p>
                  </a:txBody>
                  <a:tcPr marT="34290" marB="34290"/>
                </a:tc>
                <a:tc hMerge="1">
                  <a:txBody>
                    <a:bodyPr/>
                    <a:lstStyle/>
                    <a:p>
                      <a:endParaRPr lang="en-US" sz="1400" dirty="0">
                        <a:solidFill>
                          <a:srgbClr val="002060"/>
                        </a:solidFill>
                      </a:endParaRPr>
                    </a:p>
                  </a:txBody>
                  <a:tcPr marT="34290" marB="34290"/>
                </a:tc>
                <a:tc hMerge="1">
                  <a:txBody>
                    <a:bodyPr/>
                    <a:lstStyle/>
                    <a:p>
                      <a:endParaRPr lang="en-US" sz="1400" dirty="0">
                        <a:solidFill>
                          <a:srgbClr val="002060"/>
                        </a:solidFill>
                      </a:endParaRPr>
                    </a:p>
                  </a:txBody>
                  <a:tcPr marT="34290" marB="34290"/>
                </a:tc>
                <a:tc hMerge="1">
                  <a:txBody>
                    <a:bodyPr/>
                    <a:lstStyle/>
                    <a:p>
                      <a:endParaRPr lang="en-US" sz="1400" dirty="0">
                        <a:solidFill>
                          <a:srgbClr val="002060"/>
                        </a:solidFill>
                      </a:endParaRPr>
                    </a:p>
                  </a:txBody>
                  <a:tcPr marT="34290" marB="34290"/>
                </a:tc>
              </a:tr>
            </a:tbl>
          </a:graphicData>
        </a:graphic>
      </p:graphicFrame>
    </p:spTree>
    <p:extLst>
      <p:ext uri="{BB962C8B-B14F-4D97-AF65-F5344CB8AC3E}">
        <p14:creationId xmlns:p14="http://schemas.microsoft.com/office/powerpoint/2010/main" val="260223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t>
            </a:r>
            <a:r>
              <a:rPr lang="en-US" cap="all" dirty="0" smtClean="0"/>
              <a:t>QXS-3/4/6 Series Chassis</a:t>
            </a:r>
            <a:endParaRPr lang="en-US" cap="all" dirty="0"/>
          </a:p>
        </p:txBody>
      </p:sp>
      <p:sp>
        <p:nvSpPr>
          <p:cNvPr id="3" name="Text Placeholder 2"/>
          <p:cNvSpPr>
            <a:spLocks noGrp="1"/>
          </p:cNvSpPr>
          <p:nvPr>
            <p:ph idx="1"/>
          </p:nvPr>
        </p:nvSpPr>
        <p:spPr/>
        <p:txBody>
          <a:bodyPr wrap="square">
            <a:spAutoFit/>
          </a:bodyPr>
          <a:lstStyle/>
          <a:p>
            <a:pPr marL="0" indent="0">
              <a:buNone/>
            </a:pPr>
            <a:r>
              <a:rPr lang="en-US" dirty="0" smtClean="0"/>
              <a:t>2U12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265" y="1524130"/>
            <a:ext cx="3523810" cy="6984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265" y="2964922"/>
            <a:ext cx="3520440" cy="13876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826" y="1524130"/>
            <a:ext cx="3117915" cy="5760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826" y="2964922"/>
            <a:ext cx="3109875" cy="575903"/>
          </a:xfrm>
          <a:prstGeom prst="rect">
            <a:avLst/>
          </a:prstGeom>
        </p:spPr>
      </p:pic>
      <p:sp>
        <p:nvSpPr>
          <p:cNvPr id="8" name="Text Placeholder 2"/>
          <p:cNvSpPr txBox="1">
            <a:spLocks/>
          </p:cNvSpPr>
          <p:nvPr/>
        </p:nvSpPr>
        <p:spPr bwMode="auto">
          <a:xfrm>
            <a:off x="2199859" y="3557203"/>
            <a:ext cx="9993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rtlCol="0" anchor="t" anchorCtr="0" compatLnSpc="1">
            <a:prstTxWarp prst="textNoShape">
              <a:avLst/>
            </a:prstTxWarp>
            <a:spAutoFit/>
          </a:bodyPr>
          <a:lstStyle>
            <a:lvl1pPr marL="227013" indent="-227013" algn="l" rtl="0" eaLnBrk="1" fontAlgn="base" hangingPunct="1">
              <a:spcBef>
                <a:spcPts val="300"/>
              </a:spcBef>
              <a:spcAft>
                <a:spcPts val="300"/>
              </a:spcAft>
              <a:buSzPct val="95000"/>
              <a:buBlip>
                <a:blip r:embed="rId6"/>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dirty="0" smtClean="0"/>
              <a:t>2U24</a:t>
            </a:r>
            <a:endParaRPr lang="en-US" dirty="0"/>
          </a:p>
        </p:txBody>
      </p:sp>
      <p:sp>
        <p:nvSpPr>
          <p:cNvPr id="9" name="Text Placeholder 2"/>
          <p:cNvSpPr txBox="1">
            <a:spLocks/>
          </p:cNvSpPr>
          <p:nvPr/>
        </p:nvSpPr>
        <p:spPr bwMode="auto">
          <a:xfrm>
            <a:off x="6375829" y="2186763"/>
            <a:ext cx="9993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rtlCol="0" anchor="t" anchorCtr="0" compatLnSpc="1">
            <a:prstTxWarp prst="textNoShape">
              <a:avLst/>
            </a:prstTxWarp>
            <a:spAutoFit/>
          </a:bodyPr>
          <a:lstStyle>
            <a:lvl1pPr marL="227013" indent="-227013" algn="l" rtl="0" eaLnBrk="1" fontAlgn="base" hangingPunct="1">
              <a:spcBef>
                <a:spcPts val="300"/>
              </a:spcBef>
              <a:spcAft>
                <a:spcPts val="300"/>
              </a:spcAft>
              <a:buSzPct val="95000"/>
              <a:buBlip>
                <a:blip r:embed="rId6"/>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dirty="0" smtClean="0"/>
              <a:t>2U48</a:t>
            </a:r>
            <a:endParaRPr lang="en-US" dirty="0"/>
          </a:p>
        </p:txBody>
      </p:sp>
      <p:sp>
        <p:nvSpPr>
          <p:cNvPr id="10" name="Text Placeholder 2"/>
          <p:cNvSpPr txBox="1">
            <a:spLocks/>
          </p:cNvSpPr>
          <p:nvPr/>
        </p:nvSpPr>
        <p:spPr bwMode="auto">
          <a:xfrm>
            <a:off x="6423454" y="4276398"/>
            <a:ext cx="853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rtlCol="0" anchor="t" anchorCtr="0" compatLnSpc="1">
            <a:prstTxWarp prst="textNoShape">
              <a:avLst/>
            </a:prstTxWarp>
            <a:spAutoFit/>
          </a:bodyPr>
          <a:lstStyle>
            <a:lvl1pPr marL="227013" indent="-227013" algn="l" rtl="0" eaLnBrk="1" fontAlgn="base" hangingPunct="1">
              <a:spcBef>
                <a:spcPts val="300"/>
              </a:spcBef>
              <a:spcAft>
                <a:spcPts val="300"/>
              </a:spcAft>
              <a:buSzPct val="95000"/>
              <a:buBlip>
                <a:blip r:embed="rId6"/>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dirty="0" smtClean="0"/>
              <a:t>4U56</a:t>
            </a:r>
            <a:endParaRPr lang="en-US" dirty="0"/>
          </a:p>
        </p:txBody>
      </p:sp>
    </p:spTree>
    <p:extLst>
      <p:ext uri="{BB962C8B-B14F-4D97-AF65-F5344CB8AC3E}">
        <p14:creationId xmlns:p14="http://schemas.microsoft.com/office/powerpoint/2010/main" val="25488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OBC</a:t>
            </a:r>
            <a:endParaRPr lang="en-US" dirty="0"/>
          </a:p>
        </p:txBody>
      </p:sp>
      <p:sp>
        <p:nvSpPr>
          <p:cNvPr id="3" name="Content Placeholder 2"/>
          <p:cNvSpPr>
            <a:spLocks noGrp="1"/>
          </p:cNvSpPr>
          <p:nvPr>
            <p:ph idx="1"/>
          </p:nvPr>
        </p:nvSpPr>
        <p:spPr>
          <a:xfrm>
            <a:off x="395805" y="719426"/>
            <a:ext cx="8216220" cy="3576473"/>
          </a:xfrm>
        </p:spPr>
        <p:txBody>
          <a:bodyPr/>
          <a:lstStyle/>
          <a:p>
            <a:r>
              <a:rPr lang="en-US" sz="1900" dirty="0"/>
              <a:t>Updated One Button </a:t>
            </a:r>
            <a:r>
              <a:rPr lang="en-US" sz="1900" dirty="0" err="1"/>
              <a:t>Config</a:t>
            </a:r>
            <a:r>
              <a:rPr lang="en-US" sz="1900" dirty="0"/>
              <a:t> (OBC): added 48-drive system </a:t>
            </a:r>
            <a:endParaRPr lang="en-US" sz="1900" dirty="0" smtClean="0"/>
          </a:p>
          <a:p>
            <a:r>
              <a:rPr lang="en-US" sz="1900" dirty="0" smtClean="0"/>
              <a:t>Default profile set: but it can be replaced with another profile set using Quantum Storage Profiles (QSP) process</a:t>
            </a:r>
          </a:p>
          <a:p>
            <a:pPr marL="0" indent="0">
              <a:buNone/>
            </a:pPr>
            <a:endParaRPr lang="en-US" sz="1900" dirty="0" smtClean="0"/>
          </a:p>
          <a:p>
            <a:pPr marL="0" indent="0">
              <a:buNone/>
            </a:pPr>
            <a:endParaRPr lang="en-US" sz="2200" dirty="0" smtClean="0"/>
          </a:p>
          <a:p>
            <a:endParaRPr lang="en-US" sz="2200" dirty="0" smtClean="0"/>
          </a:p>
          <a:p>
            <a:pPr marL="457200" lvl="1" indent="0">
              <a:buNone/>
            </a:pPr>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25694379"/>
              </p:ext>
            </p:extLst>
          </p:nvPr>
        </p:nvGraphicFramePr>
        <p:xfrm>
          <a:off x="914400" y="1879600"/>
          <a:ext cx="6486525" cy="2815590"/>
        </p:xfrm>
        <a:graphic>
          <a:graphicData uri="http://schemas.openxmlformats.org/drawingml/2006/table">
            <a:tbl>
              <a:tblPr firstRow="1" bandRow="1">
                <a:tableStyleId>{5C22544A-7EE6-4342-B048-85BDC9FD1C3A}</a:tableStyleId>
              </a:tblPr>
              <a:tblGrid>
                <a:gridCol w="2000250"/>
                <a:gridCol w="771525"/>
                <a:gridCol w="628650"/>
                <a:gridCol w="742950"/>
                <a:gridCol w="781050"/>
                <a:gridCol w="771525"/>
                <a:gridCol w="790575"/>
              </a:tblGrid>
              <a:tr h="388620">
                <a:tc>
                  <a:txBody>
                    <a:bodyPr/>
                    <a:lstStyle/>
                    <a:p>
                      <a:r>
                        <a:rPr lang="en-US" sz="1200" baseline="0" dirty="0" smtClean="0">
                          <a:solidFill>
                            <a:schemeClr val="bg1"/>
                          </a:solidFill>
                        </a:rPr>
                        <a:t>Profile</a:t>
                      </a:r>
                      <a:endParaRPr lang="en-US" sz="1200" baseline="0" dirty="0">
                        <a:solidFill>
                          <a:schemeClr val="bg1"/>
                        </a:solidFill>
                      </a:endParaRPr>
                    </a:p>
                  </a:txBody>
                  <a:tcPr marT="34290" marB="34290">
                    <a:solidFill>
                      <a:schemeClr val="accent1">
                        <a:lumMod val="60000"/>
                        <a:lumOff val="40000"/>
                      </a:schemeClr>
                    </a:solidFill>
                  </a:tcPr>
                </a:tc>
                <a:tc>
                  <a:txBody>
                    <a:bodyPr/>
                    <a:lstStyle/>
                    <a:p>
                      <a:r>
                        <a:rPr lang="en-US" sz="1200" baseline="0" dirty="0" err="1" smtClean="0">
                          <a:solidFill>
                            <a:schemeClr val="bg1"/>
                          </a:solidFill>
                        </a:rPr>
                        <a:t>Vdisk</a:t>
                      </a:r>
                      <a:endParaRPr lang="en-US" sz="1200" baseline="0" dirty="0">
                        <a:solidFill>
                          <a:schemeClr val="bg1"/>
                        </a:solidFill>
                      </a:endParaRPr>
                    </a:p>
                  </a:txBody>
                  <a:tcPr marT="34290" marB="34290">
                    <a:solidFill>
                      <a:schemeClr val="accent1">
                        <a:lumMod val="60000"/>
                        <a:lumOff val="40000"/>
                      </a:schemeClr>
                    </a:solidFill>
                  </a:tcPr>
                </a:tc>
                <a:tc>
                  <a:txBody>
                    <a:bodyPr/>
                    <a:lstStyle/>
                    <a:p>
                      <a:r>
                        <a:rPr lang="en-US" sz="1200" baseline="0" dirty="0" smtClean="0">
                          <a:solidFill>
                            <a:schemeClr val="bg1"/>
                          </a:solidFill>
                        </a:rPr>
                        <a:t>Chunk Size</a:t>
                      </a:r>
                      <a:endParaRPr lang="en-US" sz="1200" baseline="0" dirty="0">
                        <a:solidFill>
                          <a:schemeClr val="bg1"/>
                        </a:solidFill>
                      </a:endParaRPr>
                    </a:p>
                  </a:txBody>
                  <a:tcPr marT="34290" marB="34290">
                    <a:solidFill>
                      <a:schemeClr val="accent1">
                        <a:lumMod val="60000"/>
                        <a:lumOff val="40000"/>
                      </a:schemeClr>
                    </a:solidFill>
                  </a:tcPr>
                </a:tc>
                <a:tc>
                  <a:txBody>
                    <a:bodyPr/>
                    <a:lstStyle/>
                    <a:p>
                      <a:r>
                        <a:rPr lang="en-US" sz="1200" baseline="0" dirty="0" smtClean="0">
                          <a:solidFill>
                            <a:schemeClr val="bg1"/>
                          </a:solidFill>
                        </a:rPr>
                        <a:t>12-Drive System</a:t>
                      </a:r>
                      <a:endParaRPr lang="en-US" sz="1200" baseline="0" dirty="0">
                        <a:solidFill>
                          <a:schemeClr val="bg1"/>
                        </a:solidFill>
                      </a:endParaRPr>
                    </a:p>
                  </a:txBody>
                  <a:tcPr marT="34290" marB="34290">
                    <a:solidFill>
                      <a:schemeClr val="accent1">
                        <a:lumMod val="60000"/>
                        <a:lumOff val="40000"/>
                      </a:schemeClr>
                    </a:solidFill>
                  </a:tcPr>
                </a:tc>
                <a:tc>
                  <a:txBody>
                    <a:bodyPr/>
                    <a:lstStyle/>
                    <a:p>
                      <a:r>
                        <a:rPr lang="en-US" sz="1200" baseline="0" dirty="0" smtClean="0">
                          <a:solidFill>
                            <a:schemeClr val="bg1"/>
                          </a:solidFill>
                        </a:rPr>
                        <a:t>24-Drive System</a:t>
                      </a:r>
                      <a:endParaRPr lang="en-US" sz="1200" baseline="0" dirty="0">
                        <a:solidFill>
                          <a:schemeClr val="bg1"/>
                        </a:solidFill>
                      </a:endParaRPr>
                    </a:p>
                  </a:txBody>
                  <a:tcPr marT="34290" marB="34290">
                    <a:solidFill>
                      <a:schemeClr val="accent1">
                        <a:lumMod val="60000"/>
                        <a:lumOff val="40000"/>
                      </a:schemeClr>
                    </a:solidFill>
                  </a:tcPr>
                </a:tc>
                <a:tc>
                  <a:txBody>
                    <a:bodyPr/>
                    <a:lstStyle/>
                    <a:p>
                      <a:r>
                        <a:rPr lang="en-US" sz="1200" baseline="0" dirty="0" smtClean="0">
                          <a:solidFill>
                            <a:schemeClr val="bg1"/>
                          </a:solidFill>
                        </a:rPr>
                        <a:t>48-Drive System</a:t>
                      </a:r>
                      <a:endParaRPr lang="en-US" sz="1200" baseline="0" dirty="0">
                        <a:solidFill>
                          <a:schemeClr val="bg1"/>
                        </a:solidFill>
                      </a:endParaRPr>
                    </a:p>
                  </a:txBody>
                  <a:tcPr marT="34290" marB="34290">
                    <a:solidFill>
                      <a:schemeClr val="accent1">
                        <a:lumMod val="60000"/>
                        <a:lumOff val="40000"/>
                      </a:schemeClr>
                    </a:solidFill>
                  </a:tcPr>
                </a:tc>
                <a:tc>
                  <a:txBody>
                    <a:bodyPr/>
                    <a:lstStyle/>
                    <a:p>
                      <a:r>
                        <a:rPr lang="en-US" sz="1200" baseline="0" dirty="0" smtClean="0">
                          <a:solidFill>
                            <a:schemeClr val="bg1"/>
                          </a:solidFill>
                        </a:rPr>
                        <a:t>56-Drive System</a:t>
                      </a:r>
                      <a:endParaRPr lang="en-US" sz="1200" baseline="0" dirty="0">
                        <a:solidFill>
                          <a:schemeClr val="bg1"/>
                        </a:solidFill>
                      </a:endParaRPr>
                    </a:p>
                  </a:txBody>
                  <a:tcPr marT="34290" marB="34290">
                    <a:solidFill>
                      <a:schemeClr val="accent1">
                        <a:lumMod val="60000"/>
                        <a:lumOff val="40000"/>
                      </a:schemeClr>
                    </a:solidFill>
                  </a:tcPr>
                </a:tc>
              </a:tr>
              <a:tr h="278130">
                <a:tc>
                  <a:txBody>
                    <a:bodyPr/>
                    <a:lstStyle/>
                    <a:p>
                      <a:r>
                        <a:rPr lang="en-US" sz="1200" baseline="0" dirty="0" err="1" smtClean="0">
                          <a:solidFill>
                            <a:schemeClr val="tx1"/>
                          </a:solidFill>
                        </a:rPr>
                        <a:t>StorNext</a:t>
                      </a:r>
                      <a:r>
                        <a:rPr lang="en-US" sz="1200" baseline="0" dirty="0" smtClean="0">
                          <a:solidFill>
                            <a:schemeClr val="tx1"/>
                          </a:solidFill>
                        </a:rPr>
                        <a:t> Metadata 1+1</a:t>
                      </a:r>
                      <a:endParaRPr lang="en-US" sz="1200" baseline="0" dirty="0">
                        <a:solidFill>
                          <a:schemeClr val="tx1"/>
                        </a:solidFill>
                      </a:endParaRPr>
                    </a:p>
                  </a:txBody>
                  <a:tcPr marT="34290" marB="34290"/>
                </a:tc>
                <a:tc>
                  <a:txBody>
                    <a:bodyPr/>
                    <a:lstStyle/>
                    <a:p>
                      <a:r>
                        <a:rPr lang="en-US" sz="1200" baseline="0" dirty="0" smtClean="0">
                          <a:solidFill>
                            <a:schemeClr val="tx1"/>
                          </a:solidFill>
                        </a:rPr>
                        <a:t>RAID 1</a:t>
                      </a:r>
                      <a:endParaRPr lang="en-US" sz="1200" baseline="0" dirty="0">
                        <a:solidFill>
                          <a:schemeClr val="tx1"/>
                        </a:solidFill>
                      </a:endParaRPr>
                    </a:p>
                  </a:txBody>
                  <a:tcPr marT="34290" marB="34290"/>
                </a:tc>
                <a:tc>
                  <a:txBody>
                    <a:bodyPr/>
                    <a:lstStyle/>
                    <a:p>
                      <a:r>
                        <a:rPr lang="en-US" sz="1200" baseline="0" dirty="0" smtClean="0">
                          <a:solidFill>
                            <a:schemeClr val="tx1"/>
                          </a:solidFill>
                        </a:rPr>
                        <a:t>N/A</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r>
              <a:tr h="278130">
                <a:tc>
                  <a:txBody>
                    <a:bodyPr/>
                    <a:lstStyle/>
                    <a:p>
                      <a:r>
                        <a:rPr lang="en-US" sz="1200" baseline="0" dirty="0" err="1" smtClean="0">
                          <a:solidFill>
                            <a:schemeClr val="tx1"/>
                          </a:solidFill>
                        </a:rPr>
                        <a:t>StorNext</a:t>
                      </a:r>
                      <a:r>
                        <a:rPr lang="en-US" sz="1200" baseline="0" dirty="0" smtClean="0">
                          <a:solidFill>
                            <a:schemeClr val="tx1"/>
                          </a:solidFill>
                        </a:rPr>
                        <a:t> Data 10+2</a:t>
                      </a:r>
                      <a:endParaRPr lang="en-US" sz="1200" baseline="0" dirty="0">
                        <a:solidFill>
                          <a:schemeClr val="tx1"/>
                        </a:solidFill>
                      </a:endParaRPr>
                    </a:p>
                  </a:txBody>
                  <a:tcPr marT="34290" marB="34290"/>
                </a:tc>
                <a:tc>
                  <a:txBody>
                    <a:bodyPr/>
                    <a:lstStyle/>
                    <a:p>
                      <a:r>
                        <a:rPr lang="en-US" sz="1200" baseline="0" dirty="0" smtClean="0">
                          <a:solidFill>
                            <a:schemeClr val="tx1"/>
                          </a:solidFill>
                        </a:rPr>
                        <a:t>RAID  6</a:t>
                      </a:r>
                      <a:endParaRPr lang="en-US" sz="1200" baseline="0" dirty="0">
                        <a:solidFill>
                          <a:schemeClr val="tx1"/>
                        </a:solidFill>
                      </a:endParaRPr>
                    </a:p>
                  </a:txBody>
                  <a:tcPr marT="34290" marB="34290"/>
                </a:tc>
                <a:tc>
                  <a:txBody>
                    <a:bodyPr/>
                    <a:lstStyle/>
                    <a:p>
                      <a:r>
                        <a:rPr lang="en-US" sz="1200" baseline="0" dirty="0" smtClean="0">
                          <a:solidFill>
                            <a:schemeClr val="tx1"/>
                          </a:solidFill>
                        </a:rPr>
                        <a:t>256k</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r>
              <a:tr h="278130">
                <a:tc>
                  <a:txBody>
                    <a:bodyPr/>
                    <a:lstStyle/>
                    <a:p>
                      <a:r>
                        <a:rPr lang="en-US" sz="1200" baseline="0" dirty="0" err="1" smtClean="0">
                          <a:solidFill>
                            <a:schemeClr val="tx1"/>
                          </a:solidFill>
                        </a:rPr>
                        <a:t>StorNext</a:t>
                      </a:r>
                      <a:r>
                        <a:rPr lang="en-US" sz="1200" baseline="0" dirty="0" smtClean="0">
                          <a:solidFill>
                            <a:schemeClr val="tx1"/>
                          </a:solidFill>
                        </a:rPr>
                        <a:t> Data 12+2</a:t>
                      </a:r>
                      <a:endParaRPr lang="en-US" sz="1200" baseline="0" dirty="0">
                        <a:solidFill>
                          <a:schemeClr val="tx1"/>
                        </a:solidFill>
                      </a:endParaRPr>
                    </a:p>
                  </a:txBody>
                  <a:tcPr marT="34290" marB="34290"/>
                </a:tc>
                <a:tc>
                  <a:txBody>
                    <a:bodyPr/>
                    <a:lstStyle/>
                    <a:p>
                      <a:r>
                        <a:rPr lang="en-US" sz="1200" baseline="0" dirty="0" smtClean="0">
                          <a:solidFill>
                            <a:schemeClr val="tx1"/>
                          </a:solidFill>
                        </a:rPr>
                        <a:t>RAID  6</a:t>
                      </a:r>
                      <a:endParaRPr lang="en-US" sz="1200" baseline="0" dirty="0">
                        <a:solidFill>
                          <a:schemeClr val="tx1"/>
                        </a:solidFill>
                      </a:endParaRPr>
                    </a:p>
                  </a:txBody>
                  <a:tcPr marT="34290" marB="34290"/>
                </a:tc>
                <a:tc>
                  <a:txBody>
                    <a:bodyPr/>
                    <a:lstStyle/>
                    <a:p>
                      <a:r>
                        <a:rPr lang="en-US" sz="1200" baseline="0" dirty="0" smtClean="0">
                          <a:solidFill>
                            <a:schemeClr val="tx1"/>
                          </a:solidFill>
                        </a:rPr>
                        <a:t>256k</a:t>
                      </a:r>
                      <a:endParaRPr lang="en-US" sz="1200" baseline="0" dirty="0">
                        <a:solidFill>
                          <a:schemeClr val="tx1"/>
                        </a:solidFill>
                      </a:endParaRPr>
                    </a:p>
                  </a:txBody>
                  <a:tcPr marT="34290" marB="34290"/>
                </a:tc>
                <a:tc>
                  <a:txBody>
                    <a:bodyPr/>
                    <a:lstStyle/>
                    <a:p>
                      <a:r>
                        <a:rPr lang="en-US" sz="1200" baseline="0" dirty="0" smtClean="0">
                          <a:solidFill>
                            <a:schemeClr val="tx1"/>
                          </a:solidFill>
                        </a:rPr>
                        <a:t>No</a:t>
                      </a:r>
                      <a:endParaRPr lang="en-US" sz="1200" baseline="0" dirty="0">
                        <a:solidFill>
                          <a:schemeClr val="tx1"/>
                        </a:solidFill>
                      </a:endParaRPr>
                    </a:p>
                  </a:txBody>
                  <a:tcPr marT="34290" marB="34290"/>
                </a:tc>
                <a:tc>
                  <a:txBody>
                    <a:bodyPr/>
                    <a:lstStyle/>
                    <a:p>
                      <a:r>
                        <a:rPr lang="en-US" sz="1200" baseline="0" dirty="0" smtClean="0">
                          <a:solidFill>
                            <a:schemeClr val="tx1"/>
                          </a:solidFill>
                        </a:rPr>
                        <a:t>No</a:t>
                      </a:r>
                      <a:endParaRPr lang="en-US" sz="1200" baseline="0" dirty="0">
                        <a:solidFill>
                          <a:schemeClr val="tx1"/>
                        </a:solidFill>
                      </a:endParaRPr>
                    </a:p>
                  </a:txBody>
                  <a:tcPr marT="34290" marB="34290"/>
                </a:tc>
                <a:tc>
                  <a:txBody>
                    <a:bodyPr/>
                    <a:lstStyle/>
                    <a:p>
                      <a:r>
                        <a:rPr lang="en-US" sz="1200" baseline="0" dirty="0" smtClean="0">
                          <a:solidFill>
                            <a:schemeClr val="tx1"/>
                          </a:solidFill>
                        </a:rPr>
                        <a:t>No</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r>
              <a:tr h="278130">
                <a:tc>
                  <a:txBody>
                    <a:bodyPr/>
                    <a:lstStyle/>
                    <a:p>
                      <a:r>
                        <a:rPr lang="en-US" sz="1200" baseline="0" dirty="0" err="1" smtClean="0">
                          <a:solidFill>
                            <a:schemeClr val="tx1"/>
                          </a:solidFill>
                        </a:rPr>
                        <a:t>StorNext</a:t>
                      </a:r>
                      <a:r>
                        <a:rPr lang="en-US" sz="1200" baseline="0" dirty="0" smtClean="0">
                          <a:solidFill>
                            <a:schemeClr val="tx1"/>
                          </a:solidFill>
                        </a:rPr>
                        <a:t> Data 5+2</a:t>
                      </a:r>
                      <a:endParaRPr lang="en-US" sz="1200" baseline="0" dirty="0">
                        <a:solidFill>
                          <a:schemeClr val="tx1"/>
                        </a:solidFill>
                      </a:endParaRPr>
                    </a:p>
                  </a:txBody>
                  <a:tcPr marT="34290" marB="34290"/>
                </a:tc>
                <a:tc>
                  <a:txBody>
                    <a:bodyPr/>
                    <a:lstStyle/>
                    <a:p>
                      <a:r>
                        <a:rPr lang="en-US" sz="1200" baseline="0" dirty="0" smtClean="0">
                          <a:solidFill>
                            <a:schemeClr val="tx1"/>
                          </a:solidFill>
                        </a:rPr>
                        <a:t>RAID  6</a:t>
                      </a:r>
                      <a:endParaRPr lang="en-US" sz="1200" baseline="0" dirty="0">
                        <a:solidFill>
                          <a:schemeClr val="tx1"/>
                        </a:solidFill>
                      </a:endParaRPr>
                    </a:p>
                  </a:txBody>
                  <a:tcPr marT="34290" marB="34290"/>
                </a:tc>
                <a:tc>
                  <a:txBody>
                    <a:bodyPr/>
                    <a:lstStyle/>
                    <a:p>
                      <a:r>
                        <a:rPr lang="en-US" sz="1200" baseline="0" dirty="0" smtClean="0">
                          <a:solidFill>
                            <a:schemeClr val="tx1"/>
                          </a:solidFill>
                        </a:rPr>
                        <a:t>256k</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r>
              <a:tr h="278130">
                <a:tc>
                  <a:txBody>
                    <a:bodyPr/>
                    <a:lstStyle/>
                    <a:p>
                      <a:r>
                        <a:rPr lang="en-US" sz="1200" baseline="0" dirty="0" err="1" smtClean="0">
                          <a:solidFill>
                            <a:schemeClr val="tx1"/>
                          </a:solidFill>
                        </a:rPr>
                        <a:t>StorNext</a:t>
                      </a:r>
                      <a:r>
                        <a:rPr lang="en-US" sz="1200" baseline="0" dirty="0" smtClean="0">
                          <a:solidFill>
                            <a:schemeClr val="tx1"/>
                          </a:solidFill>
                        </a:rPr>
                        <a:t> Data 8+2</a:t>
                      </a:r>
                      <a:endParaRPr lang="en-US" sz="1200" baseline="0" dirty="0">
                        <a:solidFill>
                          <a:schemeClr val="tx1"/>
                        </a:solidFill>
                      </a:endParaRPr>
                    </a:p>
                  </a:txBody>
                  <a:tcPr marT="34290" marB="34290"/>
                </a:tc>
                <a:tc>
                  <a:txBody>
                    <a:bodyPr/>
                    <a:lstStyle/>
                    <a:p>
                      <a:r>
                        <a:rPr lang="en-US" sz="1200" baseline="0" dirty="0" smtClean="0">
                          <a:solidFill>
                            <a:schemeClr val="tx1"/>
                          </a:solidFill>
                        </a:rPr>
                        <a:t>RAID  6</a:t>
                      </a:r>
                      <a:endParaRPr lang="en-US" sz="1200" baseline="0" dirty="0">
                        <a:solidFill>
                          <a:schemeClr val="tx1"/>
                        </a:solidFill>
                      </a:endParaRPr>
                    </a:p>
                  </a:txBody>
                  <a:tcPr marT="34290" marB="34290"/>
                </a:tc>
                <a:tc>
                  <a:txBody>
                    <a:bodyPr/>
                    <a:lstStyle/>
                    <a:p>
                      <a:r>
                        <a:rPr lang="en-US" sz="1200" baseline="0" dirty="0" smtClean="0">
                          <a:solidFill>
                            <a:schemeClr val="tx1"/>
                          </a:solidFill>
                        </a:rPr>
                        <a:t>128k</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r>
              <a:tr h="278130">
                <a:tc>
                  <a:txBody>
                    <a:bodyPr/>
                    <a:lstStyle/>
                    <a:p>
                      <a:r>
                        <a:rPr lang="en-US" sz="1200" baseline="0" dirty="0" err="1" smtClean="0">
                          <a:solidFill>
                            <a:schemeClr val="tx1"/>
                          </a:solidFill>
                        </a:rPr>
                        <a:t>StorNext</a:t>
                      </a:r>
                      <a:r>
                        <a:rPr lang="en-US" sz="1200" baseline="0" dirty="0" smtClean="0">
                          <a:solidFill>
                            <a:schemeClr val="tx1"/>
                          </a:solidFill>
                        </a:rPr>
                        <a:t> </a:t>
                      </a:r>
                      <a:r>
                        <a:rPr lang="en-US" sz="1200" baseline="0" dirty="0" err="1" smtClean="0">
                          <a:solidFill>
                            <a:schemeClr val="tx1"/>
                          </a:solidFill>
                        </a:rPr>
                        <a:t>MultiVolume</a:t>
                      </a:r>
                      <a:r>
                        <a:rPr lang="en-US" sz="1200" baseline="0" dirty="0" smtClean="0">
                          <a:solidFill>
                            <a:schemeClr val="tx1"/>
                          </a:solidFill>
                        </a:rPr>
                        <a:t> 10+2</a:t>
                      </a:r>
                      <a:endParaRPr lang="en-US" sz="1200" baseline="0" dirty="0">
                        <a:solidFill>
                          <a:schemeClr val="tx1"/>
                        </a:solidFill>
                      </a:endParaRPr>
                    </a:p>
                  </a:txBody>
                  <a:tcPr marT="34290" marB="34290"/>
                </a:tc>
                <a:tc>
                  <a:txBody>
                    <a:bodyPr/>
                    <a:lstStyle/>
                    <a:p>
                      <a:r>
                        <a:rPr lang="en-US" sz="1200" baseline="0" dirty="0" smtClean="0">
                          <a:solidFill>
                            <a:schemeClr val="tx1"/>
                          </a:solidFill>
                        </a:rPr>
                        <a:t>RAID  6</a:t>
                      </a:r>
                      <a:endParaRPr lang="en-US" sz="1200" baseline="0" dirty="0">
                        <a:solidFill>
                          <a:schemeClr val="tx1"/>
                        </a:solidFill>
                      </a:endParaRPr>
                    </a:p>
                  </a:txBody>
                  <a:tcPr marT="34290" marB="34290"/>
                </a:tc>
                <a:tc>
                  <a:txBody>
                    <a:bodyPr/>
                    <a:lstStyle/>
                    <a:p>
                      <a:r>
                        <a:rPr lang="en-US" sz="1200" baseline="0" dirty="0" smtClean="0">
                          <a:solidFill>
                            <a:schemeClr val="tx1"/>
                          </a:solidFill>
                        </a:rPr>
                        <a:t>256k</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r>
              <a:tr h="278130">
                <a:tc>
                  <a:txBody>
                    <a:bodyPr/>
                    <a:lstStyle/>
                    <a:p>
                      <a:r>
                        <a:rPr lang="en-US" sz="1200" baseline="0" dirty="0" err="1" smtClean="0">
                          <a:solidFill>
                            <a:schemeClr val="tx1"/>
                          </a:solidFill>
                        </a:rPr>
                        <a:t>StorNext</a:t>
                      </a:r>
                      <a:r>
                        <a:rPr lang="en-US" sz="1200" baseline="0" dirty="0" smtClean="0">
                          <a:solidFill>
                            <a:schemeClr val="tx1"/>
                          </a:solidFill>
                        </a:rPr>
                        <a:t> </a:t>
                      </a:r>
                      <a:r>
                        <a:rPr lang="en-US" sz="1200" baseline="0" dirty="0" err="1" smtClean="0">
                          <a:solidFill>
                            <a:schemeClr val="tx1"/>
                          </a:solidFill>
                        </a:rPr>
                        <a:t>MultiVolume</a:t>
                      </a:r>
                      <a:r>
                        <a:rPr lang="en-US" sz="1200" baseline="0" dirty="0" smtClean="0">
                          <a:solidFill>
                            <a:schemeClr val="tx1"/>
                          </a:solidFill>
                        </a:rPr>
                        <a:t> 12+2</a:t>
                      </a:r>
                      <a:endParaRPr lang="en-US" sz="1200" baseline="0" dirty="0">
                        <a:solidFill>
                          <a:schemeClr val="tx1"/>
                        </a:solidFill>
                      </a:endParaRPr>
                    </a:p>
                  </a:txBody>
                  <a:tcPr marT="34290" marB="34290"/>
                </a:tc>
                <a:tc>
                  <a:txBody>
                    <a:bodyPr/>
                    <a:lstStyle/>
                    <a:p>
                      <a:r>
                        <a:rPr lang="en-US" sz="1200" baseline="0" dirty="0" smtClean="0">
                          <a:solidFill>
                            <a:schemeClr val="tx1"/>
                          </a:solidFill>
                        </a:rPr>
                        <a:t>RAID  6</a:t>
                      </a:r>
                      <a:endParaRPr lang="en-US" sz="1200" baseline="0" dirty="0">
                        <a:solidFill>
                          <a:schemeClr val="tx1"/>
                        </a:solidFill>
                      </a:endParaRPr>
                    </a:p>
                  </a:txBody>
                  <a:tcPr marT="34290" marB="34290"/>
                </a:tc>
                <a:tc>
                  <a:txBody>
                    <a:bodyPr/>
                    <a:lstStyle/>
                    <a:p>
                      <a:r>
                        <a:rPr lang="en-US" sz="1200" baseline="0" dirty="0" smtClean="0">
                          <a:solidFill>
                            <a:schemeClr val="tx1"/>
                          </a:solidFill>
                        </a:rPr>
                        <a:t>128k</a:t>
                      </a:r>
                      <a:endParaRPr lang="en-US" sz="1200" baseline="0" dirty="0">
                        <a:solidFill>
                          <a:schemeClr val="tx1"/>
                        </a:solidFill>
                      </a:endParaRPr>
                    </a:p>
                  </a:txBody>
                  <a:tcPr marT="34290" marB="34290"/>
                </a:tc>
                <a:tc>
                  <a:txBody>
                    <a:bodyPr/>
                    <a:lstStyle/>
                    <a:p>
                      <a:r>
                        <a:rPr lang="en-US" sz="1200" baseline="0" dirty="0" smtClean="0">
                          <a:solidFill>
                            <a:schemeClr val="tx1"/>
                          </a:solidFill>
                        </a:rPr>
                        <a:t>No</a:t>
                      </a:r>
                      <a:endParaRPr lang="en-US" sz="1200" baseline="0" dirty="0">
                        <a:solidFill>
                          <a:schemeClr val="tx1"/>
                        </a:solidFill>
                      </a:endParaRPr>
                    </a:p>
                  </a:txBody>
                  <a:tcPr marT="34290" marB="34290"/>
                </a:tc>
                <a:tc>
                  <a:txBody>
                    <a:bodyPr/>
                    <a:lstStyle/>
                    <a:p>
                      <a:r>
                        <a:rPr lang="en-US" sz="1200" baseline="0" dirty="0" smtClean="0">
                          <a:solidFill>
                            <a:schemeClr val="tx1"/>
                          </a:solidFill>
                        </a:rPr>
                        <a:t>No</a:t>
                      </a:r>
                      <a:endParaRPr lang="en-US" sz="1200" baseline="0" dirty="0">
                        <a:solidFill>
                          <a:schemeClr val="tx1"/>
                        </a:solidFill>
                      </a:endParaRPr>
                    </a:p>
                  </a:txBody>
                  <a:tcPr marT="34290" marB="34290"/>
                </a:tc>
                <a:tc>
                  <a:txBody>
                    <a:bodyPr/>
                    <a:lstStyle/>
                    <a:p>
                      <a:r>
                        <a:rPr lang="en-US" sz="1200" baseline="0" dirty="0" smtClean="0">
                          <a:solidFill>
                            <a:schemeClr val="tx1"/>
                          </a:solidFill>
                        </a:rPr>
                        <a:t>No</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r>
              <a:tr h="287655">
                <a:tc>
                  <a:txBody>
                    <a:bodyPr/>
                    <a:lstStyle/>
                    <a:p>
                      <a:r>
                        <a:rPr lang="en-US" sz="1200" baseline="0" dirty="0" err="1" smtClean="0">
                          <a:solidFill>
                            <a:schemeClr val="tx1"/>
                          </a:solidFill>
                        </a:rPr>
                        <a:t>StorNext</a:t>
                      </a:r>
                      <a:r>
                        <a:rPr lang="en-US" sz="1200" baseline="0" dirty="0" smtClean="0">
                          <a:solidFill>
                            <a:schemeClr val="tx1"/>
                          </a:solidFill>
                        </a:rPr>
                        <a:t> Archive </a:t>
                      </a:r>
                      <a:r>
                        <a:rPr lang="en-US" sz="1200" baseline="0" dirty="0" err="1" smtClean="0">
                          <a:solidFill>
                            <a:schemeClr val="tx1"/>
                          </a:solidFill>
                        </a:rPr>
                        <a:t>MultiVolume</a:t>
                      </a:r>
                      <a:r>
                        <a:rPr lang="en-US" sz="1200" baseline="0" dirty="0" smtClean="0">
                          <a:solidFill>
                            <a:schemeClr val="tx1"/>
                          </a:solidFill>
                        </a:rPr>
                        <a:t> 10+2</a:t>
                      </a:r>
                      <a:endParaRPr lang="en-US" sz="1200" baseline="0" dirty="0">
                        <a:solidFill>
                          <a:schemeClr val="tx1"/>
                        </a:solidFill>
                      </a:endParaRPr>
                    </a:p>
                  </a:txBody>
                  <a:tcPr marT="34290" marB="34290"/>
                </a:tc>
                <a:tc>
                  <a:txBody>
                    <a:bodyPr/>
                    <a:lstStyle/>
                    <a:p>
                      <a:r>
                        <a:rPr lang="en-US" sz="1200" baseline="0" dirty="0" smtClean="0">
                          <a:solidFill>
                            <a:schemeClr val="tx1"/>
                          </a:solidFill>
                        </a:rPr>
                        <a:t>RAID  6</a:t>
                      </a:r>
                      <a:endParaRPr lang="en-US" sz="1200" baseline="0" dirty="0">
                        <a:solidFill>
                          <a:schemeClr val="tx1"/>
                        </a:solidFill>
                      </a:endParaRPr>
                    </a:p>
                  </a:txBody>
                  <a:tcPr marT="34290" marB="34290"/>
                </a:tc>
                <a:tc>
                  <a:txBody>
                    <a:bodyPr/>
                    <a:lstStyle/>
                    <a:p>
                      <a:r>
                        <a:rPr lang="en-US" sz="1200" baseline="0" dirty="0" smtClean="0">
                          <a:solidFill>
                            <a:schemeClr val="tx1"/>
                          </a:solidFill>
                        </a:rPr>
                        <a:t>128k</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c>
                  <a:txBody>
                    <a:bodyPr/>
                    <a:lstStyle/>
                    <a:p>
                      <a:r>
                        <a:rPr lang="en-US" sz="1200" baseline="0" dirty="0" smtClean="0">
                          <a:solidFill>
                            <a:schemeClr val="tx1"/>
                          </a:solidFill>
                        </a:rPr>
                        <a:t>Yes</a:t>
                      </a:r>
                      <a:endParaRPr lang="en-US" sz="1200" baseline="0" dirty="0">
                        <a:solidFill>
                          <a:schemeClr val="tx1"/>
                        </a:solidFill>
                      </a:endParaRPr>
                    </a:p>
                  </a:txBody>
                  <a:tcPr marT="34290" marB="34290"/>
                </a:tc>
              </a:tr>
            </a:tbl>
          </a:graphicData>
        </a:graphic>
      </p:graphicFrame>
    </p:spTree>
    <p:extLst>
      <p:ext uri="{BB962C8B-B14F-4D97-AF65-F5344CB8AC3E}">
        <p14:creationId xmlns:p14="http://schemas.microsoft.com/office/powerpoint/2010/main" val="271392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r>
              <a:rPr lang="en-US" dirty="0"/>
              <a:t> </a:t>
            </a:r>
            <a:endParaRPr lang="en-US" cap="all" dirty="0">
              <a:solidFill>
                <a:srgbClr val="FF0000"/>
              </a:solidFill>
            </a:endParaRPr>
          </a:p>
        </p:txBody>
      </p:sp>
      <p:sp>
        <p:nvSpPr>
          <p:cNvPr id="3" name="Content Placeholder 2"/>
          <p:cNvSpPr>
            <a:spLocks noGrp="1"/>
          </p:cNvSpPr>
          <p:nvPr>
            <p:ph idx="1"/>
          </p:nvPr>
        </p:nvSpPr>
        <p:spPr>
          <a:xfrm>
            <a:off x="395805" y="808326"/>
            <a:ext cx="8216220" cy="3576473"/>
          </a:xfrm>
        </p:spPr>
        <p:txBody>
          <a:bodyPr>
            <a:normAutofit/>
          </a:bodyPr>
          <a:lstStyle/>
          <a:p>
            <a:r>
              <a:rPr lang="en-US" dirty="0" smtClean="0"/>
              <a:t>Phase 1 released on 03/4/2016</a:t>
            </a:r>
            <a:endParaRPr lang="en-US" dirty="0"/>
          </a:p>
          <a:p>
            <a:r>
              <a:rPr lang="en-US" dirty="0"/>
              <a:t>Docs provide instructions for QX and QXS systems (where applicable).</a:t>
            </a:r>
          </a:p>
          <a:p>
            <a:endParaRPr lang="en-US" dirty="0" smtClean="0"/>
          </a:p>
          <a:p>
            <a:endParaRPr lang="en-US" dirty="0"/>
          </a:p>
          <a:p>
            <a:endParaRPr lang="en-US" dirty="0" smtClean="0"/>
          </a:p>
          <a:p>
            <a:endParaRPr lang="en-US" dirty="0"/>
          </a:p>
          <a:p>
            <a:pPr marL="0" indent="0">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798594079"/>
              </p:ext>
            </p:extLst>
          </p:nvPr>
        </p:nvGraphicFramePr>
        <p:xfrm>
          <a:off x="723900" y="1816925"/>
          <a:ext cx="7639050" cy="2481072"/>
        </p:xfrm>
        <a:graphic>
          <a:graphicData uri="http://schemas.openxmlformats.org/drawingml/2006/table">
            <a:tbl>
              <a:tblPr firstRow="1" bandRow="1">
                <a:tableStyleId>{5C22544A-7EE6-4342-B048-85BDC9FD1C3A}</a:tableStyleId>
              </a:tblPr>
              <a:tblGrid>
                <a:gridCol w="1463770"/>
                <a:gridCol w="3241580"/>
                <a:gridCol w="1419225"/>
                <a:gridCol w="1514475"/>
              </a:tblGrid>
              <a:tr h="278130">
                <a:tc>
                  <a:txBody>
                    <a:bodyPr/>
                    <a:lstStyle/>
                    <a:p>
                      <a:pPr marL="0" marR="0">
                        <a:lnSpc>
                          <a:spcPct val="115000"/>
                        </a:lnSpc>
                        <a:spcBef>
                          <a:spcPts val="0"/>
                        </a:spcBef>
                        <a:spcAft>
                          <a:spcPts val="1000"/>
                        </a:spcAft>
                      </a:pPr>
                      <a:r>
                        <a:rPr lang="en-US" sz="1400" baseline="0" dirty="0">
                          <a:solidFill>
                            <a:schemeClr val="bg1"/>
                          </a:solidFill>
                          <a:effectLst/>
                        </a:rPr>
                        <a:t>Doc Title</a:t>
                      </a:r>
                      <a:endParaRPr lang="en-US" sz="1400" baseline="0" dirty="0">
                        <a:solidFill>
                          <a:schemeClr val="bg1"/>
                        </a:solidFill>
                        <a:effectLst/>
                        <a:latin typeface="Calibri"/>
                        <a:ea typeface="Calibri"/>
                        <a:cs typeface="Times New Roman"/>
                      </a:endParaRPr>
                    </a:p>
                  </a:txBody>
                  <a:tcPr marT="34290" marB="34290"/>
                </a:tc>
                <a:tc>
                  <a:txBody>
                    <a:bodyPr/>
                    <a:lstStyle/>
                    <a:p>
                      <a:pPr marL="0" marR="0">
                        <a:lnSpc>
                          <a:spcPct val="115000"/>
                        </a:lnSpc>
                        <a:spcBef>
                          <a:spcPts val="0"/>
                        </a:spcBef>
                        <a:spcAft>
                          <a:spcPts val="1000"/>
                        </a:spcAft>
                      </a:pPr>
                      <a:r>
                        <a:rPr lang="en-US" sz="1400" baseline="0" dirty="0">
                          <a:solidFill>
                            <a:schemeClr val="bg1"/>
                          </a:solidFill>
                          <a:effectLst/>
                        </a:rPr>
                        <a:t>Provides information on:</a:t>
                      </a:r>
                      <a:endParaRPr lang="en-US" sz="1400" baseline="0" dirty="0">
                        <a:solidFill>
                          <a:schemeClr val="bg1"/>
                        </a:solidFill>
                        <a:effectLst/>
                        <a:latin typeface="Calibri"/>
                        <a:ea typeface="Calibri"/>
                        <a:cs typeface="Times New Roman"/>
                      </a:endParaRPr>
                    </a:p>
                  </a:txBody>
                  <a:tcPr marT="34290" marB="34290"/>
                </a:tc>
                <a:tc>
                  <a:txBody>
                    <a:bodyPr/>
                    <a:lstStyle/>
                    <a:p>
                      <a:pPr marL="0" marR="0">
                        <a:lnSpc>
                          <a:spcPct val="115000"/>
                        </a:lnSpc>
                        <a:spcBef>
                          <a:spcPts val="0"/>
                        </a:spcBef>
                        <a:spcAft>
                          <a:spcPts val="0"/>
                        </a:spcAft>
                      </a:pPr>
                      <a:r>
                        <a:rPr lang="en-US" sz="1400" kern="1200" baseline="0" dirty="0">
                          <a:solidFill>
                            <a:schemeClr val="bg1"/>
                          </a:solidFill>
                          <a:effectLst/>
                        </a:rPr>
                        <a:t>Customer</a:t>
                      </a:r>
                      <a:endParaRPr lang="en-US" sz="1100" baseline="0" dirty="0">
                        <a:solidFill>
                          <a:schemeClr val="bg1"/>
                        </a:solidFill>
                        <a:effectLst/>
                        <a:latin typeface="Calibri"/>
                        <a:ea typeface="Times New Roman"/>
                        <a:cs typeface="Times New Roman"/>
                      </a:endParaRPr>
                    </a:p>
                  </a:txBody>
                  <a:tcPr marL="0" marR="0" marT="0" marB="0"/>
                </a:tc>
                <a:tc>
                  <a:txBody>
                    <a:bodyPr/>
                    <a:lstStyle/>
                    <a:p>
                      <a:pPr marL="0" marR="0">
                        <a:lnSpc>
                          <a:spcPct val="115000"/>
                        </a:lnSpc>
                        <a:spcBef>
                          <a:spcPts val="0"/>
                        </a:spcBef>
                        <a:spcAft>
                          <a:spcPts val="0"/>
                        </a:spcAft>
                      </a:pPr>
                      <a:r>
                        <a:rPr lang="en-US" sz="1400" kern="1200" baseline="0" dirty="0">
                          <a:solidFill>
                            <a:schemeClr val="bg1"/>
                          </a:solidFill>
                          <a:effectLst/>
                        </a:rPr>
                        <a:t>Service &amp; Support</a:t>
                      </a:r>
                      <a:endParaRPr lang="en-US" sz="1100" baseline="0" dirty="0">
                        <a:solidFill>
                          <a:schemeClr val="bg1"/>
                        </a:solidFill>
                        <a:effectLst/>
                        <a:latin typeface="Calibri"/>
                        <a:ea typeface="Times New Roman"/>
                        <a:cs typeface="Times New Roman"/>
                      </a:endParaRPr>
                    </a:p>
                  </a:txBody>
                  <a:tcPr marL="0" marR="0" marT="0" marB="0"/>
                </a:tc>
              </a:tr>
              <a:tr h="613410">
                <a:tc>
                  <a:txBody>
                    <a:bodyPr/>
                    <a:lstStyle/>
                    <a:p>
                      <a:pPr marL="0" marR="0">
                        <a:lnSpc>
                          <a:spcPct val="115000"/>
                        </a:lnSpc>
                        <a:spcBef>
                          <a:spcPts val="0"/>
                        </a:spcBef>
                        <a:spcAft>
                          <a:spcPts val="1000"/>
                        </a:spcAft>
                      </a:pPr>
                      <a:r>
                        <a:rPr lang="en-US" sz="1200" baseline="0" dirty="0">
                          <a:solidFill>
                            <a:schemeClr val="tx1"/>
                          </a:solidFill>
                          <a:effectLst/>
                        </a:rPr>
                        <a:t>QXS </a:t>
                      </a:r>
                      <a:r>
                        <a:rPr lang="en-US" sz="1200" baseline="0" dirty="0" smtClean="0">
                          <a:solidFill>
                            <a:schemeClr val="tx1"/>
                          </a:solidFill>
                          <a:effectLst/>
                        </a:rPr>
                        <a:t>Gx222R003 </a:t>
                      </a:r>
                      <a:r>
                        <a:rPr lang="en-US" sz="1200" baseline="0" dirty="0">
                          <a:solidFill>
                            <a:schemeClr val="tx1"/>
                          </a:solidFill>
                          <a:effectLst/>
                        </a:rPr>
                        <a:t>Release Notes</a:t>
                      </a:r>
                      <a:endParaRPr lang="en-US" sz="1200" baseline="0" dirty="0">
                        <a:solidFill>
                          <a:schemeClr val="tx1"/>
                        </a:solidFill>
                        <a:effectLst/>
                        <a:latin typeface="Calibri"/>
                        <a:ea typeface="Calibri"/>
                        <a:cs typeface="Times New Roman"/>
                      </a:endParaRPr>
                    </a:p>
                  </a:txBody>
                  <a:tcPr marT="34290" marB="34290"/>
                </a:tc>
                <a:tc>
                  <a:txBody>
                    <a:bodyPr/>
                    <a:lstStyle/>
                    <a:p>
                      <a:pPr marL="0" marR="0">
                        <a:lnSpc>
                          <a:spcPct val="115000"/>
                        </a:lnSpc>
                        <a:spcBef>
                          <a:spcPts val="0"/>
                        </a:spcBef>
                        <a:spcAft>
                          <a:spcPts val="1000"/>
                        </a:spcAft>
                      </a:pPr>
                      <a:r>
                        <a:rPr lang="en-US" sz="1200" baseline="0" dirty="0">
                          <a:solidFill>
                            <a:schemeClr val="tx1"/>
                          </a:solidFill>
                          <a:effectLst/>
                        </a:rPr>
                        <a:t>Enhancements, known issues, and late-breaking information not included in product documentation</a:t>
                      </a:r>
                      <a:endParaRPr lang="en-US" sz="1200" baseline="0" dirty="0">
                        <a:solidFill>
                          <a:schemeClr val="tx1"/>
                        </a:solidFill>
                        <a:effectLst/>
                        <a:latin typeface="Calibri"/>
                        <a:ea typeface="Calibri"/>
                        <a:cs typeface="Times New Roman"/>
                      </a:endParaRPr>
                    </a:p>
                  </a:txBody>
                  <a:tcPr marT="34290" marB="34290"/>
                </a:tc>
                <a:tc rowSpan="4">
                  <a:txBody>
                    <a:bodyPr/>
                    <a:lstStyle/>
                    <a:p>
                      <a:pPr marL="0" marR="0">
                        <a:lnSpc>
                          <a:spcPct val="115000"/>
                        </a:lnSpc>
                        <a:spcBef>
                          <a:spcPts val="0"/>
                        </a:spcBef>
                        <a:spcAft>
                          <a:spcPts val="0"/>
                        </a:spcAft>
                      </a:pPr>
                      <a:r>
                        <a:rPr lang="en-US" sz="1200" kern="1200" baseline="0" dirty="0">
                          <a:solidFill>
                            <a:schemeClr val="tx1"/>
                          </a:solidFill>
                          <a:effectLst/>
                        </a:rPr>
                        <a:t>http://www.quantum.com/</a:t>
                      </a:r>
                      <a:endParaRPr lang="en-US" sz="1200" baseline="0" dirty="0">
                        <a:solidFill>
                          <a:schemeClr val="tx1"/>
                        </a:solidFill>
                        <a:effectLst/>
                        <a:latin typeface="Calibri"/>
                        <a:ea typeface="Times New Roman"/>
                        <a:cs typeface="Times New Roman"/>
                      </a:endParaRPr>
                    </a:p>
                  </a:txBody>
                  <a:tcPr marL="0" marR="0" marT="0" marB="0"/>
                </a:tc>
                <a:tc rowSpan="4">
                  <a:txBody>
                    <a:bodyPr/>
                    <a:lstStyle/>
                    <a:p>
                      <a:pPr marL="0" marR="0">
                        <a:lnSpc>
                          <a:spcPct val="115000"/>
                        </a:lnSpc>
                        <a:spcBef>
                          <a:spcPts val="0"/>
                        </a:spcBef>
                        <a:spcAft>
                          <a:spcPts val="0"/>
                        </a:spcAft>
                      </a:pPr>
                      <a:r>
                        <a:rPr lang="en-US" sz="1200" kern="1200" baseline="0" dirty="0">
                          <a:solidFill>
                            <a:schemeClr val="tx1"/>
                          </a:solidFill>
                          <a:effectLst/>
                        </a:rPr>
                        <a:t>https://qsweb.quantum.com/ </a:t>
                      </a:r>
                      <a:endParaRPr lang="en-US" sz="1200" baseline="0" dirty="0">
                        <a:solidFill>
                          <a:schemeClr val="tx1"/>
                        </a:solidFill>
                        <a:effectLst/>
                        <a:latin typeface="Calibri"/>
                        <a:ea typeface="Times New Roman"/>
                        <a:cs typeface="Times New Roman"/>
                      </a:endParaRPr>
                    </a:p>
                  </a:txBody>
                  <a:tcPr marL="0" marR="0" marT="0" marB="0"/>
                </a:tc>
              </a:tr>
              <a:tr h="274320">
                <a:tc>
                  <a:txBody>
                    <a:bodyPr/>
                    <a:lstStyle/>
                    <a:p>
                      <a:pPr marL="0" marR="0">
                        <a:lnSpc>
                          <a:spcPct val="115000"/>
                        </a:lnSpc>
                        <a:spcBef>
                          <a:spcPts val="0"/>
                        </a:spcBef>
                        <a:spcAft>
                          <a:spcPts val="1000"/>
                        </a:spcAft>
                      </a:pPr>
                      <a:r>
                        <a:rPr lang="en-US" sz="1200" baseline="0" dirty="0">
                          <a:solidFill>
                            <a:schemeClr val="tx1"/>
                          </a:solidFill>
                          <a:effectLst/>
                        </a:rPr>
                        <a:t>QX and QXS Getting Started Guide</a:t>
                      </a:r>
                      <a:endParaRPr lang="en-US" sz="1200" baseline="0" dirty="0">
                        <a:solidFill>
                          <a:schemeClr val="tx1"/>
                        </a:solidFill>
                        <a:effectLst/>
                        <a:latin typeface="Calibri"/>
                        <a:ea typeface="Calibri"/>
                        <a:cs typeface="Times New Roman"/>
                      </a:endParaRPr>
                    </a:p>
                  </a:txBody>
                  <a:tcPr marT="34290" marB="34290"/>
                </a:tc>
                <a:tc>
                  <a:txBody>
                    <a:bodyPr/>
                    <a:lstStyle/>
                    <a:p>
                      <a:pPr marL="0" marR="0">
                        <a:lnSpc>
                          <a:spcPct val="115000"/>
                        </a:lnSpc>
                        <a:spcBef>
                          <a:spcPts val="0"/>
                        </a:spcBef>
                        <a:spcAft>
                          <a:spcPts val="1000"/>
                        </a:spcAft>
                      </a:pPr>
                      <a:r>
                        <a:rPr lang="en-US" sz="1200" baseline="0" dirty="0">
                          <a:solidFill>
                            <a:schemeClr val="tx1"/>
                          </a:solidFill>
                          <a:effectLst/>
                        </a:rPr>
                        <a:t>Product information and overview of setup tasks</a:t>
                      </a:r>
                      <a:endParaRPr lang="en-US" sz="1200" baseline="0" dirty="0">
                        <a:solidFill>
                          <a:schemeClr val="tx1"/>
                        </a:solidFill>
                        <a:effectLst/>
                        <a:latin typeface="Calibri"/>
                        <a:ea typeface="Calibri"/>
                        <a:cs typeface="Times New Roman"/>
                      </a:endParaRPr>
                    </a:p>
                  </a:txBody>
                  <a:tcPr marT="34290" marB="34290"/>
                </a:tc>
                <a:tc vMerge="1">
                  <a:txBody>
                    <a:bodyPr/>
                    <a:lstStyle/>
                    <a:p>
                      <a:endParaRPr lang="en-US"/>
                    </a:p>
                  </a:txBody>
                  <a:tcPr/>
                </a:tc>
                <a:tc vMerge="1">
                  <a:txBody>
                    <a:bodyPr/>
                    <a:lstStyle/>
                    <a:p>
                      <a:endParaRPr lang="en-US"/>
                    </a:p>
                  </a:txBody>
                  <a:tcPr/>
                </a:tc>
              </a:tr>
              <a:tr h="278130">
                <a:tc>
                  <a:txBody>
                    <a:bodyPr/>
                    <a:lstStyle/>
                    <a:p>
                      <a:pPr marL="0" marR="0">
                        <a:lnSpc>
                          <a:spcPct val="115000"/>
                        </a:lnSpc>
                        <a:spcBef>
                          <a:spcPts val="0"/>
                        </a:spcBef>
                        <a:spcAft>
                          <a:spcPts val="1000"/>
                        </a:spcAft>
                      </a:pPr>
                      <a:r>
                        <a:rPr lang="en-US" sz="1200" baseline="0">
                          <a:solidFill>
                            <a:schemeClr val="tx1"/>
                          </a:solidFill>
                          <a:effectLst/>
                        </a:rPr>
                        <a:t>QX and QXS Setup Guide</a:t>
                      </a:r>
                      <a:endParaRPr lang="en-US" sz="1200" baseline="0">
                        <a:solidFill>
                          <a:schemeClr val="tx1"/>
                        </a:solidFill>
                        <a:effectLst/>
                        <a:latin typeface="Calibri"/>
                        <a:ea typeface="Calibri"/>
                        <a:cs typeface="Times New Roman"/>
                      </a:endParaRPr>
                    </a:p>
                  </a:txBody>
                  <a:tcPr marT="34290" marB="34290"/>
                </a:tc>
                <a:tc>
                  <a:txBody>
                    <a:bodyPr/>
                    <a:lstStyle/>
                    <a:p>
                      <a:pPr marL="0" marR="0">
                        <a:lnSpc>
                          <a:spcPct val="115000"/>
                        </a:lnSpc>
                        <a:spcBef>
                          <a:spcPts val="0"/>
                        </a:spcBef>
                        <a:spcAft>
                          <a:spcPts val="1000"/>
                        </a:spcAft>
                      </a:pPr>
                      <a:r>
                        <a:rPr lang="en-US" sz="1200" baseline="0" dirty="0">
                          <a:solidFill>
                            <a:schemeClr val="tx1"/>
                          </a:solidFill>
                          <a:effectLst/>
                        </a:rPr>
                        <a:t>Product hardware setup and related troubleshooting</a:t>
                      </a:r>
                      <a:endParaRPr lang="en-US" sz="1200" baseline="0" dirty="0">
                        <a:solidFill>
                          <a:schemeClr val="tx1"/>
                        </a:solidFill>
                        <a:effectLst/>
                        <a:latin typeface="Calibri"/>
                        <a:ea typeface="Calibri"/>
                        <a:cs typeface="Times New Roman"/>
                      </a:endParaRPr>
                    </a:p>
                  </a:txBody>
                  <a:tcPr marT="34290" marB="34290"/>
                </a:tc>
                <a:tc vMerge="1">
                  <a:txBody>
                    <a:bodyPr/>
                    <a:lstStyle/>
                    <a:p>
                      <a:endParaRPr lang="en-US"/>
                    </a:p>
                  </a:txBody>
                  <a:tcPr/>
                </a:tc>
                <a:tc vMerge="1">
                  <a:txBody>
                    <a:bodyPr/>
                    <a:lstStyle/>
                    <a:p>
                      <a:endParaRPr lang="en-US"/>
                    </a:p>
                  </a:txBody>
                  <a:tcPr/>
                </a:tc>
              </a:tr>
              <a:tr h="320040">
                <a:tc>
                  <a:txBody>
                    <a:bodyPr/>
                    <a:lstStyle/>
                    <a:p>
                      <a:pPr marL="0" marR="0">
                        <a:lnSpc>
                          <a:spcPct val="115000"/>
                        </a:lnSpc>
                        <a:spcBef>
                          <a:spcPts val="0"/>
                        </a:spcBef>
                        <a:spcAft>
                          <a:spcPts val="1000"/>
                        </a:spcAft>
                      </a:pPr>
                      <a:r>
                        <a:rPr lang="en-US" sz="1200" baseline="0">
                          <a:solidFill>
                            <a:schemeClr val="tx1"/>
                          </a:solidFill>
                          <a:effectLst/>
                        </a:rPr>
                        <a:t>QX and QXS Bezel Installation Guide</a:t>
                      </a:r>
                      <a:endParaRPr lang="en-US" sz="1200" baseline="0">
                        <a:solidFill>
                          <a:schemeClr val="tx1"/>
                        </a:solidFill>
                        <a:effectLst/>
                        <a:latin typeface="Calibri"/>
                        <a:ea typeface="Calibri"/>
                        <a:cs typeface="Times New Roman"/>
                      </a:endParaRPr>
                    </a:p>
                  </a:txBody>
                  <a:tcPr marT="34290" marB="34290"/>
                </a:tc>
                <a:tc>
                  <a:txBody>
                    <a:bodyPr/>
                    <a:lstStyle/>
                    <a:p>
                      <a:pPr marL="0" marR="0">
                        <a:lnSpc>
                          <a:spcPct val="115000"/>
                        </a:lnSpc>
                        <a:spcBef>
                          <a:spcPts val="0"/>
                        </a:spcBef>
                        <a:spcAft>
                          <a:spcPts val="1000"/>
                        </a:spcAft>
                      </a:pPr>
                      <a:r>
                        <a:rPr lang="en-US" sz="1200" baseline="0" dirty="0">
                          <a:solidFill>
                            <a:schemeClr val="tx1"/>
                          </a:solidFill>
                          <a:effectLst/>
                        </a:rPr>
                        <a:t>Installing the front bezel on a QX and QXS system</a:t>
                      </a:r>
                      <a:endParaRPr lang="en-US" sz="1200" baseline="0" dirty="0">
                        <a:solidFill>
                          <a:schemeClr val="tx1"/>
                        </a:solidFill>
                        <a:effectLst/>
                        <a:latin typeface="Calibri"/>
                        <a:ea typeface="Calibri"/>
                        <a:cs typeface="Times New Roman"/>
                      </a:endParaRPr>
                    </a:p>
                  </a:txBody>
                  <a:tcPr marT="34290" marB="34290"/>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46723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a:t>
            </a:r>
            <a:r>
              <a:rPr lang="en-US" cap="all" dirty="0" smtClean="0"/>
              <a:t>PHASE 1 Docs CONTINUED</a:t>
            </a:r>
            <a:endParaRPr lang="en-US" dirty="0"/>
          </a:p>
        </p:txBody>
      </p:sp>
      <p:sp>
        <p:nvSpPr>
          <p:cNvPr id="3" name="Text Placeholder 2"/>
          <p:cNvSpPr>
            <a:spLocks noGrp="1"/>
          </p:cNvSpPr>
          <p:nvPr>
            <p:ph idx="1"/>
          </p:nvPr>
        </p:nvSpPr>
        <p:spPr/>
        <p:txBody>
          <a:bodyPr/>
          <a:lstStyle/>
          <a:p>
            <a:r>
              <a:rPr lang="en-US" dirty="0"/>
              <a:t>These docs also </a:t>
            </a:r>
            <a:r>
              <a:rPr lang="en-US" dirty="0" smtClean="0"/>
              <a:t>released on 03/4/2016</a:t>
            </a:r>
          </a:p>
          <a:p>
            <a:r>
              <a:rPr lang="en-US" dirty="0"/>
              <a:t>Docs provide instructions for QX and QXS systems (where applicable).</a:t>
            </a:r>
          </a:p>
        </p:txBody>
      </p:sp>
      <p:graphicFrame>
        <p:nvGraphicFramePr>
          <p:cNvPr id="6" name="Table 5"/>
          <p:cNvGraphicFramePr>
            <a:graphicFrameLocks noGrp="1"/>
          </p:cNvGraphicFramePr>
          <p:nvPr>
            <p:extLst>
              <p:ext uri="{D42A27DB-BD31-4B8C-83A1-F6EECF244321}">
                <p14:modId xmlns:p14="http://schemas.microsoft.com/office/powerpoint/2010/main" val="2166600827"/>
              </p:ext>
            </p:extLst>
          </p:nvPr>
        </p:nvGraphicFramePr>
        <p:xfrm>
          <a:off x="781050" y="1922535"/>
          <a:ext cx="7724775" cy="2689714"/>
        </p:xfrm>
        <a:graphic>
          <a:graphicData uri="http://schemas.openxmlformats.org/drawingml/2006/table">
            <a:tbl>
              <a:tblPr firstRow="1" bandRow="1">
                <a:tableStyleId>{5C22544A-7EE6-4342-B048-85BDC9FD1C3A}</a:tableStyleId>
              </a:tblPr>
              <a:tblGrid>
                <a:gridCol w="1695450"/>
                <a:gridCol w="3057525"/>
                <a:gridCol w="1428750"/>
                <a:gridCol w="1543050"/>
              </a:tblGrid>
              <a:tr h="312412">
                <a:tc>
                  <a:txBody>
                    <a:bodyPr/>
                    <a:lstStyle/>
                    <a:p>
                      <a:pPr marL="0" marR="0">
                        <a:lnSpc>
                          <a:spcPct val="115000"/>
                        </a:lnSpc>
                        <a:spcBef>
                          <a:spcPts val="0"/>
                        </a:spcBef>
                        <a:spcAft>
                          <a:spcPts val="1000"/>
                        </a:spcAft>
                      </a:pPr>
                      <a:r>
                        <a:rPr lang="en-US" sz="1400" baseline="0" dirty="0">
                          <a:solidFill>
                            <a:schemeClr val="bg1"/>
                          </a:solidFill>
                          <a:effectLst/>
                        </a:rPr>
                        <a:t>Doc Title</a:t>
                      </a:r>
                      <a:endParaRPr lang="en-US" sz="1100" baseline="0" dirty="0">
                        <a:solidFill>
                          <a:schemeClr val="bg1"/>
                        </a:solidFill>
                        <a:effectLst/>
                        <a:latin typeface="Calibri"/>
                        <a:ea typeface="Calibri"/>
                        <a:cs typeface="Times New Roman"/>
                      </a:endParaRPr>
                    </a:p>
                  </a:txBody>
                  <a:tcPr marL="90994" marR="90994" marT="34123" marB="34123"/>
                </a:tc>
                <a:tc>
                  <a:txBody>
                    <a:bodyPr/>
                    <a:lstStyle/>
                    <a:p>
                      <a:pPr marL="0" marR="0">
                        <a:lnSpc>
                          <a:spcPct val="115000"/>
                        </a:lnSpc>
                        <a:spcBef>
                          <a:spcPts val="0"/>
                        </a:spcBef>
                        <a:spcAft>
                          <a:spcPts val="1000"/>
                        </a:spcAft>
                      </a:pPr>
                      <a:r>
                        <a:rPr lang="en-US" sz="1400" baseline="0" dirty="0">
                          <a:solidFill>
                            <a:schemeClr val="bg1"/>
                          </a:solidFill>
                          <a:effectLst/>
                        </a:rPr>
                        <a:t>Provides information on:</a:t>
                      </a:r>
                      <a:endParaRPr lang="en-US" sz="1100" baseline="0" dirty="0">
                        <a:solidFill>
                          <a:schemeClr val="bg1"/>
                        </a:solidFill>
                        <a:effectLst/>
                        <a:latin typeface="Calibri"/>
                        <a:ea typeface="Calibri"/>
                        <a:cs typeface="Times New Roman"/>
                      </a:endParaRPr>
                    </a:p>
                  </a:txBody>
                  <a:tcPr marL="90994" marR="90994" marT="34123" marB="34123"/>
                </a:tc>
                <a:tc>
                  <a:txBody>
                    <a:bodyPr/>
                    <a:lstStyle/>
                    <a:p>
                      <a:pPr marL="0" marR="0">
                        <a:lnSpc>
                          <a:spcPct val="115000"/>
                        </a:lnSpc>
                        <a:spcBef>
                          <a:spcPts val="0"/>
                        </a:spcBef>
                        <a:spcAft>
                          <a:spcPts val="0"/>
                        </a:spcAft>
                      </a:pPr>
                      <a:r>
                        <a:rPr lang="en-US" sz="1400" kern="1200" baseline="0" dirty="0">
                          <a:solidFill>
                            <a:schemeClr val="bg1"/>
                          </a:solidFill>
                          <a:effectLst/>
                        </a:rPr>
                        <a:t>Customer</a:t>
                      </a:r>
                      <a:endParaRPr lang="en-US" sz="1100" baseline="0" dirty="0">
                        <a:solidFill>
                          <a:schemeClr val="bg1"/>
                        </a:solidFill>
                        <a:effectLst/>
                        <a:latin typeface="Calibri"/>
                        <a:ea typeface="Times New Roman"/>
                        <a:cs typeface="Times New Roman"/>
                      </a:endParaRPr>
                    </a:p>
                  </a:txBody>
                  <a:tcPr marL="0" marR="0" marT="0" marB="0"/>
                </a:tc>
                <a:tc>
                  <a:txBody>
                    <a:bodyPr/>
                    <a:lstStyle/>
                    <a:p>
                      <a:pPr marL="0" marR="0">
                        <a:lnSpc>
                          <a:spcPct val="115000"/>
                        </a:lnSpc>
                        <a:spcBef>
                          <a:spcPts val="0"/>
                        </a:spcBef>
                        <a:spcAft>
                          <a:spcPts val="0"/>
                        </a:spcAft>
                      </a:pPr>
                      <a:r>
                        <a:rPr lang="en-US" sz="1400" kern="1200" baseline="0" dirty="0">
                          <a:solidFill>
                            <a:schemeClr val="bg1"/>
                          </a:solidFill>
                          <a:effectLst/>
                        </a:rPr>
                        <a:t>Service &amp; Support</a:t>
                      </a:r>
                      <a:endParaRPr lang="en-US" sz="1100" baseline="0" dirty="0">
                        <a:solidFill>
                          <a:schemeClr val="bg1"/>
                        </a:solidFill>
                        <a:effectLst/>
                        <a:latin typeface="Calibri"/>
                        <a:ea typeface="Times New Roman"/>
                        <a:cs typeface="Times New Roman"/>
                      </a:endParaRPr>
                    </a:p>
                  </a:txBody>
                  <a:tcPr marL="0" marR="0" marT="0" marB="0"/>
                </a:tc>
              </a:tr>
              <a:tr h="643781">
                <a:tc>
                  <a:txBody>
                    <a:bodyPr/>
                    <a:lstStyle/>
                    <a:p>
                      <a:pPr marL="0" marR="0">
                        <a:lnSpc>
                          <a:spcPct val="115000"/>
                        </a:lnSpc>
                        <a:spcBef>
                          <a:spcPts val="0"/>
                        </a:spcBef>
                        <a:spcAft>
                          <a:spcPts val="1000"/>
                        </a:spcAft>
                      </a:pPr>
                      <a:r>
                        <a:rPr lang="en-US" sz="1200" baseline="0" dirty="0">
                          <a:solidFill>
                            <a:schemeClr val="tx1"/>
                          </a:solidFill>
                          <a:effectLst/>
                        </a:rPr>
                        <a:t>QX and QXS 12- and 24-Drive </a:t>
                      </a:r>
                      <a:r>
                        <a:rPr lang="en-US" sz="1200" baseline="0" dirty="0" err="1">
                          <a:solidFill>
                            <a:schemeClr val="tx1"/>
                          </a:solidFill>
                          <a:effectLst/>
                        </a:rPr>
                        <a:t>Rackmount</a:t>
                      </a:r>
                      <a:r>
                        <a:rPr lang="en-US" sz="1200" baseline="0" dirty="0">
                          <a:solidFill>
                            <a:schemeClr val="tx1"/>
                          </a:solidFill>
                          <a:effectLst/>
                        </a:rPr>
                        <a:t> Install Guide</a:t>
                      </a:r>
                      <a:endParaRPr lang="en-US" sz="1200" baseline="0" dirty="0">
                        <a:solidFill>
                          <a:schemeClr val="tx1"/>
                        </a:solidFill>
                        <a:effectLst/>
                        <a:latin typeface="Calibri"/>
                        <a:ea typeface="Calibri"/>
                        <a:cs typeface="Times New Roman"/>
                      </a:endParaRPr>
                    </a:p>
                  </a:txBody>
                  <a:tcPr marL="90994" marR="90994" marT="34123" marB="34123"/>
                </a:tc>
                <a:tc>
                  <a:txBody>
                    <a:bodyPr/>
                    <a:lstStyle/>
                    <a:p>
                      <a:pPr marL="0" marR="0">
                        <a:lnSpc>
                          <a:spcPct val="115000"/>
                        </a:lnSpc>
                        <a:spcBef>
                          <a:spcPts val="0"/>
                        </a:spcBef>
                        <a:spcAft>
                          <a:spcPts val="1000"/>
                        </a:spcAft>
                      </a:pPr>
                      <a:r>
                        <a:rPr lang="en-US" sz="1200" baseline="0" dirty="0">
                          <a:solidFill>
                            <a:schemeClr val="tx1"/>
                          </a:solidFill>
                          <a:effectLst/>
                        </a:rPr>
                        <a:t>Using a 12- and 24-drive </a:t>
                      </a:r>
                      <a:r>
                        <a:rPr lang="en-US" sz="1200" baseline="0" dirty="0" err="1">
                          <a:solidFill>
                            <a:schemeClr val="tx1"/>
                          </a:solidFill>
                          <a:effectLst/>
                        </a:rPr>
                        <a:t>rackmount</a:t>
                      </a:r>
                      <a:r>
                        <a:rPr lang="en-US" sz="1200" baseline="0" dirty="0">
                          <a:solidFill>
                            <a:schemeClr val="tx1"/>
                          </a:solidFill>
                          <a:effectLst/>
                        </a:rPr>
                        <a:t> bracket kit to install an chassis into a rack</a:t>
                      </a:r>
                      <a:endParaRPr lang="en-US" sz="1200" baseline="0" dirty="0">
                        <a:solidFill>
                          <a:schemeClr val="tx1"/>
                        </a:solidFill>
                        <a:effectLst/>
                        <a:latin typeface="Calibri"/>
                        <a:ea typeface="Calibri"/>
                        <a:cs typeface="Times New Roman"/>
                      </a:endParaRPr>
                    </a:p>
                  </a:txBody>
                  <a:tcPr marL="90994" marR="90994" marT="34123" marB="34123"/>
                </a:tc>
                <a:tc rowSpan="4">
                  <a:txBody>
                    <a:bodyPr/>
                    <a:lstStyle/>
                    <a:p>
                      <a:pPr marL="0" marR="0">
                        <a:lnSpc>
                          <a:spcPct val="115000"/>
                        </a:lnSpc>
                        <a:spcBef>
                          <a:spcPts val="0"/>
                        </a:spcBef>
                        <a:spcAft>
                          <a:spcPts val="0"/>
                        </a:spcAft>
                      </a:pPr>
                      <a:r>
                        <a:rPr lang="en-US" sz="1200" kern="1200" baseline="0" dirty="0">
                          <a:solidFill>
                            <a:schemeClr val="tx1"/>
                          </a:solidFill>
                          <a:effectLst/>
                        </a:rPr>
                        <a:t>http://www.quantum.com/</a:t>
                      </a:r>
                      <a:endParaRPr lang="en-US" sz="1200" baseline="0" dirty="0">
                        <a:solidFill>
                          <a:schemeClr val="tx1"/>
                        </a:solidFill>
                        <a:effectLst/>
                        <a:latin typeface="Calibri"/>
                        <a:ea typeface="Times New Roman"/>
                        <a:cs typeface="Times New Roman"/>
                      </a:endParaRPr>
                    </a:p>
                  </a:txBody>
                  <a:tcPr marL="0" marR="0" marT="0" marB="0"/>
                </a:tc>
                <a:tc rowSpan="4">
                  <a:txBody>
                    <a:bodyPr/>
                    <a:lstStyle/>
                    <a:p>
                      <a:pPr marL="0" marR="0">
                        <a:lnSpc>
                          <a:spcPct val="115000"/>
                        </a:lnSpc>
                        <a:spcBef>
                          <a:spcPts val="0"/>
                        </a:spcBef>
                        <a:spcAft>
                          <a:spcPts val="0"/>
                        </a:spcAft>
                      </a:pPr>
                      <a:r>
                        <a:rPr lang="en-US" sz="1200" kern="1200" baseline="0" dirty="0">
                          <a:solidFill>
                            <a:schemeClr val="tx1"/>
                          </a:solidFill>
                          <a:effectLst/>
                        </a:rPr>
                        <a:t>https://qsweb.quantum.com/ </a:t>
                      </a:r>
                      <a:endParaRPr lang="en-US" sz="1200" baseline="0" dirty="0">
                        <a:solidFill>
                          <a:schemeClr val="tx1"/>
                        </a:solidFill>
                        <a:effectLst/>
                        <a:latin typeface="Calibri"/>
                        <a:ea typeface="Times New Roman"/>
                        <a:cs typeface="Times New Roman"/>
                      </a:endParaRPr>
                    </a:p>
                  </a:txBody>
                  <a:tcPr marL="0" marR="0" marT="0" marB="0"/>
                </a:tc>
              </a:tr>
              <a:tr h="451936">
                <a:tc>
                  <a:txBody>
                    <a:bodyPr/>
                    <a:lstStyle/>
                    <a:p>
                      <a:pPr marL="0" marR="0">
                        <a:lnSpc>
                          <a:spcPct val="115000"/>
                        </a:lnSpc>
                        <a:spcBef>
                          <a:spcPts val="0"/>
                        </a:spcBef>
                        <a:spcAft>
                          <a:spcPts val="1000"/>
                        </a:spcAft>
                      </a:pPr>
                      <a:r>
                        <a:rPr lang="en-US" sz="1200" baseline="0">
                          <a:solidFill>
                            <a:schemeClr val="tx1"/>
                          </a:solidFill>
                          <a:effectLst/>
                        </a:rPr>
                        <a:t>QXS 48-Drive Rackmount Install Guide</a:t>
                      </a:r>
                      <a:endParaRPr lang="en-US" sz="1200" baseline="0">
                        <a:solidFill>
                          <a:schemeClr val="tx1"/>
                        </a:solidFill>
                        <a:effectLst/>
                        <a:latin typeface="Calibri"/>
                        <a:ea typeface="Calibri"/>
                        <a:cs typeface="Times New Roman"/>
                      </a:endParaRPr>
                    </a:p>
                  </a:txBody>
                  <a:tcPr marL="90994" marR="90994" marT="34123" marB="34123"/>
                </a:tc>
                <a:tc>
                  <a:txBody>
                    <a:bodyPr/>
                    <a:lstStyle/>
                    <a:p>
                      <a:pPr marL="0" marR="0">
                        <a:lnSpc>
                          <a:spcPct val="115000"/>
                        </a:lnSpc>
                        <a:spcBef>
                          <a:spcPts val="0"/>
                        </a:spcBef>
                        <a:spcAft>
                          <a:spcPts val="1000"/>
                        </a:spcAft>
                      </a:pPr>
                      <a:r>
                        <a:rPr lang="en-US" sz="1200" baseline="0" dirty="0">
                          <a:solidFill>
                            <a:schemeClr val="tx1"/>
                          </a:solidFill>
                          <a:effectLst/>
                        </a:rPr>
                        <a:t>Using a 48-drive </a:t>
                      </a:r>
                      <a:r>
                        <a:rPr lang="en-US" sz="1200" baseline="0" dirty="0" err="1">
                          <a:solidFill>
                            <a:schemeClr val="tx1"/>
                          </a:solidFill>
                          <a:effectLst/>
                        </a:rPr>
                        <a:t>rackmount</a:t>
                      </a:r>
                      <a:r>
                        <a:rPr lang="en-US" sz="1200" baseline="0" dirty="0">
                          <a:solidFill>
                            <a:schemeClr val="tx1"/>
                          </a:solidFill>
                          <a:effectLst/>
                        </a:rPr>
                        <a:t> bracket kit to install an enclosure into a rack</a:t>
                      </a:r>
                      <a:endParaRPr lang="en-US" sz="1200" baseline="0" dirty="0">
                        <a:solidFill>
                          <a:schemeClr val="tx1"/>
                        </a:solidFill>
                        <a:effectLst/>
                        <a:latin typeface="Calibri"/>
                        <a:ea typeface="Calibri"/>
                        <a:cs typeface="Times New Roman"/>
                      </a:endParaRPr>
                    </a:p>
                  </a:txBody>
                  <a:tcPr marL="90994" marR="90994" marT="34123" marB="34123"/>
                </a:tc>
                <a:tc vMerge="1">
                  <a:txBody>
                    <a:bodyPr/>
                    <a:lstStyle/>
                    <a:p>
                      <a:endParaRPr lang="en-US"/>
                    </a:p>
                  </a:txBody>
                  <a:tcPr/>
                </a:tc>
                <a:tc vMerge="1">
                  <a:txBody>
                    <a:bodyPr/>
                    <a:lstStyle/>
                    <a:p>
                      <a:endParaRPr lang="en-US"/>
                    </a:p>
                  </a:txBody>
                  <a:tcPr/>
                </a:tc>
              </a:tr>
              <a:tr h="451936">
                <a:tc>
                  <a:txBody>
                    <a:bodyPr/>
                    <a:lstStyle/>
                    <a:p>
                      <a:pPr marL="0" marR="0">
                        <a:lnSpc>
                          <a:spcPct val="115000"/>
                        </a:lnSpc>
                        <a:spcBef>
                          <a:spcPts val="0"/>
                        </a:spcBef>
                        <a:spcAft>
                          <a:spcPts val="1000"/>
                        </a:spcAft>
                      </a:pPr>
                      <a:r>
                        <a:rPr lang="en-US" sz="1200" baseline="0">
                          <a:solidFill>
                            <a:schemeClr val="tx1"/>
                          </a:solidFill>
                          <a:effectLst/>
                        </a:rPr>
                        <a:t>QXS 56-Drive Rackmount Install Guide</a:t>
                      </a:r>
                      <a:endParaRPr lang="en-US" sz="1200" baseline="0">
                        <a:solidFill>
                          <a:schemeClr val="tx1"/>
                        </a:solidFill>
                        <a:effectLst/>
                        <a:latin typeface="Calibri"/>
                        <a:ea typeface="Calibri"/>
                        <a:cs typeface="Times New Roman"/>
                      </a:endParaRPr>
                    </a:p>
                  </a:txBody>
                  <a:tcPr marL="90994" marR="90994" marT="34123" marB="34123"/>
                </a:tc>
                <a:tc>
                  <a:txBody>
                    <a:bodyPr/>
                    <a:lstStyle/>
                    <a:p>
                      <a:pPr marL="0" marR="0">
                        <a:lnSpc>
                          <a:spcPct val="115000"/>
                        </a:lnSpc>
                        <a:spcBef>
                          <a:spcPts val="0"/>
                        </a:spcBef>
                        <a:spcAft>
                          <a:spcPts val="1000"/>
                        </a:spcAft>
                      </a:pPr>
                      <a:r>
                        <a:rPr lang="en-US" sz="1200" baseline="0" dirty="0">
                          <a:solidFill>
                            <a:schemeClr val="tx1"/>
                          </a:solidFill>
                          <a:effectLst/>
                        </a:rPr>
                        <a:t>Using a 56-drive </a:t>
                      </a:r>
                      <a:r>
                        <a:rPr lang="en-US" sz="1200" baseline="0" dirty="0" err="1">
                          <a:solidFill>
                            <a:schemeClr val="tx1"/>
                          </a:solidFill>
                          <a:effectLst/>
                        </a:rPr>
                        <a:t>rackmount</a:t>
                      </a:r>
                      <a:r>
                        <a:rPr lang="en-US" sz="1200" baseline="0" dirty="0">
                          <a:solidFill>
                            <a:schemeClr val="tx1"/>
                          </a:solidFill>
                          <a:effectLst/>
                        </a:rPr>
                        <a:t> bracket kit to install an enclosure into a rack</a:t>
                      </a:r>
                      <a:endParaRPr lang="en-US" sz="1200" baseline="0" dirty="0">
                        <a:solidFill>
                          <a:schemeClr val="tx1"/>
                        </a:solidFill>
                        <a:effectLst/>
                        <a:latin typeface="Calibri"/>
                        <a:ea typeface="Calibri"/>
                        <a:cs typeface="Times New Roman"/>
                      </a:endParaRPr>
                    </a:p>
                  </a:txBody>
                  <a:tcPr marL="90994" marR="90994" marT="34123" marB="34123"/>
                </a:tc>
                <a:tc vMerge="1">
                  <a:txBody>
                    <a:bodyPr/>
                    <a:lstStyle/>
                    <a:p>
                      <a:endParaRPr lang="en-US"/>
                    </a:p>
                  </a:txBody>
                  <a:tcPr/>
                </a:tc>
                <a:tc vMerge="1">
                  <a:txBody>
                    <a:bodyPr/>
                    <a:lstStyle/>
                    <a:p>
                      <a:endParaRPr lang="en-US"/>
                    </a:p>
                  </a:txBody>
                  <a:tcPr/>
                </a:tc>
              </a:tr>
              <a:tr h="643781">
                <a:tc>
                  <a:txBody>
                    <a:bodyPr/>
                    <a:lstStyle/>
                    <a:p>
                      <a:pPr marL="0" marR="0">
                        <a:lnSpc>
                          <a:spcPct val="115000"/>
                        </a:lnSpc>
                        <a:spcBef>
                          <a:spcPts val="0"/>
                        </a:spcBef>
                        <a:spcAft>
                          <a:spcPts val="1000"/>
                        </a:spcAft>
                      </a:pPr>
                      <a:r>
                        <a:rPr lang="en-US" sz="1200" baseline="0">
                          <a:solidFill>
                            <a:schemeClr val="tx1"/>
                          </a:solidFill>
                          <a:effectLst/>
                        </a:rPr>
                        <a:t>QXS Disk Management Utility User Guide V3</a:t>
                      </a:r>
                      <a:endParaRPr lang="en-US" sz="1200" baseline="0">
                        <a:solidFill>
                          <a:schemeClr val="tx1"/>
                        </a:solidFill>
                        <a:effectLst/>
                        <a:latin typeface="Calibri"/>
                        <a:ea typeface="Calibri"/>
                        <a:cs typeface="Times New Roman"/>
                      </a:endParaRPr>
                    </a:p>
                  </a:txBody>
                  <a:tcPr marL="90994" marR="90994" marT="34123" marB="34123"/>
                </a:tc>
                <a:tc>
                  <a:txBody>
                    <a:bodyPr/>
                    <a:lstStyle/>
                    <a:p>
                      <a:pPr marL="0" marR="0">
                        <a:lnSpc>
                          <a:spcPct val="115000"/>
                        </a:lnSpc>
                        <a:spcBef>
                          <a:spcPts val="0"/>
                        </a:spcBef>
                        <a:spcAft>
                          <a:spcPts val="1000"/>
                        </a:spcAft>
                      </a:pPr>
                      <a:r>
                        <a:rPr lang="en-US" sz="1200" baseline="0" dirty="0">
                          <a:solidFill>
                            <a:schemeClr val="tx1"/>
                          </a:solidFill>
                          <a:effectLst/>
                        </a:rPr>
                        <a:t>Managing a QXS system by using its primary web interface (V3), the Disk Management Utility</a:t>
                      </a:r>
                      <a:endParaRPr lang="en-US" sz="1200" baseline="0" dirty="0">
                        <a:solidFill>
                          <a:schemeClr val="tx1"/>
                        </a:solidFill>
                        <a:effectLst/>
                        <a:latin typeface="Calibri"/>
                        <a:ea typeface="Calibri"/>
                        <a:cs typeface="Times New Roman"/>
                      </a:endParaRPr>
                    </a:p>
                  </a:txBody>
                  <a:tcPr marL="90994" marR="90994" marT="34123" marB="34123"/>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384583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t>
            </a:r>
            <a:r>
              <a:rPr lang="en-US" cap="all" dirty="0"/>
              <a:t>PHASE </a:t>
            </a:r>
            <a:r>
              <a:rPr lang="en-US" cap="all" dirty="0" smtClean="0"/>
              <a:t>2 </a:t>
            </a:r>
            <a:r>
              <a:rPr lang="en-US" cap="all" dirty="0"/>
              <a:t>Docs </a:t>
            </a:r>
            <a:endParaRPr lang="en-US" dirty="0"/>
          </a:p>
        </p:txBody>
      </p:sp>
      <p:sp>
        <p:nvSpPr>
          <p:cNvPr id="3" name="Content Placeholder 2"/>
          <p:cNvSpPr>
            <a:spLocks noGrp="1"/>
          </p:cNvSpPr>
          <p:nvPr>
            <p:ph idx="1"/>
          </p:nvPr>
        </p:nvSpPr>
        <p:spPr/>
        <p:txBody>
          <a:bodyPr>
            <a:normAutofit/>
          </a:bodyPr>
          <a:lstStyle/>
          <a:p>
            <a:r>
              <a:rPr lang="en-US" sz="1800" dirty="0" smtClean="0"/>
              <a:t>Phase 2 docs due NLT 03/31/2016</a:t>
            </a:r>
          </a:p>
          <a:p>
            <a:r>
              <a:rPr lang="en-US" sz="1800" dirty="0"/>
              <a:t>Docs provide instructions for QX and QXS systems (where applicable).</a:t>
            </a:r>
          </a:p>
        </p:txBody>
      </p:sp>
      <p:graphicFrame>
        <p:nvGraphicFramePr>
          <p:cNvPr id="6" name="Table 5"/>
          <p:cNvGraphicFramePr>
            <a:graphicFrameLocks noGrp="1"/>
          </p:cNvGraphicFramePr>
          <p:nvPr>
            <p:extLst>
              <p:ext uri="{D42A27DB-BD31-4B8C-83A1-F6EECF244321}">
                <p14:modId xmlns:p14="http://schemas.microsoft.com/office/powerpoint/2010/main" val="2460767538"/>
              </p:ext>
            </p:extLst>
          </p:nvPr>
        </p:nvGraphicFramePr>
        <p:xfrm>
          <a:off x="400050" y="1843999"/>
          <a:ext cx="8286750" cy="2900126"/>
        </p:xfrm>
        <a:graphic>
          <a:graphicData uri="http://schemas.openxmlformats.org/drawingml/2006/table">
            <a:tbl>
              <a:tblPr firstRow="1" bandRow="1">
                <a:tableStyleId>{5C22544A-7EE6-4342-B048-85BDC9FD1C3A}</a:tableStyleId>
              </a:tblPr>
              <a:tblGrid>
                <a:gridCol w="1910869"/>
                <a:gridCol w="3451706"/>
                <a:gridCol w="1400175"/>
                <a:gridCol w="1524000"/>
              </a:tblGrid>
              <a:tr h="260170">
                <a:tc>
                  <a:txBody>
                    <a:bodyPr/>
                    <a:lstStyle/>
                    <a:p>
                      <a:pPr marL="0" marR="0">
                        <a:lnSpc>
                          <a:spcPct val="115000"/>
                        </a:lnSpc>
                        <a:spcBef>
                          <a:spcPts val="0"/>
                        </a:spcBef>
                        <a:spcAft>
                          <a:spcPts val="1000"/>
                        </a:spcAft>
                      </a:pPr>
                      <a:r>
                        <a:rPr lang="en-US" sz="1400" baseline="0" dirty="0">
                          <a:solidFill>
                            <a:schemeClr val="bg1"/>
                          </a:solidFill>
                          <a:effectLst/>
                        </a:rPr>
                        <a:t>Doc Title</a:t>
                      </a:r>
                      <a:endParaRPr lang="en-US" sz="1400" baseline="0" dirty="0">
                        <a:solidFill>
                          <a:schemeClr val="bg1"/>
                        </a:solidFill>
                        <a:effectLst/>
                        <a:latin typeface="Calibri"/>
                        <a:ea typeface="Calibri"/>
                        <a:cs typeface="Times New Roman"/>
                      </a:endParaRPr>
                    </a:p>
                  </a:txBody>
                  <a:tcPr marL="91022" marR="91022" marT="34133" marB="34133"/>
                </a:tc>
                <a:tc>
                  <a:txBody>
                    <a:bodyPr/>
                    <a:lstStyle/>
                    <a:p>
                      <a:pPr marL="0" marR="0">
                        <a:lnSpc>
                          <a:spcPct val="115000"/>
                        </a:lnSpc>
                        <a:spcBef>
                          <a:spcPts val="0"/>
                        </a:spcBef>
                        <a:spcAft>
                          <a:spcPts val="1000"/>
                        </a:spcAft>
                      </a:pPr>
                      <a:r>
                        <a:rPr lang="en-US" sz="1400" baseline="0" dirty="0">
                          <a:solidFill>
                            <a:schemeClr val="bg1"/>
                          </a:solidFill>
                          <a:effectLst/>
                        </a:rPr>
                        <a:t>Provides information on:</a:t>
                      </a:r>
                      <a:endParaRPr lang="en-US" sz="1400" baseline="0" dirty="0">
                        <a:solidFill>
                          <a:schemeClr val="bg1"/>
                        </a:solidFill>
                        <a:effectLst/>
                        <a:latin typeface="Calibri"/>
                        <a:ea typeface="Calibri"/>
                        <a:cs typeface="Times New Roman"/>
                      </a:endParaRPr>
                    </a:p>
                  </a:txBody>
                  <a:tcPr marL="91022" marR="91022" marT="34133" marB="34133"/>
                </a:tc>
                <a:tc>
                  <a:txBody>
                    <a:bodyPr/>
                    <a:lstStyle/>
                    <a:p>
                      <a:pPr marL="0" marR="0">
                        <a:lnSpc>
                          <a:spcPct val="115000"/>
                        </a:lnSpc>
                        <a:spcBef>
                          <a:spcPts val="0"/>
                        </a:spcBef>
                        <a:spcAft>
                          <a:spcPts val="0"/>
                        </a:spcAft>
                      </a:pPr>
                      <a:r>
                        <a:rPr lang="en-US" sz="1400" kern="1200" baseline="0" dirty="0">
                          <a:solidFill>
                            <a:schemeClr val="bg1"/>
                          </a:solidFill>
                          <a:effectLst/>
                        </a:rPr>
                        <a:t>Customer</a:t>
                      </a:r>
                      <a:endParaRPr lang="en-US" sz="1100" baseline="0" dirty="0">
                        <a:solidFill>
                          <a:schemeClr val="bg1"/>
                        </a:solidFill>
                        <a:effectLst/>
                        <a:latin typeface="Calibri"/>
                        <a:ea typeface="Times New Roman"/>
                        <a:cs typeface="Times New Roman"/>
                      </a:endParaRPr>
                    </a:p>
                  </a:txBody>
                  <a:tcPr marL="0" marR="0" marT="0" marB="0"/>
                </a:tc>
                <a:tc>
                  <a:txBody>
                    <a:bodyPr/>
                    <a:lstStyle/>
                    <a:p>
                      <a:pPr marL="0" marR="0">
                        <a:lnSpc>
                          <a:spcPct val="115000"/>
                        </a:lnSpc>
                        <a:spcBef>
                          <a:spcPts val="0"/>
                        </a:spcBef>
                        <a:spcAft>
                          <a:spcPts val="0"/>
                        </a:spcAft>
                      </a:pPr>
                      <a:r>
                        <a:rPr lang="en-US" sz="1400" kern="1200" baseline="0" dirty="0">
                          <a:solidFill>
                            <a:schemeClr val="bg1"/>
                          </a:solidFill>
                          <a:effectLst/>
                        </a:rPr>
                        <a:t>Service &amp; Support</a:t>
                      </a:r>
                      <a:endParaRPr lang="en-US" sz="1100" baseline="0" dirty="0">
                        <a:solidFill>
                          <a:schemeClr val="bg1"/>
                        </a:solidFill>
                        <a:effectLst/>
                        <a:latin typeface="Calibri"/>
                        <a:ea typeface="Times New Roman"/>
                        <a:cs typeface="Times New Roman"/>
                      </a:endParaRPr>
                    </a:p>
                  </a:txBody>
                  <a:tcPr marL="0" marR="0" marT="0" marB="0"/>
                </a:tc>
              </a:tr>
              <a:tr h="452074">
                <a:tc>
                  <a:txBody>
                    <a:bodyPr/>
                    <a:lstStyle/>
                    <a:p>
                      <a:pPr marL="0" marR="0">
                        <a:lnSpc>
                          <a:spcPct val="115000"/>
                        </a:lnSpc>
                        <a:spcBef>
                          <a:spcPts val="0"/>
                        </a:spcBef>
                        <a:spcAft>
                          <a:spcPts val="1000"/>
                        </a:spcAft>
                      </a:pPr>
                      <a:r>
                        <a:rPr lang="en-US" sz="1200" baseline="0" dirty="0">
                          <a:solidFill>
                            <a:schemeClr val="tx1"/>
                          </a:solidFill>
                          <a:effectLst/>
                        </a:rPr>
                        <a:t>QX and QXS CRU Installation And Replacement Guide</a:t>
                      </a:r>
                      <a:endParaRPr lang="en-US" sz="1200" baseline="0" dirty="0">
                        <a:solidFill>
                          <a:schemeClr val="tx1"/>
                        </a:solidFill>
                        <a:effectLst/>
                        <a:latin typeface="Calibri"/>
                        <a:ea typeface="Calibri"/>
                        <a:cs typeface="Times New Roman"/>
                      </a:endParaRPr>
                    </a:p>
                  </a:txBody>
                  <a:tcPr marL="91022" marR="91022" marT="34133" marB="34133"/>
                </a:tc>
                <a:tc>
                  <a:txBody>
                    <a:bodyPr/>
                    <a:lstStyle/>
                    <a:p>
                      <a:pPr marL="0" marR="0">
                        <a:lnSpc>
                          <a:spcPct val="115000"/>
                        </a:lnSpc>
                        <a:spcBef>
                          <a:spcPts val="0"/>
                        </a:spcBef>
                        <a:spcAft>
                          <a:spcPts val="1000"/>
                        </a:spcAft>
                      </a:pPr>
                      <a:r>
                        <a:rPr lang="en-US" sz="1200" baseline="0" dirty="0">
                          <a:solidFill>
                            <a:schemeClr val="tx1"/>
                          </a:solidFill>
                          <a:effectLst/>
                        </a:rPr>
                        <a:t>Identifying and installing or replacing CRUs</a:t>
                      </a:r>
                      <a:endParaRPr lang="en-US" sz="1200" baseline="0" dirty="0">
                        <a:solidFill>
                          <a:schemeClr val="tx1"/>
                        </a:solidFill>
                        <a:effectLst/>
                        <a:latin typeface="Calibri"/>
                        <a:ea typeface="Calibri"/>
                        <a:cs typeface="Times New Roman"/>
                      </a:endParaRPr>
                    </a:p>
                  </a:txBody>
                  <a:tcPr marL="91022" marR="91022" marT="34133" marB="34133"/>
                </a:tc>
                <a:tc rowSpan="4">
                  <a:txBody>
                    <a:bodyPr/>
                    <a:lstStyle/>
                    <a:p>
                      <a:pPr marL="0" marR="0">
                        <a:lnSpc>
                          <a:spcPct val="115000"/>
                        </a:lnSpc>
                        <a:spcBef>
                          <a:spcPts val="0"/>
                        </a:spcBef>
                        <a:spcAft>
                          <a:spcPts val="0"/>
                        </a:spcAft>
                      </a:pPr>
                      <a:r>
                        <a:rPr lang="en-US" sz="1200" kern="1200" baseline="0" dirty="0">
                          <a:solidFill>
                            <a:schemeClr val="tx1"/>
                          </a:solidFill>
                          <a:effectLst/>
                        </a:rPr>
                        <a:t>http://www.quantum.com/</a:t>
                      </a:r>
                      <a:endParaRPr lang="en-US" sz="1200" baseline="0" dirty="0">
                        <a:solidFill>
                          <a:schemeClr val="tx1"/>
                        </a:solidFill>
                        <a:effectLst/>
                        <a:latin typeface="Calibri"/>
                        <a:ea typeface="Times New Roman"/>
                        <a:cs typeface="Times New Roman"/>
                      </a:endParaRPr>
                    </a:p>
                  </a:txBody>
                  <a:tcPr marL="0" marR="0" marT="0" marB="0"/>
                </a:tc>
                <a:tc rowSpan="4">
                  <a:txBody>
                    <a:bodyPr/>
                    <a:lstStyle/>
                    <a:p>
                      <a:pPr marL="0" marR="0">
                        <a:lnSpc>
                          <a:spcPct val="115000"/>
                        </a:lnSpc>
                        <a:spcBef>
                          <a:spcPts val="0"/>
                        </a:spcBef>
                        <a:spcAft>
                          <a:spcPts val="0"/>
                        </a:spcAft>
                      </a:pPr>
                      <a:r>
                        <a:rPr lang="en-US" sz="1200" kern="1200" baseline="0">
                          <a:solidFill>
                            <a:schemeClr val="tx1"/>
                          </a:solidFill>
                          <a:effectLst/>
                        </a:rPr>
                        <a:t>https://qsweb.quantum.com/ </a:t>
                      </a:r>
                      <a:endParaRPr lang="en-US" sz="1200" baseline="0">
                        <a:solidFill>
                          <a:schemeClr val="tx1"/>
                        </a:solidFill>
                        <a:effectLst/>
                        <a:latin typeface="Calibri"/>
                        <a:ea typeface="Times New Roman"/>
                        <a:cs typeface="Times New Roman"/>
                      </a:endParaRPr>
                    </a:p>
                  </a:txBody>
                  <a:tcPr marL="0" marR="0" marT="0" marB="0"/>
                </a:tc>
              </a:tr>
              <a:tr h="643977">
                <a:tc>
                  <a:txBody>
                    <a:bodyPr/>
                    <a:lstStyle/>
                    <a:p>
                      <a:pPr marL="0" marR="0">
                        <a:lnSpc>
                          <a:spcPct val="115000"/>
                        </a:lnSpc>
                        <a:spcBef>
                          <a:spcPts val="0"/>
                        </a:spcBef>
                        <a:spcAft>
                          <a:spcPts val="1000"/>
                        </a:spcAft>
                      </a:pPr>
                      <a:r>
                        <a:rPr lang="en-US" sz="1200" baseline="0" dirty="0">
                          <a:solidFill>
                            <a:schemeClr val="tx1"/>
                          </a:solidFill>
                          <a:effectLst/>
                        </a:rPr>
                        <a:t>QX and QXS Disk Management Utility User Guide V2</a:t>
                      </a:r>
                      <a:endParaRPr lang="en-US" sz="1200" baseline="0" dirty="0">
                        <a:solidFill>
                          <a:schemeClr val="tx1"/>
                        </a:solidFill>
                        <a:effectLst/>
                        <a:latin typeface="Calibri"/>
                        <a:ea typeface="Calibri"/>
                        <a:cs typeface="Times New Roman"/>
                      </a:endParaRPr>
                    </a:p>
                  </a:txBody>
                  <a:tcPr marL="91022" marR="91022" marT="34133" marB="34133"/>
                </a:tc>
                <a:tc>
                  <a:txBody>
                    <a:bodyPr/>
                    <a:lstStyle/>
                    <a:p>
                      <a:pPr marL="0" marR="0">
                        <a:lnSpc>
                          <a:spcPct val="115000"/>
                        </a:lnSpc>
                        <a:spcBef>
                          <a:spcPts val="0"/>
                        </a:spcBef>
                        <a:spcAft>
                          <a:spcPts val="1000"/>
                        </a:spcAft>
                      </a:pPr>
                      <a:r>
                        <a:rPr lang="en-US" sz="1200" baseline="0" dirty="0">
                          <a:solidFill>
                            <a:schemeClr val="tx1"/>
                          </a:solidFill>
                          <a:effectLst/>
                        </a:rPr>
                        <a:t>Managing a QX and QXS system by using its secondary web interface (V2), the Disk Management Utility</a:t>
                      </a:r>
                      <a:endParaRPr lang="en-US" sz="1200" baseline="0" dirty="0">
                        <a:solidFill>
                          <a:schemeClr val="tx1"/>
                        </a:solidFill>
                        <a:effectLst/>
                        <a:latin typeface="Calibri"/>
                        <a:ea typeface="Calibri"/>
                        <a:cs typeface="Times New Roman"/>
                      </a:endParaRPr>
                    </a:p>
                  </a:txBody>
                  <a:tcPr marL="91022" marR="91022" marT="34133" marB="34133"/>
                </a:tc>
                <a:tc vMerge="1">
                  <a:txBody>
                    <a:bodyPr/>
                    <a:lstStyle/>
                    <a:p>
                      <a:endParaRPr lang="en-US"/>
                    </a:p>
                  </a:txBody>
                  <a:tcPr/>
                </a:tc>
                <a:tc vMerge="1">
                  <a:txBody>
                    <a:bodyPr/>
                    <a:lstStyle/>
                    <a:p>
                      <a:endParaRPr lang="en-US"/>
                    </a:p>
                  </a:txBody>
                  <a:tcPr/>
                </a:tc>
              </a:tr>
              <a:tr h="643977">
                <a:tc>
                  <a:txBody>
                    <a:bodyPr/>
                    <a:lstStyle/>
                    <a:p>
                      <a:pPr marL="0" marR="0">
                        <a:lnSpc>
                          <a:spcPct val="115000"/>
                        </a:lnSpc>
                        <a:spcBef>
                          <a:spcPts val="0"/>
                        </a:spcBef>
                        <a:spcAft>
                          <a:spcPts val="1000"/>
                        </a:spcAft>
                      </a:pPr>
                      <a:r>
                        <a:rPr lang="en-US" sz="1200" baseline="0">
                          <a:solidFill>
                            <a:schemeClr val="tx1"/>
                          </a:solidFill>
                          <a:effectLst/>
                        </a:rPr>
                        <a:t>QX and QXS Event Descriptions Reference Guide</a:t>
                      </a:r>
                      <a:endParaRPr lang="en-US" sz="1200" baseline="0">
                        <a:solidFill>
                          <a:schemeClr val="tx1"/>
                        </a:solidFill>
                        <a:effectLst/>
                        <a:latin typeface="Calibri"/>
                        <a:ea typeface="Calibri"/>
                        <a:cs typeface="Times New Roman"/>
                      </a:endParaRPr>
                    </a:p>
                  </a:txBody>
                  <a:tcPr marL="91022" marR="91022" marT="34133" marB="34133"/>
                </a:tc>
                <a:tc>
                  <a:txBody>
                    <a:bodyPr/>
                    <a:lstStyle/>
                    <a:p>
                      <a:pPr marL="0" marR="0">
                        <a:lnSpc>
                          <a:spcPct val="115000"/>
                        </a:lnSpc>
                        <a:spcBef>
                          <a:spcPts val="0"/>
                        </a:spcBef>
                        <a:spcAft>
                          <a:spcPts val="1000"/>
                        </a:spcAft>
                      </a:pPr>
                      <a:r>
                        <a:rPr lang="en-US" sz="1200" baseline="0" dirty="0">
                          <a:solidFill>
                            <a:schemeClr val="tx1"/>
                          </a:solidFill>
                          <a:effectLst/>
                        </a:rPr>
                        <a:t>Events that the QX and QXS Series may report, and recommended actions to take in response to those events</a:t>
                      </a:r>
                      <a:endParaRPr lang="en-US" sz="1200" baseline="0" dirty="0">
                        <a:solidFill>
                          <a:schemeClr val="tx1"/>
                        </a:solidFill>
                        <a:effectLst/>
                        <a:latin typeface="Calibri"/>
                        <a:ea typeface="Calibri"/>
                        <a:cs typeface="Times New Roman"/>
                      </a:endParaRPr>
                    </a:p>
                  </a:txBody>
                  <a:tcPr marL="91022" marR="91022" marT="34133" marB="34133"/>
                </a:tc>
                <a:tc vMerge="1">
                  <a:txBody>
                    <a:bodyPr/>
                    <a:lstStyle/>
                    <a:p>
                      <a:endParaRPr lang="en-US"/>
                    </a:p>
                  </a:txBody>
                  <a:tcPr/>
                </a:tc>
                <a:tc vMerge="1">
                  <a:txBody>
                    <a:bodyPr/>
                    <a:lstStyle/>
                    <a:p>
                      <a:endParaRPr lang="en-US"/>
                    </a:p>
                  </a:txBody>
                  <a:tcPr/>
                </a:tc>
              </a:tr>
              <a:tr h="452074">
                <a:tc>
                  <a:txBody>
                    <a:bodyPr/>
                    <a:lstStyle/>
                    <a:p>
                      <a:pPr marL="0" marR="0">
                        <a:lnSpc>
                          <a:spcPct val="115000"/>
                        </a:lnSpc>
                        <a:spcBef>
                          <a:spcPts val="0"/>
                        </a:spcBef>
                        <a:spcAft>
                          <a:spcPts val="1000"/>
                        </a:spcAft>
                      </a:pPr>
                      <a:r>
                        <a:rPr lang="en-US" sz="1200" baseline="0">
                          <a:solidFill>
                            <a:schemeClr val="tx1"/>
                          </a:solidFill>
                          <a:effectLst/>
                        </a:rPr>
                        <a:t>QX and QXS CLI Reference Guide</a:t>
                      </a:r>
                      <a:endParaRPr lang="en-US" sz="1200" baseline="0">
                        <a:solidFill>
                          <a:schemeClr val="tx1"/>
                        </a:solidFill>
                        <a:effectLst/>
                        <a:latin typeface="Calibri"/>
                        <a:ea typeface="Calibri"/>
                        <a:cs typeface="Times New Roman"/>
                      </a:endParaRPr>
                    </a:p>
                  </a:txBody>
                  <a:tcPr marL="91022" marR="91022" marT="34133" marB="34133"/>
                </a:tc>
                <a:tc>
                  <a:txBody>
                    <a:bodyPr/>
                    <a:lstStyle/>
                    <a:p>
                      <a:pPr marL="0" marR="0">
                        <a:lnSpc>
                          <a:spcPct val="115000"/>
                        </a:lnSpc>
                        <a:spcBef>
                          <a:spcPts val="0"/>
                        </a:spcBef>
                        <a:spcAft>
                          <a:spcPts val="1000"/>
                        </a:spcAft>
                      </a:pPr>
                      <a:r>
                        <a:rPr lang="en-US" sz="1200" baseline="0" dirty="0">
                          <a:solidFill>
                            <a:schemeClr val="tx1"/>
                          </a:solidFill>
                          <a:effectLst/>
                        </a:rPr>
                        <a:t>Using the CLI to configure and manage the product</a:t>
                      </a:r>
                      <a:endParaRPr lang="en-US" sz="1200" baseline="0" dirty="0">
                        <a:solidFill>
                          <a:schemeClr val="tx1"/>
                        </a:solidFill>
                        <a:effectLst/>
                        <a:latin typeface="Calibri"/>
                        <a:ea typeface="Calibri"/>
                        <a:cs typeface="Times New Roman"/>
                      </a:endParaRPr>
                    </a:p>
                  </a:txBody>
                  <a:tcPr marL="91022" marR="91022" marT="34133" marB="34133"/>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212511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sz="2800" dirty="0"/>
              <a:t>Training </a:t>
            </a:r>
            <a:r>
              <a:rPr lang="en-US" sz="2800" dirty="0" smtClean="0"/>
              <a:t>submitted to Agile on 03/9/2016</a:t>
            </a:r>
          </a:p>
          <a:p>
            <a:r>
              <a:rPr lang="en-US" sz="2800" dirty="0" smtClean="0"/>
              <a:t>All deliverables identified as “course” have a customer-facing and a service version.</a:t>
            </a:r>
          </a:p>
          <a:p>
            <a:pPr lvl="1"/>
            <a:r>
              <a:rPr lang="en-US" sz="2600" dirty="0"/>
              <a:t>Customer Facing:</a:t>
            </a:r>
            <a:r>
              <a:rPr lang="en-US" sz="2400" dirty="0"/>
              <a:t> </a:t>
            </a:r>
            <a:r>
              <a:rPr lang="en-US" sz="2600" u="sng" dirty="0">
                <a:hlinkClick r:id="rId3"/>
              </a:rPr>
              <a:t>http://www.quantum.com/qseriesdocs</a:t>
            </a:r>
            <a:endParaRPr lang="en-US" sz="2600" u="sng" dirty="0"/>
          </a:p>
          <a:p>
            <a:pPr lvl="1"/>
            <a:r>
              <a:rPr lang="en-US" sz="2600" dirty="0"/>
              <a:t>Service: </a:t>
            </a:r>
            <a:r>
              <a:rPr lang="en-US" sz="2600" dirty="0">
                <a:solidFill>
                  <a:srgbClr val="00B0F0"/>
                </a:solidFill>
                <a:hlinkClick r:id="rId4"/>
              </a:rPr>
              <a:t>http://</a:t>
            </a:r>
            <a:r>
              <a:rPr lang="en-US" sz="2600" dirty="0" smtClean="0">
                <a:solidFill>
                  <a:srgbClr val="00B0F0"/>
                </a:solidFill>
                <a:hlinkClick r:id="rId4"/>
              </a:rPr>
              <a:t>scl.quantum.com</a:t>
            </a:r>
            <a:endParaRPr lang="en-US" sz="2400" dirty="0">
              <a:solidFill>
                <a:srgbClr val="00B0F0"/>
              </a:solidFill>
            </a:endParaRPr>
          </a:p>
          <a:p>
            <a:r>
              <a:rPr lang="en-US" sz="2800" dirty="0" smtClean="0"/>
              <a:t>QXS </a:t>
            </a:r>
            <a:r>
              <a:rPr lang="en-US" sz="2800" dirty="0"/>
              <a:t>System Overview (course</a:t>
            </a:r>
            <a:r>
              <a:rPr lang="en-US" sz="2800" dirty="0" smtClean="0"/>
              <a:t>): An overview of QXS hardware, firmware, Disk Management Utility (v3), and a brief section on installation/configuration.</a:t>
            </a:r>
          </a:p>
          <a:p>
            <a:pPr lvl="1"/>
            <a:r>
              <a:rPr lang="en-US" sz="2400" dirty="0" smtClean="0"/>
              <a:t>1-4567: Customer-facing</a:t>
            </a:r>
          </a:p>
          <a:p>
            <a:pPr lvl="1"/>
            <a:r>
              <a:rPr lang="en-US" sz="2400" dirty="0" smtClean="0"/>
              <a:t>2-4567: Service-facing</a:t>
            </a:r>
            <a:endParaRPr lang="en-US" sz="2800" dirty="0"/>
          </a:p>
          <a:p>
            <a:r>
              <a:rPr lang="en-US" sz="2800" dirty="0"/>
              <a:t>QXS User Essentials (doc</a:t>
            </a:r>
            <a:r>
              <a:rPr lang="en-US" sz="2800" dirty="0" smtClean="0"/>
              <a:t>): PDF foldout with hardware overview, basic operations, and where to get help. For customers, available at </a:t>
            </a:r>
            <a:r>
              <a:rPr lang="en-US" sz="2800" u="sng" dirty="0">
                <a:hlinkClick r:id="rId3"/>
              </a:rPr>
              <a:t>http://</a:t>
            </a:r>
            <a:r>
              <a:rPr lang="en-US" sz="2800" u="sng" dirty="0" smtClean="0">
                <a:hlinkClick r:id="rId3"/>
              </a:rPr>
              <a:t>www.quantum.com/qseriesdocs</a:t>
            </a:r>
            <a:r>
              <a:rPr lang="en-US" sz="2800" dirty="0" smtClean="0"/>
              <a:t>.</a:t>
            </a:r>
            <a:endParaRPr lang="en-US" sz="2800" dirty="0"/>
          </a:p>
          <a:p>
            <a:r>
              <a:rPr lang="en-US" sz="2800" dirty="0"/>
              <a:t>QXS At a Glance (doc</a:t>
            </a:r>
            <a:r>
              <a:rPr lang="en-US" sz="2800" dirty="0" smtClean="0"/>
              <a:t>): PDF foldout for GSC with very basic troubleshooting information. </a:t>
            </a:r>
            <a:r>
              <a:rPr lang="en-US" sz="2800" dirty="0"/>
              <a:t>Available at </a:t>
            </a:r>
            <a:r>
              <a:rPr lang="en-US" sz="2800" u="sng" dirty="0">
                <a:solidFill>
                  <a:srgbClr val="00B0F0"/>
                </a:solidFill>
              </a:rPr>
              <a:t>https://qsweb.quantum.com/wiki/tiki-index.php?page=Homepage%20-%</a:t>
            </a:r>
            <a:r>
              <a:rPr lang="en-US" sz="2800" u="sng" dirty="0" smtClean="0">
                <a:solidFill>
                  <a:srgbClr val="00B0F0"/>
                </a:solidFill>
              </a:rPr>
              <a:t>20GSC#resources</a:t>
            </a:r>
            <a:r>
              <a:rPr lang="en-US" sz="2800" dirty="0" smtClean="0"/>
              <a:t>.</a:t>
            </a:r>
            <a:endParaRPr lang="en-US" sz="2400" dirty="0" smtClean="0"/>
          </a:p>
        </p:txBody>
      </p:sp>
    </p:spTree>
    <p:extLst>
      <p:ext uri="{BB962C8B-B14F-4D97-AF65-F5344CB8AC3E}">
        <p14:creationId xmlns:p14="http://schemas.microsoft.com/office/powerpoint/2010/main" val="187914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800" dirty="0" smtClean="0"/>
              <a:t>Training </a:t>
            </a:r>
            <a:r>
              <a:rPr lang="en-US" sz="2800" dirty="0"/>
              <a:t>delivered NLT: </a:t>
            </a:r>
            <a:r>
              <a:rPr lang="en-US" sz="2800" dirty="0" smtClean="0"/>
              <a:t>03/31/2016</a:t>
            </a:r>
            <a:endParaRPr lang="en-US" sz="2800" dirty="0"/>
          </a:p>
          <a:p>
            <a:r>
              <a:rPr lang="en-US" sz="2400" dirty="0" smtClean="0"/>
              <a:t>QXS </a:t>
            </a:r>
            <a:r>
              <a:rPr lang="en-US" sz="2400" dirty="0"/>
              <a:t>System Installation and Configuration (course</a:t>
            </a:r>
            <a:r>
              <a:rPr lang="en-US" sz="2400" dirty="0" smtClean="0"/>
              <a:t>): A detailed install/</a:t>
            </a:r>
            <a:r>
              <a:rPr lang="en-US" sz="2400" dirty="0" err="1" smtClean="0"/>
              <a:t>config</a:t>
            </a:r>
            <a:r>
              <a:rPr lang="en-US" sz="2400" dirty="0" smtClean="0"/>
              <a:t> course to replace section in QXS Overview course. Topics will include hardware installation, cabling, host connection, and configuration.</a:t>
            </a:r>
          </a:p>
          <a:p>
            <a:pPr lvl="1"/>
            <a:r>
              <a:rPr lang="en-US" sz="2400" dirty="0"/>
              <a:t>1-4468: Customer-facing</a:t>
            </a:r>
          </a:p>
          <a:p>
            <a:pPr lvl="1"/>
            <a:r>
              <a:rPr lang="en-US" sz="2400" dirty="0"/>
              <a:t>2-4468: Service-facing</a:t>
            </a:r>
          </a:p>
          <a:p>
            <a:pPr lvl="1"/>
            <a:endParaRPr lang="en-US" sz="2400" dirty="0" smtClean="0"/>
          </a:p>
          <a:p>
            <a:r>
              <a:rPr lang="en-US" sz="2800" dirty="0"/>
              <a:t>QXS G222 Service Update for Firmware G222 (course): Review of new features in G222 (2-4568d).</a:t>
            </a:r>
          </a:p>
          <a:p>
            <a:pPr lvl="1"/>
            <a:r>
              <a:rPr lang="en-US" sz="2400" dirty="0" smtClean="0"/>
              <a:t>2-4568d</a:t>
            </a:r>
            <a:r>
              <a:rPr lang="en-US" sz="2400" dirty="0"/>
              <a:t>: </a:t>
            </a:r>
            <a:r>
              <a:rPr lang="en-US" sz="2400" dirty="0" smtClean="0"/>
              <a:t>Service-facing</a:t>
            </a:r>
          </a:p>
          <a:p>
            <a:pPr lvl="1"/>
            <a:endParaRPr lang="en-US" sz="2400" dirty="0" smtClean="0"/>
          </a:p>
          <a:p>
            <a:pPr marL="398463" lvl="1" indent="0">
              <a:buNone/>
            </a:pPr>
            <a:endParaRPr lang="en-US" sz="2000" dirty="0" smtClean="0"/>
          </a:p>
        </p:txBody>
      </p:sp>
    </p:spTree>
    <p:extLst>
      <p:ext uri="{BB962C8B-B14F-4D97-AF65-F5344CB8AC3E}">
        <p14:creationId xmlns:p14="http://schemas.microsoft.com/office/powerpoint/2010/main" val="355609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Jim Hibbard</a:t>
            </a:r>
            <a:endParaRPr lang="en-US" dirty="0"/>
          </a:p>
        </p:txBody>
      </p:sp>
      <p:sp>
        <p:nvSpPr>
          <p:cNvPr id="4" name="Title 3"/>
          <p:cNvSpPr>
            <a:spLocks noGrp="1"/>
          </p:cNvSpPr>
          <p:nvPr>
            <p:ph type="title"/>
          </p:nvPr>
        </p:nvSpPr>
        <p:spPr>
          <a:xfrm>
            <a:off x="322780" y="2734069"/>
            <a:ext cx="8629834" cy="1014233"/>
          </a:xfrm>
        </p:spPr>
        <p:txBody>
          <a:bodyPr/>
          <a:lstStyle/>
          <a:p>
            <a:r>
              <a:rPr lang="en-US" sz="4800" dirty="0" smtClean="0"/>
              <a:t/>
            </a:r>
            <a:br>
              <a:rPr lang="en-US" sz="4800" dirty="0" smtClean="0"/>
            </a:br>
            <a:r>
              <a:rPr lang="en-US" sz="4800" dirty="0" smtClean="0"/>
              <a:t>Service</a:t>
            </a:r>
            <a:endParaRPr lang="en-US" sz="4800" dirty="0"/>
          </a:p>
        </p:txBody>
      </p:sp>
    </p:spTree>
    <p:extLst>
      <p:ext uri="{BB962C8B-B14F-4D97-AF65-F5344CB8AC3E}">
        <p14:creationId xmlns:p14="http://schemas.microsoft.com/office/powerpoint/2010/main" val="44991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Goals</a:t>
            </a:r>
          </a:p>
        </p:txBody>
      </p:sp>
      <p:sp>
        <p:nvSpPr>
          <p:cNvPr id="3" name="Text Placeholder 2"/>
          <p:cNvSpPr>
            <a:spLocks noGrp="1"/>
          </p:cNvSpPr>
          <p:nvPr>
            <p:ph type="body" idx="1"/>
          </p:nvPr>
        </p:nvSpPr>
        <p:spPr/>
        <p:txBody>
          <a:bodyPr>
            <a:normAutofit fontScale="85000" lnSpcReduction="20000"/>
          </a:bodyPr>
          <a:lstStyle/>
          <a:p>
            <a:r>
              <a:rPr lang="en-US" dirty="0"/>
              <a:t>QXS-3/4/6 rebranding goals: </a:t>
            </a:r>
          </a:p>
          <a:p>
            <a:pPr lvl="1"/>
            <a:r>
              <a:rPr lang="en-US" dirty="0"/>
              <a:t>Consolidate sales, ordering and fulfillment of QX, QXS-12/24/56 and </a:t>
            </a:r>
            <a:r>
              <a:rPr lang="en-US" dirty="0" err="1"/>
              <a:t>DotHill</a:t>
            </a:r>
            <a:r>
              <a:rPr lang="en-US" dirty="0"/>
              <a:t> (DH) resale as a single set of part and model numbers</a:t>
            </a:r>
          </a:p>
          <a:p>
            <a:pPr lvl="1"/>
            <a:r>
              <a:rPr lang="en-US" dirty="0"/>
              <a:t>Add Quantum branding to all products</a:t>
            </a:r>
          </a:p>
          <a:p>
            <a:pPr lvl="1"/>
            <a:r>
              <a:rPr lang="en-US" dirty="0"/>
              <a:t>Adjust to market based pricing</a:t>
            </a:r>
          </a:p>
          <a:p>
            <a:pPr lvl="1"/>
            <a:r>
              <a:rPr lang="en-US" dirty="0"/>
              <a:t>Add configuration flexibility for market conditions</a:t>
            </a:r>
          </a:p>
          <a:p>
            <a:pPr lvl="1"/>
            <a:r>
              <a:rPr lang="en-US" dirty="0"/>
              <a:t>Fulfill orders from Avnet</a:t>
            </a:r>
          </a:p>
          <a:p>
            <a:pPr lvl="1"/>
            <a:r>
              <a:rPr lang="en-US" dirty="0"/>
              <a:t>Have new systems ship with G222 firmware</a:t>
            </a:r>
          </a:p>
          <a:p>
            <a:r>
              <a:rPr lang="en-US" dirty="0"/>
              <a:t>Do not impact FY’16 quarter end sales</a:t>
            </a:r>
          </a:p>
          <a:p>
            <a:r>
              <a:rPr lang="en-US" dirty="0"/>
              <a:t>Maintain supply continuity</a:t>
            </a:r>
          </a:p>
          <a:p>
            <a:r>
              <a:rPr lang="en-US" dirty="0"/>
              <a:t>The goal will require multiple steps to prevent customer and sales confusion and mitigate inventory constraints</a:t>
            </a:r>
          </a:p>
          <a:p>
            <a:pPr lvl="1"/>
            <a:r>
              <a:rPr lang="en-US" dirty="0"/>
              <a:t>Step 1 – Transition</a:t>
            </a:r>
          </a:p>
          <a:p>
            <a:pPr lvl="1"/>
            <a:r>
              <a:rPr lang="en-US" dirty="0"/>
              <a:t>Step 2 – Launch and Consolidation</a:t>
            </a:r>
          </a:p>
          <a:p>
            <a:pPr lvl="1"/>
            <a:r>
              <a:rPr lang="en-US" dirty="0"/>
              <a:t>Step 3 – Discontinue old part and model number ordering</a:t>
            </a:r>
          </a:p>
          <a:p>
            <a:endParaRPr lang="en-US" dirty="0"/>
          </a:p>
        </p:txBody>
      </p:sp>
    </p:spTree>
    <p:extLst>
      <p:ext uri="{BB962C8B-B14F-4D97-AF65-F5344CB8AC3E}">
        <p14:creationId xmlns:p14="http://schemas.microsoft.com/office/powerpoint/2010/main" val="215998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Model Summary</a:t>
            </a:r>
            <a:endParaRPr lang="en-US" dirty="0"/>
          </a:p>
        </p:txBody>
      </p:sp>
      <p:sp>
        <p:nvSpPr>
          <p:cNvPr id="3" name="Text Placeholder 2"/>
          <p:cNvSpPr>
            <a:spLocks noGrp="1"/>
          </p:cNvSpPr>
          <p:nvPr>
            <p:ph idx="1"/>
          </p:nvPr>
        </p:nvSpPr>
        <p:spPr/>
        <p:txBody>
          <a:bodyPr/>
          <a:lstStyle/>
          <a:p>
            <a:r>
              <a:rPr lang="en-US" dirty="0" smtClean="0"/>
              <a:t>Call Handling: Global Service Center (GSC)</a:t>
            </a:r>
          </a:p>
          <a:p>
            <a:r>
              <a:rPr lang="en-US" dirty="0" smtClean="0"/>
              <a:t>Tech Support: </a:t>
            </a:r>
          </a:p>
          <a:p>
            <a:pPr lvl="1"/>
            <a:r>
              <a:rPr lang="en-US" dirty="0"/>
              <a:t>Dot Hill Support for Dot Hill Reseller with Dot Hill Coverage</a:t>
            </a:r>
          </a:p>
          <a:p>
            <a:pPr lvl="1"/>
            <a:r>
              <a:rPr lang="en-US" dirty="0" smtClean="0"/>
              <a:t>ASPS </a:t>
            </a:r>
            <a:r>
              <a:rPr lang="en-US" dirty="0"/>
              <a:t>for Dot Hill Reseller with Quantum Support</a:t>
            </a:r>
          </a:p>
          <a:p>
            <a:pPr lvl="1"/>
            <a:r>
              <a:rPr lang="en-US" dirty="0"/>
              <a:t>SPS is Primary for QXS 3/4/6 </a:t>
            </a:r>
          </a:p>
          <a:p>
            <a:pPr lvl="2"/>
            <a:r>
              <a:rPr lang="en-US" dirty="0"/>
              <a:t>ASPS will provide support for QXS 3/4/6 that are stand alone arrays.  We’re looking for ways to automate this.</a:t>
            </a:r>
          </a:p>
          <a:p>
            <a:r>
              <a:rPr lang="en-US" dirty="0" smtClean="0"/>
              <a:t>Field Support: Break-fix</a:t>
            </a:r>
          </a:p>
          <a:p>
            <a:pPr lvl="1"/>
            <a:r>
              <a:rPr lang="en-US" dirty="0" smtClean="0"/>
              <a:t>Third Party Maintainer (TPM) led for Quantum Supported</a:t>
            </a:r>
          </a:p>
          <a:p>
            <a:r>
              <a:rPr lang="en-US" dirty="0" smtClean="0"/>
              <a:t>Escalation Resources</a:t>
            </a:r>
          </a:p>
          <a:p>
            <a:pPr lvl="1"/>
            <a:r>
              <a:rPr lang="en-US" dirty="0" smtClean="0"/>
              <a:t>Service Engineering Specialists (SES), </a:t>
            </a:r>
            <a:r>
              <a:rPr lang="en-US" dirty="0" err="1" smtClean="0"/>
              <a:t>StorNext</a:t>
            </a:r>
            <a:r>
              <a:rPr lang="en-US" dirty="0" smtClean="0"/>
              <a:t> Sustaining (SUS), Quantum HW Engineering, Dot Hill Solutions</a:t>
            </a:r>
          </a:p>
          <a:p>
            <a:pPr lvl="1"/>
            <a:r>
              <a:rPr lang="en-US" dirty="0" err="1" smtClean="0"/>
              <a:t>TrackIT</a:t>
            </a:r>
            <a:r>
              <a:rPr lang="en-US" dirty="0" smtClean="0"/>
              <a:t> for Licenses </a:t>
            </a:r>
          </a:p>
          <a:p>
            <a:endParaRPr lang="en-US" dirty="0" smtClean="0"/>
          </a:p>
        </p:txBody>
      </p:sp>
    </p:spTree>
    <p:extLst>
      <p:ext uri="{BB962C8B-B14F-4D97-AF65-F5344CB8AC3E}">
        <p14:creationId xmlns:p14="http://schemas.microsoft.com/office/powerpoint/2010/main" val="396716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Offerings</a:t>
            </a:r>
          </a:p>
        </p:txBody>
      </p:sp>
      <p:sp>
        <p:nvSpPr>
          <p:cNvPr id="3" name="Text Placeholder 2"/>
          <p:cNvSpPr>
            <a:spLocks noGrp="1"/>
          </p:cNvSpPr>
          <p:nvPr>
            <p:ph idx="1"/>
          </p:nvPr>
        </p:nvSpPr>
        <p:spPr>
          <a:xfrm>
            <a:off x="395805" y="846426"/>
            <a:ext cx="8216220" cy="3576473"/>
          </a:xfrm>
        </p:spPr>
        <p:txBody>
          <a:bodyPr/>
          <a:lstStyle/>
          <a:p>
            <a:r>
              <a:rPr lang="en-US" sz="1800" dirty="0"/>
              <a:t>Dot Hill Reseller w/Dot Hill Support – Coverage in IB and the SR indicates “Vendor Supported”</a:t>
            </a:r>
          </a:p>
          <a:p>
            <a:pPr lvl="1"/>
            <a:r>
              <a:rPr lang="en-US" sz="1400" dirty="0"/>
              <a:t>Quantum does warm handoff to Dot Hill (Seagate) Support</a:t>
            </a:r>
          </a:p>
          <a:p>
            <a:r>
              <a:rPr lang="en-US" sz="1800" dirty="0"/>
              <a:t>Dot Hill Reseller w/Quantum Support – Coverage in IB and the SR indicates Quantum branded support (Gold/NBD Gold/Bronze)</a:t>
            </a:r>
          </a:p>
          <a:p>
            <a:pPr lvl="1"/>
            <a:r>
              <a:rPr lang="en-US" sz="1400" dirty="0"/>
              <a:t>Quantum ASPS supports </a:t>
            </a:r>
          </a:p>
          <a:p>
            <a:r>
              <a:rPr lang="en-US" sz="1800" dirty="0"/>
              <a:t>Quantum QXS 3/4/6</a:t>
            </a:r>
          </a:p>
          <a:p>
            <a:pPr lvl="1"/>
            <a:r>
              <a:rPr lang="en-US" sz="1400" dirty="0"/>
              <a:t>Warranty: 3 year Parts-only Warranty</a:t>
            </a:r>
          </a:p>
          <a:p>
            <a:pPr lvl="1"/>
            <a:r>
              <a:rPr lang="en-US" sz="1400" dirty="0"/>
              <a:t>Support Contract Uplifts: Bronze, NBD Gold, and Gold Support Plan uplifts</a:t>
            </a:r>
          </a:p>
          <a:p>
            <a:pPr lvl="1"/>
            <a:r>
              <a:rPr lang="en-US" sz="1400" dirty="0"/>
              <a:t>Annual extensions are available for Bronze, NBD Gold, and Gold contracts</a:t>
            </a:r>
          </a:p>
          <a:p>
            <a:pPr lvl="1"/>
            <a:r>
              <a:rPr lang="en-US" sz="1400" dirty="0"/>
              <a:t>Annual renewals are available for Bronze, NBD Gold, and Gold</a:t>
            </a:r>
          </a:p>
          <a:p>
            <a:r>
              <a:rPr lang="en-US" sz="1800" dirty="0"/>
              <a:t>Although QXS disk is customer installable, </a:t>
            </a:r>
            <a:r>
              <a:rPr lang="en-US" sz="1800" dirty="0" smtClean="0"/>
              <a:t>optional Installation </a:t>
            </a:r>
            <a:r>
              <a:rPr lang="en-US" sz="1800" dirty="0"/>
              <a:t>and Integrations Services are </a:t>
            </a:r>
            <a:r>
              <a:rPr lang="en-US" sz="1800" dirty="0" smtClean="0"/>
              <a:t>available</a:t>
            </a:r>
          </a:p>
          <a:p>
            <a:pPr lvl="1"/>
            <a:r>
              <a:rPr lang="en-US" sz="1400" dirty="0"/>
              <a:t>Post sale capacity upgrade services </a:t>
            </a:r>
            <a:r>
              <a:rPr lang="en-US" sz="1400" dirty="0" smtClean="0"/>
              <a:t>are available</a:t>
            </a:r>
            <a:endParaRPr lang="en-US" sz="1400" dirty="0"/>
          </a:p>
          <a:p>
            <a:endParaRPr lang="en-US" sz="1800" dirty="0"/>
          </a:p>
          <a:p>
            <a:endParaRPr lang="en-US" dirty="0"/>
          </a:p>
        </p:txBody>
      </p:sp>
    </p:spTree>
    <p:extLst>
      <p:ext uri="{BB962C8B-B14F-4D97-AF65-F5344CB8AC3E}">
        <p14:creationId xmlns:p14="http://schemas.microsoft.com/office/powerpoint/2010/main" val="167770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 Dot Hill Reseller Program</a:t>
            </a:r>
            <a:endParaRPr lang="en-US" dirty="0"/>
          </a:p>
        </p:txBody>
      </p:sp>
      <p:sp>
        <p:nvSpPr>
          <p:cNvPr id="3" name="Text Placeholder 2"/>
          <p:cNvSpPr>
            <a:spLocks noGrp="1"/>
          </p:cNvSpPr>
          <p:nvPr>
            <p:ph idx="1"/>
          </p:nvPr>
        </p:nvSpPr>
        <p:spPr>
          <a:xfrm>
            <a:off x="395805" y="643226"/>
            <a:ext cx="8216220" cy="3576473"/>
          </a:xfrm>
        </p:spPr>
        <p:txBody>
          <a:bodyPr/>
          <a:lstStyle/>
          <a:p>
            <a:r>
              <a:rPr lang="en-US" sz="1800" dirty="0"/>
              <a:t>Dot Hill Reseller Part 1</a:t>
            </a:r>
          </a:p>
          <a:p>
            <a:pPr lvl="1"/>
            <a:r>
              <a:rPr lang="en-US" sz="1400" dirty="0"/>
              <a:t>Started in March ‘15</a:t>
            </a:r>
          </a:p>
          <a:p>
            <a:pPr lvl="1"/>
            <a:r>
              <a:rPr lang="en-US" sz="1400" dirty="0"/>
              <a:t>Resell Dot Hill branded disk with Dot Hill Support</a:t>
            </a:r>
          </a:p>
          <a:p>
            <a:pPr lvl="2"/>
            <a:r>
              <a:rPr lang="en-US" sz="1200" dirty="0"/>
              <a:t>Part number descriptions in IB all start with “Dot Hill…”</a:t>
            </a:r>
          </a:p>
          <a:p>
            <a:pPr lvl="2"/>
            <a:r>
              <a:rPr lang="en-US" sz="1200" dirty="0"/>
              <a:t>Coverage in SR form will be  either blank  or  “Vendor Supported…”  Service action to do warm handoff (open case on behalf of customer) with Dot Hill Support.  Blank Coverage  IBs  being updated to “Vendor Supported…”</a:t>
            </a:r>
          </a:p>
          <a:p>
            <a:pPr lvl="1"/>
            <a:r>
              <a:rPr lang="en-US" sz="1400" dirty="0"/>
              <a:t>Service Plan released and posted on </a:t>
            </a:r>
            <a:r>
              <a:rPr lang="en-US" sz="1400" dirty="0" err="1" smtClean="0"/>
              <a:t>CSWeb</a:t>
            </a:r>
            <a:r>
              <a:rPr lang="en-US" sz="1400" dirty="0" smtClean="0"/>
              <a:t> (PN 0-15813-01)</a:t>
            </a:r>
            <a:endParaRPr lang="en-US" sz="1400" dirty="0"/>
          </a:p>
          <a:p>
            <a:r>
              <a:rPr lang="en-US" sz="1800" dirty="0"/>
              <a:t>Dot Hill Reseller Part 1.5</a:t>
            </a:r>
          </a:p>
          <a:p>
            <a:pPr lvl="1"/>
            <a:r>
              <a:rPr lang="en-US" sz="1400" dirty="0"/>
              <a:t>Starts  July 15, 2015</a:t>
            </a:r>
          </a:p>
          <a:p>
            <a:pPr lvl="1"/>
            <a:r>
              <a:rPr lang="en-US" sz="1400" dirty="0"/>
              <a:t>Resell Dot Hill branded disk with Quantum Support</a:t>
            </a:r>
          </a:p>
          <a:p>
            <a:pPr lvl="2"/>
            <a:r>
              <a:rPr lang="en-US" sz="1200" dirty="0"/>
              <a:t>Part number descriptions in IB all start with “Dot Hill…”</a:t>
            </a:r>
          </a:p>
          <a:p>
            <a:pPr lvl="2"/>
            <a:r>
              <a:rPr lang="en-US" sz="1200" dirty="0"/>
              <a:t>Coverage in SR form will show a Quantum Warranty or Support contract.</a:t>
            </a:r>
          </a:p>
          <a:p>
            <a:pPr lvl="1"/>
            <a:r>
              <a:rPr lang="en-US" sz="1400" dirty="0"/>
              <a:t>Service Plan released and posted on </a:t>
            </a:r>
            <a:r>
              <a:rPr lang="en-US" sz="1400" dirty="0" err="1"/>
              <a:t>CSWeb</a:t>
            </a:r>
            <a:r>
              <a:rPr lang="en-US" sz="1400" dirty="0"/>
              <a:t> (PN </a:t>
            </a:r>
            <a:r>
              <a:rPr lang="en-US" sz="1400" dirty="0" smtClean="0"/>
              <a:t>0-15985-01</a:t>
            </a:r>
            <a:r>
              <a:rPr lang="en-US" sz="1400" dirty="0"/>
              <a:t>)</a:t>
            </a:r>
          </a:p>
          <a:p>
            <a:r>
              <a:rPr lang="en-US" sz="1800" dirty="0"/>
              <a:t>QXS 3, 4, 6 Rebrand Program (Dot Hill Reseller Part 2)</a:t>
            </a:r>
          </a:p>
          <a:p>
            <a:pPr lvl="1"/>
            <a:r>
              <a:rPr lang="en-US" sz="1400" dirty="0" smtClean="0"/>
              <a:t>Resell </a:t>
            </a:r>
            <a:r>
              <a:rPr lang="en-US" sz="1400" dirty="0"/>
              <a:t>Dot Hill disk with Quantum branding and Quantum Support</a:t>
            </a:r>
          </a:p>
          <a:p>
            <a:pPr lvl="1"/>
            <a:r>
              <a:rPr lang="en-US" sz="1400" dirty="0"/>
              <a:t>New QXS 3, 4, 6 </a:t>
            </a:r>
            <a:r>
              <a:rPr lang="en-US" sz="1400" dirty="0" smtClean="0"/>
              <a:t>models</a:t>
            </a:r>
          </a:p>
          <a:p>
            <a:pPr lvl="1"/>
            <a:r>
              <a:rPr lang="en-US" sz="1400" dirty="0"/>
              <a:t>Service Plan in progress (PN 0-16037-01)</a:t>
            </a:r>
          </a:p>
          <a:p>
            <a:pPr lvl="1"/>
            <a:endParaRPr lang="en-US" sz="1400" dirty="0">
              <a:solidFill>
                <a:srgbClr val="FF0000"/>
              </a:solidFill>
            </a:endParaRPr>
          </a:p>
          <a:p>
            <a:endParaRPr lang="en-US" dirty="0"/>
          </a:p>
        </p:txBody>
      </p:sp>
    </p:spTree>
    <p:extLst>
      <p:ext uri="{BB962C8B-B14F-4D97-AF65-F5344CB8AC3E}">
        <p14:creationId xmlns:p14="http://schemas.microsoft.com/office/powerpoint/2010/main" val="191604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Request Screenshot – Dot Hill Reseller Part 1</a:t>
            </a:r>
            <a:endParaRPr lang="en-US" dirty="0"/>
          </a:p>
        </p:txBody>
      </p:sp>
      <p:pic>
        <p:nvPicPr>
          <p:cNvPr id="4" name="Picture 3" descr="cid:image001.png@01D097BF.8A45EAD0"/>
          <p:cNvPicPr/>
          <p:nvPr/>
        </p:nvPicPr>
        <p:blipFill>
          <a:blip r:embed="rId2" r:link="rId3" cstate="print"/>
          <a:srcRect/>
          <a:stretch>
            <a:fillRect/>
          </a:stretch>
        </p:blipFill>
        <p:spPr bwMode="auto">
          <a:xfrm>
            <a:off x="1130300" y="798988"/>
            <a:ext cx="6642100" cy="4047808"/>
          </a:xfrm>
          <a:prstGeom prst="rect">
            <a:avLst/>
          </a:prstGeom>
          <a:noFill/>
          <a:ln w="9525">
            <a:noFill/>
            <a:miter lim="800000"/>
            <a:headEnd/>
            <a:tailEnd/>
          </a:ln>
        </p:spPr>
      </p:pic>
      <p:sp>
        <p:nvSpPr>
          <p:cNvPr id="5" name="Oval 6"/>
          <p:cNvSpPr>
            <a:spLocks noChangeArrowheads="1"/>
          </p:cNvSpPr>
          <p:nvPr/>
        </p:nvSpPr>
        <p:spPr bwMode="auto">
          <a:xfrm>
            <a:off x="3962400" y="3967163"/>
            <a:ext cx="2022475" cy="60483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Oval 10"/>
          <p:cNvSpPr>
            <a:spLocks noChangeArrowheads="1"/>
          </p:cNvSpPr>
          <p:nvPr/>
        </p:nvSpPr>
        <p:spPr bwMode="auto">
          <a:xfrm>
            <a:off x="2738438" y="2424113"/>
            <a:ext cx="862012" cy="35718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Oval 11"/>
          <p:cNvSpPr>
            <a:spLocks noChangeArrowheads="1"/>
          </p:cNvSpPr>
          <p:nvPr/>
        </p:nvSpPr>
        <p:spPr bwMode="auto">
          <a:xfrm>
            <a:off x="4986338" y="1179513"/>
            <a:ext cx="862012" cy="35718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763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Request Screenshot – Dot Hill Reseller Part 1.5</a:t>
            </a:r>
            <a:endParaRPr lang="en-US" dirty="0"/>
          </a:p>
        </p:txBody>
      </p:sp>
      <p:pic>
        <p:nvPicPr>
          <p:cNvPr id="8" name="Picture 7" descr="cid:image001.jpg@01D0EFB3.8C63324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57300" y="728980"/>
            <a:ext cx="6464300" cy="4071620"/>
          </a:xfrm>
          <a:prstGeom prst="rect">
            <a:avLst/>
          </a:prstGeom>
          <a:noFill/>
          <a:ln>
            <a:noFill/>
          </a:ln>
        </p:spPr>
      </p:pic>
      <p:sp>
        <p:nvSpPr>
          <p:cNvPr id="9" name="Oval 8"/>
          <p:cNvSpPr>
            <a:spLocks noChangeArrowheads="1"/>
          </p:cNvSpPr>
          <p:nvPr/>
        </p:nvSpPr>
        <p:spPr bwMode="auto">
          <a:xfrm>
            <a:off x="2949257" y="2175192"/>
            <a:ext cx="721043" cy="310515"/>
          </a:xfrm>
          <a:prstGeom prst="ellipse">
            <a:avLst/>
          </a:prstGeom>
          <a:solidFill>
            <a:srgbClr val="FFFFFF">
              <a:alpha val="0"/>
            </a:srgbClr>
          </a:solidFill>
          <a:ln w="25400">
            <a:solidFill>
              <a:srgbClr val="FF0000"/>
            </a:solidFill>
            <a:round/>
            <a:headEnd/>
            <a:tailEnd/>
          </a:ln>
        </p:spPr>
        <p:txBody>
          <a:bodyPr rot="0" vert="horz" wrap="square" lIns="91440" tIns="45720" rIns="91440" bIns="45720" anchor="t" anchorCtr="0" upright="1">
            <a:noAutofit/>
          </a:bodyPr>
          <a:lstStyle/>
          <a:p>
            <a:endParaRPr lang="en-US"/>
          </a:p>
        </p:txBody>
      </p:sp>
      <p:sp>
        <p:nvSpPr>
          <p:cNvPr id="10" name="Oval 9"/>
          <p:cNvSpPr>
            <a:spLocks noChangeArrowheads="1"/>
          </p:cNvSpPr>
          <p:nvPr/>
        </p:nvSpPr>
        <p:spPr bwMode="auto">
          <a:xfrm>
            <a:off x="5095557" y="1082992"/>
            <a:ext cx="721043" cy="310515"/>
          </a:xfrm>
          <a:prstGeom prst="ellipse">
            <a:avLst/>
          </a:prstGeom>
          <a:solidFill>
            <a:srgbClr val="FFFFFF">
              <a:alpha val="0"/>
            </a:srgbClr>
          </a:solidFill>
          <a:ln w="25400">
            <a:solidFill>
              <a:srgbClr val="FF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035424" y="3562984"/>
            <a:ext cx="1819275" cy="450215"/>
          </a:xfrm>
          <a:prstGeom prst="ellipse">
            <a:avLst/>
          </a:prstGeom>
          <a:solidFill>
            <a:srgbClr val="FFFFFF">
              <a:alpha val="0"/>
            </a:srgbClr>
          </a:solidFill>
          <a:ln w="25400">
            <a:solidFill>
              <a:srgbClr val="FF0000"/>
            </a:solidFill>
            <a:round/>
            <a:headEnd/>
            <a:tailEnd/>
          </a:ln>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14618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FRU/CRU </a:t>
            </a:r>
            <a:r>
              <a:rPr lang="en-US" dirty="0" smtClean="0"/>
              <a:t>Strategy</a:t>
            </a:r>
            <a:endParaRPr lang="en-US" dirty="0"/>
          </a:p>
        </p:txBody>
      </p:sp>
      <p:sp>
        <p:nvSpPr>
          <p:cNvPr id="3" name="Text Placeholder 2"/>
          <p:cNvSpPr>
            <a:spLocks noGrp="1"/>
          </p:cNvSpPr>
          <p:nvPr>
            <p:ph idx="1"/>
          </p:nvPr>
        </p:nvSpPr>
        <p:spPr>
          <a:xfrm>
            <a:off x="395805" y="795626"/>
            <a:ext cx="8216220" cy="3576473"/>
          </a:xfrm>
        </p:spPr>
        <p:txBody>
          <a:bodyPr/>
          <a:lstStyle/>
          <a:p>
            <a:r>
              <a:rPr lang="en-US" dirty="0"/>
              <a:t>All field replaceable components are defined as CRUs</a:t>
            </a:r>
          </a:p>
          <a:p>
            <a:r>
              <a:rPr lang="en-US" dirty="0"/>
              <a:t>Most CRUs shared between </a:t>
            </a:r>
            <a:r>
              <a:rPr lang="en-US" dirty="0" smtClean="0"/>
              <a:t>QXS 3/4/6</a:t>
            </a:r>
            <a:r>
              <a:rPr lang="en-US" dirty="0"/>
              <a:t>, </a:t>
            </a:r>
            <a:r>
              <a:rPr lang="en-US" dirty="0" smtClean="0"/>
              <a:t>QXS 1200/2400/5600</a:t>
            </a:r>
            <a:r>
              <a:rPr lang="en-US" dirty="0"/>
              <a:t>, DH Reseller, some critical components </a:t>
            </a:r>
            <a:r>
              <a:rPr lang="en-US" dirty="0" smtClean="0"/>
              <a:t>different</a:t>
            </a:r>
            <a:endParaRPr lang="en-US" dirty="0"/>
          </a:p>
          <a:p>
            <a:pPr lvl="1"/>
            <a:r>
              <a:rPr lang="en-US" dirty="0"/>
              <a:t>Controllers and Chassis CRUs for QXS 3/4/6, QXS 12/24/56, and Dot Hill branded systems are not interchangeable</a:t>
            </a:r>
          </a:p>
          <a:p>
            <a:pPr lvl="1"/>
            <a:r>
              <a:rPr lang="en-US" dirty="0" smtClean="0"/>
              <a:t>Refer </a:t>
            </a:r>
            <a:r>
              <a:rPr lang="en-US" dirty="0"/>
              <a:t>to individual product columns on FRU/CRU list</a:t>
            </a:r>
          </a:p>
          <a:p>
            <a:r>
              <a:rPr lang="en-US" dirty="0"/>
              <a:t>Consolidated FRU/CRU list has been updated to show field replaceable components for:</a:t>
            </a:r>
          </a:p>
          <a:p>
            <a:pPr lvl="1"/>
            <a:r>
              <a:rPr lang="en-US" dirty="0"/>
              <a:t>Legacy Quantum branded QXS 1200/2400/5600.</a:t>
            </a:r>
          </a:p>
          <a:p>
            <a:pPr lvl="1"/>
            <a:r>
              <a:rPr lang="en-US" dirty="0"/>
              <a:t>Dot Hill branded disk as part of Dot Hill Reseller Part 1.5 (Dot Hill branded disk with Quantum support.</a:t>
            </a:r>
          </a:p>
          <a:p>
            <a:pPr lvl="1"/>
            <a:r>
              <a:rPr lang="en-US" dirty="0"/>
              <a:t>New Quantum branded QXS 3/4/6 </a:t>
            </a:r>
            <a:r>
              <a:rPr lang="en-US" dirty="0" smtClean="0"/>
              <a:t>models</a:t>
            </a:r>
          </a:p>
          <a:p>
            <a:pPr lvl="1"/>
            <a:r>
              <a:rPr lang="en-US" dirty="0" err="1"/>
              <a:t>Xcellis</a:t>
            </a:r>
            <a:endParaRPr lang="en-US" dirty="0"/>
          </a:p>
          <a:p>
            <a:pPr lvl="1"/>
            <a:r>
              <a:rPr lang="en-US" dirty="0"/>
              <a:t>Part Number 6-67820-01, Rev </a:t>
            </a:r>
            <a:r>
              <a:rPr lang="en-US" dirty="0" smtClean="0"/>
              <a:t>S</a:t>
            </a:r>
          </a:p>
        </p:txBody>
      </p:sp>
    </p:spTree>
    <p:extLst>
      <p:ext uri="{BB962C8B-B14F-4D97-AF65-F5344CB8AC3E}">
        <p14:creationId xmlns:p14="http://schemas.microsoft.com/office/powerpoint/2010/main" val="2484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FRUs Command</a:t>
            </a:r>
            <a:endParaRPr lang="en-US" dirty="0">
              <a:solidFill>
                <a:srgbClr val="FF0000"/>
              </a:solidFill>
            </a:endParaRPr>
          </a:p>
        </p:txBody>
      </p:sp>
      <p:sp>
        <p:nvSpPr>
          <p:cNvPr id="3" name="Content Placeholder 2"/>
          <p:cNvSpPr>
            <a:spLocks noGrp="1"/>
          </p:cNvSpPr>
          <p:nvPr>
            <p:ph idx="1"/>
          </p:nvPr>
        </p:nvSpPr>
        <p:spPr>
          <a:xfrm>
            <a:off x="395805" y="948026"/>
            <a:ext cx="3249095" cy="3712874"/>
          </a:xfrm>
        </p:spPr>
        <p:txBody>
          <a:bodyPr/>
          <a:lstStyle/>
          <a:p>
            <a:r>
              <a:rPr lang="en-US" sz="1100" dirty="0" smtClean="0"/>
              <a:t>FRU</a:t>
            </a:r>
            <a:endParaRPr lang="en-US" sz="1100" dirty="0"/>
          </a:p>
          <a:p>
            <a:r>
              <a:rPr lang="en-US" sz="1100" dirty="0"/>
              <a:t>Name: CHASSIS_MIDPLANE</a:t>
            </a:r>
          </a:p>
          <a:p>
            <a:r>
              <a:rPr lang="en-US" sz="1100" dirty="0"/>
              <a:t>Description: CHASSIS 6G 4U56 QTM</a:t>
            </a:r>
          </a:p>
          <a:p>
            <a:r>
              <a:rPr lang="en-US" sz="1100" dirty="0">
                <a:solidFill>
                  <a:srgbClr val="FF0000"/>
                </a:solidFill>
              </a:rPr>
              <a:t>Part Number: </a:t>
            </a:r>
            <a:r>
              <a:rPr lang="en-US" sz="1100" b="1" dirty="0">
                <a:solidFill>
                  <a:srgbClr val="FF0000"/>
                </a:solidFill>
              </a:rPr>
              <a:t>1-05312-01</a:t>
            </a:r>
          </a:p>
          <a:p>
            <a:r>
              <a:rPr lang="en-US" sz="1100" dirty="0"/>
              <a:t>Serial Number: QTMCHOU-152425E38E</a:t>
            </a:r>
          </a:p>
          <a:p>
            <a:r>
              <a:rPr lang="en-US" sz="1100" dirty="0"/>
              <a:t>Revision: C1</a:t>
            </a:r>
          </a:p>
          <a:p>
            <a:r>
              <a:rPr lang="en-US" sz="1100" dirty="0"/>
              <a:t>Dash Level: </a:t>
            </a:r>
          </a:p>
          <a:p>
            <a:r>
              <a:rPr lang="en-US" sz="1100" dirty="0"/>
              <a:t>FRU </a:t>
            </a:r>
            <a:r>
              <a:rPr lang="en-US" sz="1100" dirty="0" err="1"/>
              <a:t>Shortname</a:t>
            </a:r>
            <a:r>
              <a:rPr lang="en-US" sz="1100" dirty="0"/>
              <a:t>: </a:t>
            </a:r>
            <a:r>
              <a:rPr lang="en-US" sz="1100" dirty="0" err="1"/>
              <a:t>Midplane</a:t>
            </a:r>
            <a:r>
              <a:rPr lang="en-US" sz="1100" dirty="0"/>
              <a:t>/Chassis</a:t>
            </a:r>
          </a:p>
          <a:p>
            <a:r>
              <a:rPr lang="en-US" sz="1100" dirty="0"/>
              <a:t>Manufacturing Date: 2015-05-20 09:07:57</a:t>
            </a:r>
          </a:p>
          <a:p>
            <a:r>
              <a:rPr lang="en-US" sz="1100" dirty="0"/>
              <a:t>Manufacturing Location: </a:t>
            </a:r>
            <a:r>
              <a:rPr lang="en-US" sz="1100" dirty="0" err="1"/>
              <a:t>Tianjin,TEDA,CN</a:t>
            </a:r>
            <a:endParaRPr lang="en-US" sz="1100" dirty="0"/>
          </a:p>
          <a:p>
            <a:r>
              <a:rPr lang="en-US" sz="1100" dirty="0"/>
              <a:t>Manufacturing Vendor ID: 0x017C</a:t>
            </a:r>
          </a:p>
          <a:p>
            <a:r>
              <a:rPr lang="en-US" sz="1100" dirty="0"/>
              <a:t>FRU Location: MID-PLANE SLOT</a:t>
            </a:r>
          </a:p>
          <a:p>
            <a:r>
              <a:rPr lang="en-US" sz="1100" dirty="0"/>
              <a:t>Configuration SN: QTMCHOU-152425E38E</a:t>
            </a:r>
          </a:p>
          <a:p>
            <a:r>
              <a:rPr lang="en-US" sz="1100" dirty="0"/>
              <a:t>FRU Status: OK</a:t>
            </a:r>
          </a:p>
          <a:p>
            <a:r>
              <a:rPr lang="en-US" sz="1100" dirty="0"/>
              <a:t>Enclosure ID: 0</a:t>
            </a:r>
          </a:p>
          <a:p>
            <a:endParaRPr lang="en-US" dirty="0"/>
          </a:p>
        </p:txBody>
      </p:sp>
      <p:sp>
        <p:nvSpPr>
          <p:cNvPr id="4" name="Content Placeholder 2"/>
          <p:cNvSpPr txBox="1">
            <a:spLocks/>
          </p:cNvSpPr>
          <p:nvPr/>
        </p:nvSpPr>
        <p:spPr bwMode="auto">
          <a:xfrm>
            <a:off x="3824805" y="935326"/>
            <a:ext cx="3249095" cy="371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7013" indent="-227013" algn="l" rtl="0" eaLnBrk="1" fontAlgn="base" hangingPunct="1">
              <a:spcBef>
                <a:spcPts val="300"/>
              </a:spcBef>
              <a:spcAft>
                <a:spcPts val="300"/>
              </a:spcAft>
              <a:buSzPct val="95000"/>
              <a:buBlip>
                <a:blip r:embed="rId2"/>
              </a:buBlip>
              <a:defRPr lang="en-US" sz="2000" kern="1200">
                <a:solidFill>
                  <a:schemeClr val="tx1">
                    <a:lumMod val="75000"/>
                    <a:lumOff val="25000"/>
                  </a:schemeClr>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chemeClr val="tx1">
                    <a:lumMod val="75000"/>
                    <a:lumOff val="25000"/>
                  </a:schemeClr>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chemeClr val="tx1">
                    <a:lumMod val="75000"/>
                    <a:lumOff val="25000"/>
                  </a:schemeClr>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smtClean="0"/>
              <a:t>FRU</a:t>
            </a:r>
          </a:p>
          <a:p>
            <a:r>
              <a:rPr lang="en-US" sz="1100" dirty="0" smtClean="0"/>
              <a:t>Name: RAID_IOM</a:t>
            </a:r>
          </a:p>
          <a:p>
            <a:r>
              <a:rPr lang="en-US" sz="1100" dirty="0" smtClean="0"/>
              <a:t>Description: CRU RAID CONTROLLER BASE QXS</a:t>
            </a:r>
          </a:p>
          <a:p>
            <a:r>
              <a:rPr lang="en-US" sz="1100" dirty="0" smtClean="0">
                <a:solidFill>
                  <a:srgbClr val="FF0000"/>
                </a:solidFill>
              </a:rPr>
              <a:t>Part Number: </a:t>
            </a:r>
            <a:r>
              <a:rPr lang="en-US" sz="1100" b="1" dirty="0" smtClean="0">
                <a:solidFill>
                  <a:srgbClr val="FF0000"/>
                </a:solidFill>
              </a:rPr>
              <a:t>9-03980-01</a:t>
            </a:r>
          </a:p>
          <a:p>
            <a:r>
              <a:rPr lang="en-US" sz="1100" dirty="0" smtClean="0"/>
              <a:t>Serial Number: QTMCHOU-152425C7E2</a:t>
            </a:r>
          </a:p>
          <a:p>
            <a:r>
              <a:rPr lang="en-US" sz="1100" dirty="0" smtClean="0"/>
              <a:t>Revision: B2</a:t>
            </a:r>
          </a:p>
          <a:p>
            <a:r>
              <a:rPr lang="en-US" sz="1100" dirty="0" smtClean="0"/>
              <a:t>Dash Level: </a:t>
            </a:r>
          </a:p>
          <a:p>
            <a:r>
              <a:rPr lang="en-US" sz="1100" dirty="0" smtClean="0"/>
              <a:t>FRU </a:t>
            </a:r>
            <a:r>
              <a:rPr lang="en-US" sz="1100" dirty="0" err="1" smtClean="0"/>
              <a:t>Shortname</a:t>
            </a:r>
            <a:r>
              <a:rPr lang="en-US" sz="1100" dirty="0" smtClean="0"/>
              <a:t>: RAID IOM</a:t>
            </a:r>
          </a:p>
          <a:p>
            <a:r>
              <a:rPr lang="en-US" sz="1100" dirty="0" smtClean="0"/>
              <a:t>Manufacturing Date: 2015-03-19 22:23:05</a:t>
            </a:r>
          </a:p>
          <a:p>
            <a:r>
              <a:rPr lang="en-US" sz="1100" dirty="0" smtClean="0"/>
              <a:t>Manufacturing Location: </a:t>
            </a:r>
            <a:r>
              <a:rPr lang="en-US" sz="1100" dirty="0" err="1" smtClean="0"/>
              <a:t>Tianjin,TEDA,CN</a:t>
            </a:r>
            <a:endParaRPr lang="en-US" sz="1100" dirty="0" smtClean="0"/>
          </a:p>
          <a:p>
            <a:r>
              <a:rPr lang="en-US" sz="1100" dirty="0" smtClean="0"/>
              <a:t>Manufacturing Vendor ID: 0x017C</a:t>
            </a:r>
          </a:p>
          <a:p>
            <a:r>
              <a:rPr lang="en-US" sz="1100" dirty="0" smtClean="0"/>
              <a:t>FRU Location: RIGHT IOM SLOT</a:t>
            </a:r>
          </a:p>
          <a:p>
            <a:r>
              <a:rPr lang="en-US" sz="1100" dirty="0" smtClean="0"/>
              <a:t>Configuration SN: QTMCHOU-152425E38E</a:t>
            </a:r>
          </a:p>
          <a:p>
            <a:r>
              <a:rPr lang="en-US" sz="1100" dirty="0" smtClean="0"/>
              <a:t>FRU Status: OK</a:t>
            </a:r>
          </a:p>
          <a:p>
            <a:r>
              <a:rPr lang="en-US" sz="1100" dirty="0" smtClean="0"/>
              <a:t>Enclosure ID: 0</a:t>
            </a:r>
          </a:p>
          <a:p>
            <a:endParaRPr lang="en-US" dirty="0" smtClean="0"/>
          </a:p>
        </p:txBody>
      </p:sp>
    </p:spTree>
    <p:extLst>
      <p:ext uri="{BB962C8B-B14F-4D97-AF65-F5344CB8AC3E}">
        <p14:creationId xmlns:p14="http://schemas.microsoft.com/office/powerpoint/2010/main" val="426775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Disks Command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1050" dirty="0"/>
              <a:t>Location   Serial Number         Vendor   Rev   Description Usage        Jobs Speed (</a:t>
            </a:r>
            <a:r>
              <a:rPr lang="en-US" sz="1050" dirty="0" err="1"/>
              <a:t>kr</a:t>
            </a:r>
            <a:r>
              <a:rPr lang="en-US" sz="1050" dirty="0"/>
              <a:t>/min)  Size     Sec </a:t>
            </a:r>
            <a:r>
              <a:rPr lang="en-US" sz="1050" dirty="0" err="1"/>
              <a:t>Fmt</a:t>
            </a:r>
            <a:r>
              <a:rPr lang="en-US" sz="1050" dirty="0"/>
              <a:t>    Disk Group    Pool          Tier Health     </a:t>
            </a:r>
          </a:p>
          <a:p>
            <a:pPr>
              <a:buFont typeface="Arial" panose="020B0604020202020204" pitchFamily="34" charset="0"/>
              <a:buChar char="•"/>
            </a:pPr>
            <a:r>
              <a:rPr lang="en-US" sz="1050" dirty="0"/>
              <a:t>--------------------------------------------------------------------------------------------------------------------------------------------------------------</a:t>
            </a:r>
          </a:p>
          <a:p>
            <a:pPr>
              <a:buFont typeface="Arial" panose="020B0604020202020204" pitchFamily="34" charset="0"/>
              <a:buChar char="•"/>
            </a:pPr>
            <a:r>
              <a:rPr lang="en-US" sz="1050" dirty="0"/>
              <a:t>0.0        1EGD5U9C              HGST     A1E2  SAS MDL     LINEAR POOL       7               6001.1GB 512n       snfs_data_L2  </a:t>
            </a:r>
            <a:r>
              <a:rPr lang="en-US" sz="1050" dirty="0" err="1"/>
              <a:t>snfs_data_L2</a:t>
            </a:r>
            <a:r>
              <a:rPr lang="en-US" sz="1050" dirty="0"/>
              <a:t>  N/A  OK         </a:t>
            </a:r>
          </a:p>
          <a:p>
            <a:pPr>
              <a:buFont typeface="Arial" panose="020B0604020202020204" pitchFamily="34" charset="0"/>
              <a:buChar char="•"/>
            </a:pPr>
            <a:r>
              <a:rPr lang="en-US" sz="1050" dirty="0"/>
              <a:t>0.1        1EG8P8KB              HGST     A1E2  SAS MDL     LINEAR POOL       7               6001.1GB 512n       snfs_data_L2  </a:t>
            </a:r>
            <a:r>
              <a:rPr lang="en-US" sz="1050" dirty="0" err="1"/>
              <a:t>snfs_data_L2</a:t>
            </a:r>
            <a:r>
              <a:rPr lang="en-US" sz="1050" dirty="0"/>
              <a:t>  N/A  OK         </a:t>
            </a:r>
          </a:p>
          <a:p>
            <a:pPr>
              <a:buFont typeface="Arial" panose="020B0604020202020204" pitchFamily="34" charset="0"/>
              <a:buChar char="•"/>
            </a:pPr>
            <a:r>
              <a:rPr lang="en-US" sz="1050" dirty="0"/>
              <a:t>0.2        1EGDK6YB              HGST     A1E2  SAS MDL     LINEAR POOL       7               6001.1GB 512n       snfs_data_L2  </a:t>
            </a:r>
            <a:r>
              <a:rPr lang="en-US" sz="1050" dirty="0" err="1"/>
              <a:t>snfs_data_L2</a:t>
            </a:r>
            <a:r>
              <a:rPr lang="en-US" sz="1050" dirty="0"/>
              <a:t>  N/A  OK         </a:t>
            </a:r>
          </a:p>
          <a:p>
            <a:pPr>
              <a:buFont typeface="Arial" panose="020B0604020202020204" pitchFamily="34" charset="0"/>
              <a:buChar char="•"/>
            </a:pPr>
            <a:r>
              <a:rPr lang="en-US" sz="1050" dirty="0"/>
              <a:t>0.3        1EGDK7YB              HGST     A1E2  SAS MDL     LINEAR POOL       7               6001.1GB 512n       snfs_data_L2  </a:t>
            </a:r>
            <a:r>
              <a:rPr lang="en-US" sz="1050" dirty="0" err="1"/>
              <a:t>snfs_data_L2</a:t>
            </a:r>
            <a:r>
              <a:rPr lang="en-US" sz="1050" dirty="0"/>
              <a:t>  N/A  OK         </a:t>
            </a:r>
          </a:p>
          <a:p>
            <a:pPr>
              <a:buFont typeface="Arial" panose="020B0604020202020204" pitchFamily="34" charset="0"/>
              <a:buChar char="•"/>
            </a:pPr>
            <a:r>
              <a:rPr lang="en-US" sz="1050" dirty="0"/>
              <a:t>0.4        1EGBYB0C              HGST     A1E2  SAS MDL     LINEAR POOL       7               6001.1GB 512n       snfs_data_L2  </a:t>
            </a:r>
            <a:r>
              <a:rPr lang="en-US" sz="1050" dirty="0" err="1"/>
              <a:t>snfs_data_L2</a:t>
            </a:r>
            <a:r>
              <a:rPr lang="en-US" sz="1050" dirty="0"/>
              <a:t>  N/A  OK         </a:t>
            </a:r>
          </a:p>
          <a:p>
            <a:pPr>
              <a:buFont typeface="Arial" panose="020B0604020202020204" pitchFamily="34" charset="0"/>
              <a:buChar char="•"/>
            </a:pPr>
            <a:r>
              <a:rPr lang="en-US" sz="1050" dirty="0"/>
              <a:t>0.5        1EGD5UEC              HGST     A1E2  SAS MDL     LINEAR POOL       7               6001.1GB 512n       snfs_data_L2  </a:t>
            </a:r>
            <a:r>
              <a:rPr lang="en-US" sz="1050" dirty="0" err="1"/>
              <a:t>snfs_data_L2</a:t>
            </a:r>
            <a:r>
              <a:rPr lang="en-US" sz="1050" dirty="0"/>
              <a:t>  N/A  OK         </a:t>
            </a:r>
          </a:p>
          <a:p>
            <a:pPr>
              <a:buFont typeface="Arial" panose="020B0604020202020204" pitchFamily="34" charset="0"/>
              <a:buChar char="•"/>
            </a:pPr>
            <a:r>
              <a:rPr lang="en-US" sz="1050" dirty="0"/>
              <a:t>0.6        1EGD4VHC              HGST     A1E2  SAS MDL     LINEAR POOL       7               6001.1GB 512n       snfs_data_L2  </a:t>
            </a:r>
            <a:r>
              <a:rPr lang="en-US" sz="1050" dirty="0" err="1"/>
              <a:t>snfs_data_L2</a:t>
            </a:r>
            <a:r>
              <a:rPr lang="en-US" sz="1050" dirty="0"/>
              <a:t>  N/A  OK         </a:t>
            </a:r>
          </a:p>
          <a:p>
            <a:pPr>
              <a:buFont typeface="Arial" panose="020B0604020202020204" pitchFamily="34" charset="0"/>
              <a:buChar char="•"/>
            </a:pPr>
            <a:r>
              <a:rPr lang="en-US" sz="1050" dirty="0"/>
              <a:t>0.7        1EGBYAHC              HGST     A1E2  SAS MDL     LINEAR POOL       7               6001.1GB 512n       snfs_data_L2  </a:t>
            </a:r>
            <a:r>
              <a:rPr lang="en-US" sz="1050" dirty="0" err="1"/>
              <a:t>snfs_data_L2</a:t>
            </a:r>
            <a:r>
              <a:rPr lang="en-US" sz="1050" dirty="0"/>
              <a:t>  N/A  OK         </a:t>
            </a:r>
          </a:p>
          <a:p>
            <a:pPr>
              <a:buFont typeface="Arial" panose="020B0604020202020204" pitchFamily="34" charset="0"/>
              <a:buChar char="•"/>
            </a:pPr>
            <a:r>
              <a:rPr lang="en-US" sz="1050" dirty="0"/>
              <a:t>0.8        1EGDK74B              HGST     A1E2  SAS MDL     LINEAR POOL       7               6001.1GB 512n       snfs_data_L2  </a:t>
            </a:r>
            <a:r>
              <a:rPr lang="en-US" sz="1050" dirty="0" err="1"/>
              <a:t>snfs_data_L2</a:t>
            </a:r>
            <a:r>
              <a:rPr lang="en-US" sz="1050" dirty="0"/>
              <a:t>  N/A  OK         </a:t>
            </a:r>
          </a:p>
          <a:p>
            <a:pPr>
              <a:buFont typeface="Arial" panose="020B0604020202020204" pitchFamily="34" charset="0"/>
              <a:buChar char="•"/>
            </a:pPr>
            <a:r>
              <a:rPr lang="en-US" sz="1050" dirty="0"/>
              <a:t>0.9        1EGDLABC              HGST     A1E2  SAS MDL     LINEAR POOL       7               6001.1GB 512n       snfs_data_L2  </a:t>
            </a:r>
            <a:r>
              <a:rPr lang="en-US" sz="1050" dirty="0" err="1"/>
              <a:t>snfs_data_L2</a:t>
            </a:r>
            <a:r>
              <a:rPr lang="en-US" sz="1050" dirty="0"/>
              <a:t>  N/A  OK         </a:t>
            </a:r>
          </a:p>
          <a:p>
            <a:pPr>
              <a:buFont typeface="Arial" panose="020B0604020202020204" pitchFamily="34" charset="0"/>
              <a:buChar char="•"/>
            </a:pPr>
            <a:r>
              <a:rPr lang="en-US" sz="1050" dirty="0"/>
              <a:t>0.10       1EGBLT9B              HGST     A1E2  SAS MDL     LINEAR POOL       7               6001.1GB 512n       snfs_data_L2  </a:t>
            </a:r>
            <a:r>
              <a:rPr lang="en-US" sz="1050" dirty="0" err="1"/>
              <a:t>snfs_data_L2</a:t>
            </a:r>
            <a:r>
              <a:rPr lang="en-US" sz="1050" dirty="0"/>
              <a:t>  N/A  OK         </a:t>
            </a:r>
          </a:p>
          <a:p>
            <a:pPr>
              <a:buFont typeface="Arial" panose="020B0604020202020204" pitchFamily="34" charset="0"/>
              <a:buChar char="•"/>
            </a:pPr>
            <a:r>
              <a:rPr lang="en-US" sz="1050" dirty="0"/>
              <a:t>0.11       1EGDK7AB              HGST     A1E2  SAS MDL     LINEAR POOL       7               6001.1GB 512n       snfs_data_L2  </a:t>
            </a:r>
            <a:r>
              <a:rPr lang="en-US" sz="1050" dirty="0" err="1"/>
              <a:t>snfs_data_L2</a:t>
            </a:r>
            <a:r>
              <a:rPr lang="en-US" sz="1050" dirty="0"/>
              <a:t>  N/A  OK         </a:t>
            </a:r>
          </a:p>
          <a:p>
            <a:pPr>
              <a:buFont typeface="Arial" panose="020B0604020202020204" pitchFamily="34" charset="0"/>
              <a:buChar char="•"/>
            </a:pPr>
            <a:r>
              <a:rPr lang="en-US" sz="1050" dirty="0"/>
              <a:t>0.12       1EGDL9XC              HGST     A1E2  SAS MDL     LINEAR POOL       7               6001.1GB 512n       snfs_data_L2  </a:t>
            </a:r>
            <a:r>
              <a:rPr lang="en-US" sz="1050" dirty="0" err="1"/>
              <a:t>snfs_data_L2</a:t>
            </a:r>
            <a:r>
              <a:rPr lang="en-US" sz="1050" dirty="0"/>
              <a:t>  N/A  OK         </a:t>
            </a:r>
          </a:p>
        </p:txBody>
      </p:sp>
    </p:spTree>
    <p:extLst>
      <p:ext uri="{BB962C8B-B14F-4D97-AF65-F5344CB8AC3E}">
        <p14:creationId xmlns:p14="http://schemas.microsoft.com/office/powerpoint/2010/main" val="392748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 Components</a:t>
            </a:r>
            <a:endParaRPr lang="en-US" dirty="0"/>
          </a:p>
        </p:txBody>
      </p:sp>
      <p:sp>
        <p:nvSpPr>
          <p:cNvPr id="3" name="Content Placeholder 2"/>
          <p:cNvSpPr>
            <a:spLocks noGrp="1"/>
          </p:cNvSpPr>
          <p:nvPr>
            <p:ph idx="1"/>
          </p:nvPr>
        </p:nvSpPr>
        <p:spPr>
          <a:xfrm>
            <a:off x="395805" y="706726"/>
            <a:ext cx="8216220" cy="4233574"/>
          </a:xfrm>
        </p:spPr>
        <p:txBody>
          <a:bodyPr/>
          <a:lstStyle/>
          <a:p>
            <a:r>
              <a:rPr lang="en-US" sz="1800" b="1" dirty="0" smtClean="0"/>
              <a:t>RAID Chassis</a:t>
            </a:r>
            <a:r>
              <a:rPr lang="en-US" sz="1800" dirty="0" smtClean="0"/>
              <a:t> </a:t>
            </a:r>
            <a:r>
              <a:rPr lang="en-US" sz="1800" dirty="0"/>
              <a:t>- There are four types of chassis.  The TLA that populates in the SR will indicate 2U12 w/LFF, 2U12 w/SFF, 2U48, or </a:t>
            </a:r>
            <a:r>
              <a:rPr lang="en-US" sz="1800" dirty="0" smtClean="0"/>
              <a:t>2U56.  Service will match this to the corresponding CRU on the FRU/CRU list.</a:t>
            </a:r>
          </a:p>
          <a:p>
            <a:r>
              <a:rPr lang="en-US" sz="1800" b="1" dirty="0" smtClean="0"/>
              <a:t>Controller</a:t>
            </a:r>
            <a:r>
              <a:rPr lang="en-US" sz="1800" dirty="0" smtClean="0"/>
              <a:t> – There are three types of controllers; EX, LX, and FX.  </a:t>
            </a:r>
          </a:p>
          <a:p>
            <a:pPr lvl="1"/>
            <a:r>
              <a:rPr lang="en-US" sz="1400" dirty="0" smtClean="0"/>
              <a:t>QXS-3xx uses EX</a:t>
            </a:r>
          </a:p>
          <a:p>
            <a:pPr lvl="1"/>
            <a:r>
              <a:rPr lang="en-US" sz="1400" dirty="0" smtClean="0"/>
              <a:t>QXS-4xx uses LX</a:t>
            </a:r>
          </a:p>
          <a:p>
            <a:pPr lvl="1"/>
            <a:r>
              <a:rPr lang="en-US" sz="1400" dirty="0" smtClean="0"/>
              <a:t>QCS-6xx uses FX</a:t>
            </a:r>
          </a:p>
          <a:p>
            <a:pPr lvl="1"/>
            <a:r>
              <a:rPr lang="en-US" sz="1400" dirty="0" smtClean="0"/>
              <a:t>Note: all controllers available in CNC </a:t>
            </a:r>
            <a:r>
              <a:rPr lang="en-US" sz="1400" dirty="0"/>
              <a:t>(FC/iSCSI) </a:t>
            </a:r>
            <a:r>
              <a:rPr lang="en-US" sz="1400" dirty="0" smtClean="0"/>
              <a:t>or  </a:t>
            </a:r>
            <a:r>
              <a:rPr lang="en-US" sz="1400" dirty="0"/>
              <a:t>SAS</a:t>
            </a:r>
          </a:p>
          <a:p>
            <a:r>
              <a:rPr lang="en-US" sz="1800" b="1" dirty="0" smtClean="0"/>
              <a:t>Drive</a:t>
            </a:r>
            <a:r>
              <a:rPr lang="en-US" sz="1800" dirty="0" smtClean="0"/>
              <a:t> – There are two sizes of drives; Large Form Factor (LFF) and Small Form Factor (SFF).  The two sizes of drives will install on one of four types of drive sleds; LV2, HV2, SV2, and SV3.</a:t>
            </a:r>
          </a:p>
          <a:p>
            <a:pPr lvl="1"/>
            <a:r>
              <a:rPr lang="en-US" sz="1400" dirty="0" smtClean="0"/>
              <a:t>LV2 is standard LFF sled with an LFF style drive</a:t>
            </a:r>
          </a:p>
          <a:p>
            <a:pPr lvl="1"/>
            <a:r>
              <a:rPr lang="en-US" sz="1400" dirty="0" smtClean="0"/>
              <a:t>HV2 is a hybrid sled allowing an SFF drive to be placed into an LFF compatible chassis</a:t>
            </a:r>
          </a:p>
          <a:p>
            <a:pPr lvl="1"/>
            <a:r>
              <a:rPr lang="en-US" sz="1400" dirty="0" smtClean="0"/>
              <a:t>SV2 is a standard SFF sled with and SFF style drive</a:t>
            </a:r>
          </a:p>
          <a:p>
            <a:pPr lvl="1"/>
            <a:r>
              <a:rPr lang="en-US" sz="1400" dirty="0" smtClean="0"/>
              <a:t>SV3 is a SFF sled that fits into a 2U48 chassis</a:t>
            </a:r>
          </a:p>
          <a:p>
            <a:pPr lvl="1"/>
            <a:r>
              <a:rPr lang="en-US" dirty="0" smtClean="0"/>
              <a:t>Note that all SSDs are SFF drives requiring one either SV2, HV2, or SV3 sled</a:t>
            </a:r>
          </a:p>
        </p:txBody>
      </p:sp>
    </p:spTree>
    <p:extLst>
      <p:ext uri="{BB962C8B-B14F-4D97-AF65-F5344CB8AC3E}">
        <p14:creationId xmlns:p14="http://schemas.microsoft.com/office/powerpoint/2010/main" val="105286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CRU </a:t>
            </a:r>
            <a:r>
              <a:rPr lang="en-US" dirty="0" smtClean="0"/>
              <a:t>Components (cont.)</a:t>
            </a:r>
            <a:endParaRPr lang="en-US" dirty="0"/>
          </a:p>
        </p:txBody>
      </p:sp>
      <p:sp>
        <p:nvSpPr>
          <p:cNvPr id="3" name="Content Placeholder 2"/>
          <p:cNvSpPr>
            <a:spLocks noGrp="1"/>
          </p:cNvSpPr>
          <p:nvPr>
            <p:ph idx="1"/>
          </p:nvPr>
        </p:nvSpPr>
        <p:spPr>
          <a:xfrm>
            <a:off x="395805" y="732126"/>
            <a:ext cx="8216220" cy="4233574"/>
          </a:xfrm>
        </p:spPr>
        <p:txBody>
          <a:bodyPr/>
          <a:lstStyle/>
          <a:p>
            <a:r>
              <a:rPr lang="en-US" sz="1800" b="1" dirty="0" smtClean="0"/>
              <a:t>Expansion Module Chassis </a:t>
            </a:r>
            <a:r>
              <a:rPr lang="en-US" sz="1800" dirty="0" smtClean="0"/>
              <a:t>– Expansion modules don’t have controllers, they have less capable I/O Modules (IOMs)</a:t>
            </a:r>
          </a:p>
          <a:p>
            <a:pPr lvl="1"/>
            <a:r>
              <a:rPr lang="en-US" sz="1400" dirty="0"/>
              <a:t>Shares same chassis with RAID, just a difference in the controller à IOM</a:t>
            </a:r>
          </a:p>
          <a:p>
            <a:pPr lvl="1"/>
            <a:r>
              <a:rPr lang="en-US" sz="1400" dirty="0"/>
              <a:t>Still have 2U12, 2U24, 2U48, and 4U56 options</a:t>
            </a:r>
          </a:p>
          <a:p>
            <a:pPr lvl="1"/>
            <a:r>
              <a:rPr lang="en-US" sz="1400" dirty="0"/>
              <a:t>IOM choice is dictated by the choice of controller</a:t>
            </a:r>
          </a:p>
          <a:p>
            <a:pPr lvl="2"/>
            <a:r>
              <a:rPr lang="en-US" sz="1200" dirty="0"/>
              <a:t>Choice #1 compatible with 3xx (EX) and 4xx (LX) low density (2U12 and 2U24) chassis / controller pairs</a:t>
            </a:r>
          </a:p>
          <a:p>
            <a:pPr lvl="2"/>
            <a:r>
              <a:rPr lang="en-US" sz="1200" dirty="0"/>
              <a:t>Choice </a:t>
            </a:r>
            <a:r>
              <a:rPr lang="en-US" sz="1200" dirty="0" smtClean="0"/>
              <a:t>#2 </a:t>
            </a:r>
            <a:r>
              <a:rPr lang="en-US" sz="1200" dirty="0"/>
              <a:t>compatible with 4xx (LX) high density (2U48 and 4U56) chassis / controller pairs</a:t>
            </a:r>
          </a:p>
          <a:p>
            <a:pPr lvl="2"/>
            <a:r>
              <a:rPr lang="en-US" sz="1200" dirty="0" smtClean="0"/>
              <a:t>Choice #3 </a:t>
            </a:r>
            <a:r>
              <a:rPr lang="en-US" sz="1200" dirty="0"/>
              <a:t>compatible with 6xx (FX) chassis / controller pair</a:t>
            </a:r>
          </a:p>
          <a:p>
            <a:r>
              <a:rPr lang="en-US" sz="1800" b="1" dirty="0" smtClean="0"/>
              <a:t>Power Supplies </a:t>
            </a:r>
            <a:r>
              <a:rPr lang="en-US" sz="1800" dirty="0" smtClean="0"/>
              <a:t>– There are six different Power Supplies for QXS-3,4,6</a:t>
            </a:r>
          </a:p>
          <a:p>
            <a:pPr lvl="1"/>
            <a:r>
              <a:rPr lang="en-US" sz="1400" dirty="0" smtClean="0"/>
              <a:t>2 different 595W power supplies for 2U12 and 2U24 chassis; Energy Star Certified and non-Energy Star Certified</a:t>
            </a:r>
          </a:p>
          <a:p>
            <a:pPr lvl="1"/>
            <a:r>
              <a:rPr lang="en-US" sz="1400" dirty="0" smtClean="0"/>
              <a:t>1000W power supply for 2U48 chassis</a:t>
            </a:r>
          </a:p>
          <a:p>
            <a:pPr lvl="1"/>
            <a:r>
              <a:rPr lang="en-US" sz="1400" dirty="0" smtClean="0"/>
              <a:t>3000W power supply for 4U56 chassis</a:t>
            </a:r>
          </a:p>
          <a:p>
            <a:pPr lvl="1"/>
            <a:r>
              <a:rPr lang="en-US" sz="1400" dirty="0" smtClean="0"/>
              <a:t>DC power supply for 2U12 and 2U24 chassis</a:t>
            </a:r>
          </a:p>
          <a:p>
            <a:pPr lvl="1"/>
            <a:r>
              <a:rPr lang="en-US" sz="1400" dirty="0" smtClean="0"/>
              <a:t>DC power supply for 4U56 chassis</a:t>
            </a:r>
          </a:p>
          <a:p>
            <a:pPr lvl="1"/>
            <a:endParaRPr lang="en-US" sz="1400" dirty="0" smtClean="0"/>
          </a:p>
          <a:p>
            <a:pPr lvl="1"/>
            <a:endParaRPr lang="en-US" sz="1400" dirty="0" smtClean="0"/>
          </a:p>
          <a:p>
            <a:pPr lvl="1"/>
            <a:endParaRPr lang="en-US" sz="1400" dirty="0" smtClean="0"/>
          </a:p>
          <a:p>
            <a:endParaRPr lang="en-US" sz="1800" dirty="0" smtClean="0"/>
          </a:p>
          <a:p>
            <a:endParaRPr lang="en-US" sz="1800" dirty="0"/>
          </a:p>
        </p:txBody>
      </p:sp>
    </p:spTree>
    <p:extLst>
      <p:ext uri="{BB962C8B-B14F-4D97-AF65-F5344CB8AC3E}">
        <p14:creationId xmlns:p14="http://schemas.microsoft.com/office/powerpoint/2010/main" val="41844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 Transition</a:t>
            </a:r>
          </a:p>
        </p:txBody>
      </p:sp>
      <p:graphicFrame>
        <p:nvGraphicFramePr>
          <p:cNvPr id="5" name="Diagram 4"/>
          <p:cNvGraphicFramePr/>
          <p:nvPr>
            <p:extLst/>
          </p:nvPr>
        </p:nvGraphicFramePr>
        <p:xfrm>
          <a:off x="5463449" y="957173"/>
          <a:ext cx="1856776" cy="1970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nvPr>
        </p:nvGraphicFramePr>
        <p:xfrm>
          <a:off x="1321949" y="957173"/>
          <a:ext cx="4032075" cy="19700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 Placeholder 3"/>
          <p:cNvSpPr>
            <a:spLocks noGrp="1"/>
          </p:cNvSpPr>
          <p:nvPr>
            <p:ph type="body" idx="1"/>
          </p:nvPr>
        </p:nvSpPr>
        <p:spPr>
          <a:xfrm>
            <a:off x="400777" y="3039625"/>
            <a:ext cx="8286023" cy="2029768"/>
          </a:xfrm>
        </p:spPr>
        <p:txBody>
          <a:bodyPr>
            <a:normAutofit fontScale="55000" lnSpcReduction="20000"/>
          </a:bodyPr>
          <a:lstStyle/>
          <a:p>
            <a:r>
              <a:rPr lang="en-US" dirty="0"/>
              <a:t>Why a transition is needed</a:t>
            </a:r>
          </a:p>
          <a:p>
            <a:pPr lvl="1"/>
            <a:r>
              <a:rPr lang="en-US" dirty="0"/>
              <a:t>Originally a transition plan was in place as part of the consolidation to the QXS Hybrid Disk model because the public launch of the Hybrid Disk model was push out to Q2’16 we needed to bridge the ordering and fulfillment process for the remainder of Q1’16</a:t>
            </a:r>
          </a:p>
          <a:p>
            <a:pPr lvl="1"/>
            <a:r>
              <a:rPr lang="en-US" dirty="0"/>
              <a:t>With inventory running low on QXS-12/24/5600, Quantum will utilize the new QXS Hybrid Disk components to fulfill QXS-12/24/5600 orders</a:t>
            </a:r>
          </a:p>
          <a:p>
            <a:pPr lvl="2"/>
            <a:r>
              <a:rPr lang="en-US" dirty="0"/>
              <a:t>Fulfillment of product was originally out of Seagate but had been forecasted to be out of Avnet</a:t>
            </a:r>
          </a:p>
          <a:p>
            <a:pPr lvl="1"/>
            <a:r>
              <a:rPr lang="en-US" dirty="0"/>
              <a:t>Required, given timing of events, forecast already in place to Avnet and Seagate to not disrupt revenue in the quarter</a:t>
            </a:r>
          </a:p>
          <a:p>
            <a:r>
              <a:rPr lang="en-US" dirty="0"/>
              <a:t>By March 2016 inventory of QX and QXS-12/24/56 will be depleted</a:t>
            </a:r>
          </a:p>
          <a:p>
            <a:pPr lvl="1"/>
            <a:r>
              <a:rPr lang="en-US" dirty="0"/>
              <a:t>Inventory of the QXS Hybrid Disk components have started to be stocked at Avnet</a:t>
            </a:r>
          </a:p>
          <a:p>
            <a:r>
              <a:rPr lang="en-US" dirty="0"/>
              <a:t>QX and QXS-12/24/56 will begin to be fulfilled out of Avnet using the new QXS Hybrid Disk material/part numbers in mid-March</a:t>
            </a:r>
          </a:p>
          <a:p>
            <a:r>
              <a:rPr lang="en-US" dirty="0"/>
              <a:t>Some QXS-DH orders will be fulfilled with Avnet inventory and others from Seagate</a:t>
            </a:r>
          </a:p>
          <a:p>
            <a:pPr lvl="1"/>
            <a:r>
              <a:rPr lang="en-US" dirty="0"/>
              <a:t>EMEA orders continued to be fulfilled through Hammer</a:t>
            </a:r>
          </a:p>
          <a:p>
            <a:r>
              <a:rPr lang="en-US" dirty="0"/>
              <a:t>Some differences do exist such as part numbers and IB record data</a:t>
            </a:r>
          </a:p>
          <a:p>
            <a:endParaRPr lang="en-US" dirty="0"/>
          </a:p>
          <a:p>
            <a:endParaRPr lang="en-US" dirty="0"/>
          </a:p>
        </p:txBody>
      </p:sp>
    </p:spTree>
    <p:extLst>
      <p:ext uri="{BB962C8B-B14F-4D97-AF65-F5344CB8AC3E}">
        <p14:creationId xmlns:p14="http://schemas.microsoft.com/office/powerpoint/2010/main" val="630811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to </a:t>
            </a:r>
            <a:r>
              <a:rPr lang="en-US" dirty="0" smtClean="0"/>
              <a:t>determine Chassis CRU Example </a:t>
            </a:r>
            <a:endParaRPr lang="en-US" dirty="0"/>
          </a:p>
        </p:txBody>
      </p:sp>
      <p:sp>
        <p:nvSpPr>
          <p:cNvPr id="3" name="Content Placeholder 2"/>
          <p:cNvSpPr>
            <a:spLocks noGrp="1"/>
          </p:cNvSpPr>
          <p:nvPr>
            <p:ph idx="1"/>
          </p:nvPr>
        </p:nvSpPr>
        <p:spPr>
          <a:xfrm>
            <a:off x="395805" y="732126"/>
            <a:ext cx="8216220" cy="4233574"/>
          </a:xfrm>
        </p:spPr>
        <p:txBody>
          <a:bodyPr/>
          <a:lstStyle/>
          <a:p>
            <a:r>
              <a:rPr lang="en-US" dirty="0" smtClean="0"/>
              <a:t>Description that populates in SR shows QXS 312, 324, 412, 424, 448, 456, 648, 656</a:t>
            </a:r>
          </a:p>
          <a:p>
            <a:pPr lvl="1"/>
            <a:r>
              <a:rPr lang="en-US" dirty="0" smtClean="0"/>
              <a:t>QXS-312/412 use 2U12 chassis</a:t>
            </a:r>
          </a:p>
          <a:p>
            <a:pPr lvl="1"/>
            <a:r>
              <a:rPr lang="en-US" dirty="0" smtClean="0"/>
              <a:t>QXS-324/424 use 2U24 chassis</a:t>
            </a:r>
          </a:p>
          <a:p>
            <a:pPr lvl="1"/>
            <a:r>
              <a:rPr lang="en-US" dirty="0" smtClean="0"/>
              <a:t>QXS-448/648 use 2U48 chassis</a:t>
            </a:r>
          </a:p>
          <a:p>
            <a:pPr lvl="1"/>
            <a:r>
              <a:rPr lang="en-US" dirty="0" smtClean="0"/>
              <a:t>QXS-456/656 use 4U56 chassis</a:t>
            </a:r>
          </a:p>
          <a:p>
            <a:r>
              <a:rPr lang="en-US" dirty="0" smtClean="0"/>
              <a:t>Example</a:t>
            </a:r>
            <a:r>
              <a:rPr lang="en-US" dirty="0"/>
              <a:t>: QUANTUM </a:t>
            </a:r>
            <a:r>
              <a:rPr lang="en-US" b="1" dirty="0"/>
              <a:t>QXS-448</a:t>
            </a:r>
            <a:r>
              <a:rPr lang="en-US" dirty="0"/>
              <a:t>RC,48 SLOT SV3 FC/ISCSI RAID </a:t>
            </a:r>
            <a:r>
              <a:rPr lang="en-US" dirty="0" smtClean="0"/>
              <a:t>CHASSIS</a:t>
            </a:r>
          </a:p>
          <a:p>
            <a:pPr lvl="1"/>
            <a:r>
              <a:rPr lang="en-US" dirty="0" smtClean="0"/>
              <a:t>Uses 2U48 CRU chassis</a:t>
            </a:r>
          </a:p>
          <a:p>
            <a:pPr lvl="1"/>
            <a:r>
              <a:rPr lang="en-US" dirty="0" smtClean="0"/>
              <a:t>Select </a:t>
            </a:r>
            <a:r>
              <a:rPr lang="en-US" dirty="0"/>
              <a:t>“CRU, CHASSIS, EMPTY, 2U48, 4XX/6XX, STX”, PN </a:t>
            </a:r>
            <a:r>
              <a:rPr lang="en-US" dirty="0" smtClean="0"/>
              <a:t>9-05082-01 on </a:t>
            </a:r>
            <a:r>
              <a:rPr lang="en-US" dirty="0"/>
              <a:t>FRU/CRU </a:t>
            </a:r>
            <a:r>
              <a:rPr lang="en-US" dirty="0" smtClean="0"/>
              <a:t>list</a:t>
            </a:r>
            <a:endParaRPr lang="en-US" dirty="0"/>
          </a:p>
          <a:p>
            <a:pPr lvl="1"/>
            <a:r>
              <a:rPr lang="en-US" dirty="0"/>
              <a:t>Can use Show FRUs command</a:t>
            </a:r>
          </a:p>
          <a:p>
            <a:pPr lvl="2"/>
            <a:r>
              <a:rPr lang="en-US" dirty="0"/>
              <a:t>Returns 1-, 3-, 9-  PN that can be referenced on the FRU/CRU.</a:t>
            </a:r>
          </a:p>
          <a:p>
            <a:pPr lvl="1"/>
            <a:endParaRPr lang="en-US" dirty="0" smtClean="0"/>
          </a:p>
          <a:p>
            <a:pPr lvl="1"/>
            <a:endParaRPr lang="en-US" sz="1400" dirty="0" smtClean="0"/>
          </a:p>
          <a:p>
            <a:pPr lvl="1"/>
            <a:endParaRPr lang="en-US" sz="1400" dirty="0" smtClean="0"/>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164643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to </a:t>
            </a:r>
            <a:r>
              <a:rPr lang="en-US" dirty="0" smtClean="0"/>
              <a:t>determine Controller CRU Example</a:t>
            </a:r>
            <a:endParaRPr lang="en-US" dirty="0"/>
          </a:p>
        </p:txBody>
      </p:sp>
      <p:sp>
        <p:nvSpPr>
          <p:cNvPr id="3" name="Content Placeholder 2"/>
          <p:cNvSpPr>
            <a:spLocks noGrp="1"/>
          </p:cNvSpPr>
          <p:nvPr>
            <p:ph idx="1"/>
          </p:nvPr>
        </p:nvSpPr>
        <p:spPr>
          <a:xfrm>
            <a:off x="395805" y="732126"/>
            <a:ext cx="8216220" cy="4233574"/>
          </a:xfrm>
        </p:spPr>
        <p:txBody>
          <a:bodyPr/>
          <a:lstStyle/>
          <a:p>
            <a:r>
              <a:rPr lang="en-US" dirty="0" smtClean="0"/>
              <a:t>Description that populates in SR shows Model and FC/iSCSI (CNC) or SAS</a:t>
            </a:r>
          </a:p>
          <a:p>
            <a:pPr lvl="1"/>
            <a:r>
              <a:rPr lang="en-US" dirty="0" smtClean="0"/>
              <a:t>QXS-3xx = “EX” Controller</a:t>
            </a:r>
          </a:p>
          <a:p>
            <a:pPr lvl="1"/>
            <a:r>
              <a:rPr lang="en-US" dirty="0" smtClean="0"/>
              <a:t>QXS-4xx = “LX” Controller</a:t>
            </a:r>
          </a:p>
          <a:p>
            <a:pPr lvl="1"/>
            <a:r>
              <a:rPr lang="en-US" dirty="0" smtClean="0"/>
              <a:t>QXS-6xx = “FX” Controller</a:t>
            </a:r>
          </a:p>
          <a:p>
            <a:pPr lvl="1"/>
            <a:r>
              <a:rPr lang="en-US" dirty="0" smtClean="0"/>
              <a:t>FC/iSCSI = “CNC” on FRU/CRU list</a:t>
            </a:r>
          </a:p>
          <a:p>
            <a:r>
              <a:rPr lang="en-US" dirty="0" smtClean="0"/>
              <a:t>Example</a:t>
            </a:r>
            <a:r>
              <a:rPr lang="en-US" dirty="0"/>
              <a:t>: QUANTUM QXS-</a:t>
            </a:r>
            <a:r>
              <a:rPr lang="en-US" b="1" dirty="0"/>
              <a:t>448RC</a:t>
            </a:r>
            <a:r>
              <a:rPr lang="en-US" dirty="0"/>
              <a:t>,48 SLOT SV3 </a:t>
            </a:r>
            <a:r>
              <a:rPr lang="en-US" b="1" dirty="0"/>
              <a:t>FC/ISCSI</a:t>
            </a:r>
            <a:r>
              <a:rPr lang="en-US" dirty="0"/>
              <a:t> RAID CHASSIS</a:t>
            </a:r>
            <a:endParaRPr lang="en-US" dirty="0" smtClean="0"/>
          </a:p>
          <a:p>
            <a:pPr lvl="1"/>
            <a:r>
              <a:rPr lang="en-US" dirty="0" smtClean="0"/>
              <a:t>We know QXS-448 uses “LX” controller</a:t>
            </a:r>
          </a:p>
          <a:p>
            <a:pPr lvl="1"/>
            <a:r>
              <a:rPr lang="en-US" dirty="0" smtClean="0"/>
              <a:t>We know QXS-448 is a 2U48 high density chassis</a:t>
            </a:r>
          </a:p>
          <a:p>
            <a:pPr lvl="1"/>
            <a:r>
              <a:rPr lang="en-US" dirty="0" smtClean="0"/>
              <a:t>We know “FC/iSCSI” = “CNC”</a:t>
            </a:r>
          </a:p>
          <a:p>
            <a:pPr lvl="1"/>
            <a:r>
              <a:rPr lang="en-US" dirty="0" smtClean="0"/>
              <a:t>Select “CRU</a:t>
            </a:r>
            <a:r>
              <a:rPr lang="en-US" dirty="0"/>
              <a:t>, CONTROLLER, LX, CNC,HIGH </a:t>
            </a:r>
            <a:r>
              <a:rPr lang="en-US" dirty="0" smtClean="0"/>
              <a:t>DENSITY,4XX,STX”, PN 9-03980-01 on FRU/CRU list</a:t>
            </a:r>
          </a:p>
          <a:p>
            <a:pPr lvl="1"/>
            <a:endParaRPr lang="en-US" sz="1400" dirty="0" smtClean="0"/>
          </a:p>
          <a:p>
            <a:pPr lvl="1"/>
            <a:endParaRPr lang="en-US" sz="1400" dirty="0" smtClean="0"/>
          </a:p>
          <a:p>
            <a:pPr lvl="1"/>
            <a:endParaRPr lang="en-US" sz="1400" dirty="0" smtClean="0"/>
          </a:p>
          <a:p>
            <a:endParaRPr lang="en-US" sz="1800" dirty="0" smtClean="0"/>
          </a:p>
          <a:p>
            <a:endParaRPr lang="en-US" sz="1800" dirty="0"/>
          </a:p>
        </p:txBody>
      </p:sp>
    </p:spTree>
    <p:extLst>
      <p:ext uri="{BB962C8B-B14F-4D97-AF65-F5344CB8AC3E}">
        <p14:creationId xmlns:p14="http://schemas.microsoft.com/office/powerpoint/2010/main" val="176502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to </a:t>
            </a:r>
            <a:r>
              <a:rPr lang="en-US" dirty="0" smtClean="0"/>
              <a:t>determine Drive CRU Example</a:t>
            </a:r>
            <a:endParaRPr lang="en-US" dirty="0"/>
          </a:p>
        </p:txBody>
      </p:sp>
      <p:sp>
        <p:nvSpPr>
          <p:cNvPr id="3" name="Content Placeholder 2"/>
          <p:cNvSpPr>
            <a:spLocks noGrp="1"/>
          </p:cNvSpPr>
          <p:nvPr>
            <p:ph idx="1"/>
          </p:nvPr>
        </p:nvSpPr>
        <p:spPr>
          <a:xfrm>
            <a:off x="395805" y="732126"/>
            <a:ext cx="8216220" cy="4233574"/>
          </a:xfrm>
        </p:spPr>
        <p:txBody>
          <a:bodyPr/>
          <a:lstStyle/>
          <a:p>
            <a:r>
              <a:rPr lang="en-US" dirty="0" smtClean="0"/>
              <a:t>Description that populates in SR shows  the sled type </a:t>
            </a:r>
          </a:p>
          <a:p>
            <a:pPr lvl="1"/>
            <a:r>
              <a:rPr lang="en-US" dirty="0" smtClean="0"/>
              <a:t>LV2 = standard LFF sled with an LFF style drive</a:t>
            </a:r>
          </a:p>
          <a:p>
            <a:pPr lvl="1"/>
            <a:r>
              <a:rPr lang="en-US" dirty="0" smtClean="0"/>
              <a:t>HV2 = hybrid sled allowing an SFF drive to be placed into an LFF compatible chassis</a:t>
            </a:r>
          </a:p>
          <a:p>
            <a:pPr lvl="1"/>
            <a:r>
              <a:rPr lang="en-US" dirty="0" smtClean="0"/>
              <a:t>SV2 = standard SFF sled with an SFF style drive</a:t>
            </a:r>
          </a:p>
          <a:p>
            <a:pPr lvl="1"/>
            <a:r>
              <a:rPr lang="en-US" dirty="0" smtClean="0"/>
              <a:t>SV3 = SFF sled that fits into a 2U48 chassis</a:t>
            </a:r>
          </a:p>
          <a:p>
            <a:r>
              <a:rPr lang="en-US" dirty="0" smtClean="0"/>
              <a:t>Example</a:t>
            </a:r>
            <a:r>
              <a:rPr lang="en-US" dirty="0"/>
              <a:t>: QUANTUM QXS-448RC,48 SLOT </a:t>
            </a:r>
            <a:r>
              <a:rPr lang="en-US" b="1" dirty="0"/>
              <a:t>SV3</a:t>
            </a:r>
            <a:r>
              <a:rPr lang="en-US" dirty="0"/>
              <a:t> FC/ISCSI RAID CHASSIS</a:t>
            </a:r>
            <a:endParaRPr lang="en-US" dirty="0" smtClean="0"/>
          </a:p>
          <a:p>
            <a:pPr lvl="1"/>
            <a:r>
              <a:rPr lang="en-US" dirty="0"/>
              <a:t>Determine capacity of drive from </a:t>
            </a:r>
            <a:r>
              <a:rPr lang="en-US" dirty="0" smtClean="0"/>
              <a:t>Show </a:t>
            </a:r>
            <a:r>
              <a:rPr lang="en-US" dirty="0"/>
              <a:t>Disks </a:t>
            </a:r>
            <a:r>
              <a:rPr lang="en-US" dirty="0" smtClean="0"/>
              <a:t>command </a:t>
            </a:r>
            <a:r>
              <a:rPr lang="en-US" dirty="0"/>
              <a:t>or logs</a:t>
            </a:r>
          </a:p>
          <a:p>
            <a:pPr lvl="1"/>
            <a:r>
              <a:rPr lang="en-US" dirty="0"/>
              <a:t>Determine SED/non-SED from Show Disks command or logs</a:t>
            </a:r>
          </a:p>
          <a:p>
            <a:pPr lvl="1"/>
            <a:r>
              <a:rPr lang="en-US" dirty="0"/>
              <a:t>Determine speed of drive from Show Disks command or logs</a:t>
            </a:r>
          </a:p>
          <a:p>
            <a:pPr lvl="1"/>
            <a:r>
              <a:rPr lang="en-US" dirty="0" smtClean="0"/>
              <a:t>We know SV3 sled and thus SFF drive (2.5” HDD)</a:t>
            </a:r>
          </a:p>
          <a:p>
            <a:pPr lvl="1"/>
            <a:r>
              <a:rPr lang="en-US" dirty="0" smtClean="0"/>
              <a:t>Select SV3, capacity, SED/non-SED, and speed (or Reliability for SSDs) on FRU/CRU list</a:t>
            </a:r>
            <a:endParaRPr lang="en-US" sz="1400" dirty="0" smtClean="0"/>
          </a:p>
          <a:p>
            <a:pPr lvl="1"/>
            <a:endParaRPr lang="en-US" sz="1400" dirty="0" smtClean="0"/>
          </a:p>
          <a:p>
            <a:endParaRPr lang="en-US" sz="1800" dirty="0" smtClean="0"/>
          </a:p>
          <a:p>
            <a:endParaRPr lang="en-US" sz="1800" dirty="0"/>
          </a:p>
        </p:txBody>
      </p:sp>
    </p:spTree>
    <p:extLst>
      <p:ext uri="{BB962C8B-B14F-4D97-AF65-F5344CB8AC3E}">
        <p14:creationId xmlns:p14="http://schemas.microsoft.com/office/powerpoint/2010/main" val="60737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FRU/CRU </a:t>
            </a:r>
            <a:r>
              <a:rPr lang="en-US" dirty="0" smtClean="0"/>
              <a:t>Strategy </a:t>
            </a:r>
            <a:r>
              <a:rPr lang="en-US" dirty="0"/>
              <a:t>– How to </a:t>
            </a:r>
            <a:r>
              <a:rPr lang="en-US" dirty="0" smtClean="0"/>
              <a:t>determine Power Supply CRU</a:t>
            </a:r>
            <a:endParaRPr lang="en-US" dirty="0"/>
          </a:p>
        </p:txBody>
      </p:sp>
      <p:sp>
        <p:nvSpPr>
          <p:cNvPr id="3" name="Content Placeholder 2"/>
          <p:cNvSpPr>
            <a:spLocks noGrp="1"/>
          </p:cNvSpPr>
          <p:nvPr>
            <p:ph idx="1"/>
          </p:nvPr>
        </p:nvSpPr>
        <p:spPr>
          <a:xfrm>
            <a:off x="395805" y="732126"/>
            <a:ext cx="8216220" cy="4233574"/>
          </a:xfrm>
        </p:spPr>
        <p:txBody>
          <a:bodyPr/>
          <a:lstStyle/>
          <a:p>
            <a:r>
              <a:rPr lang="en-US" dirty="0" smtClean="0"/>
              <a:t>Description that populates in SR shows  the chassis type</a:t>
            </a:r>
          </a:p>
          <a:p>
            <a:pPr lvl="1"/>
            <a:r>
              <a:rPr lang="en-US" sz="1400" dirty="0"/>
              <a:t>2 different 595W power supplies for 2U12 and 2U24 chassis; Energy Star Certified and non-Energy Star Certified</a:t>
            </a:r>
          </a:p>
          <a:p>
            <a:pPr lvl="2"/>
            <a:r>
              <a:rPr lang="en-US" sz="1200" dirty="0"/>
              <a:t>Energy Star can be  found in Show FRUs  command and </a:t>
            </a:r>
            <a:r>
              <a:rPr lang="en-US" sz="1200" dirty="0" smtClean="0"/>
              <a:t>system Logs</a:t>
            </a:r>
            <a:endParaRPr lang="en-US" sz="1200" dirty="0"/>
          </a:p>
          <a:p>
            <a:pPr lvl="1"/>
            <a:r>
              <a:rPr lang="en-US" sz="1400" dirty="0"/>
              <a:t>1000W power supply for 2U48 chassis</a:t>
            </a:r>
          </a:p>
          <a:p>
            <a:pPr lvl="1"/>
            <a:r>
              <a:rPr lang="en-US" sz="1400" dirty="0"/>
              <a:t>3000W power supply for 4U56 chassis</a:t>
            </a:r>
          </a:p>
          <a:p>
            <a:pPr lvl="1"/>
            <a:r>
              <a:rPr lang="en-US" sz="1400" dirty="0"/>
              <a:t>DC power supply for 2U12 and 2U24 chassis</a:t>
            </a:r>
          </a:p>
          <a:p>
            <a:pPr lvl="1"/>
            <a:r>
              <a:rPr lang="en-US" sz="1400" dirty="0"/>
              <a:t>DC power supply for 4U56 chassis</a:t>
            </a:r>
          </a:p>
          <a:p>
            <a:r>
              <a:rPr lang="en-US" dirty="0" smtClean="0"/>
              <a:t>Example</a:t>
            </a:r>
            <a:r>
              <a:rPr lang="en-US" dirty="0"/>
              <a:t>: QUANTUM </a:t>
            </a:r>
            <a:r>
              <a:rPr lang="en-US" b="1" dirty="0"/>
              <a:t>QXS-448</a:t>
            </a:r>
            <a:r>
              <a:rPr lang="en-US" dirty="0"/>
              <a:t>RC,48 SLOT SV3 </a:t>
            </a:r>
            <a:r>
              <a:rPr lang="en-US" dirty="0" smtClean="0"/>
              <a:t>FC/ISCSI </a:t>
            </a:r>
            <a:r>
              <a:rPr lang="en-US" dirty="0"/>
              <a:t>RAID CHASSIS</a:t>
            </a:r>
            <a:endParaRPr lang="en-US" dirty="0" smtClean="0"/>
          </a:p>
          <a:p>
            <a:pPr lvl="1"/>
            <a:r>
              <a:rPr lang="en-US" dirty="0" smtClean="0"/>
              <a:t>QXS-448 uses 2U48 Chassis</a:t>
            </a:r>
          </a:p>
          <a:p>
            <a:pPr lvl="1"/>
            <a:r>
              <a:rPr lang="en-US" dirty="0" smtClean="0"/>
              <a:t>2U48 Chassis uses 1000W power supply</a:t>
            </a:r>
          </a:p>
          <a:p>
            <a:pPr lvl="1"/>
            <a:r>
              <a:rPr lang="en-US" dirty="0"/>
              <a:t>Select “CRU, </a:t>
            </a:r>
            <a:r>
              <a:rPr lang="en-US" dirty="0" smtClean="0"/>
              <a:t>PSU,1000W,AC,2U,STX”, PN 9-05096-01 from FRU/CRU list</a:t>
            </a:r>
          </a:p>
          <a:p>
            <a:pPr lvl="1"/>
            <a:endParaRPr lang="en-US" sz="1400" dirty="0" smtClean="0"/>
          </a:p>
          <a:p>
            <a:pPr lvl="1"/>
            <a:endParaRPr lang="en-US" sz="1400" dirty="0" smtClean="0"/>
          </a:p>
          <a:p>
            <a:endParaRPr lang="en-US" sz="1800" dirty="0" smtClean="0"/>
          </a:p>
          <a:p>
            <a:endParaRPr lang="en-US" sz="1800" dirty="0"/>
          </a:p>
        </p:txBody>
      </p:sp>
    </p:spTree>
    <p:extLst>
      <p:ext uri="{BB962C8B-B14F-4D97-AF65-F5344CB8AC3E}">
        <p14:creationId xmlns:p14="http://schemas.microsoft.com/office/powerpoint/2010/main" val="25678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Alerting Functionality</a:t>
            </a:r>
            <a:endParaRPr lang="en-US" dirty="0"/>
          </a:p>
        </p:txBody>
      </p:sp>
      <p:sp>
        <p:nvSpPr>
          <p:cNvPr id="3" name="Content Placeholder 2"/>
          <p:cNvSpPr>
            <a:spLocks noGrp="1"/>
          </p:cNvSpPr>
          <p:nvPr>
            <p:ph idx="1"/>
          </p:nvPr>
        </p:nvSpPr>
        <p:spPr>
          <a:xfrm>
            <a:off x="395805" y="808326"/>
            <a:ext cx="8216220" cy="1122073"/>
          </a:xfrm>
        </p:spPr>
        <p:txBody>
          <a:bodyPr/>
          <a:lstStyle/>
          <a:p>
            <a:r>
              <a:rPr lang="en-US" dirty="0" smtClean="0"/>
              <a:t>Alert Setup in Firmware Version GL210</a:t>
            </a:r>
          </a:p>
          <a:p>
            <a:pPr lvl="1"/>
            <a:r>
              <a:rPr lang="en-US" dirty="0"/>
              <a:t>Alert Level is global to all recipients. </a:t>
            </a:r>
          </a:p>
          <a:p>
            <a:pPr lvl="1"/>
            <a:r>
              <a:rPr lang="en-US" dirty="0" smtClean="0"/>
              <a:t>Manual entry of </a:t>
            </a:r>
            <a:r>
              <a:rPr lang="en-US" dirty="0" smtClean="0">
                <a:hlinkClick r:id="rId2"/>
              </a:rPr>
              <a:t>techsupport@quantum.com</a:t>
            </a:r>
            <a:r>
              <a:rPr lang="en-US" dirty="0" smtClean="0"/>
              <a:t> is required</a:t>
            </a:r>
          </a:p>
        </p:txBody>
      </p:sp>
      <p:pic>
        <p:nvPicPr>
          <p:cNvPr id="4099" name="Picture 3" descr="74a9e113-db24-425a-96aa-b70c9405e4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866899"/>
            <a:ext cx="493712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56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Alerting Functionality (cont.)</a:t>
            </a:r>
            <a:endParaRPr lang="en-US" dirty="0"/>
          </a:p>
        </p:txBody>
      </p:sp>
      <p:sp>
        <p:nvSpPr>
          <p:cNvPr id="3" name="Content Placeholder 2"/>
          <p:cNvSpPr>
            <a:spLocks noGrp="1"/>
          </p:cNvSpPr>
          <p:nvPr>
            <p:ph idx="1"/>
          </p:nvPr>
        </p:nvSpPr>
        <p:spPr>
          <a:xfrm>
            <a:off x="395805" y="770226"/>
            <a:ext cx="8216220" cy="918873"/>
          </a:xfrm>
        </p:spPr>
        <p:txBody>
          <a:bodyPr/>
          <a:lstStyle/>
          <a:p>
            <a:r>
              <a:rPr lang="en-US" dirty="0" smtClean="0"/>
              <a:t>Alert Setup in Firmware Version G222 </a:t>
            </a:r>
          </a:p>
          <a:p>
            <a:pPr lvl="1"/>
            <a:r>
              <a:rPr lang="en-US" dirty="0"/>
              <a:t>Alert Level is global to all recipients. </a:t>
            </a:r>
          </a:p>
          <a:p>
            <a:pPr lvl="1"/>
            <a:r>
              <a:rPr lang="en-US" dirty="0"/>
              <a:t>Default Alert Level is Critical, Error, Warning. Warnings filtered out of inbox for SR opening.</a:t>
            </a:r>
          </a:p>
          <a:p>
            <a:pPr lvl="1"/>
            <a:r>
              <a:rPr lang="en-US" dirty="0" smtClean="0">
                <a:hlinkClick r:id="rId2"/>
              </a:rPr>
              <a:t>techsupport@quantum.com</a:t>
            </a:r>
            <a:r>
              <a:rPr lang="en-US" dirty="0" smtClean="0"/>
              <a:t> is default</a:t>
            </a:r>
          </a:p>
          <a:p>
            <a:endParaRPr lang="en-US" dirty="0" smtClean="0"/>
          </a:p>
        </p:txBody>
      </p:sp>
      <p:pic>
        <p:nvPicPr>
          <p:cNvPr id="5123" name="Picture 3" descr="9de12576-490f-491b-b825-8d1d236397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2032000"/>
            <a:ext cx="493712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01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Fulfillment Plan</a:t>
            </a:r>
            <a:endParaRPr lang="en-US" dirty="0"/>
          </a:p>
        </p:txBody>
      </p:sp>
      <p:sp>
        <p:nvSpPr>
          <p:cNvPr id="3" name="Content Placeholder 2"/>
          <p:cNvSpPr>
            <a:spLocks noGrp="1"/>
          </p:cNvSpPr>
          <p:nvPr>
            <p:ph idx="1"/>
          </p:nvPr>
        </p:nvSpPr>
        <p:spPr>
          <a:xfrm>
            <a:off x="395805" y="749300"/>
            <a:ext cx="8216220" cy="3800599"/>
          </a:xfrm>
        </p:spPr>
        <p:txBody>
          <a:bodyPr/>
          <a:lstStyle/>
          <a:p>
            <a:r>
              <a:rPr lang="en-US" dirty="0" smtClean="0"/>
              <a:t>QXS-3/4/6 models to GA in April.  We will continue to sell QXS 1200/2400/5600 but fulfill with QXS 3/4/6 components.</a:t>
            </a:r>
          </a:p>
          <a:p>
            <a:r>
              <a:rPr lang="en-US" dirty="0" smtClean="0"/>
              <a:t>Base Systems </a:t>
            </a:r>
          </a:p>
          <a:p>
            <a:pPr lvl="1"/>
            <a:r>
              <a:rPr lang="en-US" dirty="0" smtClean="0"/>
              <a:t>Customers order “classical” QXS-1200/2400/5600 Base unit and receive QXS-4xx components.</a:t>
            </a:r>
          </a:p>
          <a:p>
            <a:pPr lvl="1"/>
            <a:r>
              <a:rPr lang="en-US" dirty="0" smtClean="0"/>
              <a:t>Base Systems are IB Track-able and Serial Control </a:t>
            </a:r>
          </a:p>
          <a:p>
            <a:pPr marL="342900" lvl="1" indent="0">
              <a:buNone/>
            </a:pPr>
            <a:endParaRPr lang="en-US" dirty="0" smtClean="0"/>
          </a:p>
          <a:p>
            <a:pPr lvl="1"/>
            <a:endParaRPr lang="en-US" dirty="0" smtClean="0"/>
          </a:p>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342305922"/>
              </p:ext>
            </p:extLst>
          </p:nvPr>
        </p:nvGraphicFramePr>
        <p:xfrm>
          <a:off x="533400" y="2689225"/>
          <a:ext cx="8077200" cy="2201863"/>
        </p:xfrm>
        <a:graphic>
          <a:graphicData uri="http://schemas.openxmlformats.org/presentationml/2006/ole">
            <mc:AlternateContent xmlns:mc="http://schemas.openxmlformats.org/markup-compatibility/2006">
              <mc:Choice xmlns:v="urn:schemas-microsoft-com:vml" Requires="v">
                <p:oleObj spid="_x0000_s6183" name="Worksheet" r:id="rId4" imgW="8077146" imgH="2202120" progId="Excel.Sheet.12">
                  <p:embed/>
                </p:oleObj>
              </mc:Choice>
              <mc:Fallback>
                <p:oleObj name="Worksheet" r:id="rId4" imgW="8077146" imgH="2202120" progId="Excel.Sheet.12">
                  <p:embed/>
                  <p:pic>
                    <p:nvPicPr>
                      <p:cNvPr id="0" name=""/>
                      <p:cNvPicPr/>
                      <p:nvPr/>
                    </p:nvPicPr>
                    <p:blipFill>
                      <a:blip r:embed="rId5"/>
                      <a:stretch>
                        <a:fillRect/>
                      </a:stretch>
                    </p:blipFill>
                    <p:spPr>
                      <a:xfrm>
                        <a:off x="533400" y="2689225"/>
                        <a:ext cx="8077200" cy="2201863"/>
                      </a:xfrm>
                      <a:prstGeom prst="rect">
                        <a:avLst/>
                      </a:prstGeom>
                    </p:spPr>
                  </p:pic>
                </p:oleObj>
              </mc:Fallback>
            </mc:AlternateContent>
          </a:graphicData>
        </a:graphic>
      </p:graphicFrame>
    </p:spTree>
    <p:extLst>
      <p:ext uri="{BB962C8B-B14F-4D97-AF65-F5344CB8AC3E}">
        <p14:creationId xmlns:p14="http://schemas.microsoft.com/office/powerpoint/2010/main" val="124708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Fulfillment Plan (cont.)</a:t>
            </a:r>
            <a:endParaRPr lang="en-US" dirty="0"/>
          </a:p>
        </p:txBody>
      </p:sp>
      <p:sp>
        <p:nvSpPr>
          <p:cNvPr id="3" name="Content Placeholder 2"/>
          <p:cNvSpPr>
            <a:spLocks noGrp="1"/>
          </p:cNvSpPr>
          <p:nvPr>
            <p:ph idx="1"/>
          </p:nvPr>
        </p:nvSpPr>
        <p:spPr>
          <a:xfrm>
            <a:off x="408505" y="909926"/>
            <a:ext cx="8216220" cy="3576473"/>
          </a:xfrm>
        </p:spPr>
        <p:txBody>
          <a:bodyPr/>
          <a:lstStyle/>
          <a:p>
            <a:r>
              <a:rPr lang="en-US" dirty="0" smtClean="0"/>
              <a:t>Expansions</a:t>
            </a:r>
          </a:p>
          <a:p>
            <a:pPr lvl="1"/>
            <a:r>
              <a:rPr lang="en-US" dirty="0" smtClean="0"/>
              <a:t>Customers order “classical” QXS-1200/2400/5600 Expansions and receive QXS-4xx Expansion components.</a:t>
            </a:r>
          </a:p>
          <a:p>
            <a:pPr lvl="1"/>
            <a:r>
              <a:rPr lang="en-US" dirty="0" smtClean="0"/>
              <a:t>Install Base Records show both Book and IB Product Descriptions.</a:t>
            </a:r>
          </a:p>
          <a:p>
            <a:pPr lvl="1"/>
            <a:r>
              <a:rPr lang="en-US" dirty="0" smtClean="0"/>
              <a:t>Expansions are IB Track-able but NOT Serial Control</a:t>
            </a:r>
          </a:p>
          <a:p>
            <a:pPr lvl="1"/>
            <a:endParaRPr lang="en-US" dirty="0" smtClean="0"/>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78535635"/>
              </p:ext>
            </p:extLst>
          </p:nvPr>
        </p:nvGraphicFramePr>
        <p:xfrm>
          <a:off x="271463" y="2569740"/>
          <a:ext cx="8694737" cy="2143548"/>
        </p:xfrm>
        <a:graphic>
          <a:graphicData uri="http://schemas.openxmlformats.org/presentationml/2006/ole">
            <mc:AlternateContent xmlns:mc="http://schemas.openxmlformats.org/markup-compatibility/2006">
              <mc:Choice xmlns:v="urn:schemas-microsoft-com:vml" Requires="v">
                <p:oleObj spid="_x0000_s7207" name="Worksheet" r:id="rId4" imgW="8930586" imgH="2202120" progId="Excel.Sheet.12">
                  <p:embed/>
                </p:oleObj>
              </mc:Choice>
              <mc:Fallback>
                <p:oleObj name="Worksheet" r:id="rId4" imgW="8930586" imgH="2202120" progId="Excel.Sheet.12">
                  <p:embed/>
                  <p:pic>
                    <p:nvPicPr>
                      <p:cNvPr id="0" name=""/>
                      <p:cNvPicPr/>
                      <p:nvPr/>
                    </p:nvPicPr>
                    <p:blipFill>
                      <a:blip r:embed="rId5"/>
                      <a:stretch>
                        <a:fillRect/>
                      </a:stretch>
                    </p:blipFill>
                    <p:spPr>
                      <a:xfrm>
                        <a:off x="271463" y="2569740"/>
                        <a:ext cx="8694737" cy="2143548"/>
                      </a:xfrm>
                      <a:prstGeom prst="rect">
                        <a:avLst/>
                      </a:prstGeom>
                    </p:spPr>
                  </p:pic>
                </p:oleObj>
              </mc:Fallback>
            </mc:AlternateContent>
          </a:graphicData>
        </a:graphic>
      </p:graphicFrame>
    </p:spTree>
    <p:extLst>
      <p:ext uri="{BB962C8B-B14F-4D97-AF65-F5344CB8AC3E}">
        <p14:creationId xmlns:p14="http://schemas.microsoft.com/office/powerpoint/2010/main" val="5618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 y="2853522"/>
            <a:ext cx="9143999" cy="605294"/>
          </a:xfrm>
          <a:prstGeom prst="rect">
            <a:avLst/>
          </a:prstGeom>
        </p:spPr>
        <p:txBody>
          <a:bodyPr wrap="square">
            <a:spAutoFit/>
          </a:bodyPr>
          <a:lstStyle/>
          <a:p>
            <a:pPr algn="ctr" defTabSz="457200">
              <a:lnSpc>
                <a:spcPts val="1950"/>
              </a:lnSpc>
              <a:spcBef>
                <a:spcPct val="20000"/>
              </a:spcBef>
              <a:buClr>
                <a:srgbClr val="0DB6EC"/>
              </a:buClr>
              <a:buSzPct val="75000"/>
              <a:defRPr/>
            </a:pPr>
            <a:r>
              <a:rPr lang="en-US" kern="0" dirty="0" smtClean="0">
                <a:solidFill>
                  <a:schemeClr val="bg1">
                    <a:lumMod val="85000"/>
                  </a:schemeClr>
                </a:solidFill>
                <a:latin typeface="Arial" charset="0"/>
                <a:ea typeface="ＭＳ Ｐゴシック" charset="0"/>
                <a:cs typeface="Arial" pitchFamily="34" charset="0"/>
              </a:rPr>
              <a:t>For meeting with Quantum, the </a:t>
            </a:r>
            <a:r>
              <a:rPr lang="en-US" b="1" kern="0" dirty="0" smtClean="0">
                <a:solidFill>
                  <a:schemeClr val="bg1">
                    <a:lumMod val="85000"/>
                  </a:schemeClr>
                </a:solidFill>
                <a:latin typeface="Arial" charset="0"/>
                <a:ea typeface="ＭＳ Ｐゴシック" charset="0"/>
                <a:cs typeface="Arial" pitchFamily="34" charset="0"/>
              </a:rPr>
              <a:t>LARGEST</a:t>
            </a:r>
            <a:r>
              <a:rPr lang="en-US" kern="0" dirty="0" smtClean="0">
                <a:solidFill>
                  <a:schemeClr val="bg1">
                    <a:lumMod val="85000"/>
                  </a:schemeClr>
                </a:solidFill>
                <a:latin typeface="Arial" charset="0"/>
                <a:ea typeface="ＭＳ Ｐゴシック" charset="0"/>
                <a:cs typeface="Arial" pitchFamily="34" charset="0"/>
              </a:rPr>
              <a:t> Data Protection</a:t>
            </a:r>
            <a:br>
              <a:rPr lang="en-US" kern="0" dirty="0" smtClean="0">
                <a:solidFill>
                  <a:schemeClr val="bg1">
                    <a:lumMod val="85000"/>
                  </a:schemeClr>
                </a:solidFill>
                <a:latin typeface="Arial" charset="0"/>
                <a:ea typeface="ＭＳ Ｐゴシック" charset="0"/>
                <a:cs typeface="Arial" pitchFamily="34" charset="0"/>
              </a:rPr>
            </a:br>
            <a:r>
              <a:rPr lang="en-US" kern="0" dirty="0" smtClean="0">
                <a:solidFill>
                  <a:schemeClr val="bg1">
                    <a:lumMod val="85000"/>
                  </a:schemeClr>
                </a:solidFill>
                <a:latin typeface="Arial" charset="0"/>
                <a:ea typeface="ＭＳ Ｐゴシック" charset="0"/>
                <a:cs typeface="Arial" pitchFamily="34" charset="0"/>
              </a:rPr>
              <a:t>and Big Data management specialist in the world.</a:t>
            </a:r>
            <a:endParaRPr lang="en-US" kern="0" dirty="0">
              <a:solidFill>
                <a:schemeClr val="bg1">
                  <a:lumMod val="85000"/>
                </a:schemeClr>
              </a:solidFill>
              <a:latin typeface="Arial" charset="0"/>
              <a:ea typeface="ＭＳ Ｐゴシック" charset="0"/>
              <a:cs typeface="Arial" pitchFamily="34" charset="0"/>
            </a:endParaRPr>
          </a:p>
        </p:txBody>
      </p:sp>
      <p:sp>
        <p:nvSpPr>
          <p:cNvPr id="8" name="Rectangle 9"/>
          <p:cNvSpPr>
            <a:spLocks noChangeArrowheads="1"/>
          </p:cNvSpPr>
          <p:nvPr/>
        </p:nvSpPr>
        <p:spPr bwMode="auto">
          <a:xfrm>
            <a:off x="1" y="2163177"/>
            <a:ext cx="9143999"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sz="7200" b="1" dirty="0" smtClean="0">
                <a:solidFill>
                  <a:srgbClr val="00B6F1"/>
                </a:solidFill>
              </a:rPr>
              <a:t>THANK YOU</a:t>
            </a:r>
            <a:endParaRPr lang="en-US" sz="7200" dirty="0">
              <a:solidFill>
                <a:srgbClr val="00B6F1"/>
              </a:solidFill>
            </a:endParaRPr>
          </a:p>
        </p:txBody>
      </p:sp>
      <p:sp>
        <p:nvSpPr>
          <p:cNvPr id="17" name="TextBox 16"/>
          <p:cNvSpPr txBox="1"/>
          <p:nvPr/>
        </p:nvSpPr>
        <p:spPr>
          <a:xfrm>
            <a:off x="885825" y="4725591"/>
            <a:ext cx="7310438" cy="338554"/>
          </a:xfrm>
          <a:prstGeom prst="rect">
            <a:avLst/>
          </a:prstGeom>
          <a:noFill/>
        </p:spPr>
        <p:txBody>
          <a:bodyPr>
            <a:spAutoFit/>
          </a:bodyPr>
          <a:lstStyle/>
          <a:p>
            <a:pPr algn="ctr" fontAlgn="auto">
              <a:spcBef>
                <a:spcPts val="0"/>
              </a:spcBef>
              <a:spcAft>
                <a:spcPts val="0"/>
              </a:spcAft>
              <a:defRPr/>
            </a:pPr>
            <a:r>
              <a:rPr lang="en-US" sz="800" kern="0" dirty="0">
                <a:solidFill>
                  <a:schemeClr val="bg1">
                    <a:lumMod val="50000"/>
                  </a:schemeClr>
                </a:solidFill>
                <a:ea typeface="ＭＳ Ｐゴシック" charset="-128"/>
              </a:rPr>
              <a:t>© </a:t>
            </a:r>
            <a:r>
              <a:rPr lang="en-US" sz="800" kern="0" dirty="0" smtClean="0">
                <a:solidFill>
                  <a:schemeClr val="bg1">
                    <a:lumMod val="50000"/>
                  </a:schemeClr>
                </a:solidFill>
                <a:ea typeface="ＭＳ Ｐゴシック" charset="-128"/>
              </a:rPr>
              <a:t>2013 </a:t>
            </a:r>
            <a:r>
              <a:rPr lang="en-US" sz="800" kern="0" dirty="0">
                <a:solidFill>
                  <a:schemeClr val="bg1">
                    <a:lumMod val="50000"/>
                  </a:schemeClr>
                </a:solidFill>
                <a:ea typeface="ＭＳ Ｐゴシック" charset="-128"/>
              </a:rPr>
              <a:t>Quantum Corporation. Company Confidential. Forward-looking information is based upon multiple assumptions and uncertainties,</a:t>
            </a:r>
            <a:br>
              <a:rPr lang="en-US" sz="800" kern="0" dirty="0">
                <a:solidFill>
                  <a:schemeClr val="bg1">
                    <a:lumMod val="50000"/>
                  </a:schemeClr>
                </a:solidFill>
                <a:ea typeface="ＭＳ Ｐゴシック" charset="-128"/>
              </a:rPr>
            </a:br>
            <a:r>
              <a:rPr lang="en-US" sz="800" kern="0" dirty="0">
                <a:solidFill>
                  <a:schemeClr val="bg1">
                    <a:lumMod val="50000"/>
                  </a:schemeClr>
                </a:solidFill>
                <a:ea typeface="ＭＳ Ｐゴシック" charset="-128"/>
              </a:rPr>
              <a:t>does not necessarily represent the company’s outlook and is for planning purposes only.</a:t>
            </a:r>
          </a:p>
        </p:txBody>
      </p:sp>
    </p:spTree>
    <p:extLst>
      <p:ext uri="{BB962C8B-B14F-4D97-AF65-F5344CB8AC3E}">
        <p14:creationId xmlns:p14="http://schemas.microsoft.com/office/powerpoint/2010/main" val="402090162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 </a:t>
            </a:r>
            <a:r>
              <a:rPr lang="en-US" dirty="0" smtClean="0"/>
              <a:t>Transition (cont.)</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a:t>PTO part numbers were created representing the QXS-12/24/5600 and high running </a:t>
            </a:r>
            <a:r>
              <a:rPr lang="en-US" dirty="0">
                <a:solidFill>
                  <a:schemeClr val="tx1"/>
                </a:solidFill>
              </a:rPr>
              <a:t>QXS-DH resale systems</a:t>
            </a:r>
          </a:p>
          <a:p>
            <a:r>
              <a:rPr lang="en-US" dirty="0"/>
              <a:t>As inventory is depleted these new PTO part numbers will be switch on in Oracle to equal the equivalent model number</a:t>
            </a:r>
          </a:p>
          <a:p>
            <a:pPr lvl="1"/>
            <a:r>
              <a:rPr lang="en-US" dirty="0"/>
              <a:t>This allows for fulfillment of the order with the new QXS Hybrid Disk components </a:t>
            </a:r>
          </a:p>
          <a:p>
            <a:pPr lvl="1"/>
            <a:r>
              <a:rPr lang="en-US" dirty="0"/>
              <a:t>Keeps the model number help keep the paperwork consistent from start to finish  </a:t>
            </a:r>
          </a:p>
          <a:p>
            <a:r>
              <a:rPr lang="en-US" altLang="en-US" dirty="0"/>
              <a:t>Order Placement</a:t>
            </a:r>
          </a:p>
          <a:p>
            <a:pPr lvl="1"/>
            <a:r>
              <a:rPr lang="en-US" altLang="en-US" dirty="0"/>
              <a:t>Continue to use the same model numbers as before but the underlying part numbers may have changed</a:t>
            </a:r>
          </a:p>
          <a:p>
            <a:pPr lvl="2"/>
            <a:r>
              <a:rPr lang="en-US" altLang="en-US" dirty="0"/>
              <a:t>Do not use configurator</a:t>
            </a:r>
          </a:p>
          <a:p>
            <a:pPr lvl="2"/>
            <a:r>
              <a:rPr lang="en-US" altLang="en-US" dirty="0"/>
              <a:t>Changes will be communicated as inventory is used up</a:t>
            </a:r>
          </a:p>
          <a:p>
            <a:r>
              <a:rPr lang="en-US" altLang="en-US" dirty="0"/>
              <a:t>Transition PTO part number BOMs</a:t>
            </a:r>
          </a:p>
          <a:p>
            <a:pPr lvl="1"/>
            <a:r>
              <a:rPr lang="en-US" altLang="en-US" dirty="0" err="1"/>
              <a:t>StorNext</a:t>
            </a:r>
            <a:r>
              <a:rPr lang="en-US" altLang="en-US" dirty="0"/>
              <a:t> QXS-12/24/56 – all configurations – Agile release ~3/4</a:t>
            </a:r>
          </a:p>
          <a:p>
            <a:pPr lvl="1"/>
            <a:r>
              <a:rPr lang="en-US" altLang="en-US" dirty="0"/>
              <a:t>QXS (Dot Hill Branded); fully populated high runners only – Agile release ~3/11</a:t>
            </a:r>
          </a:p>
          <a:p>
            <a:pPr lvl="1"/>
            <a:r>
              <a:rPr lang="en-US" altLang="en-US" dirty="0" err="1"/>
              <a:t>Xcellis</a:t>
            </a:r>
            <a:r>
              <a:rPr lang="en-US" altLang="en-US" dirty="0"/>
              <a:t> is implementing QXS-3xx/4xx/6xx; already released in Agile</a:t>
            </a:r>
          </a:p>
          <a:p>
            <a:r>
              <a:rPr lang="en-US" altLang="en-US" dirty="0"/>
              <a:t>Fulfillment of QXS low running and hybrid configuration orders will be placed using existing </a:t>
            </a:r>
            <a:r>
              <a:rPr lang="en-US" altLang="en-US" dirty="0" err="1"/>
              <a:t>DotHill</a:t>
            </a:r>
            <a:r>
              <a:rPr lang="en-US" altLang="en-US" dirty="0"/>
              <a:t> part numbers and be fulfilled through Seagate</a:t>
            </a:r>
          </a:p>
          <a:p>
            <a:pPr lvl="1"/>
            <a:r>
              <a:rPr lang="en-US" altLang="en-US" dirty="0"/>
              <a:t>Orders going through Seagate will have longer lead times</a:t>
            </a:r>
          </a:p>
          <a:p>
            <a:r>
              <a:rPr lang="en-US" altLang="en-US" dirty="0"/>
              <a:t>All systems leaving Avnet will include a customer transition flyer highlighting changes</a:t>
            </a:r>
          </a:p>
        </p:txBody>
      </p:sp>
    </p:spTree>
    <p:extLst>
      <p:ext uri="{BB962C8B-B14F-4D97-AF65-F5344CB8AC3E}">
        <p14:creationId xmlns:p14="http://schemas.microsoft.com/office/powerpoint/2010/main" val="7311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98834" y="1197864"/>
            <a:ext cx="2143399" cy="2545556"/>
          </a:xfrm>
        </p:spPr>
        <p:txBody>
          <a:bodyPr/>
          <a:lstStyle/>
          <a:p>
            <a:r>
              <a:rPr lang="en-US" dirty="0"/>
              <a:t>Flyer inserted in all QXS systems leaving Avnet</a:t>
            </a:r>
          </a:p>
        </p:txBody>
      </p:sp>
      <p:sp>
        <p:nvSpPr>
          <p:cNvPr id="8" name="Content Placeholder 7"/>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r>
              <a:rPr lang="en-US" dirty="0"/>
              <a:t>Step 1 – Transition - Flyer</a:t>
            </a:r>
          </a:p>
        </p:txBody>
      </p:sp>
      <p:pic>
        <p:nvPicPr>
          <p:cNvPr id="6" name="Picture 5"/>
          <p:cNvPicPr>
            <a:picLocks noChangeAspect="1"/>
          </p:cNvPicPr>
          <p:nvPr/>
        </p:nvPicPr>
        <p:blipFill>
          <a:blip r:embed="rId2"/>
          <a:stretch>
            <a:fillRect/>
          </a:stretch>
        </p:blipFill>
        <p:spPr>
          <a:xfrm>
            <a:off x="2672861" y="1152503"/>
            <a:ext cx="6046120" cy="3403167"/>
          </a:xfrm>
          <a:prstGeom prst="rect">
            <a:avLst/>
          </a:prstGeom>
        </p:spPr>
      </p:pic>
    </p:spTree>
    <p:extLst>
      <p:ext uri="{BB962C8B-B14F-4D97-AF65-F5344CB8AC3E}">
        <p14:creationId xmlns:p14="http://schemas.microsoft.com/office/powerpoint/2010/main" val="1044923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Next - Step 2 – Launch and Consolidation</a:t>
            </a:r>
          </a:p>
        </p:txBody>
      </p:sp>
      <p:sp>
        <p:nvSpPr>
          <p:cNvPr id="3" name="Text Placeholder 2"/>
          <p:cNvSpPr>
            <a:spLocks noGrp="1"/>
          </p:cNvSpPr>
          <p:nvPr>
            <p:ph type="body" idx="1"/>
          </p:nvPr>
        </p:nvSpPr>
        <p:spPr>
          <a:xfrm>
            <a:off x="365760" y="3069771"/>
            <a:ext cx="8286023" cy="1853921"/>
          </a:xfrm>
        </p:spPr>
        <p:txBody>
          <a:bodyPr>
            <a:normAutofit fontScale="77500" lnSpcReduction="20000"/>
          </a:bodyPr>
          <a:lstStyle/>
          <a:p>
            <a:r>
              <a:rPr lang="en-US" dirty="0"/>
              <a:t>The first half of FQ1’17 price book v.83 and marketing collateral will publically release the QXS Hybrid Disk part number and pricing</a:t>
            </a:r>
          </a:p>
          <a:p>
            <a:r>
              <a:rPr lang="en-US" dirty="0"/>
              <a:t>QX, QXS-SN and QXS-DH part numbers will go EOL to push orders to the new part numbers</a:t>
            </a:r>
          </a:p>
          <a:p>
            <a:r>
              <a:rPr lang="en-US" dirty="0" err="1"/>
              <a:t>StorNext</a:t>
            </a:r>
            <a:r>
              <a:rPr lang="en-US" dirty="0"/>
              <a:t> users would use the QXS Hybrid Disk section of the price book to buy user storage</a:t>
            </a:r>
          </a:p>
          <a:p>
            <a:r>
              <a:rPr lang="en-US" dirty="0"/>
              <a:t>All orders will completely fulfilled through Avnet and Hammer</a:t>
            </a:r>
          </a:p>
          <a:p>
            <a:r>
              <a:rPr lang="en-US" dirty="0"/>
              <a:t>All orders will ship with G222 firmware</a:t>
            </a:r>
          </a:p>
        </p:txBody>
      </p:sp>
      <p:graphicFrame>
        <p:nvGraphicFramePr>
          <p:cNvPr id="5" name="Diagram 4"/>
          <p:cNvGraphicFramePr/>
          <p:nvPr>
            <p:extLst/>
          </p:nvPr>
        </p:nvGraphicFramePr>
        <p:xfrm>
          <a:off x="5463449" y="957173"/>
          <a:ext cx="1856776" cy="1970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nvPr>
        </p:nvGraphicFramePr>
        <p:xfrm>
          <a:off x="1321949" y="957173"/>
          <a:ext cx="4032075" cy="19700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ight Arrow 5"/>
          <p:cNvSpPr/>
          <p:nvPr/>
        </p:nvSpPr>
        <p:spPr>
          <a:xfrm>
            <a:off x="5305044" y="1749254"/>
            <a:ext cx="306961" cy="52451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7" name="Cross 6"/>
          <p:cNvSpPr/>
          <p:nvPr/>
        </p:nvSpPr>
        <p:spPr>
          <a:xfrm>
            <a:off x="2535138" y="1903937"/>
            <a:ext cx="242047" cy="215153"/>
          </a:xfrm>
          <a:prstGeom prst="plus">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8" name="Cross 7"/>
          <p:cNvSpPr/>
          <p:nvPr/>
        </p:nvSpPr>
        <p:spPr>
          <a:xfrm>
            <a:off x="3920091" y="1903936"/>
            <a:ext cx="242047" cy="215153"/>
          </a:xfrm>
          <a:prstGeom prst="plus">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Tree>
    <p:extLst>
      <p:ext uri="{BB962C8B-B14F-4D97-AF65-F5344CB8AC3E}">
        <p14:creationId xmlns:p14="http://schemas.microsoft.com/office/powerpoint/2010/main" val="1348486249"/>
      </p:ext>
    </p:extLst>
  </p:cSld>
  <p:clrMapOvr>
    <a:masterClrMapping/>
  </p:clrMapOvr>
</p:sld>
</file>

<file path=ppt/theme/theme1.xml><?xml version="1.0" encoding="utf-8"?>
<a:theme xmlns:a="http://schemas.openxmlformats.org/drawingml/2006/main" name="_New__2015_Quantum_PowerPoint_Template_-_Widescreen_Format_[P00582A]">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_New__2015_Quantum_PowerPoint_Template_-_Widescreen_Format_[P00582A]</Template>
  <TotalTime>7777</TotalTime>
  <Words>7452</Words>
  <Application>Microsoft Macintosh PowerPoint</Application>
  <PresentationFormat>On-screen Show (16:9)</PresentationFormat>
  <Paragraphs>1104</Paragraphs>
  <Slides>68</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5" baseType="lpstr">
      <vt:lpstr>Arial</vt:lpstr>
      <vt:lpstr>Calibri</vt:lpstr>
      <vt:lpstr>ＭＳ Ｐゴシック</vt:lpstr>
      <vt:lpstr>Times New Roman</vt:lpstr>
      <vt:lpstr>Wingdings</vt:lpstr>
      <vt:lpstr>_New__2015_Quantum_PowerPoint_Template_-_Widescreen_Format_[P00582A]</vt:lpstr>
      <vt:lpstr>Worksheet</vt:lpstr>
      <vt:lpstr>PowerPoint Presentation</vt:lpstr>
      <vt:lpstr>Agenda</vt:lpstr>
      <vt:lpstr> Product Overview</vt:lpstr>
      <vt:lpstr>Level Set – Today</vt:lpstr>
      <vt:lpstr>Product Goals</vt:lpstr>
      <vt:lpstr>Step 1 – Transition</vt:lpstr>
      <vt:lpstr>Step 1 – Transition (cont.)</vt:lpstr>
      <vt:lpstr>Step 1 – Transition - Flyer</vt:lpstr>
      <vt:lpstr>Where to Next - Step 2 – Launch and Consolidation</vt:lpstr>
      <vt:lpstr>QXS Hybrid Disk Building Block Quoting</vt:lpstr>
      <vt:lpstr>QXS Hybrid Disk Building Block Options</vt:lpstr>
      <vt:lpstr>QXS Hybrid Disk Building Blocks</vt:lpstr>
      <vt:lpstr>QXS Hybrid Disk Naming</vt:lpstr>
      <vt:lpstr>QXS-3xx</vt:lpstr>
      <vt:lpstr>QXS-4xx</vt:lpstr>
      <vt:lpstr>QXS-6xx</vt:lpstr>
      <vt:lpstr>Expansion IOM</vt:lpstr>
      <vt:lpstr>QXS Hybrid Disk Roadmap</vt:lpstr>
      <vt:lpstr>QXS Licensing</vt:lpstr>
      <vt:lpstr>QXS Licensing Improvements Synopsis</vt:lpstr>
      <vt:lpstr>Licensable Features New to Quantum</vt:lpstr>
      <vt:lpstr>QXS License Details</vt:lpstr>
      <vt:lpstr>QXS Licensing in IB</vt:lpstr>
      <vt:lpstr>QXS Licensing Process</vt:lpstr>
      <vt:lpstr>Obtaining QXS Add-on Licenses Through Licensing Website</vt:lpstr>
      <vt:lpstr>Obtaining QXS Licensing Through Licensing Website</vt:lpstr>
      <vt:lpstr>Obtaining QXS Licensing Through Licensing Website</vt:lpstr>
      <vt:lpstr>Applying QXS License through QXS GUI</vt:lpstr>
      <vt:lpstr>Licensing for Various Populations</vt:lpstr>
      <vt:lpstr>Engineering Overview</vt:lpstr>
      <vt:lpstr>GL210 Firmware – Launched September 2015</vt:lpstr>
      <vt:lpstr>Hybrid Storage Tiers</vt:lpstr>
      <vt:lpstr>Hybrid Storage – Available Disk Types</vt:lpstr>
      <vt:lpstr>QXS-412 Hybrid Example</vt:lpstr>
      <vt:lpstr>G222 Firmware – Launched Mar 4, 2016</vt:lpstr>
      <vt:lpstr>Same Firmware, Different Behavior</vt:lpstr>
      <vt:lpstr>QXS and Dot Hill Reseller Populations</vt:lpstr>
      <vt:lpstr>QXS and Dot Hill Reseller Populations (cont.)</vt:lpstr>
      <vt:lpstr>QXS and Dot Hill Reseller Populations (cont.)</vt:lpstr>
      <vt:lpstr> Training and Documentation</vt:lpstr>
      <vt:lpstr>DOCUMENTATION: G222 FW</vt:lpstr>
      <vt:lpstr>DOCUMENTATION: QXS-3/4/6 Series Chassis</vt:lpstr>
      <vt:lpstr>DOCUMENTATION: OBC</vt:lpstr>
      <vt:lpstr>DOCUMENTATION </vt:lpstr>
      <vt:lpstr>DOCUMENTATION: PHASE 1 Docs CONTINUED</vt:lpstr>
      <vt:lpstr>DOCUMENTATION: PHASE 2 Docs </vt:lpstr>
      <vt:lpstr>TRAINING</vt:lpstr>
      <vt:lpstr>TRAINING</vt:lpstr>
      <vt:lpstr> Service</vt:lpstr>
      <vt:lpstr>Support Model Summary</vt:lpstr>
      <vt:lpstr>Service Offerings</vt:lpstr>
      <vt:lpstr>History – Dot Hill Reseller Program</vt:lpstr>
      <vt:lpstr>Service Request Screenshot – Dot Hill Reseller Part 1</vt:lpstr>
      <vt:lpstr>Service Request Screenshot – Dot Hill Reseller Part 1.5</vt:lpstr>
      <vt:lpstr>FRU/CRU Strategy</vt:lpstr>
      <vt:lpstr>Show FRUs Command</vt:lpstr>
      <vt:lpstr>Show Disks Command</vt:lpstr>
      <vt:lpstr>CRU Components</vt:lpstr>
      <vt:lpstr>CRU Components (cont.)</vt:lpstr>
      <vt:lpstr>How to determine Chassis CRU Example </vt:lpstr>
      <vt:lpstr>How to determine Controller CRU Example</vt:lpstr>
      <vt:lpstr>How to determine Drive CRU Example</vt:lpstr>
      <vt:lpstr>FRU/CRU Strategy – How to determine Power Supply CRU</vt:lpstr>
      <vt:lpstr>Alerting Functionality</vt:lpstr>
      <vt:lpstr>Alerting Functionality (cont.)</vt:lpstr>
      <vt:lpstr>Transition Fulfillment Plan</vt:lpstr>
      <vt:lpstr>Transition Fulfillment Plan (cont.)</vt:lpstr>
      <vt:lpstr>PowerPoint Presentation</vt:lpstr>
    </vt:vector>
  </TitlesOfParts>
  <Manager>Isaac Alves</Manager>
  <Company>Quantum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Quantum 16:9</dc:subject>
  <dc:creator>Jim Hibbard</dc:creator>
  <cp:keywords>Template Mater 2015</cp:keywords>
  <cp:lastModifiedBy>Dave Mason</cp:lastModifiedBy>
  <cp:revision>308</cp:revision>
  <cp:lastPrinted>2016-03-09T22:36:51Z</cp:lastPrinted>
  <dcterms:created xsi:type="dcterms:W3CDTF">2015-06-29T19:53:47Z</dcterms:created>
  <dcterms:modified xsi:type="dcterms:W3CDTF">2016-03-10T20:11:46Z</dcterms:modified>
</cp:coreProperties>
</file>