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2" r:id="rId1"/>
  </p:sldMasterIdLst>
  <p:notesMasterIdLst>
    <p:notesMasterId r:id="rId27"/>
  </p:notesMasterIdLst>
  <p:handoutMasterIdLst>
    <p:handoutMasterId r:id="rId28"/>
  </p:handoutMasterIdLst>
  <p:sldIdLst>
    <p:sldId id="488" r:id="rId2"/>
    <p:sldId id="408" r:id="rId3"/>
    <p:sldId id="473" r:id="rId4"/>
    <p:sldId id="410" r:id="rId5"/>
    <p:sldId id="470" r:id="rId6"/>
    <p:sldId id="485" r:id="rId7"/>
    <p:sldId id="486" r:id="rId8"/>
    <p:sldId id="472" r:id="rId9"/>
    <p:sldId id="487" r:id="rId10"/>
    <p:sldId id="474" r:id="rId11"/>
    <p:sldId id="456" r:id="rId12"/>
    <p:sldId id="483" r:id="rId13"/>
    <p:sldId id="452" r:id="rId14"/>
    <p:sldId id="460" r:id="rId15"/>
    <p:sldId id="461" r:id="rId16"/>
    <p:sldId id="480" r:id="rId17"/>
    <p:sldId id="484" r:id="rId18"/>
    <p:sldId id="482" r:id="rId19"/>
    <p:sldId id="427" r:id="rId20"/>
    <p:sldId id="464" r:id="rId21"/>
    <p:sldId id="465" r:id="rId22"/>
    <p:sldId id="466" r:id="rId23"/>
    <p:sldId id="469" r:id="rId24"/>
    <p:sldId id="419" r:id="rId25"/>
    <p:sldId id="420" r:id="rId26"/>
  </p:sldIdLst>
  <p:sldSz cx="9144000" cy="6858000" type="screen4x3"/>
  <p:notesSz cx="7315200" cy="96012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 xmlns:p15="http://schemas.microsoft.com/office/powerpoint/2012/main">
        <p15:guide id="1" orient="horz" pos="1423">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Cheeney" initial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9D9D9"/>
    <a:srgbClr val="F2F2F2"/>
    <a:srgbClr val="0F73C3"/>
    <a:srgbClr val="92D050"/>
    <a:srgbClr val="DCEBF5"/>
    <a:srgbClr val="006AD6"/>
    <a:srgbClr val="000000"/>
    <a:srgbClr val="F6953C"/>
    <a:srgbClr val="B889DB"/>
    <a:srgbClr val="96BE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89749" autoAdjust="0"/>
  </p:normalViewPr>
  <p:slideViewPr>
    <p:cSldViewPr snapToGrid="0">
      <p:cViewPr varScale="1">
        <p:scale>
          <a:sx n="69" d="100"/>
          <a:sy n="69" d="100"/>
        </p:scale>
        <p:origin x="-1230" y="-108"/>
      </p:cViewPr>
      <p:guideLst>
        <p:guide orient="horz" pos="1423"/>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3" d="100"/>
          <a:sy n="53" d="100"/>
        </p:scale>
        <p:origin x="-1848"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3C6EC-5436-4165-9677-1FD31BF8B0D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EAC767B-2A51-4B81-ACB4-65C2D0488634}">
      <dgm:prSet/>
      <dgm:spPr/>
      <dgm:t>
        <a:bodyPr/>
        <a:lstStyle/>
        <a:p>
          <a:pPr rtl="0"/>
          <a:r>
            <a:rPr lang="en-US" dirty="0" smtClean="0">
              <a:effectLst>
                <a:outerShdw blurRad="50800" dist="38100" dir="2700000" algn="tl" rotWithShape="0">
                  <a:prstClr val="black">
                    <a:alpha val="40000"/>
                  </a:prstClr>
                </a:outerShdw>
              </a:effectLst>
            </a:rPr>
            <a:t>Dual controller hardware configurations</a:t>
          </a:r>
          <a:endParaRPr lang="en-US" dirty="0">
            <a:effectLst>
              <a:outerShdw blurRad="50800" dist="38100" dir="2700000" algn="tl" rotWithShape="0">
                <a:prstClr val="black">
                  <a:alpha val="40000"/>
                </a:prstClr>
              </a:outerShdw>
            </a:effectLst>
          </a:endParaRPr>
        </a:p>
      </dgm:t>
    </dgm:pt>
    <dgm:pt modelId="{6C857BA2-8F40-4927-8697-0E5AE3FC94FE}" type="parTrans" cxnId="{B9411E58-5349-4184-A268-1F445BEFB80C}">
      <dgm:prSet/>
      <dgm:spPr/>
      <dgm:t>
        <a:bodyPr/>
        <a:lstStyle/>
        <a:p>
          <a:endParaRPr lang="en-US"/>
        </a:p>
      </dgm:t>
    </dgm:pt>
    <dgm:pt modelId="{6AE8B698-8E8C-4A15-AF46-C57458178A5B}" type="sibTrans" cxnId="{B9411E58-5349-4184-A268-1F445BEFB80C}">
      <dgm:prSet/>
      <dgm:spPr/>
      <dgm:t>
        <a:bodyPr/>
        <a:lstStyle/>
        <a:p>
          <a:endParaRPr lang="en-US"/>
        </a:p>
      </dgm:t>
    </dgm:pt>
    <dgm:pt modelId="{791686E4-BC65-4404-A5A8-665EE70DF05D}">
      <dgm:prSet/>
      <dgm:spPr/>
      <dgm:t>
        <a:bodyPr/>
        <a:lstStyle/>
        <a:p>
          <a:pPr rtl="0"/>
          <a:r>
            <a:rPr lang="en-US" dirty="0" smtClean="0"/>
            <a:t>2U, 12/24 drive efficient packaging</a:t>
          </a:r>
          <a:endParaRPr lang="en-US" dirty="0"/>
        </a:p>
      </dgm:t>
    </dgm:pt>
    <dgm:pt modelId="{9A3D1518-B9DA-4752-8E4B-610EBB9F004B}" type="parTrans" cxnId="{FE3A18BB-141A-4530-A26D-3012A12DACF3}">
      <dgm:prSet/>
      <dgm:spPr/>
      <dgm:t>
        <a:bodyPr/>
        <a:lstStyle/>
        <a:p>
          <a:endParaRPr lang="en-US"/>
        </a:p>
      </dgm:t>
    </dgm:pt>
    <dgm:pt modelId="{A900492F-F990-4381-A622-19E624CCF67A}" type="sibTrans" cxnId="{FE3A18BB-141A-4530-A26D-3012A12DACF3}">
      <dgm:prSet/>
      <dgm:spPr/>
      <dgm:t>
        <a:bodyPr/>
        <a:lstStyle/>
        <a:p>
          <a:endParaRPr lang="en-US"/>
        </a:p>
      </dgm:t>
    </dgm:pt>
    <dgm:pt modelId="{5B093147-6F65-4911-A13C-9273E1C3B57C}">
      <dgm:prSet/>
      <dgm:spPr/>
      <dgm:t>
        <a:bodyPr/>
        <a:lstStyle/>
        <a:p>
          <a:pPr rtl="0"/>
          <a:r>
            <a:rPr lang="en-US" smtClean="0"/>
            <a:t>Fully redundant</a:t>
          </a:r>
          <a:endParaRPr lang="en-US"/>
        </a:p>
      </dgm:t>
    </dgm:pt>
    <dgm:pt modelId="{9146562F-36E7-4EDA-A8DB-7AD275375FAF}" type="parTrans" cxnId="{D1EA47E1-5DCC-4631-A21D-B351D820763B}">
      <dgm:prSet/>
      <dgm:spPr/>
      <dgm:t>
        <a:bodyPr/>
        <a:lstStyle/>
        <a:p>
          <a:endParaRPr lang="en-US"/>
        </a:p>
      </dgm:t>
    </dgm:pt>
    <dgm:pt modelId="{29B811FA-14D7-4C22-9A69-4916E492EF76}" type="sibTrans" cxnId="{D1EA47E1-5DCC-4631-A21D-B351D820763B}">
      <dgm:prSet/>
      <dgm:spPr/>
      <dgm:t>
        <a:bodyPr/>
        <a:lstStyle/>
        <a:p>
          <a:endParaRPr lang="en-US"/>
        </a:p>
      </dgm:t>
    </dgm:pt>
    <dgm:pt modelId="{6B6C6E58-A02D-44AC-8D0D-41835D831C20}">
      <dgm:prSet/>
      <dgm:spPr/>
      <dgm:t>
        <a:bodyPr/>
        <a:lstStyle/>
        <a:p>
          <a:pPr rtl="0"/>
          <a:r>
            <a:rPr lang="en-US" smtClean="0"/>
            <a:t>Hot-swap components</a:t>
          </a:r>
          <a:endParaRPr lang="en-US"/>
        </a:p>
      </dgm:t>
    </dgm:pt>
    <dgm:pt modelId="{48DCB035-0588-4105-B20B-4C6856748270}" type="parTrans" cxnId="{01A306FE-CB41-4B67-AE31-0ECA68259F2D}">
      <dgm:prSet/>
      <dgm:spPr/>
      <dgm:t>
        <a:bodyPr/>
        <a:lstStyle/>
        <a:p>
          <a:endParaRPr lang="en-US"/>
        </a:p>
      </dgm:t>
    </dgm:pt>
    <dgm:pt modelId="{A9DA5A56-1FF8-4082-9E7D-0CA9EBB00CE2}" type="sibTrans" cxnId="{01A306FE-CB41-4B67-AE31-0ECA68259F2D}">
      <dgm:prSet/>
      <dgm:spPr/>
      <dgm:t>
        <a:bodyPr/>
        <a:lstStyle/>
        <a:p>
          <a:endParaRPr lang="en-US"/>
        </a:p>
      </dgm:t>
    </dgm:pt>
    <dgm:pt modelId="{FFE5A7A4-8600-420C-9D8D-0189336AA9AF}">
      <dgm:prSet/>
      <dgm:spPr/>
      <dgm:t>
        <a:bodyPr/>
        <a:lstStyle/>
        <a:p>
          <a:pPr rtl="0"/>
          <a:r>
            <a:rPr lang="en-US" dirty="0" smtClean="0">
              <a:effectLst>
                <a:outerShdw blurRad="50800" dist="38100" dir="2700000" algn="tl" rotWithShape="0">
                  <a:prstClr val="black">
                    <a:alpha val="40000"/>
                  </a:prstClr>
                </a:outerShdw>
              </a:effectLst>
            </a:rPr>
            <a:t>DAS and SAN connectivity</a:t>
          </a:r>
          <a:endParaRPr lang="en-US" dirty="0">
            <a:effectLst>
              <a:outerShdw blurRad="50800" dist="38100" dir="2700000" algn="tl" rotWithShape="0">
                <a:prstClr val="black">
                  <a:alpha val="40000"/>
                </a:prstClr>
              </a:outerShdw>
            </a:effectLst>
          </a:endParaRPr>
        </a:p>
      </dgm:t>
    </dgm:pt>
    <dgm:pt modelId="{CE232BC7-B993-48E5-A80A-C3A328DC40E7}" type="parTrans" cxnId="{C02F332F-B3C4-49DE-8D9A-1B982514FD43}">
      <dgm:prSet/>
      <dgm:spPr/>
      <dgm:t>
        <a:bodyPr/>
        <a:lstStyle/>
        <a:p>
          <a:endParaRPr lang="en-US"/>
        </a:p>
      </dgm:t>
    </dgm:pt>
    <dgm:pt modelId="{19F176CA-3D10-47D7-AA72-BE382ACD8BD0}" type="sibTrans" cxnId="{C02F332F-B3C4-49DE-8D9A-1B982514FD43}">
      <dgm:prSet/>
      <dgm:spPr/>
      <dgm:t>
        <a:bodyPr/>
        <a:lstStyle/>
        <a:p>
          <a:endParaRPr lang="en-US"/>
        </a:p>
      </dgm:t>
    </dgm:pt>
    <dgm:pt modelId="{32B82782-E376-4B3E-8B09-9BFF332A4041}">
      <dgm:prSet/>
      <dgm:spPr/>
      <dgm:t>
        <a:bodyPr/>
        <a:lstStyle/>
        <a:p>
          <a:pPr rtl="0"/>
          <a:r>
            <a:rPr lang="en-US" smtClean="0"/>
            <a:t>Windows, Linux and VMware support</a:t>
          </a:r>
          <a:endParaRPr lang="en-US"/>
        </a:p>
      </dgm:t>
    </dgm:pt>
    <dgm:pt modelId="{51277EF4-F434-4F39-A6DD-5111D1B3450C}" type="parTrans" cxnId="{27DC9F55-4A8E-424D-A4A4-684E0B3FF486}">
      <dgm:prSet/>
      <dgm:spPr/>
      <dgm:t>
        <a:bodyPr/>
        <a:lstStyle/>
        <a:p>
          <a:endParaRPr lang="en-US"/>
        </a:p>
      </dgm:t>
    </dgm:pt>
    <dgm:pt modelId="{4E06E44F-8082-4E73-8607-4A4ED13A01CF}" type="sibTrans" cxnId="{27DC9F55-4A8E-424D-A4A4-684E0B3FF486}">
      <dgm:prSet/>
      <dgm:spPr/>
      <dgm:t>
        <a:bodyPr/>
        <a:lstStyle/>
        <a:p>
          <a:endParaRPr lang="en-US"/>
        </a:p>
      </dgm:t>
    </dgm:pt>
    <dgm:pt modelId="{6FC2E50F-C543-4B8B-8654-C110EFCAF8EB}">
      <dgm:prSet/>
      <dgm:spPr/>
      <dgm:t>
        <a:bodyPr/>
        <a:lstStyle/>
        <a:p>
          <a:pPr rtl="0"/>
          <a:r>
            <a:rPr lang="en-US" dirty="0" smtClean="0"/>
            <a:t>8 host interface ports, 4 per controller</a:t>
          </a:r>
          <a:endParaRPr lang="en-US" dirty="0"/>
        </a:p>
      </dgm:t>
    </dgm:pt>
    <dgm:pt modelId="{A0EE922A-9B9B-4893-854D-572EC4387E8C}" type="parTrans" cxnId="{9720C5B7-05D0-49D8-8C57-1BD9A24C8EFB}">
      <dgm:prSet/>
      <dgm:spPr/>
      <dgm:t>
        <a:bodyPr/>
        <a:lstStyle/>
        <a:p>
          <a:endParaRPr lang="en-US"/>
        </a:p>
      </dgm:t>
    </dgm:pt>
    <dgm:pt modelId="{8CD5A105-26A3-4485-ABDE-9B4296735F8B}" type="sibTrans" cxnId="{9720C5B7-05D0-49D8-8C57-1BD9A24C8EFB}">
      <dgm:prSet/>
      <dgm:spPr/>
      <dgm:t>
        <a:bodyPr/>
        <a:lstStyle/>
        <a:p>
          <a:endParaRPr lang="en-US"/>
        </a:p>
      </dgm:t>
    </dgm:pt>
    <dgm:pt modelId="{0E26576B-302B-44A5-8FDA-B743E259D365}">
      <dgm:prSet/>
      <dgm:spPr/>
      <dgm:t>
        <a:bodyPr/>
        <a:lstStyle/>
        <a:p>
          <a:pPr rtl="0"/>
          <a:r>
            <a:rPr lang="en-US" dirty="0" smtClean="0"/>
            <a:t>FC – 16 </a:t>
          </a:r>
          <a:r>
            <a:rPr lang="en-US" dirty="0" err="1" smtClean="0"/>
            <a:t>Gbit</a:t>
          </a:r>
          <a:r>
            <a:rPr lang="en-US" dirty="0" smtClean="0"/>
            <a:t>/s Fabric protocol support (PTP)</a:t>
          </a:r>
          <a:endParaRPr lang="en-US" dirty="0"/>
        </a:p>
      </dgm:t>
    </dgm:pt>
    <dgm:pt modelId="{C2ED69C4-8594-4581-8E92-35784A5398A1}" type="parTrans" cxnId="{AFAD3010-C0FB-4795-9A03-7D1472EA7CF9}">
      <dgm:prSet/>
      <dgm:spPr/>
      <dgm:t>
        <a:bodyPr/>
        <a:lstStyle/>
        <a:p>
          <a:endParaRPr lang="en-US"/>
        </a:p>
      </dgm:t>
    </dgm:pt>
    <dgm:pt modelId="{8F46F724-F0DE-4643-B87C-AF26E8273B1C}" type="sibTrans" cxnId="{AFAD3010-C0FB-4795-9A03-7D1472EA7CF9}">
      <dgm:prSet/>
      <dgm:spPr/>
      <dgm:t>
        <a:bodyPr/>
        <a:lstStyle/>
        <a:p>
          <a:endParaRPr lang="en-US"/>
        </a:p>
      </dgm:t>
    </dgm:pt>
    <dgm:pt modelId="{931B0826-BAAA-49D0-B76E-2C6D078FBFA4}">
      <dgm:prSet/>
      <dgm:spPr/>
      <dgm:t>
        <a:bodyPr/>
        <a:lstStyle/>
        <a:p>
          <a:pPr rtl="0"/>
          <a:r>
            <a:rPr lang="en-US" dirty="0" smtClean="0">
              <a:effectLst>
                <a:outerShdw blurRad="50800" dist="38100" dir="2700000" algn="tl" rotWithShape="0">
                  <a:prstClr val="black">
                    <a:alpha val="40000"/>
                  </a:prstClr>
                </a:outerShdw>
              </a:effectLst>
            </a:rPr>
            <a:t>Support from 2 to 192 disks, current industry offerings</a:t>
          </a:r>
          <a:endParaRPr lang="en-US" dirty="0"/>
        </a:p>
      </dgm:t>
    </dgm:pt>
    <dgm:pt modelId="{AA22F6B9-7219-4A0A-8D76-CDFF10BD78F7}" type="parTrans" cxnId="{7B1E0E6B-77D9-4B7B-A01E-6877D67365C0}">
      <dgm:prSet/>
      <dgm:spPr/>
      <dgm:t>
        <a:bodyPr/>
        <a:lstStyle/>
        <a:p>
          <a:endParaRPr lang="en-US"/>
        </a:p>
      </dgm:t>
    </dgm:pt>
    <dgm:pt modelId="{E47B94FC-6C14-42D7-B058-060024655CC1}" type="sibTrans" cxnId="{7B1E0E6B-77D9-4B7B-A01E-6877D67365C0}">
      <dgm:prSet/>
      <dgm:spPr/>
      <dgm:t>
        <a:bodyPr/>
        <a:lstStyle/>
        <a:p>
          <a:endParaRPr lang="en-US"/>
        </a:p>
      </dgm:t>
    </dgm:pt>
    <dgm:pt modelId="{1C0FBB7F-C0C6-4118-8BD6-67AB7961635F}">
      <dgm:prSet/>
      <dgm:spPr/>
      <dgm:t>
        <a:bodyPr/>
        <a:lstStyle/>
        <a:p>
          <a:pPr rtl="0"/>
          <a:r>
            <a:rPr lang="en-US" dirty="0" smtClean="0"/>
            <a:t>Support for up to 192 SAS or </a:t>
          </a:r>
          <a:r>
            <a:rPr lang="en-US" dirty="0" err="1" smtClean="0"/>
            <a:t>Nearline</a:t>
          </a:r>
          <a:r>
            <a:rPr lang="en-US" dirty="0" smtClean="0"/>
            <a:t> SAS Drives</a:t>
          </a:r>
          <a:endParaRPr lang="en-US" dirty="0"/>
        </a:p>
      </dgm:t>
    </dgm:pt>
    <dgm:pt modelId="{E8889A61-C88F-46BF-B227-FCB067FDD962}" type="parTrans" cxnId="{1F94E369-4AB7-421B-A162-428BF7006445}">
      <dgm:prSet/>
      <dgm:spPr/>
      <dgm:t>
        <a:bodyPr/>
        <a:lstStyle/>
        <a:p>
          <a:endParaRPr lang="en-US"/>
        </a:p>
      </dgm:t>
    </dgm:pt>
    <dgm:pt modelId="{016B16E5-E42C-44EF-BE4F-9B398542FE89}" type="sibTrans" cxnId="{1F94E369-4AB7-421B-A162-428BF7006445}">
      <dgm:prSet/>
      <dgm:spPr/>
      <dgm:t>
        <a:bodyPr/>
        <a:lstStyle/>
        <a:p>
          <a:endParaRPr lang="en-US"/>
        </a:p>
      </dgm:t>
    </dgm:pt>
    <dgm:pt modelId="{D2D65AD4-621E-405C-AD00-C388433CC71C}">
      <dgm:prSet/>
      <dgm:spPr/>
      <dgm:t>
        <a:bodyPr/>
        <a:lstStyle/>
        <a:p>
          <a:pPr rtl="0"/>
          <a:r>
            <a:rPr lang="en-US" dirty="0" smtClean="0"/>
            <a:t>Freely mix drives in any quantities, any locations</a:t>
          </a:r>
          <a:endParaRPr lang="en-US" dirty="0"/>
        </a:p>
      </dgm:t>
    </dgm:pt>
    <dgm:pt modelId="{F5A257AB-F8C0-458C-8A49-3DD4C2BF78F6}" type="parTrans" cxnId="{2A0BFE5D-F389-4252-893F-74E0E4F30E69}">
      <dgm:prSet/>
      <dgm:spPr/>
      <dgm:t>
        <a:bodyPr/>
        <a:lstStyle/>
        <a:p>
          <a:endParaRPr lang="en-US"/>
        </a:p>
      </dgm:t>
    </dgm:pt>
    <dgm:pt modelId="{EA1BF5B0-F700-4631-AB24-3BEF7F599998}" type="sibTrans" cxnId="{2A0BFE5D-F389-4252-893F-74E0E4F30E69}">
      <dgm:prSet/>
      <dgm:spPr/>
      <dgm:t>
        <a:bodyPr/>
        <a:lstStyle/>
        <a:p>
          <a:endParaRPr lang="en-US"/>
        </a:p>
      </dgm:t>
    </dgm:pt>
    <dgm:pt modelId="{3066D499-9180-4680-BC2F-478470DFBAEE}">
      <dgm:prSet/>
      <dgm:spPr/>
      <dgm:t>
        <a:bodyPr/>
        <a:lstStyle/>
        <a:p>
          <a:pPr rtl="0"/>
          <a:r>
            <a:rPr lang="en-US" dirty="0" smtClean="0">
              <a:effectLst>
                <a:outerShdw blurRad="50800" dist="38100" dir="2700000" algn="tl" rotWithShape="0">
                  <a:prstClr val="black">
                    <a:alpha val="40000"/>
                  </a:prstClr>
                </a:outerShdw>
              </a:effectLst>
            </a:rPr>
            <a:t>RAID 1, 5, 6, 10, 50 data protection </a:t>
          </a:r>
          <a:endParaRPr lang="en-US" dirty="0">
            <a:effectLst>
              <a:outerShdw blurRad="50800" dist="38100" dir="2700000" algn="tl" rotWithShape="0">
                <a:prstClr val="black">
                  <a:alpha val="40000"/>
                </a:prstClr>
              </a:outerShdw>
            </a:effectLst>
          </a:endParaRPr>
        </a:p>
      </dgm:t>
    </dgm:pt>
    <dgm:pt modelId="{48D6D1A9-3DD7-4EF0-8A5A-101545380900}" type="parTrans" cxnId="{7A8474E5-3FF0-4E53-BECB-C909ED2B0FE9}">
      <dgm:prSet/>
      <dgm:spPr/>
      <dgm:t>
        <a:bodyPr/>
        <a:lstStyle/>
        <a:p>
          <a:endParaRPr lang="en-US"/>
        </a:p>
      </dgm:t>
    </dgm:pt>
    <dgm:pt modelId="{0E0D0494-D383-4ED0-8B97-F94D886A29EF}" type="sibTrans" cxnId="{7A8474E5-3FF0-4E53-BECB-C909ED2B0FE9}">
      <dgm:prSet/>
      <dgm:spPr/>
      <dgm:t>
        <a:bodyPr/>
        <a:lstStyle/>
        <a:p>
          <a:endParaRPr lang="en-US"/>
        </a:p>
      </dgm:t>
    </dgm:pt>
    <dgm:pt modelId="{EC030CF2-5780-44B2-A3F3-A811FD59EC6F}">
      <dgm:prSet/>
      <dgm:spPr/>
      <dgm:t>
        <a:bodyPr/>
        <a:lstStyle/>
        <a:p>
          <a:pPr rtl="0"/>
          <a:r>
            <a:rPr lang="en-US" smtClean="0">
              <a:effectLst>
                <a:outerShdw blurRad="50800" dist="38100" dir="2700000" algn="tl" rotWithShape="0">
                  <a:prstClr val="black">
                    <a:alpha val="40000"/>
                  </a:prstClr>
                </a:outerShdw>
              </a:effectLst>
            </a:rPr>
            <a:t>Local and Global hot spare support</a:t>
          </a:r>
          <a:endParaRPr lang="en-US">
            <a:effectLst>
              <a:outerShdw blurRad="50800" dist="38100" dir="2700000" algn="tl" rotWithShape="0">
                <a:prstClr val="black">
                  <a:alpha val="40000"/>
                </a:prstClr>
              </a:outerShdw>
            </a:effectLst>
          </a:endParaRPr>
        </a:p>
      </dgm:t>
    </dgm:pt>
    <dgm:pt modelId="{35F1D5A7-2B08-42A5-9926-A14192427F25}" type="parTrans" cxnId="{64525180-4653-4ACD-A9EE-D9C18FEAFC03}">
      <dgm:prSet/>
      <dgm:spPr/>
      <dgm:t>
        <a:bodyPr/>
        <a:lstStyle/>
        <a:p>
          <a:endParaRPr lang="en-US"/>
        </a:p>
      </dgm:t>
    </dgm:pt>
    <dgm:pt modelId="{290B5E80-4ED3-4ABB-9829-14F4E3B1DC6D}" type="sibTrans" cxnId="{64525180-4653-4ACD-A9EE-D9C18FEAFC03}">
      <dgm:prSet/>
      <dgm:spPr/>
      <dgm:t>
        <a:bodyPr/>
        <a:lstStyle/>
        <a:p>
          <a:endParaRPr lang="en-US"/>
        </a:p>
      </dgm:t>
    </dgm:pt>
    <dgm:pt modelId="{9AC6825D-58EB-4275-B354-CA327CE6AA01}">
      <dgm:prSet/>
      <dgm:spPr/>
      <dgm:t>
        <a:bodyPr/>
        <a:lstStyle/>
        <a:p>
          <a:pPr rtl="0"/>
          <a:r>
            <a:rPr lang="en-US" dirty="0" smtClean="0">
              <a:effectLst>
                <a:outerShdw blurRad="50800" dist="38100" dir="2700000" algn="tl" rotWithShape="0">
                  <a:prstClr val="black">
                    <a:alpha val="40000"/>
                  </a:prstClr>
                </a:outerShdw>
              </a:effectLst>
            </a:rPr>
            <a:t>Embedded Management software is OS platform independent</a:t>
          </a:r>
          <a:endParaRPr lang="en-US" dirty="0">
            <a:effectLst>
              <a:outerShdw blurRad="50800" dist="38100" dir="2700000" algn="tl" rotWithShape="0">
                <a:prstClr val="black">
                  <a:alpha val="40000"/>
                </a:prstClr>
              </a:outerShdw>
            </a:effectLst>
          </a:endParaRPr>
        </a:p>
      </dgm:t>
    </dgm:pt>
    <dgm:pt modelId="{FDC766C8-D9A2-4B77-86ED-A52E5ABFA281}" type="parTrans" cxnId="{ACA02A6E-7E5B-4D5A-937C-7E63EF23B369}">
      <dgm:prSet/>
      <dgm:spPr/>
      <dgm:t>
        <a:bodyPr/>
        <a:lstStyle/>
        <a:p>
          <a:endParaRPr lang="en-US"/>
        </a:p>
      </dgm:t>
    </dgm:pt>
    <dgm:pt modelId="{A566C7D9-B959-481F-AAA9-EF09C93DD2CA}" type="sibTrans" cxnId="{ACA02A6E-7E5B-4D5A-937C-7E63EF23B369}">
      <dgm:prSet/>
      <dgm:spPr/>
      <dgm:t>
        <a:bodyPr/>
        <a:lstStyle/>
        <a:p>
          <a:endParaRPr lang="en-US"/>
        </a:p>
      </dgm:t>
    </dgm:pt>
    <dgm:pt modelId="{373BE96B-2EDD-4438-8516-84916C726128}">
      <dgm:prSet/>
      <dgm:spPr/>
      <dgm:t>
        <a:bodyPr/>
        <a:lstStyle/>
        <a:p>
          <a:pPr rtl="0"/>
          <a:r>
            <a:rPr lang="en-US" dirty="0" smtClean="0"/>
            <a:t>3.5” </a:t>
          </a:r>
          <a:r>
            <a:rPr lang="en-US" dirty="0" err="1" smtClean="0"/>
            <a:t>Nearline</a:t>
          </a:r>
          <a:r>
            <a:rPr lang="en-US" dirty="0" smtClean="0"/>
            <a:t> SAS 7.2K RPM - 2, 3, 4 TB – max 96 drives</a:t>
          </a:r>
          <a:endParaRPr lang="en-US" dirty="0"/>
        </a:p>
      </dgm:t>
    </dgm:pt>
    <dgm:pt modelId="{DF856121-59BF-45B3-A9FE-19172195024E}" type="sibTrans" cxnId="{619DF180-4009-4425-A99B-EF77DC7F6212}">
      <dgm:prSet/>
      <dgm:spPr/>
      <dgm:t>
        <a:bodyPr/>
        <a:lstStyle/>
        <a:p>
          <a:endParaRPr lang="en-US"/>
        </a:p>
      </dgm:t>
    </dgm:pt>
    <dgm:pt modelId="{DD6C36EC-9117-482B-9CC6-CECF164CC132}" type="parTrans" cxnId="{619DF180-4009-4425-A99B-EF77DC7F6212}">
      <dgm:prSet/>
      <dgm:spPr/>
      <dgm:t>
        <a:bodyPr/>
        <a:lstStyle/>
        <a:p>
          <a:endParaRPr lang="en-US"/>
        </a:p>
      </dgm:t>
    </dgm:pt>
    <dgm:pt modelId="{593E7583-4983-406E-ADAC-C05F8588666F}">
      <dgm:prSet/>
      <dgm:spPr/>
      <dgm:t>
        <a:bodyPr/>
        <a:lstStyle/>
        <a:p>
          <a:pPr rtl="0"/>
          <a:r>
            <a:rPr lang="en-US" dirty="0" smtClean="0"/>
            <a:t>2.5” SAS 10K RPM  - 600, 900GB, 1.2TB – max 192 drives</a:t>
          </a:r>
          <a:endParaRPr lang="en-US" dirty="0"/>
        </a:p>
      </dgm:t>
    </dgm:pt>
    <dgm:pt modelId="{85B745DE-AFAF-4297-8E93-3D80270BEFBF}" type="parTrans" cxnId="{BB12B3A8-3791-43D4-92D4-3994EDB4BED8}">
      <dgm:prSet/>
      <dgm:spPr/>
      <dgm:t>
        <a:bodyPr/>
        <a:lstStyle/>
        <a:p>
          <a:endParaRPr lang="en-US"/>
        </a:p>
      </dgm:t>
    </dgm:pt>
    <dgm:pt modelId="{66943914-9600-4610-9E65-7D88F35FB51C}" type="sibTrans" cxnId="{BB12B3A8-3791-43D4-92D4-3994EDB4BED8}">
      <dgm:prSet/>
      <dgm:spPr/>
      <dgm:t>
        <a:bodyPr/>
        <a:lstStyle/>
        <a:p>
          <a:endParaRPr lang="en-US"/>
        </a:p>
      </dgm:t>
    </dgm:pt>
    <dgm:pt modelId="{AB4F8BD4-EF5A-41E9-B94E-8FBB543E057F}">
      <dgm:prSet/>
      <dgm:spPr/>
      <dgm:t>
        <a:bodyPr/>
        <a:lstStyle/>
        <a:p>
          <a:pPr rtl="0"/>
          <a:r>
            <a:rPr lang="en-US" dirty="0" smtClean="0">
              <a:effectLst>
                <a:outerShdw blurRad="50800" dist="38100" dir="2700000" algn="tl" rotWithShape="0">
                  <a:prstClr val="black">
                    <a:alpha val="40000"/>
                  </a:prstClr>
                </a:outerShdw>
              </a:effectLst>
            </a:rPr>
            <a:t>Battery-free Cache backup</a:t>
          </a:r>
          <a:endParaRPr lang="en-US" dirty="0">
            <a:effectLst>
              <a:outerShdw blurRad="50800" dist="38100" dir="2700000" algn="tl" rotWithShape="0">
                <a:prstClr val="black">
                  <a:alpha val="40000"/>
                </a:prstClr>
              </a:outerShdw>
            </a:effectLst>
          </a:endParaRPr>
        </a:p>
      </dgm:t>
    </dgm:pt>
    <dgm:pt modelId="{13B11CCF-3EE2-47F3-A595-D847808DE2BC}" type="parTrans" cxnId="{8E5C82A4-BB6F-46D7-B5AA-79D492244E9D}">
      <dgm:prSet/>
      <dgm:spPr/>
      <dgm:t>
        <a:bodyPr/>
        <a:lstStyle/>
        <a:p>
          <a:endParaRPr lang="en-US"/>
        </a:p>
      </dgm:t>
    </dgm:pt>
    <dgm:pt modelId="{699BA71C-9E58-42D3-B2D1-0BE2B244DC69}" type="sibTrans" cxnId="{8E5C82A4-BB6F-46D7-B5AA-79D492244E9D}">
      <dgm:prSet/>
      <dgm:spPr/>
      <dgm:t>
        <a:bodyPr/>
        <a:lstStyle/>
        <a:p>
          <a:endParaRPr lang="en-US"/>
        </a:p>
      </dgm:t>
    </dgm:pt>
    <dgm:pt modelId="{BF25C155-3282-470E-8F9B-D8B1E9ACA0FE}" type="pres">
      <dgm:prSet presAssocID="{5E53C6EC-5436-4165-9677-1FD31BF8B0D1}" presName="linear" presStyleCnt="0">
        <dgm:presLayoutVars>
          <dgm:animLvl val="lvl"/>
          <dgm:resizeHandles val="exact"/>
        </dgm:presLayoutVars>
      </dgm:prSet>
      <dgm:spPr/>
      <dgm:t>
        <a:bodyPr/>
        <a:lstStyle/>
        <a:p>
          <a:endParaRPr lang="en-US"/>
        </a:p>
      </dgm:t>
    </dgm:pt>
    <dgm:pt modelId="{40D76793-0A9F-4078-8203-27EE19E223BA}" type="pres">
      <dgm:prSet presAssocID="{6EAC767B-2A51-4B81-ACB4-65C2D0488634}" presName="parentText" presStyleLbl="node1" presStyleIdx="0" presStyleCnt="7">
        <dgm:presLayoutVars>
          <dgm:chMax val="0"/>
          <dgm:bulletEnabled val="1"/>
        </dgm:presLayoutVars>
      </dgm:prSet>
      <dgm:spPr/>
      <dgm:t>
        <a:bodyPr/>
        <a:lstStyle/>
        <a:p>
          <a:endParaRPr lang="en-US"/>
        </a:p>
      </dgm:t>
    </dgm:pt>
    <dgm:pt modelId="{E56D776F-3798-4D0E-8C41-D02199C0C1C8}" type="pres">
      <dgm:prSet presAssocID="{6EAC767B-2A51-4B81-ACB4-65C2D0488634}" presName="childText" presStyleLbl="revTx" presStyleIdx="0" presStyleCnt="3">
        <dgm:presLayoutVars>
          <dgm:bulletEnabled val="1"/>
        </dgm:presLayoutVars>
      </dgm:prSet>
      <dgm:spPr/>
      <dgm:t>
        <a:bodyPr/>
        <a:lstStyle/>
        <a:p>
          <a:endParaRPr lang="en-US"/>
        </a:p>
      </dgm:t>
    </dgm:pt>
    <dgm:pt modelId="{5585E79C-412F-4854-AAB7-6D27529B6AF0}" type="pres">
      <dgm:prSet presAssocID="{FFE5A7A4-8600-420C-9D8D-0189336AA9AF}" presName="parentText" presStyleLbl="node1" presStyleIdx="1" presStyleCnt="7">
        <dgm:presLayoutVars>
          <dgm:chMax val="0"/>
          <dgm:bulletEnabled val="1"/>
        </dgm:presLayoutVars>
      </dgm:prSet>
      <dgm:spPr/>
      <dgm:t>
        <a:bodyPr/>
        <a:lstStyle/>
        <a:p>
          <a:endParaRPr lang="en-US"/>
        </a:p>
      </dgm:t>
    </dgm:pt>
    <dgm:pt modelId="{97DE0D65-E49E-44F4-91AF-B25D4BD5D268}" type="pres">
      <dgm:prSet presAssocID="{FFE5A7A4-8600-420C-9D8D-0189336AA9AF}" presName="childText" presStyleLbl="revTx" presStyleIdx="1" presStyleCnt="3">
        <dgm:presLayoutVars>
          <dgm:bulletEnabled val="1"/>
        </dgm:presLayoutVars>
      </dgm:prSet>
      <dgm:spPr/>
      <dgm:t>
        <a:bodyPr/>
        <a:lstStyle/>
        <a:p>
          <a:endParaRPr lang="en-US"/>
        </a:p>
      </dgm:t>
    </dgm:pt>
    <dgm:pt modelId="{74A1D33B-2D92-456D-92B7-56F6D38A4657}" type="pres">
      <dgm:prSet presAssocID="{1C0FBB7F-C0C6-4118-8BD6-67AB7961635F}" presName="parentText" presStyleLbl="node1" presStyleIdx="2" presStyleCnt="7">
        <dgm:presLayoutVars>
          <dgm:chMax val="0"/>
          <dgm:bulletEnabled val="1"/>
        </dgm:presLayoutVars>
      </dgm:prSet>
      <dgm:spPr/>
      <dgm:t>
        <a:bodyPr/>
        <a:lstStyle/>
        <a:p>
          <a:endParaRPr lang="en-US"/>
        </a:p>
      </dgm:t>
    </dgm:pt>
    <dgm:pt modelId="{434C9716-6C41-42B8-BCEE-7FAD2F85A0BA}" type="pres">
      <dgm:prSet presAssocID="{1C0FBB7F-C0C6-4118-8BD6-67AB7961635F}" presName="childText" presStyleLbl="revTx" presStyleIdx="2" presStyleCnt="3">
        <dgm:presLayoutVars>
          <dgm:bulletEnabled val="1"/>
        </dgm:presLayoutVars>
      </dgm:prSet>
      <dgm:spPr/>
      <dgm:t>
        <a:bodyPr/>
        <a:lstStyle/>
        <a:p>
          <a:endParaRPr lang="en-US"/>
        </a:p>
      </dgm:t>
    </dgm:pt>
    <dgm:pt modelId="{08F6DD45-6580-4D83-B037-E5629898A36B}" type="pres">
      <dgm:prSet presAssocID="{AB4F8BD4-EF5A-41E9-B94E-8FBB543E057F}" presName="parentText" presStyleLbl="node1" presStyleIdx="3" presStyleCnt="7">
        <dgm:presLayoutVars>
          <dgm:chMax val="0"/>
          <dgm:bulletEnabled val="1"/>
        </dgm:presLayoutVars>
      </dgm:prSet>
      <dgm:spPr/>
      <dgm:t>
        <a:bodyPr/>
        <a:lstStyle/>
        <a:p>
          <a:endParaRPr lang="en-US"/>
        </a:p>
      </dgm:t>
    </dgm:pt>
    <dgm:pt modelId="{93B4F66B-F6C9-449D-80A5-4B982FCF48E9}" type="pres">
      <dgm:prSet presAssocID="{699BA71C-9E58-42D3-B2D1-0BE2B244DC69}" presName="spacer" presStyleCnt="0"/>
      <dgm:spPr/>
    </dgm:pt>
    <dgm:pt modelId="{A8728D1C-2A22-4F4E-802B-AE202E5DB696}" type="pres">
      <dgm:prSet presAssocID="{3066D499-9180-4680-BC2F-478470DFBAEE}" presName="parentText" presStyleLbl="node1" presStyleIdx="4" presStyleCnt="7">
        <dgm:presLayoutVars>
          <dgm:chMax val="0"/>
          <dgm:bulletEnabled val="1"/>
        </dgm:presLayoutVars>
      </dgm:prSet>
      <dgm:spPr/>
      <dgm:t>
        <a:bodyPr/>
        <a:lstStyle/>
        <a:p>
          <a:endParaRPr lang="en-US"/>
        </a:p>
      </dgm:t>
    </dgm:pt>
    <dgm:pt modelId="{7610387D-8C51-4F04-BA4F-057EE716A9C6}" type="pres">
      <dgm:prSet presAssocID="{0E0D0494-D383-4ED0-8B97-F94D886A29EF}" presName="spacer" presStyleCnt="0"/>
      <dgm:spPr/>
      <dgm:t>
        <a:bodyPr/>
        <a:lstStyle/>
        <a:p>
          <a:endParaRPr lang="en-US"/>
        </a:p>
      </dgm:t>
    </dgm:pt>
    <dgm:pt modelId="{75181D47-CE2D-400E-8E1D-296FE50F6EC1}" type="pres">
      <dgm:prSet presAssocID="{EC030CF2-5780-44B2-A3F3-A811FD59EC6F}" presName="parentText" presStyleLbl="node1" presStyleIdx="5" presStyleCnt="7">
        <dgm:presLayoutVars>
          <dgm:chMax val="0"/>
          <dgm:bulletEnabled val="1"/>
        </dgm:presLayoutVars>
      </dgm:prSet>
      <dgm:spPr/>
      <dgm:t>
        <a:bodyPr/>
        <a:lstStyle/>
        <a:p>
          <a:endParaRPr lang="en-US"/>
        </a:p>
      </dgm:t>
    </dgm:pt>
    <dgm:pt modelId="{6167C681-C8BD-47B9-BBA2-B5BB02669004}" type="pres">
      <dgm:prSet presAssocID="{290B5E80-4ED3-4ABB-9829-14F4E3B1DC6D}" presName="spacer" presStyleCnt="0"/>
      <dgm:spPr/>
      <dgm:t>
        <a:bodyPr/>
        <a:lstStyle/>
        <a:p>
          <a:endParaRPr lang="en-US"/>
        </a:p>
      </dgm:t>
    </dgm:pt>
    <dgm:pt modelId="{FB8E4530-3066-46E0-87AE-9756EA80EAEB}" type="pres">
      <dgm:prSet presAssocID="{9AC6825D-58EB-4275-B354-CA327CE6AA01}" presName="parentText" presStyleLbl="node1" presStyleIdx="6" presStyleCnt="7">
        <dgm:presLayoutVars>
          <dgm:chMax val="0"/>
          <dgm:bulletEnabled val="1"/>
        </dgm:presLayoutVars>
      </dgm:prSet>
      <dgm:spPr/>
      <dgm:t>
        <a:bodyPr/>
        <a:lstStyle/>
        <a:p>
          <a:endParaRPr lang="en-US"/>
        </a:p>
      </dgm:t>
    </dgm:pt>
  </dgm:ptLst>
  <dgm:cxnLst>
    <dgm:cxn modelId="{7AC7265E-5DC2-4657-B70C-F05C4312F8A4}" type="presOf" srcId="{373BE96B-2EDD-4438-8516-84916C726128}" destId="{434C9716-6C41-42B8-BCEE-7FAD2F85A0BA}" srcOrd="0" destOrd="1" presId="urn:microsoft.com/office/officeart/2005/8/layout/vList2"/>
    <dgm:cxn modelId="{27DC9F55-4A8E-424D-A4A4-684E0B3FF486}" srcId="{FFE5A7A4-8600-420C-9D8D-0189336AA9AF}" destId="{32B82782-E376-4B3E-8B09-9BFF332A4041}" srcOrd="0" destOrd="0" parTransId="{51277EF4-F434-4F39-A6DD-5111D1B3450C}" sibTransId="{4E06E44F-8082-4E73-8607-4A4ED13A01CF}"/>
    <dgm:cxn modelId="{01A306FE-CB41-4B67-AE31-0ECA68259F2D}" srcId="{6EAC767B-2A51-4B81-ACB4-65C2D0488634}" destId="{6B6C6E58-A02D-44AC-8D0D-41835D831C20}" srcOrd="2" destOrd="0" parTransId="{48DCB035-0588-4105-B20B-4C6856748270}" sibTransId="{A9DA5A56-1FF8-4082-9E7D-0CA9EBB00CE2}"/>
    <dgm:cxn modelId="{08B49342-6DBE-4DD6-84C9-B17076561196}" type="presOf" srcId="{593E7583-4983-406E-ADAC-C05F8588666F}" destId="{434C9716-6C41-42B8-BCEE-7FAD2F85A0BA}" srcOrd="0" destOrd="0" presId="urn:microsoft.com/office/officeart/2005/8/layout/vList2"/>
    <dgm:cxn modelId="{085FB35C-95C9-4C20-BE20-8A1A23D635A4}" type="presOf" srcId="{FFE5A7A4-8600-420C-9D8D-0189336AA9AF}" destId="{5585E79C-412F-4854-AAB7-6D27529B6AF0}" srcOrd="0" destOrd="0" presId="urn:microsoft.com/office/officeart/2005/8/layout/vList2"/>
    <dgm:cxn modelId="{6C53D87A-14F4-43CE-ADD8-5651325B3BE8}" type="presOf" srcId="{D2D65AD4-621E-405C-AD00-C388433CC71C}" destId="{434C9716-6C41-42B8-BCEE-7FAD2F85A0BA}" srcOrd="0" destOrd="2" presId="urn:microsoft.com/office/officeart/2005/8/layout/vList2"/>
    <dgm:cxn modelId="{4B83321D-DFEC-420B-8568-5CFBBB34FF5E}" type="presOf" srcId="{5E53C6EC-5436-4165-9677-1FD31BF8B0D1}" destId="{BF25C155-3282-470E-8F9B-D8B1E9ACA0FE}" srcOrd="0" destOrd="0" presId="urn:microsoft.com/office/officeart/2005/8/layout/vList2"/>
    <dgm:cxn modelId="{B9411E58-5349-4184-A268-1F445BEFB80C}" srcId="{5E53C6EC-5436-4165-9677-1FD31BF8B0D1}" destId="{6EAC767B-2A51-4B81-ACB4-65C2D0488634}" srcOrd="0" destOrd="0" parTransId="{6C857BA2-8F40-4927-8697-0E5AE3FC94FE}" sibTransId="{6AE8B698-8E8C-4A15-AF46-C57458178A5B}"/>
    <dgm:cxn modelId="{2A0BFE5D-F389-4252-893F-74E0E4F30E69}" srcId="{1C0FBB7F-C0C6-4118-8BD6-67AB7961635F}" destId="{D2D65AD4-621E-405C-AD00-C388433CC71C}" srcOrd="2" destOrd="0" parTransId="{F5A257AB-F8C0-458C-8A49-3DD4C2BF78F6}" sibTransId="{EA1BF5B0-F700-4631-AB24-3BEF7F599998}"/>
    <dgm:cxn modelId="{FE3A18BB-141A-4530-A26D-3012A12DACF3}" srcId="{6EAC767B-2A51-4B81-ACB4-65C2D0488634}" destId="{791686E4-BC65-4404-A5A8-665EE70DF05D}" srcOrd="0" destOrd="0" parTransId="{9A3D1518-B9DA-4752-8E4B-610EBB9F004B}" sibTransId="{A900492F-F990-4381-A622-19E624CCF67A}"/>
    <dgm:cxn modelId="{AFAD3010-C0FB-4795-9A03-7D1472EA7CF9}" srcId="{FFE5A7A4-8600-420C-9D8D-0189336AA9AF}" destId="{0E26576B-302B-44A5-8FDA-B743E259D365}" srcOrd="2" destOrd="0" parTransId="{C2ED69C4-8594-4581-8E92-35784A5398A1}" sibTransId="{8F46F724-F0DE-4643-B87C-AF26E8273B1C}"/>
    <dgm:cxn modelId="{61D5607E-464C-41C5-ABB8-69A212233CC8}" type="presOf" srcId="{3066D499-9180-4680-BC2F-478470DFBAEE}" destId="{A8728D1C-2A22-4F4E-802B-AE202E5DB696}" srcOrd="0" destOrd="0" presId="urn:microsoft.com/office/officeart/2005/8/layout/vList2"/>
    <dgm:cxn modelId="{D1EA47E1-5DCC-4631-A21D-B351D820763B}" srcId="{6EAC767B-2A51-4B81-ACB4-65C2D0488634}" destId="{5B093147-6F65-4911-A13C-9273E1C3B57C}" srcOrd="1" destOrd="0" parTransId="{9146562F-36E7-4EDA-A8DB-7AD275375FAF}" sibTransId="{29B811FA-14D7-4C22-9A69-4916E492EF76}"/>
    <dgm:cxn modelId="{1154AD06-BAA7-4139-9DD9-0936B07AE2C1}" type="presOf" srcId="{EC030CF2-5780-44B2-A3F3-A811FD59EC6F}" destId="{75181D47-CE2D-400E-8E1D-296FE50F6EC1}" srcOrd="0" destOrd="0" presId="urn:microsoft.com/office/officeart/2005/8/layout/vList2"/>
    <dgm:cxn modelId="{44E82261-FF10-4111-8DC1-355BB051C073}" type="presOf" srcId="{931B0826-BAAA-49D0-B76E-2C6D078FBFA4}" destId="{97DE0D65-E49E-44F4-91AF-B25D4BD5D268}" srcOrd="0" destOrd="3" presId="urn:microsoft.com/office/officeart/2005/8/layout/vList2"/>
    <dgm:cxn modelId="{9720C5B7-05D0-49D8-8C57-1BD9A24C8EFB}" srcId="{FFE5A7A4-8600-420C-9D8D-0189336AA9AF}" destId="{6FC2E50F-C543-4B8B-8654-C110EFCAF8EB}" srcOrd="1" destOrd="0" parTransId="{A0EE922A-9B9B-4893-854D-572EC4387E8C}" sibTransId="{8CD5A105-26A3-4485-ABDE-9B4296735F8B}"/>
    <dgm:cxn modelId="{28C38225-74B5-4814-BC5E-8933DB98EE66}" type="presOf" srcId="{0E26576B-302B-44A5-8FDA-B743E259D365}" destId="{97DE0D65-E49E-44F4-91AF-B25D4BD5D268}" srcOrd="0" destOrd="2" presId="urn:microsoft.com/office/officeart/2005/8/layout/vList2"/>
    <dgm:cxn modelId="{7A8474E5-3FF0-4E53-BECB-C909ED2B0FE9}" srcId="{5E53C6EC-5436-4165-9677-1FD31BF8B0D1}" destId="{3066D499-9180-4680-BC2F-478470DFBAEE}" srcOrd="4" destOrd="0" parTransId="{48D6D1A9-3DD7-4EF0-8A5A-101545380900}" sibTransId="{0E0D0494-D383-4ED0-8B97-F94D886A29EF}"/>
    <dgm:cxn modelId="{DCE58900-CD4A-42D3-8357-6B6761F809AC}" type="presOf" srcId="{9AC6825D-58EB-4275-B354-CA327CE6AA01}" destId="{FB8E4530-3066-46E0-87AE-9756EA80EAEB}" srcOrd="0" destOrd="0" presId="urn:microsoft.com/office/officeart/2005/8/layout/vList2"/>
    <dgm:cxn modelId="{BB12B3A8-3791-43D4-92D4-3994EDB4BED8}" srcId="{1C0FBB7F-C0C6-4118-8BD6-67AB7961635F}" destId="{593E7583-4983-406E-ADAC-C05F8588666F}" srcOrd="0" destOrd="0" parTransId="{85B745DE-AFAF-4297-8E93-3D80270BEFBF}" sibTransId="{66943914-9600-4610-9E65-7D88F35FB51C}"/>
    <dgm:cxn modelId="{1F94E369-4AB7-421B-A162-428BF7006445}" srcId="{5E53C6EC-5436-4165-9677-1FD31BF8B0D1}" destId="{1C0FBB7F-C0C6-4118-8BD6-67AB7961635F}" srcOrd="2" destOrd="0" parTransId="{E8889A61-C88F-46BF-B227-FCB067FDD962}" sibTransId="{016B16E5-E42C-44EF-BE4F-9B398542FE89}"/>
    <dgm:cxn modelId="{C02F332F-B3C4-49DE-8D9A-1B982514FD43}" srcId="{5E53C6EC-5436-4165-9677-1FD31BF8B0D1}" destId="{FFE5A7A4-8600-420C-9D8D-0189336AA9AF}" srcOrd="1" destOrd="0" parTransId="{CE232BC7-B993-48E5-A80A-C3A328DC40E7}" sibTransId="{19F176CA-3D10-47D7-AA72-BE382ACD8BD0}"/>
    <dgm:cxn modelId="{52D39419-2076-4ADF-B127-B26E676EFDA4}" type="presOf" srcId="{5B093147-6F65-4911-A13C-9273E1C3B57C}" destId="{E56D776F-3798-4D0E-8C41-D02199C0C1C8}" srcOrd="0" destOrd="1" presId="urn:microsoft.com/office/officeart/2005/8/layout/vList2"/>
    <dgm:cxn modelId="{70F8D0CE-E888-43A5-8511-0E2512D08F2A}" type="presOf" srcId="{6EAC767B-2A51-4B81-ACB4-65C2D0488634}" destId="{40D76793-0A9F-4078-8203-27EE19E223BA}" srcOrd="0" destOrd="0" presId="urn:microsoft.com/office/officeart/2005/8/layout/vList2"/>
    <dgm:cxn modelId="{8E5C82A4-BB6F-46D7-B5AA-79D492244E9D}" srcId="{5E53C6EC-5436-4165-9677-1FD31BF8B0D1}" destId="{AB4F8BD4-EF5A-41E9-B94E-8FBB543E057F}" srcOrd="3" destOrd="0" parTransId="{13B11CCF-3EE2-47F3-A595-D847808DE2BC}" sibTransId="{699BA71C-9E58-42D3-B2D1-0BE2B244DC69}"/>
    <dgm:cxn modelId="{619DF180-4009-4425-A99B-EF77DC7F6212}" srcId="{1C0FBB7F-C0C6-4118-8BD6-67AB7961635F}" destId="{373BE96B-2EDD-4438-8516-84916C726128}" srcOrd="1" destOrd="0" parTransId="{DD6C36EC-9117-482B-9CC6-CECF164CC132}" sibTransId="{DF856121-59BF-45B3-A9FE-19172195024E}"/>
    <dgm:cxn modelId="{B138DDC0-4E0C-44CD-BCF2-03E146793797}" type="presOf" srcId="{6B6C6E58-A02D-44AC-8D0D-41835D831C20}" destId="{E56D776F-3798-4D0E-8C41-D02199C0C1C8}" srcOrd="0" destOrd="2" presId="urn:microsoft.com/office/officeart/2005/8/layout/vList2"/>
    <dgm:cxn modelId="{BDE920BD-7E1B-4CB8-978D-53BEEBC0CA2C}" type="presOf" srcId="{6FC2E50F-C543-4B8B-8654-C110EFCAF8EB}" destId="{97DE0D65-E49E-44F4-91AF-B25D4BD5D268}" srcOrd="0" destOrd="1" presId="urn:microsoft.com/office/officeart/2005/8/layout/vList2"/>
    <dgm:cxn modelId="{64525180-4653-4ACD-A9EE-D9C18FEAFC03}" srcId="{5E53C6EC-5436-4165-9677-1FD31BF8B0D1}" destId="{EC030CF2-5780-44B2-A3F3-A811FD59EC6F}" srcOrd="5" destOrd="0" parTransId="{35F1D5A7-2B08-42A5-9926-A14192427F25}" sibTransId="{290B5E80-4ED3-4ABB-9829-14F4E3B1DC6D}"/>
    <dgm:cxn modelId="{ACA02A6E-7E5B-4D5A-937C-7E63EF23B369}" srcId="{5E53C6EC-5436-4165-9677-1FD31BF8B0D1}" destId="{9AC6825D-58EB-4275-B354-CA327CE6AA01}" srcOrd="6" destOrd="0" parTransId="{FDC766C8-D9A2-4B77-86ED-A52E5ABFA281}" sibTransId="{A566C7D9-B959-481F-AAA9-EF09C93DD2CA}"/>
    <dgm:cxn modelId="{1BCC6310-8390-41B1-9D32-3F147AA4F515}" type="presOf" srcId="{791686E4-BC65-4404-A5A8-665EE70DF05D}" destId="{E56D776F-3798-4D0E-8C41-D02199C0C1C8}" srcOrd="0" destOrd="0" presId="urn:microsoft.com/office/officeart/2005/8/layout/vList2"/>
    <dgm:cxn modelId="{7B1E0E6B-77D9-4B7B-A01E-6877D67365C0}" srcId="{FFE5A7A4-8600-420C-9D8D-0189336AA9AF}" destId="{931B0826-BAAA-49D0-B76E-2C6D078FBFA4}" srcOrd="3" destOrd="0" parTransId="{AA22F6B9-7219-4A0A-8D76-CDFF10BD78F7}" sibTransId="{E47B94FC-6C14-42D7-B058-060024655CC1}"/>
    <dgm:cxn modelId="{DCEF473B-813E-47E1-839B-FB2519CF9489}" type="presOf" srcId="{32B82782-E376-4B3E-8B09-9BFF332A4041}" destId="{97DE0D65-E49E-44F4-91AF-B25D4BD5D268}" srcOrd="0" destOrd="0" presId="urn:microsoft.com/office/officeart/2005/8/layout/vList2"/>
    <dgm:cxn modelId="{E2887ACD-ED28-45B5-B6E9-550CBD56DB44}" type="presOf" srcId="{AB4F8BD4-EF5A-41E9-B94E-8FBB543E057F}" destId="{08F6DD45-6580-4D83-B037-E5629898A36B}" srcOrd="0" destOrd="0" presId="urn:microsoft.com/office/officeart/2005/8/layout/vList2"/>
    <dgm:cxn modelId="{46B385DE-69F5-45A8-A145-B2AFCC60DEF5}" type="presOf" srcId="{1C0FBB7F-C0C6-4118-8BD6-67AB7961635F}" destId="{74A1D33B-2D92-456D-92B7-56F6D38A4657}" srcOrd="0" destOrd="0" presId="urn:microsoft.com/office/officeart/2005/8/layout/vList2"/>
    <dgm:cxn modelId="{7A94D357-D48B-4A60-B477-57F9D18BAE73}" type="presParOf" srcId="{BF25C155-3282-470E-8F9B-D8B1E9ACA0FE}" destId="{40D76793-0A9F-4078-8203-27EE19E223BA}" srcOrd="0" destOrd="0" presId="urn:microsoft.com/office/officeart/2005/8/layout/vList2"/>
    <dgm:cxn modelId="{7A9EBC5E-45FF-4493-9E31-3B79C68600ED}" type="presParOf" srcId="{BF25C155-3282-470E-8F9B-D8B1E9ACA0FE}" destId="{E56D776F-3798-4D0E-8C41-D02199C0C1C8}" srcOrd="1" destOrd="0" presId="urn:microsoft.com/office/officeart/2005/8/layout/vList2"/>
    <dgm:cxn modelId="{7BAF660D-3CE4-4006-8E9B-01FD59B5F373}" type="presParOf" srcId="{BF25C155-3282-470E-8F9B-D8B1E9ACA0FE}" destId="{5585E79C-412F-4854-AAB7-6D27529B6AF0}" srcOrd="2" destOrd="0" presId="urn:microsoft.com/office/officeart/2005/8/layout/vList2"/>
    <dgm:cxn modelId="{AF473C52-7DE8-4A67-8339-EEAB690543F9}" type="presParOf" srcId="{BF25C155-3282-470E-8F9B-D8B1E9ACA0FE}" destId="{97DE0D65-E49E-44F4-91AF-B25D4BD5D268}" srcOrd="3" destOrd="0" presId="urn:microsoft.com/office/officeart/2005/8/layout/vList2"/>
    <dgm:cxn modelId="{3E82CB42-EABB-481F-A2C3-4544E91ABB97}" type="presParOf" srcId="{BF25C155-3282-470E-8F9B-D8B1E9ACA0FE}" destId="{74A1D33B-2D92-456D-92B7-56F6D38A4657}" srcOrd="4" destOrd="0" presId="urn:microsoft.com/office/officeart/2005/8/layout/vList2"/>
    <dgm:cxn modelId="{0B1A7128-8548-4662-9BE4-EB97FEF41B65}" type="presParOf" srcId="{BF25C155-3282-470E-8F9B-D8B1E9ACA0FE}" destId="{434C9716-6C41-42B8-BCEE-7FAD2F85A0BA}" srcOrd="5" destOrd="0" presId="urn:microsoft.com/office/officeart/2005/8/layout/vList2"/>
    <dgm:cxn modelId="{077AEFF1-CC34-4155-BD42-9CC1DCB7B881}" type="presParOf" srcId="{BF25C155-3282-470E-8F9B-D8B1E9ACA0FE}" destId="{08F6DD45-6580-4D83-B037-E5629898A36B}" srcOrd="6" destOrd="0" presId="urn:microsoft.com/office/officeart/2005/8/layout/vList2"/>
    <dgm:cxn modelId="{2807A694-B91B-49CE-8601-314E85C6DBEE}" type="presParOf" srcId="{BF25C155-3282-470E-8F9B-D8B1E9ACA0FE}" destId="{93B4F66B-F6C9-449D-80A5-4B982FCF48E9}" srcOrd="7" destOrd="0" presId="urn:microsoft.com/office/officeart/2005/8/layout/vList2"/>
    <dgm:cxn modelId="{1BA545DB-F153-4822-B269-4F896D989CB2}" type="presParOf" srcId="{BF25C155-3282-470E-8F9B-D8B1E9ACA0FE}" destId="{A8728D1C-2A22-4F4E-802B-AE202E5DB696}" srcOrd="8" destOrd="0" presId="urn:microsoft.com/office/officeart/2005/8/layout/vList2"/>
    <dgm:cxn modelId="{3CFC3F9E-33A6-4B9E-8225-9BD4F715E628}" type="presParOf" srcId="{BF25C155-3282-470E-8F9B-D8B1E9ACA0FE}" destId="{7610387D-8C51-4F04-BA4F-057EE716A9C6}" srcOrd="9" destOrd="0" presId="urn:microsoft.com/office/officeart/2005/8/layout/vList2"/>
    <dgm:cxn modelId="{CC993B21-DB03-4CAE-8B02-744C6953E704}" type="presParOf" srcId="{BF25C155-3282-470E-8F9B-D8B1E9ACA0FE}" destId="{75181D47-CE2D-400E-8E1D-296FE50F6EC1}" srcOrd="10" destOrd="0" presId="urn:microsoft.com/office/officeart/2005/8/layout/vList2"/>
    <dgm:cxn modelId="{A875B960-BC9A-4232-BBD1-F2C674C23B4A}" type="presParOf" srcId="{BF25C155-3282-470E-8F9B-D8B1E9ACA0FE}" destId="{6167C681-C8BD-47B9-BBA2-B5BB02669004}" srcOrd="11" destOrd="0" presId="urn:microsoft.com/office/officeart/2005/8/layout/vList2"/>
    <dgm:cxn modelId="{4EB56BDC-3F6A-43FF-8B8F-B83E0E01E05E}" type="presParOf" srcId="{BF25C155-3282-470E-8F9B-D8B1E9ACA0FE}" destId="{FB8E4530-3066-46E0-87AE-9756EA80EAEB}"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0A87F-7A98-4A15-8FAF-154C7FA830AF}" type="doc">
      <dgm:prSet loTypeId="urn:microsoft.com/office/officeart/2005/8/layout/process2" loCatId="process" qsTypeId="urn:microsoft.com/office/officeart/2005/8/quickstyle/3d1" qsCatId="3D" csTypeId="urn:microsoft.com/office/officeart/2005/8/colors/accent4_3" csCatId="accent4" phldr="1"/>
      <dgm:spPr/>
    </dgm:pt>
    <dgm:pt modelId="{43769A5A-3441-49C4-BA64-A261CB1E5298}">
      <dgm:prSet/>
      <dgm:spPr/>
      <dgm:t>
        <a:bodyPr/>
        <a:lstStyle/>
        <a:p>
          <a:pPr rtl="0"/>
          <a:r>
            <a:rPr lang="en-US" b="0" dirty="0" smtClean="0"/>
            <a:t>In a web browser, type a controller module IP address in the address or location field and press </a:t>
          </a:r>
          <a:r>
            <a:rPr lang="en-US" b="1" i="1" dirty="0" smtClean="0"/>
            <a:t>Enter</a:t>
          </a:r>
          <a:endParaRPr lang="en-US" b="1" i="1" dirty="0"/>
        </a:p>
      </dgm:t>
    </dgm:pt>
    <dgm:pt modelId="{8357CD8F-52E7-4B06-9EA5-A54B2A7D8F59}" type="parTrans" cxnId="{128ED041-1911-495A-A36D-395681304F8F}">
      <dgm:prSet/>
      <dgm:spPr/>
      <dgm:t>
        <a:bodyPr/>
        <a:lstStyle/>
        <a:p>
          <a:endParaRPr lang="en-US" b="0"/>
        </a:p>
      </dgm:t>
    </dgm:pt>
    <dgm:pt modelId="{095F773F-A363-4BBE-A61F-C72091B10E6D}" type="sibTrans" cxnId="{128ED041-1911-495A-A36D-395681304F8F}">
      <dgm:prSet/>
      <dgm:spPr/>
      <dgm:t>
        <a:bodyPr/>
        <a:lstStyle/>
        <a:p>
          <a:endParaRPr lang="en-US" b="0"/>
        </a:p>
      </dgm:t>
    </dgm:pt>
    <dgm:pt modelId="{36686568-9CD8-4B46-964E-71D644A5D193}">
      <dgm:prSet/>
      <dgm:spPr/>
      <dgm:t>
        <a:bodyPr/>
        <a:lstStyle/>
        <a:p>
          <a:pPr rtl="0"/>
          <a:r>
            <a:rPr lang="en-US" b="0" dirty="0" smtClean="0"/>
            <a:t>Type the User name (Default = </a:t>
          </a:r>
          <a:r>
            <a:rPr lang="en-US" b="1" i="1" dirty="0" smtClean="0"/>
            <a:t>manage</a:t>
          </a:r>
          <a:r>
            <a:rPr lang="en-US" b="0" dirty="0" smtClean="0"/>
            <a:t>)</a:t>
          </a:r>
          <a:endParaRPr lang="en-US" b="0" dirty="0"/>
        </a:p>
      </dgm:t>
    </dgm:pt>
    <dgm:pt modelId="{25B61E5C-E039-4AAC-AD41-CF50AB1F017A}" type="parTrans" cxnId="{9E9198D6-B928-4913-800B-30225A296220}">
      <dgm:prSet/>
      <dgm:spPr/>
      <dgm:t>
        <a:bodyPr/>
        <a:lstStyle/>
        <a:p>
          <a:endParaRPr lang="en-US" b="0"/>
        </a:p>
      </dgm:t>
    </dgm:pt>
    <dgm:pt modelId="{C073A5F6-2C4A-4177-B1F4-F52F9D8DA851}" type="sibTrans" cxnId="{9E9198D6-B928-4913-800B-30225A296220}">
      <dgm:prSet/>
      <dgm:spPr/>
      <dgm:t>
        <a:bodyPr/>
        <a:lstStyle/>
        <a:p>
          <a:endParaRPr lang="en-US" b="0"/>
        </a:p>
      </dgm:t>
    </dgm:pt>
    <dgm:pt modelId="{6CCB7690-70C5-49D0-9CA2-9C75F57872A5}">
      <dgm:prSet/>
      <dgm:spPr/>
      <dgm:t>
        <a:bodyPr/>
        <a:lstStyle/>
        <a:p>
          <a:pPr rtl="0"/>
          <a:r>
            <a:rPr lang="en-US" b="0" dirty="0" smtClean="0"/>
            <a:t>Type the Password (Default = </a:t>
          </a:r>
          <a:r>
            <a:rPr lang="en-US" b="1" i="1" dirty="0" smtClean="0"/>
            <a:t>!manage</a:t>
          </a:r>
          <a:r>
            <a:rPr lang="en-US" b="0" dirty="0" smtClean="0"/>
            <a:t>)</a:t>
          </a:r>
          <a:endParaRPr lang="en-US" b="0" dirty="0"/>
        </a:p>
      </dgm:t>
    </dgm:pt>
    <dgm:pt modelId="{9021C566-92AE-4FF3-826C-7F84A65C47F6}" type="parTrans" cxnId="{CDCBC8EB-3104-4725-89C3-5462BE4B8CC5}">
      <dgm:prSet/>
      <dgm:spPr/>
      <dgm:t>
        <a:bodyPr/>
        <a:lstStyle/>
        <a:p>
          <a:endParaRPr lang="en-US" b="0"/>
        </a:p>
      </dgm:t>
    </dgm:pt>
    <dgm:pt modelId="{8862B44D-A374-41BE-9725-60086E292BD3}" type="sibTrans" cxnId="{CDCBC8EB-3104-4725-89C3-5462BE4B8CC5}">
      <dgm:prSet/>
      <dgm:spPr/>
      <dgm:t>
        <a:bodyPr/>
        <a:lstStyle/>
        <a:p>
          <a:endParaRPr lang="en-US" b="0"/>
        </a:p>
      </dgm:t>
    </dgm:pt>
    <dgm:pt modelId="{14A66ED4-BD16-42F9-8CD3-88FBDFF0762F}">
      <dgm:prSet/>
      <dgm:spPr/>
      <dgm:t>
        <a:bodyPr/>
        <a:lstStyle/>
        <a:p>
          <a:pPr rtl="0"/>
          <a:r>
            <a:rPr lang="en-US" b="0" dirty="0" smtClean="0"/>
            <a:t>Select Sign In</a:t>
          </a:r>
          <a:endParaRPr lang="en-US" b="0" dirty="0"/>
        </a:p>
      </dgm:t>
    </dgm:pt>
    <dgm:pt modelId="{B64CCF4A-CBF7-4BDF-B221-06BE027A02A2}" type="parTrans" cxnId="{2EAA1A8D-A5CF-42B7-8111-765CB5B9BE20}">
      <dgm:prSet/>
      <dgm:spPr/>
      <dgm:t>
        <a:bodyPr/>
        <a:lstStyle/>
        <a:p>
          <a:endParaRPr lang="en-US" b="0"/>
        </a:p>
      </dgm:t>
    </dgm:pt>
    <dgm:pt modelId="{FA3E799E-3B8E-47E7-8F71-C9463B6F6847}" type="sibTrans" cxnId="{2EAA1A8D-A5CF-42B7-8111-765CB5B9BE20}">
      <dgm:prSet/>
      <dgm:spPr/>
      <dgm:t>
        <a:bodyPr/>
        <a:lstStyle/>
        <a:p>
          <a:endParaRPr lang="en-US" b="0"/>
        </a:p>
      </dgm:t>
    </dgm:pt>
    <dgm:pt modelId="{A1E914D8-2B88-42F4-96EA-F79E447A592B}" type="pres">
      <dgm:prSet presAssocID="{20A0A87F-7A98-4A15-8FAF-154C7FA830AF}" presName="linearFlow" presStyleCnt="0">
        <dgm:presLayoutVars>
          <dgm:resizeHandles val="exact"/>
        </dgm:presLayoutVars>
      </dgm:prSet>
      <dgm:spPr/>
    </dgm:pt>
    <dgm:pt modelId="{C769C28B-3C3B-4D20-9A66-B2BD337539A4}" type="pres">
      <dgm:prSet presAssocID="{43769A5A-3441-49C4-BA64-A261CB1E5298}" presName="node" presStyleLbl="node1" presStyleIdx="0" presStyleCnt="4" custScaleX="352038">
        <dgm:presLayoutVars>
          <dgm:bulletEnabled val="1"/>
        </dgm:presLayoutVars>
      </dgm:prSet>
      <dgm:spPr/>
      <dgm:t>
        <a:bodyPr/>
        <a:lstStyle/>
        <a:p>
          <a:endParaRPr lang="en-US"/>
        </a:p>
      </dgm:t>
    </dgm:pt>
    <dgm:pt modelId="{46AB735B-5E1F-4DC9-B63F-969B78A8EFB3}" type="pres">
      <dgm:prSet presAssocID="{095F773F-A363-4BBE-A61F-C72091B10E6D}" presName="sibTrans" presStyleLbl="sibTrans2D1" presStyleIdx="0" presStyleCnt="3"/>
      <dgm:spPr/>
      <dgm:t>
        <a:bodyPr/>
        <a:lstStyle/>
        <a:p>
          <a:endParaRPr lang="en-US"/>
        </a:p>
      </dgm:t>
    </dgm:pt>
    <dgm:pt modelId="{984E47A9-7229-447B-B210-E3AE4107D617}" type="pres">
      <dgm:prSet presAssocID="{095F773F-A363-4BBE-A61F-C72091B10E6D}" presName="connectorText" presStyleLbl="sibTrans2D1" presStyleIdx="0" presStyleCnt="3"/>
      <dgm:spPr/>
      <dgm:t>
        <a:bodyPr/>
        <a:lstStyle/>
        <a:p>
          <a:endParaRPr lang="en-US"/>
        </a:p>
      </dgm:t>
    </dgm:pt>
    <dgm:pt modelId="{4CC1F7E5-5084-4F1E-9699-A1173C88A368}" type="pres">
      <dgm:prSet presAssocID="{36686568-9CD8-4B46-964E-71D644A5D193}" presName="node" presStyleLbl="node1" presStyleIdx="1" presStyleCnt="4" custScaleX="352038">
        <dgm:presLayoutVars>
          <dgm:bulletEnabled val="1"/>
        </dgm:presLayoutVars>
      </dgm:prSet>
      <dgm:spPr/>
      <dgm:t>
        <a:bodyPr/>
        <a:lstStyle/>
        <a:p>
          <a:endParaRPr lang="en-US"/>
        </a:p>
      </dgm:t>
    </dgm:pt>
    <dgm:pt modelId="{DD0C63FB-C5DB-434C-AE3E-4CCC29DEC5D4}" type="pres">
      <dgm:prSet presAssocID="{C073A5F6-2C4A-4177-B1F4-F52F9D8DA851}" presName="sibTrans" presStyleLbl="sibTrans2D1" presStyleIdx="1" presStyleCnt="3"/>
      <dgm:spPr/>
      <dgm:t>
        <a:bodyPr/>
        <a:lstStyle/>
        <a:p>
          <a:endParaRPr lang="en-US"/>
        </a:p>
      </dgm:t>
    </dgm:pt>
    <dgm:pt modelId="{F4812A4E-FF6C-4B02-AB9E-AD30F8E7FECE}" type="pres">
      <dgm:prSet presAssocID="{C073A5F6-2C4A-4177-B1F4-F52F9D8DA851}" presName="connectorText" presStyleLbl="sibTrans2D1" presStyleIdx="1" presStyleCnt="3"/>
      <dgm:spPr/>
      <dgm:t>
        <a:bodyPr/>
        <a:lstStyle/>
        <a:p>
          <a:endParaRPr lang="en-US"/>
        </a:p>
      </dgm:t>
    </dgm:pt>
    <dgm:pt modelId="{A7E93B81-466F-44DD-BFF4-E633C91DE03A}" type="pres">
      <dgm:prSet presAssocID="{6CCB7690-70C5-49D0-9CA2-9C75F57872A5}" presName="node" presStyleLbl="node1" presStyleIdx="2" presStyleCnt="4" custScaleX="352038">
        <dgm:presLayoutVars>
          <dgm:bulletEnabled val="1"/>
        </dgm:presLayoutVars>
      </dgm:prSet>
      <dgm:spPr/>
      <dgm:t>
        <a:bodyPr/>
        <a:lstStyle/>
        <a:p>
          <a:endParaRPr lang="en-US"/>
        </a:p>
      </dgm:t>
    </dgm:pt>
    <dgm:pt modelId="{9B5B0B63-7BC3-482F-83A3-0264EE9E3A95}" type="pres">
      <dgm:prSet presAssocID="{8862B44D-A374-41BE-9725-60086E292BD3}" presName="sibTrans" presStyleLbl="sibTrans2D1" presStyleIdx="2" presStyleCnt="3"/>
      <dgm:spPr/>
      <dgm:t>
        <a:bodyPr/>
        <a:lstStyle/>
        <a:p>
          <a:endParaRPr lang="en-US"/>
        </a:p>
      </dgm:t>
    </dgm:pt>
    <dgm:pt modelId="{6C05CD62-7A21-44BB-ACA7-AF231F56E7AB}" type="pres">
      <dgm:prSet presAssocID="{8862B44D-A374-41BE-9725-60086E292BD3}" presName="connectorText" presStyleLbl="sibTrans2D1" presStyleIdx="2" presStyleCnt="3"/>
      <dgm:spPr/>
      <dgm:t>
        <a:bodyPr/>
        <a:lstStyle/>
        <a:p>
          <a:endParaRPr lang="en-US"/>
        </a:p>
      </dgm:t>
    </dgm:pt>
    <dgm:pt modelId="{926F3C91-BC9D-484D-9516-B63A5E237AC7}" type="pres">
      <dgm:prSet presAssocID="{14A66ED4-BD16-42F9-8CD3-88FBDFF0762F}" presName="node" presStyleLbl="node1" presStyleIdx="3" presStyleCnt="4" custScaleX="352038">
        <dgm:presLayoutVars>
          <dgm:bulletEnabled val="1"/>
        </dgm:presLayoutVars>
      </dgm:prSet>
      <dgm:spPr/>
      <dgm:t>
        <a:bodyPr/>
        <a:lstStyle/>
        <a:p>
          <a:endParaRPr lang="en-US"/>
        </a:p>
      </dgm:t>
    </dgm:pt>
  </dgm:ptLst>
  <dgm:cxnLst>
    <dgm:cxn modelId="{9208F8CE-1C41-4E10-B89D-29101145A028}" type="presOf" srcId="{8862B44D-A374-41BE-9725-60086E292BD3}" destId="{6C05CD62-7A21-44BB-ACA7-AF231F56E7AB}" srcOrd="1" destOrd="0" presId="urn:microsoft.com/office/officeart/2005/8/layout/process2"/>
    <dgm:cxn modelId="{C02A4E20-D9AE-429B-AF0B-D7B57D587B8A}" type="presOf" srcId="{095F773F-A363-4BBE-A61F-C72091B10E6D}" destId="{984E47A9-7229-447B-B210-E3AE4107D617}" srcOrd="1" destOrd="0" presId="urn:microsoft.com/office/officeart/2005/8/layout/process2"/>
    <dgm:cxn modelId="{DDA66C72-F994-4670-85BA-ACE877346A90}" type="presOf" srcId="{095F773F-A363-4BBE-A61F-C72091B10E6D}" destId="{46AB735B-5E1F-4DC9-B63F-969B78A8EFB3}" srcOrd="0" destOrd="0" presId="urn:microsoft.com/office/officeart/2005/8/layout/process2"/>
    <dgm:cxn modelId="{2EAA1A8D-A5CF-42B7-8111-765CB5B9BE20}" srcId="{20A0A87F-7A98-4A15-8FAF-154C7FA830AF}" destId="{14A66ED4-BD16-42F9-8CD3-88FBDFF0762F}" srcOrd="3" destOrd="0" parTransId="{B64CCF4A-CBF7-4BDF-B221-06BE027A02A2}" sibTransId="{FA3E799E-3B8E-47E7-8F71-C9463B6F6847}"/>
    <dgm:cxn modelId="{A6C85624-6159-48C0-B216-E3738511CCE8}" type="presOf" srcId="{36686568-9CD8-4B46-964E-71D644A5D193}" destId="{4CC1F7E5-5084-4F1E-9699-A1173C88A368}" srcOrd="0" destOrd="0" presId="urn:microsoft.com/office/officeart/2005/8/layout/process2"/>
    <dgm:cxn modelId="{F32D6E05-0100-4079-A364-B63F654752B4}" type="presOf" srcId="{C073A5F6-2C4A-4177-B1F4-F52F9D8DA851}" destId="{DD0C63FB-C5DB-434C-AE3E-4CCC29DEC5D4}" srcOrd="0" destOrd="0" presId="urn:microsoft.com/office/officeart/2005/8/layout/process2"/>
    <dgm:cxn modelId="{FFCC00BA-467E-4201-B5AD-740AC8E1E964}" type="presOf" srcId="{6CCB7690-70C5-49D0-9CA2-9C75F57872A5}" destId="{A7E93B81-466F-44DD-BFF4-E633C91DE03A}" srcOrd="0" destOrd="0" presId="urn:microsoft.com/office/officeart/2005/8/layout/process2"/>
    <dgm:cxn modelId="{9E9198D6-B928-4913-800B-30225A296220}" srcId="{20A0A87F-7A98-4A15-8FAF-154C7FA830AF}" destId="{36686568-9CD8-4B46-964E-71D644A5D193}" srcOrd="1" destOrd="0" parTransId="{25B61E5C-E039-4AAC-AD41-CF50AB1F017A}" sibTransId="{C073A5F6-2C4A-4177-B1F4-F52F9D8DA851}"/>
    <dgm:cxn modelId="{CDCBC8EB-3104-4725-89C3-5462BE4B8CC5}" srcId="{20A0A87F-7A98-4A15-8FAF-154C7FA830AF}" destId="{6CCB7690-70C5-49D0-9CA2-9C75F57872A5}" srcOrd="2" destOrd="0" parTransId="{9021C566-92AE-4FF3-826C-7F84A65C47F6}" sibTransId="{8862B44D-A374-41BE-9725-60086E292BD3}"/>
    <dgm:cxn modelId="{CEE024FC-A681-4CE3-A996-AAE300A9F98F}" type="presOf" srcId="{C073A5F6-2C4A-4177-B1F4-F52F9D8DA851}" destId="{F4812A4E-FF6C-4B02-AB9E-AD30F8E7FECE}" srcOrd="1" destOrd="0" presId="urn:microsoft.com/office/officeart/2005/8/layout/process2"/>
    <dgm:cxn modelId="{081F2124-4D87-4012-837B-4203349BF46F}" type="presOf" srcId="{14A66ED4-BD16-42F9-8CD3-88FBDFF0762F}" destId="{926F3C91-BC9D-484D-9516-B63A5E237AC7}" srcOrd="0" destOrd="0" presId="urn:microsoft.com/office/officeart/2005/8/layout/process2"/>
    <dgm:cxn modelId="{513E8777-613D-417A-B967-A7307ABBF7EE}" type="presOf" srcId="{43769A5A-3441-49C4-BA64-A261CB1E5298}" destId="{C769C28B-3C3B-4D20-9A66-B2BD337539A4}" srcOrd="0" destOrd="0" presId="urn:microsoft.com/office/officeart/2005/8/layout/process2"/>
    <dgm:cxn modelId="{128ED041-1911-495A-A36D-395681304F8F}" srcId="{20A0A87F-7A98-4A15-8FAF-154C7FA830AF}" destId="{43769A5A-3441-49C4-BA64-A261CB1E5298}" srcOrd="0" destOrd="0" parTransId="{8357CD8F-52E7-4B06-9EA5-A54B2A7D8F59}" sibTransId="{095F773F-A363-4BBE-A61F-C72091B10E6D}"/>
    <dgm:cxn modelId="{88B1555A-FC2C-46E2-8F3C-88F9641FB6EE}" type="presOf" srcId="{20A0A87F-7A98-4A15-8FAF-154C7FA830AF}" destId="{A1E914D8-2B88-42F4-96EA-F79E447A592B}" srcOrd="0" destOrd="0" presId="urn:microsoft.com/office/officeart/2005/8/layout/process2"/>
    <dgm:cxn modelId="{F2144E69-B8D1-48BB-BAF1-47B7047661C6}" type="presOf" srcId="{8862B44D-A374-41BE-9725-60086E292BD3}" destId="{9B5B0B63-7BC3-482F-83A3-0264EE9E3A95}" srcOrd="0" destOrd="0" presId="urn:microsoft.com/office/officeart/2005/8/layout/process2"/>
    <dgm:cxn modelId="{9B18BC8D-8972-4EAF-ABC1-C629F1780028}" type="presParOf" srcId="{A1E914D8-2B88-42F4-96EA-F79E447A592B}" destId="{C769C28B-3C3B-4D20-9A66-B2BD337539A4}" srcOrd="0" destOrd="0" presId="urn:microsoft.com/office/officeart/2005/8/layout/process2"/>
    <dgm:cxn modelId="{211109AC-CCB5-42B4-AC29-7EE670A81866}" type="presParOf" srcId="{A1E914D8-2B88-42F4-96EA-F79E447A592B}" destId="{46AB735B-5E1F-4DC9-B63F-969B78A8EFB3}" srcOrd="1" destOrd="0" presId="urn:microsoft.com/office/officeart/2005/8/layout/process2"/>
    <dgm:cxn modelId="{B639AFBF-1B9F-4C88-802A-494DC29C4A8D}" type="presParOf" srcId="{46AB735B-5E1F-4DC9-B63F-969B78A8EFB3}" destId="{984E47A9-7229-447B-B210-E3AE4107D617}" srcOrd="0" destOrd="0" presId="urn:microsoft.com/office/officeart/2005/8/layout/process2"/>
    <dgm:cxn modelId="{5C676A84-46D9-4275-B05F-BFD64B8B981E}" type="presParOf" srcId="{A1E914D8-2B88-42F4-96EA-F79E447A592B}" destId="{4CC1F7E5-5084-4F1E-9699-A1173C88A368}" srcOrd="2" destOrd="0" presId="urn:microsoft.com/office/officeart/2005/8/layout/process2"/>
    <dgm:cxn modelId="{C4C4C31D-5BF1-4C8B-8875-8C42BBBCE085}" type="presParOf" srcId="{A1E914D8-2B88-42F4-96EA-F79E447A592B}" destId="{DD0C63FB-C5DB-434C-AE3E-4CCC29DEC5D4}" srcOrd="3" destOrd="0" presId="urn:microsoft.com/office/officeart/2005/8/layout/process2"/>
    <dgm:cxn modelId="{865406AC-7D30-4E20-89C4-1B239B84DAD3}" type="presParOf" srcId="{DD0C63FB-C5DB-434C-AE3E-4CCC29DEC5D4}" destId="{F4812A4E-FF6C-4B02-AB9E-AD30F8E7FECE}" srcOrd="0" destOrd="0" presId="urn:microsoft.com/office/officeart/2005/8/layout/process2"/>
    <dgm:cxn modelId="{F343BAC1-00DD-4900-84BC-AE32491D25E0}" type="presParOf" srcId="{A1E914D8-2B88-42F4-96EA-F79E447A592B}" destId="{A7E93B81-466F-44DD-BFF4-E633C91DE03A}" srcOrd="4" destOrd="0" presId="urn:microsoft.com/office/officeart/2005/8/layout/process2"/>
    <dgm:cxn modelId="{8945684B-35B2-4D2B-AF6C-C98FFFC770D5}" type="presParOf" srcId="{A1E914D8-2B88-42F4-96EA-F79E447A592B}" destId="{9B5B0B63-7BC3-482F-83A3-0264EE9E3A95}" srcOrd="5" destOrd="0" presId="urn:microsoft.com/office/officeart/2005/8/layout/process2"/>
    <dgm:cxn modelId="{BFD55220-376A-4694-9FA2-3BD28400DD5A}" type="presParOf" srcId="{9B5B0B63-7BC3-482F-83A3-0264EE9E3A95}" destId="{6C05CD62-7A21-44BB-ACA7-AF231F56E7AB}" srcOrd="0" destOrd="0" presId="urn:microsoft.com/office/officeart/2005/8/layout/process2"/>
    <dgm:cxn modelId="{287B341E-B206-437F-8D40-51999D4D24DE}" type="presParOf" srcId="{A1E914D8-2B88-42F4-96EA-F79E447A592B}" destId="{926F3C91-BC9D-484D-9516-B63A5E237AC7}"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D76793-0A9F-4078-8203-27EE19E223BA}">
      <dsp:nvSpPr>
        <dsp:cNvPr id="0" name=""/>
        <dsp:cNvSpPr/>
      </dsp:nvSpPr>
      <dsp:spPr>
        <a:xfrm>
          <a:off x="0" y="5445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50800" dist="38100" dir="2700000" algn="tl" rotWithShape="0">
                  <a:prstClr val="black">
                    <a:alpha val="40000"/>
                  </a:prstClr>
                </a:outerShdw>
              </a:effectLst>
            </a:rPr>
            <a:t>Dual controller hardware configurations</a:t>
          </a:r>
          <a:endParaRPr lang="en-US" sz="1600" kern="1200" dirty="0">
            <a:effectLst>
              <a:outerShdw blurRad="50800" dist="38100" dir="2700000" algn="tl" rotWithShape="0">
                <a:prstClr val="black">
                  <a:alpha val="40000"/>
                </a:prstClr>
              </a:outerShdw>
            </a:effectLst>
          </a:endParaRPr>
        </a:p>
      </dsp:txBody>
      <dsp:txXfrm>
        <a:off x="0" y="54457"/>
        <a:ext cx="8778694" cy="383760"/>
      </dsp:txXfrm>
    </dsp:sp>
    <dsp:sp modelId="{E56D776F-3798-4D0E-8C41-D02199C0C1C8}">
      <dsp:nvSpPr>
        <dsp:cNvPr id="0" name=""/>
        <dsp:cNvSpPr/>
      </dsp:nvSpPr>
      <dsp:spPr>
        <a:xfrm>
          <a:off x="0" y="438217"/>
          <a:ext cx="8778694"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t>2U, 12/24 drive efficient packaging</a:t>
          </a:r>
          <a:endParaRPr lang="en-US" sz="1200" kern="1200" dirty="0"/>
        </a:p>
        <a:p>
          <a:pPr marL="114300" lvl="1" indent="-114300" algn="l" defTabSz="533400" rtl="0">
            <a:lnSpc>
              <a:spcPct val="90000"/>
            </a:lnSpc>
            <a:spcBef>
              <a:spcPct val="0"/>
            </a:spcBef>
            <a:spcAft>
              <a:spcPct val="20000"/>
            </a:spcAft>
            <a:buChar char="••"/>
          </a:pPr>
          <a:r>
            <a:rPr lang="en-US" sz="1200" kern="1200" smtClean="0"/>
            <a:t>Fully redundant</a:t>
          </a:r>
          <a:endParaRPr lang="en-US" sz="1200" kern="1200"/>
        </a:p>
        <a:p>
          <a:pPr marL="114300" lvl="1" indent="-114300" algn="l" defTabSz="533400" rtl="0">
            <a:lnSpc>
              <a:spcPct val="90000"/>
            </a:lnSpc>
            <a:spcBef>
              <a:spcPct val="0"/>
            </a:spcBef>
            <a:spcAft>
              <a:spcPct val="20000"/>
            </a:spcAft>
            <a:buChar char="••"/>
          </a:pPr>
          <a:r>
            <a:rPr lang="en-US" sz="1200" kern="1200" smtClean="0"/>
            <a:t>Hot-swap components</a:t>
          </a:r>
          <a:endParaRPr lang="en-US" sz="1200" kern="1200"/>
        </a:p>
      </dsp:txBody>
      <dsp:txXfrm>
        <a:off x="0" y="438217"/>
        <a:ext cx="8778694" cy="629280"/>
      </dsp:txXfrm>
    </dsp:sp>
    <dsp:sp modelId="{5585E79C-412F-4854-AAB7-6D27529B6AF0}">
      <dsp:nvSpPr>
        <dsp:cNvPr id="0" name=""/>
        <dsp:cNvSpPr/>
      </dsp:nvSpPr>
      <dsp:spPr>
        <a:xfrm>
          <a:off x="0" y="106749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50800" dist="38100" dir="2700000" algn="tl" rotWithShape="0">
                  <a:prstClr val="black">
                    <a:alpha val="40000"/>
                  </a:prstClr>
                </a:outerShdw>
              </a:effectLst>
            </a:rPr>
            <a:t>DAS and SAN connectivity</a:t>
          </a:r>
          <a:endParaRPr lang="en-US" sz="1600" kern="1200" dirty="0">
            <a:effectLst>
              <a:outerShdw blurRad="50800" dist="38100" dir="2700000" algn="tl" rotWithShape="0">
                <a:prstClr val="black">
                  <a:alpha val="40000"/>
                </a:prstClr>
              </a:outerShdw>
            </a:effectLst>
          </a:endParaRPr>
        </a:p>
      </dsp:txBody>
      <dsp:txXfrm>
        <a:off x="0" y="1067497"/>
        <a:ext cx="8778694" cy="383760"/>
      </dsp:txXfrm>
    </dsp:sp>
    <dsp:sp modelId="{97DE0D65-E49E-44F4-91AF-B25D4BD5D268}">
      <dsp:nvSpPr>
        <dsp:cNvPr id="0" name=""/>
        <dsp:cNvSpPr/>
      </dsp:nvSpPr>
      <dsp:spPr>
        <a:xfrm>
          <a:off x="0" y="1451257"/>
          <a:ext cx="8778694"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smtClean="0"/>
            <a:t>Windows, Linux and VMware support</a:t>
          </a:r>
          <a:endParaRPr lang="en-US" sz="1200" kern="1200"/>
        </a:p>
        <a:p>
          <a:pPr marL="114300" lvl="1" indent="-114300" algn="l" defTabSz="533400" rtl="0">
            <a:lnSpc>
              <a:spcPct val="90000"/>
            </a:lnSpc>
            <a:spcBef>
              <a:spcPct val="0"/>
            </a:spcBef>
            <a:spcAft>
              <a:spcPct val="20000"/>
            </a:spcAft>
            <a:buChar char="••"/>
          </a:pPr>
          <a:r>
            <a:rPr lang="en-US" sz="1200" kern="1200" dirty="0" smtClean="0"/>
            <a:t>8 host interface ports, 4 per controller</a:t>
          </a:r>
          <a:endParaRPr lang="en-US" sz="1200" kern="1200" dirty="0"/>
        </a:p>
        <a:p>
          <a:pPr marL="114300" lvl="1" indent="-114300" algn="l" defTabSz="533400" rtl="0">
            <a:lnSpc>
              <a:spcPct val="90000"/>
            </a:lnSpc>
            <a:spcBef>
              <a:spcPct val="0"/>
            </a:spcBef>
            <a:spcAft>
              <a:spcPct val="20000"/>
            </a:spcAft>
            <a:buChar char="••"/>
          </a:pPr>
          <a:r>
            <a:rPr lang="en-US" sz="1200" kern="1200" dirty="0" smtClean="0"/>
            <a:t>FC – 16 </a:t>
          </a:r>
          <a:r>
            <a:rPr lang="en-US" sz="1200" kern="1200" dirty="0" err="1" smtClean="0"/>
            <a:t>Gbit</a:t>
          </a:r>
          <a:r>
            <a:rPr lang="en-US" sz="1200" kern="1200" dirty="0" smtClean="0"/>
            <a:t>/s Fabric protocol support (PTP)</a:t>
          </a:r>
          <a:endParaRPr lang="en-US" sz="1200" kern="1200" dirty="0"/>
        </a:p>
        <a:p>
          <a:pPr marL="114300" lvl="1" indent="-114300" algn="l" defTabSz="533400" rtl="0">
            <a:lnSpc>
              <a:spcPct val="90000"/>
            </a:lnSpc>
            <a:spcBef>
              <a:spcPct val="0"/>
            </a:spcBef>
            <a:spcAft>
              <a:spcPct val="20000"/>
            </a:spcAft>
            <a:buChar char="••"/>
          </a:pPr>
          <a:r>
            <a:rPr lang="en-US" sz="1200" kern="1200" dirty="0" smtClean="0">
              <a:effectLst>
                <a:outerShdw blurRad="50800" dist="38100" dir="2700000" algn="tl" rotWithShape="0">
                  <a:prstClr val="black">
                    <a:alpha val="40000"/>
                  </a:prstClr>
                </a:outerShdw>
              </a:effectLst>
            </a:rPr>
            <a:t>Support from 2 to 192 disks, current industry offerings</a:t>
          </a:r>
          <a:endParaRPr lang="en-US" sz="1200" kern="1200" dirty="0"/>
        </a:p>
      </dsp:txBody>
      <dsp:txXfrm>
        <a:off x="0" y="1451257"/>
        <a:ext cx="8778694" cy="828000"/>
      </dsp:txXfrm>
    </dsp:sp>
    <dsp:sp modelId="{74A1D33B-2D92-456D-92B7-56F6D38A4657}">
      <dsp:nvSpPr>
        <dsp:cNvPr id="0" name=""/>
        <dsp:cNvSpPr/>
      </dsp:nvSpPr>
      <dsp:spPr>
        <a:xfrm>
          <a:off x="0" y="227925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Support for up to 192 SAS or </a:t>
          </a:r>
          <a:r>
            <a:rPr lang="en-US" sz="1600" kern="1200" dirty="0" err="1" smtClean="0"/>
            <a:t>Nearline</a:t>
          </a:r>
          <a:r>
            <a:rPr lang="en-US" sz="1600" kern="1200" dirty="0" smtClean="0"/>
            <a:t> SAS Drives</a:t>
          </a:r>
          <a:endParaRPr lang="en-US" sz="1600" kern="1200" dirty="0"/>
        </a:p>
      </dsp:txBody>
      <dsp:txXfrm>
        <a:off x="0" y="2279257"/>
        <a:ext cx="8778694" cy="383760"/>
      </dsp:txXfrm>
    </dsp:sp>
    <dsp:sp modelId="{434C9716-6C41-42B8-BCEE-7FAD2F85A0BA}">
      <dsp:nvSpPr>
        <dsp:cNvPr id="0" name=""/>
        <dsp:cNvSpPr/>
      </dsp:nvSpPr>
      <dsp:spPr>
        <a:xfrm>
          <a:off x="0" y="2663017"/>
          <a:ext cx="8778694"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t>2.5” SAS 10K RPM  - 600, 900GB, 1.2TB – max 192 drives</a:t>
          </a:r>
          <a:endParaRPr lang="en-US" sz="1200" kern="1200" dirty="0"/>
        </a:p>
        <a:p>
          <a:pPr marL="114300" lvl="1" indent="-114300" algn="l" defTabSz="533400" rtl="0">
            <a:lnSpc>
              <a:spcPct val="90000"/>
            </a:lnSpc>
            <a:spcBef>
              <a:spcPct val="0"/>
            </a:spcBef>
            <a:spcAft>
              <a:spcPct val="20000"/>
            </a:spcAft>
            <a:buChar char="••"/>
          </a:pPr>
          <a:r>
            <a:rPr lang="en-US" sz="1200" kern="1200" dirty="0" smtClean="0"/>
            <a:t>3.5” </a:t>
          </a:r>
          <a:r>
            <a:rPr lang="en-US" sz="1200" kern="1200" dirty="0" err="1" smtClean="0"/>
            <a:t>Nearline</a:t>
          </a:r>
          <a:r>
            <a:rPr lang="en-US" sz="1200" kern="1200" dirty="0" smtClean="0"/>
            <a:t> SAS 7.2K RPM - 2, 3, 4 TB – max 96 drives</a:t>
          </a:r>
          <a:endParaRPr lang="en-US" sz="1200" kern="1200" dirty="0"/>
        </a:p>
        <a:p>
          <a:pPr marL="114300" lvl="1" indent="-114300" algn="l" defTabSz="533400" rtl="0">
            <a:lnSpc>
              <a:spcPct val="90000"/>
            </a:lnSpc>
            <a:spcBef>
              <a:spcPct val="0"/>
            </a:spcBef>
            <a:spcAft>
              <a:spcPct val="20000"/>
            </a:spcAft>
            <a:buChar char="••"/>
          </a:pPr>
          <a:r>
            <a:rPr lang="en-US" sz="1200" kern="1200" dirty="0" smtClean="0"/>
            <a:t>Freely mix drives in any quantities, any locations</a:t>
          </a:r>
          <a:endParaRPr lang="en-US" sz="1200" kern="1200" dirty="0"/>
        </a:p>
      </dsp:txBody>
      <dsp:txXfrm>
        <a:off x="0" y="2663017"/>
        <a:ext cx="8778694" cy="629280"/>
      </dsp:txXfrm>
    </dsp:sp>
    <dsp:sp modelId="{08F6DD45-6580-4D83-B037-E5629898A36B}">
      <dsp:nvSpPr>
        <dsp:cNvPr id="0" name=""/>
        <dsp:cNvSpPr/>
      </dsp:nvSpPr>
      <dsp:spPr>
        <a:xfrm>
          <a:off x="0" y="329229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50800" dist="38100" dir="2700000" algn="tl" rotWithShape="0">
                  <a:prstClr val="black">
                    <a:alpha val="40000"/>
                  </a:prstClr>
                </a:outerShdw>
              </a:effectLst>
            </a:rPr>
            <a:t>Battery-free Cache backup</a:t>
          </a:r>
          <a:endParaRPr lang="en-US" sz="1600" kern="1200" dirty="0">
            <a:effectLst>
              <a:outerShdw blurRad="50800" dist="38100" dir="2700000" algn="tl" rotWithShape="0">
                <a:prstClr val="black">
                  <a:alpha val="40000"/>
                </a:prstClr>
              </a:outerShdw>
            </a:effectLst>
          </a:endParaRPr>
        </a:p>
      </dsp:txBody>
      <dsp:txXfrm>
        <a:off x="0" y="3292297"/>
        <a:ext cx="8778694" cy="383760"/>
      </dsp:txXfrm>
    </dsp:sp>
    <dsp:sp modelId="{A8728D1C-2A22-4F4E-802B-AE202E5DB696}">
      <dsp:nvSpPr>
        <dsp:cNvPr id="0" name=""/>
        <dsp:cNvSpPr/>
      </dsp:nvSpPr>
      <dsp:spPr>
        <a:xfrm>
          <a:off x="0" y="372213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50800" dist="38100" dir="2700000" algn="tl" rotWithShape="0">
                  <a:prstClr val="black">
                    <a:alpha val="40000"/>
                  </a:prstClr>
                </a:outerShdw>
              </a:effectLst>
            </a:rPr>
            <a:t>RAID 1, 5, 6, 10, 50 data protection </a:t>
          </a:r>
          <a:endParaRPr lang="en-US" sz="1600" kern="1200" dirty="0">
            <a:effectLst>
              <a:outerShdw blurRad="50800" dist="38100" dir="2700000" algn="tl" rotWithShape="0">
                <a:prstClr val="black">
                  <a:alpha val="40000"/>
                </a:prstClr>
              </a:outerShdw>
            </a:effectLst>
          </a:endParaRPr>
        </a:p>
      </dsp:txBody>
      <dsp:txXfrm>
        <a:off x="0" y="3722137"/>
        <a:ext cx="8778694" cy="383760"/>
      </dsp:txXfrm>
    </dsp:sp>
    <dsp:sp modelId="{75181D47-CE2D-400E-8E1D-296FE50F6EC1}">
      <dsp:nvSpPr>
        <dsp:cNvPr id="0" name=""/>
        <dsp:cNvSpPr/>
      </dsp:nvSpPr>
      <dsp:spPr>
        <a:xfrm>
          <a:off x="0" y="415197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50800" dist="38100" dir="2700000" algn="tl" rotWithShape="0">
                  <a:prstClr val="black">
                    <a:alpha val="40000"/>
                  </a:prstClr>
                </a:outerShdw>
              </a:effectLst>
            </a:rPr>
            <a:t>Local and Global hot spare support</a:t>
          </a:r>
          <a:endParaRPr lang="en-US" sz="1600" kern="1200">
            <a:effectLst>
              <a:outerShdw blurRad="50800" dist="38100" dir="2700000" algn="tl" rotWithShape="0">
                <a:prstClr val="black">
                  <a:alpha val="40000"/>
                </a:prstClr>
              </a:outerShdw>
            </a:effectLst>
          </a:endParaRPr>
        </a:p>
      </dsp:txBody>
      <dsp:txXfrm>
        <a:off x="0" y="4151977"/>
        <a:ext cx="8778694" cy="383760"/>
      </dsp:txXfrm>
    </dsp:sp>
    <dsp:sp modelId="{FB8E4530-3066-46E0-87AE-9756EA80EAEB}">
      <dsp:nvSpPr>
        <dsp:cNvPr id="0" name=""/>
        <dsp:cNvSpPr/>
      </dsp:nvSpPr>
      <dsp:spPr>
        <a:xfrm>
          <a:off x="0" y="4581817"/>
          <a:ext cx="8778694"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50800" dist="38100" dir="2700000" algn="tl" rotWithShape="0">
                  <a:prstClr val="black">
                    <a:alpha val="40000"/>
                  </a:prstClr>
                </a:outerShdw>
              </a:effectLst>
            </a:rPr>
            <a:t>Embedded Management software is OS platform independent</a:t>
          </a:r>
          <a:endParaRPr lang="en-US" sz="1600" kern="1200" dirty="0">
            <a:effectLst>
              <a:outerShdw blurRad="50800" dist="38100" dir="2700000" algn="tl" rotWithShape="0">
                <a:prstClr val="black">
                  <a:alpha val="40000"/>
                </a:prstClr>
              </a:outerShdw>
            </a:effectLst>
          </a:endParaRPr>
        </a:p>
      </dsp:txBody>
      <dsp:txXfrm>
        <a:off x="0" y="4581817"/>
        <a:ext cx="8778694" cy="383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69C28B-3C3B-4D20-9A66-B2BD337539A4}">
      <dsp:nvSpPr>
        <dsp:cNvPr id="0" name=""/>
        <dsp:cNvSpPr/>
      </dsp:nvSpPr>
      <dsp:spPr>
        <a:xfrm>
          <a:off x="445969" y="1297"/>
          <a:ext cx="6797072" cy="482694"/>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0" kern="1200" dirty="0" smtClean="0"/>
            <a:t>In a web browser, type a controller module IP address in the address or location field and press </a:t>
          </a:r>
          <a:r>
            <a:rPr lang="en-US" sz="1100" b="1" i="1" kern="1200" dirty="0" smtClean="0"/>
            <a:t>Enter</a:t>
          </a:r>
          <a:endParaRPr lang="en-US" sz="1100" b="1" i="1" kern="1200" dirty="0"/>
        </a:p>
      </dsp:txBody>
      <dsp:txXfrm>
        <a:off x="445969" y="1297"/>
        <a:ext cx="6797072" cy="482694"/>
      </dsp:txXfrm>
    </dsp:sp>
    <dsp:sp modelId="{46AB735B-5E1F-4DC9-B63F-969B78A8EFB3}">
      <dsp:nvSpPr>
        <dsp:cNvPr id="0" name=""/>
        <dsp:cNvSpPr/>
      </dsp:nvSpPr>
      <dsp:spPr>
        <a:xfrm rot="5400000">
          <a:off x="3754000" y="496059"/>
          <a:ext cx="181010" cy="217212"/>
        </a:xfrm>
        <a:prstGeom prst="rightArrow">
          <a:avLst>
            <a:gd name="adj1" fmla="val 60000"/>
            <a:gd name="adj2" fmla="val 50000"/>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0" kern="1200"/>
        </a:p>
      </dsp:txBody>
      <dsp:txXfrm rot="5400000">
        <a:off x="3754000" y="496059"/>
        <a:ext cx="181010" cy="217212"/>
      </dsp:txXfrm>
    </dsp:sp>
    <dsp:sp modelId="{4CC1F7E5-5084-4F1E-9699-A1173C88A368}">
      <dsp:nvSpPr>
        <dsp:cNvPr id="0" name=""/>
        <dsp:cNvSpPr/>
      </dsp:nvSpPr>
      <dsp:spPr>
        <a:xfrm>
          <a:off x="445969" y="725339"/>
          <a:ext cx="6797072" cy="482694"/>
        </a:xfrm>
        <a:prstGeom prst="roundRect">
          <a:avLst>
            <a:gd name="adj" fmla="val 10000"/>
          </a:avLst>
        </a:prstGeom>
        <a:gradFill rotWithShape="0">
          <a:gsLst>
            <a:gs pos="0">
              <a:schemeClr val="accent4">
                <a:shade val="80000"/>
                <a:hueOff val="0"/>
                <a:satOff val="5"/>
                <a:lumOff val="7076"/>
                <a:alphaOff val="0"/>
                <a:shade val="51000"/>
                <a:satMod val="130000"/>
              </a:schemeClr>
            </a:gs>
            <a:gs pos="80000">
              <a:schemeClr val="accent4">
                <a:shade val="80000"/>
                <a:hueOff val="0"/>
                <a:satOff val="5"/>
                <a:lumOff val="7076"/>
                <a:alphaOff val="0"/>
                <a:shade val="93000"/>
                <a:satMod val="130000"/>
              </a:schemeClr>
            </a:gs>
            <a:gs pos="100000">
              <a:schemeClr val="accent4">
                <a:shade val="80000"/>
                <a:hueOff val="0"/>
                <a:satOff val="5"/>
                <a:lumOff val="70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0" kern="1200" dirty="0" smtClean="0"/>
            <a:t>Type the User name (Default = </a:t>
          </a:r>
          <a:r>
            <a:rPr lang="en-US" sz="1100" b="1" i="1" kern="1200" dirty="0" smtClean="0"/>
            <a:t>manage</a:t>
          </a:r>
          <a:r>
            <a:rPr lang="en-US" sz="1100" b="0" kern="1200" dirty="0" smtClean="0"/>
            <a:t>)</a:t>
          </a:r>
          <a:endParaRPr lang="en-US" sz="1100" b="0" kern="1200" dirty="0"/>
        </a:p>
      </dsp:txBody>
      <dsp:txXfrm>
        <a:off x="445969" y="725339"/>
        <a:ext cx="6797072" cy="482694"/>
      </dsp:txXfrm>
    </dsp:sp>
    <dsp:sp modelId="{DD0C63FB-C5DB-434C-AE3E-4CCC29DEC5D4}">
      <dsp:nvSpPr>
        <dsp:cNvPr id="0" name=""/>
        <dsp:cNvSpPr/>
      </dsp:nvSpPr>
      <dsp:spPr>
        <a:xfrm rot="5400000">
          <a:off x="3754000" y="1220101"/>
          <a:ext cx="181010" cy="217212"/>
        </a:xfrm>
        <a:prstGeom prst="rightArrow">
          <a:avLst>
            <a:gd name="adj1" fmla="val 60000"/>
            <a:gd name="adj2" fmla="val 50000"/>
          </a:avLst>
        </a:prstGeom>
        <a:gradFill rotWithShape="0">
          <a:gsLst>
            <a:gs pos="0">
              <a:schemeClr val="accent4">
                <a:shade val="90000"/>
                <a:hueOff val="0"/>
                <a:satOff val="-15"/>
                <a:lumOff val="9136"/>
                <a:alphaOff val="0"/>
                <a:shade val="51000"/>
                <a:satMod val="130000"/>
              </a:schemeClr>
            </a:gs>
            <a:gs pos="80000">
              <a:schemeClr val="accent4">
                <a:shade val="90000"/>
                <a:hueOff val="0"/>
                <a:satOff val="-15"/>
                <a:lumOff val="9136"/>
                <a:alphaOff val="0"/>
                <a:shade val="93000"/>
                <a:satMod val="130000"/>
              </a:schemeClr>
            </a:gs>
            <a:gs pos="100000">
              <a:schemeClr val="accent4">
                <a:shade val="90000"/>
                <a:hueOff val="0"/>
                <a:satOff val="-15"/>
                <a:lumOff val="91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0" kern="1200"/>
        </a:p>
      </dsp:txBody>
      <dsp:txXfrm rot="5400000">
        <a:off x="3754000" y="1220101"/>
        <a:ext cx="181010" cy="217212"/>
      </dsp:txXfrm>
    </dsp:sp>
    <dsp:sp modelId="{A7E93B81-466F-44DD-BFF4-E633C91DE03A}">
      <dsp:nvSpPr>
        <dsp:cNvPr id="0" name=""/>
        <dsp:cNvSpPr/>
      </dsp:nvSpPr>
      <dsp:spPr>
        <a:xfrm>
          <a:off x="445969" y="1449381"/>
          <a:ext cx="6797072" cy="482694"/>
        </a:xfrm>
        <a:prstGeom prst="roundRect">
          <a:avLst>
            <a:gd name="adj" fmla="val 10000"/>
          </a:avLst>
        </a:prstGeom>
        <a:gradFill rotWithShape="0">
          <a:gsLst>
            <a:gs pos="0">
              <a:schemeClr val="accent4">
                <a:shade val="80000"/>
                <a:hueOff val="0"/>
                <a:satOff val="11"/>
                <a:lumOff val="14152"/>
                <a:alphaOff val="0"/>
                <a:shade val="51000"/>
                <a:satMod val="130000"/>
              </a:schemeClr>
            </a:gs>
            <a:gs pos="80000">
              <a:schemeClr val="accent4">
                <a:shade val="80000"/>
                <a:hueOff val="0"/>
                <a:satOff val="11"/>
                <a:lumOff val="14152"/>
                <a:alphaOff val="0"/>
                <a:shade val="93000"/>
                <a:satMod val="130000"/>
              </a:schemeClr>
            </a:gs>
            <a:gs pos="100000">
              <a:schemeClr val="accent4">
                <a:shade val="80000"/>
                <a:hueOff val="0"/>
                <a:satOff val="11"/>
                <a:lumOff val="141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0" kern="1200" dirty="0" smtClean="0"/>
            <a:t>Type the Password (Default = </a:t>
          </a:r>
          <a:r>
            <a:rPr lang="en-US" sz="1100" b="1" i="1" kern="1200" dirty="0" smtClean="0"/>
            <a:t>!manage</a:t>
          </a:r>
          <a:r>
            <a:rPr lang="en-US" sz="1100" b="0" kern="1200" dirty="0" smtClean="0"/>
            <a:t>)</a:t>
          </a:r>
          <a:endParaRPr lang="en-US" sz="1100" b="0" kern="1200" dirty="0"/>
        </a:p>
      </dsp:txBody>
      <dsp:txXfrm>
        <a:off x="445969" y="1449381"/>
        <a:ext cx="6797072" cy="482694"/>
      </dsp:txXfrm>
    </dsp:sp>
    <dsp:sp modelId="{9B5B0B63-7BC3-482F-83A3-0264EE9E3A95}">
      <dsp:nvSpPr>
        <dsp:cNvPr id="0" name=""/>
        <dsp:cNvSpPr/>
      </dsp:nvSpPr>
      <dsp:spPr>
        <a:xfrm rot="5400000">
          <a:off x="3754000" y="1944143"/>
          <a:ext cx="181010" cy="217212"/>
        </a:xfrm>
        <a:prstGeom prst="rightArrow">
          <a:avLst>
            <a:gd name="adj1" fmla="val 60000"/>
            <a:gd name="adj2" fmla="val 50000"/>
          </a:avLst>
        </a:prstGeom>
        <a:gradFill rotWithShape="0">
          <a:gsLst>
            <a:gs pos="0">
              <a:schemeClr val="accent4">
                <a:shade val="90000"/>
                <a:hueOff val="0"/>
                <a:satOff val="-30"/>
                <a:lumOff val="18271"/>
                <a:alphaOff val="0"/>
                <a:shade val="51000"/>
                <a:satMod val="130000"/>
              </a:schemeClr>
            </a:gs>
            <a:gs pos="80000">
              <a:schemeClr val="accent4">
                <a:shade val="90000"/>
                <a:hueOff val="0"/>
                <a:satOff val="-30"/>
                <a:lumOff val="18271"/>
                <a:alphaOff val="0"/>
                <a:shade val="93000"/>
                <a:satMod val="130000"/>
              </a:schemeClr>
            </a:gs>
            <a:gs pos="100000">
              <a:schemeClr val="accent4">
                <a:shade val="90000"/>
                <a:hueOff val="0"/>
                <a:satOff val="-30"/>
                <a:lumOff val="182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0" kern="1200"/>
        </a:p>
      </dsp:txBody>
      <dsp:txXfrm rot="5400000">
        <a:off x="3754000" y="1944143"/>
        <a:ext cx="181010" cy="217212"/>
      </dsp:txXfrm>
    </dsp:sp>
    <dsp:sp modelId="{926F3C91-BC9D-484D-9516-B63A5E237AC7}">
      <dsp:nvSpPr>
        <dsp:cNvPr id="0" name=""/>
        <dsp:cNvSpPr/>
      </dsp:nvSpPr>
      <dsp:spPr>
        <a:xfrm>
          <a:off x="445969" y="2173422"/>
          <a:ext cx="6797072" cy="482694"/>
        </a:xfrm>
        <a:prstGeom prst="roundRect">
          <a:avLst>
            <a:gd name="adj" fmla="val 10000"/>
          </a:avLst>
        </a:prstGeom>
        <a:gradFill rotWithShape="0">
          <a:gsLst>
            <a:gs pos="0">
              <a:schemeClr val="accent4">
                <a:shade val="80000"/>
                <a:hueOff val="0"/>
                <a:satOff val="16"/>
                <a:lumOff val="21228"/>
                <a:alphaOff val="0"/>
                <a:shade val="51000"/>
                <a:satMod val="130000"/>
              </a:schemeClr>
            </a:gs>
            <a:gs pos="80000">
              <a:schemeClr val="accent4">
                <a:shade val="80000"/>
                <a:hueOff val="0"/>
                <a:satOff val="16"/>
                <a:lumOff val="21228"/>
                <a:alphaOff val="0"/>
                <a:shade val="93000"/>
                <a:satMod val="130000"/>
              </a:schemeClr>
            </a:gs>
            <a:gs pos="100000">
              <a:schemeClr val="accent4">
                <a:shade val="80000"/>
                <a:hueOff val="0"/>
                <a:satOff val="16"/>
                <a:lumOff val="212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0" kern="1200" dirty="0" smtClean="0"/>
            <a:t>Select Sign In</a:t>
          </a:r>
          <a:endParaRPr lang="en-US" sz="1100" b="0" kern="1200" dirty="0"/>
        </a:p>
      </dsp:txBody>
      <dsp:txXfrm>
        <a:off x="445969" y="2173422"/>
        <a:ext cx="6797072" cy="482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 y="115015"/>
            <a:ext cx="2194560" cy="365045"/>
          </a:xfrm>
          <a:prstGeom prst="rect">
            <a:avLst/>
          </a:prstGeom>
          <a:noFill/>
          <a:ln w="9525">
            <a:noFill/>
            <a:miter lim="800000"/>
            <a:headEnd/>
            <a:tailEnd/>
          </a:ln>
        </p:spPr>
      </p:pic>
      <p:sp>
        <p:nvSpPr>
          <p:cNvPr id="28675" name="Rectangle 7"/>
          <p:cNvSpPr>
            <a:spLocks noChangeArrowheads="1"/>
          </p:cNvSpPr>
          <p:nvPr/>
        </p:nvSpPr>
        <p:spPr bwMode="auto">
          <a:xfrm>
            <a:off x="81280" y="9042797"/>
            <a:ext cx="5283200" cy="480060"/>
          </a:xfrm>
          <a:prstGeom prst="rect">
            <a:avLst/>
          </a:prstGeom>
          <a:noFill/>
          <a:ln w="9525">
            <a:noFill/>
            <a:miter lim="800000"/>
            <a:headEnd/>
            <a:tailEnd/>
          </a:ln>
        </p:spPr>
        <p:txBody>
          <a:bodyPr lIns="96661" tIns="48331" rIns="96661" bIns="48331" anchor="b"/>
          <a:lstStyle/>
          <a:p>
            <a:pPr>
              <a:defRPr/>
            </a:pPr>
            <a:r>
              <a:rPr lang="en-US" sz="600" dirty="0">
                <a:latin typeface="Arial" pitchFamily="34" charset="0"/>
                <a:ea typeface="ＭＳ Ｐゴシック" charset="-128"/>
                <a:cs typeface="Arial" pitchFamily="34" charset="0"/>
              </a:rPr>
              <a:t>© 2010 Quantum Corporation. Company Confidential. Forward-looking information is based upon multiple assumptions and uncertainties, does not necessarily represent the company</a:t>
            </a:r>
            <a:r>
              <a:rPr lang="ja-JP" altLang="en-US" sz="600" dirty="0">
                <a:latin typeface="Arial" pitchFamily="34" charset="0"/>
                <a:ea typeface="ＭＳ Ｐゴシック" charset="-128"/>
                <a:cs typeface="Arial" pitchFamily="34" charset="0"/>
              </a:rPr>
              <a:t>’</a:t>
            </a:r>
            <a:r>
              <a:rPr lang="en-US" altLang="ja-JP" sz="600" dirty="0">
                <a:latin typeface="Arial" pitchFamily="34" charset="0"/>
                <a:ea typeface="ＭＳ Ｐゴシック" charset="-128"/>
                <a:cs typeface="Arial" pitchFamily="34" charset="0"/>
              </a:rPr>
              <a:t>s outlook and is for planning purposes only.</a:t>
            </a:r>
            <a:endParaRPr lang="en-US" sz="600" dirty="0">
              <a:latin typeface="Arial" pitchFamily="34" charset="0"/>
              <a:ea typeface="ＭＳ Ｐゴシック" charset="-128"/>
              <a:cs typeface="Arial" pitchFamily="34" charset="0"/>
            </a:endParaRPr>
          </a:p>
        </p:txBody>
      </p:sp>
      <p:sp>
        <p:nvSpPr>
          <p:cNvPr id="28676" name="Rectangle 8"/>
          <p:cNvSpPr>
            <a:spLocks noChangeArrowheads="1"/>
          </p:cNvSpPr>
          <p:nvPr/>
        </p:nvSpPr>
        <p:spPr bwMode="auto">
          <a:xfrm>
            <a:off x="5689601" y="9041130"/>
            <a:ext cx="1623907" cy="480060"/>
          </a:xfrm>
          <a:prstGeom prst="rect">
            <a:avLst/>
          </a:prstGeom>
          <a:noFill/>
          <a:ln w="9525">
            <a:noFill/>
            <a:miter lim="800000"/>
            <a:headEnd/>
            <a:tailEnd/>
          </a:ln>
        </p:spPr>
        <p:txBody>
          <a:bodyPr lIns="96661" tIns="48331" rIns="96661" bIns="48331" anchor="b"/>
          <a:lstStyle/>
          <a:p>
            <a:pPr algn="r">
              <a:defRPr/>
            </a:pPr>
            <a:fld id="{3FDB4DEF-1C31-4CDB-AE15-0571721ADE37}" type="slidenum">
              <a:rPr lang="en-US" sz="1300">
                <a:latin typeface="Arial" pitchFamily="34" charset="0"/>
                <a:ea typeface="ＭＳ Ｐゴシック" charset="-128"/>
                <a:cs typeface="Arial" pitchFamily="34" charset="0"/>
              </a:rPr>
              <a:pPr algn="r">
                <a:defRPr/>
              </a:pPr>
              <a:t>‹#›</a:t>
            </a:fld>
            <a:endParaRPr lang="en-US" sz="1300" dirty="0">
              <a:latin typeface="Arial" pitchFamily="34" charset="0"/>
              <a:ea typeface="ＭＳ Ｐゴシック" charset="-128"/>
              <a:cs typeface="Arial" pitchFamily="34" charset="0"/>
            </a:endParaRPr>
          </a:p>
        </p:txBody>
      </p:sp>
    </p:spTree>
    <p:extLst>
      <p:ext uri="{BB962C8B-B14F-4D97-AF65-F5344CB8AC3E}">
        <p14:creationId xmlns="" xmlns:p14="http://schemas.microsoft.com/office/powerpoint/2010/main" val="1447771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62560" y="4560570"/>
            <a:ext cx="69900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81280" y="9041130"/>
            <a:ext cx="528320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600">
                <a:ea typeface="ＭＳ Ｐゴシック" charset="-128"/>
                <a:cs typeface="+mn-cs"/>
              </a:defRPr>
            </a:lvl1pPr>
          </a:lstStyle>
          <a:p>
            <a:pPr>
              <a:defRPr/>
            </a:pPr>
            <a:r>
              <a:rPr lang="en-US" smtClean="0">
                <a:latin typeface="Arial" pitchFamily="34" charset="0"/>
              </a:rPr>
              <a:t>© 2013 Quantum Corporation. Company Confidential. Forward-looking information is based upon multiple assumptions and uncertainties, does not necessarily represent the company’s outlook and is for planning purposes only.</a:t>
            </a:r>
            <a:endParaRPr lang="en-US" dirty="0">
              <a:latin typeface="Arial" pitchFamily="34" charset="0"/>
            </a:endParaRPr>
          </a:p>
        </p:txBody>
      </p:sp>
      <p:sp>
        <p:nvSpPr>
          <p:cNvPr id="10247" name="Rectangle 7"/>
          <p:cNvSpPr>
            <a:spLocks noGrp="1" noChangeArrowheads="1"/>
          </p:cNvSpPr>
          <p:nvPr>
            <p:ph type="sldNum" sz="quarter" idx="5"/>
          </p:nvPr>
        </p:nvSpPr>
        <p:spPr bwMode="auto">
          <a:xfrm>
            <a:off x="5689601" y="9041130"/>
            <a:ext cx="1623907"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ea typeface="ＭＳ Ｐゴシック" charset="-128"/>
                <a:cs typeface="+mn-cs"/>
              </a:defRPr>
            </a:lvl1pPr>
          </a:lstStyle>
          <a:p>
            <a:pPr>
              <a:defRPr/>
            </a:pPr>
            <a:fld id="{857B0BA6-1AAD-4AF6-9E2B-B167E0A67E35}" type="slidenum">
              <a:rPr lang="en-US" smtClean="0"/>
              <a:pPr>
                <a:defRPr/>
              </a:pPr>
              <a:t>‹#›</a:t>
            </a:fld>
            <a:endParaRPr lang="en-US" dirty="0"/>
          </a:p>
        </p:txBody>
      </p:sp>
      <p:pic>
        <p:nvPicPr>
          <p:cNvPr id="32774" name="Picture 8" descr="logo_blue"/>
          <p:cNvPicPr>
            <a:picLocks noChangeAspect="1" noChangeArrowheads="1"/>
          </p:cNvPicPr>
          <p:nvPr/>
        </p:nvPicPr>
        <p:blipFill>
          <a:blip r:embed="rId2"/>
          <a:srcRect/>
          <a:stretch>
            <a:fillRect/>
          </a:stretch>
        </p:blipFill>
        <p:spPr bwMode="auto">
          <a:xfrm>
            <a:off x="487680" y="115015"/>
            <a:ext cx="2194560" cy="365045"/>
          </a:xfrm>
          <a:prstGeom prst="rect">
            <a:avLst/>
          </a:prstGeom>
          <a:noFill/>
          <a:ln w="9525">
            <a:noFill/>
            <a:miter lim="800000"/>
            <a:headEnd/>
            <a:tailEnd/>
          </a:ln>
        </p:spPr>
      </p:pic>
    </p:spTree>
    <p:extLst>
      <p:ext uri="{BB962C8B-B14F-4D97-AF65-F5344CB8AC3E}">
        <p14:creationId xmlns="" xmlns:p14="http://schemas.microsoft.com/office/powerpoint/2010/main" val="2813660995"/>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pitchFamily="34"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pitchFamily="34"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pitchFamily="34"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pitchFamily="34"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latin typeface="Arial" pitchFamily="34" charset="0"/>
              </a:rPr>
              <a:t>© 2013 Quantum Corporation. Company Confidential. Forward-looking information is based upon multiple assumptions and uncertainties, does not necessarily represent the company’s outlook and is for planning purposes only.</a:t>
            </a:r>
            <a:endParaRPr lang="en-US" dirty="0">
              <a:latin typeface="Arial" pitchFamily="34" charset="0"/>
            </a:endParaRPr>
          </a:p>
        </p:txBody>
      </p:sp>
      <p:sp>
        <p:nvSpPr>
          <p:cNvPr id="5" name="Slide Number Placeholder 4"/>
          <p:cNvSpPr>
            <a:spLocks noGrp="1"/>
          </p:cNvSpPr>
          <p:nvPr>
            <p:ph type="sldNum" sz="quarter" idx="11"/>
          </p:nvPr>
        </p:nvSpPr>
        <p:spPr/>
        <p:txBody>
          <a:bodyPr/>
          <a:lstStyle/>
          <a:p>
            <a:pPr>
              <a:defRPr/>
            </a:pPr>
            <a:fld id="{857B0BA6-1AAD-4AF6-9E2B-B167E0A67E35}"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latin typeface="Arial" pitchFamily="34" charset="0"/>
              </a:rPr>
              <a:t>© 2013 Quantum Corporation. Company Confidential. Forward-looking information is based upon multiple assumptions and uncertainties, does not necessarily represent the company’s outlook and is for planning purposes only.</a:t>
            </a:r>
            <a:endParaRPr lang="en-US" dirty="0">
              <a:latin typeface="Arial" pitchFamily="34" charset="0"/>
            </a:endParaRPr>
          </a:p>
        </p:txBody>
      </p:sp>
      <p:sp>
        <p:nvSpPr>
          <p:cNvPr id="5" name="Slide Number Placeholder 4"/>
          <p:cNvSpPr>
            <a:spLocks noGrp="1"/>
          </p:cNvSpPr>
          <p:nvPr>
            <p:ph type="sldNum" sz="quarter" idx="11"/>
          </p:nvPr>
        </p:nvSpPr>
        <p:spPr/>
        <p:txBody>
          <a:bodyPr/>
          <a:lstStyle/>
          <a:p>
            <a:pPr>
              <a:defRPr/>
            </a:pPr>
            <a:fld id="{857B0BA6-1AAD-4AF6-9E2B-B167E0A67E35}" type="slidenum">
              <a:rPr lang="en-US" smtClean="0"/>
              <a:pPr>
                <a:defRPr/>
              </a:pPr>
              <a:t>5</a:t>
            </a:fld>
            <a:endParaRPr lang="en-US" dirty="0"/>
          </a:p>
        </p:txBody>
      </p:sp>
    </p:spTree>
    <p:extLst>
      <p:ext uri="{BB962C8B-B14F-4D97-AF65-F5344CB8AC3E}">
        <p14:creationId xmlns="" xmlns:p14="http://schemas.microsoft.com/office/powerpoint/2010/main" val="83591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fld id="{DCBF9218-E451-4D04-A7CB-641EB23D1461}" type="slidenum">
              <a:rPr lang="en-US" smtClean="0"/>
              <a:pPr/>
              <a:t>6</a:t>
            </a:fld>
            <a:endParaRPr lang="en-US"/>
          </a:p>
        </p:txBody>
      </p:sp>
    </p:spTree>
    <p:extLst>
      <p:ext uri="{BB962C8B-B14F-4D97-AF65-F5344CB8AC3E}">
        <p14:creationId xmlns="" xmlns:p14="http://schemas.microsoft.com/office/powerpoint/2010/main" val="341385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latin typeface="Arial" pitchFamily="34" charset="0"/>
              </a:rPr>
              <a:t>© 2013 Quantum Corporation. Company Confidential. Forward-looking information is based upon multiple assumptions and uncertainties, does not necessarily represent the company’s outlook and is for planning purposes only.</a:t>
            </a:r>
            <a:endParaRPr lang="en-US" dirty="0">
              <a:latin typeface="Arial" pitchFamily="34" charset="0"/>
            </a:endParaRPr>
          </a:p>
        </p:txBody>
      </p:sp>
      <p:sp>
        <p:nvSpPr>
          <p:cNvPr id="5" name="Slide Number Placeholder 4"/>
          <p:cNvSpPr>
            <a:spLocks noGrp="1"/>
          </p:cNvSpPr>
          <p:nvPr>
            <p:ph type="sldNum" sz="quarter" idx="11"/>
          </p:nvPr>
        </p:nvSpPr>
        <p:spPr/>
        <p:txBody>
          <a:bodyPr/>
          <a:lstStyle/>
          <a:p>
            <a:pPr>
              <a:defRPr/>
            </a:pPr>
            <a:fld id="{857B0BA6-1AAD-4AF6-9E2B-B167E0A67E35}" type="slidenum">
              <a:rPr lang="en-US" smtClean="0"/>
              <a:pPr>
                <a:defRPr/>
              </a:pPr>
              <a:t>17</a:t>
            </a:fld>
            <a:endParaRPr lang="en-US" dirty="0"/>
          </a:p>
        </p:txBody>
      </p:sp>
    </p:spTree>
    <p:extLst>
      <p:ext uri="{BB962C8B-B14F-4D97-AF65-F5344CB8AC3E}">
        <p14:creationId xmlns="" xmlns:p14="http://schemas.microsoft.com/office/powerpoint/2010/main" val="2606139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sp>
        <p:nvSpPr>
          <p:cNvPr id="10"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Tree>
    <p:extLst>
      <p:ext uri="{BB962C8B-B14F-4D97-AF65-F5344CB8AC3E}">
        <p14:creationId xmlns="" xmlns:p14="http://schemas.microsoft.com/office/powerpoint/2010/main" val="1814725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639763"/>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1625" y="1143000"/>
            <a:ext cx="7543800" cy="50292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228600" y="6618288"/>
            <a:ext cx="463550" cy="246062"/>
          </a:xfrm>
          <a:prstGeom prst="rect">
            <a:avLst/>
          </a:prstGeom>
          <a:ln/>
        </p:spPr>
        <p:txBody>
          <a:bodyPr/>
          <a:lstStyle>
            <a:lvl1pPr>
              <a:defRPr>
                <a:latin typeface="Arial" pitchFamily="34" charset="0"/>
              </a:defRPr>
            </a:lvl1pPr>
          </a:lstStyle>
          <a:p>
            <a:pPr>
              <a:defRPr/>
            </a:pPr>
            <a:fld id="{19D582D4-F950-4684-937F-8617D8597911}" type="slidenum">
              <a:rPr lang="en-US" smtClean="0"/>
              <a:pPr>
                <a:defRPr/>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600">
        <p:wipe/>
      </p:transition>
    </mc:Choice>
    <mc:Fallback>
      <p:transition spd="med">
        <p:wipe/>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1" name="Text Placeholder 15"/>
          <p:cNvSpPr>
            <a:spLocks noGrp="1"/>
          </p:cNvSpPr>
          <p:nvPr>
            <p:ph type="body" sz="quarter" idx="11"/>
          </p:nvPr>
        </p:nvSpPr>
        <p:spPr>
          <a:xfrm>
            <a:off x="904875" y="1970088"/>
            <a:ext cx="3560763" cy="604837"/>
          </a:xfrm>
          <a:prstGeom prst="rect">
            <a:avLst/>
          </a:prstGeo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pitchFamily="34" charset="0"/>
                <a:ea typeface="ＭＳ Ｐゴシック" charset="-128"/>
                <a:cs typeface="ＭＳ Ｐゴシック" charset="-128"/>
              </a:defRPr>
            </a:lvl1pPr>
          </a:lstStyle>
          <a:p>
            <a:pPr lvl="0"/>
            <a:r>
              <a:rPr lang="en-US" dirty="0" smtClean="0"/>
              <a:t>Click to edit Master text styles</a:t>
            </a:r>
          </a:p>
        </p:txBody>
      </p:sp>
      <p:sp>
        <p:nvSpPr>
          <p:cNvPr id="12" name="Title 16"/>
          <p:cNvSpPr>
            <a:spLocks noGrp="1"/>
          </p:cNvSpPr>
          <p:nvPr>
            <p:ph type="title"/>
          </p:nvPr>
        </p:nvSpPr>
        <p:spPr>
          <a:xfrm>
            <a:off x="875322" y="1066800"/>
            <a:ext cx="7772400" cy="639763"/>
          </a:xfrm>
          <a:prstGeom prst="rect">
            <a:avLst/>
          </a:prstGeom>
        </p:spPr>
        <p:txBody>
          <a:bodyPr/>
          <a:lstStyle>
            <a:lvl1pPr algn="l" rtl="0" eaLnBrk="0" fontAlgn="base" hangingPunct="0">
              <a:spcBef>
                <a:spcPct val="0"/>
              </a:spcBef>
              <a:spcAft>
                <a:spcPct val="0"/>
              </a:spcAft>
              <a:defRPr lang="en-US" sz="3200" b="1" kern="1200" dirty="0">
                <a:solidFill>
                  <a:schemeClr val="bg1"/>
                </a:solidFill>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600">
        <p:wipe/>
      </p:transition>
    </mc:Choice>
    <mc:Fallback>
      <p:transition spd="med">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ot Hill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639763"/>
          </a:xfrm>
          <a:prstGeom prst="rect">
            <a:avLst/>
          </a:prstGeom>
        </p:spPr>
        <p:txBody>
          <a:bodyPr/>
          <a:lstStyle/>
          <a:p>
            <a:r>
              <a:rPr lang="en-US" smtClean="0"/>
              <a:t>Click to edit Master title style</a:t>
            </a:r>
            <a:endParaRPr lang="en-US"/>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94A3052-752E-48BF-AC83-4CAF54B30962}" type="datetime1">
              <a:rPr lang="en-US" smtClean="0"/>
              <a:pPr/>
              <a:t>3/18/2014</a:t>
            </a:fld>
            <a:endParaRPr lang="en-US" dirty="0"/>
          </a:p>
        </p:txBody>
      </p:sp>
    </p:spTree>
    <p:extLst>
      <p:ext uri="{BB962C8B-B14F-4D97-AF65-F5344CB8AC3E}">
        <p14:creationId xmlns="" xmlns:p14="http://schemas.microsoft.com/office/powerpoint/2010/main" val="330191768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ot Hill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639763"/>
          </a:xfrm>
          <a:prstGeom prst="rect">
            <a:avLst/>
          </a:prstGeom>
        </p:spPr>
        <p:txBody>
          <a:bodyPr/>
          <a:lstStyle/>
          <a:p>
            <a:r>
              <a:rPr lang="en-US" smtClean="0"/>
              <a:t>Click to edit Master title style</a:t>
            </a:r>
            <a:endParaRPr lang="en-US"/>
          </a:p>
        </p:txBody>
      </p:sp>
      <p:sp>
        <p:nvSpPr>
          <p:cNvPr id="8" name="Text Placeholder 7"/>
          <p:cNvSpPr>
            <a:spLocks noGrp="1"/>
          </p:cNvSpPr>
          <p:nvPr>
            <p:ph type="body" sz="quarter" idx="13" hasCustomPrompt="1"/>
          </p:nvPr>
        </p:nvSpPr>
        <p:spPr>
          <a:xfrm>
            <a:off x="446088" y="6270255"/>
            <a:ext cx="8058876" cy="250187"/>
          </a:xfrm>
          <a:prstGeom prst="rect">
            <a:avLst/>
          </a:prstGeom>
        </p:spPr>
        <p:txBody>
          <a:bodyPr/>
          <a:lstStyle>
            <a:lvl1pPr>
              <a:defRPr sz="800">
                <a:solidFill>
                  <a:schemeClr val="bg1"/>
                </a:solidFill>
              </a:defRPr>
            </a:lvl1pPr>
          </a:lstStyle>
          <a:p>
            <a:pPr lvl="0"/>
            <a:r>
              <a:rPr lang="en-US" dirty="0" smtClean="0"/>
              <a:t>Dot Hill confidential</a:t>
            </a:r>
          </a:p>
        </p:txBody>
      </p:sp>
      <p:sp>
        <p:nvSpPr>
          <p:cNvPr id="12" name="Slide Number Placeholder 5"/>
          <p:cNvSpPr>
            <a:spLocks noGrp="1"/>
          </p:cNvSpPr>
          <p:nvPr>
            <p:ph type="sldNum" sz="quarter" idx="4"/>
          </p:nvPr>
        </p:nvSpPr>
        <p:spPr>
          <a:xfrm>
            <a:off x="8638462" y="6593035"/>
            <a:ext cx="502778" cy="202176"/>
          </a:xfrm>
          <a:prstGeom prst="rect">
            <a:avLst/>
          </a:prstGeom>
        </p:spPr>
        <p:txBody>
          <a:bodyPr lIns="0" tIns="0" rIns="91440" bIns="0" anchor="b" anchorCtr="0"/>
          <a:lstStyle>
            <a:lvl1pPr algn="r">
              <a:defRPr sz="800">
                <a:solidFill>
                  <a:schemeClr val="bg1"/>
                </a:solidFill>
                <a:effectLst>
                  <a:outerShdw blurRad="38100" dist="38100" dir="2700000" algn="tl">
                    <a:srgbClr val="000000">
                      <a:alpha val="43137"/>
                    </a:srgbClr>
                  </a:outerShdw>
                </a:effectLst>
              </a:defRPr>
            </a:lvl1pPr>
          </a:lstStyle>
          <a:p>
            <a:pPr>
              <a:defRPr/>
            </a:pPr>
            <a:fld id="{3F28CFF9-C498-437A-BF0D-9909F7150CC1}" type="slidenum">
              <a:rPr lang="en-US" smtClean="0"/>
              <a:pPr>
                <a:defRPr/>
              </a:pPr>
              <a:t>‹#›</a:t>
            </a:fld>
            <a:endParaRPr lang="en-US" dirty="0"/>
          </a:p>
        </p:txBody>
      </p:sp>
      <p:sp>
        <p:nvSpPr>
          <p:cNvPr id="13" name="Date Placeholder 6"/>
          <p:cNvSpPr>
            <a:spLocks noGrp="1"/>
          </p:cNvSpPr>
          <p:nvPr>
            <p:ph type="dt" sz="half" idx="2"/>
          </p:nvPr>
        </p:nvSpPr>
        <p:spPr>
          <a:xfrm>
            <a:off x="0" y="6527967"/>
            <a:ext cx="2133600" cy="267244"/>
          </a:xfrm>
          <a:prstGeom prst="rect">
            <a:avLst/>
          </a:prstGeom>
        </p:spPr>
        <p:txBody>
          <a:bodyPr vert="horz" lIns="91440" tIns="0" rIns="0" bIns="0" rtlCol="0" anchor="b" anchorCtr="0"/>
          <a:lstStyle>
            <a:lvl1pPr algn="l" rtl="0" fontAlgn="base">
              <a:spcBef>
                <a:spcPct val="0"/>
              </a:spcBef>
              <a:spcAft>
                <a:spcPct val="0"/>
              </a:spcAft>
              <a:defRPr lang="en-US" sz="800" kern="1200" smtClean="0">
                <a:solidFill>
                  <a:schemeClr val="bg1"/>
                </a:solidFill>
                <a:effectLst>
                  <a:outerShdw blurRad="38100" dist="38100" dir="2700000" algn="tl">
                    <a:srgbClr val="000000">
                      <a:alpha val="43137"/>
                    </a:srgbClr>
                  </a:outerShdw>
                </a:effectLst>
                <a:latin typeface="Arial" charset="0"/>
                <a:ea typeface="+mn-ea"/>
                <a:cs typeface="+mn-cs"/>
              </a:defRPr>
            </a:lvl1pPr>
          </a:lstStyle>
          <a:p>
            <a:fld id="{D83C6AA2-0981-4F45-9EEA-7D2B838DD52A}" type="datetime1">
              <a:rPr lang="en-US" smtClean="0"/>
              <a:pPr/>
              <a:t>3/18/2014</a:t>
            </a:fld>
            <a:endParaRPr lang="en-US" dirty="0"/>
          </a:p>
        </p:txBody>
      </p:sp>
    </p:spTree>
    <p:extLst>
      <p:ext uri="{BB962C8B-B14F-4D97-AF65-F5344CB8AC3E}">
        <p14:creationId xmlns="" xmlns:p14="http://schemas.microsoft.com/office/powerpoint/2010/main" val="384197008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latin typeface="Arial" pitchFamily="34" charset="0"/>
                <a:ea typeface="ＭＳ Ｐゴシック" charset="-128"/>
                <a:cs typeface="Arial" pitchFamily="34" charset="0"/>
              </a:rPr>
              <a:t>© </a:t>
            </a:r>
            <a:r>
              <a:rPr lang="en-US" sz="800" kern="0" dirty="0" smtClean="0">
                <a:solidFill>
                  <a:sysClr val="window" lastClr="FFFFFF"/>
                </a:solidFill>
                <a:latin typeface="Arial" pitchFamily="34" charset="0"/>
                <a:ea typeface="ＭＳ Ｐゴシック" charset="-128"/>
                <a:cs typeface="Arial" pitchFamily="34" charset="0"/>
              </a:rPr>
              <a:t>2014 </a:t>
            </a:r>
            <a:r>
              <a:rPr lang="en-US" sz="800" kern="0" dirty="0">
                <a:solidFill>
                  <a:sysClr val="window" lastClr="FFFFFF"/>
                </a:solidFill>
                <a:latin typeface="Arial" pitchFamily="34" charset="0"/>
                <a:ea typeface="ＭＳ Ｐゴシック" charset="-128"/>
                <a:cs typeface="Arial" pitchFamily="34" charset="0"/>
              </a:rPr>
              <a:t>Quantum Corporation. Company Confidential. Forward-looking information is based upon multiple assumptions and uncertainties,</a:t>
            </a:r>
            <a:br>
              <a:rPr lang="en-US" sz="800" kern="0" dirty="0">
                <a:solidFill>
                  <a:sysClr val="window" lastClr="FFFFFF"/>
                </a:solidFill>
                <a:latin typeface="Arial" pitchFamily="34" charset="0"/>
                <a:ea typeface="ＭＳ Ｐゴシック" charset="-128"/>
                <a:cs typeface="Arial" pitchFamily="34" charset="0"/>
              </a:rPr>
            </a:br>
            <a:r>
              <a:rPr lang="en-US" sz="800" kern="0" dirty="0">
                <a:solidFill>
                  <a:sysClr val="window" lastClr="FFFFFF"/>
                </a:solidFill>
                <a:latin typeface="Arial" pitchFamily="34" charset="0"/>
                <a:ea typeface="ＭＳ Ｐゴシック" charset="-128"/>
                <a:cs typeface="Arial" pitchFamily="34" charset="0"/>
              </a:rPr>
              <a:t>does not necessarily represent the company’s outlook and is for planning purposes only.</a:t>
            </a:r>
          </a:p>
        </p:txBody>
      </p:sp>
    </p:spTree>
  </p:cSld>
  <p:clrMapOvr>
    <a:masterClrMapping/>
  </p:clrMapOvr>
  <mc:AlternateContent xmlns:mc="http://schemas.openxmlformats.org/markup-compatibility/2006">
    <mc:Choice xmlns="" xmlns:p14="http://schemas.microsoft.com/office/powerpoint/2010/main" Requires="p14">
      <p:transition spd="med" p14:dur="600">
        <p:wipe/>
      </p:transition>
    </mc:Choice>
    <mc:Fallback>
      <p:transition spd="med">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Deck">
    <p:spTree>
      <p:nvGrpSpPr>
        <p:cNvPr id="1" name=""/>
        <p:cNvGrpSpPr/>
        <p:nvPr/>
      </p:nvGrpSpPr>
      <p:grpSpPr>
        <a:xfrm>
          <a:off x="0" y="0"/>
          <a:ext cx="0" cy="0"/>
          <a:chOff x="0" y="0"/>
          <a:chExt cx="0" cy="0"/>
        </a:xfrm>
      </p:grpSpPr>
      <p:sp>
        <p:nvSpPr>
          <p:cNvPr id="19" name="Text Placeholder 2"/>
          <p:cNvSpPr>
            <a:spLocks noGrp="1"/>
          </p:cNvSpPr>
          <p:nvPr>
            <p:ph type="body" sz="quarter" idx="18" hasCustomPrompt="1"/>
          </p:nvPr>
        </p:nvSpPr>
        <p:spPr>
          <a:xfrm>
            <a:off x="5031475" y="1888050"/>
            <a:ext cx="3886200" cy="1312349"/>
          </a:xfrm>
          <a:prstGeom prst="rect">
            <a:avLst/>
          </a:prstGeom>
        </p:spPr>
        <p:txBody>
          <a:bodyPr anchor="b" anchorCtr="0"/>
          <a:lstStyle>
            <a:lvl1pPr marL="0" indent="0">
              <a:lnSpc>
                <a:spcPts val="3000"/>
              </a:lnSpc>
              <a:spcBef>
                <a:spcPts val="300"/>
              </a:spcBef>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20" name="Text Placeholder 2"/>
          <p:cNvSpPr>
            <a:spLocks noGrp="1"/>
          </p:cNvSpPr>
          <p:nvPr>
            <p:ph type="body" sz="quarter" idx="19" hasCustomPrompt="1"/>
          </p:nvPr>
        </p:nvSpPr>
        <p:spPr>
          <a:xfrm>
            <a:off x="5032374" y="3150229"/>
            <a:ext cx="3886200" cy="531544"/>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sp>
        <p:nvSpPr>
          <p:cNvPr id="13" name="Text Placeholder 2"/>
          <p:cNvSpPr>
            <a:spLocks noGrp="1"/>
          </p:cNvSpPr>
          <p:nvPr>
            <p:ph type="body" sz="quarter" idx="20" hasCustomPrompt="1"/>
          </p:nvPr>
        </p:nvSpPr>
        <p:spPr>
          <a:xfrm>
            <a:off x="5032374" y="4076456"/>
            <a:ext cx="3886200" cy="531544"/>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spTree>
    <p:extLst>
      <p:ext uri="{BB962C8B-B14F-4D97-AF65-F5344CB8AC3E}">
        <p14:creationId xmlns:p14="http://schemas.microsoft.com/office/powerpoint/2010/main" xmlns="" val="2054104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2000992"/>
            <a:ext cx="9144000" cy="4857008"/>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0"/>
            <a:ext cx="9144000" cy="5286375"/>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8" y="5562792"/>
            <a:ext cx="7990487" cy="983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1" y="0"/>
            <a:ext cx="9925049" cy="4843326"/>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3645425"/>
            <a:ext cx="6992420" cy="1352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smtClean="0"/>
              <a:t>Click to edit Master title style</a:t>
            </a:r>
            <a:endParaRPr lang="en-US" dirty="0" smtClean="0"/>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sp>
        <p:nvSpPr>
          <p:cNvPr id="11" name="Rectangle 10"/>
          <p:cNvSpPr/>
          <p:nvPr userDrawn="1"/>
        </p:nvSpPr>
        <p:spPr>
          <a:xfrm>
            <a:off x="0" y="6822493"/>
            <a:ext cx="9144000" cy="4571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71905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79" y="257770"/>
            <a:ext cx="8289245"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 name="Text Placeholder 2"/>
          <p:cNvSpPr>
            <a:spLocks noGrp="1"/>
          </p:cNvSpPr>
          <p:nvPr>
            <p:ph idx="1"/>
          </p:nvPr>
        </p:nvSpPr>
        <p:spPr bwMode="auto">
          <a:xfrm>
            <a:off x="395805" y="1264035"/>
            <a:ext cx="8216220" cy="4768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Tree>
    <p:extLst>
      <p:ext uri="{BB962C8B-B14F-4D97-AF65-F5344CB8AC3E}">
        <p14:creationId xmlns="" xmlns:p14="http://schemas.microsoft.com/office/powerpoint/2010/main" val="2319224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79" y="257770"/>
            <a:ext cx="8289245"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 name="Text Placeholder 2"/>
          <p:cNvSpPr>
            <a:spLocks noGrp="1"/>
          </p:cNvSpPr>
          <p:nvPr>
            <p:ph idx="1"/>
          </p:nvPr>
        </p:nvSpPr>
        <p:spPr bwMode="auto">
          <a:xfrm>
            <a:off x="481344" y="1264036"/>
            <a:ext cx="3819935" cy="44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1" name="Text Placeholder 2"/>
          <p:cNvSpPr>
            <a:spLocks noGrp="1"/>
          </p:cNvSpPr>
          <p:nvPr>
            <p:ph idx="10"/>
          </p:nvPr>
        </p:nvSpPr>
        <p:spPr bwMode="auto">
          <a:xfrm>
            <a:off x="481344" y="1804369"/>
            <a:ext cx="3819935" cy="4073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2"/>
          <p:cNvSpPr>
            <a:spLocks noGrp="1"/>
          </p:cNvSpPr>
          <p:nvPr>
            <p:ph idx="11"/>
          </p:nvPr>
        </p:nvSpPr>
        <p:spPr bwMode="auto">
          <a:xfrm>
            <a:off x="4673340" y="1264036"/>
            <a:ext cx="3819935" cy="44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Text Placeholder 2"/>
          <p:cNvSpPr>
            <a:spLocks noGrp="1"/>
          </p:cNvSpPr>
          <p:nvPr>
            <p:ph idx="12"/>
          </p:nvPr>
        </p:nvSpPr>
        <p:spPr bwMode="auto">
          <a:xfrm>
            <a:off x="4673340" y="1804369"/>
            <a:ext cx="3819935" cy="4073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 xmlns:p14="http://schemas.microsoft.com/office/powerpoint/2010/main" val="2882160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Slide with 2-Line 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hasCustomPrompt="1"/>
          </p:nvPr>
        </p:nvSpPr>
        <p:spPr bwMode="auto">
          <a:xfrm>
            <a:off x="322779" y="339388"/>
            <a:ext cx="8289245" cy="971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aseline="0"/>
            </a:lvl1pPr>
          </a:lstStyle>
          <a:p>
            <a:pPr lvl="0"/>
            <a:r>
              <a:rPr lang="en-US" dirty="0" smtClean="0"/>
              <a:t>Click to edit Master title style:</a:t>
            </a:r>
            <a:br>
              <a:rPr lang="en-US" dirty="0" smtClean="0"/>
            </a:br>
            <a:r>
              <a:rPr lang="en-US" dirty="0" smtClean="0"/>
              <a:t>2-Line Title Slide</a:t>
            </a:r>
          </a:p>
        </p:txBody>
      </p:sp>
      <p:sp>
        <p:nvSpPr>
          <p:cNvPr id="7" name="Text Placeholder 2"/>
          <p:cNvSpPr>
            <a:spLocks noGrp="1"/>
          </p:cNvSpPr>
          <p:nvPr>
            <p:ph idx="1"/>
          </p:nvPr>
        </p:nvSpPr>
        <p:spPr bwMode="auto">
          <a:xfrm>
            <a:off x="395805" y="1759334"/>
            <a:ext cx="8216220" cy="429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Tree>
    <p:extLst>
      <p:ext uri="{BB962C8B-B14F-4D97-AF65-F5344CB8AC3E}">
        <p14:creationId xmlns="" xmlns:p14="http://schemas.microsoft.com/office/powerpoint/2010/main" val="27805856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to-Action Slide - Generic">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sp>
        <p:nvSpPr>
          <p:cNvPr id="10" name="Rectangle 9"/>
          <p:cNvSpPr/>
          <p:nvPr userDrawn="1"/>
        </p:nvSpPr>
        <p:spPr>
          <a:xfrm>
            <a:off x="0" y="0"/>
            <a:ext cx="9144000" cy="4275138"/>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2971801" y="1"/>
            <a:ext cx="9925049" cy="3916842"/>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p:cNvSpPr>
            <a:spLocks noGrp="1"/>
          </p:cNvSpPr>
          <p:nvPr>
            <p:ph type="body" sz="quarter" idx="10" hasCustomPrompt="1"/>
          </p:nvPr>
        </p:nvSpPr>
        <p:spPr>
          <a:xfrm>
            <a:off x="323851" y="2300020"/>
            <a:ext cx="6982724" cy="1609725"/>
          </a:xfrm>
          <a:prstGeom prst="rect">
            <a:avLst/>
          </a:prstGeom>
        </p:spPr>
        <p:txBody>
          <a:bodyPr anchor="b" anchorCtr="0"/>
          <a:lstStyle>
            <a:lvl1pPr marL="0" indent="0">
              <a:lnSpc>
                <a:spcPts val="6200"/>
              </a:lnSpc>
              <a:buNone/>
              <a:defRPr sz="6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Learn More Headline</a:t>
            </a:r>
          </a:p>
        </p:txBody>
      </p:sp>
      <p:sp>
        <p:nvSpPr>
          <p:cNvPr id="19" name="Rectangle 18"/>
          <p:cNvSpPr/>
          <p:nvPr userDrawn="1"/>
        </p:nvSpPr>
        <p:spPr>
          <a:xfrm>
            <a:off x="0" y="6822493"/>
            <a:ext cx="9144000" cy="4571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hasCustomPrompt="1"/>
          </p:nvPr>
        </p:nvSpPr>
        <p:spPr>
          <a:xfrm>
            <a:off x="395804" y="4718649"/>
            <a:ext cx="7786495" cy="1949733"/>
          </a:xfrm>
          <a:prstGeom prst="rect">
            <a:avLst/>
          </a:prstGeom>
        </p:spPr>
        <p:txBody>
          <a:bodyPr anchor="t" anchorCtr="0"/>
          <a:lstStyle>
            <a:lvl1pPr>
              <a:defRPr baseline="0">
                <a:solidFill>
                  <a:schemeClr val="tx1">
                    <a:lumMod val="75000"/>
                    <a:lumOff val="25000"/>
                  </a:schemeClr>
                </a:solidFill>
              </a:defRPr>
            </a:lvl1pPr>
          </a:lstStyle>
          <a:p>
            <a:r>
              <a:rPr lang="en-US" dirty="0" smtClean="0">
                <a:solidFill>
                  <a:srgbClr val="666666"/>
                </a:solidFill>
              </a:rPr>
              <a:t>Contact Info xxx-</a:t>
            </a:r>
            <a:r>
              <a:rPr lang="en-US" dirty="0" err="1" smtClean="0">
                <a:solidFill>
                  <a:srgbClr val="666666"/>
                </a:solidFill>
              </a:rPr>
              <a:t>xxxx</a:t>
            </a:r>
            <a:endParaRPr lang="en-US" dirty="0" smtClean="0">
              <a:solidFill>
                <a:srgbClr val="666666"/>
              </a:solidFill>
            </a:endParaRPr>
          </a:p>
          <a:p>
            <a:r>
              <a:rPr lang="en-US" dirty="0" smtClean="0">
                <a:solidFill>
                  <a:srgbClr val="666666"/>
                </a:solidFill>
              </a:rPr>
              <a:t>URL www.xxx.xxxx</a:t>
            </a:r>
          </a:p>
          <a:p>
            <a:r>
              <a:rPr lang="en-US" dirty="0" smtClean="0">
                <a:solidFill>
                  <a:srgbClr val="666666"/>
                </a:solidFill>
              </a:rPr>
              <a:t>Etc…</a:t>
            </a:r>
            <a:endParaRPr lang="en-US" dirty="0" smtClean="0">
              <a:solidFill>
                <a:srgbClr val="00B6F1"/>
              </a:solidFill>
            </a:endParaRPr>
          </a:p>
        </p:txBody>
      </p:sp>
      <p:pic>
        <p:nvPicPr>
          <p:cNvPr id="12" name="Picture 24" descr="QTM_Logo_white"/>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555665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 xmlns:a14="http://schemas.microsoft.com/office/drawing/2010/main" val="0"/>
              </a:ext>
            </a:extLst>
          </a:blip>
          <a:srcRect l="4076" t="2032" r="18584" b="15953"/>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8" name="Picture 24" descr="QTM_Logo_white"/>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473950"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263848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pic>
        <p:nvPicPr>
          <p:cNvPr id="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prstGeom prst="rect">
            <a:avLst/>
          </a:prstGeo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dirty="0" smtClean="0"/>
              <a:t>Click to edit Master text styles</a:t>
            </a:r>
          </a:p>
        </p:txBody>
      </p:sp>
      <p:sp>
        <p:nvSpPr>
          <p:cNvPr id="19" name="Text Placeholder 18"/>
          <p:cNvSpPr>
            <a:spLocks noGrp="1"/>
          </p:cNvSpPr>
          <p:nvPr>
            <p:ph type="body" sz="quarter" idx="14"/>
          </p:nvPr>
        </p:nvSpPr>
        <p:spPr>
          <a:xfrm>
            <a:off x="1981200" y="6248400"/>
            <a:ext cx="3899210" cy="215444"/>
          </a:xfrm>
          <a:prstGeom prst="rect">
            <a:avLst/>
          </a:prstGeo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pitchFamily="34" charset="0"/>
                <a:ea typeface="ＭＳ Ｐゴシック" charset="-128"/>
                <a:cs typeface="+mn-cs"/>
              </a:defRPr>
            </a:lvl1pPr>
          </a:lstStyle>
          <a:p>
            <a:pPr lvl="0"/>
            <a:r>
              <a:rPr lang="en-US" dirty="0" smtClean="0"/>
              <a:t>Click to edit Master text styles</a:t>
            </a:r>
          </a:p>
        </p:txBody>
      </p:sp>
      <p:sp>
        <p:nvSpPr>
          <p:cNvPr id="21" name="Text Placeholder 20"/>
          <p:cNvSpPr>
            <a:spLocks noGrp="1"/>
          </p:cNvSpPr>
          <p:nvPr>
            <p:ph type="body" sz="quarter" idx="15"/>
          </p:nvPr>
        </p:nvSpPr>
        <p:spPr>
          <a:xfrm>
            <a:off x="1981200" y="4206875"/>
            <a:ext cx="3549805" cy="338554"/>
          </a:xfrm>
          <a:prstGeom prst="rect">
            <a:avLst/>
          </a:prstGeo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pitchFamily="34"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1981200" y="685800"/>
            <a:ext cx="3527502" cy="2530475"/>
          </a:xfrm>
          <a:prstGeom prst="rect">
            <a:avLst/>
          </a:prstGeo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pitchFamily="34" charset="0"/>
                <a:ea typeface="ＭＳ Ｐゴシック" charset="-128"/>
                <a:cs typeface="ＭＳ Ｐゴシック" charset="-128"/>
              </a:defRPr>
            </a:lvl1pPr>
          </a:lstStyle>
          <a:p>
            <a:pPr lvl="0"/>
            <a:r>
              <a:rPr lang="en-US" dirty="0" smtClean="0"/>
              <a:t>Click to edit Master text styles</a:t>
            </a:r>
          </a:p>
        </p:txBody>
      </p:sp>
    </p:spTree>
  </p:cSld>
  <p:clrMapOvr>
    <a:masterClrMapping/>
  </p:clrMapOvr>
  <mc:AlternateContent xmlns:mc="http://schemas.openxmlformats.org/markup-compatibility/2006">
    <mc:Choice xmlns="" xmlns:p14="http://schemas.microsoft.com/office/powerpoint/2010/main" Requires="p14">
      <p:transition spd="med" p14:dur="600">
        <p:wipe/>
      </p:transition>
    </mc:Choice>
    <mc:Fallback>
      <p:transition spd="med">
        <p:wip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39970393"/>
      </p:ext>
    </p:extLst>
  </p:cSld>
  <p:clrMapOvr>
    <a:masterClrMapping/>
  </p:clrMapOvr>
  <mc:AlternateContent xmlns:mc="http://schemas.openxmlformats.org/markup-compatibility/2006">
    <mc:Choice xmlns="" xmlns:p14="http://schemas.microsoft.com/office/powerpoint/2010/main" Requires="p14">
      <p:transition spd="med" p14:dur="600">
        <p:wipe/>
      </p:transition>
    </mc:Choice>
    <mc:Fallback>
      <p:transition spd="med">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8612025" y="6546076"/>
            <a:ext cx="347135" cy="244613"/>
          </a:xfrm>
          <a:prstGeom prst="rect">
            <a:avLst/>
          </a:prstGeom>
          <a:effectLst/>
        </p:spPr>
      </p:pic>
      <p:cxnSp>
        <p:nvCxnSpPr>
          <p:cNvPr id="5" name="Straight Connector 4"/>
          <p:cNvCxnSpPr/>
          <p:nvPr/>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Tree>
    <p:extLst>
      <p:ext uri="{BB962C8B-B14F-4D97-AF65-F5344CB8AC3E}">
        <p14:creationId xmlns="" xmlns:p14="http://schemas.microsoft.com/office/powerpoint/2010/main" val="4235818592"/>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28" r:id="rId8"/>
    <p:sldLayoutId id="2147484229" r:id="rId9"/>
    <p:sldLayoutId id="2147484230" r:id="rId10"/>
    <p:sldLayoutId id="2147484231" r:id="rId11"/>
    <p:sldLayoutId id="2147484232" r:id="rId12"/>
    <p:sldLayoutId id="2147484234" r:id="rId13"/>
    <p:sldLayoutId id="2147484237" r:id="rId14"/>
    <p:sldLayoutId id="2147484238" r:id="rId15"/>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b="1"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Layout" Target="../diagrams/layout1.xml"/><Relationship Id="rId7"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eg"/><Relationship Id="rId27"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8175" y="4172435"/>
            <a:ext cx="3534937" cy="606036"/>
          </a:xfrm>
        </p:spPr>
        <p:txBody>
          <a:bodyPr>
            <a:normAutofit/>
          </a:bodyPr>
          <a:lstStyle/>
          <a:p>
            <a:r>
              <a:rPr lang="en-US" sz="2000" dirty="0" smtClean="0"/>
              <a:t>TOI for Global Service</a:t>
            </a:r>
          </a:p>
        </p:txBody>
      </p:sp>
      <p:sp>
        <p:nvSpPr>
          <p:cNvPr id="3" name="Text Placeholder 2"/>
          <p:cNvSpPr>
            <a:spLocks noGrp="1"/>
          </p:cNvSpPr>
          <p:nvPr>
            <p:ph type="body" sz="quarter" idx="14"/>
          </p:nvPr>
        </p:nvSpPr>
        <p:spPr/>
        <p:txBody>
          <a:bodyPr/>
          <a:lstStyle/>
          <a:p>
            <a:r>
              <a:rPr lang="en-US" smtClean="0"/>
              <a:t>Quantum  Confidential / Internal Use Only</a:t>
            </a:r>
            <a:endParaRPr lang="en-US" dirty="0"/>
          </a:p>
        </p:txBody>
      </p:sp>
      <p:sp>
        <p:nvSpPr>
          <p:cNvPr id="9" name="Text Placeholder 8"/>
          <p:cNvSpPr>
            <a:spLocks noGrp="1"/>
          </p:cNvSpPr>
          <p:nvPr>
            <p:ph type="body" sz="quarter" idx="15"/>
          </p:nvPr>
        </p:nvSpPr>
        <p:spPr>
          <a:xfrm>
            <a:off x="2202420" y="4560827"/>
            <a:ext cx="3549805" cy="338554"/>
          </a:xfrm>
        </p:spPr>
        <p:txBody>
          <a:bodyPr/>
          <a:lstStyle/>
          <a:p>
            <a:r>
              <a:rPr lang="en-US" dirty="0" smtClean="0"/>
              <a:t>March 18, 2014</a:t>
            </a:r>
            <a:endParaRPr lang="en-US" dirty="0"/>
          </a:p>
        </p:txBody>
      </p:sp>
      <p:sp>
        <p:nvSpPr>
          <p:cNvPr id="5" name="Text Placeholder 4"/>
          <p:cNvSpPr>
            <a:spLocks noGrp="1"/>
          </p:cNvSpPr>
          <p:nvPr>
            <p:ph type="body" sz="quarter" idx="16"/>
          </p:nvPr>
        </p:nvSpPr>
        <p:spPr>
          <a:xfrm>
            <a:off x="2143428" y="1467444"/>
            <a:ext cx="3527502" cy="2530475"/>
          </a:xfrm>
        </p:spPr>
        <p:txBody>
          <a:bodyPr>
            <a:normAutofit/>
          </a:bodyPr>
          <a:lstStyle/>
          <a:p>
            <a:r>
              <a:rPr lang="en-US" dirty="0" smtClean="0"/>
              <a:t>QXS-1200/2400</a:t>
            </a:r>
          </a:p>
          <a:p>
            <a:r>
              <a:rPr lang="en-US" dirty="0" smtClean="0"/>
              <a:t>Q-Series Disk</a:t>
            </a:r>
          </a:p>
          <a:p>
            <a:r>
              <a:rPr lang="en-US" dirty="0" smtClean="0"/>
              <a:t>(Everglades, Program)</a:t>
            </a:r>
          </a:p>
        </p:txBody>
      </p:sp>
    </p:spTree>
    <p:extLst>
      <p:ext uri="{BB962C8B-B14F-4D97-AF65-F5344CB8AC3E}">
        <p14:creationId xmlns="" xmlns:p14="http://schemas.microsoft.com/office/powerpoint/2010/main" val="131196701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5" name="Title 4"/>
          <p:cNvSpPr>
            <a:spLocks noGrp="1"/>
          </p:cNvSpPr>
          <p:nvPr>
            <p:ph type="title"/>
          </p:nvPr>
        </p:nvSpPr>
        <p:spPr/>
        <p:txBody>
          <a:bodyPr/>
          <a:lstStyle/>
          <a:p>
            <a:pPr algn="ctr"/>
            <a:r>
              <a:rPr lang="en-US" dirty="0" smtClean="0"/>
              <a:t>HW/SW Engineering</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a:t>
            </a:r>
            <a:r>
              <a:rPr lang="en-US" dirty="0"/>
              <a:t>O</a:t>
            </a:r>
            <a:r>
              <a:rPr lang="en-US" dirty="0" smtClean="0"/>
              <a:t>verview</a:t>
            </a:r>
            <a:endParaRPr lang="en-US" dirty="0"/>
          </a:p>
        </p:txBody>
      </p:sp>
      <p:sp>
        <p:nvSpPr>
          <p:cNvPr id="3" name="Slide Number Placeholder 2"/>
          <p:cNvSpPr>
            <a:spLocks noGrp="1"/>
          </p:cNvSpPr>
          <p:nvPr>
            <p:ph type="sldNum" sz="quarter" idx="4"/>
          </p:nvPr>
        </p:nvSpPr>
        <p:spPr/>
        <p:txBody>
          <a:bodyPr/>
          <a:lstStyle/>
          <a:p>
            <a:pPr>
              <a:defRPr/>
            </a:pPr>
            <a:fld id="{3F28CFF9-C498-437A-BF0D-9909F7150CC1}" type="slidenum">
              <a:rPr lang="en-US" smtClean="0"/>
              <a:pPr>
                <a:defRPr/>
              </a:pPr>
              <a:t>11</a:t>
            </a:fld>
            <a:endParaRPr lang="en-US" dirty="0"/>
          </a:p>
        </p:txBody>
      </p:sp>
      <p:graphicFrame>
        <p:nvGraphicFramePr>
          <p:cNvPr id="5" name="Diagram 4"/>
          <p:cNvGraphicFramePr/>
          <p:nvPr>
            <p:extLst>
              <p:ext uri="{D42A27DB-BD31-4B8C-83A1-F6EECF244321}">
                <p14:modId xmlns="" xmlns:p14="http://schemas.microsoft.com/office/powerpoint/2010/main" val="390900756"/>
              </p:ext>
            </p:extLst>
          </p:nvPr>
        </p:nvGraphicFramePr>
        <p:xfrm>
          <a:off x="181155" y="1009291"/>
          <a:ext cx="8778694" cy="502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2730C_nobackgrnd_shadow_v1"/>
          <p:cNvPicPr>
            <a:picLocks noChangeAspect="1" noChangeArrowheads="1"/>
          </p:cNvPicPr>
          <p:nvPr/>
        </p:nvPicPr>
        <p:blipFill>
          <a:blip r:embed="rId7" cstate="print"/>
          <a:srcRect/>
          <a:stretch>
            <a:fillRect/>
          </a:stretch>
        </p:blipFill>
        <p:spPr bwMode="auto">
          <a:xfrm>
            <a:off x="5295899" y="1698348"/>
            <a:ext cx="3423717" cy="1632268"/>
          </a:xfrm>
          <a:prstGeom prst="rect">
            <a:avLst/>
          </a:prstGeom>
          <a:noFill/>
          <a:ln w="9525">
            <a:noFill/>
            <a:miter lim="800000"/>
            <a:headEnd/>
            <a:tailEnd/>
          </a:ln>
        </p:spPr>
      </p:pic>
      <p:pic>
        <p:nvPicPr>
          <p:cNvPr id="7" name="Picture 6" descr="prod-2722.jpg"/>
          <p:cNvPicPr>
            <a:picLocks noChangeAspect="1"/>
          </p:cNvPicPr>
          <p:nvPr/>
        </p:nvPicPr>
        <p:blipFill>
          <a:blip r:embed="rId8" cstate="print"/>
          <a:stretch>
            <a:fillRect/>
          </a:stretch>
        </p:blipFill>
        <p:spPr>
          <a:xfrm>
            <a:off x="5638800" y="3411205"/>
            <a:ext cx="2952933" cy="1345895"/>
          </a:xfrm>
          <a:prstGeom prst="rect">
            <a:avLst/>
          </a:prstGeom>
        </p:spPr>
      </p:pic>
      <p:sp>
        <p:nvSpPr>
          <p:cNvPr id="8" name="TextBox 7"/>
          <p:cNvSpPr txBox="1"/>
          <p:nvPr/>
        </p:nvSpPr>
        <p:spPr>
          <a:xfrm>
            <a:off x="6274332" y="2145150"/>
            <a:ext cx="1657350" cy="369332"/>
          </a:xfrm>
          <a:prstGeom prst="rect">
            <a:avLst/>
          </a:prstGeom>
          <a:noFill/>
        </p:spPr>
        <p:txBody>
          <a:bodyPr wrap="square" rtlCol="0">
            <a:spAutoFit/>
          </a:bodyPr>
          <a:lstStyle/>
          <a:p>
            <a:r>
              <a:rPr lang="en-US" dirty="0" smtClean="0"/>
              <a:t>2U12 Chassis</a:t>
            </a:r>
            <a:endParaRPr lang="en-US" dirty="0"/>
          </a:p>
        </p:txBody>
      </p:sp>
      <p:sp>
        <p:nvSpPr>
          <p:cNvPr id="9" name="TextBox 8"/>
          <p:cNvSpPr txBox="1"/>
          <p:nvPr/>
        </p:nvSpPr>
        <p:spPr>
          <a:xfrm>
            <a:off x="6579223" y="4387768"/>
            <a:ext cx="1657350" cy="369332"/>
          </a:xfrm>
          <a:prstGeom prst="rect">
            <a:avLst/>
          </a:prstGeom>
          <a:noFill/>
        </p:spPr>
        <p:txBody>
          <a:bodyPr wrap="square" rtlCol="0">
            <a:spAutoFit/>
          </a:bodyPr>
          <a:lstStyle/>
          <a:p>
            <a:r>
              <a:rPr lang="en-US" dirty="0" smtClean="0"/>
              <a:t>2U24 Chassis</a:t>
            </a:r>
            <a:endParaRPr lang="en-US" dirty="0"/>
          </a:p>
        </p:txBody>
      </p:sp>
    </p:spTree>
    <p:extLst>
      <p:ext uri="{BB962C8B-B14F-4D97-AF65-F5344CB8AC3E}">
        <p14:creationId xmlns="" xmlns:p14="http://schemas.microsoft.com/office/powerpoint/2010/main" val="41966757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Comparison</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1623"/>
          <a:stretch/>
        </p:blipFill>
        <p:spPr bwMode="auto">
          <a:xfrm>
            <a:off x="149643" y="1359903"/>
            <a:ext cx="4241883" cy="2808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0389"/>
          <a:stretch/>
        </p:blipFill>
        <p:spPr bwMode="auto">
          <a:xfrm>
            <a:off x="4283267" y="3226827"/>
            <a:ext cx="4726305" cy="318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149643" y="4504065"/>
            <a:ext cx="3836307" cy="2234458"/>
          </a:xfrm>
          <a:prstGeom prst="rect">
            <a:avLst/>
          </a:prstGeom>
          <a:noFill/>
        </p:spPr>
        <p:txBody>
          <a:bodyPr wrap="none" rtlCol="0">
            <a:spAutoFit/>
          </a:bodyPr>
          <a:lstStyle/>
          <a:p>
            <a:pPr marL="342900" lvl="0" indent="-342900" defTabSz="457200">
              <a:spcBef>
                <a:spcPct val="20000"/>
              </a:spcBef>
              <a:buClr>
                <a:srgbClr val="0DB6EC"/>
              </a:buClr>
              <a:buSzPct val="75000"/>
              <a:buFont typeface="Wingdings" pitchFamily="2" charset="2"/>
              <a:buChar char="§"/>
            </a:pPr>
            <a:r>
              <a:rPr lang="en-US" sz="2400" kern="0" dirty="0" smtClean="0">
                <a:solidFill>
                  <a:prstClr val="black">
                    <a:lumMod val="75000"/>
                    <a:lumOff val="25000"/>
                  </a:prstClr>
                </a:solidFill>
                <a:latin typeface="Arial" pitchFamily="34" charset="0"/>
                <a:ea typeface="ＭＳ Ｐゴシック" charset="0"/>
                <a:cs typeface="Arial" pitchFamily="34" charset="0"/>
              </a:rPr>
              <a:t>ASIC RAID processor</a:t>
            </a:r>
          </a:p>
          <a:p>
            <a:pPr marL="342900" lvl="0" indent="-342900" defTabSz="457200">
              <a:spcBef>
                <a:spcPct val="20000"/>
              </a:spcBef>
              <a:buClr>
                <a:srgbClr val="0DB6EC"/>
              </a:buClr>
              <a:buSzPct val="75000"/>
              <a:buFont typeface="Wingdings" pitchFamily="2" charset="2"/>
              <a:buChar char="§"/>
            </a:pPr>
            <a:r>
              <a:rPr lang="en-US" sz="2400" kern="0" dirty="0" smtClean="0">
                <a:solidFill>
                  <a:prstClr val="black">
                    <a:lumMod val="75000"/>
                    <a:lumOff val="25000"/>
                  </a:prstClr>
                </a:solidFill>
                <a:latin typeface="Arial" pitchFamily="34" charset="0"/>
                <a:ea typeface="ＭＳ Ｐゴシック" charset="0"/>
                <a:cs typeface="Arial" pitchFamily="34" charset="0"/>
              </a:rPr>
              <a:t>More capable processor</a:t>
            </a:r>
          </a:p>
          <a:p>
            <a:pPr marL="342900" lvl="0" indent="-342900" defTabSz="457200">
              <a:spcBef>
                <a:spcPct val="20000"/>
              </a:spcBef>
              <a:buClr>
                <a:srgbClr val="0DB6EC"/>
              </a:buClr>
              <a:buSzPct val="75000"/>
              <a:buFont typeface="Wingdings" pitchFamily="2" charset="2"/>
              <a:buChar char="§"/>
            </a:pPr>
            <a:r>
              <a:rPr lang="en-US" sz="2400" kern="0" dirty="0" smtClean="0">
                <a:solidFill>
                  <a:prstClr val="black">
                    <a:lumMod val="75000"/>
                    <a:lumOff val="25000"/>
                  </a:prstClr>
                </a:solidFill>
                <a:latin typeface="Arial" pitchFamily="34" charset="0"/>
                <a:ea typeface="ＭＳ Ｐゴシック" charset="0"/>
                <a:cs typeface="Arial" pitchFamily="34" charset="0"/>
              </a:rPr>
              <a:t>Faster memory</a:t>
            </a:r>
          </a:p>
          <a:p>
            <a:pPr marL="342900" lvl="0" indent="-342900" defTabSz="457200">
              <a:spcBef>
                <a:spcPct val="20000"/>
              </a:spcBef>
              <a:buClr>
                <a:srgbClr val="0DB6EC"/>
              </a:buClr>
              <a:buSzPct val="75000"/>
              <a:buFont typeface="Wingdings" pitchFamily="2" charset="2"/>
              <a:buChar char="§"/>
            </a:pPr>
            <a:r>
              <a:rPr lang="en-US" sz="2400" kern="0" dirty="0" smtClean="0">
                <a:solidFill>
                  <a:prstClr val="black">
                    <a:lumMod val="75000"/>
                    <a:lumOff val="25000"/>
                  </a:prstClr>
                </a:solidFill>
                <a:latin typeface="Arial" pitchFamily="34" charset="0"/>
                <a:ea typeface="ＭＳ Ｐゴシック" charset="0"/>
                <a:cs typeface="Arial" pitchFamily="34" charset="0"/>
              </a:rPr>
              <a:t>Faster front-end FC</a:t>
            </a:r>
          </a:p>
          <a:p>
            <a:pPr marL="800100" lvl="1" indent="-342900" defTabSz="457200">
              <a:spcBef>
                <a:spcPts val="0"/>
              </a:spcBef>
              <a:buClr>
                <a:srgbClr val="0DB6EC"/>
              </a:buClr>
              <a:buSzPct val="75000"/>
              <a:buFont typeface="Wingdings" pitchFamily="2" charset="2"/>
              <a:buChar char="§"/>
            </a:pPr>
            <a:r>
              <a:rPr lang="en-US" kern="0" dirty="0" smtClean="0">
                <a:solidFill>
                  <a:prstClr val="black">
                    <a:lumMod val="75000"/>
                    <a:lumOff val="25000"/>
                  </a:prstClr>
                </a:solidFill>
                <a:latin typeface="Arial" pitchFamily="34" charset="0"/>
                <a:ea typeface="ＭＳ Ｐゴシック" charset="0"/>
                <a:cs typeface="Arial" pitchFamily="34" charset="0"/>
              </a:rPr>
              <a:t>Quantum Branded SFPs</a:t>
            </a:r>
            <a:endParaRPr lang="en-US" sz="2400" kern="0" dirty="0">
              <a:solidFill>
                <a:prstClr val="black">
                  <a:lumMod val="75000"/>
                  <a:lumOff val="25000"/>
                </a:prstClr>
              </a:solidFill>
              <a:latin typeface="Arial" pitchFamily="34" charset="0"/>
              <a:ea typeface="ＭＳ Ｐゴシック" charset="0"/>
              <a:cs typeface="Arial" pitchFamily="34" charset="0"/>
            </a:endParaRPr>
          </a:p>
        </p:txBody>
      </p:sp>
      <p:sp>
        <p:nvSpPr>
          <p:cNvPr id="4" name="TextBox 3"/>
          <p:cNvSpPr txBox="1"/>
          <p:nvPr/>
        </p:nvSpPr>
        <p:spPr>
          <a:xfrm>
            <a:off x="149643" y="990571"/>
            <a:ext cx="4241883" cy="369332"/>
          </a:xfrm>
          <a:prstGeom prst="rect">
            <a:avLst/>
          </a:prstGeom>
          <a:solidFill>
            <a:schemeClr val="accent1"/>
          </a:solidFill>
        </p:spPr>
        <p:txBody>
          <a:bodyPr wrap="square" rtlCol="0">
            <a:spAutoFit/>
          </a:bodyPr>
          <a:lstStyle/>
          <a:p>
            <a:r>
              <a:rPr lang="en-US" dirty="0" smtClean="0"/>
              <a:t>QX  aka Chromium or 4000</a:t>
            </a:r>
            <a:endParaRPr lang="en-US" dirty="0"/>
          </a:p>
        </p:txBody>
      </p:sp>
      <p:sp>
        <p:nvSpPr>
          <p:cNvPr id="7" name="TextBox 6"/>
          <p:cNvSpPr txBox="1"/>
          <p:nvPr/>
        </p:nvSpPr>
        <p:spPr>
          <a:xfrm>
            <a:off x="4283265" y="2893591"/>
            <a:ext cx="4726307" cy="369332"/>
          </a:xfrm>
          <a:prstGeom prst="rect">
            <a:avLst/>
          </a:prstGeom>
          <a:solidFill>
            <a:schemeClr val="accent1"/>
          </a:solidFill>
        </p:spPr>
        <p:txBody>
          <a:bodyPr wrap="square" rtlCol="0">
            <a:spAutoFit/>
          </a:bodyPr>
          <a:lstStyle/>
          <a:p>
            <a:r>
              <a:rPr lang="en-US" dirty="0" smtClean="0"/>
              <a:t>QXS  aka Gallium LX or 4004</a:t>
            </a:r>
            <a:endParaRPr lang="en-US" dirty="0"/>
          </a:p>
        </p:txBody>
      </p:sp>
    </p:spTree>
    <p:extLst>
      <p:ext uri="{BB962C8B-B14F-4D97-AF65-F5344CB8AC3E}">
        <p14:creationId xmlns="" xmlns:p14="http://schemas.microsoft.com/office/powerpoint/2010/main" val="29859965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Module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6780" y="2481419"/>
            <a:ext cx="8595360" cy="17262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AutoShape 7"/>
          <p:cNvSpPr>
            <a:spLocks noChangeArrowheads="1"/>
          </p:cNvSpPr>
          <p:nvPr/>
        </p:nvSpPr>
        <p:spPr bwMode="auto">
          <a:xfrm>
            <a:off x="5685882" y="1869811"/>
            <a:ext cx="1880470" cy="411744"/>
          </a:xfrm>
          <a:prstGeom prst="wedgeRectCallout">
            <a:avLst>
              <a:gd name="adj1" fmla="val -38009"/>
              <a:gd name="adj2" fmla="val 242080"/>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rPr>
              <a:t>6 Gb SAS OUT</a:t>
            </a:r>
            <a:endParaRPr lang="en-US" sz="1400" dirty="0">
              <a:solidFill>
                <a:schemeClr val="bg1"/>
              </a:solidFill>
              <a:effectLst>
                <a:outerShdw blurRad="50800" dist="38100" dir="2700000" algn="tl" rotWithShape="0">
                  <a:prstClr val="black">
                    <a:alpha val="40000"/>
                  </a:prstClr>
                </a:outerShdw>
              </a:effectLst>
              <a:latin typeface="+mn-lt"/>
            </a:endParaRPr>
          </a:p>
        </p:txBody>
      </p:sp>
      <p:sp>
        <p:nvSpPr>
          <p:cNvPr id="8" name="AutoShape 7"/>
          <p:cNvSpPr>
            <a:spLocks noChangeArrowheads="1"/>
          </p:cNvSpPr>
          <p:nvPr/>
        </p:nvSpPr>
        <p:spPr bwMode="auto">
          <a:xfrm>
            <a:off x="2942683" y="1869811"/>
            <a:ext cx="1880470" cy="411744"/>
          </a:xfrm>
          <a:prstGeom prst="wedgeRectCallout">
            <a:avLst>
              <a:gd name="adj1" fmla="val -39289"/>
              <a:gd name="adj2" fmla="val 180716"/>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rPr>
              <a:t>16 Gb FC</a:t>
            </a:r>
            <a:endParaRPr lang="en-US" sz="1400" dirty="0">
              <a:solidFill>
                <a:schemeClr val="bg1"/>
              </a:solidFill>
              <a:effectLst>
                <a:outerShdw blurRad="50800" dist="38100" dir="2700000" algn="tl" rotWithShape="0">
                  <a:prstClr val="black">
                    <a:alpha val="40000"/>
                  </a:prstClr>
                </a:outerShdw>
              </a:effectLst>
              <a:latin typeface="+mn-lt"/>
            </a:endParaRPr>
          </a:p>
        </p:txBody>
      </p:sp>
      <p:sp>
        <p:nvSpPr>
          <p:cNvPr id="9" name="AutoShape 7"/>
          <p:cNvSpPr>
            <a:spLocks noChangeArrowheads="1"/>
          </p:cNvSpPr>
          <p:nvPr/>
        </p:nvSpPr>
        <p:spPr bwMode="auto">
          <a:xfrm>
            <a:off x="4926121" y="4348316"/>
            <a:ext cx="1880470" cy="411744"/>
          </a:xfrm>
          <a:prstGeom prst="wedgeRectCallout">
            <a:avLst>
              <a:gd name="adj1" fmla="val -75119"/>
              <a:gd name="adj2" fmla="val -155326"/>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rPr>
              <a:t>Ethernet Port</a:t>
            </a:r>
            <a:endParaRPr lang="en-US" sz="1400" dirty="0">
              <a:solidFill>
                <a:schemeClr val="bg1"/>
              </a:solidFill>
              <a:effectLst>
                <a:outerShdw blurRad="50800" dist="38100" dir="2700000" algn="tl" rotWithShape="0">
                  <a:prstClr val="black">
                    <a:alpha val="40000"/>
                  </a:prstClr>
                </a:outerShdw>
              </a:effectLst>
              <a:latin typeface="+mn-lt"/>
            </a:endParaRPr>
          </a:p>
        </p:txBody>
      </p:sp>
      <p:sp>
        <p:nvSpPr>
          <p:cNvPr id="10" name="AutoShape 7"/>
          <p:cNvSpPr>
            <a:spLocks noChangeArrowheads="1"/>
          </p:cNvSpPr>
          <p:nvPr/>
        </p:nvSpPr>
        <p:spPr bwMode="auto">
          <a:xfrm>
            <a:off x="2335302" y="4348316"/>
            <a:ext cx="1880470" cy="411744"/>
          </a:xfrm>
          <a:prstGeom prst="wedgeRectCallout">
            <a:avLst>
              <a:gd name="adj1" fmla="val 50285"/>
              <a:gd name="adj2" fmla="val -149482"/>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rPr>
              <a:t>3.5mm CLI port</a:t>
            </a:r>
            <a:endParaRPr lang="en-US" sz="1400" dirty="0">
              <a:solidFill>
                <a:schemeClr val="bg1"/>
              </a:solidFill>
              <a:effectLst>
                <a:outerShdw blurRad="50800" dist="38100" dir="2700000" algn="tl" rotWithShape="0">
                  <a:prstClr val="black">
                    <a:alpha val="40000"/>
                  </a:prstClr>
                </a:outerShdw>
              </a:effectLst>
              <a:latin typeface="+mn-lt"/>
            </a:endParaRPr>
          </a:p>
        </p:txBody>
      </p:sp>
    </p:spTree>
    <p:extLst>
      <p:ext uri="{BB962C8B-B14F-4D97-AF65-F5344CB8AC3E}">
        <p14:creationId xmlns="" xmlns:p14="http://schemas.microsoft.com/office/powerpoint/2010/main" val="1856451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Login</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14</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1465457" y="809921"/>
            <a:ext cx="6282277" cy="276908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 xmlns:p14="http://schemas.microsoft.com/office/powerpoint/2010/main" val="3568217785"/>
              </p:ext>
            </p:extLst>
          </p:nvPr>
        </p:nvGraphicFramePr>
        <p:xfrm>
          <a:off x="670164" y="3579003"/>
          <a:ext cx="7689012" cy="265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7"/>
          <p:cNvSpPr>
            <a:spLocks noChangeArrowheads="1"/>
          </p:cNvSpPr>
          <p:nvPr/>
        </p:nvSpPr>
        <p:spPr bwMode="auto">
          <a:xfrm>
            <a:off x="5866356" y="1869811"/>
            <a:ext cx="1880470" cy="411744"/>
          </a:xfrm>
          <a:prstGeom prst="wedgeRectCallout">
            <a:avLst>
              <a:gd name="adj1" fmla="val -39289"/>
              <a:gd name="adj2" fmla="val 180716"/>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rPr>
              <a:t>User name: manage</a:t>
            </a:r>
            <a:endParaRPr lang="en-US" sz="1400" dirty="0">
              <a:solidFill>
                <a:schemeClr val="bg1"/>
              </a:solidFill>
              <a:effectLst>
                <a:outerShdw blurRad="50800" dist="38100" dir="2700000" algn="tl" rotWithShape="0">
                  <a:prstClr val="black">
                    <a:alpha val="40000"/>
                  </a:prstClr>
                </a:outerShdw>
              </a:effectLst>
              <a:latin typeface="+mn-lt"/>
            </a:endParaRPr>
          </a:p>
        </p:txBody>
      </p:sp>
      <p:sp>
        <p:nvSpPr>
          <p:cNvPr id="8" name="AutoShape 7"/>
          <p:cNvSpPr>
            <a:spLocks noChangeArrowheads="1"/>
          </p:cNvSpPr>
          <p:nvPr/>
        </p:nvSpPr>
        <p:spPr bwMode="auto">
          <a:xfrm>
            <a:off x="6510462" y="2925168"/>
            <a:ext cx="1880470" cy="411744"/>
          </a:xfrm>
          <a:prstGeom prst="wedgeRectCallout">
            <a:avLst>
              <a:gd name="adj1" fmla="val -64061"/>
              <a:gd name="adj2" fmla="val -26698"/>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rPr>
              <a:t>Password: !manage</a:t>
            </a:r>
            <a:endParaRPr lang="en-US" sz="1400" dirty="0">
              <a:solidFill>
                <a:schemeClr val="bg1"/>
              </a:solidFill>
              <a:effectLst>
                <a:outerShdw blurRad="50800" dist="38100" dir="2700000" algn="tl" rotWithShape="0">
                  <a:prstClr val="black">
                    <a:alpha val="40000"/>
                  </a:prstClr>
                </a:outerShdw>
              </a:effectLst>
              <a:latin typeface="+mn-lt"/>
            </a:endParaRPr>
          </a:p>
        </p:txBody>
      </p:sp>
    </p:spTree>
    <p:extLst>
      <p:ext uri="{BB962C8B-B14F-4D97-AF65-F5344CB8AC3E}">
        <p14:creationId xmlns="" xmlns:p14="http://schemas.microsoft.com/office/powerpoint/2010/main" val="183470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443083" y="112123"/>
            <a:ext cx="7772400" cy="749643"/>
          </a:xfrm>
        </p:spPr>
        <p:txBody>
          <a:bodyPr/>
          <a:lstStyle/>
          <a:p>
            <a:pPr eaLnBrk="1" hangingPunct="1"/>
            <a:r>
              <a:rPr lang="en-US" dirty="0" smtClean="0"/>
              <a:t>Storage Management Introduction</a:t>
            </a:r>
            <a:endParaRPr lang="en-US" dirty="0"/>
          </a:p>
        </p:txBody>
      </p:sp>
      <p:sp>
        <p:nvSpPr>
          <p:cNvPr id="4" name="Slide Number Placeholder 3"/>
          <p:cNvSpPr>
            <a:spLocks noGrp="1"/>
          </p:cNvSpPr>
          <p:nvPr>
            <p:ph type="sldNum" sz="quarter" idx="4"/>
          </p:nvPr>
        </p:nvSpPr>
        <p:spPr/>
        <p:txBody>
          <a:bodyPr/>
          <a:lstStyle/>
          <a:p>
            <a:pPr>
              <a:defRPr/>
            </a:pPr>
            <a:fld id="{3F28CFF9-C498-437A-BF0D-9909F7150CC1}" type="slidenum">
              <a:rPr lang="en-US" smtClean="0"/>
              <a:pPr>
                <a:defRPr/>
              </a:pPr>
              <a:t>15</a:t>
            </a:fld>
            <a:endParaRPr lang="en-US" dirty="0"/>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899160" y="1741075"/>
            <a:ext cx="7479730" cy="399925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AutoShape 7"/>
          <p:cNvSpPr>
            <a:spLocks noChangeArrowheads="1"/>
          </p:cNvSpPr>
          <p:nvPr/>
        </p:nvSpPr>
        <p:spPr bwMode="auto">
          <a:xfrm>
            <a:off x="349975" y="906780"/>
            <a:ext cx="1880470" cy="411744"/>
          </a:xfrm>
          <a:prstGeom prst="wedgeRectCallout">
            <a:avLst>
              <a:gd name="adj1" fmla="val 18685"/>
              <a:gd name="adj2" fmla="val 230376"/>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Overall system events</a:t>
            </a:r>
          </a:p>
        </p:txBody>
      </p:sp>
      <p:sp>
        <p:nvSpPr>
          <p:cNvPr id="9" name="AutoShape 7"/>
          <p:cNvSpPr>
            <a:spLocks noChangeArrowheads="1"/>
          </p:cNvSpPr>
          <p:nvPr/>
        </p:nvSpPr>
        <p:spPr bwMode="auto">
          <a:xfrm>
            <a:off x="2561729" y="906780"/>
            <a:ext cx="1880470" cy="411744"/>
          </a:xfrm>
          <a:prstGeom prst="wedgeRectCallout">
            <a:avLst>
              <a:gd name="adj1" fmla="val -98007"/>
              <a:gd name="adj2" fmla="val 352514"/>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Enclosures</a:t>
            </a:r>
          </a:p>
        </p:txBody>
      </p:sp>
      <p:sp>
        <p:nvSpPr>
          <p:cNvPr id="10" name="AutoShape 7"/>
          <p:cNvSpPr>
            <a:spLocks noChangeArrowheads="1"/>
          </p:cNvSpPr>
          <p:nvPr/>
        </p:nvSpPr>
        <p:spPr bwMode="auto">
          <a:xfrm>
            <a:off x="2988752" y="2545156"/>
            <a:ext cx="1880470" cy="411744"/>
          </a:xfrm>
          <a:prstGeom prst="wedgeRectCallout">
            <a:avLst>
              <a:gd name="adj1" fmla="val -100184"/>
              <a:gd name="adj2" fmla="val 80237"/>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smtClean="0">
                <a:solidFill>
                  <a:schemeClr val="bg1"/>
                </a:solidFill>
                <a:effectLst>
                  <a:outerShdw blurRad="50800" dist="38100" dir="2700000" algn="tl" rotWithShape="0">
                    <a:prstClr val="black">
                      <a:alpha val="40000"/>
                    </a:prstClr>
                  </a:outerShdw>
                </a:effectLst>
                <a:latin typeface="+mn-lt"/>
              </a:rPr>
              <a:t>RAID </a:t>
            </a:r>
            <a:r>
              <a:rPr lang="en-US" sz="1400" dirty="0">
                <a:solidFill>
                  <a:schemeClr val="bg1"/>
                </a:solidFill>
                <a:effectLst>
                  <a:outerShdw blurRad="50800" dist="38100" dir="2700000" algn="tl" rotWithShape="0">
                    <a:prstClr val="black">
                      <a:alpha val="40000"/>
                    </a:prstClr>
                  </a:outerShdw>
                </a:effectLst>
                <a:latin typeface="+mn-lt"/>
              </a:rPr>
              <a:t>sets</a:t>
            </a:r>
          </a:p>
        </p:txBody>
      </p:sp>
      <p:sp>
        <p:nvSpPr>
          <p:cNvPr id="11" name="AutoShape 7"/>
          <p:cNvSpPr>
            <a:spLocks noChangeArrowheads="1"/>
          </p:cNvSpPr>
          <p:nvPr/>
        </p:nvSpPr>
        <p:spPr bwMode="auto">
          <a:xfrm>
            <a:off x="3905551" y="3146332"/>
            <a:ext cx="1880470" cy="594372"/>
          </a:xfrm>
          <a:prstGeom prst="wedgeRectCallout">
            <a:avLst>
              <a:gd name="adj1" fmla="val -150631"/>
              <a:gd name="adj2" fmla="val 20242"/>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Volumes within each vdisk</a:t>
            </a:r>
          </a:p>
        </p:txBody>
      </p:sp>
      <p:sp>
        <p:nvSpPr>
          <p:cNvPr id="12" name="AutoShape 7"/>
          <p:cNvSpPr>
            <a:spLocks noChangeArrowheads="1"/>
          </p:cNvSpPr>
          <p:nvPr/>
        </p:nvSpPr>
        <p:spPr bwMode="auto">
          <a:xfrm>
            <a:off x="3148178" y="3907766"/>
            <a:ext cx="1880470" cy="574580"/>
          </a:xfrm>
          <a:prstGeom prst="wedgeRectCallout">
            <a:avLst>
              <a:gd name="adj1" fmla="val -106841"/>
              <a:gd name="adj2" fmla="val -47555"/>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Physical hosts seen by the host ports </a:t>
            </a:r>
          </a:p>
        </p:txBody>
      </p:sp>
      <p:sp>
        <p:nvSpPr>
          <p:cNvPr id="13" name="AutoShape 7"/>
          <p:cNvSpPr>
            <a:spLocks noChangeArrowheads="1"/>
          </p:cNvSpPr>
          <p:nvPr/>
        </p:nvSpPr>
        <p:spPr bwMode="auto">
          <a:xfrm>
            <a:off x="1290210" y="4787352"/>
            <a:ext cx="1880470" cy="509265"/>
          </a:xfrm>
          <a:prstGeom prst="wedgeRectCallout">
            <a:avLst>
              <a:gd name="adj1" fmla="val -32598"/>
              <a:gd name="adj2" fmla="val -190032"/>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Physical enclosures attached </a:t>
            </a:r>
          </a:p>
        </p:txBody>
      </p:sp>
      <p:sp>
        <p:nvSpPr>
          <p:cNvPr id="14" name="AutoShape 7"/>
          <p:cNvSpPr>
            <a:spLocks noChangeArrowheads="1"/>
          </p:cNvSpPr>
          <p:nvPr/>
        </p:nvSpPr>
        <p:spPr bwMode="auto">
          <a:xfrm>
            <a:off x="4845786" y="1009291"/>
            <a:ext cx="1880470" cy="515105"/>
          </a:xfrm>
          <a:prstGeom prst="wedgeRectCallout">
            <a:avLst>
              <a:gd name="adj1" fmla="val -63678"/>
              <a:gd name="adj2" fmla="val 142372"/>
            </a:avLst>
          </a:prstGeom>
          <a:ln>
            <a:headEnd/>
            <a:tailEnd/>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r>
              <a:rPr lang="en-US" sz="1400" dirty="0">
                <a:solidFill>
                  <a:schemeClr val="bg1"/>
                </a:solidFill>
                <a:effectLst>
                  <a:outerShdw blurRad="50800" dist="38100" dir="2700000" algn="tl" rotWithShape="0">
                    <a:prstClr val="black">
                      <a:alpha val="40000"/>
                    </a:prstClr>
                  </a:outerShdw>
                </a:effectLst>
                <a:latin typeface="+mn-lt"/>
              </a:rPr>
              <a:t>Navigation and configuration options</a:t>
            </a:r>
          </a:p>
        </p:txBody>
      </p:sp>
    </p:spTree>
    <p:extLst>
      <p:ext uri="{BB962C8B-B14F-4D97-AF65-F5344CB8AC3E}">
        <p14:creationId xmlns="" xmlns:p14="http://schemas.microsoft.com/office/powerpoint/2010/main" val="792236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1"/>
          </p:nvPr>
        </p:nvSpPr>
        <p:spPr/>
        <p:txBody>
          <a:bodyPr/>
          <a:lstStyle/>
          <a:p>
            <a:pPr lvl="0"/>
            <a:r>
              <a:rPr lang="en-US" b="1" kern="1200" dirty="0">
                <a:solidFill>
                  <a:srgbClr val="7DD8F4"/>
                </a:solidFill>
                <a:latin typeface="Arial" charset="0"/>
                <a:ea typeface="ＭＳ Ｐゴシック" charset="-128"/>
                <a:cs typeface="ＭＳ Ｐゴシック" charset="-128"/>
              </a:rPr>
              <a:t>Presented </a:t>
            </a:r>
            <a:r>
              <a:rPr lang="en-US" b="1" kern="1200" dirty="0" smtClean="0">
                <a:solidFill>
                  <a:srgbClr val="7DD8F4"/>
                </a:solidFill>
                <a:latin typeface="Arial" charset="0"/>
                <a:ea typeface="ＭＳ Ｐゴシック" charset="-128"/>
                <a:cs typeface="ＭＳ Ｐゴシック" charset="-128"/>
              </a:rPr>
              <a:t>By: Charlotte Taylor</a:t>
            </a:r>
            <a:endParaRPr lang="en-US" b="1" kern="1200" dirty="0">
              <a:solidFill>
                <a:srgbClr val="FF0000"/>
              </a:solidFill>
              <a:latin typeface="Arial" charset="0"/>
              <a:ea typeface="ＭＳ Ｐゴシック" charset="-128"/>
              <a:cs typeface="ＭＳ Ｐゴシック" charset="-128"/>
            </a:endParaRPr>
          </a:p>
        </p:txBody>
      </p:sp>
      <p:sp>
        <p:nvSpPr>
          <p:cNvPr id="5" name="Title 4"/>
          <p:cNvSpPr>
            <a:spLocks noGrp="1"/>
          </p:cNvSpPr>
          <p:nvPr>
            <p:ph type="title"/>
          </p:nvPr>
        </p:nvSpPr>
        <p:spPr/>
        <p:txBody>
          <a:bodyPr/>
          <a:lstStyle/>
          <a:p>
            <a:pPr algn="ctr"/>
            <a:r>
              <a:rPr lang="en-US" dirty="0" smtClean="0"/>
              <a:t>Documentation and Training</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339725" y="1047750"/>
            <a:ext cx="8149520" cy="5029200"/>
          </a:xfrm>
        </p:spPr>
        <p:txBody>
          <a:bodyPr/>
          <a:lstStyle/>
          <a:p>
            <a:pPr marL="0" indent="0">
              <a:buNone/>
            </a:pPr>
            <a:r>
              <a:rPr lang="en-US" dirty="0" smtClean="0"/>
              <a:t>Posted on </a:t>
            </a:r>
            <a:r>
              <a:rPr lang="en-US" dirty="0" err="1" smtClean="0"/>
              <a:t>CSWeb</a:t>
            </a:r>
            <a:r>
              <a:rPr lang="en-US" dirty="0" smtClean="0"/>
              <a:t> and Quantum.com</a:t>
            </a:r>
          </a:p>
          <a:p>
            <a:pPr lvl="1"/>
            <a:r>
              <a:rPr lang="en-US" dirty="0" err="1" smtClean="0"/>
              <a:t>StorNext</a:t>
            </a:r>
            <a:r>
              <a:rPr lang="en-US" dirty="0" smtClean="0"/>
              <a:t> QXS Storage: Getting Started Guide </a:t>
            </a:r>
          </a:p>
          <a:p>
            <a:pPr lvl="1"/>
            <a:r>
              <a:rPr lang="en-US" dirty="0" err="1" smtClean="0"/>
              <a:t>StorNext</a:t>
            </a:r>
            <a:r>
              <a:rPr lang="en-US" dirty="0" smtClean="0"/>
              <a:t> QXS Storage: Setup Guide </a:t>
            </a:r>
          </a:p>
          <a:p>
            <a:pPr lvl="1"/>
            <a:r>
              <a:rPr lang="en-US" dirty="0" err="1" smtClean="0"/>
              <a:t>StorNext</a:t>
            </a:r>
            <a:r>
              <a:rPr lang="en-US" dirty="0" smtClean="0"/>
              <a:t> QX and QXS Storage: </a:t>
            </a:r>
            <a:r>
              <a:rPr lang="en-US" dirty="0" err="1" smtClean="0"/>
              <a:t>Rackmount</a:t>
            </a:r>
            <a:r>
              <a:rPr lang="en-US" dirty="0" smtClean="0"/>
              <a:t> Bracket Kit Installation Guide </a:t>
            </a:r>
          </a:p>
          <a:p>
            <a:pPr lvl="1"/>
            <a:r>
              <a:rPr lang="en-US" dirty="0" err="1" smtClean="0"/>
              <a:t>StorNext</a:t>
            </a:r>
            <a:r>
              <a:rPr lang="en-US" dirty="0" smtClean="0"/>
              <a:t> QX and QXS Storage: QX and QXS-1200 Bezel Installation Guide</a:t>
            </a:r>
          </a:p>
          <a:p>
            <a:pPr lvl="1"/>
            <a:r>
              <a:rPr lang="en-US" dirty="0" err="1" smtClean="0"/>
              <a:t>StorNext</a:t>
            </a:r>
            <a:r>
              <a:rPr lang="en-US" dirty="0" smtClean="0"/>
              <a:t> QXS Storage CRU Guide </a:t>
            </a:r>
          </a:p>
          <a:p>
            <a:pPr lvl="1"/>
            <a:r>
              <a:rPr lang="en-US" dirty="0" err="1" smtClean="0"/>
              <a:t>StorNext</a:t>
            </a:r>
            <a:r>
              <a:rPr lang="en-US" dirty="0" smtClean="0"/>
              <a:t> QXS Storage: Disk Management Utility Users Guide </a:t>
            </a:r>
          </a:p>
          <a:p>
            <a:pPr lvl="1"/>
            <a:r>
              <a:rPr lang="en-US" dirty="0" err="1" smtClean="0"/>
              <a:t>StorNext</a:t>
            </a:r>
            <a:r>
              <a:rPr lang="en-US" dirty="0" smtClean="0"/>
              <a:t> QX and QXS Storage: CLI Reference Guide</a:t>
            </a:r>
          </a:p>
          <a:p>
            <a:pPr lvl="1"/>
            <a:r>
              <a:rPr lang="en-US" dirty="0" err="1" smtClean="0"/>
              <a:t>StorNext</a:t>
            </a:r>
            <a:r>
              <a:rPr lang="en-US" dirty="0" smtClean="0"/>
              <a:t> QX and QXS Storage: Event Descriptions Reference Guide</a:t>
            </a:r>
          </a:p>
          <a:p>
            <a:pPr lvl="1"/>
            <a:r>
              <a:rPr lang="en-US" dirty="0" smtClean="0"/>
              <a:t>Quantum QX </a:t>
            </a:r>
            <a:r>
              <a:rPr lang="en-US" dirty="0"/>
              <a:t>and QXS </a:t>
            </a:r>
            <a:r>
              <a:rPr lang="en-US" dirty="0" smtClean="0"/>
              <a:t>Series: Product Regulatory Compliance and Safety Guide </a:t>
            </a:r>
          </a:p>
          <a:p>
            <a:pPr lvl="1"/>
            <a:r>
              <a:rPr lang="en-US" dirty="0" err="1" smtClean="0"/>
              <a:t>StorNext</a:t>
            </a:r>
            <a:r>
              <a:rPr lang="en-US" dirty="0" smtClean="0"/>
              <a:t> QXS Storage Release Notes</a:t>
            </a:r>
            <a:endParaRPr lang="en-US" dirty="0"/>
          </a:p>
          <a:p>
            <a:pPr marL="457200" lvl="1" indent="0">
              <a:buNone/>
            </a:pPr>
            <a:endParaRPr lang="en-US" dirty="0" smtClean="0"/>
          </a:p>
        </p:txBody>
      </p:sp>
    </p:spTree>
    <p:extLst>
      <p:ext uri="{BB962C8B-B14F-4D97-AF65-F5344CB8AC3E}">
        <p14:creationId xmlns="" xmlns:p14="http://schemas.microsoft.com/office/powerpoint/2010/main" val="276491712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Training</a:t>
            </a:r>
            <a:endParaRPr lang="en-US" dirty="0"/>
          </a:p>
        </p:txBody>
      </p:sp>
      <p:sp>
        <p:nvSpPr>
          <p:cNvPr id="3" name="Content Placeholder 2"/>
          <p:cNvSpPr>
            <a:spLocks noGrp="1"/>
          </p:cNvSpPr>
          <p:nvPr>
            <p:ph idx="1"/>
          </p:nvPr>
        </p:nvSpPr>
        <p:spPr/>
        <p:txBody>
          <a:bodyPr/>
          <a:lstStyle/>
          <a:p>
            <a:r>
              <a:rPr lang="en-US" dirty="0" smtClean="0"/>
              <a:t>Post this recorded TOI session on </a:t>
            </a:r>
            <a:r>
              <a:rPr lang="en-US" dirty="0" err="1" smtClean="0"/>
              <a:t>CSWeb</a:t>
            </a:r>
            <a:r>
              <a:rPr lang="en-US" dirty="0" smtClean="0"/>
              <a:t>. </a:t>
            </a:r>
          </a:p>
          <a:p>
            <a:r>
              <a:rPr lang="en-US" dirty="0" smtClean="0"/>
              <a:t>The </a:t>
            </a:r>
            <a:r>
              <a:rPr lang="en-US" dirty="0"/>
              <a:t>TOI will also </a:t>
            </a:r>
            <a:r>
              <a:rPr lang="en-US" dirty="0" smtClean="0"/>
              <a:t>serve as </a:t>
            </a:r>
            <a:r>
              <a:rPr lang="en-US" dirty="0"/>
              <a:t>a Service Update online course for QXS1200/2400.</a:t>
            </a:r>
          </a:p>
          <a:p>
            <a:endParaRPr lang="en-US" dirty="0"/>
          </a:p>
          <a:p>
            <a:pPr lvl="1"/>
            <a:endParaRPr lang="en-US" dirty="0" smtClean="0"/>
          </a:p>
        </p:txBody>
      </p:sp>
    </p:spTree>
    <p:extLst>
      <p:ext uri="{BB962C8B-B14F-4D97-AF65-F5344CB8AC3E}">
        <p14:creationId xmlns="" xmlns:p14="http://schemas.microsoft.com/office/powerpoint/2010/main" val="102731788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1"/>
          </p:nvPr>
        </p:nvSpPr>
        <p:spPr/>
        <p:txBody>
          <a:bodyPr/>
          <a:lstStyle/>
          <a:p>
            <a:pPr lvl="0"/>
            <a:r>
              <a:rPr lang="en-US" b="1" kern="1200" dirty="0">
                <a:solidFill>
                  <a:srgbClr val="7DD8F4"/>
                </a:solidFill>
                <a:latin typeface="Arial" charset="0"/>
                <a:ea typeface="ＭＳ Ｐゴシック" charset="-128"/>
                <a:cs typeface="ＭＳ Ｐゴシック" charset="-128"/>
              </a:rPr>
              <a:t>Presented By: </a:t>
            </a:r>
            <a:r>
              <a:rPr lang="en-US" b="1" dirty="0">
                <a:solidFill>
                  <a:srgbClr val="7DD8F4"/>
                </a:solidFill>
                <a:ea typeface="ＭＳ Ｐゴシック" charset="-128"/>
                <a:cs typeface="ＭＳ Ｐゴシック" charset="-128"/>
              </a:rPr>
              <a:t>Jim </a:t>
            </a:r>
            <a:r>
              <a:rPr lang="en-US" b="1" dirty="0" smtClean="0">
                <a:solidFill>
                  <a:srgbClr val="7DD8F4"/>
                </a:solidFill>
                <a:ea typeface="ＭＳ Ｐゴシック" charset="-128"/>
                <a:cs typeface="ＭＳ Ｐゴシック" charset="-128"/>
              </a:rPr>
              <a:t>Hibbard</a:t>
            </a:r>
            <a:endParaRPr lang="en-US" b="1" kern="1200" dirty="0">
              <a:solidFill>
                <a:srgbClr val="7DD8F4"/>
              </a:solidFill>
              <a:latin typeface="Arial" charset="0"/>
              <a:ea typeface="ＭＳ Ｐゴシック" charset="-128"/>
              <a:cs typeface="ＭＳ Ｐゴシック" charset="-128"/>
            </a:endParaRPr>
          </a:p>
        </p:txBody>
      </p:sp>
      <p:sp>
        <p:nvSpPr>
          <p:cNvPr id="5" name="Title 4"/>
          <p:cNvSpPr>
            <a:spLocks noGrp="1"/>
          </p:cNvSpPr>
          <p:nvPr>
            <p:ph type="title"/>
          </p:nvPr>
        </p:nvSpPr>
        <p:spPr/>
        <p:txBody>
          <a:bodyPr/>
          <a:lstStyle/>
          <a:p>
            <a:pPr algn="ctr"/>
            <a:r>
              <a:rPr lang="en-US" dirty="0" smtClean="0"/>
              <a:t>Service Strategy</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nowledgeTransfer_MainScreen"/>
          <p:cNvPicPr>
            <a:picLocks noChangeAspect="1" noChangeArrowheads="1"/>
          </p:cNvPicPr>
          <p:nvPr/>
        </p:nvPicPr>
        <p:blipFill>
          <a:blip r:embed="rId2" cstate="print"/>
          <a:srcRect/>
          <a:stretch>
            <a:fillRect/>
          </a:stretch>
        </p:blipFill>
        <p:spPr bwMode="auto">
          <a:xfrm>
            <a:off x="1143000" y="1028700"/>
            <a:ext cx="6858000" cy="51435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599" y="228600"/>
            <a:ext cx="8413955" cy="639763"/>
          </a:xfrm>
        </p:spPr>
        <p:txBody>
          <a:bodyPr/>
          <a:lstStyle/>
          <a:p>
            <a:pPr eaLnBrk="1" hangingPunct="1"/>
            <a:r>
              <a:rPr dirty="0" smtClean="0">
                <a:latin typeface="Arial" charset="0"/>
                <a:cs typeface="Arial" charset="0"/>
              </a:rPr>
              <a:t> QXS-1200/2400 Service Model Summary</a:t>
            </a:r>
          </a:p>
        </p:txBody>
      </p:sp>
      <p:sp>
        <p:nvSpPr>
          <p:cNvPr id="15363" name="Content Placeholder 2"/>
          <p:cNvSpPr>
            <a:spLocks noGrp="1"/>
          </p:cNvSpPr>
          <p:nvPr>
            <p:ph idx="1"/>
          </p:nvPr>
        </p:nvSpPr>
        <p:spPr>
          <a:xfrm>
            <a:off x="301625" y="1117054"/>
            <a:ext cx="8596715" cy="5446713"/>
          </a:xfrm>
        </p:spPr>
        <p:txBody>
          <a:bodyPr/>
          <a:lstStyle/>
          <a:p>
            <a:pPr lvl="0"/>
            <a:r>
              <a:rPr lang="en-US" sz="2000" b="1" dirty="0" smtClean="0">
                <a:sym typeface="Wingdings" pitchFamily="2" charset="2"/>
              </a:rPr>
              <a:t>Identical Service Model to </a:t>
            </a:r>
            <a:r>
              <a:rPr lang="en-US" sz="2000" b="1" smtClean="0">
                <a:sym typeface="Wingdings" pitchFamily="2" charset="2"/>
              </a:rPr>
              <a:t>existing </a:t>
            </a:r>
            <a:r>
              <a:rPr lang="en-US" sz="2000" b="1" smtClean="0">
                <a:sym typeface="Wingdings" pitchFamily="2" charset="2"/>
              </a:rPr>
              <a:t>QX1200/2400 </a:t>
            </a:r>
            <a:r>
              <a:rPr lang="en-US" sz="2000" b="1" dirty="0" smtClean="0">
                <a:sym typeface="Wingdings" pitchFamily="2" charset="2"/>
              </a:rPr>
              <a:t>products.</a:t>
            </a:r>
          </a:p>
          <a:p>
            <a:pPr lvl="1">
              <a:lnSpc>
                <a:spcPct val="80000"/>
              </a:lnSpc>
              <a:buSzPct val="75000"/>
              <a:defRPr/>
            </a:pPr>
            <a:r>
              <a:rPr lang="en-US" sz="1600" dirty="0" smtClean="0">
                <a:sym typeface="Wingdings" pitchFamily="2" charset="2"/>
              </a:rPr>
              <a:t>For QX/QXS Series we will not sell support contracts that co-terminate with the main </a:t>
            </a:r>
            <a:r>
              <a:rPr lang="en-US" sz="1600" dirty="0" err="1" smtClean="0">
                <a:sym typeface="Wingdings" pitchFamily="2" charset="2"/>
              </a:rPr>
              <a:t>StorNext</a:t>
            </a:r>
            <a:r>
              <a:rPr lang="en-US" sz="1600" dirty="0" smtClean="0">
                <a:sym typeface="Wingdings" pitchFamily="2" charset="2"/>
              </a:rPr>
              <a:t> MDC Service Contract.  QX/QXS Series will have stand alone support contracts.  Each QX/QXS-1200/2400 system will be related (not linked) to a </a:t>
            </a:r>
            <a:r>
              <a:rPr lang="en-US" sz="1600" dirty="0" err="1" smtClean="0">
                <a:sym typeface="Wingdings" pitchFamily="2" charset="2"/>
              </a:rPr>
              <a:t>StorNext</a:t>
            </a:r>
            <a:r>
              <a:rPr lang="en-US" sz="1600" dirty="0" smtClean="0">
                <a:sym typeface="Wingdings" pitchFamily="2" charset="2"/>
              </a:rPr>
              <a:t> product (SW or M330/M440/M660) in Oracle IB,  The </a:t>
            </a:r>
            <a:r>
              <a:rPr lang="en-US" sz="1600" dirty="0" err="1" smtClean="0">
                <a:sym typeface="Wingdings" pitchFamily="2" charset="2"/>
              </a:rPr>
              <a:t>StorNext</a:t>
            </a:r>
            <a:r>
              <a:rPr lang="en-US" sz="1600" dirty="0" smtClean="0">
                <a:sym typeface="Wingdings" pitchFamily="2" charset="2"/>
              </a:rPr>
              <a:t> MDC serial number MUST be collected and documented by Sales when the QX/QXS-1200/2400 is sold.</a:t>
            </a:r>
          </a:p>
          <a:p>
            <a:pPr>
              <a:lnSpc>
                <a:spcPct val="80000"/>
              </a:lnSpc>
              <a:defRPr/>
            </a:pPr>
            <a:r>
              <a:rPr lang="en-US" sz="2000" b="1" dirty="0" smtClean="0">
                <a:sym typeface="Wingdings" pitchFamily="2" charset="2"/>
              </a:rPr>
              <a:t>Product Category: </a:t>
            </a:r>
            <a:r>
              <a:rPr lang="en-US" sz="2000" dirty="0" smtClean="0">
                <a:sym typeface="Wingdings" pitchFamily="2" charset="2"/>
              </a:rPr>
              <a:t>Software Products (</a:t>
            </a:r>
            <a:r>
              <a:rPr lang="en-US" sz="2000" dirty="0" err="1" smtClean="0">
                <a:sym typeface="Wingdings" pitchFamily="2" charset="2"/>
              </a:rPr>
              <a:t>StorNext</a:t>
            </a:r>
            <a:r>
              <a:rPr lang="en-US" sz="2000" dirty="0" smtClean="0">
                <a:sym typeface="Wingdings" pitchFamily="2" charset="2"/>
              </a:rPr>
              <a:t> disk)</a:t>
            </a:r>
          </a:p>
          <a:p>
            <a:pPr>
              <a:lnSpc>
                <a:spcPct val="80000"/>
              </a:lnSpc>
              <a:defRPr/>
            </a:pPr>
            <a:r>
              <a:rPr lang="en-US" sz="2000" b="1" dirty="0" smtClean="0">
                <a:sym typeface="Wingdings" pitchFamily="2" charset="2"/>
              </a:rPr>
              <a:t>Case Management: </a:t>
            </a:r>
            <a:r>
              <a:rPr lang="en-US" sz="2000" dirty="0" smtClean="0">
                <a:sym typeface="Wingdings" pitchFamily="2" charset="2"/>
              </a:rPr>
              <a:t>Global Call Handling (GCH), CDS, Kuala Lumpur</a:t>
            </a:r>
          </a:p>
          <a:p>
            <a:pPr>
              <a:lnSpc>
                <a:spcPct val="80000"/>
              </a:lnSpc>
              <a:defRPr/>
            </a:pPr>
            <a:r>
              <a:rPr lang="en-US" sz="2000" b="1" dirty="0" smtClean="0">
                <a:sym typeface="Wingdings" pitchFamily="2" charset="2"/>
              </a:rPr>
              <a:t>Technical Support: </a:t>
            </a:r>
            <a:r>
              <a:rPr lang="en-US" sz="2000" dirty="0" smtClean="0">
                <a:sym typeface="Wingdings" pitchFamily="2" charset="2"/>
              </a:rPr>
              <a:t>Software Product Support (SPS)</a:t>
            </a:r>
          </a:p>
          <a:p>
            <a:pPr>
              <a:lnSpc>
                <a:spcPct val="80000"/>
              </a:lnSpc>
              <a:defRPr/>
            </a:pPr>
            <a:r>
              <a:rPr lang="en-US" sz="2000" b="1" dirty="0" smtClean="0">
                <a:sym typeface="Wingdings" pitchFamily="2" charset="2"/>
              </a:rPr>
              <a:t>Field Support: </a:t>
            </a:r>
            <a:r>
              <a:rPr lang="en-US" sz="2000" dirty="0" smtClean="0">
                <a:sym typeface="Wingdings" pitchFamily="2" charset="2"/>
              </a:rPr>
              <a:t>TPM led Field Support</a:t>
            </a:r>
          </a:p>
          <a:p>
            <a:pPr lvl="1">
              <a:lnSpc>
                <a:spcPct val="80000"/>
              </a:lnSpc>
              <a:buSzPct val="75000"/>
              <a:defRPr/>
            </a:pPr>
            <a:r>
              <a:rPr lang="en-US" sz="1600" dirty="0" smtClean="0">
                <a:sym typeface="Wingdings" pitchFamily="2" charset="2"/>
              </a:rPr>
              <a:t>All field replaceable components are CRUs.  </a:t>
            </a:r>
          </a:p>
          <a:p>
            <a:pPr lvl="1">
              <a:lnSpc>
                <a:spcPct val="80000"/>
              </a:lnSpc>
              <a:buSzPct val="75000"/>
              <a:defRPr/>
            </a:pPr>
            <a:r>
              <a:rPr lang="en-US" sz="1600" dirty="0" smtClean="0">
                <a:sym typeface="Wingdings" pitchFamily="2" charset="2"/>
              </a:rPr>
              <a:t>Entitle with TPMs if end user customer purchases uplifted contract that requires onsite CRU replacement.</a:t>
            </a:r>
          </a:p>
          <a:p>
            <a:pPr>
              <a:lnSpc>
                <a:spcPct val="80000"/>
              </a:lnSpc>
              <a:defRPr/>
            </a:pPr>
            <a:r>
              <a:rPr lang="en-US" sz="2000" b="1" dirty="0" smtClean="0">
                <a:sym typeface="Wingdings" pitchFamily="2" charset="2"/>
              </a:rPr>
              <a:t>Escalation Support: </a:t>
            </a:r>
            <a:r>
              <a:rPr lang="en-US" sz="2000" dirty="0" smtClean="0">
                <a:sym typeface="Wingdings" pitchFamily="2" charset="2"/>
              </a:rPr>
              <a:t>Dot Hill Solutions, </a:t>
            </a:r>
            <a:r>
              <a:rPr lang="en-US" sz="2000" dirty="0" err="1" smtClean="0">
                <a:sym typeface="Wingdings" pitchFamily="2" charset="2"/>
              </a:rPr>
              <a:t>StorNext</a:t>
            </a:r>
            <a:r>
              <a:rPr lang="en-US" sz="2000" dirty="0" smtClean="0">
                <a:sym typeface="Wingdings" pitchFamily="2" charset="2"/>
              </a:rPr>
              <a:t> Sustaining (SUS), and Quantum HW Engineering</a:t>
            </a:r>
          </a:p>
          <a:p>
            <a:pPr>
              <a:lnSpc>
                <a:spcPct val="80000"/>
              </a:lnSpc>
              <a:defRPr/>
            </a:pPr>
            <a:r>
              <a:rPr lang="en-US" sz="2000" b="1" dirty="0" smtClean="0">
                <a:sym typeface="Wingdings" pitchFamily="2" charset="2"/>
              </a:rPr>
              <a:t>Replacement Part Fulfillment: </a:t>
            </a:r>
            <a:r>
              <a:rPr lang="en-US" sz="2000" dirty="0" smtClean="0">
                <a:sym typeface="Wingdings" pitchFamily="2" charset="2"/>
              </a:rPr>
              <a:t>Customer Replaceable Units (CRUs, no FRUs)</a:t>
            </a:r>
          </a:p>
          <a:p>
            <a:pPr lvl="1">
              <a:lnSpc>
                <a:spcPct val="80000"/>
              </a:lnSpc>
              <a:buSzPct val="75000"/>
              <a:defRPr/>
            </a:pPr>
            <a:r>
              <a:rPr lang="en-US" sz="1600" dirty="0" smtClean="0">
                <a:sym typeface="Wingdings" pitchFamily="2" charset="2"/>
              </a:rPr>
              <a:t>CRUs are ordered from Quantum stocking locations (Choice Logistics)</a:t>
            </a:r>
          </a:p>
          <a:p>
            <a:pPr lvl="1">
              <a:lnSpc>
                <a:spcPct val="80000"/>
              </a:lnSpc>
              <a:buSzPct val="75000"/>
              <a:defRPr/>
            </a:pPr>
            <a:r>
              <a:rPr lang="en-US" sz="1600" dirty="0" smtClean="0">
                <a:sym typeface="Wingdings" pitchFamily="2" charset="2"/>
              </a:rPr>
              <a:t>CRU list update includes new 4004 series controller and 1.2TB HDDs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QXS-1200/2400 Service Model Summary (cont.)</a:t>
            </a:r>
          </a:p>
        </p:txBody>
      </p:sp>
      <p:sp>
        <p:nvSpPr>
          <p:cNvPr id="15363" name="Content Placeholder 2"/>
          <p:cNvSpPr>
            <a:spLocks noGrp="1"/>
          </p:cNvSpPr>
          <p:nvPr>
            <p:ph idx="1"/>
          </p:nvPr>
        </p:nvSpPr>
        <p:spPr>
          <a:xfrm>
            <a:off x="395805" y="1479122"/>
            <a:ext cx="8216220" cy="4297081"/>
          </a:xfrm>
        </p:spPr>
        <p:txBody>
          <a:bodyPr/>
          <a:lstStyle/>
          <a:p>
            <a:r>
              <a:rPr lang="en-US" sz="2000" b="1" dirty="0" smtClean="0">
                <a:solidFill>
                  <a:srgbClr val="666666"/>
                </a:solidFill>
                <a:sym typeface="Wingdings" pitchFamily="2" charset="2"/>
              </a:rPr>
              <a:t>Installation Strategy</a:t>
            </a:r>
          </a:p>
          <a:p>
            <a:pPr lvl="1">
              <a:lnSpc>
                <a:spcPct val="80000"/>
              </a:lnSpc>
              <a:buSzPct val="75000"/>
              <a:defRPr/>
            </a:pPr>
            <a:r>
              <a:rPr lang="en-US" sz="1600" dirty="0" err="1" smtClean="0">
                <a:solidFill>
                  <a:srgbClr val="666666"/>
                </a:solidFill>
                <a:sym typeface="Wingdings" pitchFamily="2" charset="2"/>
              </a:rPr>
              <a:t>StorNext</a:t>
            </a:r>
            <a:r>
              <a:rPr lang="en-US" sz="1600" dirty="0" smtClean="0">
                <a:solidFill>
                  <a:srgbClr val="666666"/>
                </a:solidFill>
                <a:sym typeface="Wingdings" pitchFamily="2" charset="2"/>
              </a:rPr>
              <a:t> QX/QXS-1200/2400 Storage Systems are not customer installable and therefore requires the end user to purchase installation services. Installation and Integration of the </a:t>
            </a:r>
            <a:r>
              <a:rPr lang="en-US" sz="1600" dirty="0" err="1" smtClean="0">
                <a:solidFill>
                  <a:srgbClr val="666666"/>
                </a:solidFill>
                <a:sym typeface="Wingdings" pitchFamily="2" charset="2"/>
              </a:rPr>
              <a:t>StorNext</a:t>
            </a:r>
            <a:r>
              <a:rPr lang="en-US" sz="1600" dirty="0" smtClean="0">
                <a:solidFill>
                  <a:srgbClr val="666666"/>
                </a:solidFill>
                <a:sym typeface="Wingdings" pitchFamily="2" charset="2"/>
              </a:rPr>
              <a:t> QX/QXS-1200/2400 Storage Systems will be performed jointly by Quantum Field Engineers and Professional Services (or by Quantum Authorized Partners). </a:t>
            </a:r>
          </a:p>
          <a:p>
            <a:r>
              <a:rPr lang="en-US" sz="2000" b="1" dirty="0" smtClean="0">
                <a:solidFill>
                  <a:srgbClr val="666666"/>
                </a:solidFill>
                <a:sym typeface="Wingdings" pitchFamily="2" charset="2"/>
              </a:rPr>
              <a:t>Service Offerings</a:t>
            </a:r>
          </a:p>
          <a:p>
            <a:pPr lvl="1">
              <a:lnSpc>
                <a:spcPct val="80000"/>
              </a:lnSpc>
              <a:buSzPct val="75000"/>
              <a:defRPr/>
            </a:pPr>
            <a:r>
              <a:rPr lang="en-US" sz="1600" dirty="0" smtClean="0">
                <a:solidFill>
                  <a:srgbClr val="666666"/>
                </a:solidFill>
                <a:sym typeface="Wingdings" pitchFamily="2" charset="2"/>
              </a:rPr>
              <a:t>Standard Warranty</a:t>
            </a:r>
          </a:p>
          <a:p>
            <a:pPr lvl="2">
              <a:lnSpc>
                <a:spcPct val="80000"/>
              </a:lnSpc>
              <a:buSzPct val="75000"/>
              <a:defRPr/>
            </a:pPr>
            <a:r>
              <a:rPr lang="en-US" sz="1400" dirty="0" smtClean="0">
                <a:solidFill>
                  <a:srgbClr val="666666"/>
                </a:solidFill>
                <a:sym typeface="Wingdings" pitchFamily="2" charset="2"/>
              </a:rPr>
              <a:t>WARRANTY - Three-year next business day parts replacement. Replacement item shipment targeted for next business day. Customer will perform the replacement and return of the failed item. Parts replacement service available 5x9 via telephone or email. Includes 30 days of 5x9 telephone and email software support.</a:t>
            </a:r>
          </a:p>
          <a:p>
            <a:pPr lvl="1">
              <a:lnSpc>
                <a:spcPct val="80000"/>
              </a:lnSpc>
              <a:buSzPct val="75000"/>
              <a:defRPr/>
            </a:pPr>
            <a:r>
              <a:rPr lang="en-US" sz="1600" dirty="0" smtClean="0">
                <a:solidFill>
                  <a:srgbClr val="666666"/>
                </a:solidFill>
                <a:sym typeface="Wingdings" pitchFamily="2" charset="2"/>
              </a:rPr>
              <a:t>Warranty uplifts, extensions, and renewals – (These are all the new CRU based contracts.)</a:t>
            </a:r>
          </a:p>
          <a:p>
            <a:pPr lvl="2">
              <a:lnSpc>
                <a:spcPct val="80000"/>
              </a:lnSpc>
              <a:buSzPct val="75000"/>
              <a:defRPr/>
            </a:pPr>
            <a:r>
              <a:rPr lang="en-US" sz="1400" dirty="0" smtClean="0">
                <a:solidFill>
                  <a:srgbClr val="666666"/>
                </a:solidFill>
                <a:sym typeface="Wingdings" pitchFamily="2" charset="2"/>
              </a:rPr>
              <a:t>BRONZE SUPPORT PLAN</a:t>
            </a:r>
          </a:p>
          <a:p>
            <a:pPr lvl="2">
              <a:lnSpc>
                <a:spcPct val="80000"/>
              </a:lnSpc>
              <a:buSzPct val="75000"/>
              <a:defRPr/>
            </a:pPr>
            <a:r>
              <a:rPr lang="en-US" sz="1400" dirty="0" smtClean="0">
                <a:solidFill>
                  <a:srgbClr val="666666"/>
                </a:solidFill>
                <a:sym typeface="Wingdings" pitchFamily="2" charset="2"/>
              </a:rPr>
              <a:t>NEXT BUSINESS DAY GOLD</a:t>
            </a:r>
          </a:p>
          <a:p>
            <a:pPr lvl="2">
              <a:lnSpc>
                <a:spcPct val="80000"/>
              </a:lnSpc>
              <a:buSzPct val="75000"/>
              <a:defRPr/>
            </a:pPr>
            <a:r>
              <a:rPr lang="en-US" sz="1400" dirty="0" smtClean="0">
                <a:solidFill>
                  <a:srgbClr val="666666"/>
                </a:solidFill>
                <a:sym typeface="Wingdings" pitchFamily="2" charset="2"/>
              </a:rPr>
              <a:t>GOLD SUPPORT PLAN</a:t>
            </a:r>
          </a:p>
          <a:p>
            <a:pPr lvl="2">
              <a:lnSpc>
                <a:spcPct val="80000"/>
              </a:lnSpc>
              <a:buSzPct val="75000"/>
              <a:defRPr/>
            </a:pPr>
            <a:r>
              <a:rPr lang="en-US" sz="1400" dirty="0" smtClean="0">
                <a:solidFill>
                  <a:srgbClr val="666666"/>
                </a:solidFill>
                <a:sym typeface="Wingdings" pitchFamily="2" charset="2"/>
              </a:rPr>
              <a:t>Supplemental Uplift: Bronze and NBD Gold Support Contract uplift for customers that require Quantum resources to replace all field replaceable components independent of CRU vs. FRU.</a:t>
            </a:r>
          </a:p>
          <a:p>
            <a:pPr lvl="2">
              <a:lnSpc>
                <a:spcPct val="80000"/>
              </a:lnSpc>
              <a:buSzPct val="75000"/>
              <a:defRPr/>
            </a:pPr>
            <a:r>
              <a:rPr lang="en-US" sz="1400" dirty="0" smtClean="0">
                <a:solidFill>
                  <a:srgbClr val="666666"/>
                </a:solidFill>
                <a:sym typeface="Wingdings" pitchFamily="2" charset="2"/>
              </a:rPr>
              <a:t>Annual renewals and extensions are available (Bronze, NBD Gold, and Gold).</a:t>
            </a:r>
          </a:p>
          <a:p>
            <a:pPr lvl="0"/>
            <a:endParaRPr lang="en-US" dirty="0" smtClean="0"/>
          </a:p>
          <a:p>
            <a:pPr lvl="1"/>
            <a:endParaRPr lang="en-US" dirty="0" smtClean="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Dot Hill Solutions Introduction (DHS)</a:t>
            </a:r>
          </a:p>
        </p:txBody>
      </p:sp>
      <p:sp>
        <p:nvSpPr>
          <p:cNvPr id="15363" name="Content Placeholder 2"/>
          <p:cNvSpPr>
            <a:spLocks noGrp="1"/>
          </p:cNvSpPr>
          <p:nvPr>
            <p:ph idx="1"/>
          </p:nvPr>
        </p:nvSpPr>
        <p:spPr/>
        <p:txBody>
          <a:bodyPr>
            <a:normAutofit fontScale="85000" lnSpcReduction="10000"/>
          </a:bodyPr>
          <a:lstStyle/>
          <a:p>
            <a:r>
              <a:rPr lang="en-US" dirty="0" smtClean="0"/>
              <a:t>DHS is based in Longmont, CO</a:t>
            </a:r>
          </a:p>
          <a:p>
            <a:r>
              <a:rPr lang="en-US" dirty="0" smtClean="0"/>
              <a:t>Support contract with DHS – 7x24x365</a:t>
            </a:r>
          </a:p>
          <a:p>
            <a:r>
              <a:rPr lang="en-US" dirty="0" smtClean="0"/>
              <a:t>Dot Hill Technical Support Locations:</a:t>
            </a:r>
          </a:p>
          <a:p>
            <a:pPr lvl="1"/>
            <a:r>
              <a:rPr lang="en-US" dirty="0" smtClean="0"/>
              <a:t>Frontline Support (Level 1) – Chennai, India</a:t>
            </a:r>
          </a:p>
          <a:p>
            <a:pPr lvl="1"/>
            <a:r>
              <a:rPr lang="en-US" dirty="0" smtClean="0"/>
              <a:t>Engineering Support – Hyderabad, India</a:t>
            </a:r>
          </a:p>
          <a:p>
            <a:pPr lvl="1"/>
            <a:r>
              <a:rPr lang="en-US" dirty="0" smtClean="0"/>
              <a:t>Systems Engineering Support – US, EMEA, AP, Japan</a:t>
            </a:r>
          </a:p>
          <a:p>
            <a:pPr lvl="1"/>
            <a:r>
              <a:rPr lang="en-US" dirty="0" smtClean="0"/>
              <a:t>L3 Technical Support – Longmont, CO</a:t>
            </a:r>
          </a:p>
          <a:p>
            <a:r>
              <a:rPr lang="en-US" dirty="0" smtClean="0"/>
              <a:t>Dot Hill Solutions Technical Support may be leveraged for technical assistance </a:t>
            </a:r>
          </a:p>
          <a:p>
            <a:pPr lvl="1"/>
            <a:r>
              <a:rPr lang="en-US" dirty="0" smtClean="0"/>
              <a:t>DHS prefers that cases are opened online, but will also accept phone calls.  </a:t>
            </a:r>
          </a:p>
          <a:p>
            <a:pPr lvl="1"/>
            <a:r>
              <a:rPr lang="en-US" dirty="0" err="1" smtClean="0"/>
              <a:t>SANsolve</a:t>
            </a:r>
            <a:r>
              <a:rPr lang="en-US" dirty="0" smtClean="0"/>
              <a:t> is Dot Hill’s online case management and knowledge base system.  </a:t>
            </a:r>
          </a:p>
          <a:p>
            <a:pPr lvl="2"/>
            <a:r>
              <a:rPr lang="en-US" dirty="0" smtClean="0"/>
              <a:t>Registration and access details are located in QX/QXS Series Service Plan</a:t>
            </a:r>
          </a:p>
          <a:p>
            <a:pPr lvl="1"/>
            <a:r>
              <a:rPr lang="en-US" dirty="0" smtClean="0"/>
              <a:t>Dot Hill Solutions Level 1 support can be contacted directly via the phone</a:t>
            </a:r>
          </a:p>
          <a:p>
            <a:pPr lvl="2"/>
            <a:r>
              <a:rPr lang="en-US" dirty="0" smtClean="0"/>
              <a:t>Contact details are located in the QX/QXS Series Service Plan</a:t>
            </a:r>
          </a:p>
          <a:p>
            <a:pPr lvl="2"/>
            <a:r>
              <a:rPr lang="en-US" dirty="0" smtClean="0"/>
              <a:t>Dot Hill Solutions Escalations</a:t>
            </a:r>
          </a:p>
          <a:p>
            <a:pPr lvl="1"/>
            <a:r>
              <a:rPr lang="en-US" dirty="0" smtClean="0"/>
              <a:t>DHS Level 3 Technical Support is responsible for escalations. If you feel your needs are not being addressed by the L1 team, you can ask the case be escalated to L3, or contact escalation management directly. </a:t>
            </a:r>
          </a:p>
          <a:p>
            <a:pPr lvl="2"/>
            <a:r>
              <a:rPr lang="en-US" dirty="0" smtClean="0"/>
              <a:t>Escalation manager contact details are located in the QX/QXS Series Plan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  FRU/CRU Model</a:t>
            </a:r>
          </a:p>
        </p:txBody>
      </p:sp>
      <p:sp>
        <p:nvSpPr>
          <p:cNvPr id="15363" name="Content Placeholder 2"/>
          <p:cNvSpPr>
            <a:spLocks noGrp="1"/>
          </p:cNvSpPr>
          <p:nvPr>
            <p:ph idx="1"/>
          </p:nvPr>
        </p:nvSpPr>
        <p:spPr>
          <a:xfrm>
            <a:off x="331122" y="929147"/>
            <a:ext cx="7543800" cy="626807"/>
          </a:xfrm>
        </p:spPr>
        <p:txBody>
          <a:bodyPr/>
          <a:lstStyle/>
          <a:p>
            <a:pPr lvl="0"/>
            <a:r>
              <a:rPr lang="en-US" dirty="0" smtClean="0"/>
              <a:t>All Field Replaceable Components are CRUs</a:t>
            </a:r>
          </a:p>
          <a:p>
            <a:pPr lvl="0"/>
            <a:endParaRPr lang="en-US" dirty="0" smtClean="0"/>
          </a:p>
          <a:p>
            <a:pPr lvl="1"/>
            <a:endParaRPr lang="en-US" dirty="0" smtClean="0"/>
          </a:p>
        </p:txBody>
      </p:sp>
      <p:graphicFrame>
        <p:nvGraphicFramePr>
          <p:cNvPr id="6" name="Table 5"/>
          <p:cNvGraphicFramePr>
            <a:graphicFrameLocks noGrp="1"/>
          </p:cNvGraphicFramePr>
          <p:nvPr/>
        </p:nvGraphicFramePr>
        <p:xfrm>
          <a:off x="339213" y="1485486"/>
          <a:ext cx="6588098" cy="4998612"/>
        </p:xfrm>
        <a:graphic>
          <a:graphicData uri="http://schemas.openxmlformats.org/drawingml/2006/table">
            <a:tbl>
              <a:tblPr/>
              <a:tblGrid>
                <a:gridCol w="4208405"/>
                <a:gridCol w="1230409"/>
                <a:gridCol w="1149284"/>
              </a:tblGrid>
              <a:tr h="176010">
                <a:tc>
                  <a:txBody>
                    <a:bodyPr/>
                    <a:lstStyle/>
                    <a:p>
                      <a:pPr algn="l" fontAlgn="b"/>
                      <a:r>
                        <a:rPr lang="en-US" sz="1200" b="0" i="0" u="none" strike="noStrike">
                          <a:solidFill>
                            <a:srgbClr val="000000"/>
                          </a:solidFill>
                          <a:latin typeface="Calibri"/>
                        </a:rPr>
                        <a:t>CRU,RACK MOUNT KIT,SHELF,QX/QXS</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1200" b="0" i="0" u="none" strike="noStrike">
                          <a:solidFill>
                            <a:srgbClr val="000000"/>
                          </a:solidFill>
                          <a:latin typeface="Calibri"/>
                        </a:rPr>
                        <a:t>9-03008-01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1-04898-01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0" i="0" u="none" strike="noStrike">
                          <a:solidFill>
                            <a:srgbClr val="000000"/>
                          </a:solidFill>
                          <a:latin typeface="Calibri"/>
                        </a:rPr>
                        <a:t>CRU,POWER SUPPLY,595W,AC,2U,QX/QXS</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1200" b="0" i="0" u="none" strike="noStrike">
                          <a:solidFill>
                            <a:srgbClr val="000000"/>
                          </a:solidFill>
                          <a:latin typeface="Calibri"/>
                        </a:rPr>
                        <a:t>9-03009-01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1-04899-01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1" i="0" u="none" strike="noStrike" dirty="0">
                          <a:solidFill>
                            <a:srgbClr val="000000"/>
                          </a:solidFill>
                          <a:latin typeface="Calibri"/>
                        </a:rPr>
                        <a:t>CRU</a:t>
                      </a:r>
                      <a:r>
                        <a:rPr lang="en-US" sz="1200" b="0" i="0" u="none" strike="noStrike" dirty="0">
                          <a:solidFill>
                            <a:srgbClr val="000000"/>
                          </a:solidFill>
                          <a:latin typeface="Calibri"/>
                        </a:rPr>
                        <a:t>,POWER SUPPLY,DC,QX/QXS</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1200" b="0" i="0" u="none" strike="noStrike">
                          <a:solidFill>
                            <a:srgbClr val="000000"/>
                          </a:solidFill>
                          <a:latin typeface="Calibri"/>
                        </a:rPr>
                        <a:t>9-03045-01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1-04932-01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1" i="0" u="none" strike="noStrike">
                          <a:solidFill>
                            <a:srgbClr val="000000"/>
                          </a:solidFill>
                          <a:latin typeface="Calibri"/>
                        </a:rPr>
                        <a:t>CRU</a:t>
                      </a:r>
                      <a:r>
                        <a:rPr lang="en-US" sz="1200" b="0" i="0" u="none" strike="noStrike">
                          <a:solidFill>
                            <a:srgbClr val="000000"/>
                          </a:solidFill>
                          <a:latin typeface="Calibri"/>
                        </a:rPr>
                        <a:t>,I/O Module,EXPN,QX/QXS</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1200" b="0" i="0" u="none" strike="noStrike">
                          <a:solidFill>
                            <a:srgbClr val="000000"/>
                          </a:solidFill>
                          <a:latin typeface="Calibri"/>
                        </a:rPr>
                        <a:t>9-03036-01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1-04920-01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1" i="0" u="none" strike="noStrike">
                          <a:solidFill>
                            <a:srgbClr val="000000"/>
                          </a:solidFill>
                          <a:latin typeface="Calibri"/>
                        </a:rPr>
                        <a:t>CRU</a:t>
                      </a:r>
                      <a:r>
                        <a:rPr lang="en-US" sz="1200" b="0" i="0" u="none" strike="noStrike">
                          <a:solidFill>
                            <a:srgbClr val="000000"/>
                          </a:solidFill>
                          <a:latin typeface="Calibri"/>
                        </a:rPr>
                        <a:t>,RAID CONTROLLER,BASE,QX</a:t>
                      </a:r>
                    </a:p>
                  </a:txBody>
                  <a:tcPr marL="7255" marR="7255" marT="72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CA2B4"/>
                    </a:solidFill>
                  </a:tcPr>
                </a:tc>
                <a:tc>
                  <a:txBody>
                    <a:bodyPr/>
                    <a:lstStyle/>
                    <a:p>
                      <a:pPr algn="ctr" fontAlgn="ctr"/>
                      <a:r>
                        <a:rPr lang="en-US" sz="1200" b="0" i="0" u="none" strike="noStrike">
                          <a:solidFill>
                            <a:srgbClr val="000000"/>
                          </a:solidFill>
                          <a:latin typeface="Calibri"/>
                        </a:rPr>
                        <a:t>9-03037-01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1-04921-01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0" i="0" u="none" strike="noStrike">
                          <a:solidFill>
                            <a:srgbClr val="000000"/>
                          </a:solidFill>
                          <a:latin typeface="Arial"/>
                        </a:rPr>
                        <a:t>CRU, RAID CONTROLLER, BASE, QXS</a:t>
                      </a:r>
                    </a:p>
                  </a:txBody>
                  <a:tcPr marL="7255" marR="7255" marT="7255" marB="0" anchor="b">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US" sz="1200" b="0" i="0" u="none" strike="noStrike">
                          <a:solidFill>
                            <a:srgbClr val="000000"/>
                          </a:solidFill>
                          <a:latin typeface="Calibri"/>
                        </a:rPr>
                        <a:t>9-03552-01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1-05134-01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1" i="0" u="none" strike="noStrike">
                          <a:solidFill>
                            <a:srgbClr val="000000"/>
                          </a:solidFill>
                          <a:latin typeface="Arial"/>
                        </a:rPr>
                        <a:t>CRU</a:t>
                      </a:r>
                      <a:r>
                        <a:rPr lang="en-US" sz="1200" b="0" i="0" u="none" strike="noStrike">
                          <a:solidFill>
                            <a:srgbClr val="000000"/>
                          </a:solidFill>
                          <a:latin typeface="Arial"/>
                        </a:rPr>
                        <a:t>,HDD,2TB,FDE,QX-1200</a:t>
                      </a:r>
                    </a:p>
                  </a:txBody>
                  <a:tcPr marL="7255" marR="7255" marT="7255" marB="0" anchor="b">
                    <a:lnL>
                      <a:noFill/>
                    </a:lnL>
                    <a:lnR w="6350" cap="flat" cmpd="sng" algn="ctr">
                      <a:solidFill>
                        <a:srgbClr val="000000"/>
                      </a:solidFill>
                      <a:prstDash val="solid"/>
                      <a:round/>
                      <a:headEnd type="none" w="med" len="med"/>
                      <a:tailEnd type="none" w="med" len="med"/>
                    </a:lnR>
                    <a:lnT>
                      <a:noFill/>
                    </a:lnT>
                    <a:lnB>
                      <a:noFill/>
                    </a:lnB>
                    <a:solidFill>
                      <a:srgbClr val="1CA2B4"/>
                    </a:solidFill>
                  </a:tcPr>
                </a:tc>
                <a:tc>
                  <a:txBody>
                    <a:bodyPr/>
                    <a:lstStyle/>
                    <a:p>
                      <a:pPr algn="ctr" fontAlgn="ctr"/>
                      <a:r>
                        <a:rPr lang="en-US" sz="1200" b="0" i="0" u="none" strike="noStrike">
                          <a:solidFill>
                            <a:srgbClr val="000000"/>
                          </a:solidFill>
                          <a:latin typeface="Calibri"/>
                        </a:rPr>
                        <a:t>9-03012-01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1-04902-01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1" i="0" u="none" strike="noStrike" dirty="0">
                          <a:solidFill>
                            <a:srgbClr val="000000"/>
                          </a:solidFill>
                          <a:latin typeface="Calibri"/>
                        </a:rPr>
                        <a:t>CRU</a:t>
                      </a:r>
                      <a:r>
                        <a:rPr lang="en-US" sz="1200" b="0" i="0" u="none" strike="noStrike" dirty="0">
                          <a:solidFill>
                            <a:srgbClr val="000000"/>
                          </a:solidFill>
                          <a:latin typeface="Calibri"/>
                        </a:rPr>
                        <a:t>,HDD,3TB,FDE,QX/QXS-1200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9-03046-01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1-04904-01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1" i="0" u="none" strike="noStrike" dirty="0">
                          <a:solidFill>
                            <a:srgbClr val="000000"/>
                          </a:solidFill>
                          <a:latin typeface="Calibri"/>
                        </a:rPr>
                        <a:t>CRU</a:t>
                      </a:r>
                      <a:r>
                        <a:rPr lang="en-US" sz="1200" b="0" i="0" u="none" strike="noStrike" dirty="0">
                          <a:solidFill>
                            <a:srgbClr val="000000"/>
                          </a:solidFill>
                          <a:latin typeface="Calibri"/>
                        </a:rPr>
                        <a:t>,HDD,4TB,FDE,QX/QXS-1200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9-03053-01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1-04933-01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1" i="0" u="none" strike="noStrike" dirty="0">
                          <a:solidFill>
                            <a:srgbClr val="000000"/>
                          </a:solidFill>
                          <a:latin typeface="Arial"/>
                        </a:rPr>
                        <a:t>CRU</a:t>
                      </a:r>
                      <a:r>
                        <a:rPr lang="en-US" sz="1200" b="0" i="0" u="none" strike="noStrike" dirty="0">
                          <a:solidFill>
                            <a:srgbClr val="000000"/>
                          </a:solidFill>
                          <a:latin typeface="Arial"/>
                        </a:rPr>
                        <a:t>,HDD,2TB,NONFDE,QX-1200</a:t>
                      </a:r>
                    </a:p>
                  </a:txBody>
                  <a:tcPr marL="7255" marR="7255" marT="7255" marB="0" anchor="b">
                    <a:lnL>
                      <a:noFill/>
                    </a:lnL>
                    <a:lnR w="6350" cap="flat" cmpd="sng" algn="ctr">
                      <a:solidFill>
                        <a:srgbClr val="000000"/>
                      </a:solidFill>
                      <a:prstDash val="solid"/>
                      <a:round/>
                      <a:headEnd type="none" w="med" len="med"/>
                      <a:tailEnd type="none" w="med" len="med"/>
                    </a:lnR>
                    <a:lnT>
                      <a:noFill/>
                    </a:lnT>
                    <a:lnB>
                      <a:noFill/>
                    </a:lnB>
                    <a:solidFill>
                      <a:srgbClr val="1CA2B4"/>
                    </a:solidFill>
                  </a:tcPr>
                </a:tc>
                <a:tc>
                  <a:txBody>
                    <a:bodyPr/>
                    <a:lstStyle/>
                    <a:p>
                      <a:pPr algn="ctr" fontAlgn="ctr"/>
                      <a:r>
                        <a:rPr lang="en-US" sz="1200" b="0" i="0" u="none" strike="noStrike">
                          <a:solidFill>
                            <a:srgbClr val="000000"/>
                          </a:solidFill>
                          <a:latin typeface="Calibri"/>
                        </a:rPr>
                        <a:t>9-03012-02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1-04902-02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1" i="0" u="none" strike="noStrike" dirty="0">
                          <a:solidFill>
                            <a:srgbClr val="000000"/>
                          </a:solidFill>
                          <a:latin typeface="Calibri"/>
                        </a:rPr>
                        <a:t>CRU</a:t>
                      </a:r>
                      <a:r>
                        <a:rPr lang="en-US" sz="1200" b="0" i="0" u="none" strike="noStrike" dirty="0">
                          <a:solidFill>
                            <a:srgbClr val="000000"/>
                          </a:solidFill>
                          <a:latin typeface="Calibri"/>
                        </a:rPr>
                        <a:t>,HDD,3TB,NONFDE,QX/QXS-1200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9-03046-02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1-04904-02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1" i="0" u="none" strike="noStrike">
                          <a:solidFill>
                            <a:srgbClr val="000000"/>
                          </a:solidFill>
                          <a:latin typeface="Calibri"/>
                        </a:rPr>
                        <a:t>CRU</a:t>
                      </a:r>
                      <a:r>
                        <a:rPr lang="en-US" sz="1200" b="0" i="0" u="none" strike="noStrike">
                          <a:solidFill>
                            <a:srgbClr val="000000"/>
                          </a:solidFill>
                          <a:latin typeface="Calibri"/>
                        </a:rPr>
                        <a:t>,HDD,4TB,NONFDE,QX/QXS-1200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9-03053-02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1-04933-02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0" i="0" u="none" strike="noStrike">
                          <a:solidFill>
                            <a:srgbClr val="000000"/>
                          </a:solidFill>
                          <a:latin typeface="Calibri"/>
                        </a:rPr>
                        <a:t>CRU, CHASSIS,12X3.5,NO DRIVES,QX/QXS-1200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9-03048-01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3-06632-01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1" i="0" u="none" strike="noStrike" dirty="0">
                          <a:solidFill>
                            <a:srgbClr val="000000"/>
                          </a:solidFill>
                          <a:latin typeface="Calibri"/>
                        </a:rPr>
                        <a:t>CRU, </a:t>
                      </a:r>
                      <a:r>
                        <a:rPr lang="en-US" sz="1200" b="0" i="0" u="none" strike="noStrike" dirty="0">
                          <a:solidFill>
                            <a:srgbClr val="000000"/>
                          </a:solidFill>
                          <a:latin typeface="Calibri"/>
                        </a:rPr>
                        <a:t>CHASSIS,24X2.5,NO DRIVES,QX/QXS-2400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9-03047-01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3-06633-01 </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0" i="0" u="none" strike="noStrike">
                          <a:solidFill>
                            <a:srgbClr val="000000"/>
                          </a:solidFill>
                          <a:latin typeface="Calibri"/>
                        </a:rPr>
                        <a:t>CRU,HDD,600GB,FDE,QX/QXS-2400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9-03049-01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1-04934-01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ctr"/>
                      <a:r>
                        <a:rPr lang="en-US" sz="1200" b="0" i="0" u="none" strike="noStrike">
                          <a:solidFill>
                            <a:srgbClr val="000000"/>
                          </a:solidFill>
                          <a:latin typeface="Calibri"/>
                        </a:rPr>
                        <a:t>CRU,HDD,900GB,FDE,QX/QXS-2400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9-03050-01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1-04935-01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15">
                <a:tc>
                  <a:txBody>
                    <a:bodyPr/>
                    <a:lstStyle/>
                    <a:p>
                      <a:pPr algn="l" fontAlgn="ctr"/>
                      <a:r>
                        <a:rPr lang="en-US" sz="1200" b="0" i="0" u="none" strike="noStrike">
                          <a:solidFill>
                            <a:srgbClr val="000000"/>
                          </a:solidFill>
                          <a:latin typeface="Calibri"/>
                        </a:rPr>
                        <a:t>CRU,HDD,600GB,NONFDE,QX/QXS-2400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9-03049-02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1-04934-02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579">
                <a:tc>
                  <a:txBody>
                    <a:bodyPr/>
                    <a:lstStyle/>
                    <a:p>
                      <a:pPr algn="l" fontAlgn="ctr"/>
                      <a:r>
                        <a:rPr lang="en-US" sz="1200" b="0" i="0" u="none" strike="noStrike">
                          <a:solidFill>
                            <a:srgbClr val="000000"/>
                          </a:solidFill>
                          <a:latin typeface="Calibri"/>
                        </a:rPr>
                        <a:t>CRU,HDD,900GB,NONFDE,QX/QXS-2400</a:t>
                      </a:r>
                    </a:p>
                  </a:txBody>
                  <a:tcPr marL="7255" marR="7255" marT="7255" marB="0" anchor="ctr">
                    <a:lnL>
                      <a:noFill/>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ctr" fontAlgn="ctr"/>
                      <a:r>
                        <a:rPr lang="en-US" sz="1200" b="0" i="0" u="none" strike="noStrike">
                          <a:solidFill>
                            <a:srgbClr val="000000"/>
                          </a:solidFill>
                          <a:latin typeface="Calibri"/>
                        </a:rPr>
                        <a:t>9-03050-02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
                      </a:r>
                      <a:br>
                        <a:rPr lang="en-US" sz="1200" b="0" i="0" u="none" strike="noStrike">
                          <a:solidFill>
                            <a:srgbClr val="000000"/>
                          </a:solidFill>
                          <a:latin typeface="Calibri"/>
                        </a:rPr>
                      </a:br>
                      <a:r>
                        <a:rPr lang="en-US" sz="1200" b="0" i="0" u="none" strike="noStrike">
                          <a:solidFill>
                            <a:srgbClr val="000000"/>
                          </a:solidFill>
                          <a:latin typeface="Calibri"/>
                        </a:rPr>
                        <a:t>1-04935-02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0" i="0" u="none" strike="noStrike">
                          <a:solidFill>
                            <a:srgbClr val="000000"/>
                          </a:solidFill>
                          <a:latin typeface="Arial"/>
                        </a:rPr>
                        <a:t>CRU,HDD,1200GB,FDE,QXS-2400</a:t>
                      </a:r>
                    </a:p>
                  </a:txBody>
                  <a:tcPr marL="7255" marR="7255" marT="7255" marB="0" anchor="b">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US" sz="1200" b="0" i="0" u="none" strike="noStrike">
                          <a:solidFill>
                            <a:srgbClr val="000000"/>
                          </a:solidFill>
                          <a:latin typeface="Calibri"/>
                        </a:rPr>
                        <a:t>9-03553-01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1-05135-01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0" i="0" u="none" strike="noStrike">
                          <a:solidFill>
                            <a:srgbClr val="000000"/>
                          </a:solidFill>
                          <a:latin typeface="Arial"/>
                        </a:rPr>
                        <a:t>CRU,HDD,1200GB,NONFDE,QXS-2400</a:t>
                      </a:r>
                    </a:p>
                  </a:txBody>
                  <a:tcPr marL="7255" marR="7255" marT="7255" marB="0" anchor="b">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US" sz="1200" b="0" i="0" u="none" strike="noStrike">
                          <a:solidFill>
                            <a:srgbClr val="000000"/>
                          </a:solidFill>
                          <a:latin typeface="Calibri"/>
                        </a:rPr>
                        <a:t>9-03553-02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1-05135-02</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1" i="0" u="none" strike="noStrike">
                          <a:solidFill>
                            <a:srgbClr val="000000"/>
                          </a:solidFill>
                          <a:latin typeface="Calibri"/>
                        </a:rPr>
                        <a:t>CRU</a:t>
                      </a:r>
                      <a:r>
                        <a:rPr lang="en-US" sz="1200" b="0" i="0" u="none" strike="noStrike">
                          <a:solidFill>
                            <a:srgbClr val="000000"/>
                          </a:solidFill>
                          <a:latin typeface="Calibri"/>
                        </a:rPr>
                        <a:t>,BEZEL W/BADGE,QX/QXS-1200</a:t>
                      </a:r>
                    </a:p>
                  </a:txBody>
                  <a:tcPr marL="7255" marR="7255" marT="7255" marB="0" anchor="b">
                    <a:lnL>
                      <a:noFill/>
                    </a:lnL>
                    <a:lnR w="6350" cap="flat" cmpd="sng" algn="ctr">
                      <a:solidFill>
                        <a:srgbClr val="000000"/>
                      </a:solidFill>
                      <a:prstDash val="solid"/>
                      <a:round/>
                      <a:headEnd type="none" w="med" len="med"/>
                      <a:tailEnd type="none" w="med" len="med"/>
                    </a:lnR>
                    <a:lnT>
                      <a:noFill/>
                    </a:lnT>
                    <a:lnB>
                      <a:noFill/>
                    </a:lnB>
                    <a:solidFill>
                      <a:srgbClr val="1CA2B4"/>
                    </a:solidFill>
                  </a:tcPr>
                </a:tc>
                <a:tc>
                  <a:txBody>
                    <a:bodyPr/>
                    <a:lstStyle/>
                    <a:p>
                      <a:pPr algn="ctr" fontAlgn="ctr"/>
                      <a:r>
                        <a:rPr lang="en-US" sz="1200" b="0" i="0" u="none" strike="noStrike">
                          <a:solidFill>
                            <a:srgbClr val="000000"/>
                          </a:solidFill>
                          <a:latin typeface="Calibri"/>
                        </a:rPr>
                        <a:t>9-03051-01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1-04936-01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013">
                <a:tc>
                  <a:txBody>
                    <a:bodyPr/>
                    <a:lstStyle/>
                    <a:p>
                      <a:pPr algn="l" fontAlgn="b"/>
                      <a:r>
                        <a:rPr lang="en-US" sz="1200" b="1" i="0" u="none" strike="noStrike">
                          <a:solidFill>
                            <a:srgbClr val="000000"/>
                          </a:solidFill>
                          <a:latin typeface="Calibri"/>
                        </a:rPr>
                        <a:t>CRU</a:t>
                      </a:r>
                      <a:r>
                        <a:rPr lang="en-US" sz="1200" b="0" i="0" u="none" strike="noStrike">
                          <a:solidFill>
                            <a:srgbClr val="000000"/>
                          </a:solidFill>
                          <a:latin typeface="Calibri"/>
                        </a:rPr>
                        <a:t>,BEZEL W/BADGE,QX/QXS-2400</a:t>
                      </a:r>
                    </a:p>
                  </a:txBody>
                  <a:tcPr marL="7255" marR="7255" marT="7255" marB="0" anchor="b">
                    <a:lnL>
                      <a:noFill/>
                    </a:lnL>
                    <a:lnR w="6350" cap="flat" cmpd="sng" algn="ctr">
                      <a:solidFill>
                        <a:srgbClr val="000000"/>
                      </a:solidFill>
                      <a:prstDash val="solid"/>
                      <a:round/>
                      <a:headEnd type="none" w="med" len="med"/>
                      <a:tailEnd type="none" w="med" len="med"/>
                    </a:lnR>
                    <a:lnT>
                      <a:noFill/>
                    </a:lnT>
                    <a:lnB>
                      <a:noFill/>
                    </a:lnB>
                    <a:solidFill>
                      <a:srgbClr val="1CA2B4"/>
                    </a:solidFill>
                  </a:tcPr>
                </a:tc>
                <a:tc>
                  <a:txBody>
                    <a:bodyPr/>
                    <a:lstStyle/>
                    <a:p>
                      <a:pPr algn="ctr" fontAlgn="ctr"/>
                      <a:r>
                        <a:rPr lang="en-US" sz="1200" b="0" i="0" u="none" strike="noStrike">
                          <a:solidFill>
                            <a:srgbClr val="000000"/>
                          </a:solidFill>
                          <a:latin typeface="Calibri"/>
                        </a:rPr>
                        <a:t>9-03052-01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1-04937-01</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7424084" y="1542322"/>
          <a:ext cx="1168400" cy="676275"/>
        </p:xfrm>
        <a:graphic>
          <a:graphicData uri="http://schemas.openxmlformats.org/drawingml/2006/table">
            <a:tbl>
              <a:tblPr/>
              <a:tblGrid>
                <a:gridCol w="723900"/>
                <a:gridCol w="444500"/>
              </a:tblGrid>
              <a:tr h="228600">
                <a:tc>
                  <a:txBody>
                    <a:bodyPr/>
                    <a:lstStyle/>
                    <a:p>
                      <a:pPr algn="l" fontAlgn="t"/>
                      <a:r>
                        <a:rPr lang="en-US" sz="1000" b="0" i="0" u="none" strike="noStrike" dirty="0">
                          <a:solidFill>
                            <a:srgbClr val="000000"/>
                          </a:solidFill>
                          <a:latin typeface="Arial"/>
                        </a:rPr>
                        <a:t>QX only = </a:t>
                      </a:r>
                    </a:p>
                  </a:txBody>
                  <a:tcPr marL="9525" marR="9525" marT="9525" marB="0">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25" marR="9525" marT="9525" marB="0" anchor="b">
                    <a:lnL>
                      <a:noFill/>
                    </a:lnL>
                    <a:lnR>
                      <a:noFill/>
                    </a:lnR>
                    <a:lnT>
                      <a:noFill/>
                    </a:lnT>
                    <a:lnB>
                      <a:noFill/>
                    </a:lnB>
                    <a:solidFill>
                      <a:srgbClr val="1CA2B4"/>
                    </a:solidFill>
                  </a:tcPr>
                </a:tc>
              </a:tr>
              <a:tr h="228600">
                <a:tc>
                  <a:txBody>
                    <a:bodyPr/>
                    <a:lstStyle/>
                    <a:p>
                      <a:pPr algn="l" fontAlgn="t"/>
                      <a:r>
                        <a:rPr lang="en-US" sz="1000" b="0" i="0" u="none" strike="noStrike" dirty="0">
                          <a:solidFill>
                            <a:srgbClr val="000000"/>
                          </a:solidFill>
                          <a:latin typeface="Arial"/>
                        </a:rPr>
                        <a:t>QXS only = </a:t>
                      </a:r>
                    </a:p>
                  </a:txBody>
                  <a:tcPr marL="9525" marR="9525" marT="9525" marB="0">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25" marR="9525" marT="9525" marB="0" anchor="b">
                    <a:lnL>
                      <a:noFill/>
                    </a:lnL>
                    <a:lnR>
                      <a:noFill/>
                    </a:lnR>
                    <a:lnT>
                      <a:noFill/>
                    </a:lnT>
                    <a:lnB>
                      <a:noFill/>
                    </a:lnB>
                    <a:solidFill>
                      <a:srgbClr val="FFC000"/>
                    </a:solidFill>
                  </a:tcPr>
                </a:tc>
              </a:tr>
              <a:tr h="219075">
                <a:tc>
                  <a:txBody>
                    <a:bodyPr/>
                    <a:lstStyle/>
                    <a:p>
                      <a:pPr algn="l" fontAlgn="t"/>
                      <a:r>
                        <a:rPr lang="en-US" sz="1100" b="0" i="0" u="none" strike="noStrike" dirty="0">
                          <a:solidFill>
                            <a:srgbClr val="000000"/>
                          </a:solidFill>
                          <a:latin typeface="Calibri"/>
                        </a:rPr>
                        <a:t>QX&amp;QXS =</a:t>
                      </a:r>
                    </a:p>
                  </a:txBody>
                  <a:tcPr marL="9525" marR="9525" marT="9525" marB="0">
                    <a:lnL>
                      <a:noFill/>
                    </a:lnL>
                    <a:lnR>
                      <a:noFill/>
                    </a:lnR>
                    <a:lnT>
                      <a:noFill/>
                    </a:lnT>
                    <a:lnB>
                      <a:noFill/>
                    </a:lnB>
                  </a:tcPr>
                </a:tc>
                <a:tc>
                  <a:txBody>
                    <a:bodyPr/>
                    <a:lstStyle/>
                    <a:p>
                      <a:pPr algn="ctr" fontAlgn="ctr"/>
                      <a:r>
                        <a:rPr lang="en-US" sz="1100" b="0" i="0" u="none" strike="noStrike" dirty="0">
                          <a:solidFill>
                            <a:srgbClr val="000000"/>
                          </a:solidFill>
                          <a:latin typeface="Calibri"/>
                        </a:rPr>
                        <a:t> </a:t>
                      </a:r>
                    </a:p>
                  </a:txBody>
                  <a:tcPr marL="9525" marR="9525" marT="9525" marB="0" anchor="ctr">
                    <a:lnL>
                      <a:noFill/>
                    </a:lnL>
                    <a:lnR>
                      <a:noFill/>
                    </a:lnR>
                    <a:lnT>
                      <a:noFill/>
                    </a:lnT>
                    <a:lnB>
                      <a:noFill/>
                    </a:lnB>
                    <a:solidFill>
                      <a:srgbClr val="9BBB59"/>
                    </a:solidFill>
                  </a:tcPr>
                </a:tc>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
        <p:nvSpPr>
          <p:cNvPr id="5" name="Title 4"/>
          <p:cNvSpPr>
            <a:spLocks noGrp="1"/>
          </p:cNvSpPr>
          <p:nvPr>
            <p:ph type="title"/>
          </p:nvPr>
        </p:nvSpPr>
        <p:spPr/>
        <p:txBody>
          <a:bodyPr/>
          <a:lstStyle/>
          <a:p>
            <a:pPr algn="ctr"/>
            <a:r>
              <a:rPr lang="en-US" dirty="0" smtClean="0"/>
              <a:t>Q&amp;A</a:t>
            </a:r>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endPar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dirty="0" smtClean="0"/>
              <a:t>Product Overview </a:t>
            </a:r>
            <a:endParaRPr lang="en-US" dirty="0" smtClean="0"/>
          </a:p>
          <a:p>
            <a:endParaRPr lang="en-US" dirty="0"/>
          </a:p>
          <a:p>
            <a:r>
              <a:rPr lang="en-US" dirty="0" smtClean="0"/>
              <a:t>HW/SW Engineering </a:t>
            </a:r>
            <a:endParaRPr lang="en-US" dirty="0" smtClean="0"/>
          </a:p>
          <a:p>
            <a:endParaRPr lang="en-US" dirty="0"/>
          </a:p>
          <a:p>
            <a:r>
              <a:rPr lang="en-US" dirty="0" smtClean="0"/>
              <a:t>Documentation </a:t>
            </a:r>
            <a:r>
              <a:rPr lang="en-US" dirty="0" smtClean="0"/>
              <a:t>and Training</a:t>
            </a:r>
          </a:p>
          <a:p>
            <a:endParaRPr lang="en-US" dirty="0" smtClean="0"/>
          </a:p>
          <a:p>
            <a:r>
              <a:rPr lang="en-US" dirty="0" smtClean="0"/>
              <a:t>Service Strategy</a:t>
            </a:r>
          </a:p>
        </p:txBody>
      </p:sp>
      <p:sp>
        <p:nvSpPr>
          <p:cNvPr id="10" name="Rectangle 9"/>
          <p:cNvSpPr/>
          <p:nvPr/>
        </p:nvSpPr>
        <p:spPr>
          <a:xfrm>
            <a:off x="1418562" y="5219737"/>
            <a:ext cx="5654842" cy="341632"/>
          </a:xfrm>
          <a:prstGeom prst="rect">
            <a:avLst/>
          </a:prstGeom>
        </p:spPr>
        <p:txBody>
          <a:bodyPr wrap="square">
            <a:spAutoFit/>
          </a:bodyPr>
          <a:lstStyle/>
          <a:p>
            <a:pPr marL="463550" indent="-411163" defTabSz="914400" eaLnBrk="1" hangingPunct="1">
              <a:lnSpc>
                <a:spcPct val="90000"/>
              </a:lnSpc>
              <a:buNone/>
            </a:pPr>
            <a:r>
              <a:rPr lang="en-US" dirty="0">
                <a:solidFill>
                  <a:srgbClr val="FF0000"/>
                </a:solidFill>
              </a:rPr>
              <a:t>Note: Ask questions as we go.  Q&amp;A also at the end.</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Presented By: Nick </a:t>
            </a:r>
            <a:r>
              <a:rPr lang="en-US" dirty="0" smtClean="0"/>
              <a:t>Elvester</a:t>
            </a:r>
            <a:endParaRPr lang="en-US" dirty="0"/>
          </a:p>
        </p:txBody>
      </p:sp>
      <p:sp>
        <p:nvSpPr>
          <p:cNvPr id="5" name="Title 4"/>
          <p:cNvSpPr>
            <a:spLocks noGrp="1"/>
          </p:cNvSpPr>
          <p:nvPr>
            <p:ph type="title"/>
          </p:nvPr>
        </p:nvSpPr>
        <p:spPr/>
        <p:txBody>
          <a:bodyPr/>
          <a:lstStyle/>
          <a:p>
            <a:r>
              <a:rPr lang="en-US" dirty="0" smtClean="0"/>
              <a:t>Product Overview</a:t>
            </a:r>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endPar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13" y="257770"/>
            <a:ext cx="8797393" cy="639763"/>
          </a:xfrm>
        </p:spPr>
        <p:txBody>
          <a:bodyPr/>
          <a:lstStyle/>
          <a:p>
            <a:r>
              <a:rPr lang="en-US" sz="2800" dirty="0" smtClean="0"/>
              <a:t>StorNext QXS Storage: Scale out Storage Solution</a:t>
            </a:r>
            <a:endParaRPr lang="en-US" sz="2800" dirty="0"/>
          </a:p>
        </p:txBody>
      </p:sp>
      <p:sp>
        <p:nvSpPr>
          <p:cNvPr id="65" name="Content Placeholder 64"/>
          <p:cNvSpPr>
            <a:spLocks noGrp="1"/>
          </p:cNvSpPr>
          <p:nvPr>
            <p:ph idx="1"/>
          </p:nvPr>
        </p:nvSpPr>
        <p:spPr/>
        <p:txBody>
          <a:bodyPr/>
          <a:lstStyle/>
          <a:p>
            <a:endParaRPr lang="en-US"/>
          </a:p>
        </p:txBody>
      </p:sp>
      <p:sp>
        <p:nvSpPr>
          <p:cNvPr id="7" name="Rounded Rectangle 23"/>
          <p:cNvSpPr>
            <a:spLocks noChangeArrowheads="1"/>
          </p:cNvSpPr>
          <p:nvPr/>
        </p:nvSpPr>
        <p:spPr bwMode="auto">
          <a:xfrm>
            <a:off x="3033712" y="2480711"/>
            <a:ext cx="1425575" cy="292100"/>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900" b="1">
                <a:solidFill>
                  <a:schemeClr val="tx2"/>
                </a:solidFill>
              </a:rPr>
              <a:t>StorNext SAN Clients</a:t>
            </a:r>
          </a:p>
        </p:txBody>
      </p:sp>
      <p:sp>
        <p:nvSpPr>
          <p:cNvPr id="8" name="Freeform 29"/>
          <p:cNvSpPr>
            <a:spLocks/>
          </p:cNvSpPr>
          <p:nvPr/>
        </p:nvSpPr>
        <p:spPr bwMode="auto">
          <a:xfrm flipV="1">
            <a:off x="2217737" y="2958548"/>
            <a:ext cx="1190625" cy="590550"/>
          </a:xfrm>
          <a:custGeom>
            <a:avLst/>
            <a:gdLst>
              <a:gd name="T0" fmla="*/ 0 w 1778000"/>
              <a:gd name="T1" fmla="*/ 0 h 841507"/>
              <a:gd name="T2" fmla="*/ 0 w 1778000"/>
              <a:gd name="T3" fmla="*/ 0 h 841507"/>
              <a:gd name="T4" fmla="*/ 0 w 1778000"/>
              <a:gd name="T5" fmla="*/ 0 h 841507"/>
              <a:gd name="T6" fmla="*/ 0 w 1778000"/>
              <a:gd name="T7" fmla="*/ 0 h 841507"/>
              <a:gd name="T8" fmla="*/ 0 w 1778000"/>
              <a:gd name="T9" fmla="*/ 0 h 841507"/>
              <a:gd name="T10" fmla="*/ 0 60000 65536"/>
              <a:gd name="T11" fmla="*/ 0 60000 65536"/>
              <a:gd name="T12" fmla="*/ 0 60000 65536"/>
              <a:gd name="T13" fmla="*/ 0 60000 65536"/>
              <a:gd name="T14" fmla="*/ 0 60000 65536"/>
              <a:gd name="T15" fmla="*/ 0 w 1778000"/>
              <a:gd name="T16" fmla="*/ 0 h 841507"/>
              <a:gd name="T17" fmla="*/ 1778000 w 1778000"/>
              <a:gd name="T18" fmla="*/ 841507 h 841507"/>
            </a:gdLst>
            <a:ahLst/>
            <a:cxnLst>
              <a:cxn ang="T10">
                <a:pos x="T0" y="T1"/>
              </a:cxn>
              <a:cxn ang="T11">
                <a:pos x="T2" y="T3"/>
              </a:cxn>
              <a:cxn ang="T12">
                <a:pos x="T4" y="T5"/>
              </a:cxn>
              <a:cxn ang="T13">
                <a:pos x="T6" y="T7"/>
              </a:cxn>
              <a:cxn ang="T14">
                <a:pos x="T8" y="T9"/>
              </a:cxn>
            </a:cxnLst>
            <a:rect l="T15" t="T16" r="T17" b="T18"/>
            <a:pathLst>
              <a:path w="1778000" h="841507">
                <a:moveTo>
                  <a:pt x="0" y="835950"/>
                </a:moveTo>
                <a:cubicBezTo>
                  <a:pt x="132292" y="841507"/>
                  <a:pt x="243285" y="812932"/>
                  <a:pt x="312738" y="681169"/>
                </a:cubicBezTo>
                <a:cubicBezTo>
                  <a:pt x="382191" y="549406"/>
                  <a:pt x="429815" y="261143"/>
                  <a:pt x="488156" y="145388"/>
                </a:cubicBezTo>
                <a:cubicBezTo>
                  <a:pt x="546497" y="29633"/>
                  <a:pt x="635133" y="0"/>
                  <a:pt x="791369" y="925"/>
                </a:cubicBezTo>
                <a:lnTo>
                  <a:pt x="1778000" y="925"/>
                </a:lnTo>
              </a:path>
            </a:pathLst>
          </a:custGeom>
          <a:noFill/>
          <a:ln w="19050">
            <a:solidFill>
              <a:schemeClr val="tx2"/>
            </a:solidFill>
            <a:prstDash val="sys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 name="Freeform 29"/>
          <p:cNvSpPr>
            <a:spLocks/>
          </p:cNvSpPr>
          <p:nvPr/>
        </p:nvSpPr>
        <p:spPr bwMode="auto">
          <a:xfrm>
            <a:off x="2293937" y="3987248"/>
            <a:ext cx="1066800" cy="828675"/>
          </a:xfrm>
          <a:custGeom>
            <a:avLst/>
            <a:gdLst>
              <a:gd name="T0" fmla="*/ 0 w 1778000"/>
              <a:gd name="T1" fmla="*/ 0 h 841507"/>
              <a:gd name="T2" fmla="*/ 0 w 1778000"/>
              <a:gd name="T3" fmla="*/ 0 h 841507"/>
              <a:gd name="T4" fmla="*/ 0 w 1778000"/>
              <a:gd name="T5" fmla="*/ 0 h 841507"/>
              <a:gd name="T6" fmla="*/ 0 w 1778000"/>
              <a:gd name="T7" fmla="*/ 0 h 841507"/>
              <a:gd name="T8" fmla="*/ 0 w 1778000"/>
              <a:gd name="T9" fmla="*/ 0 h 841507"/>
              <a:gd name="T10" fmla="*/ 0 60000 65536"/>
              <a:gd name="T11" fmla="*/ 0 60000 65536"/>
              <a:gd name="T12" fmla="*/ 0 60000 65536"/>
              <a:gd name="T13" fmla="*/ 0 60000 65536"/>
              <a:gd name="T14" fmla="*/ 0 60000 65536"/>
              <a:gd name="T15" fmla="*/ 0 w 1778000"/>
              <a:gd name="T16" fmla="*/ 0 h 841507"/>
              <a:gd name="T17" fmla="*/ 1778000 w 1778000"/>
              <a:gd name="T18" fmla="*/ 841507 h 841507"/>
            </a:gdLst>
            <a:ahLst/>
            <a:cxnLst>
              <a:cxn ang="T10">
                <a:pos x="T0" y="T1"/>
              </a:cxn>
              <a:cxn ang="T11">
                <a:pos x="T2" y="T3"/>
              </a:cxn>
              <a:cxn ang="T12">
                <a:pos x="T4" y="T5"/>
              </a:cxn>
              <a:cxn ang="T13">
                <a:pos x="T6" y="T7"/>
              </a:cxn>
              <a:cxn ang="T14">
                <a:pos x="T8" y="T9"/>
              </a:cxn>
            </a:cxnLst>
            <a:rect l="T15" t="T16" r="T17" b="T18"/>
            <a:pathLst>
              <a:path w="1778000" h="841507">
                <a:moveTo>
                  <a:pt x="0" y="835950"/>
                </a:moveTo>
                <a:cubicBezTo>
                  <a:pt x="132292" y="841507"/>
                  <a:pt x="243285" y="812932"/>
                  <a:pt x="312738" y="681169"/>
                </a:cubicBezTo>
                <a:cubicBezTo>
                  <a:pt x="382191" y="549406"/>
                  <a:pt x="429815" y="261143"/>
                  <a:pt x="488156" y="145388"/>
                </a:cubicBezTo>
                <a:cubicBezTo>
                  <a:pt x="546497" y="29633"/>
                  <a:pt x="635133" y="0"/>
                  <a:pt x="791369" y="925"/>
                </a:cubicBezTo>
                <a:lnTo>
                  <a:pt x="1778000" y="925"/>
                </a:lnTo>
              </a:path>
            </a:pathLst>
          </a:custGeom>
          <a:noFill/>
          <a:ln w="19050">
            <a:solidFill>
              <a:schemeClr val="tx2"/>
            </a:solidFill>
            <a:prstDash val="sys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 name="Freeform 29"/>
          <p:cNvSpPr>
            <a:spLocks/>
          </p:cNvSpPr>
          <p:nvPr/>
        </p:nvSpPr>
        <p:spPr bwMode="auto">
          <a:xfrm>
            <a:off x="1970087" y="3882473"/>
            <a:ext cx="2181225" cy="257175"/>
          </a:xfrm>
          <a:custGeom>
            <a:avLst/>
            <a:gdLst>
              <a:gd name="T0" fmla="*/ 0 w 1778000"/>
              <a:gd name="T1" fmla="*/ 0 h 841507"/>
              <a:gd name="T2" fmla="*/ 0 w 1778000"/>
              <a:gd name="T3" fmla="*/ 0 h 841507"/>
              <a:gd name="T4" fmla="*/ 0 w 1778000"/>
              <a:gd name="T5" fmla="*/ 0 h 841507"/>
              <a:gd name="T6" fmla="*/ 0 w 1778000"/>
              <a:gd name="T7" fmla="*/ 0 h 841507"/>
              <a:gd name="T8" fmla="*/ 0 w 1778000"/>
              <a:gd name="T9" fmla="*/ 0 h 841507"/>
              <a:gd name="T10" fmla="*/ 0 60000 65536"/>
              <a:gd name="T11" fmla="*/ 0 60000 65536"/>
              <a:gd name="T12" fmla="*/ 0 60000 65536"/>
              <a:gd name="T13" fmla="*/ 0 60000 65536"/>
              <a:gd name="T14" fmla="*/ 0 60000 65536"/>
              <a:gd name="T15" fmla="*/ 0 w 1778000"/>
              <a:gd name="T16" fmla="*/ 0 h 841507"/>
              <a:gd name="T17" fmla="*/ 1778000 w 1778000"/>
              <a:gd name="T18" fmla="*/ 841507 h 841507"/>
            </a:gdLst>
            <a:ahLst/>
            <a:cxnLst>
              <a:cxn ang="T10">
                <a:pos x="T0" y="T1"/>
              </a:cxn>
              <a:cxn ang="T11">
                <a:pos x="T2" y="T3"/>
              </a:cxn>
              <a:cxn ang="T12">
                <a:pos x="T4" y="T5"/>
              </a:cxn>
              <a:cxn ang="T13">
                <a:pos x="T6" y="T7"/>
              </a:cxn>
              <a:cxn ang="T14">
                <a:pos x="T8" y="T9"/>
              </a:cxn>
            </a:cxnLst>
            <a:rect l="T15" t="T16" r="T17" b="T18"/>
            <a:pathLst>
              <a:path w="1778000" h="841507">
                <a:moveTo>
                  <a:pt x="0" y="835950"/>
                </a:moveTo>
                <a:cubicBezTo>
                  <a:pt x="132292" y="841507"/>
                  <a:pt x="243285" y="812932"/>
                  <a:pt x="312738" y="681169"/>
                </a:cubicBezTo>
                <a:cubicBezTo>
                  <a:pt x="382191" y="549406"/>
                  <a:pt x="429815" y="261143"/>
                  <a:pt x="488156" y="145388"/>
                </a:cubicBezTo>
                <a:cubicBezTo>
                  <a:pt x="546497" y="29633"/>
                  <a:pt x="635133" y="0"/>
                  <a:pt x="791369" y="925"/>
                </a:cubicBezTo>
                <a:lnTo>
                  <a:pt x="1778000" y="925"/>
                </a:lnTo>
              </a:path>
            </a:pathLst>
          </a:custGeom>
          <a:noFill/>
          <a:ln w="19050">
            <a:solidFill>
              <a:schemeClr val="tx2"/>
            </a:solidFill>
            <a:prstDash val="sys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Freeform 29"/>
          <p:cNvSpPr>
            <a:spLocks/>
          </p:cNvSpPr>
          <p:nvPr/>
        </p:nvSpPr>
        <p:spPr bwMode="auto">
          <a:xfrm flipV="1">
            <a:off x="1989137" y="3491948"/>
            <a:ext cx="2143125" cy="200025"/>
          </a:xfrm>
          <a:custGeom>
            <a:avLst/>
            <a:gdLst>
              <a:gd name="T0" fmla="*/ 0 w 1778000"/>
              <a:gd name="T1" fmla="*/ 0 h 841507"/>
              <a:gd name="T2" fmla="*/ 0 w 1778000"/>
              <a:gd name="T3" fmla="*/ 0 h 841507"/>
              <a:gd name="T4" fmla="*/ 0 w 1778000"/>
              <a:gd name="T5" fmla="*/ 0 h 841507"/>
              <a:gd name="T6" fmla="*/ 0 w 1778000"/>
              <a:gd name="T7" fmla="*/ 0 h 841507"/>
              <a:gd name="T8" fmla="*/ 0 w 1778000"/>
              <a:gd name="T9" fmla="*/ 0 h 841507"/>
              <a:gd name="T10" fmla="*/ 0 60000 65536"/>
              <a:gd name="T11" fmla="*/ 0 60000 65536"/>
              <a:gd name="T12" fmla="*/ 0 60000 65536"/>
              <a:gd name="T13" fmla="*/ 0 60000 65536"/>
              <a:gd name="T14" fmla="*/ 0 60000 65536"/>
              <a:gd name="T15" fmla="*/ 0 w 1778000"/>
              <a:gd name="T16" fmla="*/ 0 h 841507"/>
              <a:gd name="T17" fmla="*/ 1778000 w 1778000"/>
              <a:gd name="T18" fmla="*/ 841507 h 841507"/>
            </a:gdLst>
            <a:ahLst/>
            <a:cxnLst>
              <a:cxn ang="T10">
                <a:pos x="T0" y="T1"/>
              </a:cxn>
              <a:cxn ang="T11">
                <a:pos x="T2" y="T3"/>
              </a:cxn>
              <a:cxn ang="T12">
                <a:pos x="T4" y="T5"/>
              </a:cxn>
              <a:cxn ang="T13">
                <a:pos x="T6" y="T7"/>
              </a:cxn>
              <a:cxn ang="T14">
                <a:pos x="T8" y="T9"/>
              </a:cxn>
            </a:cxnLst>
            <a:rect l="T15" t="T16" r="T17" b="T18"/>
            <a:pathLst>
              <a:path w="1778000" h="841507">
                <a:moveTo>
                  <a:pt x="0" y="835950"/>
                </a:moveTo>
                <a:cubicBezTo>
                  <a:pt x="132292" y="841507"/>
                  <a:pt x="243285" y="812932"/>
                  <a:pt x="312738" y="681169"/>
                </a:cubicBezTo>
                <a:cubicBezTo>
                  <a:pt x="382191" y="549406"/>
                  <a:pt x="429815" y="261143"/>
                  <a:pt x="488156" y="145388"/>
                </a:cubicBezTo>
                <a:cubicBezTo>
                  <a:pt x="546497" y="29633"/>
                  <a:pt x="635133" y="0"/>
                  <a:pt x="791369" y="925"/>
                </a:cubicBezTo>
                <a:lnTo>
                  <a:pt x="1778000" y="925"/>
                </a:lnTo>
              </a:path>
            </a:pathLst>
          </a:custGeom>
          <a:noFill/>
          <a:ln w="19050">
            <a:solidFill>
              <a:schemeClr val="tx2"/>
            </a:solidFill>
            <a:prstDash val="sys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12" name="Picture 8" descr="Clou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41537" y="3282398"/>
            <a:ext cx="1447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AutoShape 120"/>
          <p:cNvSpPr>
            <a:spLocks noChangeArrowheads="1"/>
          </p:cNvSpPr>
          <p:nvPr/>
        </p:nvSpPr>
        <p:spPr bwMode="auto">
          <a:xfrm>
            <a:off x="5200650" y="1891748"/>
            <a:ext cx="2800350" cy="1952625"/>
          </a:xfrm>
          <a:prstGeom prst="roundRect">
            <a:avLst>
              <a:gd name="adj" fmla="val 8213"/>
            </a:avLst>
          </a:prstGeom>
          <a:noFill/>
          <a:ln w="38100">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latin typeface="Calibri" panose="020F0502020204030204" pitchFamily="34" charset="0"/>
            </a:endParaRPr>
          </a:p>
        </p:txBody>
      </p:sp>
      <p:sp>
        <p:nvSpPr>
          <p:cNvPr id="14" name="AutoShape 121"/>
          <p:cNvSpPr>
            <a:spLocks noChangeArrowheads="1"/>
          </p:cNvSpPr>
          <p:nvPr/>
        </p:nvSpPr>
        <p:spPr bwMode="auto">
          <a:xfrm>
            <a:off x="5200650" y="3914223"/>
            <a:ext cx="2800350" cy="1490663"/>
          </a:xfrm>
          <a:prstGeom prst="roundRect">
            <a:avLst>
              <a:gd name="adj" fmla="val 8213"/>
            </a:avLst>
          </a:prstGeom>
          <a:noFill/>
          <a:ln w="38100">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latin typeface="Calibri" panose="020F0502020204030204" pitchFamily="34" charset="0"/>
            </a:endParaRPr>
          </a:p>
        </p:txBody>
      </p:sp>
      <p:sp>
        <p:nvSpPr>
          <p:cNvPr id="15" name="AutoShape 119"/>
          <p:cNvSpPr>
            <a:spLocks noChangeArrowheads="1"/>
          </p:cNvSpPr>
          <p:nvPr/>
        </p:nvSpPr>
        <p:spPr bwMode="auto">
          <a:xfrm>
            <a:off x="998537" y="1825073"/>
            <a:ext cx="4198938" cy="3532188"/>
          </a:xfrm>
          <a:prstGeom prst="roundRect">
            <a:avLst>
              <a:gd name="adj" fmla="val 4153"/>
            </a:avLst>
          </a:prstGeom>
          <a:noFill/>
          <a:ln w="38100">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latin typeface="Calibri" panose="020F0502020204030204" pitchFamily="34" charset="0"/>
            </a:endParaRPr>
          </a:p>
        </p:txBody>
      </p:sp>
      <p:sp>
        <p:nvSpPr>
          <p:cNvPr id="21" name="Line 5"/>
          <p:cNvSpPr>
            <a:spLocks noChangeShapeType="1"/>
          </p:cNvSpPr>
          <p:nvPr/>
        </p:nvSpPr>
        <p:spPr bwMode="auto">
          <a:xfrm flipV="1">
            <a:off x="6142037" y="3491948"/>
            <a:ext cx="504825" cy="114300"/>
          </a:xfrm>
          <a:prstGeom prst="line">
            <a:avLst/>
          </a:prstGeom>
          <a:noFill/>
          <a:ln w="1905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22" name="Picture 66" descr="diskArray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46862" y="3212548"/>
            <a:ext cx="334963" cy="68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67" descr="diskArray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23050" y="3280811"/>
            <a:ext cx="288925" cy="59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90"/>
          <p:cNvGrpSpPr>
            <a:grpSpLocks/>
          </p:cNvGrpSpPr>
          <p:nvPr/>
        </p:nvGrpSpPr>
        <p:grpSpPr bwMode="auto">
          <a:xfrm>
            <a:off x="6408737" y="4253948"/>
            <a:ext cx="533400" cy="838200"/>
            <a:chOff x="4606636" y="4114800"/>
            <a:chExt cx="1412991" cy="2277225"/>
          </a:xfrm>
        </p:grpSpPr>
        <p:grpSp>
          <p:nvGrpSpPr>
            <p:cNvPr id="6" name="Group 74"/>
            <p:cNvGrpSpPr>
              <a:grpSpLocks/>
            </p:cNvGrpSpPr>
            <p:nvPr/>
          </p:nvGrpSpPr>
          <p:grpSpPr bwMode="auto">
            <a:xfrm>
              <a:off x="4606636" y="5508567"/>
              <a:ext cx="1412991" cy="883458"/>
              <a:chOff x="4606636" y="5508567"/>
              <a:chExt cx="1412991" cy="883458"/>
            </a:xfrm>
          </p:grpSpPr>
          <p:pic>
            <p:nvPicPr>
              <p:cNvPr id="41"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15345" y="5508567"/>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06636" y="5624945"/>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52902" y="5691447"/>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44193" y="5807825"/>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6" name="Group 75"/>
            <p:cNvGrpSpPr>
              <a:grpSpLocks/>
            </p:cNvGrpSpPr>
            <p:nvPr/>
          </p:nvGrpSpPr>
          <p:grpSpPr bwMode="auto">
            <a:xfrm>
              <a:off x="4606636" y="5029200"/>
              <a:ext cx="1412991" cy="883458"/>
              <a:chOff x="4606636" y="5508567"/>
              <a:chExt cx="1412991" cy="883458"/>
            </a:xfrm>
          </p:grpSpPr>
          <p:pic>
            <p:nvPicPr>
              <p:cNvPr id="37"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15345" y="5508567"/>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06636" y="5624945"/>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52902" y="5691447"/>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44193" y="5807825"/>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80"/>
            <p:cNvGrpSpPr>
              <a:grpSpLocks/>
            </p:cNvGrpSpPr>
            <p:nvPr/>
          </p:nvGrpSpPr>
          <p:grpSpPr bwMode="auto">
            <a:xfrm>
              <a:off x="4606636" y="4572000"/>
              <a:ext cx="1412991" cy="883458"/>
              <a:chOff x="4606636" y="5508567"/>
              <a:chExt cx="1412991" cy="883458"/>
            </a:xfrm>
          </p:grpSpPr>
          <p:pic>
            <p:nvPicPr>
              <p:cNvPr id="33"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15345" y="5508567"/>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06636" y="5624945"/>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52902" y="5691447"/>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44193" y="5807825"/>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8" name="Group 85"/>
            <p:cNvGrpSpPr>
              <a:grpSpLocks/>
            </p:cNvGrpSpPr>
            <p:nvPr/>
          </p:nvGrpSpPr>
          <p:grpSpPr bwMode="auto">
            <a:xfrm>
              <a:off x="4606636" y="4114800"/>
              <a:ext cx="1412991" cy="883458"/>
              <a:chOff x="4606636" y="5508567"/>
              <a:chExt cx="1412991" cy="883458"/>
            </a:xfrm>
          </p:grpSpPr>
          <p:pic>
            <p:nvPicPr>
              <p:cNvPr id="29"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15345" y="5508567"/>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06636" y="5624945"/>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52902" y="5691447"/>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1" descr="Tape_ge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44193" y="5807825"/>
                <a:ext cx="4667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19" name="Group 33"/>
          <p:cNvGrpSpPr>
            <a:grpSpLocks/>
          </p:cNvGrpSpPr>
          <p:nvPr/>
        </p:nvGrpSpPr>
        <p:grpSpPr bwMode="auto">
          <a:xfrm>
            <a:off x="4122737" y="3187148"/>
            <a:ext cx="2047875" cy="1066800"/>
            <a:chOff x="4970764" y="3065552"/>
            <a:chExt cx="1296060" cy="784457"/>
          </a:xfrm>
        </p:grpSpPr>
        <p:pic>
          <p:nvPicPr>
            <p:cNvPr id="46" name="Picture 5" descr="Cloud_SA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70764" y="3065552"/>
              <a:ext cx="1296060" cy="784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Text Box 21"/>
            <p:cNvSpPr txBox="1">
              <a:spLocks noChangeArrowheads="1"/>
            </p:cNvSpPr>
            <p:nvPr/>
          </p:nvSpPr>
          <p:spPr bwMode="auto">
            <a:xfrm>
              <a:off x="5115439" y="3334708"/>
              <a:ext cx="1056519" cy="362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1600" b="1">
                  <a:solidFill>
                    <a:srgbClr val="669900"/>
                  </a:solidFill>
                  <a:latin typeface="Calibri" panose="020F0502020204030204" pitchFamily="34" charset="0"/>
                </a:rPr>
                <a:t>SAN</a:t>
              </a:r>
            </a:p>
            <a:p>
              <a:pPr algn="ctr" eaLnBrk="1" hangingPunct="1"/>
              <a:r>
                <a:rPr lang="en-US" sz="1000" b="1">
                  <a:solidFill>
                    <a:srgbClr val="669900"/>
                  </a:solidFill>
                  <a:latin typeface="Calibri" panose="020F0502020204030204" pitchFamily="34" charset="0"/>
                </a:rPr>
                <a:t>(FC or iSCSI)</a:t>
              </a:r>
            </a:p>
          </p:txBody>
        </p:sp>
      </p:grpSp>
      <p:sp>
        <p:nvSpPr>
          <p:cNvPr id="48" name="Line 5"/>
          <p:cNvSpPr>
            <a:spLocks noChangeShapeType="1"/>
          </p:cNvSpPr>
          <p:nvPr/>
        </p:nvSpPr>
        <p:spPr bwMode="auto">
          <a:xfrm flipV="1">
            <a:off x="5732462" y="2729948"/>
            <a:ext cx="876300" cy="676275"/>
          </a:xfrm>
          <a:prstGeom prst="line">
            <a:avLst/>
          </a:prstGeom>
          <a:noFill/>
          <a:ln w="1905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49" name="Picture 98" descr="diskArray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61150" y="2363236"/>
            <a:ext cx="334962" cy="68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99" descr="diskArray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4950" y="2431498"/>
            <a:ext cx="334962" cy="68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 name="Picture 21" descr="G:\Sales&amp;Marketing\Isaac-BACKUPDrive_DoNotMoveOrDelete\FullBackups\Powerpoint\StorNext 4.0 diagrams\pngs\MDC.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37137" y="4644473"/>
            <a:ext cx="342900" cy="315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 name="Group 25"/>
          <p:cNvGrpSpPr>
            <a:grpSpLocks/>
          </p:cNvGrpSpPr>
          <p:nvPr/>
        </p:nvGrpSpPr>
        <p:grpSpPr bwMode="auto">
          <a:xfrm>
            <a:off x="4808537" y="4949273"/>
            <a:ext cx="838200" cy="433388"/>
            <a:chOff x="1912140" y="4089054"/>
            <a:chExt cx="838200" cy="463000"/>
          </a:xfrm>
        </p:grpSpPr>
        <p:sp>
          <p:nvSpPr>
            <p:cNvPr id="54" name="Rounded Rectangle 23"/>
            <p:cNvSpPr>
              <a:spLocks noChangeArrowheads="1"/>
            </p:cNvSpPr>
            <p:nvPr/>
          </p:nvSpPr>
          <p:spPr bwMode="auto">
            <a:xfrm>
              <a:off x="1912140" y="4089054"/>
              <a:ext cx="838200" cy="463000"/>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30000"/>
                </a:spcBef>
              </a:pPr>
              <a:endParaRPr lang="en-US" sz="1400" b="1"/>
            </a:p>
          </p:txBody>
        </p:sp>
        <p:sp>
          <p:nvSpPr>
            <p:cNvPr id="55" name="TextBox 24"/>
            <p:cNvSpPr txBox="1">
              <a:spLocks noChangeArrowheads="1"/>
            </p:cNvSpPr>
            <p:nvPr/>
          </p:nvSpPr>
          <p:spPr bwMode="auto">
            <a:xfrm>
              <a:off x="1988338" y="4170120"/>
              <a:ext cx="609600" cy="332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ts val="800"/>
                </a:lnSpc>
              </a:pPr>
              <a:r>
                <a:rPr lang="en-US" sz="800" b="1">
                  <a:solidFill>
                    <a:srgbClr val="4E84C4"/>
                  </a:solidFill>
                </a:rPr>
                <a:t>StorNext</a:t>
              </a:r>
            </a:p>
            <a:p>
              <a:pPr algn="ctr" eaLnBrk="1" hangingPunct="1">
                <a:lnSpc>
                  <a:spcPts val="800"/>
                </a:lnSpc>
              </a:pPr>
              <a:r>
                <a:rPr lang="en-US" sz="800" b="1">
                  <a:solidFill>
                    <a:srgbClr val="4E84C4"/>
                  </a:solidFill>
                </a:rPr>
                <a:t>Metadata</a:t>
              </a:r>
            </a:p>
            <a:p>
              <a:pPr algn="ctr" eaLnBrk="1" hangingPunct="1">
                <a:lnSpc>
                  <a:spcPts val="800"/>
                </a:lnSpc>
              </a:pPr>
              <a:r>
                <a:rPr lang="en-US" sz="800" b="1">
                  <a:solidFill>
                    <a:srgbClr val="4E84C4"/>
                  </a:solidFill>
                </a:rPr>
                <a:t>Controller</a:t>
              </a:r>
            </a:p>
          </p:txBody>
        </p:sp>
      </p:grpSp>
      <p:grpSp>
        <p:nvGrpSpPr>
          <p:cNvPr id="24" name="Group 76"/>
          <p:cNvGrpSpPr>
            <a:grpSpLocks/>
          </p:cNvGrpSpPr>
          <p:nvPr/>
        </p:nvGrpSpPr>
        <p:grpSpPr bwMode="auto">
          <a:xfrm>
            <a:off x="5227637" y="2396573"/>
            <a:ext cx="301625" cy="381000"/>
            <a:chOff x="2943860" y="2653318"/>
            <a:chExt cx="423228" cy="671225"/>
          </a:xfrm>
        </p:grpSpPr>
        <p:pic>
          <p:nvPicPr>
            <p:cNvPr id="57" name="Picture 16" descr="G:\Sales&amp;Marketing\Isaac-BACKUPDrive_DoNotMoveOrDelete\FullBackups\Powerpoint\StorNext 4.0 diagrams\pngs\server.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088481" y="2653318"/>
              <a:ext cx="278607" cy="606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19" descr="G:\Sales&amp;Marketing\Isaac-BACKUPDrive_DoNotMoveOrDelete\FullBackups\Powerpoint\StorNext 4.0 diagrams\pngs\windows.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43860" y="3007360"/>
              <a:ext cx="317183" cy="31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5" name="Group 71"/>
          <p:cNvGrpSpPr>
            <a:grpSpLocks/>
          </p:cNvGrpSpPr>
          <p:nvPr/>
        </p:nvGrpSpPr>
        <p:grpSpPr bwMode="auto">
          <a:xfrm>
            <a:off x="1379537" y="3034748"/>
            <a:ext cx="635000" cy="685800"/>
            <a:chOff x="533401" y="3429000"/>
            <a:chExt cx="634999" cy="685805"/>
          </a:xfrm>
        </p:grpSpPr>
        <p:pic>
          <p:nvPicPr>
            <p:cNvPr id="60" name="Picture 3" descr="G:\Sales&amp;Marketing\Isaac-BACKUPDrive_DoNotMoveOrDelete\FullBackups\Powerpoint\StorNext 4.0 diagrams\pngs\clients.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9600" y="3429000"/>
              <a:ext cx="53169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6" name="Group 75"/>
            <p:cNvGrpSpPr>
              <a:grpSpLocks/>
            </p:cNvGrpSpPr>
            <p:nvPr/>
          </p:nvGrpSpPr>
          <p:grpSpPr bwMode="auto">
            <a:xfrm>
              <a:off x="533401" y="3733805"/>
              <a:ext cx="541336" cy="381000"/>
              <a:chOff x="518161" y="3435350"/>
              <a:chExt cx="546734" cy="405077"/>
            </a:xfrm>
          </p:grpSpPr>
          <p:pic>
            <p:nvPicPr>
              <p:cNvPr id="63" name="Picture 12" descr="G:\Sales&amp;Marketing\Isaac-BACKUPDrive_DoNotMoveOrDelete\FullBackups\Powerpoint\StorNext 4.0 diagrams\pngs\client.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19125" y="3435350"/>
                <a:ext cx="44577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 name="Picture 19" descr="G:\Sales&amp;Marketing\Isaac-BACKUPDrive_DoNotMoveOrDelete\FullBackups\Powerpoint\StorNext 4.0 diagrams\pngs\windows.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18161" y="3604260"/>
                <a:ext cx="236166" cy="236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62" name="Picture 8" descr="G:\Sales&amp;Marketing\Isaac-BACKUPDrive_DoNotMoveOrDelete\FullBackups\Powerpoint\StorNext 4.0 diagrams\pngs\stornext.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914400" y="3733800"/>
              <a:ext cx="2540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7" name="Group 25"/>
          <p:cNvGrpSpPr>
            <a:grpSpLocks/>
          </p:cNvGrpSpPr>
          <p:nvPr/>
        </p:nvGrpSpPr>
        <p:grpSpPr bwMode="auto">
          <a:xfrm>
            <a:off x="3513137" y="4158698"/>
            <a:ext cx="742950" cy="352425"/>
            <a:chOff x="1926430" y="4636294"/>
            <a:chExt cx="838200" cy="376237"/>
          </a:xfrm>
        </p:grpSpPr>
        <p:sp>
          <p:nvSpPr>
            <p:cNvPr id="66" name="Rounded Rectangle 23"/>
            <p:cNvSpPr>
              <a:spLocks noChangeArrowheads="1"/>
            </p:cNvSpPr>
            <p:nvPr/>
          </p:nvSpPr>
          <p:spPr bwMode="auto">
            <a:xfrm>
              <a:off x="1926430" y="4636294"/>
              <a:ext cx="838200" cy="376237"/>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30000"/>
                </a:spcBef>
              </a:pPr>
              <a:endParaRPr lang="en-US" sz="1400" b="1"/>
            </a:p>
          </p:txBody>
        </p:sp>
        <p:sp>
          <p:nvSpPr>
            <p:cNvPr id="67" name="TextBox 24"/>
            <p:cNvSpPr txBox="1">
              <a:spLocks noChangeArrowheads="1"/>
            </p:cNvSpPr>
            <p:nvPr/>
          </p:nvSpPr>
          <p:spPr bwMode="auto">
            <a:xfrm>
              <a:off x="2023145" y="4703181"/>
              <a:ext cx="608501" cy="219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ts val="800"/>
                </a:lnSpc>
              </a:pPr>
              <a:r>
                <a:rPr lang="en-US" sz="800" b="1">
                  <a:solidFill>
                    <a:srgbClr val="4E84C4"/>
                  </a:solidFill>
                </a:rPr>
                <a:t>DLC</a:t>
              </a:r>
            </a:p>
            <a:p>
              <a:pPr algn="ctr" eaLnBrk="1" hangingPunct="1">
                <a:lnSpc>
                  <a:spcPts val="800"/>
                </a:lnSpc>
              </a:pPr>
              <a:r>
                <a:rPr lang="en-US" sz="800" b="1">
                  <a:solidFill>
                    <a:srgbClr val="4E84C4"/>
                  </a:solidFill>
                </a:rPr>
                <a:t>Gateway</a:t>
              </a:r>
            </a:p>
          </p:txBody>
        </p:sp>
      </p:grpSp>
      <p:pic>
        <p:nvPicPr>
          <p:cNvPr id="68" name="Picture 16" descr="G:\Sales&amp;Marketing\Isaac-BACKUPDrive_DoNotMoveOrDelete\FullBackups\Powerpoint\StorNext 4.0 diagrams\pngs\server.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697287" y="3491948"/>
            <a:ext cx="260350"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 name="Group 81"/>
          <p:cNvGrpSpPr>
            <a:grpSpLocks/>
          </p:cNvGrpSpPr>
          <p:nvPr/>
        </p:nvGrpSpPr>
        <p:grpSpPr bwMode="auto">
          <a:xfrm>
            <a:off x="1455737" y="2729948"/>
            <a:ext cx="793750" cy="317500"/>
            <a:chOff x="609600" y="2998787"/>
            <a:chExt cx="793750" cy="317500"/>
          </a:xfrm>
        </p:grpSpPr>
        <p:pic>
          <p:nvPicPr>
            <p:cNvPr id="70" name="Picture 76" descr="Apple_1U"/>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09600" y="2998787"/>
              <a:ext cx="793750" cy="11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Picture 76" descr="Apple_1U"/>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09600" y="3200400"/>
              <a:ext cx="793750" cy="11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5" name="Group 77"/>
          <p:cNvGrpSpPr>
            <a:grpSpLocks/>
          </p:cNvGrpSpPr>
          <p:nvPr/>
        </p:nvGrpSpPr>
        <p:grpSpPr bwMode="auto">
          <a:xfrm>
            <a:off x="4503737" y="2425148"/>
            <a:ext cx="301625" cy="384175"/>
            <a:chOff x="4176713" y="2551718"/>
            <a:chExt cx="478111" cy="727903"/>
          </a:xfrm>
        </p:grpSpPr>
        <p:pic>
          <p:nvPicPr>
            <p:cNvPr id="73" name="Picture 16" descr="G:\Sales&amp;Marketing\Isaac-BACKUPDrive_DoNotMoveOrDelete\FullBackups\Powerpoint\StorNext 4.0 diagrams\pngs\server.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320382" y="2551718"/>
              <a:ext cx="334442" cy="727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 name="Picture 14" descr="G:\Sales&amp;Marketing\Isaac-BACKUPDrive_DoNotMoveOrDelete\FullBackups\Powerpoint\StorNext 4.0 diagrams\pngs\linux.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4176713" y="2895600"/>
              <a:ext cx="325755" cy="32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1" name="Group 79"/>
          <p:cNvGrpSpPr>
            <a:grpSpLocks/>
          </p:cNvGrpSpPr>
          <p:nvPr/>
        </p:nvGrpSpPr>
        <p:grpSpPr bwMode="auto">
          <a:xfrm>
            <a:off x="4122737" y="2806148"/>
            <a:ext cx="304800" cy="384175"/>
            <a:chOff x="4024312" y="3612168"/>
            <a:chExt cx="415926" cy="658842"/>
          </a:xfrm>
        </p:grpSpPr>
        <p:pic>
          <p:nvPicPr>
            <p:cNvPr id="76" name="Picture 16" descr="G:\Sales&amp;Marketing\Isaac-BACKUPDrive_DoNotMoveOrDelete\FullBackups\Powerpoint\StorNext 4.0 diagrams\pngs\server.pn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4161631" y="3612168"/>
              <a:ext cx="278607" cy="606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 name="Picture 18" descr="G:\Sales&amp;Marketing\Isaac-BACKUPDrive_DoNotMoveOrDelete\FullBackups\Powerpoint\StorNext 4.0 diagrams\pngs\unix.png"/>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4024312" y="3962400"/>
              <a:ext cx="317183" cy="308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8" name="Line 5"/>
          <p:cNvSpPr>
            <a:spLocks noChangeShapeType="1"/>
          </p:cNvSpPr>
          <p:nvPr/>
        </p:nvSpPr>
        <p:spPr bwMode="auto">
          <a:xfrm flipV="1">
            <a:off x="5227637" y="2777573"/>
            <a:ext cx="161925" cy="400050"/>
          </a:xfrm>
          <a:prstGeom prst="line">
            <a:avLst/>
          </a:prstGeom>
          <a:noFill/>
          <a:ln w="1905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5"/>
          <p:cNvSpPr>
            <a:spLocks noChangeShapeType="1"/>
          </p:cNvSpPr>
          <p:nvPr/>
        </p:nvSpPr>
        <p:spPr bwMode="auto">
          <a:xfrm flipH="1" flipV="1">
            <a:off x="4427537" y="3110948"/>
            <a:ext cx="152400" cy="228600"/>
          </a:xfrm>
          <a:prstGeom prst="line">
            <a:avLst/>
          </a:prstGeom>
          <a:noFill/>
          <a:ln w="1905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0" name="Line 5"/>
          <p:cNvSpPr>
            <a:spLocks noChangeShapeType="1"/>
          </p:cNvSpPr>
          <p:nvPr/>
        </p:nvSpPr>
        <p:spPr bwMode="auto">
          <a:xfrm flipH="1" flipV="1">
            <a:off x="4808537" y="2806148"/>
            <a:ext cx="152400" cy="381000"/>
          </a:xfrm>
          <a:prstGeom prst="line">
            <a:avLst/>
          </a:prstGeom>
          <a:noFill/>
          <a:ln w="1905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 name="Rounded Rectangle 23"/>
          <p:cNvSpPr>
            <a:spLocks noChangeArrowheads="1"/>
          </p:cNvSpPr>
          <p:nvPr/>
        </p:nvSpPr>
        <p:spPr bwMode="auto">
          <a:xfrm rot="16200000">
            <a:off x="595312" y="3611011"/>
            <a:ext cx="1176337" cy="261938"/>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900" b="1">
                <a:solidFill>
                  <a:schemeClr val="tx2"/>
                </a:solidFill>
              </a:rPr>
              <a:t>StorNext  DLC</a:t>
            </a:r>
          </a:p>
        </p:txBody>
      </p:sp>
      <p:sp>
        <p:nvSpPr>
          <p:cNvPr id="82" name="Text Box 18"/>
          <p:cNvSpPr txBox="1">
            <a:spLocks noChangeArrowheads="1"/>
          </p:cNvSpPr>
          <p:nvPr/>
        </p:nvSpPr>
        <p:spPr bwMode="auto">
          <a:xfrm>
            <a:off x="2501900" y="3560211"/>
            <a:ext cx="8159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1600" b="1">
                <a:solidFill>
                  <a:srgbClr val="4D83C3"/>
                </a:solidFill>
                <a:latin typeface="Calibri" panose="020F0502020204030204" pitchFamily="34" charset="0"/>
              </a:rPr>
              <a:t>LAN</a:t>
            </a:r>
          </a:p>
        </p:txBody>
      </p:sp>
      <p:sp>
        <p:nvSpPr>
          <p:cNvPr id="83" name="Rounded Rectangle 23"/>
          <p:cNvSpPr>
            <a:spLocks noChangeArrowheads="1"/>
          </p:cNvSpPr>
          <p:nvPr/>
        </p:nvSpPr>
        <p:spPr bwMode="auto">
          <a:xfrm>
            <a:off x="1341437" y="2425148"/>
            <a:ext cx="838200" cy="228600"/>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00" b="1">
                <a:solidFill>
                  <a:schemeClr val="tx2"/>
                </a:solidFill>
              </a:rPr>
              <a:t>CIFS  &amp; NFS</a:t>
            </a:r>
          </a:p>
        </p:txBody>
      </p:sp>
      <p:sp>
        <p:nvSpPr>
          <p:cNvPr id="84" name="TextBox 31"/>
          <p:cNvSpPr txBox="1">
            <a:spLocks noChangeArrowheads="1"/>
          </p:cNvSpPr>
          <p:nvPr/>
        </p:nvSpPr>
        <p:spPr bwMode="auto">
          <a:xfrm>
            <a:off x="2303462" y="3101423"/>
            <a:ext cx="685800" cy="8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ts val="613"/>
              </a:lnSpc>
              <a:spcBef>
                <a:spcPct val="30000"/>
              </a:spcBef>
            </a:pPr>
            <a:r>
              <a:rPr lang="en-US" sz="900"/>
              <a:t>GbE</a:t>
            </a:r>
          </a:p>
        </p:txBody>
      </p:sp>
      <p:pic>
        <p:nvPicPr>
          <p:cNvPr id="85" name="Picture 3" descr="G:\Sales&amp;Marketing\Isaac-BACKUPDrive_DoNotMoveOrDelete\FullBackups\Powerpoint\StorNext 4.0 diagrams\pngs\clients.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455737" y="3720548"/>
            <a:ext cx="531813"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 name="Picture 12" descr="G:\Sales&amp;Marketing\Isaac-BACKUPDrive_DoNotMoveOrDelete\FullBackups\Powerpoint\StorNext 4.0 diagrams\pngs\client.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479550" y="4025348"/>
            <a:ext cx="4413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8" descr="G:\Sales&amp;Marketing\Isaac-BACKUPDrive_DoNotMoveOrDelete\FullBackups\Powerpoint\StorNext 4.0 diagrams\pngs\stornext.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760537" y="4025348"/>
            <a:ext cx="2540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3" name="Group 103"/>
          <p:cNvGrpSpPr>
            <a:grpSpLocks/>
          </p:cNvGrpSpPr>
          <p:nvPr/>
        </p:nvGrpSpPr>
        <p:grpSpPr bwMode="auto">
          <a:xfrm>
            <a:off x="1836737" y="4330148"/>
            <a:ext cx="531813" cy="627063"/>
            <a:chOff x="609600" y="3429000"/>
            <a:chExt cx="531695" cy="627324"/>
          </a:xfrm>
        </p:grpSpPr>
        <p:pic>
          <p:nvPicPr>
            <p:cNvPr id="89" name="Picture 3" descr="G:\Sales&amp;Marketing\Isaac-BACKUPDrive_DoNotMoveOrDelete\FullBackups\Powerpoint\StorNext 4.0 diagrams\pngs\clients.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9600" y="3429000"/>
              <a:ext cx="53169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 name="Picture 12" descr="G:\Sales&amp;Marketing\Isaac-BACKUPDrive_DoNotMoveOrDelete\FullBackups\Powerpoint\StorNext 4.0 diagrams\pngs\client.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33368" y="3733805"/>
              <a:ext cx="441369" cy="322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1" name="Picture 14" descr="G:\Sales&amp;Marketing\Isaac-BACKUPDrive_DoNotMoveOrDelete\FullBackups\Powerpoint\StorNext 4.0 diagrams\pngs\linux.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1379537" y="4177748"/>
            <a:ext cx="249238" cy="24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 name="Picture 15" descr="G:\Sales&amp;Marketing\Isaac-BACKUPDrive_DoNotMoveOrDelete\FullBackups\Powerpoint\StorNext 4.0 diagrams\pngs\mac.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1684337" y="4796873"/>
            <a:ext cx="32067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 name="Line 5"/>
          <p:cNvSpPr>
            <a:spLocks noChangeShapeType="1"/>
          </p:cNvSpPr>
          <p:nvPr/>
        </p:nvSpPr>
        <p:spPr bwMode="auto">
          <a:xfrm>
            <a:off x="5722937" y="4177748"/>
            <a:ext cx="1571625" cy="387350"/>
          </a:xfrm>
          <a:prstGeom prst="line">
            <a:avLst/>
          </a:prstGeom>
          <a:noFill/>
          <a:ln w="1905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5" name="TextBox 31"/>
          <p:cNvSpPr txBox="1">
            <a:spLocks noChangeArrowheads="1"/>
          </p:cNvSpPr>
          <p:nvPr/>
        </p:nvSpPr>
        <p:spPr bwMode="auto">
          <a:xfrm>
            <a:off x="2370137" y="4406348"/>
            <a:ext cx="685800" cy="8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ts val="613"/>
              </a:lnSpc>
              <a:spcBef>
                <a:spcPct val="30000"/>
              </a:spcBef>
            </a:pPr>
            <a:r>
              <a:rPr lang="en-US" sz="900"/>
              <a:t>GbE</a:t>
            </a:r>
          </a:p>
        </p:txBody>
      </p:sp>
      <p:sp>
        <p:nvSpPr>
          <p:cNvPr id="96" name="Rounded Rectangle 23"/>
          <p:cNvSpPr>
            <a:spLocks noChangeArrowheads="1"/>
          </p:cNvSpPr>
          <p:nvPr/>
        </p:nvSpPr>
        <p:spPr bwMode="auto">
          <a:xfrm>
            <a:off x="1341437" y="5101673"/>
            <a:ext cx="1768475" cy="219075"/>
          </a:xfrm>
          <a:prstGeom prst="roundRect">
            <a:avLst>
              <a:gd name="adj" fmla="val 16667"/>
            </a:avLst>
          </a:prstGeom>
          <a:solidFill>
            <a:schemeClr val="bg1"/>
          </a:solidFill>
          <a:ln w="19050">
            <a:solidFill>
              <a:srgbClr val="4E84C4"/>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00" b="1">
                <a:solidFill>
                  <a:schemeClr val="tx2"/>
                </a:solidFill>
              </a:rPr>
              <a:t>Group Logic LAN Client for Mac</a:t>
            </a:r>
          </a:p>
        </p:txBody>
      </p:sp>
      <p:cxnSp>
        <p:nvCxnSpPr>
          <p:cNvPr id="97" name="Straight Connector 96"/>
          <p:cNvCxnSpPr/>
          <p:nvPr/>
        </p:nvCxnSpPr>
        <p:spPr>
          <a:xfrm rot="10800000">
            <a:off x="4857750" y="4788936"/>
            <a:ext cx="179387" cy="4762"/>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98" name="Picture 16" descr="G:\Sales&amp;Marketing\Isaac-BACKUPDrive_DoNotMoveOrDelete\FullBackups\Powerpoint\StorNext 4.0 diagrams\pngs\server.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608637" y="4596848"/>
            <a:ext cx="265113" cy="54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9" name="Straight Connector 98"/>
          <p:cNvCxnSpPr/>
          <p:nvPr/>
        </p:nvCxnSpPr>
        <p:spPr>
          <a:xfrm rot="16200000" flipV="1">
            <a:off x="4498975" y="4434923"/>
            <a:ext cx="700088" cy="7937"/>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100" name="Picture 16" descr="G:\Sales&amp;Marketing\Isaac-BACKUPDrive_DoNotMoveOrDelete\FullBackups\Powerpoint\StorNext 4.0 diagrams\pngs\server.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456237" y="4644473"/>
            <a:ext cx="265113" cy="54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1" name="Picture 13"/>
          <p:cNvPicPr>
            <a:picLocks noChangeAspect="1" noChangeArrowheads="1"/>
          </p:cNvPicPr>
          <p:nvPr/>
        </p:nvPicPr>
        <p:blipFill>
          <a:blip r:embed="rId22" cstate="print">
            <a:extLst>
              <a:ext uri="{28A0092B-C50C-407E-A947-70E740481C1C}">
                <a14:useLocalDpi xmlns="" xmlns:a14="http://schemas.microsoft.com/office/drawing/2010/main" val="0"/>
              </a:ext>
            </a:extLst>
          </a:blip>
          <a:srcRect b="84525"/>
          <a:stretch>
            <a:fillRect/>
          </a:stretch>
        </p:blipFill>
        <p:spPr bwMode="auto">
          <a:xfrm>
            <a:off x="3314700" y="3653873"/>
            <a:ext cx="1046162"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13"/>
          <p:cNvPicPr>
            <a:picLocks noChangeAspect="1" noChangeArrowheads="1"/>
          </p:cNvPicPr>
          <p:nvPr/>
        </p:nvPicPr>
        <p:blipFill>
          <a:blip r:embed="rId22" cstate="print">
            <a:extLst>
              <a:ext uri="{28A0092B-C50C-407E-A947-70E740481C1C}">
                <a14:useLocalDpi xmlns="" xmlns:a14="http://schemas.microsoft.com/office/drawing/2010/main" val="0"/>
              </a:ext>
            </a:extLst>
          </a:blip>
          <a:srcRect b="84525"/>
          <a:stretch>
            <a:fillRect/>
          </a:stretch>
        </p:blipFill>
        <p:spPr bwMode="auto">
          <a:xfrm>
            <a:off x="3238500" y="3804686"/>
            <a:ext cx="1046162"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 name="Picture 8" descr="G:\Sales&amp;Marketing\Isaac-BACKUPDrive_DoNotMoveOrDelete\FullBackups\Powerpoint\StorNext 4.0 diagrams\pngs\stornext.png"/>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4381500" y="3817386"/>
            <a:ext cx="220662"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6" name="Group 109"/>
          <p:cNvGrpSpPr>
            <a:grpSpLocks/>
          </p:cNvGrpSpPr>
          <p:nvPr/>
        </p:nvGrpSpPr>
        <p:grpSpPr bwMode="auto">
          <a:xfrm>
            <a:off x="6294437" y="2490236"/>
            <a:ext cx="914400" cy="466725"/>
            <a:chOff x="3429000" y="3810000"/>
            <a:chExt cx="914400" cy="467139"/>
          </a:xfrm>
        </p:grpSpPr>
        <p:pic>
          <p:nvPicPr>
            <p:cNvPr id="105" name="Picture 2"/>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429000" y="3962400"/>
              <a:ext cx="914400" cy="162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9" name="Group 106"/>
            <p:cNvGrpSpPr>
              <a:grpSpLocks/>
            </p:cNvGrpSpPr>
            <p:nvPr/>
          </p:nvGrpSpPr>
          <p:grpSpPr bwMode="auto">
            <a:xfrm>
              <a:off x="3429000" y="3810000"/>
              <a:ext cx="914400" cy="467139"/>
              <a:chOff x="3429000" y="3810000"/>
              <a:chExt cx="914400" cy="467139"/>
            </a:xfrm>
          </p:grpSpPr>
          <p:pic>
            <p:nvPicPr>
              <p:cNvPr id="107" name="Picture 2"/>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429000" y="3810000"/>
                <a:ext cx="914400" cy="162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 name="Picture 2"/>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429000" y="4114800"/>
                <a:ext cx="914400" cy="162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61" name="Group 148"/>
          <p:cNvGrpSpPr>
            <a:grpSpLocks/>
          </p:cNvGrpSpPr>
          <p:nvPr/>
        </p:nvGrpSpPr>
        <p:grpSpPr bwMode="auto">
          <a:xfrm>
            <a:off x="6380162" y="3195086"/>
            <a:ext cx="914400" cy="552450"/>
            <a:chOff x="4648200" y="1247775"/>
            <a:chExt cx="1019175" cy="704850"/>
          </a:xfrm>
        </p:grpSpPr>
        <p:pic>
          <p:nvPicPr>
            <p:cNvPr id="110" name="Picture 2"/>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4648200" y="1600200"/>
              <a:ext cx="1019175"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1"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4648200" y="1247775"/>
              <a:ext cx="1019175"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12" name="Picture 4" descr="Scalari2000_Hero-update"/>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6340475" y="3995186"/>
            <a:ext cx="685800" cy="165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 name="Picture 8" descr="G:\Sales&amp;Marketing\Isaac-BACKUPDrive_DoNotMoveOrDelete\FullBackups\Powerpoint\StorNext 4.0 diagrams\pngs\stornext.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667500" y="4960386"/>
            <a:ext cx="2540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4" name="Picture 4"/>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4788817" y="4272205"/>
            <a:ext cx="80645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 name="Picture 2"/>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7285037" y="4031698"/>
            <a:ext cx="560388" cy="152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6" name="Picture 8" descr="G:\Sales&amp;Marketing\Isaac-BACKUPDrive_DoNotMoveOrDelete\FullBackups\Powerpoint\StorNext 4.0 diagrams\pngs\stornext.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454900" y="4971498"/>
            <a:ext cx="2540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 name="Line 5"/>
          <p:cNvSpPr>
            <a:spLocks noChangeShapeType="1"/>
          </p:cNvSpPr>
          <p:nvPr/>
        </p:nvSpPr>
        <p:spPr bwMode="auto">
          <a:xfrm>
            <a:off x="5578475" y="4231723"/>
            <a:ext cx="827087" cy="417513"/>
          </a:xfrm>
          <a:prstGeom prst="line">
            <a:avLst/>
          </a:prstGeom>
          <a:noFill/>
          <a:ln w="1905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 name="Oval 117"/>
          <p:cNvSpPr/>
          <p:nvPr/>
        </p:nvSpPr>
        <p:spPr>
          <a:xfrm>
            <a:off x="6007258" y="2152149"/>
            <a:ext cx="1676859" cy="17525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1113" y="936041"/>
            <a:ext cx="8977648" cy="5622990"/>
          </a:xfrm>
          <a:prstGeom prst="roundRect">
            <a:avLst/>
          </a:prstGeom>
          <a:solidFill>
            <a:schemeClr val="accent3">
              <a:alpha val="73000"/>
            </a:schemeClr>
          </a:solidFill>
          <a:ln/>
        </p:spPr>
        <p:style>
          <a:lnRef idx="3">
            <a:schemeClr val="lt1"/>
          </a:lnRef>
          <a:fillRef idx="1">
            <a:schemeClr val="accent3"/>
          </a:fillRef>
          <a:effectRef idx="1">
            <a:schemeClr val="accent3"/>
          </a:effectRef>
          <a:fontRef idx="minor">
            <a:schemeClr val="lt1"/>
          </a:fontRef>
        </p:style>
        <p:txBody>
          <a:bodyPr rtlCol="0" anchor="t"/>
          <a:lstStyle/>
          <a:p>
            <a:r>
              <a:rPr lang="en-US" sz="2400" b="1" u="sng" dirty="0" smtClean="0"/>
              <a:t>Good for Customers</a:t>
            </a:r>
          </a:p>
          <a:p>
            <a:pPr marL="342900" indent="-342900">
              <a:buFont typeface="Arial" panose="020B0604020202020204" pitchFamily="34" charset="0"/>
              <a:buChar char="•"/>
            </a:pPr>
            <a:r>
              <a:rPr lang="en-US" sz="2400" dirty="0" smtClean="0"/>
              <a:t>Completes the solution from a single vendor</a:t>
            </a:r>
          </a:p>
          <a:p>
            <a:pPr marL="342900" indent="-342900">
              <a:buFont typeface="Arial" panose="020B0604020202020204" pitchFamily="34" charset="0"/>
              <a:buChar char="•"/>
            </a:pPr>
            <a:r>
              <a:rPr lang="en-US" sz="2400" dirty="0" smtClean="0"/>
              <a:t>Predictable performance and behavior</a:t>
            </a:r>
          </a:p>
          <a:p>
            <a:pPr marL="342900" indent="-342900">
              <a:buFont typeface="Arial" panose="020B0604020202020204" pitchFamily="34" charset="0"/>
              <a:buChar char="•"/>
            </a:pPr>
            <a:r>
              <a:rPr lang="en-US" sz="2400" dirty="0" smtClean="0"/>
              <a:t>Assurance of solution compatibility</a:t>
            </a:r>
            <a:endParaRPr lang="en-US" sz="2400" dirty="0"/>
          </a:p>
          <a:p>
            <a:endParaRPr lang="en-US" dirty="0" smtClean="0"/>
          </a:p>
          <a:p>
            <a:r>
              <a:rPr lang="en-US" sz="2400" b="1" u="sng" dirty="0"/>
              <a:t>Good for </a:t>
            </a:r>
            <a:r>
              <a:rPr lang="en-US" sz="2400" b="1" u="sng" dirty="0" smtClean="0"/>
              <a:t>Quantum</a:t>
            </a:r>
            <a:endParaRPr lang="en-US" sz="2400" b="1" u="sng" dirty="0"/>
          </a:p>
          <a:p>
            <a:pPr marL="342900" indent="-342900">
              <a:buFont typeface="Arial" panose="020B0604020202020204" pitchFamily="34" charset="0"/>
              <a:buChar char="•"/>
            </a:pPr>
            <a:r>
              <a:rPr lang="en-US" sz="2400" dirty="0" smtClean="0"/>
              <a:t>Easier to support: we’ve tested the entire solution</a:t>
            </a:r>
            <a:endParaRPr lang="en-US" sz="2400" dirty="0"/>
          </a:p>
          <a:p>
            <a:pPr marL="342900" indent="-342900">
              <a:buFont typeface="Arial" panose="020B0604020202020204" pitchFamily="34" charset="0"/>
              <a:buChar char="•"/>
            </a:pPr>
            <a:r>
              <a:rPr lang="en-US" sz="2400" dirty="0" smtClean="0"/>
              <a:t>We gain ownership for a bigger part of the solution</a:t>
            </a:r>
          </a:p>
          <a:p>
            <a:pPr marL="342900" indent="-342900">
              <a:buFont typeface="Arial" panose="020B0604020202020204" pitchFamily="34" charset="0"/>
              <a:buChar char="•"/>
            </a:pPr>
            <a:r>
              <a:rPr lang="en-US" sz="2400" dirty="0" smtClean="0"/>
              <a:t>Increases visibility as Big Data experts</a:t>
            </a:r>
          </a:p>
          <a:p>
            <a:endParaRPr lang="en-US" sz="2400" dirty="0"/>
          </a:p>
          <a:p>
            <a:r>
              <a:rPr lang="en-US" sz="2400" b="1" u="sng" dirty="0" smtClean="0"/>
              <a:t>Remember</a:t>
            </a:r>
            <a:endParaRPr lang="en-US" sz="2400" b="1" u="sng" dirty="0"/>
          </a:p>
          <a:p>
            <a:pPr marL="342900" indent="-342900">
              <a:buFont typeface="Arial" panose="020B0604020202020204" pitchFamily="34" charset="0"/>
              <a:buChar char="•"/>
            </a:pPr>
            <a:r>
              <a:rPr lang="en-US" sz="2400" dirty="0"/>
              <a:t>Always sold with </a:t>
            </a:r>
            <a:r>
              <a:rPr lang="en-US" sz="2400" dirty="0" smtClean="0"/>
              <a:t>StorNext (or Xsan)</a:t>
            </a:r>
          </a:p>
          <a:p>
            <a:pPr marL="342900" indent="-342900">
              <a:buFont typeface="Arial" panose="020B0604020202020204" pitchFamily="34" charset="0"/>
              <a:buChar char="•"/>
            </a:pPr>
            <a:r>
              <a:rPr lang="en-US" sz="2400" dirty="0" smtClean="0"/>
              <a:t>Usually sold </a:t>
            </a:r>
            <a:r>
              <a:rPr lang="en-US" sz="2400" dirty="0"/>
              <a:t>with </a:t>
            </a:r>
            <a:r>
              <a:rPr lang="en-US" sz="2400" dirty="0" smtClean="0"/>
              <a:t>an </a:t>
            </a:r>
            <a:r>
              <a:rPr lang="en-US" sz="2400" dirty="0"/>
              <a:t>Metadata Appliance </a:t>
            </a:r>
            <a:r>
              <a:rPr lang="en-US" sz="2400" dirty="0" smtClean="0"/>
              <a:t>and/or tape</a:t>
            </a:r>
            <a:endParaRPr lang="en-US" sz="2400" dirty="0"/>
          </a:p>
          <a:p>
            <a:pPr marL="342900" indent="-342900">
              <a:buFont typeface="Arial" panose="020B0604020202020204" pitchFamily="34" charset="0"/>
              <a:buChar char="•"/>
            </a:pPr>
            <a:r>
              <a:rPr lang="en-US" sz="2400" dirty="0" smtClean="0"/>
              <a:t>Not sold for use cases outside of StorNext (VMware, etc.)</a:t>
            </a:r>
            <a:endParaRPr lang="en-US" sz="2400" dirty="0"/>
          </a:p>
        </p:txBody>
      </p:sp>
    </p:spTree>
    <p:extLst>
      <p:ext uri="{BB962C8B-B14F-4D97-AF65-F5344CB8AC3E}">
        <p14:creationId xmlns="" xmlns:p14="http://schemas.microsoft.com/office/powerpoint/2010/main" val="2352425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StorNext QXS Storage</a:t>
            </a:r>
            <a:endParaRPr lang="en-US" dirty="0"/>
          </a:p>
        </p:txBody>
      </p:sp>
      <p:sp>
        <p:nvSpPr>
          <p:cNvPr id="3" name="Content Placeholder 2"/>
          <p:cNvSpPr>
            <a:spLocks noGrp="1"/>
          </p:cNvSpPr>
          <p:nvPr>
            <p:ph idx="1"/>
          </p:nvPr>
        </p:nvSpPr>
        <p:spPr/>
        <p:txBody>
          <a:bodyPr/>
          <a:lstStyle/>
          <a:p>
            <a:r>
              <a:rPr lang="en-US" dirty="0" smtClean="0"/>
              <a:t>New, upgraded controllers to replace the QX</a:t>
            </a:r>
          </a:p>
          <a:p>
            <a:r>
              <a:rPr lang="en-US" dirty="0" smtClean="0"/>
              <a:t>Very similar to QX with a performance boost</a:t>
            </a:r>
          </a:p>
          <a:p>
            <a:r>
              <a:rPr lang="en-US" dirty="0" smtClean="0"/>
              <a:t>Uses the same expansion units as the QX</a:t>
            </a:r>
          </a:p>
          <a:p>
            <a:r>
              <a:rPr lang="en-US" dirty="0" smtClean="0"/>
              <a:t>Easy, Flexible, Reliable</a:t>
            </a:r>
          </a:p>
          <a:p>
            <a:r>
              <a:rPr lang="en-US" dirty="0" smtClean="0"/>
              <a:t>Great fit for Xsan customers</a:t>
            </a:r>
          </a:p>
          <a:p>
            <a:r>
              <a:rPr lang="en-US" dirty="0" smtClean="0"/>
              <a:t>High Performance</a:t>
            </a:r>
          </a:p>
          <a:p>
            <a:pPr lvl="1"/>
            <a:r>
              <a:rPr lang="en-US" dirty="0" smtClean="0"/>
              <a:t>Up to </a:t>
            </a:r>
            <a:r>
              <a:rPr lang="en-US" dirty="0"/>
              <a:t>5</a:t>
            </a:r>
            <a:r>
              <a:rPr lang="en-US" dirty="0" smtClean="0"/>
              <a:t>.1GB/s sequential read </a:t>
            </a:r>
          </a:p>
          <a:p>
            <a:pPr lvl="1"/>
            <a:r>
              <a:rPr lang="en-US" dirty="0" smtClean="0"/>
              <a:t>Up to 3.6 GB/s sequential write</a:t>
            </a:r>
          </a:p>
          <a:p>
            <a:r>
              <a:rPr lang="en-US" dirty="0" smtClean="0"/>
              <a:t>Affordable price/performance ratio</a:t>
            </a:r>
          </a:p>
        </p:txBody>
      </p:sp>
      <p:pic>
        <p:nvPicPr>
          <p:cNvPr id="6" name="Picture 5"/>
          <p:cNvPicPr>
            <a:picLocks noChangeAspect="1"/>
          </p:cNvPicPr>
          <p:nvPr/>
        </p:nvPicPr>
        <p:blipFill>
          <a:blip r:embed="rId3" cstate="print"/>
          <a:stretch>
            <a:fillRect/>
          </a:stretch>
        </p:blipFill>
        <p:spPr>
          <a:xfrm>
            <a:off x="322779" y="4875023"/>
            <a:ext cx="8001000" cy="2534298"/>
          </a:xfrm>
          <a:prstGeom prst="rect">
            <a:avLst/>
          </a:prstGeom>
        </p:spPr>
      </p:pic>
    </p:spTree>
    <p:extLst>
      <p:ext uri="{BB962C8B-B14F-4D97-AF65-F5344CB8AC3E}">
        <p14:creationId xmlns="" xmlns:p14="http://schemas.microsoft.com/office/powerpoint/2010/main" val="15917372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QXS: What’s New vs. QX</a:t>
            </a:r>
            <a:endParaRPr lang="en-US" dirty="0"/>
          </a:p>
        </p:txBody>
      </p:sp>
      <p:sp>
        <p:nvSpPr>
          <p:cNvPr id="3" name="Content Placeholder 2"/>
          <p:cNvSpPr>
            <a:spLocks noGrp="1"/>
          </p:cNvSpPr>
          <p:nvPr>
            <p:ph idx="1"/>
          </p:nvPr>
        </p:nvSpPr>
        <p:spPr>
          <a:xfrm>
            <a:off x="395804" y="1264035"/>
            <a:ext cx="8573383" cy="4768630"/>
          </a:xfrm>
        </p:spPr>
        <p:txBody>
          <a:bodyPr/>
          <a:lstStyle/>
          <a:p>
            <a:r>
              <a:rPr lang="en-US" dirty="0" smtClean="0"/>
              <a:t>All new ASIC-based high-performance RAID controller</a:t>
            </a:r>
          </a:p>
          <a:p>
            <a:r>
              <a:rPr lang="en-US" dirty="0" smtClean="0"/>
              <a:t>16Gb FC connection for hosts</a:t>
            </a:r>
          </a:p>
          <a:p>
            <a:r>
              <a:rPr lang="en-US" dirty="0" smtClean="0"/>
              <a:t>Increase in “up-to” performance and bandwidth</a:t>
            </a:r>
          </a:p>
          <a:p>
            <a:pPr lvl="1"/>
            <a:r>
              <a:rPr lang="en-US" dirty="0"/>
              <a:t>~6% on reads; now up-to </a:t>
            </a:r>
            <a:r>
              <a:rPr lang="en-US" dirty="0" smtClean="0"/>
              <a:t>5.1GB/s</a:t>
            </a:r>
          </a:p>
          <a:p>
            <a:pPr lvl="1"/>
            <a:r>
              <a:rPr lang="en-US" dirty="0" smtClean="0"/>
              <a:t>~40% on writes; now up-to 3.6GB/s</a:t>
            </a:r>
          </a:p>
          <a:p>
            <a:pPr marL="0" indent="0">
              <a:buNone/>
            </a:pPr>
            <a:endParaRPr lang="en-US" dirty="0"/>
          </a:p>
          <a:p>
            <a:pPr marL="0" indent="0">
              <a:buNone/>
            </a:pPr>
            <a:r>
              <a:rPr lang="en-US" b="1" u="sng" dirty="0" smtClean="0"/>
              <a:t>INTERNAL ONLY: New features we DO NOT use</a:t>
            </a:r>
          </a:p>
          <a:p>
            <a:r>
              <a:rPr lang="en-US" dirty="0" smtClean="0"/>
              <a:t>Array based snapshots, copies, and replications</a:t>
            </a:r>
          </a:p>
          <a:p>
            <a:r>
              <a:rPr lang="en-US" dirty="0" smtClean="0"/>
              <a:t>FDE disk (ALL QX and QXS disk are non-FDE)</a:t>
            </a:r>
            <a:endParaRPr lang="en-US" dirty="0"/>
          </a:p>
        </p:txBody>
      </p:sp>
    </p:spTree>
    <p:extLst>
      <p:ext uri="{BB962C8B-B14F-4D97-AF65-F5344CB8AC3E}">
        <p14:creationId xmlns="" xmlns:p14="http://schemas.microsoft.com/office/powerpoint/2010/main" val="111024953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2668" y="1158824"/>
            <a:ext cx="4345028" cy="4016077"/>
          </a:xfrm>
          <a:prstGeom prst="roundRect">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t"/>
          <a:lstStyle/>
          <a:p>
            <a:pPr algn="ctr"/>
            <a:r>
              <a:rPr lang="en-US" sz="3600" b="1" dirty="0" smtClean="0"/>
              <a:t>StorNext QXS-2400</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sz="2000" b="1" dirty="0" smtClean="0"/>
              <a:t> 24 drive 2U chassis</a:t>
            </a:r>
          </a:p>
          <a:p>
            <a:pPr>
              <a:buFont typeface="Arial" pitchFamily="34" charset="0"/>
              <a:buChar char="•"/>
            </a:pPr>
            <a:r>
              <a:rPr lang="en-US" sz="2000" b="1" dirty="0" smtClean="0"/>
              <a:t> Base system and expansion unit</a:t>
            </a:r>
          </a:p>
          <a:p>
            <a:pPr>
              <a:buFont typeface="Arial" pitchFamily="34" charset="0"/>
              <a:buChar char="•"/>
            </a:pPr>
            <a:r>
              <a:rPr lang="en-US" sz="2000" b="1" dirty="0" smtClean="0"/>
              <a:t> 14.4TB, 21.6 TB and 28.8TB</a:t>
            </a:r>
          </a:p>
          <a:p>
            <a:pPr>
              <a:buFont typeface="Arial" pitchFamily="34" charset="0"/>
              <a:buChar char="•"/>
            </a:pPr>
            <a:r>
              <a:rPr lang="en-US" sz="2000" b="1" dirty="0" smtClean="0"/>
              <a:t> 600GB, 900GB, 1200GB drives</a:t>
            </a:r>
          </a:p>
          <a:p>
            <a:pPr>
              <a:buFont typeface="Arial" pitchFamily="34" charset="0"/>
              <a:buChar char="•"/>
            </a:pPr>
            <a:r>
              <a:rPr lang="en-US" sz="2000" b="1" dirty="0" smtClean="0"/>
              <a:t> 24x 10K RPM 2.5” SAS drives</a:t>
            </a:r>
          </a:p>
        </p:txBody>
      </p:sp>
      <p:sp>
        <p:nvSpPr>
          <p:cNvPr id="9" name="Rounded Rectangle 8"/>
          <p:cNvSpPr/>
          <p:nvPr/>
        </p:nvSpPr>
        <p:spPr>
          <a:xfrm>
            <a:off x="130772" y="1152728"/>
            <a:ext cx="4345028" cy="4022173"/>
          </a:xfrm>
          <a:prstGeom prst="roundRect">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t"/>
          <a:lstStyle/>
          <a:p>
            <a:pPr algn="ctr"/>
            <a:r>
              <a:rPr lang="en-US" sz="3600" b="1" dirty="0" smtClean="0"/>
              <a:t>StorNext QXS-1200</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sz="2000" b="1" dirty="0" smtClean="0"/>
              <a:t> 12 drive 2U chassis</a:t>
            </a:r>
          </a:p>
          <a:p>
            <a:pPr>
              <a:buFont typeface="Arial" pitchFamily="34" charset="0"/>
              <a:buChar char="•"/>
            </a:pPr>
            <a:r>
              <a:rPr lang="en-US" sz="2000" b="1" dirty="0" smtClean="0"/>
              <a:t> Base system and expansion unit</a:t>
            </a:r>
          </a:p>
          <a:p>
            <a:pPr>
              <a:buFont typeface="Arial" pitchFamily="34" charset="0"/>
              <a:buChar char="•"/>
            </a:pPr>
            <a:r>
              <a:rPr lang="en-US" sz="2000" b="1" dirty="0" smtClean="0"/>
              <a:t> 24TB, 36TB, and 48TB</a:t>
            </a:r>
          </a:p>
          <a:p>
            <a:pPr>
              <a:buFont typeface="Arial" pitchFamily="34" charset="0"/>
              <a:buChar char="•"/>
            </a:pPr>
            <a:r>
              <a:rPr lang="en-US" sz="2000" b="1" dirty="0" smtClean="0"/>
              <a:t> 2TB, 3TB, and 4TB drives</a:t>
            </a:r>
          </a:p>
          <a:p>
            <a:pPr>
              <a:buFont typeface="Arial" pitchFamily="34" charset="0"/>
              <a:buChar char="•"/>
            </a:pPr>
            <a:r>
              <a:rPr lang="en-US" sz="2000" b="1" dirty="0" smtClean="0"/>
              <a:t> 12x 7.2K RPM 3.5” NL-SAS drives</a:t>
            </a:r>
          </a:p>
        </p:txBody>
      </p:sp>
      <p:sp>
        <p:nvSpPr>
          <p:cNvPr id="2" name="Title 1"/>
          <p:cNvSpPr>
            <a:spLocks noGrp="1"/>
          </p:cNvSpPr>
          <p:nvPr>
            <p:ph type="title"/>
          </p:nvPr>
        </p:nvSpPr>
        <p:spPr/>
        <p:txBody>
          <a:bodyPr/>
          <a:lstStyle/>
          <a:p>
            <a:r>
              <a:rPr lang="en-US" dirty="0" smtClean="0"/>
              <a:t>Product Models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688062" y="1940524"/>
            <a:ext cx="4285250" cy="13605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43299" y="1746159"/>
            <a:ext cx="4323270" cy="1641212"/>
          </a:xfrm>
          <a:prstGeom prst="rect">
            <a:avLst/>
          </a:prstGeom>
          <a:noFill/>
          <a:ln w="9525">
            <a:noFill/>
            <a:miter lim="800000"/>
            <a:headEnd/>
            <a:tailEnd/>
          </a:ln>
          <a:effectLst/>
        </p:spPr>
      </p:pic>
      <p:sp>
        <p:nvSpPr>
          <p:cNvPr id="12" name="Rounded Rectangle 11"/>
          <p:cNvSpPr/>
          <p:nvPr/>
        </p:nvSpPr>
        <p:spPr>
          <a:xfrm>
            <a:off x="146304" y="5327904"/>
            <a:ext cx="8840942" cy="816864"/>
          </a:xfrm>
          <a:prstGeom prst="roundRect">
            <a:avLst/>
          </a:prstGeom>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QXS Base, expansion, capacity, and models can be mixed in a single configuration</a:t>
            </a:r>
          </a:p>
          <a:p>
            <a:pPr algn="ctr"/>
            <a:r>
              <a:rPr lang="en-US" b="1" dirty="0" smtClean="0"/>
              <a:t>QX and QXS use the same expansion units</a:t>
            </a:r>
            <a:endParaRPr lang="en-US" b="1" dirty="0"/>
          </a:p>
        </p:txBody>
      </p:sp>
    </p:spTree>
    <p:extLst>
      <p:ext uri="{BB962C8B-B14F-4D97-AF65-F5344CB8AC3E}">
        <p14:creationId xmlns="" xmlns:p14="http://schemas.microsoft.com/office/powerpoint/2010/main" val="169246735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QXS Availability and Transition</a:t>
            </a:r>
            <a:endParaRPr lang="en-US" dirty="0"/>
          </a:p>
        </p:txBody>
      </p:sp>
      <p:sp>
        <p:nvSpPr>
          <p:cNvPr id="3" name="Content Placeholder 2"/>
          <p:cNvSpPr>
            <a:spLocks noGrp="1"/>
          </p:cNvSpPr>
          <p:nvPr>
            <p:ph idx="1"/>
          </p:nvPr>
        </p:nvSpPr>
        <p:spPr>
          <a:xfrm>
            <a:off x="0" y="1264035"/>
            <a:ext cx="9143999" cy="4768630"/>
          </a:xfrm>
        </p:spPr>
        <p:txBody>
          <a:bodyPr/>
          <a:lstStyle/>
          <a:p>
            <a:r>
              <a:rPr lang="en-US" dirty="0" smtClean="0"/>
              <a:t>A handful have been quoted for FQ4’14</a:t>
            </a:r>
          </a:p>
          <a:p>
            <a:r>
              <a:rPr lang="en-US" dirty="0" smtClean="0"/>
              <a:t>Official launch is in conjunction with NAB in ~3 weeks</a:t>
            </a:r>
          </a:p>
          <a:p>
            <a:r>
              <a:rPr lang="en-US" dirty="0" smtClean="0"/>
              <a:t>QXS will completely replace QX</a:t>
            </a:r>
          </a:p>
          <a:p>
            <a:r>
              <a:rPr lang="en-US" dirty="0" smtClean="0"/>
              <a:t>If we run out of QX this quarter, we will replace orders with QXS</a:t>
            </a:r>
            <a:endParaRPr lang="en-US" dirty="0"/>
          </a:p>
        </p:txBody>
      </p:sp>
      <p:sp>
        <p:nvSpPr>
          <p:cNvPr id="4" name="TextBox 3"/>
          <p:cNvSpPr txBox="1"/>
          <p:nvPr/>
        </p:nvSpPr>
        <p:spPr>
          <a:xfrm>
            <a:off x="920020" y="4159105"/>
            <a:ext cx="1667444" cy="1323439"/>
          </a:xfrm>
          <a:prstGeom prst="rect">
            <a:avLst/>
          </a:prstGeom>
          <a:solidFill>
            <a:srgbClr val="0F73C3"/>
          </a:solidFill>
        </p:spPr>
        <p:txBody>
          <a:bodyPr wrap="none" rtlCol="0">
            <a:spAutoFit/>
          </a:bodyPr>
          <a:lstStyle/>
          <a:p>
            <a:r>
              <a:rPr lang="en-US" sz="8000" b="1" dirty="0" smtClean="0">
                <a:solidFill>
                  <a:schemeClr val="bg1"/>
                </a:solidFill>
              </a:rPr>
              <a:t>QX</a:t>
            </a:r>
            <a:endParaRPr lang="en-US" sz="8000" b="1" dirty="0">
              <a:solidFill>
                <a:schemeClr val="bg1"/>
              </a:solidFill>
            </a:endParaRPr>
          </a:p>
        </p:txBody>
      </p:sp>
      <p:sp>
        <p:nvSpPr>
          <p:cNvPr id="5" name="Right Arrow 4"/>
          <p:cNvSpPr/>
          <p:nvPr/>
        </p:nvSpPr>
        <p:spPr>
          <a:xfrm>
            <a:off x="3384913" y="4336730"/>
            <a:ext cx="2164976" cy="9681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47338" y="4159104"/>
            <a:ext cx="2487380" cy="1323439"/>
          </a:xfrm>
          <a:prstGeom prst="rect">
            <a:avLst/>
          </a:prstGeom>
          <a:solidFill>
            <a:srgbClr val="0F73C3"/>
          </a:solidFill>
        </p:spPr>
        <p:txBody>
          <a:bodyPr wrap="square" rtlCol="0">
            <a:spAutoFit/>
          </a:bodyPr>
          <a:lstStyle/>
          <a:p>
            <a:r>
              <a:rPr lang="en-US" sz="8000" b="1" dirty="0" smtClean="0">
                <a:solidFill>
                  <a:schemeClr val="bg1"/>
                </a:solidFill>
              </a:rPr>
              <a:t>QXS</a:t>
            </a:r>
            <a:endParaRPr lang="en-US" sz="8000" b="1" dirty="0">
              <a:solidFill>
                <a:schemeClr val="bg1"/>
              </a:solidFill>
            </a:endParaRPr>
          </a:p>
        </p:txBody>
      </p:sp>
    </p:spTree>
    <p:extLst>
      <p:ext uri="{BB962C8B-B14F-4D97-AF65-F5344CB8AC3E}">
        <p14:creationId xmlns="" xmlns:p14="http://schemas.microsoft.com/office/powerpoint/2010/main" val="61145365"/>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23&quot;/&gt;&lt;/object&gt;&lt;object type=&quot;3&quot; unique_id=&quot;10005&quot;&gt;&lt;property id=&quot;20148&quot; value=&quot;5&quot;/&gt;&lt;property id=&quot;20300&quot; value=&quot;Slide 1&quot;/&gt;&lt;property id=&quot;20307&quot; value=&quot;345&quot;/&gt;&lt;/object&gt;&lt;object type=&quot;3&quot; unique_id=&quot;10006&quot;&gt;&lt;property id=&quot;20148&quot; value=&quot;5&quot;/&gt;&lt;property id=&quot;20300&quot; value=&quot;Slide 3 - &amp;quot;Title Goes Here&amp;quot;&quot;/&gt;&lt;property id=&quot;20307&quot; value=&quot;325&quot;/&gt;&lt;/object&gt;&lt;object type=&quot;3&quot; unique_id=&quot;10007&quot;&gt;&lt;property id=&quot;20148&quot; value=&quot;5&quot;/&gt;&lt;property id=&quot;20300&quot; value=&quot;Slide 16&quot;/&gt;&lt;property id=&quot;20307&quot; value=&quot;331&quot;/&gt;&lt;/object&gt;&lt;object type=&quot;3&quot; unique_id=&quot;10008&quot;&gt;&lt;property id=&quot;20148&quot; value=&quot;5&quot;/&gt;&lt;property id=&quot;20300&quot; value=&quot;Slide 19 - &amp;quot;CHAPTER HEADLINE &amp;#x0D;&amp;#x0A;GOES HERE&amp;quot;&quot;/&gt;&lt;property id=&quot;20307&quot; value=&quot;333&quot;/&gt;&lt;/object&gt;&lt;object type=&quot;3&quot; unique_id=&quot;10009&quot;&gt;&lt;property id=&quot;20148&quot; value=&quot;5&quot;/&gt;&lt;property id=&quot;20300&quot; value=&quot;Slide 17 - &amp;quot;CHAPTER HEADLINE&amp;#x0D;&amp;#x0A;GOES HERE&amp;quot;&quot;/&gt;&lt;property id=&quot;20307&quot; value=&quot;334&quot;/&gt;&lt;/object&gt;&lt;object type=&quot;3&quot; unique_id=&quot;10010&quot;&gt;&lt;property id=&quot;20148&quot; value=&quot;5&quot;/&gt;&lt;property id=&quot;20300&quot; value=&quot;Slide 18 - &amp;quot;CHAPTER HEADLINE &amp;#x0D;&amp;#x0A;GOES HERE&amp;quot;&quot;/&gt;&lt;property id=&quot;20307&quot; value=&quot;338&quot;/&gt;&lt;/object&gt;&lt;object type=&quot;3&quot; unique_id=&quot;10011&quot;&gt;&lt;property id=&quot;20148&quot; value=&quot;5&quot;/&gt;&lt;property id=&quot;20300&quot; value=&quot;Slide 20 - &amp;quot;CHAPTER HEADLINE&amp;#x0D;&amp;#x0A;GOES HERE&amp;quot;&quot;/&gt;&lt;property id=&quot;20307&quot; value=&quot;336&quot;/&gt;&lt;/object&gt;&lt;object type=&quot;3&quot; unique_id=&quot;10625&quot;&gt;&lt;property id=&quot;20148&quot; value=&quot;5&quot;/&gt;&lt;property id=&quot;20300&quot; value=&quot;Slide 4 - &amp;quot;Before you begin…&amp;quot;&quot;/&gt;&lt;property id=&quot;20307&quot; value=&quot;346&quot;/&gt;&lt;/object&gt;&lt;object type=&quot;3&quot; unique_id=&quot;10626&quot;&gt;&lt;property id=&quot;20148&quot; value=&quot;5&quot;/&gt;&lt;property id=&quot;20300&quot; value=&quot;Slide 5 - &amp;quot;Headline goes here&amp;quot;&quot;/&gt;&lt;property id=&quot;20307&quot; value=&quot;347&quot;/&gt;&lt;/object&gt;&lt;object type=&quot;3&quot; unique_id=&quot;10627&quot;&gt;&lt;property id=&quot;20148&quot; value=&quot;5&quot;/&gt;&lt;property id=&quot;20300&quot; value=&quot;Slide 6 - &amp;quot;Converting old presentations to the new format&amp;quot;&quot;/&gt;&lt;property id=&quot;20307&quot; value=&quot;348&quot;/&gt;&lt;/object&gt;&lt;object type=&quot;3&quot; unique_id=&quot;10628&quot;&gt;&lt;property id=&quot;20148&quot; value=&quot;5&quot;/&gt;&lt;property id=&quot;20300&quot; value=&quot;Slide 7 - &amp;quot;Converting old presentations to the new format&amp;quot;&quot;/&gt;&lt;property id=&quot;20307&quot; value=&quot;349&quot;/&gt;&lt;/object&gt;&lt;object type=&quot;3&quot; unique_id=&quot;10629&quot;&gt;&lt;property id=&quot;20148&quot; value=&quot;5&quot;/&gt;&lt;property id=&quot;20300&quot; value=&quot;Slide 8 - &amp;quot;Converting old presentations to the new format&amp;quot;&quot;/&gt;&lt;property id=&quot;20307&quot; value=&quot;350&quot;/&gt;&lt;/object&gt;&lt;object type=&quot;3&quot; unique_id=&quot;10630&quot;&gt;&lt;property id=&quot;20148&quot; value=&quot;5&quot;/&gt;&lt;property id=&quot;20300&quot; value=&quot;Slide 9 - &amp;quot;Converting old presentations to the new format&amp;quot;&quot;/&gt;&lt;property id=&quot;20307&quot; value=&quot;351&quot;/&gt;&lt;/object&gt;&lt;object type=&quot;3&quot; unique_id=&quot;10631&quot;&gt;&lt;property id=&quot;20148&quot; value=&quot;5&quot;/&gt;&lt;property id=&quot;20300&quot; value=&quot;Slide 10 - &amp;quot;Converting old presentations to the new format&amp;quot;&quot;/&gt;&lt;property id=&quot;20307&quot; value=&quot;352&quot;/&gt;&lt;/object&gt;&lt;object type=&quot;3&quot; unique_id=&quot;10632&quot;&gt;&lt;property id=&quot;20148&quot; value=&quot;5&quot;/&gt;&lt;property id=&quot;20300&quot; value=&quot;Slide 11 - &amp;quot;Converting old presentations to the new format&amp;quot;&quot;/&gt;&lt;property id=&quot;20307&quot; value=&quot;353&quot;/&gt;&lt;/object&gt;&lt;object type=&quot;3&quot; unique_id=&quot;10633&quot;&gt;&lt;property id=&quot;20148&quot; value=&quot;5&quot;/&gt;&lt;property id=&quot;20300&quot; value=&quot;Slide 12 - &amp;quot;Converting old presentations to the new format&amp;quot;&quot;/&gt;&lt;property id=&quot;20307&quot; value=&quot;354&quot;/&gt;&lt;/object&gt;&lt;object type=&quot;3&quot; unique_id=&quot;10634&quot;&gt;&lt;property id=&quot;20148&quot; value=&quot;5&quot;/&gt;&lt;property id=&quot;20300&quot; value=&quot;Slide 13 - &amp;quot;Converting old presentations to the new format&amp;quot;&quot;/&gt;&lt;property id=&quot;20307&quot; value=&quot;355&quot;/&gt;&lt;/object&gt;&lt;object type=&quot;3&quot; unique_id=&quot;10635&quot;&gt;&lt;property id=&quot;20148&quot; value=&quot;5&quot;/&gt;&lt;property id=&quot;20300&quot; value=&quot;Slide 14 - &amp;quot;Converting old presentations to the new format&amp;quot;&quot;/&gt;&lt;property id=&quot;20307&quot; value=&quot;356&quot;/&gt;&lt;/object&gt;&lt;object type=&quot;3&quot; unique_id=&quot;10636&quot;&gt;&lt;property id=&quot;20148&quot; value=&quot;5&quot;/&gt;&lt;property id=&quot;20300&quot; value=&quot;Slide 15 - &amp;quot;Converting old presentations to the new format&amp;quot;&quot;/&gt;&lt;property id=&quot;20307&quot; value=&quot;357&quot;/&gt;&lt;/object&gt;&lt;/object&gt;&lt;/object&gt;&lt;/database&gt;"/>
  <p:tag name="SECTOMILLISECCONVERTED" val="1"/>
</p:tagLst>
</file>

<file path=ppt/theme/theme1.xml><?xml version="1.0" encoding="utf-8"?>
<a:theme xmlns:a="http://schemas.openxmlformats.org/drawingml/2006/main" name="Content Slide">
  <a:themeElements>
    <a:clrScheme name="Custom 10">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P00457A-v01 (2)</Template>
  <TotalTime>5504</TotalTime>
  <Words>1460</Words>
  <Application>Microsoft Office PowerPoint</Application>
  <PresentationFormat>On-screen Show (4:3)</PresentationFormat>
  <Paragraphs>296</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Content Slide</vt:lpstr>
      <vt:lpstr>Slide 1</vt:lpstr>
      <vt:lpstr>Slide 2</vt:lpstr>
      <vt:lpstr>Agenda</vt:lpstr>
      <vt:lpstr>Product Overview</vt:lpstr>
      <vt:lpstr>StorNext QXS Storage: Scale out Storage Solution</vt:lpstr>
      <vt:lpstr>StorNext QXS Storage</vt:lpstr>
      <vt:lpstr>StorNext QXS: What’s New vs. QX</vt:lpstr>
      <vt:lpstr>Product Models</vt:lpstr>
      <vt:lpstr>QXS Availability and Transition</vt:lpstr>
      <vt:lpstr>HW/SW Engineering</vt:lpstr>
      <vt:lpstr>Array Overview</vt:lpstr>
      <vt:lpstr>Product Comparison</vt:lpstr>
      <vt:lpstr>Controller Module</vt:lpstr>
      <vt:lpstr>Management Login</vt:lpstr>
      <vt:lpstr>Storage Management Introduction</vt:lpstr>
      <vt:lpstr>Documentation and Training</vt:lpstr>
      <vt:lpstr>Documentation</vt:lpstr>
      <vt:lpstr>Training</vt:lpstr>
      <vt:lpstr>Service Strategy</vt:lpstr>
      <vt:lpstr> QXS-1200/2400 Service Model Summary</vt:lpstr>
      <vt:lpstr>QXS-1200/2400 Service Model Summary (cont.)</vt:lpstr>
      <vt:lpstr>Dot Hill Solutions Introduction (DHS)</vt:lpstr>
      <vt:lpstr>  FRU/CRU Model</vt:lpstr>
      <vt:lpstr>Q&amp;A</vt:lpstr>
      <vt:lpstr>Slide 25</vt:lpstr>
    </vt:vector>
  </TitlesOfParts>
  <Company>Quantum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Everglades TOI for Global Service</dc:title>
  <dc:creator>Jim Hibbard;Jeff Cheeney</dc:creator>
  <cp:keywords>DRAFT</cp:keywords>
  <dc:description>Copyright 2013, Quantum, Inc.** Confidential / Internal Use Only **</dc:description>
  <cp:lastModifiedBy>Jim Hibbard</cp:lastModifiedBy>
  <cp:revision>375</cp:revision>
  <cp:lastPrinted>2012-04-03T01:06:05Z</cp:lastPrinted>
  <dcterms:created xsi:type="dcterms:W3CDTF">2012-04-26T00:37:40Z</dcterms:created>
  <dcterms:modified xsi:type="dcterms:W3CDTF">2014-03-18T13:39:43Z</dcterms:modified>
</cp:coreProperties>
</file>