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277" r:id="rId3"/>
    <p:sldId id="279"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397" r:id="rId34"/>
    <p:sldId id="398" r:id="rId35"/>
    <p:sldId id="496" r:id="rId36"/>
    <p:sldId id="497" r:id="rId37"/>
    <p:sldId id="401" r:id="rId38"/>
    <p:sldId id="346" r:id="rId39"/>
    <p:sldId id="387" r:id="rId40"/>
    <p:sldId id="458" r:id="rId41"/>
    <p:sldId id="466" r:id="rId42"/>
    <p:sldId id="455" r:id="rId43"/>
    <p:sldId id="457" r:id="rId44"/>
    <p:sldId id="456" r:id="rId45"/>
    <p:sldId id="463" r:id="rId46"/>
    <p:sldId id="465" r:id="rId47"/>
    <p:sldId id="464" r:id="rId48"/>
    <p:sldId id="402" r:id="rId49"/>
    <p:sldId id="336" r:id="rId50"/>
    <p:sldId id="258" r:id="rId51"/>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14141"/>
    <a:srgbClr val="002878"/>
    <a:srgbClr val="0F73C3"/>
    <a:srgbClr val="00B6F1"/>
    <a:srgbClr val="8EBE68"/>
    <a:srgbClr val="DCDCDC"/>
    <a:srgbClr val="F47F16"/>
    <a:srgbClr val="B0B9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100" d="100"/>
          <a:sy n="100" d="100"/>
        </p:scale>
        <p:origin x="-504" y="-72"/>
      </p:cViewPr>
      <p:guideLst>
        <p:guide orient="horz" pos="1180"/>
        <p:guide pos="2247"/>
      </p:guideLst>
    </p:cSldViewPr>
  </p:slideViewPr>
  <p:notesTextViewPr>
    <p:cViewPr>
      <p:scale>
        <a:sx n="1" d="1"/>
        <a:sy n="1" d="1"/>
      </p:scale>
      <p:origin x="0" y="0"/>
    </p:cViewPr>
  </p:notesTextViewPr>
  <p:sorterViewPr>
    <p:cViewPr>
      <p:scale>
        <a:sx n="120" d="100"/>
        <a:sy n="120" d="100"/>
      </p:scale>
      <p:origin x="0" y="234"/>
    </p:cViewPr>
  </p:sorterViewPr>
  <p:notesViewPr>
    <p:cSldViewPr snapToGrid="0">
      <p:cViewPr varScale="1">
        <p:scale>
          <a:sx n="132" d="100"/>
          <a:sy n="132" d="100"/>
        </p:scale>
        <p:origin x="-85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nchor="ctr" anchorCtr="0"/>
          <a:lstStyle/>
          <a:p>
            <a:pPr algn="l">
              <a:defRPr sz="1400" b="0">
                <a:solidFill>
                  <a:schemeClr val="accent1"/>
                </a:solidFill>
              </a:defRPr>
            </a:pPr>
            <a:r>
              <a:rPr lang="en-US" sz="1400" b="0" dirty="0" smtClean="0"/>
              <a:t>Master</a:t>
            </a:r>
            <a:r>
              <a:rPr lang="en-US" sz="1400" b="0" baseline="0" dirty="0" smtClean="0"/>
              <a:t> template </a:t>
            </a:r>
            <a:r>
              <a:rPr lang="en-US" sz="1400" b="0" dirty="0" smtClean="0"/>
              <a:t>chart title</a:t>
            </a:r>
            <a:endParaRPr lang="en-US" sz="1400" b="0" dirty="0"/>
          </a:p>
        </c:rich>
      </c:tx>
      <c:layout>
        <c:manualLayout>
          <c:xMode val="edge"/>
          <c:yMode val="edge"/>
          <c:x val="1.3730314960629903E-4"/>
          <c:y val="5.1967579779270395E-3"/>
        </c:manualLayout>
      </c:layout>
      <c:overlay val="0"/>
    </c:title>
    <c:autoTitleDeleted val="0"/>
    <c:plotArea>
      <c:layout>
        <c:manualLayout>
          <c:layoutTarget val="inner"/>
          <c:xMode val="edge"/>
          <c:yMode val="edge"/>
          <c:x val="4.6276738845144424E-2"/>
          <c:y val="0.16918759179977994"/>
          <c:w val="0.92247326115485551"/>
          <c:h val="0.51940072610291455"/>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31924352"/>
        <c:axId val="131925888"/>
      </c:barChart>
      <c:catAx>
        <c:axId val="131924352"/>
        <c:scaling>
          <c:orientation val="minMax"/>
        </c:scaling>
        <c:delete val="0"/>
        <c:axPos val="b"/>
        <c:majorTickMark val="none"/>
        <c:minorTickMark val="none"/>
        <c:tickLblPos val="nextTo"/>
        <c:crossAx val="131925888"/>
        <c:crosses val="autoZero"/>
        <c:auto val="1"/>
        <c:lblAlgn val="ctr"/>
        <c:lblOffset val="100"/>
        <c:noMultiLvlLbl val="0"/>
      </c:catAx>
      <c:valAx>
        <c:axId val="131925888"/>
        <c:scaling>
          <c:orientation val="minMax"/>
        </c:scaling>
        <c:delete val="0"/>
        <c:axPos val="l"/>
        <c:numFmt formatCode="General" sourceLinked="1"/>
        <c:majorTickMark val="none"/>
        <c:minorTickMark val="none"/>
        <c:tickLblPos val="nextTo"/>
        <c:crossAx val="131924352"/>
        <c:crosses val="autoZero"/>
        <c:crossBetween val="between"/>
      </c:valAx>
    </c:plotArea>
    <c:legend>
      <c:legendPos val="b"/>
      <c:layout>
        <c:manualLayout>
          <c:xMode val="edge"/>
          <c:yMode val="edge"/>
          <c:x val="0.29356627296588061"/>
          <c:y val="0.84151059997390931"/>
          <c:w val="0.43347019016974003"/>
          <c:h val="0.11691637764680315"/>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45"/>
          <c:y val="5.32434794637206E-2"/>
        </c:manualLayout>
      </c:layout>
      <c:overlay val="0"/>
    </c:title>
    <c:autoTitleDeleted val="0"/>
    <c:plotArea>
      <c:layout>
        <c:manualLayout>
          <c:layoutTarget val="inner"/>
          <c:xMode val="edge"/>
          <c:yMode val="edge"/>
          <c:x val="0.17573489728811501"/>
          <c:y val="0.21570492733150101"/>
          <c:w val="0.67648918108944001"/>
          <c:h val="0.71331826275399302"/>
        </c:manualLayout>
      </c:layout>
      <c:pieChart>
        <c:varyColors val="1"/>
        <c:ser>
          <c:idx val="0"/>
          <c:order val="0"/>
          <c:tx>
            <c:strRef>
              <c:f>Sheet1!$B$1</c:f>
              <c:strCache>
                <c:ptCount val="1"/>
                <c:pt idx="0">
                  <c:v>Series 1</c:v>
                </c:pt>
              </c:strCache>
            </c:strRef>
          </c:tx>
          <c:dPt>
            <c:idx val="1"/>
            <c:bubble3D val="0"/>
            <c:spPr>
              <a:solidFill>
                <a:schemeClr val="accent5"/>
              </a:solidFill>
            </c:spPr>
          </c:dPt>
          <c:dPt>
            <c:idx val="2"/>
            <c:bubble3D val="0"/>
            <c:spPr>
              <a:solidFill>
                <a:schemeClr val="accent2"/>
              </a:solidFill>
            </c:spPr>
          </c:dPt>
          <c:dPt>
            <c:idx val="3"/>
            <c:bubble3D val="0"/>
            <c:spPr>
              <a:solidFill>
                <a:schemeClr val="accent3"/>
              </a:solidFill>
            </c:spPr>
          </c:dPt>
          <c:dLbls>
            <c:dLbl>
              <c:idx val="0"/>
              <c:layout>
                <c:manualLayout>
                  <c:x val="-0.17739968878256451"/>
                  <c:y val="0.44907447835323472"/>
                </c:manualLayout>
              </c:layout>
              <c:dLblPos val="bestFit"/>
              <c:showLegendKey val="0"/>
              <c:showVal val="0"/>
              <c:showCatName val="1"/>
              <c:showSerName val="0"/>
              <c:showPercent val="1"/>
              <c:showBubbleSize val="0"/>
            </c:dLbl>
            <c:dLbl>
              <c:idx val="1"/>
              <c:layout>
                <c:manualLayout>
                  <c:x val="-0.16859819901322845"/>
                  <c:y val="-0.45764307854472874"/>
                </c:manualLayout>
              </c:layout>
              <c:dLblPos val="bestFit"/>
              <c:showLegendKey val="0"/>
              <c:showVal val="0"/>
              <c:showCatName val="1"/>
              <c:showSerName val="0"/>
              <c:showPercent val="1"/>
              <c:showBubbleSize val="0"/>
            </c:dLbl>
            <c:dLbl>
              <c:idx val="2"/>
              <c:layout>
                <c:manualLayout>
                  <c:x val="0.13547158641760099"/>
                  <c:y val="-0.16031620669429636"/>
                </c:manualLayout>
              </c:layout>
              <c:dLblPos val="bestFit"/>
              <c:showLegendKey val="0"/>
              <c:showVal val="0"/>
              <c:showCatName val="1"/>
              <c:showSerName val="0"/>
              <c:showPercent val="1"/>
              <c:showBubbleSize val="0"/>
            </c:dLbl>
            <c:dLbl>
              <c:idx val="3"/>
              <c:layout>
                <c:manualLayout>
                  <c:x val="0.191857088602777"/>
                  <c:y val="0.13926873241439369"/>
                </c:manualLayout>
              </c:layout>
              <c:dLblPos val="bestFit"/>
              <c:showLegendKey val="0"/>
              <c:showVal val="0"/>
              <c:showCatName val="1"/>
              <c:showSerName val="0"/>
              <c:showPercent val="1"/>
              <c:showBubbleSize val="0"/>
            </c:dLbl>
            <c:dLblPos val="ctr"/>
            <c:showLegendKey val="0"/>
            <c:showVal val="0"/>
            <c:showCatName val="1"/>
            <c:showSerName val="0"/>
            <c:showPercent val="1"/>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nchor="ctr" anchorCtr="0"/>
          <a:lstStyle/>
          <a:p>
            <a:pPr algn="l">
              <a:defRPr sz="1400" b="0">
                <a:solidFill>
                  <a:schemeClr val="accent1"/>
                </a:solidFill>
              </a:defRPr>
            </a:pPr>
            <a:r>
              <a:rPr lang="en-US" sz="1400" b="0" dirty="0" smtClean="0"/>
              <a:t>Master</a:t>
            </a:r>
            <a:r>
              <a:rPr lang="en-US" sz="1400" b="0" baseline="0" dirty="0" smtClean="0"/>
              <a:t> template </a:t>
            </a:r>
            <a:r>
              <a:rPr lang="en-US" sz="1400" b="0" dirty="0" smtClean="0"/>
              <a:t>chart title</a:t>
            </a:r>
            <a:endParaRPr lang="en-US" sz="1400" b="0" dirty="0"/>
          </a:p>
        </c:rich>
      </c:tx>
      <c:layout>
        <c:manualLayout>
          <c:xMode val="edge"/>
          <c:yMode val="edge"/>
          <c:x val="1.37303149606299E-4"/>
          <c:y val="5.1967579779270395E-3"/>
        </c:manualLayout>
      </c:layout>
      <c:overlay val="0"/>
    </c:title>
    <c:autoTitleDeleted val="0"/>
    <c:plotArea>
      <c:layout>
        <c:manualLayout>
          <c:layoutTarget val="inner"/>
          <c:xMode val="edge"/>
          <c:yMode val="edge"/>
          <c:x val="5.0443405511811014E-2"/>
          <c:y val="0.16918759179977988"/>
          <c:w val="0.92247326115485551"/>
          <c:h val="0.51940072610291455"/>
        </c:manualLayout>
      </c:layout>
      <c:barChart>
        <c:barDir val="col"/>
        <c:grouping val="clustered"/>
        <c:varyColors val="0"/>
        <c:ser>
          <c:idx val="0"/>
          <c:order val="0"/>
          <c:tx>
            <c:strRef>
              <c:f>Sheet1!$B$1</c:f>
              <c:strCache>
                <c:ptCount val="1"/>
                <c:pt idx="0">
                  <c:v>Series 1</c:v>
                </c:pt>
              </c:strCache>
            </c:strRef>
          </c:tx>
          <c:spPr>
            <a:solidFill>
              <a:srgbClr val="BCC0BA"/>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0F73C3"/>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BCC0BA"/>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44441728"/>
        <c:axId val="144443264"/>
      </c:barChart>
      <c:catAx>
        <c:axId val="144441728"/>
        <c:scaling>
          <c:orientation val="minMax"/>
        </c:scaling>
        <c:delete val="0"/>
        <c:axPos val="b"/>
        <c:majorTickMark val="none"/>
        <c:minorTickMark val="none"/>
        <c:tickLblPos val="nextTo"/>
        <c:crossAx val="144443264"/>
        <c:crosses val="autoZero"/>
        <c:auto val="1"/>
        <c:lblAlgn val="ctr"/>
        <c:lblOffset val="100"/>
        <c:noMultiLvlLbl val="0"/>
      </c:catAx>
      <c:valAx>
        <c:axId val="144443264"/>
        <c:scaling>
          <c:orientation val="minMax"/>
        </c:scaling>
        <c:delete val="0"/>
        <c:axPos val="l"/>
        <c:numFmt formatCode="General" sourceLinked="1"/>
        <c:majorTickMark val="none"/>
        <c:minorTickMark val="none"/>
        <c:tickLblPos val="nextTo"/>
        <c:crossAx val="144441728"/>
        <c:crosses val="autoZero"/>
        <c:crossBetween val="between"/>
      </c:valAx>
    </c:plotArea>
    <c:legend>
      <c:legendPos val="b"/>
      <c:layout>
        <c:manualLayout>
          <c:xMode val="edge"/>
          <c:yMode val="edge"/>
          <c:x val="0.29356627296588061"/>
          <c:y val="0.84151059997390931"/>
          <c:w val="0.43347019016974003"/>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2.2068891845435199E-4"/>
          <c:y val="5.1966159926042114E-3"/>
        </c:manualLayout>
      </c:layout>
      <c:overlay val="0"/>
    </c:title>
    <c:autoTitleDeleted val="0"/>
    <c:plotArea>
      <c:layout>
        <c:manualLayout>
          <c:layoutTarget val="inner"/>
          <c:xMode val="edge"/>
          <c:yMode val="edge"/>
          <c:x val="5.0443405511811014E-2"/>
          <c:y val="0.16918759179977988"/>
          <c:w val="0.92247326115485551"/>
          <c:h val="0.51940072610291455"/>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45310080"/>
        <c:axId val="145311616"/>
      </c:barChart>
      <c:catAx>
        <c:axId val="145310080"/>
        <c:scaling>
          <c:orientation val="minMax"/>
        </c:scaling>
        <c:delete val="0"/>
        <c:axPos val="b"/>
        <c:majorTickMark val="none"/>
        <c:minorTickMark val="none"/>
        <c:tickLblPos val="nextTo"/>
        <c:crossAx val="145311616"/>
        <c:crosses val="autoZero"/>
        <c:auto val="1"/>
        <c:lblAlgn val="ctr"/>
        <c:lblOffset val="100"/>
        <c:noMultiLvlLbl val="0"/>
      </c:catAx>
      <c:valAx>
        <c:axId val="145311616"/>
        <c:scaling>
          <c:orientation val="minMax"/>
        </c:scaling>
        <c:delete val="0"/>
        <c:axPos val="l"/>
        <c:numFmt formatCode="General" sourceLinked="1"/>
        <c:majorTickMark val="none"/>
        <c:minorTickMark val="none"/>
        <c:tickLblPos val="nextTo"/>
        <c:crossAx val="145310080"/>
        <c:crosses val="autoZero"/>
        <c:crossBetween val="between"/>
      </c:valAx>
    </c:plotArea>
    <c:legend>
      <c:legendPos val="b"/>
      <c:layout>
        <c:manualLayout>
          <c:xMode val="edge"/>
          <c:yMode val="edge"/>
          <c:x val="5.1602439986583933E-2"/>
          <c:y val="0.86239225981534451"/>
          <c:w val="0.92346245024045759"/>
          <c:h val="0.116916377646803"/>
        </c:manualLayout>
      </c:layout>
      <c:overlay val="0"/>
      <c:txPr>
        <a:bodyPr/>
        <a:lstStyle/>
        <a:p>
          <a:pPr>
            <a:defRPr>
              <a:solidFill>
                <a:srgbClr val="BCC0BA"/>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2.2068891845435199E-4"/>
          <c:y val="5.1966159926042114E-3"/>
        </c:manualLayout>
      </c:layout>
      <c:overlay val="0"/>
    </c:title>
    <c:autoTitleDeleted val="0"/>
    <c:plotArea>
      <c:layout>
        <c:manualLayout>
          <c:layoutTarget val="inner"/>
          <c:xMode val="edge"/>
          <c:yMode val="edge"/>
          <c:x val="5.0443405511811014E-2"/>
          <c:y val="0.16918759179977988"/>
          <c:w val="0.92247326115485551"/>
          <c:h val="0.51940072610291455"/>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45161600"/>
        <c:axId val="145032320"/>
      </c:barChart>
      <c:catAx>
        <c:axId val="145161600"/>
        <c:scaling>
          <c:orientation val="minMax"/>
        </c:scaling>
        <c:delete val="0"/>
        <c:axPos val="b"/>
        <c:majorTickMark val="none"/>
        <c:minorTickMark val="none"/>
        <c:tickLblPos val="nextTo"/>
        <c:crossAx val="145032320"/>
        <c:crosses val="autoZero"/>
        <c:auto val="1"/>
        <c:lblAlgn val="ctr"/>
        <c:lblOffset val="100"/>
        <c:noMultiLvlLbl val="0"/>
      </c:catAx>
      <c:valAx>
        <c:axId val="145032320"/>
        <c:scaling>
          <c:orientation val="minMax"/>
        </c:scaling>
        <c:delete val="0"/>
        <c:axPos val="l"/>
        <c:numFmt formatCode="General" sourceLinked="1"/>
        <c:majorTickMark val="none"/>
        <c:minorTickMark val="none"/>
        <c:tickLblPos val="nextTo"/>
        <c:crossAx val="145161600"/>
        <c:crosses val="autoZero"/>
        <c:crossBetween val="between"/>
      </c:valAx>
    </c:plotArea>
    <c:legend>
      <c:legendPos val="b"/>
      <c:layout>
        <c:manualLayout>
          <c:xMode val="edge"/>
          <c:yMode val="edge"/>
          <c:x val="5.4894254979324035E-2"/>
          <c:y val="0.86239244110645696"/>
          <c:w val="0.92017063524771803"/>
          <c:h val="0.116916377646803"/>
        </c:manualLayout>
      </c:layout>
      <c:overlay val="0"/>
      <c:txPr>
        <a:bodyPr/>
        <a:lstStyle/>
        <a:p>
          <a:pPr>
            <a:defRPr>
              <a:solidFill>
                <a:srgbClr val="BCC0BA"/>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2.2068891845435199E-4"/>
          <c:y val="5.1966159926042114E-3"/>
        </c:manualLayout>
      </c:layout>
      <c:overlay val="0"/>
    </c:title>
    <c:autoTitleDeleted val="0"/>
    <c:plotArea>
      <c:layout>
        <c:manualLayout>
          <c:layoutTarget val="inner"/>
          <c:xMode val="edge"/>
          <c:yMode val="edge"/>
          <c:x val="5.0443405511811014E-2"/>
          <c:y val="0.16918759179977988"/>
          <c:w val="0.92247326115485551"/>
          <c:h val="0.51940072610291455"/>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45231872"/>
        <c:axId val="145233408"/>
      </c:barChart>
      <c:catAx>
        <c:axId val="145231872"/>
        <c:scaling>
          <c:orientation val="minMax"/>
        </c:scaling>
        <c:delete val="0"/>
        <c:axPos val="b"/>
        <c:majorTickMark val="none"/>
        <c:minorTickMark val="none"/>
        <c:tickLblPos val="nextTo"/>
        <c:crossAx val="145233408"/>
        <c:crosses val="autoZero"/>
        <c:auto val="1"/>
        <c:lblAlgn val="ctr"/>
        <c:lblOffset val="100"/>
        <c:noMultiLvlLbl val="0"/>
      </c:catAx>
      <c:valAx>
        <c:axId val="145233408"/>
        <c:scaling>
          <c:orientation val="minMax"/>
        </c:scaling>
        <c:delete val="0"/>
        <c:axPos val="l"/>
        <c:numFmt formatCode="General" sourceLinked="1"/>
        <c:majorTickMark val="none"/>
        <c:minorTickMark val="none"/>
        <c:tickLblPos val="nextTo"/>
        <c:crossAx val="145231872"/>
        <c:crosses val="autoZero"/>
        <c:crossBetween val="between"/>
      </c:valAx>
    </c:plotArea>
    <c:legend>
      <c:legendPos val="b"/>
      <c:layout>
        <c:manualLayout>
          <c:xMode val="edge"/>
          <c:yMode val="edge"/>
          <c:x val="6.1477884964803504E-2"/>
          <c:y val="0.87841537006422299"/>
          <c:w val="0.87408523030793905"/>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sz="1400" b="0">
                <a:solidFill>
                  <a:schemeClr val="accent1"/>
                </a:solidFill>
              </a:defRPr>
            </a:pPr>
            <a:r>
              <a:rPr lang="en-US" sz="1400" dirty="0" smtClean="0"/>
              <a:t>Master template chart title</a:t>
            </a:r>
            <a:endParaRPr lang="en-US" sz="1400" dirty="0"/>
          </a:p>
        </c:rich>
      </c:tx>
      <c:layout>
        <c:manualLayout>
          <c:xMode val="edge"/>
          <c:yMode val="edge"/>
          <c:x val="0.24144012731396039"/>
          <c:y val="5.8544485182583796E-2"/>
        </c:manualLayout>
      </c:layout>
      <c:overlay val="0"/>
    </c:title>
    <c:autoTitleDeleted val="0"/>
    <c:plotArea>
      <c:layout>
        <c:manualLayout>
          <c:layoutTarget val="inner"/>
          <c:xMode val="edge"/>
          <c:yMode val="edge"/>
          <c:x val="0.21304505729948539"/>
          <c:y val="0.194684147825189"/>
          <c:w val="0.59605435104955196"/>
          <c:h val="0.75932140914131863"/>
        </c:manualLayout>
      </c:layout>
      <c:pieChart>
        <c:varyColors val="1"/>
        <c:ser>
          <c:idx val="0"/>
          <c:order val="0"/>
          <c:tx>
            <c:strRef>
              <c:f>Sheet1!$B$1</c:f>
              <c:strCache>
                <c:ptCount val="1"/>
                <c:pt idx="0">
                  <c:v>Series 1</c:v>
                </c:pt>
              </c:strCache>
            </c:strRef>
          </c:tx>
          <c:dPt>
            <c:idx val="1"/>
            <c:bubble3D val="0"/>
            <c:spPr>
              <a:solidFill>
                <a:schemeClr val="accent5"/>
              </a:solidFill>
            </c:spPr>
          </c:dPt>
          <c:dPt>
            <c:idx val="2"/>
            <c:bubble3D val="0"/>
            <c:spPr>
              <a:solidFill>
                <a:schemeClr val="accent2"/>
              </a:solidFill>
            </c:spPr>
          </c:dPt>
          <c:dPt>
            <c:idx val="3"/>
            <c:bubble3D val="0"/>
            <c:spPr>
              <a:solidFill>
                <a:schemeClr val="accent3"/>
              </a:solidFill>
            </c:spPr>
          </c:dPt>
          <c:dLbls>
            <c:dLbl>
              <c:idx val="0"/>
              <c:layout>
                <c:manualLayout>
                  <c:x val="-0.19826409940710649"/>
                  <c:y val="0.16618711916190801"/>
                </c:manualLayout>
              </c:layout>
              <c:dLblPos val="bestFit"/>
              <c:showLegendKey val="0"/>
              <c:showVal val="0"/>
              <c:showCatName val="1"/>
              <c:showSerName val="0"/>
              <c:showPercent val="1"/>
              <c:showBubbleSize val="0"/>
            </c:dLbl>
            <c:dLbl>
              <c:idx val="1"/>
              <c:layout>
                <c:manualLayout>
                  <c:x val="-0.16576170245134639"/>
                  <c:y val="-0.175641372356657"/>
                </c:manualLayout>
              </c:layout>
              <c:dLblPos val="bestFit"/>
              <c:showLegendKey val="0"/>
              <c:showVal val="0"/>
              <c:showCatName val="1"/>
              <c:showSerName val="0"/>
              <c:showPercent val="1"/>
              <c:showBubbleSize val="0"/>
            </c:dLbl>
            <c:dLbl>
              <c:idx val="2"/>
              <c:layout>
                <c:manualLayout>
                  <c:x val="0.13894910797449869"/>
                  <c:y val="-0.17503779484571436"/>
                </c:manualLayout>
              </c:layout>
              <c:dLblPos val="bestFit"/>
              <c:showLegendKey val="0"/>
              <c:showVal val="0"/>
              <c:showCatName val="1"/>
              <c:showSerName val="0"/>
              <c:showPercent val="1"/>
              <c:showBubbleSize val="0"/>
            </c:dLbl>
            <c:dLbl>
              <c:idx val="3"/>
              <c:layout>
                <c:manualLayout>
                  <c:x val="0.22315440620998567"/>
                  <c:y val="0.13926870219434939"/>
                </c:manualLayout>
              </c:layout>
              <c:dLblPos val="bestFit"/>
              <c:showLegendKey val="0"/>
              <c:showVal val="0"/>
              <c:showCatName val="1"/>
              <c:showSerName val="0"/>
              <c:showPercent val="1"/>
              <c:showBubbleSize val="0"/>
            </c:dLbl>
            <c:txPr>
              <a:bodyPr/>
              <a:lstStyle/>
              <a:p>
                <a:pPr>
                  <a:defRPr sz="1200" b="0" i="0" u="none" strike="noStrike" baseline="0">
                    <a:solidFill>
                      <a:srgbClr val="FFFFFF"/>
                    </a:solidFill>
                    <a:latin typeface="Calibri"/>
                    <a:ea typeface="Calibri"/>
                    <a:cs typeface="Calibri"/>
                  </a:defRPr>
                </a:pPr>
                <a:endParaRPr lang="en-US"/>
              </a:p>
            </c:txPr>
            <c:dLblPos val="ctr"/>
            <c:showLegendKey val="0"/>
            <c:showVal val="0"/>
            <c:showCatName val="1"/>
            <c:showSerName val="0"/>
            <c:showPercent val="1"/>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sz="1400" b="0">
                <a:solidFill>
                  <a:schemeClr val="accent1"/>
                </a:solidFill>
              </a:defRPr>
            </a:pPr>
            <a:r>
              <a:rPr lang="en-US" sz="1400" dirty="0" smtClean="0"/>
              <a:t>Call out category</a:t>
            </a:r>
            <a:endParaRPr lang="en-US" sz="1400" dirty="0"/>
          </a:p>
        </c:rich>
      </c:tx>
      <c:layout>
        <c:manualLayout>
          <c:xMode val="edge"/>
          <c:yMode val="edge"/>
          <c:x val="0.33615002047075998"/>
          <c:y val="5.8544485182583796E-2"/>
        </c:manualLayout>
      </c:layout>
      <c:overlay val="0"/>
    </c:title>
    <c:autoTitleDeleted val="0"/>
    <c:plotArea>
      <c:layout>
        <c:manualLayout>
          <c:layoutTarget val="inner"/>
          <c:xMode val="edge"/>
          <c:yMode val="edge"/>
          <c:x val="0.21304505729948539"/>
          <c:y val="0.194684147825189"/>
          <c:w val="0.59605435104955196"/>
          <c:h val="0.75932140914131863"/>
        </c:manualLayout>
      </c:layout>
      <c:pieChart>
        <c:varyColors val="1"/>
        <c:ser>
          <c:idx val="0"/>
          <c:order val="0"/>
          <c:tx>
            <c:strRef>
              <c:f>Sheet1!$B$1</c:f>
              <c:strCache>
                <c:ptCount val="1"/>
                <c:pt idx="0">
                  <c:v>Series 1</c:v>
                </c:pt>
              </c:strCache>
            </c:strRef>
          </c:tx>
          <c:spPr>
            <a:solidFill>
              <a:srgbClr val="6A7B84"/>
            </a:solidFill>
            <a:ln>
              <a:solidFill>
                <a:srgbClr val="FFFFFF"/>
              </a:solidFill>
            </a:ln>
          </c:spPr>
          <c:dPt>
            <c:idx val="0"/>
            <c:bubble3D val="0"/>
            <c:spPr>
              <a:solidFill>
                <a:srgbClr val="0F73C3"/>
              </a:solidFill>
              <a:ln>
                <a:solidFill>
                  <a:srgbClr val="FFFFFF"/>
                </a:solidFill>
              </a:ln>
            </c:spPr>
          </c:dPt>
          <c:dPt>
            <c:idx val="1"/>
            <c:bubble3D val="0"/>
            <c:spPr>
              <a:solidFill>
                <a:srgbClr val="BCC0BA"/>
              </a:solidFill>
              <a:ln>
                <a:solidFill>
                  <a:srgbClr val="FFFFFF"/>
                </a:solidFill>
              </a:ln>
            </c:spPr>
          </c:dPt>
          <c:dPt>
            <c:idx val="2"/>
            <c:bubble3D val="0"/>
            <c:spPr>
              <a:solidFill>
                <a:srgbClr val="BCC0BA"/>
              </a:solidFill>
              <a:ln>
                <a:solidFill>
                  <a:srgbClr val="FFFFFF"/>
                </a:solidFill>
              </a:ln>
            </c:spPr>
          </c:dPt>
          <c:dPt>
            <c:idx val="3"/>
            <c:bubble3D val="0"/>
            <c:spPr>
              <a:solidFill>
                <a:srgbClr val="BCC0BA"/>
              </a:solidFill>
              <a:ln>
                <a:solidFill>
                  <a:srgbClr val="FFFFFF"/>
                </a:solidFill>
              </a:ln>
            </c:spPr>
          </c:dPt>
          <c:dLbls>
            <c:dLbl>
              <c:idx val="0"/>
              <c:layout>
                <c:manualLayout>
                  <c:x val="-0.19826409940710649"/>
                  <c:y val="0.16216538023799845"/>
                </c:manualLayout>
              </c:layout>
              <c:dLblPos val="bestFit"/>
              <c:showLegendKey val="0"/>
              <c:showVal val="0"/>
              <c:showCatName val="1"/>
              <c:showSerName val="0"/>
              <c:showPercent val="1"/>
              <c:showBubbleSize val="0"/>
            </c:dLbl>
            <c:dLbl>
              <c:idx val="1"/>
              <c:layout>
                <c:manualLayout>
                  <c:x val="-0.17523294034942269"/>
                  <c:y val="-0.175641372356657"/>
                </c:manualLayout>
              </c:layout>
              <c:dLblPos val="bestFit"/>
              <c:showLegendKey val="0"/>
              <c:showVal val="0"/>
              <c:showCatName val="1"/>
              <c:showSerName val="0"/>
              <c:showPercent val="1"/>
              <c:showBubbleSize val="0"/>
            </c:dLbl>
            <c:dLbl>
              <c:idx val="2"/>
              <c:layout>
                <c:manualLayout>
                  <c:x val="0.13894910797449869"/>
                  <c:y val="-0.17503779484571436"/>
                </c:manualLayout>
              </c:layout>
              <c:dLblPos val="bestFit"/>
              <c:showLegendKey val="0"/>
              <c:showVal val="0"/>
              <c:showCatName val="1"/>
              <c:showSerName val="0"/>
              <c:showPercent val="1"/>
              <c:showBubbleSize val="0"/>
            </c:dLbl>
            <c:dLbl>
              <c:idx val="3"/>
              <c:layout>
                <c:manualLayout>
                  <c:x val="0.22315440620998567"/>
                  <c:y val="0.13926870219434939"/>
                </c:manualLayout>
              </c:layout>
              <c:dLblPos val="bestFit"/>
              <c:showLegendKey val="0"/>
              <c:showVal val="0"/>
              <c:showCatName val="1"/>
              <c:showSerName val="0"/>
              <c:showPercent val="1"/>
              <c:showBubbleSize val="0"/>
            </c:dLbl>
            <c:txPr>
              <a:bodyPr/>
              <a:lstStyle/>
              <a:p>
                <a:pPr>
                  <a:defRPr sz="1200" b="0" i="0" u="none" strike="noStrike" baseline="0">
                    <a:solidFill>
                      <a:srgbClr val="FFFFFF"/>
                    </a:solidFill>
                    <a:latin typeface="Calibri"/>
                    <a:ea typeface="Calibri"/>
                    <a:cs typeface="Calibri"/>
                  </a:defRPr>
                </a:pPr>
                <a:endParaRPr lang="en-US"/>
              </a:p>
            </c:txPr>
            <c:dLblPos val="ctr"/>
            <c:showLegendKey val="0"/>
            <c:showVal val="0"/>
            <c:showCatName val="1"/>
            <c:showSerName val="0"/>
            <c:showPercent val="1"/>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45"/>
          <c:y val="5.32434794637206E-2"/>
        </c:manualLayout>
      </c:layout>
      <c:overlay val="0"/>
    </c:title>
    <c:autoTitleDeleted val="0"/>
    <c:plotArea>
      <c:layout>
        <c:manualLayout>
          <c:layoutTarget val="inner"/>
          <c:xMode val="edge"/>
          <c:yMode val="edge"/>
          <c:x val="0.17573489728811501"/>
          <c:y val="0.21570492733150101"/>
          <c:w val="0.67648918108944001"/>
          <c:h val="0.71331826275399302"/>
        </c:manualLayout>
      </c:layout>
      <c:pieChart>
        <c:varyColors val="1"/>
        <c:ser>
          <c:idx val="0"/>
          <c:order val="0"/>
          <c:tx>
            <c:strRef>
              <c:f>Sheet1!$B$1</c:f>
              <c:strCache>
                <c:ptCount val="1"/>
                <c:pt idx="0">
                  <c:v>Series 1</c:v>
                </c:pt>
              </c:strCache>
            </c:strRef>
          </c:tx>
          <c:dPt>
            <c:idx val="1"/>
            <c:bubble3D val="0"/>
            <c:spPr>
              <a:solidFill>
                <a:schemeClr val="accent5"/>
              </a:solidFill>
            </c:spPr>
          </c:dPt>
          <c:dPt>
            <c:idx val="2"/>
            <c:bubble3D val="0"/>
            <c:spPr>
              <a:solidFill>
                <a:schemeClr val="accent2"/>
              </a:solidFill>
            </c:spPr>
          </c:dPt>
          <c:dPt>
            <c:idx val="3"/>
            <c:bubble3D val="0"/>
            <c:spPr>
              <a:solidFill>
                <a:schemeClr val="accent3"/>
              </a:solidFill>
            </c:spPr>
          </c:dPt>
          <c:dLbls>
            <c:dLbl>
              <c:idx val="0"/>
              <c:layout>
                <c:manualLayout>
                  <c:x val="-0.17739996259695445"/>
                  <c:y val="0.17918057351198988"/>
                </c:manualLayout>
              </c:layout>
              <c:dLblPos val="bestFit"/>
              <c:showLegendKey val="0"/>
              <c:showVal val="0"/>
              <c:showCatName val="1"/>
              <c:showSerName val="0"/>
              <c:showPercent val="1"/>
              <c:showBubbleSize val="0"/>
            </c:dLbl>
            <c:dLbl>
              <c:idx val="1"/>
              <c:layout>
                <c:manualLayout>
                  <c:x val="-0.154688427974083"/>
                  <c:y val="-0.15830620226625899"/>
                </c:manualLayout>
              </c:layout>
              <c:dLblPos val="bestFit"/>
              <c:showLegendKey val="0"/>
              <c:showVal val="0"/>
              <c:showCatName val="1"/>
              <c:showSerName val="0"/>
              <c:showPercent val="1"/>
              <c:showBubbleSize val="0"/>
            </c:dLbl>
            <c:dLbl>
              <c:idx val="2"/>
              <c:layout>
                <c:manualLayout>
                  <c:x val="0.13547158641760099"/>
                  <c:y val="-0.16031620669429636"/>
                </c:manualLayout>
              </c:layout>
              <c:dLblPos val="bestFit"/>
              <c:showLegendKey val="0"/>
              <c:showVal val="0"/>
              <c:showCatName val="1"/>
              <c:showSerName val="0"/>
              <c:showPercent val="1"/>
              <c:showBubbleSize val="0"/>
            </c:dLbl>
            <c:dLbl>
              <c:idx val="3"/>
              <c:layout>
                <c:manualLayout>
                  <c:x val="0.191857088602777"/>
                  <c:y val="0.13926873241439369"/>
                </c:manualLayout>
              </c:layout>
              <c:dLblPos val="bestFit"/>
              <c:showLegendKey val="0"/>
              <c:showVal val="0"/>
              <c:showCatName val="1"/>
              <c:showSerName val="0"/>
              <c:showPercent val="1"/>
              <c:showBubbleSize val="0"/>
            </c:dLbl>
            <c:dLblPos val="ctr"/>
            <c:showLegendKey val="0"/>
            <c:showVal val="0"/>
            <c:showCatName val="1"/>
            <c:showSerName val="0"/>
            <c:showPercent val="1"/>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45"/>
          <c:y val="5.32434794637206E-2"/>
        </c:manualLayout>
      </c:layout>
      <c:overlay val="0"/>
    </c:title>
    <c:autoTitleDeleted val="0"/>
    <c:plotArea>
      <c:layout>
        <c:manualLayout>
          <c:layoutTarget val="inner"/>
          <c:xMode val="edge"/>
          <c:yMode val="edge"/>
          <c:x val="0.17573489728811501"/>
          <c:y val="0.21570492733150101"/>
          <c:w val="0.67648918108944001"/>
          <c:h val="0.71331826275399302"/>
        </c:manualLayout>
      </c:layout>
      <c:pieChart>
        <c:varyColors val="1"/>
        <c:ser>
          <c:idx val="0"/>
          <c:order val="0"/>
          <c:tx>
            <c:strRef>
              <c:f>Sheet1!$B$1</c:f>
              <c:strCache>
                <c:ptCount val="1"/>
                <c:pt idx="0">
                  <c:v>Series 1</c:v>
                </c:pt>
              </c:strCache>
            </c:strRef>
          </c:tx>
          <c:dPt>
            <c:idx val="1"/>
            <c:bubble3D val="0"/>
            <c:spPr>
              <a:solidFill>
                <a:schemeClr val="accent5"/>
              </a:solidFill>
            </c:spPr>
          </c:dPt>
          <c:dPt>
            <c:idx val="2"/>
            <c:bubble3D val="0"/>
            <c:spPr>
              <a:solidFill>
                <a:schemeClr val="accent2"/>
              </a:solidFill>
            </c:spPr>
          </c:dPt>
          <c:dPt>
            <c:idx val="3"/>
            <c:bubble3D val="0"/>
            <c:spPr>
              <a:solidFill>
                <a:schemeClr val="accent3"/>
              </a:solidFill>
            </c:spPr>
          </c:dPt>
          <c:dLbls>
            <c:dLbl>
              <c:idx val="0"/>
              <c:layout>
                <c:manualLayout>
                  <c:x val="-0.17739968878256451"/>
                  <c:y val="0.44907447835323472"/>
                </c:manualLayout>
              </c:layout>
              <c:dLblPos val="bestFit"/>
              <c:showLegendKey val="0"/>
              <c:showVal val="0"/>
              <c:showCatName val="1"/>
              <c:showSerName val="0"/>
              <c:showPercent val="1"/>
              <c:showBubbleSize val="0"/>
            </c:dLbl>
            <c:dLbl>
              <c:idx val="1"/>
              <c:layout>
                <c:manualLayout>
                  <c:x val="-0.16859819901322845"/>
                  <c:y val="-0.45764307854472874"/>
                </c:manualLayout>
              </c:layout>
              <c:dLblPos val="bestFit"/>
              <c:showLegendKey val="0"/>
              <c:showVal val="0"/>
              <c:showCatName val="1"/>
              <c:showSerName val="0"/>
              <c:showPercent val="1"/>
              <c:showBubbleSize val="0"/>
            </c:dLbl>
            <c:dLbl>
              <c:idx val="2"/>
              <c:layout>
                <c:manualLayout>
                  <c:x val="0.13547158641760099"/>
                  <c:y val="-0.16031620669429636"/>
                </c:manualLayout>
              </c:layout>
              <c:dLblPos val="bestFit"/>
              <c:showLegendKey val="0"/>
              <c:showVal val="0"/>
              <c:showCatName val="1"/>
              <c:showSerName val="0"/>
              <c:showPercent val="1"/>
              <c:showBubbleSize val="0"/>
            </c:dLbl>
            <c:dLbl>
              <c:idx val="3"/>
              <c:layout>
                <c:manualLayout>
                  <c:x val="0.191857088602777"/>
                  <c:y val="0.13926873241439369"/>
                </c:manualLayout>
              </c:layout>
              <c:dLblPos val="bestFit"/>
              <c:showLegendKey val="0"/>
              <c:showVal val="0"/>
              <c:showCatName val="1"/>
              <c:showSerName val="0"/>
              <c:showPercent val="1"/>
              <c:showBubbleSize val="0"/>
            </c:dLbl>
            <c:dLblPos val="ctr"/>
            <c:showLegendKey val="0"/>
            <c:showVal val="0"/>
            <c:showCatName val="1"/>
            <c:showSerName val="0"/>
            <c:showPercent val="1"/>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9/23/2015</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9/23/2015</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34</a:t>
            </a:fld>
            <a:endParaRPr lang="en-US"/>
          </a:p>
        </p:txBody>
      </p:sp>
    </p:spTree>
    <p:extLst>
      <p:ext uri="{BB962C8B-B14F-4D97-AF65-F5344CB8AC3E}">
        <p14:creationId xmlns:p14="http://schemas.microsoft.com/office/powerpoint/2010/main" val="976572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35</a:t>
            </a:fld>
            <a:endParaRPr lang="en-US"/>
          </a:p>
        </p:txBody>
      </p:sp>
    </p:spTree>
    <p:extLst>
      <p:ext uri="{BB962C8B-B14F-4D97-AF65-F5344CB8AC3E}">
        <p14:creationId xmlns:p14="http://schemas.microsoft.com/office/powerpoint/2010/main" val="315023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36</a:t>
            </a:fld>
            <a:endParaRPr lang="en-US"/>
          </a:p>
        </p:txBody>
      </p:sp>
    </p:spTree>
    <p:extLst>
      <p:ext uri="{BB962C8B-B14F-4D97-AF65-F5344CB8AC3E}">
        <p14:creationId xmlns:p14="http://schemas.microsoft.com/office/powerpoint/2010/main" val="2401625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37</a:t>
            </a:fld>
            <a:endParaRPr lang="en-US"/>
          </a:p>
        </p:txBody>
      </p:sp>
    </p:spTree>
    <p:extLst>
      <p:ext uri="{BB962C8B-B14F-4D97-AF65-F5344CB8AC3E}">
        <p14:creationId xmlns:p14="http://schemas.microsoft.com/office/powerpoint/2010/main" val="351157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38</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39</a:t>
            </a:fld>
            <a:endParaRPr lang="en-US" dirty="0"/>
          </a:p>
        </p:txBody>
      </p:sp>
    </p:spTree>
    <p:extLst>
      <p:ext uri="{BB962C8B-B14F-4D97-AF65-F5344CB8AC3E}">
        <p14:creationId xmlns:p14="http://schemas.microsoft.com/office/powerpoint/2010/main" val="80646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48</a:t>
            </a:fld>
            <a:endParaRPr lang="en-US" dirty="0"/>
          </a:p>
        </p:txBody>
      </p:sp>
    </p:spTree>
    <p:extLst>
      <p:ext uri="{BB962C8B-B14F-4D97-AF65-F5344CB8AC3E}">
        <p14:creationId xmlns:p14="http://schemas.microsoft.com/office/powerpoint/2010/main" val="80646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49</a:t>
            </a:fld>
            <a:endParaRPr lang="en-US" dirty="0"/>
          </a:p>
        </p:txBody>
      </p:sp>
    </p:spTree>
    <p:extLst>
      <p:ext uri="{BB962C8B-B14F-4D97-AF65-F5344CB8AC3E}">
        <p14:creationId xmlns:p14="http://schemas.microsoft.com/office/powerpoint/2010/main" val="50420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4</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4700 to 4701…</a:t>
            </a:r>
          </a:p>
          <a:p>
            <a:r>
              <a:rPr lang="en-US" dirty="0" smtClean="0"/>
              <a:t>Org and flow…</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5</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4700 to 4701…</a:t>
            </a:r>
          </a:p>
          <a:p>
            <a:r>
              <a:rPr lang="en-US" dirty="0" smtClean="0"/>
              <a:t>Org and flow…</a:t>
            </a:r>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6</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7</a:t>
            </a:fld>
            <a:endParaRPr lang="en-US" dirty="0"/>
          </a:p>
        </p:txBody>
      </p:sp>
    </p:spTree>
    <p:extLst>
      <p:ext uri="{BB962C8B-B14F-4D97-AF65-F5344CB8AC3E}">
        <p14:creationId xmlns:p14="http://schemas.microsoft.com/office/powerpoint/2010/main" val="80646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2013 Quantum Corporation. Company Confidential. Forward-looking information is based upon multiple assumptions and uncertainties, does not necessarily represent the company’s outlook and is for planning purposes only.</a:t>
            </a:r>
            <a:endParaRPr lang="en-US" dirty="0"/>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a:t>
            </a:fld>
            <a:endParaRPr lang="en-US" dirty="0"/>
          </a:p>
        </p:txBody>
      </p:sp>
    </p:spTree>
    <p:extLst>
      <p:ext uri="{BB962C8B-B14F-4D97-AF65-F5344CB8AC3E}">
        <p14:creationId xmlns:p14="http://schemas.microsoft.com/office/powerpoint/2010/main" val="806466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12</a:t>
            </a:fld>
            <a:endParaRPr lang="en-US" dirty="0"/>
          </a:p>
        </p:txBody>
      </p:sp>
    </p:spTree>
    <p:extLst>
      <p:ext uri="{BB962C8B-B14F-4D97-AF65-F5344CB8AC3E}">
        <p14:creationId xmlns:p14="http://schemas.microsoft.com/office/powerpoint/2010/main" val="246541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33</a:t>
            </a:fld>
            <a:endParaRPr lang="en-US" dirty="0"/>
          </a:p>
        </p:txBody>
      </p:sp>
    </p:spTree>
    <p:extLst>
      <p:ext uri="{BB962C8B-B14F-4D97-AF65-F5344CB8AC3E}">
        <p14:creationId xmlns:p14="http://schemas.microsoft.com/office/powerpoint/2010/main" val="246541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0092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rveillanc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9934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ic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26868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Storag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4880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erprise Archiv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0991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ybersecurity Section">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00" y="0"/>
            <a:ext cx="9220200" cy="5141913"/>
          </a:xfrm>
          <a:prstGeom prst="rect">
            <a:avLst/>
          </a:prstGeom>
          <a:gradFill>
            <a:gsLst>
              <a:gs pos="100000">
                <a:srgbClr val="26292E"/>
              </a:gs>
              <a:gs pos="0">
                <a:srgbClr val="26292E">
                  <a:alpha val="33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65313" y="1628775"/>
            <a:ext cx="7354887"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31954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terprise Data Protection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15060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Entertainment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97743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ud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15406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381000" y="1047750"/>
            <a:ext cx="12954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Default</a:t>
            </a:r>
          </a:p>
        </p:txBody>
      </p:sp>
      <p:sp>
        <p:nvSpPr>
          <p:cNvPr id="4" name="Rectangle 3"/>
          <p:cNvSpPr/>
          <p:nvPr userDrawn="1"/>
        </p:nvSpPr>
        <p:spPr>
          <a:xfrm>
            <a:off x="1801813" y="1047750"/>
            <a:ext cx="1295400" cy="1143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381000" y="2290763"/>
            <a:ext cx="1295400" cy="43338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801813" y="2290763"/>
            <a:ext cx="1295400" cy="43338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381000" y="2952750"/>
            <a:ext cx="1295400" cy="1143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801813" y="2952750"/>
            <a:ext cx="1295400" cy="114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81000" y="4195763"/>
            <a:ext cx="1295400" cy="43338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1801813" y="4195763"/>
            <a:ext cx="1295400" cy="43338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6019800" y="1047750"/>
            <a:ext cx="2743200" cy="1143000"/>
          </a:xfrm>
          <a:prstGeom prst="rect">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rPr>
              <a:t>Dark Callout/takeaway</a:t>
            </a:r>
          </a:p>
        </p:txBody>
      </p:sp>
      <p:sp>
        <p:nvSpPr>
          <p:cNvPr id="12" name="Rectangle 11"/>
          <p:cNvSpPr/>
          <p:nvPr userDrawn="1"/>
        </p:nvSpPr>
        <p:spPr>
          <a:xfrm>
            <a:off x="6019800" y="2952750"/>
            <a:ext cx="2752725" cy="1143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Bright Highlight/takeaway</a:t>
            </a:r>
          </a:p>
        </p:txBody>
      </p:sp>
      <p:sp>
        <p:nvSpPr>
          <p:cNvPr id="13" name="TextBox 21"/>
          <p:cNvSpPr txBox="1">
            <a:spLocks noChangeArrowheads="1"/>
          </p:cNvSpPr>
          <p:nvPr userDrawn="1"/>
        </p:nvSpPr>
        <p:spPr bwMode="auto">
          <a:xfrm>
            <a:off x="3475038" y="1114425"/>
            <a:ext cx="199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solidFill>
                  <a:schemeClr val="accent1"/>
                </a:solidFill>
              </a:rPr>
              <a:t>As a style standard</a:t>
            </a:r>
          </a:p>
        </p:txBody>
      </p:sp>
      <p:sp>
        <p:nvSpPr>
          <p:cNvPr id="14" name="Rectangle 22"/>
          <p:cNvSpPr>
            <a:spLocks noChangeArrowheads="1"/>
          </p:cNvSpPr>
          <p:nvPr userDrawn="1"/>
        </p:nvSpPr>
        <p:spPr bwMode="auto">
          <a:xfrm>
            <a:off x="3503613" y="1204913"/>
            <a:ext cx="1128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600" b="1">
                <a:solidFill>
                  <a:srgbClr val="BCC0BA"/>
                </a:solidFill>
              </a:rPr>
              <a:t>NO</a:t>
            </a:r>
          </a:p>
        </p:txBody>
      </p:sp>
      <p:sp>
        <p:nvSpPr>
          <p:cNvPr id="15" name="Rectangle 24"/>
          <p:cNvSpPr>
            <a:spLocks noChangeArrowheads="1"/>
          </p:cNvSpPr>
          <p:nvPr userDrawn="1"/>
        </p:nvSpPr>
        <p:spPr bwMode="auto">
          <a:xfrm>
            <a:off x="4600575" y="1384300"/>
            <a:ext cx="896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shadows</a:t>
            </a:r>
          </a:p>
          <a:p>
            <a:r>
              <a:rPr lang="en-US" sz="1400"/>
              <a:t>gradients</a:t>
            </a:r>
          </a:p>
          <a:p>
            <a:r>
              <a:rPr lang="en-US" sz="1400"/>
              <a:t>bevels</a:t>
            </a:r>
          </a:p>
        </p:txBody>
      </p:sp>
      <p:sp>
        <p:nvSpPr>
          <p:cNvPr id="16" name="Rectangle 15"/>
          <p:cNvSpPr/>
          <p:nvPr userDrawn="1"/>
        </p:nvSpPr>
        <p:spPr>
          <a:xfrm>
            <a:off x="3352800" y="1047750"/>
            <a:ext cx="2344738" cy="1143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userDrawn="1"/>
        </p:nvCxnSpPr>
        <p:spPr>
          <a:xfrm>
            <a:off x="3706813" y="3021013"/>
            <a:ext cx="1751012"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706813" y="3162300"/>
            <a:ext cx="1751012" cy="0"/>
          </a:xfrm>
          <a:prstGeom prst="line">
            <a:avLst/>
          </a:prstGeom>
          <a:ln w="28575" cmpd="sng">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706813" y="3363913"/>
            <a:ext cx="1751012" cy="0"/>
          </a:xfrm>
          <a:prstGeom prst="line">
            <a:avLst/>
          </a:prstGeom>
          <a:ln w="28575" cmpd="sng">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706813" y="3675063"/>
            <a:ext cx="1751012"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706813" y="3817938"/>
            <a:ext cx="1751012" cy="0"/>
          </a:xfrm>
          <a:prstGeom prst="line">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706813" y="4019550"/>
            <a:ext cx="1751012" cy="0"/>
          </a:xfrm>
          <a:prstGeom prst="line">
            <a:avLst/>
          </a:prstGeom>
          <a:ln w="28575" cmpd="sng">
            <a:solidFill>
              <a:schemeClr val="accent6"/>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sz="2400" b="1" baseline="0"/>
            </a:lvl1pPr>
          </a:lstStyle>
          <a:p>
            <a:r>
              <a:rPr lang="en-US" dirty="0" smtClean="0"/>
              <a:t>Standard Styles </a:t>
            </a:r>
            <a:endParaRPr lang="en-US" dirty="0"/>
          </a:p>
        </p:txBody>
      </p:sp>
    </p:spTree>
    <p:extLst>
      <p:ext uri="{BB962C8B-B14F-4D97-AF65-F5344CB8AC3E}">
        <p14:creationId xmlns:p14="http://schemas.microsoft.com/office/powerpoint/2010/main" val="3036658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6875" y="1871663"/>
          <a:ext cx="3657600" cy="1854200"/>
        </p:xfrm>
        <a:graphic>
          <a:graphicData uri="http://schemas.openxmlformats.org/drawingml/2006/table">
            <a:tbl>
              <a:tblPr firstRow="1" bandRow="1">
                <a:tableStyleId>{5C22544A-7EE6-4342-B048-85BDC9FD1C3A}</a:tableStyleId>
              </a:tblPr>
              <a:tblGrid>
                <a:gridCol w="1219200"/>
                <a:gridCol w="1219200"/>
                <a:gridCol w="1219200"/>
              </a:tblGrid>
              <a:tr h="370840">
                <a:tc>
                  <a:txBody>
                    <a:bodyPr/>
                    <a:lstStyle/>
                    <a:p>
                      <a:pPr algn="ctr"/>
                      <a:r>
                        <a:rPr lang="en-US" sz="1400" dirty="0" smtClean="0">
                          <a:solidFill>
                            <a:srgbClr val="FFFFFF"/>
                          </a:solidFill>
                        </a:rPr>
                        <a:t>Header</a:t>
                      </a:r>
                      <a:endParaRPr lang="en-US" sz="1400"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smtClean="0">
                          <a:solidFill>
                            <a:srgbClr val="FFFFFF"/>
                          </a:solidFill>
                        </a:rPr>
                        <a:t>Header</a:t>
                      </a:r>
                      <a:endParaRPr lang="en-US" sz="1400"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smtClean="0">
                          <a:solidFill>
                            <a:srgbClr val="FFFFFF"/>
                          </a:solidFill>
                        </a:rPr>
                        <a:t>Header</a:t>
                      </a:r>
                      <a:endParaRPr lang="en-US" sz="1400"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nvGraphicFramePr>
        <p:xfrm>
          <a:off x="4648200" y="1871663"/>
          <a:ext cx="3657600" cy="1854200"/>
        </p:xfrm>
        <a:graphic>
          <a:graphicData uri="http://schemas.openxmlformats.org/drawingml/2006/table">
            <a:tbl>
              <a:tblPr firstRow="1" bandRow="1">
                <a:tableStyleId>{5C22544A-7EE6-4342-B048-85BDC9FD1C3A}</a:tableStyleId>
              </a:tblPr>
              <a:tblGrid>
                <a:gridCol w="1219200"/>
                <a:gridCol w="1219200"/>
                <a:gridCol w="1219200"/>
              </a:tblGrid>
              <a:tr h="370840">
                <a:tc>
                  <a:txBody>
                    <a:bodyPr/>
                    <a:lstStyle/>
                    <a:p>
                      <a:pPr algn="ctr"/>
                      <a:r>
                        <a:rPr lang="en-US" sz="1400" dirty="0" smtClean="0">
                          <a:solidFill>
                            <a:schemeClr val="accent1"/>
                          </a:solidFill>
                        </a:rPr>
                        <a:t>Header</a:t>
                      </a:r>
                      <a:endParaRPr lang="en-US" sz="1400" dirty="0">
                        <a:solidFill>
                          <a:schemeClr val="accent1"/>
                        </a:solidFill>
                      </a:endParaRPr>
                    </a:p>
                  </a:txBody>
                  <a:tcPr>
                    <a:lnL w="9525" cap="flat" cmpd="sng" algn="ctr">
                      <a:no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accent1"/>
                          </a:solidFill>
                        </a:rPr>
                        <a:t>Header</a:t>
                      </a:r>
                      <a:endParaRPr lang="en-US" sz="1400" dirty="0">
                        <a:solidFill>
                          <a:schemeClr val="accent1"/>
                        </a:solidFill>
                      </a:endParaRPr>
                    </a:p>
                  </a:txBody>
                  <a:tcPr>
                    <a:lnL w="9525" cap="flat" cmpd="sng" algn="ctr">
                      <a:solidFill>
                        <a:srgbClr val="0F73C3"/>
                      </a:solid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accent1"/>
                          </a:solidFill>
                        </a:rPr>
                        <a:t>Header</a:t>
                      </a:r>
                      <a:endParaRPr lang="en-US" sz="1400" dirty="0">
                        <a:solidFill>
                          <a:schemeClr val="accent1"/>
                        </a:solidFill>
                      </a:endParaRPr>
                    </a:p>
                  </a:txBody>
                  <a:tcPr>
                    <a:lnL w="9525" cap="flat" cmpd="sng" algn="ctr">
                      <a:solidFill>
                        <a:srgbClr val="0F73C3"/>
                      </a:solidFill>
                      <a:prstDash val="sysDot"/>
                      <a:round/>
                      <a:headEnd type="none" w="med" len="med"/>
                      <a:tailEnd type="none" w="med" len="med"/>
                    </a:lnL>
                    <a:lnR w="12700" cmpd="sng">
                      <a:noFill/>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hasCustomPrompt="1"/>
          </p:nvPr>
        </p:nvSpPr>
        <p:spPr/>
        <p:txBody>
          <a:bodyPr/>
          <a:lstStyle/>
          <a:p>
            <a:r>
              <a:rPr lang="en-US" dirty="0" smtClean="0"/>
              <a:t>Sample Tables</a:t>
            </a:r>
            <a:endParaRPr lang="en-US" dirty="0"/>
          </a:p>
        </p:txBody>
      </p:sp>
    </p:spTree>
    <p:extLst>
      <p:ext uri="{BB962C8B-B14F-4D97-AF65-F5344CB8AC3E}">
        <p14:creationId xmlns:p14="http://schemas.microsoft.com/office/powerpoint/2010/main" val="203716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54864"/>
            <a:ext cx="7863840"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00777" y="1200151"/>
            <a:ext cx="8286023" cy="3394472"/>
          </a:xfrm>
          <a:prstGeom prst="rect">
            <a:avLst/>
          </a:prstGeom>
        </p:spPr>
        <p:txBody>
          <a:bodyPr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3343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Sample Column Chart</a:t>
            </a:r>
            <a:endParaRPr lang="en-US" dirty="0"/>
          </a:p>
        </p:txBody>
      </p:sp>
      <p:graphicFrame>
        <p:nvGraphicFramePr>
          <p:cNvPr id="6" name="Chart 5"/>
          <p:cNvGraphicFramePr/>
          <p:nvPr userDrawn="1">
            <p:extLst>
              <p:ext uri="{D42A27DB-BD31-4B8C-83A1-F6EECF244321}">
                <p14:modId xmlns:p14="http://schemas.microsoft.com/office/powerpoint/2010/main" val="31211836"/>
              </p:ext>
            </p:extLst>
          </p:nvPr>
        </p:nvGraphicFramePr>
        <p:xfrm>
          <a:off x="1524000" y="1136993"/>
          <a:ext cx="6096000" cy="3242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7295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Sample Column Category Call Out Chart</a:t>
            </a:r>
            <a:endParaRPr lang="en-US" dirty="0"/>
          </a:p>
        </p:txBody>
      </p:sp>
      <p:graphicFrame>
        <p:nvGraphicFramePr>
          <p:cNvPr id="3" name="Chart 2"/>
          <p:cNvGraphicFramePr/>
          <p:nvPr userDrawn="1">
            <p:extLst>
              <p:ext uri="{D42A27DB-BD31-4B8C-83A1-F6EECF244321}">
                <p14:modId xmlns:p14="http://schemas.microsoft.com/office/powerpoint/2010/main" val="1639361300"/>
              </p:ext>
            </p:extLst>
          </p:nvPr>
        </p:nvGraphicFramePr>
        <p:xfrm>
          <a:off x="1524000" y="1136993"/>
          <a:ext cx="6096000" cy="3242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619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Sample Column Chart 2-up W/Text</a:t>
            </a:r>
            <a:endParaRPr lang="en-US" dirty="0"/>
          </a:p>
        </p:txBody>
      </p:sp>
      <p:sp>
        <p:nvSpPr>
          <p:cNvPr id="6" name="Content Placeholder 5"/>
          <p:cNvSpPr>
            <a:spLocks noGrp="1"/>
          </p:cNvSpPr>
          <p:nvPr>
            <p:ph sz="quarter" idx="10"/>
          </p:nvPr>
        </p:nvSpPr>
        <p:spPr>
          <a:xfrm>
            <a:off x="555625" y="4029290"/>
            <a:ext cx="8045450" cy="241300"/>
          </a:xfrm>
        </p:spPr>
        <p:txBody>
          <a:bodyPr>
            <a:noAutofit/>
          </a:bodyPr>
          <a:lstStyle>
            <a:lvl1pPr>
              <a:defRPr sz="1400"/>
            </a:lvl1pPr>
          </a:lstStyle>
          <a:p>
            <a:pPr lvl="0"/>
            <a:r>
              <a:rPr lang="en-US" smtClean="0"/>
              <a:t>Click to edit Master text styles</a:t>
            </a:r>
          </a:p>
        </p:txBody>
      </p:sp>
      <p:graphicFrame>
        <p:nvGraphicFramePr>
          <p:cNvPr id="7" name="Chart 6"/>
          <p:cNvGraphicFramePr/>
          <p:nvPr userDrawn="1">
            <p:extLst>
              <p:ext uri="{D42A27DB-BD31-4B8C-83A1-F6EECF244321}">
                <p14:modId xmlns:p14="http://schemas.microsoft.com/office/powerpoint/2010/main" val="3887932860"/>
              </p:ext>
            </p:extLst>
          </p:nvPr>
        </p:nvGraphicFramePr>
        <p:xfrm>
          <a:off x="411892" y="1136993"/>
          <a:ext cx="3858054" cy="2542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userDrawn="1">
            <p:extLst>
              <p:ext uri="{D42A27DB-BD31-4B8C-83A1-F6EECF244321}">
                <p14:modId xmlns:p14="http://schemas.microsoft.com/office/powerpoint/2010/main" val="338070548"/>
              </p:ext>
            </p:extLst>
          </p:nvPr>
        </p:nvGraphicFramePr>
        <p:xfrm>
          <a:off x="4876800" y="1136993"/>
          <a:ext cx="3858054" cy="2542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22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flipV="1">
            <a:off x="4462463"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smtClean="0"/>
              <a:t>Sample Column Chart With Text Layout</a:t>
            </a:r>
            <a:endParaRPr lang="en-US" dirty="0"/>
          </a:p>
        </p:txBody>
      </p:sp>
      <p:sp>
        <p:nvSpPr>
          <p:cNvPr id="13" name="Content Placeholder 12"/>
          <p:cNvSpPr>
            <a:spLocks noGrp="1"/>
          </p:cNvSpPr>
          <p:nvPr>
            <p:ph sz="quarter" idx="11"/>
          </p:nvPr>
        </p:nvSpPr>
        <p:spPr>
          <a:xfrm>
            <a:off x="466725" y="2189634"/>
            <a:ext cx="3665924" cy="1050925"/>
          </a:xfr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smtClean="0"/>
              <a:t>Click to edit Master text styles</a:t>
            </a:r>
          </a:p>
          <a:p>
            <a:pPr lvl="1"/>
            <a:r>
              <a:rPr lang="en-US" smtClean="0"/>
              <a:t>Second level</a:t>
            </a:r>
          </a:p>
        </p:txBody>
      </p:sp>
      <p:graphicFrame>
        <p:nvGraphicFramePr>
          <p:cNvPr id="6" name="Chart 5"/>
          <p:cNvGraphicFramePr/>
          <p:nvPr userDrawn="1">
            <p:extLst>
              <p:ext uri="{D42A27DB-BD31-4B8C-83A1-F6EECF244321}">
                <p14:modId xmlns:p14="http://schemas.microsoft.com/office/powerpoint/2010/main" val="2050874442"/>
              </p:ext>
            </p:extLst>
          </p:nvPr>
        </p:nvGraphicFramePr>
        <p:xfrm>
          <a:off x="4876800" y="1411588"/>
          <a:ext cx="3858054" cy="2377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355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Sample Pie Chart</a:t>
            </a:r>
            <a:endParaRPr lang="en-US" dirty="0"/>
          </a:p>
        </p:txBody>
      </p:sp>
      <p:graphicFrame>
        <p:nvGraphicFramePr>
          <p:cNvPr id="4" name="Chart 3"/>
          <p:cNvGraphicFramePr/>
          <p:nvPr userDrawn="1">
            <p:extLst>
              <p:ext uri="{D42A27DB-BD31-4B8C-83A1-F6EECF244321}">
                <p14:modId xmlns:p14="http://schemas.microsoft.com/office/powerpoint/2010/main" val="1741949400"/>
              </p:ext>
            </p:extLst>
          </p:nvPr>
        </p:nvGraphicFramePr>
        <p:xfrm>
          <a:off x="2718486" y="1263135"/>
          <a:ext cx="4022811" cy="315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552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Sample Category Call Out Pie</a:t>
            </a:r>
          </a:p>
        </p:txBody>
      </p:sp>
      <p:graphicFrame>
        <p:nvGraphicFramePr>
          <p:cNvPr id="8" name="Chart 7"/>
          <p:cNvGraphicFramePr/>
          <p:nvPr userDrawn="1">
            <p:extLst>
              <p:ext uri="{D42A27DB-BD31-4B8C-83A1-F6EECF244321}">
                <p14:modId xmlns:p14="http://schemas.microsoft.com/office/powerpoint/2010/main" val="2321601228"/>
              </p:ext>
            </p:extLst>
          </p:nvPr>
        </p:nvGraphicFramePr>
        <p:xfrm>
          <a:off x="2718486" y="1263135"/>
          <a:ext cx="4022811" cy="315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1830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555625" y="4132263"/>
            <a:ext cx="8045450" cy="241300"/>
          </a:xfrm>
        </p:spPr>
        <p:txBody>
          <a:bodyPr>
            <a:noAutofit/>
          </a:bodyPr>
          <a:lstStyle>
            <a:lvl1pPr>
              <a:defRPr sz="1400"/>
            </a:lvl1pPr>
          </a:lstStyle>
          <a:p>
            <a:pPr lvl="0"/>
            <a:r>
              <a:rPr lang="en-US" smtClean="0"/>
              <a:t>Click to edit Master text styles</a:t>
            </a:r>
          </a:p>
        </p:txBody>
      </p:sp>
      <p:graphicFrame>
        <p:nvGraphicFramePr>
          <p:cNvPr id="7" name="Chart 6"/>
          <p:cNvGraphicFramePr/>
          <p:nvPr userDrawn="1">
            <p:extLst>
              <p:ext uri="{D42A27DB-BD31-4B8C-83A1-F6EECF244321}">
                <p14:modId xmlns:p14="http://schemas.microsoft.com/office/powerpoint/2010/main" val="644665309"/>
              </p:ext>
            </p:extLst>
          </p:nvPr>
        </p:nvGraphicFramePr>
        <p:xfrm>
          <a:off x="556053" y="1070919"/>
          <a:ext cx="3652109" cy="2588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965866956"/>
              </p:ext>
            </p:extLst>
          </p:nvPr>
        </p:nvGraphicFramePr>
        <p:xfrm>
          <a:off x="4974281" y="1070919"/>
          <a:ext cx="3652109" cy="2588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6112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4" name="Straight Connector 3"/>
          <p:cNvCxnSpPr/>
          <p:nvPr userDrawn="1"/>
        </p:nvCxnSpPr>
        <p:spPr>
          <a:xfrm flipV="1">
            <a:off x="4778375"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13" name="Content Placeholder 12"/>
          <p:cNvSpPr>
            <a:spLocks noGrp="1"/>
          </p:cNvSpPr>
          <p:nvPr>
            <p:ph sz="quarter" idx="11"/>
          </p:nvPr>
        </p:nvSpPr>
        <p:spPr>
          <a:xfrm>
            <a:off x="466725" y="2189634"/>
            <a:ext cx="3665924" cy="1050925"/>
          </a:xfr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smtClean="0"/>
              <a:t>Click to edit Master text styles</a:t>
            </a:r>
          </a:p>
          <a:p>
            <a:pPr lvl="1"/>
            <a:r>
              <a:rPr lang="en-US" smtClean="0"/>
              <a:t>Second level</a:t>
            </a:r>
          </a:p>
        </p:txBody>
      </p:sp>
      <p:graphicFrame>
        <p:nvGraphicFramePr>
          <p:cNvPr id="6" name="Chart 5"/>
          <p:cNvGraphicFramePr/>
          <p:nvPr userDrawn="1">
            <p:extLst>
              <p:ext uri="{D42A27DB-BD31-4B8C-83A1-F6EECF244321}">
                <p14:modId xmlns:p14="http://schemas.microsoft.com/office/powerpoint/2010/main" val="3182214891"/>
              </p:ext>
            </p:extLst>
          </p:nvPr>
        </p:nvGraphicFramePr>
        <p:xfrm>
          <a:off x="4974281" y="1304324"/>
          <a:ext cx="3652109" cy="2588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447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5" name="Rounded Rectangle 74"/>
          <p:cNvSpPr/>
          <p:nvPr userDrawn="1"/>
        </p:nvSpPr>
        <p:spPr>
          <a:xfrm>
            <a:off x="4661244"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ounded Rectangle 77"/>
          <p:cNvSpPr/>
          <p:nvPr userDrawn="1"/>
        </p:nvSpPr>
        <p:spPr>
          <a:xfrm>
            <a:off x="457201"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9" name="Rounded Rectangle 78"/>
          <p:cNvSpPr/>
          <p:nvPr userDrawn="1"/>
        </p:nvSpPr>
        <p:spPr>
          <a:xfrm>
            <a:off x="3258066"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Rounded Rectangle 79"/>
          <p:cNvSpPr/>
          <p:nvPr userDrawn="1"/>
        </p:nvSpPr>
        <p:spPr>
          <a:xfrm>
            <a:off x="6039708"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1" name="Rounded Rectangle 80"/>
          <p:cNvSpPr/>
          <p:nvPr userDrawn="1"/>
        </p:nvSpPr>
        <p:spPr>
          <a:xfrm>
            <a:off x="457200"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2" name="Rounded Rectangle 81"/>
          <p:cNvSpPr/>
          <p:nvPr userDrawn="1"/>
        </p:nvSpPr>
        <p:spPr>
          <a:xfrm>
            <a:off x="4661244" y="3521160"/>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Rounded Rectangle 82"/>
          <p:cNvSpPr/>
          <p:nvPr userDrawn="1"/>
        </p:nvSpPr>
        <p:spPr>
          <a:xfrm>
            <a:off x="457200" y="3528025"/>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ext Box 56"/>
          <p:cNvSpPr txBox="1">
            <a:spLocks noChangeArrowheads="1"/>
          </p:cNvSpPr>
          <p:nvPr userDrawn="1"/>
        </p:nvSpPr>
        <p:spPr bwMode="auto">
          <a:xfrm>
            <a:off x="2173416"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GLOBE</a:t>
            </a:r>
          </a:p>
        </p:txBody>
      </p:sp>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2574" y="1183124"/>
            <a:ext cx="394394"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6"/>
          <p:cNvSpPr txBox="1">
            <a:spLocks noChangeArrowheads="1"/>
          </p:cNvSpPr>
          <p:nvPr userDrawn="1"/>
        </p:nvSpPr>
        <p:spPr bwMode="auto">
          <a:xfrm>
            <a:off x="3442430"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MAP MARKER</a:t>
            </a:r>
            <a:endParaRPr lang="en-US" altLang="en-US" dirty="0">
              <a:ea typeface="+mn-ea"/>
            </a:endParaRPr>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0572" y="1216462"/>
            <a:ext cx="304758"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1839" y="1155232"/>
            <a:ext cx="747328" cy="4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2"/>
          <p:cNvSpPr txBox="1">
            <a:spLocks noChangeArrowheads="1"/>
          </p:cNvSpPr>
          <p:nvPr userDrawn="1"/>
        </p:nvSpPr>
        <p:spPr bwMode="auto">
          <a:xfrm>
            <a:off x="724672" y="1847850"/>
            <a:ext cx="858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WORLD MAP</a:t>
            </a:r>
            <a:endParaRPr lang="en-US" altLang="en-US" dirty="0">
              <a:ea typeface="+mn-ea"/>
            </a:endParaRPr>
          </a:p>
        </p:txBody>
      </p:sp>
      <p:sp>
        <p:nvSpPr>
          <p:cNvPr id="9" name="Text Box 79"/>
          <p:cNvSpPr txBox="1">
            <a:spLocks noChangeArrowheads="1"/>
          </p:cNvSpPr>
          <p:nvPr userDrawn="1"/>
        </p:nvSpPr>
        <p:spPr bwMode="auto">
          <a:xfrm>
            <a:off x="1189038" y="3150285"/>
            <a:ext cx="13795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smtClean="0">
                <a:solidFill>
                  <a:srgbClr val="BCC0BA"/>
                </a:solidFill>
                <a:ea typeface="+mn-ea"/>
              </a:rPr>
              <a:t>DISK DRUMS / STORAGE</a:t>
            </a:r>
            <a:endParaRPr lang="en-US" altLang="en-US" sz="800" dirty="0">
              <a:solidFill>
                <a:srgbClr val="BCC0BA"/>
              </a:solidFill>
              <a:ea typeface="+mn-ea"/>
            </a:endParaRPr>
          </a:p>
        </p:txBody>
      </p:sp>
      <p:pic>
        <p:nvPicPr>
          <p:cNvPr id="10" name="Picture 1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6949" y="2579155"/>
            <a:ext cx="262181" cy="3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9"/>
          <p:cNvGrpSpPr>
            <a:grpSpLocks/>
          </p:cNvGrpSpPr>
          <p:nvPr userDrawn="1"/>
        </p:nvGrpSpPr>
        <p:grpSpPr bwMode="auto">
          <a:xfrm>
            <a:off x="1488530" y="2536579"/>
            <a:ext cx="429125" cy="391031"/>
            <a:chOff x="8018997" y="2625171"/>
            <a:chExt cx="659169" cy="601150"/>
          </a:xfrm>
        </p:grpSpPr>
        <p:pic>
          <p:nvPicPr>
            <p:cNvPr id="12"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7541" y="275859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userDrawn="1"/>
        </p:nvGrpSpPr>
        <p:grpSpPr bwMode="auto">
          <a:xfrm>
            <a:off x="2497055" y="2532097"/>
            <a:ext cx="521001" cy="399994"/>
            <a:chOff x="8018997" y="2625171"/>
            <a:chExt cx="801250" cy="615646"/>
          </a:xfrm>
        </p:grpSpPr>
        <p:pic>
          <p:nvPicPr>
            <p:cNvPr id="1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9622"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6800" y="2773087"/>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73"/>
          <p:cNvSpPr txBox="1">
            <a:spLocks noChangeArrowheads="1"/>
          </p:cNvSpPr>
          <p:nvPr/>
        </p:nvSpPr>
        <p:spPr bwMode="auto">
          <a:xfrm>
            <a:off x="4043963" y="3150285"/>
            <a:ext cx="11795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SECURITY / LOCKS</a:t>
            </a:r>
            <a:endParaRPr lang="en-US" altLang="en-US" dirty="0">
              <a:ea typeface="+mn-ea"/>
            </a:endParaRPr>
          </a:p>
        </p:txBody>
      </p:sp>
      <p:pic>
        <p:nvPicPr>
          <p:cNvPr id="19"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4134" y="2532242"/>
            <a:ext cx="316067" cy="39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0441" y="2529634"/>
            <a:ext cx="400447" cy="3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6541" y="2571354"/>
            <a:ext cx="308917" cy="3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7"/>
          <p:cNvSpPr txBox="1">
            <a:spLocks noChangeArrowheads="1"/>
          </p:cNvSpPr>
          <p:nvPr userDrawn="1"/>
        </p:nvSpPr>
        <p:spPr bwMode="auto">
          <a:xfrm>
            <a:off x="6027351" y="1847850"/>
            <a:ext cx="13018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MOBILE </a:t>
            </a:r>
            <a:r>
              <a:rPr lang="en-US" altLang="en-US" dirty="0" smtClean="0">
                <a:ea typeface="+mn-ea"/>
              </a:rPr>
              <a:t>PHONE/</a:t>
            </a:r>
            <a:r>
              <a:rPr lang="en-US" altLang="en-US" dirty="0" err="1" smtClean="0">
                <a:ea typeface="+mn-ea"/>
              </a:rPr>
              <a:t>iPHONE</a:t>
            </a:r>
            <a:endParaRPr lang="en-US" altLang="en-US" dirty="0">
              <a:ea typeface="+mn-ea"/>
            </a:endParaRPr>
          </a:p>
        </p:txBody>
      </p:sp>
      <p:pic>
        <p:nvPicPr>
          <p:cNvPr id="23" name="Picture 3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81575" y="1240515"/>
            <a:ext cx="192715" cy="35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260580" y="1151323"/>
            <a:ext cx="363020" cy="4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0"/>
          <p:cNvSpPr txBox="1">
            <a:spLocks noChangeArrowheads="1"/>
          </p:cNvSpPr>
          <p:nvPr userDrawn="1"/>
        </p:nvSpPr>
        <p:spPr bwMode="auto">
          <a:xfrm>
            <a:off x="5096518" y="1847850"/>
            <a:ext cx="7223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err="1" smtClean="0">
                <a:ea typeface="+mn-ea"/>
              </a:rPr>
              <a:t>iPAD</a:t>
            </a:r>
            <a:endParaRPr lang="en-US" altLang="en-US" dirty="0">
              <a:ea typeface="+mn-ea"/>
            </a:endParaRPr>
          </a:p>
        </p:txBody>
      </p:sp>
      <p:pic>
        <p:nvPicPr>
          <p:cNvPr id="26" name="Picture 3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69405" y="1095734"/>
            <a:ext cx="693548" cy="5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0"/>
          <p:cNvSpPr txBox="1">
            <a:spLocks noChangeArrowheads="1"/>
          </p:cNvSpPr>
          <p:nvPr userDrawn="1"/>
        </p:nvSpPr>
        <p:spPr bwMode="auto">
          <a:xfrm>
            <a:off x="7585976" y="1847850"/>
            <a:ext cx="939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TV</a:t>
            </a:r>
            <a:endParaRPr lang="en-US" altLang="en-US" dirty="0">
              <a:ea typeface="+mn-ea"/>
            </a:endParaRPr>
          </a:p>
        </p:txBody>
      </p:sp>
      <p:pic>
        <p:nvPicPr>
          <p:cNvPr id="28" name="Picture 4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81258" y="3786030"/>
            <a:ext cx="532206" cy="30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05931" y="3800226"/>
            <a:ext cx="529964" cy="30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25117" y="3785938"/>
            <a:ext cx="529965" cy="3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90967"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29829" y="2546209"/>
            <a:ext cx="286498" cy="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05018"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5"/>
          <p:cNvSpPr txBox="1">
            <a:spLocks noChangeArrowheads="1"/>
          </p:cNvSpPr>
          <p:nvPr userDrawn="1"/>
        </p:nvSpPr>
        <p:spPr bwMode="auto">
          <a:xfrm>
            <a:off x="3581959" y="4335892"/>
            <a:ext cx="8445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MAGNIFYING GLASS</a:t>
            </a:r>
          </a:p>
        </p:txBody>
      </p:sp>
      <p:pic>
        <p:nvPicPr>
          <p:cNvPr id="35" name="Picture 47"/>
          <p:cNvPicPr>
            <a:picLocks noChangeAspect="1"/>
          </p:cNvPicPr>
          <p:nvPr userDrawn="1"/>
        </p:nvPicPr>
        <p:blipFill>
          <a:blip r:embed="rId18">
            <a:extLst>
              <a:ext uri="{28A0092B-C50C-407E-A947-70E740481C1C}">
                <a14:useLocalDpi xmlns:a14="http://schemas.microsoft.com/office/drawing/2010/main" val="0"/>
              </a:ext>
            </a:extLst>
          </a:blip>
          <a:srcRect l="20934" t="18568" r="21211" b="18280"/>
          <a:stretch>
            <a:fillRect/>
          </a:stretch>
        </p:blipFill>
        <p:spPr bwMode="auto">
          <a:xfrm flipH="1">
            <a:off x="3787052" y="3658087"/>
            <a:ext cx="620720" cy="58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0"/>
          <p:cNvSpPr txBox="1">
            <a:spLocks noChangeArrowheads="1"/>
          </p:cNvSpPr>
          <p:nvPr userDrawn="1"/>
        </p:nvSpPr>
        <p:spPr bwMode="auto">
          <a:xfrm>
            <a:off x="2574667" y="4337479"/>
            <a:ext cx="768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SERVICE TEAM</a:t>
            </a:r>
          </a:p>
        </p:txBody>
      </p:sp>
      <p:sp>
        <p:nvSpPr>
          <p:cNvPr id="37" name="Text Box 60"/>
          <p:cNvSpPr txBox="1">
            <a:spLocks noChangeArrowheads="1"/>
          </p:cNvSpPr>
          <p:nvPr userDrawn="1"/>
        </p:nvSpPr>
        <p:spPr bwMode="auto">
          <a:xfrm>
            <a:off x="1532279" y="4275567"/>
            <a:ext cx="768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PROBLEM</a:t>
            </a:r>
            <a:br>
              <a:rPr lang="en-US" altLang="en-US" sz="800" dirty="0">
                <a:solidFill>
                  <a:schemeClr val="accent5"/>
                </a:solidFill>
                <a:latin typeface="+mn-lt"/>
                <a:ea typeface="+mn-ea"/>
              </a:rPr>
            </a:br>
            <a:r>
              <a:rPr lang="en-US" altLang="en-US" sz="800" dirty="0">
                <a:solidFill>
                  <a:schemeClr val="accent5"/>
                </a:solidFill>
                <a:latin typeface="+mn-lt"/>
                <a:ea typeface="+mn-ea"/>
              </a:rPr>
              <a:t>/HEALTH</a:t>
            </a:r>
          </a:p>
        </p:txBody>
      </p:sp>
      <p:sp>
        <p:nvSpPr>
          <p:cNvPr id="38" name="Text Box 60"/>
          <p:cNvSpPr txBox="1">
            <a:spLocks noChangeArrowheads="1"/>
          </p:cNvSpPr>
          <p:nvPr userDrawn="1"/>
        </p:nvSpPr>
        <p:spPr bwMode="auto">
          <a:xfrm>
            <a:off x="504567" y="4268702"/>
            <a:ext cx="857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PERFORMANCE MONITORING</a:t>
            </a:r>
          </a:p>
        </p:txBody>
      </p:sp>
      <p:pic>
        <p:nvPicPr>
          <p:cNvPr id="39" name="Picture 51"/>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3947" y="3734277"/>
            <a:ext cx="432487" cy="4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2"/>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681540" y="3711868"/>
            <a:ext cx="481786" cy="47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3"/>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725892" y="3703464"/>
            <a:ext cx="498593" cy="4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userDrawn="1"/>
        </p:nvCxnSpPr>
        <p:spPr>
          <a:xfrm flipH="1" flipV="1">
            <a:off x="1400257"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H="1" flipV="1">
            <a:off x="2207355"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flipV="1">
            <a:off x="1891099"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flipV="1">
            <a:off x="3219622"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flipV="1">
            <a:off x="4269541"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H="1" flipV="1">
            <a:off x="5071685"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H="1" flipV="1">
            <a:off x="7002612"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flipV="1">
            <a:off x="7916663"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0" name="Text Box 73"/>
          <p:cNvSpPr txBox="1">
            <a:spLocks noChangeArrowheads="1"/>
          </p:cNvSpPr>
          <p:nvPr userDrawn="1"/>
        </p:nvSpPr>
        <p:spPr bwMode="auto">
          <a:xfrm>
            <a:off x="6452244" y="3067907"/>
            <a:ext cx="2101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smtClean="0">
                <a:ea typeface="+mn-ea"/>
              </a:rPr>
              <a:t>COGS – PROCESSES – SYSTEM -  POLICY MANAGER – DATA MOVEMENT - </a:t>
            </a:r>
            <a:r>
              <a:rPr lang="en-US" altLang="en-US" dirty="0" err="1" smtClean="0">
                <a:ea typeface="+mn-ea"/>
              </a:rPr>
              <a:t>iMover</a:t>
            </a:r>
            <a:endParaRPr lang="en-US" altLang="en-US" dirty="0" smtClean="0">
              <a:ea typeface="+mn-ea"/>
            </a:endParaRPr>
          </a:p>
        </p:txBody>
      </p:sp>
      <p:sp>
        <p:nvSpPr>
          <p:cNvPr id="51" name="Text Box 55"/>
          <p:cNvSpPr txBox="1">
            <a:spLocks noChangeArrowheads="1"/>
          </p:cNvSpPr>
          <p:nvPr userDrawn="1"/>
        </p:nvSpPr>
        <p:spPr bwMode="auto">
          <a:xfrm>
            <a:off x="5347173" y="4335891"/>
            <a:ext cx="2911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smtClean="0">
                <a:solidFill>
                  <a:schemeClr val="accent5"/>
                </a:solidFill>
                <a:latin typeface="+mn-lt"/>
                <a:ea typeface="+mn-ea"/>
              </a:rPr>
              <a:t>CLOUD, WAN, LAN, SAN, WWW</a:t>
            </a:r>
            <a:endParaRPr lang="en-US" altLang="en-US" sz="800" dirty="0">
              <a:solidFill>
                <a:schemeClr val="accent5"/>
              </a:solidFill>
              <a:latin typeface="+mn-lt"/>
              <a:ea typeface="+mn-ea"/>
            </a:endParaRPr>
          </a:p>
        </p:txBody>
      </p:sp>
      <p:cxnSp>
        <p:nvCxnSpPr>
          <p:cNvPr id="52" name="Straight Connector 51"/>
          <p:cNvCxnSpPr/>
          <p:nvPr userDrawn="1"/>
        </p:nvCxnSpPr>
        <p:spPr>
          <a:xfrm flipH="1" flipV="1">
            <a:off x="5971745"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H="1" flipV="1">
            <a:off x="7396376"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73289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62367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H="1" flipV="1">
            <a:off x="2444609"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H="1" flipV="1">
            <a:off x="3505768"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H="1" flipV="1">
            <a:off x="1198830"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smtClean="0"/>
              <a:t>Useful Iconography</a:t>
            </a:r>
            <a:endParaRPr lang="en-US" dirty="0"/>
          </a:p>
        </p:txBody>
      </p:sp>
    </p:spTree>
    <p:extLst>
      <p:ext uri="{BB962C8B-B14F-4D97-AF65-F5344CB8AC3E}">
        <p14:creationId xmlns:p14="http://schemas.microsoft.com/office/powerpoint/2010/main" val="2341579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ounded Rectangle 2"/>
          <p:cNvSpPr/>
          <p:nvPr userDrawn="1"/>
        </p:nvSpPr>
        <p:spPr>
          <a:xfrm>
            <a:off x="2982913" y="1262063"/>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userDrawn="1"/>
        </p:nvSpPr>
        <p:spPr>
          <a:xfrm>
            <a:off x="376238" y="1262063"/>
            <a:ext cx="2379662" cy="3633787"/>
          </a:xfrm>
          <a:prstGeom prst="roundRect">
            <a:avLst>
              <a:gd name="adj" fmla="val 4659"/>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 Box 41"/>
          <p:cNvSpPr txBox="1">
            <a:spLocks noChangeArrowheads="1"/>
          </p:cNvSpPr>
          <p:nvPr userDrawn="1"/>
        </p:nvSpPr>
        <p:spPr bwMode="auto">
          <a:xfrm>
            <a:off x="500063" y="1000125"/>
            <a:ext cx="4168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SzPct val="75000"/>
              <a:buBlip>
                <a:blip r:embed="rId2"/>
              </a:buBlip>
              <a:defRPr sz="2400">
                <a:solidFill>
                  <a:srgbClr val="212121"/>
                </a:solidFill>
                <a:latin typeface="Arial" charset="0"/>
                <a:cs typeface="Arial" charset="0"/>
              </a:defRPr>
            </a:lvl1pPr>
            <a:lvl2pPr marL="742950" indent="-285750" eaLnBrk="0" hangingPunct="0">
              <a:spcBef>
                <a:spcPct val="20000"/>
              </a:spcBef>
              <a:buClr>
                <a:srgbClr val="006AD6"/>
              </a:buClr>
              <a:buFont typeface="Arial" charset="0"/>
              <a:buChar char="–"/>
              <a:defRPr sz="2800">
                <a:solidFill>
                  <a:srgbClr val="212121"/>
                </a:solidFill>
                <a:latin typeface="Arial" charset="0"/>
                <a:cs typeface="Arial" charset="0"/>
              </a:defRPr>
            </a:lvl2pPr>
            <a:lvl3pPr marL="11430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3pPr>
            <a:lvl4pPr marL="1600200" indent="-228600" eaLnBrk="0" hangingPunct="0">
              <a:spcBef>
                <a:spcPct val="20000"/>
              </a:spcBef>
              <a:buClr>
                <a:srgbClr val="006AD6"/>
              </a:buClr>
              <a:buFont typeface="Arial" charset="0"/>
              <a:buChar char="–"/>
              <a:defRPr sz="1600">
                <a:solidFill>
                  <a:srgbClr val="212121"/>
                </a:solidFill>
                <a:latin typeface="Arial" charset="0"/>
                <a:cs typeface="Arial" charset="0"/>
              </a:defRPr>
            </a:lvl4pPr>
            <a:lvl5pPr marL="20574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5pPr>
            <a:lvl6pPr marL="25146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6pPr>
            <a:lvl7pPr marL="29718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7pPr>
            <a:lvl8pPr marL="34290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8pPr>
            <a:lvl9pPr marL="38862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9pPr>
          </a:lstStyle>
          <a:p>
            <a:pPr eaLnBrk="1" fontAlgn="auto" hangingPunct="1">
              <a:spcBef>
                <a:spcPct val="50000"/>
              </a:spcBef>
              <a:spcAft>
                <a:spcPts val="0"/>
              </a:spcAft>
              <a:buSzTx/>
              <a:buFontTx/>
              <a:buNone/>
              <a:defRPr/>
            </a:pPr>
            <a:r>
              <a:rPr lang="en-US" altLang="en-US" sz="800" b="1" dirty="0" smtClean="0">
                <a:solidFill>
                  <a:schemeClr val="tx1"/>
                </a:solidFill>
                <a:ea typeface="+mn-ea"/>
              </a:rPr>
              <a:t>Background Shapes (can depict different locations, e.g. On-site, Offsite, etc.</a:t>
            </a:r>
            <a:endParaRPr lang="en-US" altLang="en-US" sz="800" b="1" dirty="0">
              <a:solidFill>
                <a:schemeClr val="tx1"/>
              </a:solidFill>
              <a:ea typeface="+mn-ea"/>
            </a:endParaRPr>
          </a:p>
        </p:txBody>
      </p:sp>
      <p:sp>
        <p:nvSpPr>
          <p:cNvPr id="6" name="Rounded Rectangle 5"/>
          <p:cNvSpPr/>
          <p:nvPr userDrawn="1"/>
        </p:nvSpPr>
        <p:spPr>
          <a:xfrm>
            <a:off x="4737100" y="1289050"/>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userDrawn="1"/>
        </p:nvSpPr>
        <p:spPr>
          <a:xfrm>
            <a:off x="4937125" y="15240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userDrawn="1"/>
        </p:nvSpPr>
        <p:spPr>
          <a:xfrm>
            <a:off x="4937125" y="26162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userDrawn="1"/>
        </p:nvSpPr>
        <p:spPr>
          <a:xfrm>
            <a:off x="6478588" y="1309688"/>
            <a:ext cx="1611312" cy="1309687"/>
          </a:xfrm>
          <a:prstGeom prst="roundRect">
            <a:avLst>
              <a:gd name="adj" fmla="val 9252"/>
            </a:avLst>
          </a:prstGeom>
          <a:solidFill>
            <a:schemeClr val="bg1"/>
          </a:solidFill>
          <a:ln w="12700">
            <a:solidFill>
              <a:srgbClr val="6A7B8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Box 10"/>
          <p:cNvSpPr txBox="1">
            <a:spLocks noChangeArrowheads="1"/>
          </p:cNvSpPr>
          <p:nvPr userDrawn="1"/>
        </p:nvSpPr>
        <p:spPr bwMode="auto">
          <a:xfrm>
            <a:off x="4119563"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2</a:t>
            </a:r>
          </a:p>
        </p:txBody>
      </p:sp>
      <p:sp>
        <p:nvSpPr>
          <p:cNvPr id="11" name="Text Box 10"/>
          <p:cNvSpPr txBox="1">
            <a:spLocks noChangeArrowheads="1"/>
          </p:cNvSpPr>
          <p:nvPr userDrawn="1"/>
        </p:nvSpPr>
        <p:spPr bwMode="auto">
          <a:xfrm>
            <a:off x="6151563" y="4271963"/>
            <a:ext cx="1852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NUMBERS</a:t>
            </a:r>
            <a:br>
              <a:rPr lang="en-US" sz="800" b="1">
                <a:solidFill>
                  <a:srgbClr val="000000"/>
                </a:solidFill>
                <a:latin typeface="Arial" charset="0"/>
                <a:cs typeface="Arial" charset="0"/>
              </a:rPr>
            </a:br>
            <a:r>
              <a:rPr lang="en-US" sz="800" b="1">
                <a:solidFill>
                  <a:srgbClr val="000000"/>
                </a:solidFill>
                <a:latin typeface="Arial" charset="0"/>
                <a:cs typeface="Arial" charset="0"/>
              </a:rPr>
              <a:t>(FOR STEPS IN DIAGRAMS)</a:t>
            </a:r>
          </a:p>
        </p:txBody>
      </p:sp>
      <p:sp>
        <p:nvSpPr>
          <p:cNvPr id="12" name="Text Box 10"/>
          <p:cNvSpPr txBox="1">
            <a:spLocks noChangeArrowheads="1"/>
          </p:cNvSpPr>
          <p:nvPr userDrawn="1"/>
        </p:nvSpPr>
        <p:spPr bwMode="auto">
          <a:xfrm>
            <a:off x="3151188"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1</a:t>
            </a:r>
          </a:p>
        </p:txBody>
      </p:sp>
      <p:sp>
        <p:nvSpPr>
          <p:cNvPr id="13" name="Text Box 10"/>
          <p:cNvSpPr txBox="1">
            <a:spLocks noChangeArrowheads="1"/>
          </p:cNvSpPr>
          <p:nvPr userDrawn="1"/>
        </p:nvSpPr>
        <p:spPr bwMode="auto">
          <a:xfrm>
            <a:off x="5086350" y="3732213"/>
            <a:ext cx="1071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3</a:t>
            </a:r>
          </a:p>
        </p:txBody>
      </p:sp>
      <p:sp>
        <p:nvSpPr>
          <p:cNvPr id="2" name="Title 1"/>
          <p:cNvSpPr>
            <a:spLocks noGrp="1"/>
          </p:cNvSpPr>
          <p:nvPr>
            <p:ph type="title" hasCustomPrompt="1"/>
          </p:nvPr>
        </p:nvSpPr>
        <p:spPr/>
        <p:txBody>
          <a:bodyPr/>
          <a:lstStyle>
            <a:lvl1pPr>
              <a:defRPr baseline="0"/>
            </a:lvl1pPr>
          </a:lstStyle>
          <a:p>
            <a:r>
              <a:rPr lang="en-US" dirty="0" smtClean="0"/>
              <a:t>Useful Iconography Frames And Backgrounds</a:t>
            </a:r>
            <a:endParaRPr lang="en-US" dirty="0"/>
          </a:p>
        </p:txBody>
      </p:sp>
    </p:spTree>
    <p:extLst>
      <p:ext uri="{BB962C8B-B14F-4D97-AF65-F5344CB8AC3E}">
        <p14:creationId xmlns:p14="http://schemas.microsoft.com/office/powerpoint/2010/main" val="288939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774914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Text Box 33"/>
          <p:cNvSpPr txBox="1">
            <a:spLocks noChangeArrowheads="1"/>
          </p:cNvSpPr>
          <p:nvPr userDrawn="1"/>
        </p:nvSpPr>
        <p:spPr bwMode="auto">
          <a:xfrm>
            <a:off x="52498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1</a:t>
            </a:r>
          </a:p>
        </p:txBody>
      </p:sp>
      <p:sp>
        <p:nvSpPr>
          <p:cNvPr id="4" name="Text Box 34"/>
          <p:cNvSpPr txBox="1">
            <a:spLocks noChangeArrowheads="1"/>
          </p:cNvSpPr>
          <p:nvPr userDrawn="1"/>
        </p:nvSpPr>
        <p:spPr bwMode="auto">
          <a:xfrm>
            <a:off x="76882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2 </a:t>
            </a:r>
          </a:p>
        </p:txBody>
      </p:sp>
      <p:sp>
        <p:nvSpPr>
          <p:cNvPr id="5" name="Text Box 54"/>
          <p:cNvSpPr txBox="1">
            <a:spLocks noChangeArrowheads="1"/>
          </p:cNvSpPr>
          <p:nvPr userDrawn="1"/>
        </p:nvSpPr>
        <p:spPr bwMode="auto">
          <a:xfrm>
            <a:off x="555625" y="2646363"/>
            <a:ext cx="10048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Broken Arrow</a:t>
            </a:r>
          </a:p>
        </p:txBody>
      </p:sp>
      <p:sp>
        <p:nvSpPr>
          <p:cNvPr id="6" name="Text Box 55"/>
          <p:cNvSpPr txBox="1">
            <a:spLocks noChangeArrowheads="1"/>
          </p:cNvSpPr>
          <p:nvPr userDrawn="1"/>
        </p:nvSpPr>
        <p:spPr bwMode="auto">
          <a:xfrm>
            <a:off x="2786063" y="264636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Cyclical Arrow</a:t>
            </a:r>
          </a:p>
        </p:txBody>
      </p:sp>
      <p:sp>
        <p:nvSpPr>
          <p:cNvPr id="7" name="Text Box 64"/>
          <p:cNvSpPr txBox="1">
            <a:spLocks noChangeArrowheads="1"/>
          </p:cNvSpPr>
          <p:nvPr userDrawn="1"/>
        </p:nvSpPr>
        <p:spPr bwMode="auto">
          <a:xfrm>
            <a:off x="9144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(L)</a:t>
            </a:r>
          </a:p>
        </p:txBody>
      </p:sp>
      <p:sp>
        <p:nvSpPr>
          <p:cNvPr id="8" name="Text Box 65"/>
          <p:cNvSpPr txBox="1">
            <a:spLocks noChangeArrowheads="1"/>
          </p:cNvSpPr>
          <p:nvPr userDrawn="1"/>
        </p:nvSpPr>
        <p:spPr bwMode="auto">
          <a:xfrm>
            <a:off x="24003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(R)</a:t>
            </a:r>
          </a:p>
        </p:txBody>
      </p:sp>
      <p:pic>
        <p:nvPicPr>
          <p:cNvPr id="9"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6213" y="1004888"/>
            <a:ext cx="6159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8763" y="1492250"/>
            <a:ext cx="22272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53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84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85000" y="2811463"/>
            <a:ext cx="1851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81513" y="3121025"/>
            <a:ext cx="20859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640013" y="1312863"/>
            <a:ext cx="12969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a:blip r:embed="rId9">
            <a:extLst>
              <a:ext uri="{28A0092B-C50C-407E-A947-70E740481C1C}">
                <a14:useLocalDpi xmlns:a14="http://schemas.microsoft.com/office/drawing/2010/main" val="0"/>
              </a:ext>
            </a:extLst>
          </a:blip>
          <a:srcRect t="50000"/>
          <a:stretch>
            <a:fillRect/>
          </a:stretch>
        </p:blipFill>
        <p:spPr bwMode="auto">
          <a:xfrm>
            <a:off x="373063" y="1966913"/>
            <a:ext cx="2012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userDrawn="1"/>
        </p:nvPicPr>
        <p:blipFill>
          <a:blip r:embed="rId9">
            <a:extLst>
              <a:ext uri="{28A0092B-C50C-407E-A947-70E740481C1C}">
                <a14:useLocalDpi xmlns:a14="http://schemas.microsoft.com/office/drawing/2010/main" val="0"/>
              </a:ext>
            </a:extLst>
          </a:blip>
          <a:srcRect b="50000"/>
          <a:stretch>
            <a:fillRect/>
          </a:stretch>
        </p:blipFill>
        <p:spPr bwMode="auto">
          <a:xfrm>
            <a:off x="373063" y="1624013"/>
            <a:ext cx="2012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p>
            <a:r>
              <a:rPr lang="en-US" dirty="0" smtClean="0"/>
              <a:t>Arrows</a:t>
            </a:r>
            <a:endParaRPr lang="en-US" dirty="0"/>
          </a:p>
        </p:txBody>
      </p:sp>
    </p:spTree>
    <p:extLst>
      <p:ext uri="{BB962C8B-B14F-4D97-AF65-F5344CB8AC3E}">
        <p14:creationId xmlns:p14="http://schemas.microsoft.com/office/powerpoint/2010/main" val="241558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4063" y="1298575"/>
            <a:ext cx="1455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32225"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40388" y="1298575"/>
            <a:ext cx="1455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48550"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4025" y="2371725"/>
            <a:ext cx="9794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4413" y="2371725"/>
            <a:ext cx="9763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4119563" y="2209800"/>
            <a:ext cx="2752725" cy="2039938"/>
          </a:xfrm>
          <a:prstGeom prst="rect">
            <a:avLst/>
          </a:prstGeom>
          <a:solidFill>
            <a:srgbClr val="41A2EF"/>
          </a:solidFill>
          <a:ln>
            <a:noFill/>
          </a:ln>
          <a:extLst>
            <a:ext uri="{91240B29-F687-4F45-9708-019B960494DF}">
              <a14:hiddenLine xmlns:a14="http://schemas.microsoft.com/office/drawing/2010/main" w="12700">
                <a:solidFill>
                  <a:srgbClr val="000000"/>
                </a:solidFill>
                <a:prstDash val="dash"/>
                <a:miter lim="800000"/>
                <a:headEnd/>
                <a:tailEnd/>
              </a14:hiddenLine>
            </a:ext>
          </a:extLst>
        </p:spPr>
        <p:txBody>
          <a:bodyPr wrap="none" anchor="ctr"/>
          <a:lstStyle/>
          <a:p>
            <a:endParaRPr lang="en-US">
              <a:solidFill>
                <a:srgbClr val="000000"/>
              </a:solidFill>
              <a:latin typeface="Arial" charset="0"/>
              <a:cs typeface="Arial" charset="0"/>
            </a:endParaRPr>
          </a:p>
        </p:txBody>
      </p:sp>
      <p:pic>
        <p:nvPicPr>
          <p:cNvPr id="11" name="Picture 2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03738" y="3619500"/>
            <a:ext cx="19891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16438" y="2460625"/>
            <a:ext cx="19764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02150" y="3041650"/>
            <a:ext cx="19891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p>
            <a:r>
              <a:rPr lang="en-US" dirty="0" smtClean="0"/>
              <a:t>Company Logos</a:t>
            </a:r>
            <a:endParaRPr lang="en-US" dirty="0"/>
          </a:p>
        </p:txBody>
      </p:sp>
    </p:spTree>
    <p:extLst>
      <p:ext uri="{BB962C8B-B14F-4D97-AF65-F5344CB8AC3E}">
        <p14:creationId xmlns:p14="http://schemas.microsoft.com/office/powerpoint/2010/main" val="2895898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80" y="193328"/>
            <a:ext cx="828924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395805" y="948026"/>
            <a:ext cx="8216220" cy="357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9"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4865482"/>
            <a:ext cx="4572000" cy="320279"/>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4844209"/>
            <a:ext cx="171450" cy="185738"/>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3192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1500744"/>
            <a:ext cx="9144000" cy="3642756"/>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1"/>
            <a:ext cx="9144000" cy="3964781"/>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9" y="4172094"/>
            <a:ext cx="7990487"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2" y="0"/>
            <a:ext cx="9925049" cy="3632495"/>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2734069"/>
            <a:ext cx="6992420" cy="10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smtClean="0"/>
              <a:t>Click to edit Master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11" name="Rectangle 10"/>
          <p:cNvSpPr/>
          <p:nvPr userDrawn="1"/>
        </p:nvSpPr>
        <p:spPr>
          <a:xfrm>
            <a:off x="0" y="5116870"/>
            <a:ext cx="9144000" cy="3428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4275" y="216694"/>
            <a:ext cx="1416050"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9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4076" t="2032" r="18584" b="1595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30057"/>
            <a:ext cx="9144000" cy="5177432"/>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13599"/>
            <a:ext cx="1806854" cy="750410"/>
          </a:xfrm>
          <a:prstGeom prst="rect">
            <a:avLst/>
          </a:prstGeom>
        </p:spPr>
      </p:pic>
    </p:spTree>
    <p:extLst>
      <p:ext uri="{BB962C8B-B14F-4D97-AF65-F5344CB8AC3E}">
        <p14:creationId xmlns:p14="http://schemas.microsoft.com/office/powerpoint/2010/main" val="322638489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6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4256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834" y="1197864"/>
            <a:ext cx="4096966"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97864"/>
            <a:ext cx="4038600"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264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9750"/>
            <a:ext cx="4040188" cy="2784872"/>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09750"/>
            <a:ext cx="4041775" cy="2784872"/>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p:txBody>
          <a:bodyPr/>
          <a:lstStyle>
            <a:lvl1pPr>
              <a:defRPr baseline="0">
                <a:solidFill>
                  <a:srgbClr val="0F73C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15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algn="ctr"/>
            <a:r>
              <a:rPr lang="en-US" sz="800" dirty="0">
                <a:solidFill>
                  <a:schemeClr val="bg1"/>
                </a:solidFill>
                <a:cs typeface="Arial" charset="0"/>
                <a:sym typeface="Arial" charset="0"/>
              </a:rPr>
              <a:t>© 2015 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26173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renceRoom Background on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696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24996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400050" y="438150"/>
            <a:ext cx="8345488" cy="407988"/>
            <a:chOff x="400778" y="438150"/>
            <a:chExt cx="8343994" cy="408049"/>
          </a:xfrm>
        </p:grpSpPr>
        <p:sp>
          <p:nvSpPr>
            <p:cNvPr id="12" name="Rectangle 11"/>
            <p:cNvSpPr/>
            <p:nvPr userDrawn="1"/>
          </p:nvSpPr>
          <p:spPr>
            <a:xfrm>
              <a:off x="400778" y="827146"/>
              <a:ext cx="8343994" cy="19053"/>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8415837" y="438150"/>
              <a:ext cx="325737" cy="23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3"/>
          <p:cNvSpPr>
            <a:spLocks noGrp="1"/>
          </p:cNvSpPr>
          <p:nvPr>
            <p:ph type="title"/>
          </p:nvPr>
        </p:nvSpPr>
        <p:spPr bwMode="auto">
          <a:xfrm>
            <a:off x="365125" y="57150"/>
            <a:ext cx="7864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0" rIns="0" bIns="0" numCol="1" anchor="b" anchorCtr="0" compatLnSpc="1">
            <a:prstTxWarp prst="textNoShape">
              <a:avLst/>
            </a:prstTxWarp>
          </a:bodyPr>
          <a:lstStyle/>
          <a:p>
            <a:pPr lvl="0"/>
            <a:r>
              <a:rPr lang="en-US" smtClean="0"/>
              <a:t>Click to edit Master title style</a:t>
            </a:r>
            <a:endParaRPr lang="en-US" dirty="0"/>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2015 Quantum Corporation | </a:t>
            </a:r>
            <a:r>
              <a:rPr i="1" dirty="0">
                <a:solidFill>
                  <a:srgbClr val="898989"/>
                </a:solidFill>
                <a:latin typeface="Calibri" panose="020F0502020204030204" pitchFamily="34" charset="0"/>
              </a:rPr>
              <a:t>Company Confidential</a:t>
            </a:r>
          </a:p>
        </p:txBody>
      </p:sp>
      <p:sp>
        <p:nvSpPr>
          <p:cNvPr id="1030" name="Text Placeholder 2"/>
          <p:cNvSpPr>
            <a:spLocks noGrp="1"/>
          </p:cNvSpPr>
          <p:nvPr>
            <p:ph type="body" idx="1"/>
          </p:nvPr>
        </p:nvSpPr>
        <p:spPr bwMode="auto">
          <a:xfrm>
            <a:off x="400050" y="1200150"/>
            <a:ext cx="82867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0" rIns="9144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09" r:id="rId2"/>
    <p:sldLayoutId id="2147483710" r:id="rId3"/>
    <p:sldLayoutId id="2147483714" r:id="rId4"/>
    <p:sldLayoutId id="2147483711" r:id="rId5"/>
    <p:sldLayoutId id="2147483712"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39" r:id="rId21"/>
    <p:sldLayoutId id="2147483729" r:id="rId22"/>
    <p:sldLayoutId id="2147483730" r:id="rId23"/>
    <p:sldLayoutId id="2147483731" r:id="rId24"/>
    <p:sldLayoutId id="2147483738" r:id="rId25"/>
    <p:sldLayoutId id="2147483732" r:id="rId26"/>
    <p:sldLayoutId id="2147483733" r:id="rId27"/>
    <p:sldLayoutId id="2147483734" r:id="rId28"/>
    <p:sldLayoutId id="2147483735" r:id="rId29"/>
    <p:sldLayoutId id="2147483736" r:id="rId30"/>
    <p:sldLayoutId id="2147483737" r:id="rId31"/>
    <p:sldLayoutId id="2147483741" r:id="rId32"/>
    <p:sldLayoutId id="2147483742" r:id="rId33"/>
    <p:sldLayoutId id="2147483744" r:id="rId34"/>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300"/>
        </a:spcBef>
        <a:spcAft>
          <a:spcPts val="300"/>
        </a:spcAft>
        <a:buSzPct val="95000"/>
        <a:buBlip>
          <a:blip r:embed="rId37"/>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urldefense.proofpoint.com/v2/url?u=https-3A__crc.dothill.com_portal&amp;d=BQMFAg&amp;c=8S5idjlO_n28Ko3lg6lskTMwneSC-WqZ5EBTEEvDlkg&amp;r=k1NK1x56boVwCDEssuaWQ9KZKkbNFo11L7DMAMetq_E&amp;m=aIpGNKG7DIMRfVDr8swGu6STeJmZkr5wNhe6P_dT3Ww&amp;s=xibRIbfPU7BttKAGYSG6x8pyOBHLOyPHiXOGkWriSCk&amp;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3.xml"/><Relationship Id="rId1" Type="http://schemas.openxmlformats.org/officeDocument/2006/relationships/themeOverride" Target="../theme/themeOverride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cid:image001.png@01D097BF.8A45EAD0" TargetMode="External"/><Relationship Id="rId2" Type="http://schemas.openxmlformats.org/officeDocument/2006/relationships/image" Target="../media/image70.pn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cid:image001.jpg@01D0EFB3.8C633240" TargetMode="External"/><Relationship Id="rId2" Type="http://schemas.openxmlformats.org/officeDocument/2006/relationships/image" Target="../media/image71.jpe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image" Target="cid:image001.png@01D0C853.57294E70" TargetMode="External"/><Relationship Id="rId2" Type="http://schemas.openxmlformats.org/officeDocument/2006/relationships/image" Target="../media/image72.pn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cid:image001.jpg@01D0EFB3.8C633240" TargetMode="External"/><Relationship Id="rId2" Type="http://schemas.openxmlformats.org/officeDocument/2006/relationships/image" Target="../media/image71.jpe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hyperlink" Target="mailto:techsupport@quantum.com"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DL-Express@Quantum.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1"/>
          <p:cNvSpPr>
            <a:spLocks noGrp="1"/>
          </p:cNvSpPr>
          <p:nvPr>
            <p:ph type="subTitle" idx="1"/>
          </p:nvPr>
        </p:nvSpPr>
        <p:spPr/>
        <p:txBody>
          <a:bodyPr/>
          <a:lstStyle/>
          <a:p>
            <a:r>
              <a:rPr lang="en-US" dirty="0" smtClean="0">
                <a:solidFill>
                  <a:srgbClr val="FF0000"/>
                </a:solidFill>
                <a:latin typeface="Calibri" charset="0"/>
              </a:rPr>
              <a:t>September 23 , 2015</a:t>
            </a:r>
            <a:endParaRPr dirty="0">
              <a:solidFill>
                <a:srgbClr val="FF0000"/>
              </a:solidFill>
              <a:latin typeface="Calibri" charset="0"/>
            </a:endParaRPr>
          </a:p>
        </p:txBody>
      </p:sp>
      <p:sp>
        <p:nvSpPr>
          <p:cNvPr id="3" name="Text Placeholder 2"/>
          <p:cNvSpPr>
            <a:spLocks noGrp="1"/>
          </p:cNvSpPr>
          <p:nvPr>
            <p:ph type="body" sz="quarter" idx="10"/>
          </p:nvPr>
        </p:nvSpPr>
        <p:spPr>
          <a:xfrm>
            <a:off x="2057400" y="2009774"/>
            <a:ext cx="6705600" cy="977481"/>
          </a:xfrm>
        </p:spPr>
        <p:txBody>
          <a:bodyPr rtlCol="0">
            <a:normAutofit fontScale="77500" lnSpcReduction="20000"/>
          </a:bodyPr>
          <a:lstStyle/>
          <a:p>
            <a:pPr>
              <a:defRPr/>
            </a:pPr>
            <a:r>
              <a:rPr lang="en-US" dirty="0"/>
              <a:t>Firmware Version GL210</a:t>
            </a:r>
          </a:p>
          <a:p>
            <a:pPr>
              <a:defRPr/>
            </a:pPr>
            <a:r>
              <a:rPr lang="en-US" dirty="0" smtClean="0"/>
              <a:t>For QXS 1200/2400/5600</a:t>
            </a:r>
          </a:p>
          <a:p>
            <a:pPr>
              <a:defRPr/>
            </a:pPr>
            <a:r>
              <a:rPr lang="en-US" dirty="0" smtClean="0"/>
              <a:t>TOI for Global Service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Hill to Quantum QXS Transition</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Goal : Unify on QXS Hybrid Disk across all of Quantum</a:t>
            </a:r>
          </a:p>
          <a:p>
            <a:pPr lvl="1"/>
            <a:endParaRPr lang="en-US" dirty="0" smtClean="0"/>
          </a:p>
          <a:p>
            <a:r>
              <a:rPr lang="en-US" dirty="0" smtClean="0"/>
              <a:t>April through Oct/Nov 2015</a:t>
            </a:r>
          </a:p>
          <a:p>
            <a:pPr lvl="1"/>
            <a:r>
              <a:rPr lang="en-US" dirty="0" smtClean="0"/>
              <a:t>Systems, GUI and boxes branded Dot Hill</a:t>
            </a:r>
          </a:p>
          <a:p>
            <a:pPr lvl="1"/>
            <a:r>
              <a:rPr lang="en-US" dirty="0" smtClean="0"/>
              <a:t>Quantum QXS names in price book</a:t>
            </a:r>
          </a:p>
          <a:p>
            <a:pPr lvl="1"/>
            <a:r>
              <a:rPr lang="en-US" dirty="0" smtClean="0"/>
              <a:t>Dot Hill part numbers – can still honor existing quotes</a:t>
            </a:r>
          </a:p>
          <a:p>
            <a:pPr lvl="1"/>
            <a:r>
              <a:rPr lang="en-US" dirty="0" smtClean="0"/>
              <a:t>Quantum service parts sold</a:t>
            </a:r>
          </a:p>
          <a:p>
            <a:pPr lvl="1"/>
            <a:r>
              <a:rPr lang="en-US" dirty="0" smtClean="0"/>
              <a:t>Quantum warranty : 36 months, NBD parts replacement</a:t>
            </a:r>
          </a:p>
          <a:p>
            <a:r>
              <a:rPr lang="en-US" smtClean="0"/>
              <a:t>Nov </a:t>
            </a:r>
            <a:r>
              <a:rPr lang="en-US" dirty="0" smtClean="0"/>
              <a:t>2015 : True QXS product</a:t>
            </a:r>
          </a:p>
          <a:p>
            <a:pPr lvl="1"/>
            <a:r>
              <a:rPr lang="en-US" dirty="0" smtClean="0"/>
              <a:t>New Quantum part numbers</a:t>
            </a:r>
          </a:p>
          <a:p>
            <a:pPr lvl="1"/>
            <a:r>
              <a:rPr lang="en-US" dirty="0" smtClean="0"/>
              <a:t>New price book to reflect these numbers and bundling changes</a:t>
            </a:r>
          </a:p>
          <a:p>
            <a:pPr lvl="1"/>
            <a:r>
              <a:rPr lang="en-US" dirty="0" smtClean="0"/>
              <a:t>Systems, GUI and boxes will all be Quantum QXS branded</a:t>
            </a:r>
          </a:p>
          <a:p>
            <a:pPr lvl="1"/>
            <a:r>
              <a:rPr lang="en-US" dirty="0" smtClean="0"/>
              <a:t>Timed to be near same time as StorNext “Beachhead” appliance launch</a:t>
            </a:r>
          </a:p>
          <a:p>
            <a:r>
              <a:rPr lang="en-US" dirty="0" smtClean="0"/>
              <a:t>Q1CY2016 : Transition out Dot Hill and StorNext QXS parts</a:t>
            </a:r>
            <a:endParaRPr lang="en-US" dirty="0"/>
          </a:p>
        </p:txBody>
      </p:sp>
    </p:spTree>
    <p:extLst>
      <p:ext uri="{BB962C8B-B14F-4D97-AF65-F5344CB8AC3E}">
        <p14:creationId xmlns:p14="http://schemas.microsoft.com/office/powerpoint/2010/main" val="313138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Examples of QXS Configurations</a:t>
            </a:r>
            <a:endParaRPr lang="en-US" dirty="0"/>
          </a:p>
        </p:txBody>
      </p:sp>
      <p:sp>
        <p:nvSpPr>
          <p:cNvPr id="34" name="Rounded Rectangle 33"/>
          <p:cNvSpPr/>
          <p:nvPr/>
        </p:nvSpPr>
        <p:spPr>
          <a:xfrm>
            <a:off x="381000" y="914400"/>
            <a:ext cx="8229600" cy="533400"/>
          </a:xfrm>
          <a:prstGeom prst="roundRect">
            <a:avLst/>
          </a:prstGeom>
          <a:gradFill rotWithShape="1">
            <a:gsLst>
              <a:gs pos="0">
                <a:srgbClr val="41A2EF">
                  <a:shade val="51000"/>
                  <a:satMod val="130000"/>
                </a:srgbClr>
              </a:gs>
              <a:gs pos="80000">
                <a:srgbClr val="41A2EF">
                  <a:shade val="93000"/>
                  <a:satMod val="130000"/>
                </a:srgbClr>
              </a:gs>
              <a:gs pos="100000">
                <a:srgbClr val="41A2EF">
                  <a:shade val="94000"/>
                  <a:satMod val="135000"/>
                </a:srgbClr>
              </a:gs>
            </a:gsLst>
            <a:lin ang="16200000" scaled="0"/>
          </a:gradFill>
          <a:ln w="9525" cap="flat" cmpd="sng" algn="ctr">
            <a:solidFill>
              <a:srgbClr val="41A2E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Quantum</a:t>
            </a:r>
          </a:p>
        </p:txBody>
      </p:sp>
      <p:sp>
        <p:nvSpPr>
          <p:cNvPr id="35" name="Rounded Rectangle 34"/>
          <p:cNvSpPr/>
          <p:nvPr/>
        </p:nvSpPr>
        <p:spPr>
          <a:xfrm>
            <a:off x="381000" y="1505979"/>
            <a:ext cx="8229600" cy="498231"/>
          </a:xfrm>
          <a:prstGeom prst="roundRect">
            <a:avLst/>
          </a:prstGeom>
          <a:gradFill rotWithShape="1">
            <a:gsLst>
              <a:gs pos="0">
                <a:srgbClr val="41A2EF">
                  <a:shade val="51000"/>
                  <a:satMod val="130000"/>
                </a:srgbClr>
              </a:gs>
              <a:gs pos="80000">
                <a:srgbClr val="41A2EF">
                  <a:shade val="93000"/>
                  <a:satMod val="130000"/>
                </a:srgbClr>
              </a:gs>
              <a:gs pos="100000">
                <a:srgbClr val="41A2EF">
                  <a:shade val="94000"/>
                  <a:satMod val="135000"/>
                </a:srgbClr>
              </a:gs>
            </a:gsLst>
            <a:lin ang="16200000" scaled="0"/>
          </a:gradFill>
          <a:ln w="9525" cap="flat" cmpd="sng" algn="ctr">
            <a:solidFill>
              <a:srgbClr val="41A2E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QXS Hybrid Disk Systems</a:t>
            </a:r>
          </a:p>
        </p:txBody>
      </p:sp>
      <p:sp>
        <p:nvSpPr>
          <p:cNvPr id="48" name="Rounded Rectangle 47"/>
          <p:cNvSpPr/>
          <p:nvPr/>
        </p:nvSpPr>
        <p:spPr>
          <a:xfrm>
            <a:off x="384048" y="2059164"/>
            <a:ext cx="2667000" cy="6858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QXS-3</a:t>
            </a:r>
          </a:p>
        </p:txBody>
      </p:sp>
      <p:sp>
        <p:nvSpPr>
          <p:cNvPr id="49" name="Rounded Rectangle 48"/>
          <p:cNvSpPr/>
          <p:nvPr/>
        </p:nvSpPr>
        <p:spPr>
          <a:xfrm>
            <a:off x="3163824" y="2059164"/>
            <a:ext cx="2667000" cy="6858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QXS-4</a:t>
            </a:r>
          </a:p>
        </p:txBody>
      </p:sp>
      <p:sp>
        <p:nvSpPr>
          <p:cNvPr id="50" name="Rounded Rectangle 49"/>
          <p:cNvSpPr/>
          <p:nvPr/>
        </p:nvSpPr>
        <p:spPr>
          <a:xfrm>
            <a:off x="5943600" y="2059164"/>
            <a:ext cx="2667000" cy="6858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Calibri"/>
                <a:ea typeface="+mn-ea"/>
                <a:cs typeface="+mn-cs"/>
              </a:rPr>
              <a:t>QXS-6</a:t>
            </a:r>
          </a:p>
        </p:txBody>
      </p:sp>
      <p:sp>
        <p:nvSpPr>
          <p:cNvPr id="51" name="Rounded Rectangle 50"/>
          <p:cNvSpPr/>
          <p:nvPr/>
        </p:nvSpPr>
        <p:spPr>
          <a:xfrm>
            <a:off x="381000" y="2798304"/>
            <a:ext cx="874776" cy="3429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QXS-312</a:t>
            </a:r>
          </a:p>
        </p:txBody>
      </p:sp>
      <p:sp>
        <p:nvSpPr>
          <p:cNvPr id="52" name="Rounded Rectangle 51"/>
          <p:cNvSpPr/>
          <p:nvPr/>
        </p:nvSpPr>
        <p:spPr>
          <a:xfrm>
            <a:off x="1280160" y="2798304"/>
            <a:ext cx="874776" cy="3429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QXS-324</a:t>
            </a:r>
          </a:p>
        </p:txBody>
      </p:sp>
      <p:sp>
        <p:nvSpPr>
          <p:cNvPr id="54" name="Rounded Rectangle 53"/>
          <p:cNvSpPr/>
          <p:nvPr/>
        </p:nvSpPr>
        <p:spPr>
          <a:xfrm>
            <a:off x="3879088" y="2798304"/>
            <a:ext cx="594360" cy="3429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QXS-424</a:t>
            </a:r>
          </a:p>
        </p:txBody>
      </p:sp>
      <p:sp>
        <p:nvSpPr>
          <p:cNvPr id="55" name="Rounded Rectangle 54"/>
          <p:cNvSpPr/>
          <p:nvPr/>
        </p:nvSpPr>
        <p:spPr>
          <a:xfrm>
            <a:off x="4557776" y="2798304"/>
            <a:ext cx="594360" cy="3429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QXS-448</a:t>
            </a:r>
          </a:p>
        </p:txBody>
      </p:sp>
      <p:sp>
        <p:nvSpPr>
          <p:cNvPr id="56" name="Rounded Rectangle 55"/>
          <p:cNvSpPr/>
          <p:nvPr/>
        </p:nvSpPr>
        <p:spPr>
          <a:xfrm>
            <a:off x="5236464" y="2796780"/>
            <a:ext cx="594360" cy="3429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QXS-456</a:t>
            </a:r>
            <a:endParaRPr kumimoji="0" lang="en-US" sz="9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Rounded Rectangle 57"/>
          <p:cNvSpPr/>
          <p:nvPr/>
        </p:nvSpPr>
        <p:spPr>
          <a:xfrm>
            <a:off x="6842760" y="2798304"/>
            <a:ext cx="874776" cy="3429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QXS-648</a:t>
            </a:r>
          </a:p>
        </p:txBody>
      </p:sp>
      <p:sp>
        <p:nvSpPr>
          <p:cNvPr id="59" name="Rounded Rectangle 58"/>
          <p:cNvSpPr/>
          <p:nvPr/>
        </p:nvSpPr>
        <p:spPr>
          <a:xfrm>
            <a:off x="7735824" y="2796780"/>
            <a:ext cx="874776" cy="3429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ea typeface="+mn-ea"/>
                <a:cs typeface="+mn-cs"/>
              </a:rPr>
              <a:t>QXS-656</a:t>
            </a:r>
            <a:endParaRPr kumimoji="0" lang="en-US" sz="10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0" name="Rounded Rectangle 59"/>
          <p:cNvSpPr/>
          <p:nvPr/>
        </p:nvSpPr>
        <p:spPr>
          <a:xfrm>
            <a:off x="3200400" y="2798304"/>
            <a:ext cx="594360" cy="342900"/>
          </a:xfrm>
          <a:prstGeom prst="roundRect">
            <a:avLst/>
          </a:prstGeom>
          <a:gradFill rotWithShape="1">
            <a:gsLst>
              <a:gs pos="0">
                <a:srgbClr val="969697">
                  <a:shade val="51000"/>
                  <a:satMod val="130000"/>
                </a:srgbClr>
              </a:gs>
              <a:gs pos="80000">
                <a:srgbClr val="969697">
                  <a:shade val="93000"/>
                  <a:satMod val="130000"/>
                </a:srgbClr>
              </a:gs>
              <a:gs pos="100000">
                <a:srgbClr val="969697">
                  <a:shade val="94000"/>
                  <a:satMod val="135000"/>
                </a:srgbClr>
              </a:gs>
            </a:gsLst>
            <a:lin ang="16200000" scaled="0"/>
          </a:gradFill>
          <a:ln w="9525" cap="flat" cmpd="sng" algn="ctr">
            <a:solidFill>
              <a:srgbClr val="96969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white"/>
                </a:solidFill>
                <a:effectLst/>
                <a:uLnTx/>
                <a:uFillTx/>
                <a:latin typeface="Calibri"/>
                <a:ea typeface="+mn-ea"/>
                <a:cs typeface="+mn-cs"/>
              </a:rPr>
              <a:t>QXS-412</a:t>
            </a:r>
          </a:p>
        </p:txBody>
      </p:sp>
      <p:sp>
        <p:nvSpPr>
          <p:cNvPr id="61" name="Rounded Rectangle 60"/>
          <p:cNvSpPr/>
          <p:nvPr/>
        </p:nvSpPr>
        <p:spPr>
          <a:xfrm>
            <a:off x="3160776" y="2592564"/>
            <a:ext cx="2670048" cy="152400"/>
          </a:xfrm>
          <a:prstGeom prst="roundRect">
            <a:avLst>
              <a:gd name="adj" fmla="val 42417"/>
            </a:avLst>
          </a:prstGeom>
          <a:gradFill flip="none" rotWithShape="1">
            <a:gsLst>
              <a:gs pos="0">
                <a:srgbClr val="7FAD49"/>
              </a:gs>
              <a:gs pos="35000">
                <a:srgbClr val="7FAD49"/>
              </a:gs>
              <a:gs pos="100000">
                <a:srgbClr val="F47F16"/>
              </a:gs>
            </a:gsLst>
            <a:lin ang="1620000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cs typeface="+mn-cs"/>
              </a:rPr>
              <a:t>Q-Tools + 1 Button Personality</a:t>
            </a:r>
          </a:p>
        </p:txBody>
      </p:sp>
      <p:sp>
        <p:nvSpPr>
          <p:cNvPr id="62" name="Rounded Rectangle 61"/>
          <p:cNvSpPr/>
          <p:nvPr/>
        </p:nvSpPr>
        <p:spPr>
          <a:xfrm>
            <a:off x="5940552" y="2592564"/>
            <a:ext cx="2670048" cy="152400"/>
          </a:xfrm>
          <a:prstGeom prst="roundRect">
            <a:avLst>
              <a:gd name="adj" fmla="val 42417"/>
            </a:avLst>
          </a:prstGeom>
          <a:gradFill flip="none" rotWithShape="1">
            <a:gsLst>
              <a:gs pos="0">
                <a:srgbClr val="7FAD49"/>
              </a:gs>
              <a:gs pos="35000">
                <a:srgbClr val="7FAD49"/>
              </a:gs>
              <a:gs pos="100000">
                <a:srgbClr val="F47F16"/>
              </a:gs>
            </a:gsLst>
            <a:lin ang="1620000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cs typeface="+mn-cs"/>
              </a:rPr>
              <a:t>1 Button Personality</a:t>
            </a:r>
          </a:p>
        </p:txBody>
      </p:sp>
      <p:sp>
        <p:nvSpPr>
          <p:cNvPr id="63" name="Rounded Rectangle 62"/>
          <p:cNvSpPr/>
          <p:nvPr/>
        </p:nvSpPr>
        <p:spPr>
          <a:xfrm>
            <a:off x="377952" y="2592564"/>
            <a:ext cx="2670048" cy="152400"/>
          </a:xfrm>
          <a:prstGeom prst="roundRect">
            <a:avLst>
              <a:gd name="adj" fmla="val 42417"/>
            </a:avLst>
          </a:prstGeom>
          <a:gradFill flip="none" rotWithShape="1">
            <a:gsLst>
              <a:gs pos="0">
                <a:srgbClr val="7FAD49"/>
              </a:gs>
              <a:gs pos="35000">
                <a:srgbClr val="7FAD49"/>
              </a:gs>
              <a:gs pos="100000">
                <a:srgbClr val="F47F16"/>
              </a:gs>
            </a:gsLst>
            <a:lin ang="1620000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a:ea typeface="+mn-ea"/>
                <a:cs typeface="+mn-cs"/>
              </a:rPr>
              <a:t>Q-Tools + 1 Button Personality</a:t>
            </a:r>
          </a:p>
        </p:txBody>
      </p:sp>
      <p:grpSp>
        <p:nvGrpSpPr>
          <p:cNvPr id="33" name="Group 32"/>
          <p:cNvGrpSpPr/>
          <p:nvPr/>
        </p:nvGrpSpPr>
        <p:grpSpPr>
          <a:xfrm>
            <a:off x="1781537" y="3888328"/>
            <a:ext cx="990600" cy="1143001"/>
            <a:chOff x="3014472" y="5257800"/>
            <a:chExt cx="990600" cy="1143001"/>
          </a:xfrm>
        </p:grpSpPr>
        <p:sp>
          <p:nvSpPr>
            <p:cNvPr id="64" name="Rectangle 63"/>
            <p:cNvSpPr/>
            <p:nvPr/>
          </p:nvSpPr>
          <p:spPr>
            <a:xfrm>
              <a:off x="3014472" y="5257800"/>
              <a:ext cx="990600" cy="1143000"/>
            </a:xfrm>
            <a:prstGeom prst="rect">
              <a:avLst/>
            </a:prstGeom>
            <a:gradFill rotWithShape="1">
              <a:gsLst>
                <a:gs pos="0">
                  <a:srgbClr val="7FAD49">
                    <a:shade val="51000"/>
                    <a:satMod val="130000"/>
                  </a:srgbClr>
                </a:gs>
                <a:gs pos="80000">
                  <a:srgbClr val="7FAD49">
                    <a:shade val="93000"/>
                    <a:satMod val="130000"/>
                  </a:srgbClr>
                </a:gs>
                <a:gs pos="100000">
                  <a:srgbClr val="7FAD49">
                    <a:shade val="94000"/>
                    <a:satMod val="135000"/>
                  </a:srgbClr>
                </a:gs>
              </a:gsLst>
              <a:lin ang="16200000" scaled="0"/>
            </a:gradFill>
            <a:ln w="9525" cap="flat" cmpd="sng" algn="ctr">
              <a:solidFill>
                <a:srgbClr val="7FAD4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000" kern="0" dirty="0">
                  <a:solidFill>
                    <a:prstClr val="white"/>
                  </a:solidFill>
                  <a:latin typeface="Calibri"/>
                </a:rPr>
                <a:t>Video Surveillance</a:t>
              </a:r>
            </a:p>
          </p:txBody>
        </p:sp>
        <p:sp>
          <p:nvSpPr>
            <p:cNvPr id="65" name="Right Triangle 64"/>
            <p:cNvSpPr/>
            <p:nvPr/>
          </p:nvSpPr>
          <p:spPr>
            <a:xfrm rot="16200000">
              <a:off x="3490722" y="5886451"/>
              <a:ext cx="533400" cy="495300"/>
            </a:xfrm>
            <a:prstGeom prst="rtTriangle">
              <a:avLst/>
            </a:prstGeom>
            <a:gradFill rotWithShape="1">
              <a:gsLst>
                <a:gs pos="0">
                  <a:srgbClr val="F47F16">
                    <a:shade val="51000"/>
                    <a:satMod val="130000"/>
                  </a:srgbClr>
                </a:gs>
                <a:gs pos="80000">
                  <a:srgbClr val="F47F16">
                    <a:shade val="93000"/>
                    <a:satMod val="130000"/>
                  </a:srgbClr>
                </a:gs>
                <a:gs pos="100000">
                  <a:srgbClr val="F47F16">
                    <a:shade val="94000"/>
                    <a:satMod val="135000"/>
                  </a:srgbClr>
                </a:gs>
              </a:gsLst>
              <a:lin ang="16200000" scaled="0"/>
            </a:gradFill>
            <a:ln w="9525" cap="flat" cmpd="sng" algn="ctr">
              <a:solidFill>
                <a:srgbClr val="F47F1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endParaRPr lang="en-US" sz="1000" kern="0">
                <a:solidFill>
                  <a:prstClr val="white"/>
                </a:solidFill>
                <a:effectLst>
                  <a:outerShdw blurRad="38100" dist="38100" dir="2700000" algn="tl">
                    <a:srgbClr val="000000">
                      <a:alpha val="43137"/>
                    </a:srgbClr>
                  </a:outerShdw>
                </a:effectLst>
                <a:latin typeface="Calibri"/>
                <a:ea typeface="+mn-ea"/>
                <a:cs typeface="+mn-cs"/>
              </a:endParaRPr>
            </a:p>
          </p:txBody>
        </p:sp>
      </p:grpSp>
      <p:sp>
        <p:nvSpPr>
          <p:cNvPr id="66" name="Rectangle 65"/>
          <p:cNvSpPr/>
          <p:nvPr/>
        </p:nvSpPr>
        <p:spPr>
          <a:xfrm>
            <a:off x="400793" y="3888328"/>
            <a:ext cx="990600" cy="1143000"/>
          </a:xfrm>
          <a:prstGeom prst="rect">
            <a:avLst/>
          </a:prstGeom>
          <a:gradFill rotWithShape="1">
            <a:gsLst>
              <a:gs pos="0">
                <a:srgbClr val="7FAD49">
                  <a:shade val="51000"/>
                  <a:satMod val="130000"/>
                </a:srgbClr>
              </a:gs>
              <a:gs pos="80000">
                <a:srgbClr val="7FAD49">
                  <a:shade val="93000"/>
                  <a:satMod val="130000"/>
                </a:srgbClr>
              </a:gs>
              <a:gs pos="100000">
                <a:srgbClr val="7FAD49">
                  <a:shade val="94000"/>
                  <a:satMod val="135000"/>
                </a:srgbClr>
              </a:gs>
            </a:gsLst>
            <a:lin ang="16200000" scaled="0"/>
          </a:gradFill>
          <a:ln w="9525" cap="flat" cmpd="sng" algn="ctr">
            <a:solidFill>
              <a:srgbClr val="7FAD4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000" kern="0" dirty="0">
                <a:solidFill>
                  <a:prstClr val="white"/>
                </a:solidFill>
                <a:latin typeface="Calibri"/>
              </a:rPr>
              <a:t>Media &amp; Entertainment</a:t>
            </a:r>
          </a:p>
        </p:txBody>
      </p:sp>
      <p:sp>
        <p:nvSpPr>
          <p:cNvPr id="68" name="Rectangle 67"/>
          <p:cNvSpPr/>
          <p:nvPr/>
        </p:nvSpPr>
        <p:spPr>
          <a:xfrm>
            <a:off x="5271891" y="3888328"/>
            <a:ext cx="762000" cy="1143000"/>
          </a:xfrm>
          <a:prstGeom prst="rect">
            <a:avLst/>
          </a:prstGeom>
          <a:gradFill rotWithShape="1">
            <a:gsLst>
              <a:gs pos="0">
                <a:srgbClr val="F47F16">
                  <a:shade val="51000"/>
                  <a:satMod val="130000"/>
                </a:srgbClr>
              </a:gs>
              <a:gs pos="80000">
                <a:srgbClr val="F47F16">
                  <a:shade val="93000"/>
                  <a:satMod val="130000"/>
                </a:srgbClr>
              </a:gs>
              <a:gs pos="100000">
                <a:srgbClr val="F47F16">
                  <a:shade val="94000"/>
                  <a:satMod val="135000"/>
                </a:srgbClr>
              </a:gs>
            </a:gsLst>
            <a:lin ang="16200000" scaled="0"/>
          </a:gradFill>
          <a:ln w="9525" cap="flat" cmpd="sng" algn="ctr">
            <a:solidFill>
              <a:srgbClr val="F47F1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000" kern="0" dirty="0">
                <a:solidFill>
                  <a:prstClr val="white"/>
                </a:solidFill>
                <a:effectLst>
                  <a:outerShdw blurRad="38100" dist="38100" dir="2700000" algn="tl">
                    <a:srgbClr val="000000">
                      <a:alpha val="43137"/>
                    </a:srgbClr>
                  </a:outerShdw>
                </a:effectLst>
                <a:latin typeface="Calibri"/>
                <a:ea typeface="+mn-ea"/>
                <a:cs typeface="+mn-cs"/>
              </a:rPr>
              <a:t>Virtual Computing</a:t>
            </a:r>
          </a:p>
        </p:txBody>
      </p:sp>
      <p:sp>
        <p:nvSpPr>
          <p:cNvPr id="69" name="Rectangle 68"/>
          <p:cNvSpPr/>
          <p:nvPr/>
        </p:nvSpPr>
        <p:spPr>
          <a:xfrm>
            <a:off x="6237091" y="3888328"/>
            <a:ext cx="762000" cy="1143000"/>
          </a:xfrm>
          <a:prstGeom prst="rect">
            <a:avLst/>
          </a:prstGeom>
          <a:gradFill rotWithShape="1">
            <a:gsLst>
              <a:gs pos="0">
                <a:srgbClr val="F47F16">
                  <a:shade val="51000"/>
                  <a:satMod val="130000"/>
                </a:srgbClr>
              </a:gs>
              <a:gs pos="80000">
                <a:srgbClr val="F47F16">
                  <a:shade val="93000"/>
                  <a:satMod val="130000"/>
                </a:srgbClr>
              </a:gs>
              <a:gs pos="100000">
                <a:srgbClr val="F47F16">
                  <a:shade val="94000"/>
                  <a:satMod val="135000"/>
                </a:srgbClr>
              </a:gs>
            </a:gsLst>
            <a:lin ang="16200000" scaled="0"/>
          </a:gradFill>
          <a:ln w="9525" cap="flat" cmpd="sng" algn="ctr">
            <a:solidFill>
              <a:srgbClr val="F47F1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000" kern="0" dirty="0">
                <a:solidFill>
                  <a:prstClr val="white"/>
                </a:solidFill>
                <a:effectLst>
                  <a:outerShdw blurRad="38100" dist="38100" dir="2700000" algn="tl">
                    <a:srgbClr val="000000">
                      <a:alpha val="43137"/>
                    </a:srgbClr>
                  </a:outerShdw>
                </a:effectLst>
                <a:latin typeface="Calibri"/>
                <a:ea typeface="+mn-ea"/>
                <a:cs typeface="+mn-cs"/>
              </a:rPr>
              <a:t>Disk Backup</a:t>
            </a:r>
          </a:p>
        </p:txBody>
      </p:sp>
      <p:sp>
        <p:nvSpPr>
          <p:cNvPr id="70" name="Rectangle 69"/>
          <p:cNvSpPr/>
          <p:nvPr/>
        </p:nvSpPr>
        <p:spPr>
          <a:xfrm>
            <a:off x="7202291" y="3888328"/>
            <a:ext cx="762000" cy="1143000"/>
          </a:xfrm>
          <a:prstGeom prst="rect">
            <a:avLst/>
          </a:prstGeom>
          <a:gradFill rotWithShape="1">
            <a:gsLst>
              <a:gs pos="0">
                <a:srgbClr val="F47F16">
                  <a:shade val="51000"/>
                  <a:satMod val="130000"/>
                </a:srgbClr>
              </a:gs>
              <a:gs pos="80000">
                <a:srgbClr val="F47F16">
                  <a:shade val="93000"/>
                  <a:satMod val="130000"/>
                </a:srgbClr>
              </a:gs>
              <a:gs pos="100000">
                <a:srgbClr val="F47F16">
                  <a:shade val="94000"/>
                  <a:satMod val="135000"/>
                </a:srgbClr>
              </a:gs>
            </a:gsLst>
            <a:lin ang="16200000" scaled="0"/>
          </a:gradFill>
          <a:ln w="9525" cap="flat" cmpd="sng" algn="ctr">
            <a:solidFill>
              <a:srgbClr val="F47F1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000" kern="0" dirty="0">
                <a:solidFill>
                  <a:prstClr val="white"/>
                </a:solidFill>
                <a:effectLst>
                  <a:outerShdw blurRad="38100" dist="38100" dir="2700000" algn="tl">
                    <a:srgbClr val="000000">
                      <a:alpha val="43137"/>
                    </a:srgbClr>
                  </a:outerShdw>
                </a:effectLst>
                <a:latin typeface="Calibri"/>
                <a:ea typeface="+mn-ea"/>
                <a:cs typeface="+mn-cs"/>
              </a:rPr>
              <a:t>HPC</a:t>
            </a:r>
          </a:p>
        </p:txBody>
      </p:sp>
      <p:sp>
        <p:nvSpPr>
          <p:cNvPr id="71" name="Rectangle 70"/>
          <p:cNvSpPr/>
          <p:nvPr/>
        </p:nvSpPr>
        <p:spPr>
          <a:xfrm>
            <a:off x="8167491" y="3888328"/>
            <a:ext cx="762000" cy="1143000"/>
          </a:xfrm>
          <a:prstGeom prst="rect">
            <a:avLst/>
          </a:prstGeom>
          <a:gradFill rotWithShape="1">
            <a:gsLst>
              <a:gs pos="0">
                <a:srgbClr val="F47F16">
                  <a:shade val="51000"/>
                  <a:satMod val="130000"/>
                </a:srgbClr>
              </a:gs>
              <a:gs pos="80000">
                <a:srgbClr val="F47F16">
                  <a:shade val="93000"/>
                  <a:satMod val="130000"/>
                </a:srgbClr>
              </a:gs>
              <a:gs pos="100000">
                <a:srgbClr val="F47F16">
                  <a:shade val="94000"/>
                  <a:satMod val="135000"/>
                </a:srgbClr>
              </a:gs>
            </a:gsLst>
            <a:lin ang="16200000" scaled="0"/>
          </a:gradFill>
          <a:ln w="9525" cap="flat" cmpd="sng" algn="ctr">
            <a:solidFill>
              <a:srgbClr val="F47F1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000" kern="0" dirty="0">
                <a:solidFill>
                  <a:prstClr val="white"/>
                </a:solidFill>
                <a:effectLst>
                  <a:outerShdw blurRad="38100" dist="38100" dir="2700000" algn="tl">
                    <a:srgbClr val="000000">
                      <a:alpha val="43137"/>
                    </a:srgbClr>
                  </a:outerShdw>
                </a:effectLst>
                <a:latin typeface="Calibri"/>
                <a:ea typeface="+mn-ea"/>
                <a:cs typeface="+mn-cs"/>
              </a:rPr>
              <a:t>Database &amp; Other  IT</a:t>
            </a:r>
          </a:p>
        </p:txBody>
      </p:sp>
      <p:sp>
        <p:nvSpPr>
          <p:cNvPr id="72" name="Right Triangle 71"/>
          <p:cNvSpPr/>
          <p:nvPr/>
        </p:nvSpPr>
        <p:spPr>
          <a:xfrm rot="16200000">
            <a:off x="7449941" y="4516979"/>
            <a:ext cx="533400" cy="495300"/>
          </a:xfrm>
          <a:prstGeom prst="rtTriangle">
            <a:avLst/>
          </a:prstGeom>
          <a:gradFill rotWithShape="1">
            <a:gsLst>
              <a:gs pos="0">
                <a:srgbClr val="7FAD49">
                  <a:shade val="51000"/>
                  <a:satMod val="130000"/>
                </a:srgbClr>
              </a:gs>
              <a:gs pos="80000">
                <a:srgbClr val="7FAD49">
                  <a:shade val="93000"/>
                  <a:satMod val="130000"/>
                </a:srgbClr>
              </a:gs>
              <a:gs pos="100000">
                <a:srgbClr val="7FAD49">
                  <a:shade val="94000"/>
                  <a:satMod val="135000"/>
                </a:srgbClr>
              </a:gs>
            </a:gsLst>
            <a:lin ang="16200000" scaled="0"/>
          </a:gradFill>
          <a:ln w="9525" cap="flat" cmpd="sng" algn="ctr">
            <a:solidFill>
              <a:srgbClr val="7FAD4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endParaRPr lang="en-US" sz="1000" kern="0">
              <a:solidFill>
                <a:prstClr val="white"/>
              </a:solidFill>
              <a:latin typeface="Calibri"/>
            </a:endParaRPr>
          </a:p>
        </p:txBody>
      </p:sp>
      <p:sp>
        <p:nvSpPr>
          <p:cNvPr id="75" name="Circular Arrow 74"/>
          <p:cNvSpPr/>
          <p:nvPr/>
        </p:nvSpPr>
        <p:spPr>
          <a:xfrm rot="5400000">
            <a:off x="2486640" y="3495547"/>
            <a:ext cx="1269081" cy="1269081"/>
          </a:xfrm>
          <a:prstGeom prst="circularArrow">
            <a:avLst>
              <a:gd name="adj1" fmla="val 13475"/>
              <a:gd name="adj2" fmla="val 1142319"/>
              <a:gd name="adj3" fmla="val 20201260"/>
              <a:gd name="adj4" fmla="val 16053017"/>
              <a:gd name="adj5" fmla="val 12500"/>
            </a:avLst>
          </a:prstGeom>
          <a:gradFill rotWithShape="1">
            <a:gsLst>
              <a:gs pos="0">
                <a:srgbClr val="41A2EF">
                  <a:shade val="51000"/>
                  <a:satMod val="130000"/>
                </a:srgbClr>
              </a:gs>
              <a:gs pos="80000">
                <a:srgbClr val="41A2EF">
                  <a:shade val="93000"/>
                  <a:satMod val="130000"/>
                </a:srgbClr>
              </a:gs>
              <a:gs pos="100000">
                <a:srgbClr val="41A2EF">
                  <a:shade val="94000"/>
                  <a:satMod val="135000"/>
                </a:srgbClr>
              </a:gs>
            </a:gsLst>
            <a:lin ang="16200000" scaled="0"/>
          </a:gradFill>
          <a:ln w="9525" cap="flat" cmpd="sng" algn="ctr">
            <a:solidFill>
              <a:srgbClr val="41A2EF">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endParaRPr lang="en-US" sz="2400" kern="0">
              <a:solidFill>
                <a:prstClr val="white"/>
              </a:solidFill>
              <a:latin typeface="Calibri"/>
            </a:endParaRPr>
          </a:p>
        </p:txBody>
      </p:sp>
      <p:sp>
        <p:nvSpPr>
          <p:cNvPr id="76" name="Circular Arrow 75"/>
          <p:cNvSpPr/>
          <p:nvPr/>
        </p:nvSpPr>
        <p:spPr>
          <a:xfrm rot="5400000" flipV="1">
            <a:off x="4359004" y="3502219"/>
            <a:ext cx="1269081" cy="1255740"/>
          </a:xfrm>
          <a:prstGeom prst="circularArrow">
            <a:avLst>
              <a:gd name="adj1" fmla="val 13475"/>
              <a:gd name="adj2" fmla="val 1142319"/>
              <a:gd name="adj3" fmla="val 20201260"/>
              <a:gd name="adj4" fmla="val 16053017"/>
              <a:gd name="adj5" fmla="val 12500"/>
            </a:avLst>
          </a:prstGeom>
          <a:gradFill rotWithShape="1">
            <a:gsLst>
              <a:gs pos="0">
                <a:srgbClr val="41A2EF">
                  <a:shade val="51000"/>
                  <a:satMod val="130000"/>
                </a:srgbClr>
              </a:gs>
              <a:gs pos="80000">
                <a:srgbClr val="41A2EF">
                  <a:shade val="93000"/>
                  <a:satMod val="130000"/>
                </a:srgbClr>
              </a:gs>
              <a:gs pos="100000">
                <a:srgbClr val="41A2EF">
                  <a:shade val="94000"/>
                  <a:satMod val="135000"/>
                </a:srgbClr>
              </a:gs>
            </a:gsLst>
            <a:lin ang="16200000" scaled="0"/>
          </a:gradFill>
          <a:ln w="9525" cap="flat" cmpd="sng" algn="ctr">
            <a:solidFill>
              <a:srgbClr val="41A2EF">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endParaRPr lang="en-US" sz="2400" kern="0">
              <a:solidFill>
                <a:prstClr val="white"/>
              </a:solidFill>
              <a:latin typeface="Calibri"/>
            </a:endParaRPr>
          </a:p>
        </p:txBody>
      </p:sp>
      <p:sp>
        <p:nvSpPr>
          <p:cNvPr id="77" name="TextBox 76"/>
          <p:cNvSpPr txBox="1"/>
          <p:nvPr/>
        </p:nvSpPr>
        <p:spPr>
          <a:xfrm>
            <a:off x="2854538" y="4483887"/>
            <a:ext cx="2272802" cy="646331"/>
          </a:xfrm>
          <a:prstGeom prst="rect">
            <a:avLst/>
          </a:prstGeom>
          <a:noFill/>
        </p:spPr>
        <p:txBody>
          <a:bodyPr wrap="none" rtlCol="0">
            <a:spAutoFit/>
          </a:bodyPr>
          <a:lstStyle/>
          <a:p>
            <a:pPr algn="ctr"/>
            <a:r>
              <a:rPr lang="en-US" dirty="0" smtClean="0"/>
              <a:t>1-Button</a:t>
            </a:r>
          </a:p>
          <a:p>
            <a:pPr algn="ctr"/>
            <a:r>
              <a:rPr lang="en-US" dirty="0" smtClean="0"/>
              <a:t>Use Case Personalities</a:t>
            </a:r>
            <a:endParaRPr lang="en-US" dirty="0"/>
          </a:p>
        </p:txBody>
      </p:sp>
      <p:sp>
        <p:nvSpPr>
          <p:cNvPr id="73" name="Oval 72"/>
          <p:cNvSpPr/>
          <p:nvPr/>
        </p:nvSpPr>
        <p:spPr>
          <a:xfrm>
            <a:off x="3921731" y="3247845"/>
            <a:ext cx="1103433" cy="1103433"/>
          </a:xfrm>
          <a:prstGeom prst="ellipse">
            <a:avLst/>
          </a:prstGeom>
          <a:gradFill rotWithShape="1">
            <a:gsLst>
              <a:gs pos="0">
                <a:srgbClr val="F47F16">
                  <a:shade val="51000"/>
                  <a:satMod val="130000"/>
                </a:srgbClr>
              </a:gs>
              <a:gs pos="80000">
                <a:srgbClr val="F47F16">
                  <a:shade val="93000"/>
                  <a:satMod val="130000"/>
                </a:srgbClr>
              </a:gs>
              <a:gs pos="100000">
                <a:srgbClr val="F47F16">
                  <a:shade val="94000"/>
                  <a:satMod val="135000"/>
                </a:srgbClr>
              </a:gs>
            </a:gsLst>
            <a:lin ang="16200000" scaled="0"/>
          </a:gradFill>
          <a:ln w="9525" cap="flat" cmpd="sng" algn="ctr">
            <a:solidFill>
              <a:srgbClr val="F47F1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200" kern="0" dirty="0" smtClean="0">
                <a:solidFill>
                  <a:prstClr val="white"/>
                </a:solidFill>
                <a:effectLst>
                  <a:outerShdw blurRad="38100" dist="38100" dir="2700000" algn="tl">
                    <a:srgbClr val="000000">
                      <a:alpha val="43137"/>
                    </a:srgbClr>
                  </a:outerShdw>
                </a:effectLst>
                <a:latin typeface="Calibri"/>
              </a:rPr>
              <a:t>Q-Tier</a:t>
            </a:r>
            <a:br>
              <a:rPr lang="en-US" sz="1200" kern="0" dirty="0" smtClean="0">
                <a:solidFill>
                  <a:prstClr val="white"/>
                </a:solidFill>
                <a:effectLst>
                  <a:outerShdw blurRad="38100" dist="38100" dir="2700000" algn="tl">
                    <a:srgbClr val="000000">
                      <a:alpha val="43137"/>
                    </a:srgbClr>
                  </a:outerShdw>
                </a:effectLst>
                <a:latin typeface="Calibri"/>
              </a:rPr>
            </a:br>
            <a:r>
              <a:rPr lang="en-US" sz="1200" kern="0" dirty="0" smtClean="0">
                <a:solidFill>
                  <a:prstClr val="white"/>
                </a:solidFill>
                <a:effectLst>
                  <a:outerShdw blurRad="38100" dist="38100" dir="2700000" algn="tl">
                    <a:srgbClr val="000000">
                      <a:alpha val="43137"/>
                    </a:srgbClr>
                  </a:outerShdw>
                </a:effectLst>
                <a:latin typeface="Calibri"/>
              </a:rPr>
              <a:t>Flash</a:t>
            </a:r>
            <a:br>
              <a:rPr lang="en-US" sz="1200" kern="0" dirty="0" smtClean="0">
                <a:solidFill>
                  <a:prstClr val="white"/>
                </a:solidFill>
                <a:effectLst>
                  <a:outerShdw blurRad="38100" dist="38100" dir="2700000" algn="tl">
                    <a:srgbClr val="000000">
                      <a:alpha val="43137"/>
                    </a:srgbClr>
                  </a:outerShdw>
                </a:effectLst>
                <a:latin typeface="Calibri"/>
              </a:rPr>
            </a:br>
            <a:r>
              <a:rPr lang="en-US" sz="1200" kern="0" dirty="0" err="1" smtClean="0">
                <a:solidFill>
                  <a:prstClr val="white"/>
                </a:solidFill>
                <a:effectLst>
                  <a:outerShdw blurRad="38100" dist="38100" dir="2700000" algn="tl">
                    <a:srgbClr val="000000">
                      <a:alpha val="43137"/>
                    </a:srgbClr>
                  </a:outerShdw>
                </a:effectLst>
                <a:latin typeface="Calibri"/>
              </a:rPr>
              <a:t>Mgmt</a:t>
            </a:r>
            <a:endParaRPr lang="en-US" sz="1200" kern="0" dirty="0">
              <a:solidFill>
                <a:prstClr val="white"/>
              </a:solidFill>
              <a:effectLst>
                <a:outerShdw blurRad="38100" dist="38100" dir="2700000" algn="tl">
                  <a:srgbClr val="000000">
                    <a:alpha val="43137"/>
                  </a:srgbClr>
                </a:outerShdw>
              </a:effectLst>
              <a:latin typeface="Calibri"/>
            </a:endParaRPr>
          </a:p>
        </p:txBody>
      </p:sp>
      <p:sp>
        <p:nvSpPr>
          <p:cNvPr id="74" name="Oval 73"/>
          <p:cNvSpPr/>
          <p:nvPr/>
        </p:nvSpPr>
        <p:spPr>
          <a:xfrm>
            <a:off x="3072835" y="3247844"/>
            <a:ext cx="1103433" cy="1103433"/>
          </a:xfrm>
          <a:prstGeom prst="ellipse">
            <a:avLst/>
          </a:prstGeom>
          <a:gradFill rotWithShape="1">
            <a:gsLst>
              <a:gs pos="0">
                <a:srgbClr val="7FAD49">
                  <a:shade val="51000"/>
                  <a:satMod val="130000"/>
                </a:srgbClr>
              </a:gs>
              <a:gs pos="80000">
                <a:srgbClr val="7FAD49">
                  <a:shade val="93000"/>
                  <a:satMod val="130000"/>
                </a:srgbClr>
              </a:gs>
              <a:gs pos="100000">
                <a:srgbClr val="7FAD49">
                  <a:shade val="94000"/>
                  <a:satMod val="135000"/>
                </a:srgbClr>
              </a:gs>
            </a:gsLst>
            <a:lin ang="16200000" scaled="0"/>
          </a:gradFill>
          <a:ln w="9525" cap="flat" cmpd="sng" algn="ctr">
            <a:solidFill>
              <a:srgbClr val="7FAD4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200" kern="0" dirty="0">
                <a:solidFill>
                  <a:prstClr val="white"/>
                </a:solidFill>
                <a:latin typeface="Calibri"/>
                <a:ea typeface="ＭＳ Ｐゴシック" charset="0"/>
                <a:cs typeface="ＭＳ Ｐゴシック" charset="0"/>
              </a:rPr>
              <a:t>StorNext Data </a:t>
            </a:r>
            <a:r>
              <a:rPr lang="en-US" sz="1200" kern="0" dirty="0" err="1">
                <a:solidFill>
                  <a:prstClr val="white"/>
                </a:solidFill>
                <a:latin typeface="Calibri"/>
                <a:ea typeface="ＭＳ Ｐゴシック" charset="0"/>
                <a:cs typeface="ＭＳ Ｐゴシック" charset="0"/>
              </a:rPr>
              <a:t>Mgmt</a:t>
            </a:r>
            <a:endParaRPr lang="en-US" sz="1200" kern="0" dirty="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49029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Dan Byers/Lance Allred</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Engineering</a:t>
            </a:r>
            <a:endParaRPr lang="en-US" sz="4800" dirty="0"/>
          </a:p>
        </p:txBody>
      </p:sp>
    </p:spTree>
    <p:extLst>
      <p:ext uri="{BB962C8B-B14F-4D97-AF65-F5344CB8AC3E}">
        <p14:creationId xmlns:p14="http://schemas.microsoft.com/office/powerpoint/2010/main" val="14633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GL210 Notes</a:t>
            </a:r>
            <a:endParaRPr lang="en-US" dirty="0"/>
          </a:p>
        </p:txBody>
      </p:sp>
      <p:sp>
        <p:nvSpPr>
          <p:cNvPr id="3" name="Content Placeholder 2"/>
          <p:cNvSpPr>
            <a:spLocks noGrp="1"/>
          </p:cNvSpPr>
          <p:nvPr>
            <p:ph type="body" idx="1"/>
          </p:nvPr>
        </p:nvSpPr>
        <p:spPr/>
        <p:txBody>
          <a:bodyPr/>
          <a:lstStyle/>
          <a:p>
            <a:r>
              <a:rPr lang="en-US" dirty="0" smtClean="0"/>
              <a:t>GL210 firmware can be used on QXS1200, QXS2400 and QXS5600 as well as the upcoming Quantum-branded QXS-3/4/6 models</a:t>
            </a:r>
          </a:p>
          <a:p>
            <a:pPr lvl="1"/>
            <a:r>
              <a:rPr lang="en-US" dirty="0" smtClean="0"/>
              <a:t>QXS-1200/2400/5600 have special update process that must be followed, see later slides</a:t>
            </a:r>
          </a:p>
          <a:p>
            <a:pPr lvl="1"/>
            <a:r>
              <a:rPr lang="en-US" dirty="0" smtClean="0"/>
              <a:t>Most “new” functionality </a:t>
            </a:r>
            <a:r>
              <a:rPr lang="en-US" dirty="0"/>
              <a:t>to Quantum-branded QXS </a:t>
            </a:r>
            <a:r>
              <a:rPr lang="en-US" dirty="0" smtClean="0"/>
              <a:t>not new to Dot Hill reseller</a:t>
            </a:r>
          </a:p>
          <a:p>
            <a:pPr lvl="2"/>
            <a:r>
              <a:rPr lang="en-US" dirty="0" smtClean="0"/>
              <a:t>Previously released by Dot Hill, not made available or supported by Quantum until GL210</a:t>
            </a:r>
          </a:p>
          <a:p>
            <a:pPr lvl="2"/>
            <a:r>
              <a:rPr lang="en-US" dirty="0" smtClean="0"/>
              <a:t>Includes</a:t>
            </a:r>
          </a:p>
          <a:p>
            <a:pPr lvl="3"/>
            <a:r>
              <a:rPr lang="en-US" dirty="0" smtClean="0"/>
              <a:t>Virtualization functionality released by Dot Hill in GL200 firmware version, early 2015</a:t>
            </a:r>
          </a:p>
          <a:p>
            <a:pPr lvl="3"/>
            <a:r>
              <a:rPr lang="en-US" dirty="0" smtClean="0"/>
              <a:t>V3 GUI</a:t>
            </a:r>
          </a:p>
          <a:p>
            <a:r>
              <a:rPr lang="en-US" dirty="0" smtClean="0"/>
              <a:t>Dot Hill released GL210 for Dot Hill-branded hardware simultaneous with Quantum’s release</a:t>
            </a:r>
          </a:p>
          <a:p>
            <a:pPr lvl="1"/>
            <a:r>
              <a:rPr lang="en-US" dirty="0" smtClean="0"/>
              <a:t>Obtain firmware and release notes from the proper distribution channel, there are important differences</a:t>
            </a:r>
            <a:endParaRPr lang="en-US" dirty="0"/>
          </a:p>
          <a:p>
            <a:pPr lvl="2"/>
            <a:endParaRPr lang="en-US" dirty="0" smtClean="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12855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New to Quantum QXS in GL210</a:t>
            </a:r>
            <a:endParaRPr lang="en-US" dirty="0"/>
          </a:p>
        </p:txBody>
      </p:sp>
      <p:sp>
        <p:nvSpPr>
          <p:cNvPr id="3" name="Content Placeholder 2"/>
          <p:cNvSpPr>
            <a:spLocks noGrp="1"/>
          </p:cNvSpPr>
          <p:nvPr>
            <p:ph type="body" idx="1"/>
          </p:nvPr>
        </p:nvSpPr>
        <p:spPr/>
        <p:txBody>
          <a:bodyPr/>
          <a:lstStyle/>
          <a:p>
            <a:r>
              <a:rPr lang="en-US" dirty="0" smtClean="0"/>
              <a:t>Virtualization (branded Q-Tools by Quantum)</a:t>
            </a:r>
          </a:p>
          <a:p>
            <a:r>
              <a:rPr lang="en-US" dirty="0" smtClean="0"/>
              <a:t>New V3 GUI</a:t>
            </a:r>
          </a:p>
          <a:p>
            <a:r>
              <a:rPr lang="en-US" dirty="0" smtClean="0"/>
              <a:t>Additional one-button-configuration profiles</a:t>
            </a:r>
          </a:p>
          <a:p>
            <a:r>
              <a:rPr lang="en-US" dirty="0" smtClean="0"/>
              <a:t>Ability to write StorNext label through the CLI</a:t>
            </a:r>
          </a:p>
        </p:txBody>
      </p:sp>
    </p:spTree>
    <p:extLst>
      <p:ext uri="{BB962C8B-B14F-4D97-AF65-F5344CB8AC3E}">
        <p14:creationId xmlns:p14="http://schemas.microsoft.com/office/powerpoint/2010/main" val="316396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New to Quantum in GL210 – Virtualization</a:t>
            </a:r>
            <a:endParaRPr lang="en-US" dirty="0"/>
          </a:p>
        </p:txBody>
      </p:sp>
      <p:sp>
        <p:nvSpPr>
          <p:cNvPr id="3" name="Content Placeholder 2"/>
          <p:cNvSpPr>
            <a:spLocks noGrp="1"/>
          </p:cNvSpPr>
          <p:nvPr>
            <p:ph type="body" idx="1"/>
          </p:nvPr>
        </p:nvSpPr>
        <p:spPr/>
        <p:txBody>
          <a:bodyPr/>
          <a:lstStyle/>
          <a:p>
            <a:r>
              <a:rPr lang="en-US" dirty="0" smtClean="0"/>
              <a:t>Virtualization (branded Q-Tools by Quantum, </a:t>
            </a:r>
            <a:r>
              <a:rPr lang="en-US" dirty="0" err="1" smtClean="0"/>
              <a:t>RealStor</a:t>
            </a:r>
            <a:r>
              <a:rPr lang="en-US" dirty="0" smtClean="0"/>
              <a:t> by Dot Hill)</a:t>
            </a:r>
          </a:p>
          <a:p>
            <a:pPr lvl="1"/>
            <a:r>
              <a:rPr lang="en-US" dirty="0" smtClean="0"/>
              <a:t>Requires additional licensing</a:t>
            </a:r>
          </a:p>
          <a:p>
            <a:pPr lvl="1"/>
            <a:r>
              <a:rPr lang="en-US" dirty="0" smtClean="0"/>
              <a:t>Q-Tool License includes:</a:t>
            </a:r>
          </a:p>
          <a:p>
            <a:pPr lvl="2"/>
            <a:r>
              <a:rPr lang="en-US" dirty="0" smtClean="0"/>
              <a:t>Virtual volumes</a:t>
            </a:r>
          </a:p>
          <a:p>
            <a:pPr lvl="2"/>
            <a:r>
              <a:rPr lang="en-US" dirty="0" smtClean="0"/>
              <a:t>Thin provisioning</a:t>
            </a:r>
          </a:p>
          <a:p>
            <a:pPr lvl="2"/>
            <a:r>
              <a:rPr lang="en-US" dirty="0" smtClean="0"/>
              <a:t>HDD </a:t>
            </a:r>
            <a:r>
              <a:rPr lang="en-US" dirty="0" err="1" smtClean="0"/>
              <a:t>tiering</a:t>
            </a:r>
            <a:endParaRPr lang="en-US" dirty="0" smtClean="0"/>
          </a:p>
          <a:p>
            <a:pPr lvl="2"/>
            <a:r>
              <a:rPr lang="en-US" dirty="0" smtClean="0"/>
              <a:t>SSD Caching</a:t>
            </a:r>
          </a:p>
          <a:p>
            <a:pPr lvl="2"/>
            <a:r>
              <a:rPr lang="en-US" dirty="0" smtClean="0"/>
              <a:t>Rapid Rebuild</a:t>
            </a:r>
          </a:p>
          <a:p>
            <a:pPr lvl="1"/>
            <a:r>
              <a:rPr lang="en-US" dirty="0" smtClean="0"/>
              <a:t>Q-Tier license allows:</a:t>
            </a:r>
          </a:p>
          <a:p>
            <a:pPr lvl="2"/>
            <a:r>
              <a:rPr lang="en-US" dirty="0" smtClean="0"/>
              <a:t>Allows SSDs to be configured into a virtual pool such that:</a:t>
            </a:r>
          </a:p>
          <a:p>
            <a:pPr lvl="3"/>
            <a:r>
              <a:rPr lang="en-US" dirty="0" smtClean="0"/>
              <a:t>SSDs can be thin provisioned</a:t>
            </a:r>
          </a:p>
          <a:p>
            <a:pPr lvl="3"/>
            <a:r>
              <a:rPr lang="en-US" dirty="0" smtClean="0"/>
              <a:t>SSDs can be used as a tier</a:t>
            </a:r>
          </a:p>
          <a:p>
            <a:pPr lvl="1"/>
            <a:r>
              <a:rPr lang="en-US" dirty="0" smtClean="0"/>
              <a:t>Q-Tools </a:t>
            </a:r>
            <a:r>
              <a:rPr lang="en-US" dirty="0"/>
              <a:t>configuration requires the </a:t>
            </a:r>
            <a:r>
              <a:rPr lang="en-US" dirty="0" smtClean="0"/>
              <a:t>V3 WBI</a:t>
            </a:r>
          </a:p>
          <a:p>
            <a:endParaRPr lang="en-US" dirty="0" smtClean="0"/>
          </a:p>
          <a:p>
            <a:pPr lvl="2"/>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7441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New to Quantum in GL210 – </a:t>
            </a:r>
            <a:r>
              <a:rPr lang="en-US" dirty="0" smtClean="0"/>
              <a:t>V3 GUI</a:t>
            </a:r>
            <a:endParaRPr lang="en-US" dirty="0"/>
          </a:p>
        </p:txBody>
      </p:sp>
      <p:sp>
        <p:nvSpPr>
          <p:cNvPr id="3" name="Content Placeholder 2"/>
          <p:cNvSpPr>
            <a:spLocks noGrp="1"/>
          </p:cNvSpPr>
          <p:nvPr>
            <p:ph type="body" idx="1"/>
          </p:nvPr>
        </p:nvSpPr>
        <p:spPr/>
        <p:txBody>
          <a:bodyPr>
            <a:normAutofit fontScale="92500" lnSpcReduction="10000"/>
          </a:bodyPr>
          <a:lstStyle/>
          <a:p>
            <a:r>
              <a:rPr lang="en-US" dirty="0" smtClean="0"/>
              <a:t>V2 GUI was </a:t>
            </a:r>
            <a:r>
              <a:rPr lang="en-US" dirty="0" err="1" smtClean="0"/>
              <a:t>RAIDr</a:t>
            </a:r>
            <a:r>
              <a:rPr lang="en-US" dirty="0" smtClean="0"/>
              <a:t>; V3 GUI is Storage Management Console (SMC)</a:t>
            </a:r>
          </a:p>
          <a:p>
            <a:pPr lvl="1"/>
            <a:r>
              <a:rPr lang="en-US" dirty="0" smtClean="0"/>
              <a:t>Quantum rebrands both V2 and V3 interfaces</a:t>
            </a:r>
          </a:p>
          <a:p>
            <a:pPr lvl="1"/>
            <a:r>
              <a:rPr lang="en-US" dirty="0" smtClean="0"/>
              <a:t>V2 and V3 GUIs are both present in GL210</a:t>
            </a:r>
          </a:p>
          <a:p>
            <a:r>
              <a:rPr lang="en-US" dirty="0"/>
              <a:t>Factory machines will default to new V3 version</a:t>
            </a:r>
          </a:p>
          <a:p>
            <a:r>
              <a:rPr lang="en-US" dirty="0" smtClean="0"/>
              <a:t>Default on field updates to GL210 is to continue to use V2 WBI (current version)</a:t>
            </a:r>
          </a:p>
          <a:p>
            <a:pPr lvl="1"/>
            <a:r>
              <a:rPr lang="en-US" dirty="0" smtClean="0"/>
              <a:t>Field upgrades require an additional file (branding) to be loaded during the GL210 FW update in the field.</a:t>
            </a:r>
          </a:p>
          <a:p>
            <a:pPr lvl="2"/>
            <a:r>
              <a:rPr lang="en-US" dirty="0" smtClean="0"/>
              <a:t>It does not matter if the V2 or V3 WBI will be used, this branding file must be installed on upgrades</a:t>
            </a:r>
          </a:p>
          <a:p>
            <a:pPr lvl="2"/>
            <a:r>
              <a:rPr lang="en-US" dirty="0" smtClean="0"/>
              <a:t>Quantum branding will not show up for V3 if this file is not loaded</a:t>
            </a:r>
          </a:p>
          <a:p>
            <a:r>
              <a:rPr lang="en-US" dirty="0" smtClean="0"/>
              <a:t>WBI version can be selected by adding V2 or V3 to the URL or from CLI</a:t>
            </a:r>
          </a:p>
          <a:p>
            <a:pPr lvl="1"/>
            <a:r>
              <a:rPr lang="en-US" dirty="0"/>
              <a:t>Example: http://10.40.165.24/v2 selects the version 2 </a:t>
            </a:r>
            <a:r>
              <a:rPr lang="en-US" dirty="0" err="1"/>
              <a:t>gui</a:t>
            </a:r>
            <a:endParaRPr lang="en-US" dirty="0"/>
          </a:p>
          <a:p>
            <a:pPr lvl="1"/>
            <a:r>
              <a:rPr lang="en-US" dirty="0"/>
              <a:t>Example: http://10.40.165.24/v3 selects the version 3 </a:t>
            </a:r>
            <a:r>
              <a:rPr lang="en-US" dirty="0" err="1"/>
              <a:t>gui</a:t>
            </a:r>
            <a:endParaRPr lang="en-US" dirty="0"/>
          </a:p>
          <a:p>
            <a:pPr lvl="1"/>
            <a:r>
              <a:rPr lang="en-US" dirty="0"/>
              <a:t>From cli: </a:t>
            </a:r>
            <a:r>
              <a:rPr lang="en-US" dirty="0" smtClean="0"/>
              <a:t>“set </a:t>
            </a:r>
            <a:r>
              <a:rPr lang="en-US" dirty="0"/>
              <a:t>protocols management-mode </a:t>
            </a:r>
            <a:r>
              <a:rPr lang="en-US" dirty="0" smtClean="0"/>
              <a:t>v2” </a:t>
            </a:r>
            <a:r>
              <a:rPr lang="en-US" dirty="0"/>
              <a:t>or </a:t>
            </a:r>
            <a:r>
              <a:rPr lang="en-US" dirty="0" smtClean="0"/>
              <a:t>v3</a:t>
            </a:r>
            <a:endParaRPr lang="en-US" dirty="0"/>
          </a:p>
          <a:p>
            <a:pPr lvl="2"/>
            <a:endParaRPr lang="en-US" sz="1200" dirty="0"/>
          </a:p>
          <a:p>
            <a:pPr lvl="2"/>
            <a:endParaRPr lang="en-US" dirty="0"/>
          </a:p>
          <a:p>
            <a:pPr lvl="2"/>
            <a:endParaRPr lang="en-US" dirty="0" smtClean="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228640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V2 WBI Login Screen</a:t>
            </a:r>
            <a:endParaRPr lang="en-US" dirty="0">
              <a:solidFill>
                <a:srgbClr val="FF0000"/>
              </a:solidFill>
            </a:endParaRPr>
          </a:p>
        </p:txBody>
      </p:sp>
      <p:pic>
        <p:nvPicPr>
          <p:cNvPr id="102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19250" y="847725"/>
            <a:ext cx="5875338"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5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V2 WBI Look-and-feel</a:t>
            </a:r>
            <a:endParaRPr lang="en-US" dirty="0"/>
          </a:p>
        </p:txBody>
      </p:sp>
      <p:pic>
        <p:nvPicPr>
          <p:cNvPr id="5"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71600" y="876300"/>
            <a:ext cx="6151563"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1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V3 </a:t>
            </a:r>
            <a:r>
              <a:rPr lang="en-US" dirty="0"/>
              <a:t>WBI Login </a:t>
            </a:r>
            <a:r>
              <a:rPr lang="en-US" dirty="0" smtClean="0"/>
              <a:t>Screen</a:t>
            </a:r>
            <a:endParaRPr lang="en-US" dirty="0"/>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33500" y="847726"/>
            <a:ext cx="6259513"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66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Please Mute Your Line</a:t>
            </a:r>
          </a:p>
        </p:txBody>
      </p:sp>
      <p:sp>
        <p:nvSpPr>
          <p:cNvPr id="15363" name="Content Placeholder 2"/>
          <p:cNvSpPr>
            <a:spLocks noGrp="1"/>
          </p:cNvSpPr>
          <p:nvPr>
            <p:ph idx="1"/>
          </p:nvPr>
        </p:nvSpPr>
        <p:spPr>
          <a:prstGeom prst="rect">
            <a:avLst/>
          </a:prstGeom>
        </p:spPr>
        <p:txBody>
          <a:bodyPr/>
          <a:lstStyle/>
          <a:p>
            <a:pPr>
              <a:lnSpc>
                <a:spcPct val="90000"/>
              </a:lnSpc>
            </a:pPr>
            <a:r>
              <a:rPr lang="en-US" altLang="en-US" dirty="0" smtClean="0">
                <a:solidFill>
                  <a:schemeClr val="tx1"/>
                </a:solidFill>
                <a:latin typeface="Arial" charset="0"/>
                <a:ea typeface="ＭＳ Ｐゴシック" pitchFamily="34" charset="-128"/>
                <a:cs typeface="Arial" charset="0"/>
              </a:rPr>
              <a:t>Reminder: we are now using </a:t>
            </a:r>
            <a:r>
              <a:rPr lang="en-US" altLang="en-US" b="1" dirty="0" smtClean="0">
                <a:solidFill>
                  <a:schemeClr val="tx1"/>
                </a:solidFill>
                <a:latin typeface="Arial" charset="0"/>
                <a:ea typeface="ＭＳ Ｐゴシック" pitchFamily="34" charset="-128"/>
                <a:cs typeface="Arial" charset="0"/>
              </a:rPr>
              <a:t>WebEx Audio </a:t>
            </a:r>
            <a:r>
              <a:rPr lang="en-US" altLang="en-US" dirty="0" smtClean="0">
                <a:solidFill>
                  <a:schemeClr val="tx1"/>
                </a:solidFill>
                <a:latin typeface="Arial" charset="0"/>
                <a:ea typeface="ＭＳ Ｐゴシック" pitchFamily="34" charset="-128"/>
                <a:cs typeface="Arial" charset="0"/>
              </a:rPr>
              <a:t>for con calls. </a:t>
            </a:r>
          </a:p>
          <a:p>
            <a:pPr>
              <a:lnSpc>
                <a:spcPct val="90000"/>
              </a:lnSpc>
            </a:pPr>
            <a:r>
              <a:rPr lang="en-US" altLang="en-US" dirty="0" smtClean="0">
                <a:solidFill>
                  <a:schemeClr val="tx1"/>
                </a:solidFill>
                <a:latin typeface="Arial" charset="0"/>
                <a:ea typeface="ＭＳ Ｐゴシック" pitchFamily="34" charset="-128"/>
                <a:cs typeface="Arial" charset="0"/>
              </a:rPr>
              <a:t>Here are some things you need to know about WebEx Audio:</a:t>
            </a:r>
          </a:p>
          <a:p>
            <a:pPr lvl="1">
              <a:lnSpc>
                <a:spcPct val="90000"/>
              </a:lnSpc>
            </a:pPr>
            <a:r>
              <a:rPr lang="en-US" altLang="en-US" dirty="0" smtClean="0">
                <a:solidFill>
                  <a:schemeClr val="tx1"/>
                </a:solidFill>
                <a:latin typeface="Arial" charset="0"/>
                <a:ea typeface="ＭＳ Ｐゴシック" pitchFamily="34" charset="-128"/>
                <a:cs typeface="Arial" charset="0"/>
              </a:rPr>
              <a:t>Using “*6” </a:t>
            </a:r>
            <a:r>
              <a:rPr lang="en-US" altLang="en-US" b="1" dirty="0" smtClean="0">
                <a:solidFill>
                  <a:schemeClr val="tx1"/>
                </a:solidFill>
                <a:latin typeface="Arial" charset="0"/>
                <a:ea typeface="ＭＳ Ｐゴシック" pitchFamily="34" charset="-128"/>
                <a:cs typeface="Arial" charset="0"/>
              </a:rPr>
              <a:t>does not work </a:t>
            </a:r>
            <a:r>
              <a:rPr lang="en-US" altLang="en-US" dirty="0" smtClean="0">
                <a:solidFill>
                  <a:schemeClr val="tx1"/>
                </a:solidFill>
                <a:latin typeface="Arial" charset="0"/>
                <a:ea typeface="ＭＳ Ｐゴシック" pitchFamily="34" charset="-128"/>
                <a:cs typeface="Arial" charset="0"/>
              </a:rPr>
              <a:t>on WebEx Audio to mute/un-mute your line.</a:t>
            </a:r>
          </a:p>
          <a:p>
            <a:pPr lvl="1">
              <a:lnSpc>
                <a:spcPct val="90000"/>
              </a:lnSpc>
            </a:pPr>
            <a:r>
              <a:rPr lang="en-US" altLang="en-US" dirty="0" smtClean="0">
                <a:solidFill>
                  <a:schemeClr val="tx1"/>
                </a:solidFill>
                <a:latin typeface="Arial" charset="0"/>
                <a:ea typeface="ＭＳ Ｐゴシック" pitchFamily="34" charset="-128"/>
                <a:cs typeface="Arial" charset="0"/>
              </a:rPr>
              <a:t>You </a:t>
            </a:r>
            <a:r>
              <a:rPr lang="en-US" altLang="en-US" u="sng" dirty="0" smtClean="0">
                <a:solidFill>
                  <a:schemeClr val="tx1"/>
                </a:solidFill>
                <a:latin typeface="Arial" charset="0"/>
                <a:ea typeface="ＭＳ Ｐゴシック" pitchFamily="34" charset="-128"/>
                <a:cs typeface="Arial" charset="0"/>
              </a:rPr>
              <a:t>can</a:t>
            </a:r>
            <a:r>
              <a:rPr lang="en-US" altLang="en-US" dirty="0" smtClean="0">
                <a:solidFill>
                  <a:schemeClr val="tx1"/>
                </a:solidFill>
                <a:latin typeface="Arial" charset="0"/>
                <a:ea typeface="ＭＳ Ｐゴシック" pitchFamily="34" charset="-128"/>
                <a:cs typeface="Arial" charset="0"/>
              </a:rPr>
              <a:t> mute your phone in two ways when using WebEx Audio:</a:t>
            </a:r>
          </a:p>
          <a:p>
            <a:pPr marL="1200150" lvl="2" indent="-342900">
              <a:lnSpc>
                <a:spcPct val="90000"/>
              </a:lnSpc>
              <a:buFont typeface="Calibri" pitchFamily="34" charset="0"/>
              <a:buAutoNum type="arabicPeriod"/>
            </a:pPr>
            <a:r>
              <a:rPr lang="en-US" altLang="en-US" dirty="0" smtClean="0">
                <a:solidFill>
                  <a:schemeClr val="tx1"/>
                </a:solidFill>
                <a:latin typeface="Arial" charset="0"/>
                <a:ea typeface="ＭＳ Ｐゴシック" pitchFamily="34" charset="-128"/>
                <a:cs typeface="Arial" charset="0"/>
              </a:rPr>
              <a:t>You can mute your phone from your end (using the mute feature on your phone)</a:t>
            </a:r>
          </a:p>
          <a:p>
            <a:pPr marL="1200150" lvl="2" indent="-342900">
              <a:lnSpc>
                <a:spcPct val="90000"/>
              </a:lnSpc>
              <a:buFont typeface="Calibri" pitchFamily="34" charset="0"/>
              <a:buAutoNum type="arabicPeriod"/>
            </a:pPr>
            <a:r>
              <a:rPr lang="en-US" altLang="en-US" dirty="0" smtClean="0">
                <a:solidFill>
                  <a:schemeClr val="tx1"/>
                </a:solidFill>
                <a:latin typeface="Arial" charset="0"/>
                <a:ea typeface="ＭＳ Ｐゴシック" pitchFamily="34" charset="-128"/>
                <a:cs typeface="Arial" charset="0"/>
              </a:rPr>
              <a:t>Within the WebEx, in the participants list, use the button next to your name showing a microphone.  Press once to mute.  Press again to un-mute.</a:t>
            </a:r>
          </a:p>
          <a:p>
            <a:pPr marL="1314450" lvl="3" indent="0">
              <a:lnSpc>
                <a:spcPct val="90000"/>
              </a:lnSpc>
              <a:buNone/>
            </a:pPr>
            <a:r>
              <a:rPr lang="en-US" altLang="en-US" dirty="0" smtClean="0">
                <a:solidFill>
                  <a:schemeClr val="tx1"/>
                </a:solidFill>
                <a:latin typeface="Arial" charset="0"/>
                <a:ea typeface="ＭＳ Ｐゴシック" pitchFamily="34" charset="-128"/>
                <a:cs typeface="Arial" charset="0"/>
              </a:rPr>
              <a:t>Note: this works best if you use the “call me back” function of WebEx</a:t>
            </a:r>
          </a:p>
          <a:p>
            <a:pPr marL="1200150" lvl="2" indent="-342900">
              <a:lnSpc>
                <a:spcPct val="90000"/>
              </a:lnSpc>
              <a:buFont typeface="Calibri" pitchFamily="34" charset="0"/>
              <a:buAutoNum type="arabicPeriod"/>
            </a:pPr>
            <a:r>
              <a:rPr lang="en-US" altLang="en-US" dirty="0" smtClean="0">
                <a:solidFill>
                  <a:schemeClr val="tx1"/>
                </a:solidFill>
                <a:latin typeface="Arial" charset="0"/>
                <a:ea typeface="ＭＳ Ｐゴシック" pitchFamily="34" charset="-128"/>
                <a:cs typeface="Arial" charset="0"/>
              </a:rPr>
              <a:t>If we need to mute all lines, use the “Raise Hand” feature to let us know you need to speak and we will un-mute your line.</a:t>
            </a:r>
          </a:p>
          <a:p>
            <a:pPr marL="227013" lvl="2" indent="-227013">
              <a:lnSpc>
                <a:spcPct val="90000"/>
              </a:lnSpc>
              <a:spcBef>
                <a:spcPts val="300"/>
              </a:spcBef>
              <a:spcAft>
                <a:spcPts val="300"/>
              </a:spcAft>
              <a:buSzPct val="95000"/>
              <a:buBlip>
                <a:blip r:embed="rId3"/>
              </a:buBlip>
            </a:pPr>
            <a:r>
              <a:rPr lang="en-US" altLang="en-US" sz="2000" dirty="0">
                <a:solidFill>
                  <a:schemeClr val="tx1"/>
                </a:solidFill>
                <a:latin typeface="Arial" charset="0"/>
                <a:ea typeface="ＭＳ Ｐゴシック" pitchFamily="34" charset="-128"/>
                <a:cs typeface="Arial" charset="0"/>
              </a:rPr>
              <a:t>I will mute all the lines when we get </a:t>
            </a:r>
            <a:r>
              <a:rPr lang="en-US" altLang="en-US" sz="2000" dirty="0" smtClean="0">
                <a:solidFill>
                  <a:schemeClr val="tx1"/>
                </a:solidFill>
                <a:latin typeface="Arial" charset="0"/>
                <a:ea typeface="ＭＳ Ｐゴシック" pitchFamily="34" charset="-128"/>
                <a:cs typeface="Arial" charset="0"/>
              </a:rPr>
              <a:t>started.  You will have to unmute yourself in the </a:t>
            </a:r>
            <a:r>
              <a:rPr lang="en-US" altLang="en-US" sz="2000" dirty="0" err="1" smtClean="0">
                <a:solidFill>
                  <a:schemeClr val="tx1"/>
                </a:solidFill>
                <a:latin typeface="Arial" charset="0"/>
                <a:ea typeface="ＭＳ Ｐゴシック" pitchFamily="34" charset="-128"/>
                <a:cs typeface="Arial" charset="0"/>
              </a:rPr>
              <a:t>webex</a:t>
            </a:r>
            <a:r>
              <a:rPr lang="en-US" altLang="en-US" sz="2000" dirty="0" smtClean="0">
                <a:solidFill>
                  <a:schemeClr val="tx1"/>
                </a:solidFill>
                <a:latin typeface="Arial" charset="0"/>
                <a:ea typeface="ＭＳ Ｐゴシック" pitchFamily="34" charset="-128"/>
                <a:cs typeface="Arial" charset="0"/>
              </a:rPr>
              <a:t> list of attendees to ask questions.  Please mute yourself again when finished with your question.</a:t>
            </a:r>
            <a:endParaRPr lang="en-US" altLang="en-US" sz="2000" dirty="0">
              <a:solidFill>
                <a:schemeClr val="tx1"/>
              </a:solidFill>
              <a:latin typeface="Arial" charset="0"/>
              <a:ea typeface="ＭＳ Ｐゴシック" pitchFamily="34" charset="-128"/>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V3 WBI Look-and-feel</a:t>
            </a:r>
            <a:endParaRPr lang="en-US" dirty="0"/>
          </a:p>
        </p:txBody>
      </p:sp>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14475" y="847725"/>
            <a:ext cx="6288088" cy="401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81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New to Quantum in GL210 – OBC Profiles</a:t>
            </a:r>
            <a:endParaRPr lang="en-US" dirty="0"/>
          </a:p>
        </p:txBody>
      </p:sp>
      <p:sp>
        <p:nvSpPr>
          <p:cNvPr id="3" name="Content Placeholder 2"/>
          <p:cNvSpPr>
            <a:spLocks noGrp="1"/>
          </p:cNvSpPr>
          <p:nvPr>
            <p:ph type="body" idx="1"/>
          </p:nvPr>
        </p:nvSpPr>
        <p:spPr/>
        <p:txBody>
          <a:bodyPr/>
          <a:lstStyle/>
          <a:p>
            <a:r>
              <a:rPr lang="en-US" dirty="0" smtClean="0"/>
              <a:t>2 new profiles added to one-button-configuration</a:t>
            </a:r>
          </a:p>
          <a:p>
            <a:r>
              <a:rPr lang="en-US" dirty="0" smtClean="0"/>
              <a:t>Now total of 8 profiles </a:t>
            </a:r>
            <a:endParaRPr lang="en-US" dirty="0"/>
          </a:p>
          <a:p>
            <a:r>
              <a:rPr lang="en-US" dirty="0" smtClean="0"/>
              <a:t>Profiles added for Beachhead use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357438"/>
            <a:ext cx="88677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429000"/>
            <a:ext cx="4476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5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GL210 Firmware </a:t>
            </a:r>
            <a:r>
              <a:rPr lang="en-US" dirty="0"/>
              <a:t>U</a:t>
            </a:r>
            <a:r>
              <a:rPr lang="en-US" dirty="0" smtClean="0"/>
              <a:t>pdate </a:t>
            </a:r>
            <a:r>
              <a:rPr lang="en-US" dirty="0"/>
              <a:t>P</a:t>
            </a:r>
            <a:r>
              <a:rPr lang="en-US" dirty="0" smtClean="0"/>
              <a:t>rocess on QXS-1200/2400/5600</a:t>
            </a:r>
            <a:endParaRPr lang="en-US" dirty="0"/>
          </a:p>
        </p:txBody>
      </p:sp>
      <p:sp>
        <p:nvSpPr>
          <p:cNvPr id="3" name="Content Placeholder 2"/>
          <p:cNvSpPr>
            <a:spLocks noGrp="1"/>
          </p:cNvSpPr>
          <p:nvPr>
            <p:ph type="body" idx="1"/>
          </p:nvPr>
        </p:nvSpPr>
        <p:spPr/>
        <p:txBody>
          <a:bodyPr/>
          <a:lstStyle/>
          <a:p>
            <a:r>
              <a:rPr lang="en-US" dirty="0" smtClean="0"/>
              <a:t>Specific to QXS-1200/2400/5600 firmware </a:t>
            </a:r>
            <a:r>
              <a:rPr lang="en-US" dirty="0"/>
              <a:t>upgrades </a:t>
            </a:r>
            <a:r>
              <a:rPr lang="en-US" dirty="0" smtClean="0"/>
              <a:t>a </a:t>
            </a:r>
            <a:r>
              <a:rPr lang="en-US" dirty="0"/>
              <a:t>two step </a:t>
            </a:r>
            <a:r>
              <a:rPr lang="en-US" dirty="0" smtClean="0"/>
              <a:t>process:</a:t>
            </a:r>
          </a:p>
          <a:p>
            <a:pPr lvl="1"/>
            <a:r>
              <a:rPr lang="en-US" dirty="0" smtClean="0"/>
              <a:t>Apply the Branding file</a:t>
            </a:r>
          </a:p>
          <a:p>
            <a:pPr lvl="1"/>
            <a:r>
              <a:rPr lang="en-US" dirty="0" smtClean="0"/>
              <a:t>Apply the Firmware file</a:t>
            </a:r>
          </a:p>
          <a:p>
            <a:pPr lvl="1"/>
            <a:r>
              <a:rPr lang="en-US" dirty="0" smtClean="0"/>
              <a:t>Both update steps use same WBI interface update raid controller</a:t>
            </a:r>
          </a:p>
          <a:p>
            <a:pPr lvl="1"/>
            <a:r>
              <a:rPr lang="en-US" dirty="0" smtClean="0"/>
              <a:t>Both are considered “Controller Module Firmware Files”</a:t>
            </a:r>
          </a:p>
          <a:p>
            <a:r>
              <a:rPr lang="en-US" dirty="0"/>
              <a:t>Note </a:t>
            </a:r>
            <a:r>
              <a:rPr lang="en-US" dirty="0" smtClean="0"/>
              <a:t>Branding </a:t>
            </a:r>
            <a:r>
              <a:rPr lang="en-US" dirty="0"/>
              <a:t>file only needs to be installed </a:t>
            </a:r>
            <a:r>
              <a:rPr lang="en-US" dirty="0" smtClean="0"/>
              <a:t>one time</a:t>
            </a:r>
            <a:endParaRPr lang="en-US" dirty="0"/>
          </a:p>
          <a:p>
            <a:pPr lvl="1"/>
            <a:r>
              <a:rPr lang="en-US" dirty="0" smtClean="0"/>
              <a:t>Must be done at GL210 update time</a:t>
            </a:r>
          </a:p>
          <a:p>
            <a:pPr lvl="1"/>
            <a:r>
              <a:rPr lang="en-US" dirty="0" smtClean="0"/>
              <a:t>On </a:t>
            </a:r>
            <a:r>
              <a:rPr lang="en-US" dirty="0"/>
              <a:t>the update from </a:t>
            </a:r>
            <a:r>
              <a:rPr lang="en-US" dirty="0" smtClean="0"/>
              <a:t>GL205 (or previous firmware version) </a:t>
            </a:r>
            <a:r>
              <a:rPr lang="en-US" dirty="0"/>
              <a:t>to </a:t>
            </a:r>
            <a:r>
              <a:rPr lang="en-US" dirty="0" smtClean="0"/>
              <a:t>GL210</a:t>
            </a:r>
          </a:p>
          <a:p>
            <a:pPr lvl="1"/>
            <a:r>
              <a:rPr lang="en-US" dirty="0" smtClean="0"/>
              <a:t>Future firmware updates after GL210 would not require branding file update</a:t>
            </a:r>
          </a:p>
          <a:p>
            <a:pPr lvl="2"/>
            <a:r>
              <a:rPr lang="en-US" dirty="0" smtClean="0"/>
              <a:t>UNLESS GL210 was not applied</a:t>
            </a:r>
            <a:endParaRPr lang="en-US" dirty="0"/>
          </a:p>
          <a:p>
            <a:pPr lvl="1"/>
            <a:endParaRPr lang="en-US" dirty="0" smtClean="0"/>
          </a:p>
          <a:p>
            <a:pPr marL="457200" indent="-457200">
              <a:buFont typeface="+mj-lt"/>
              <a:buAutoNum type="arabicPeriod"/>
            </a:pPr>
            <a:endParaRPr lang="en-US" dirty="0" smtClean="0"/>
          </a:p>
        </p:txBody>
      </p:sp>
    </p:spTree>
    <p:extLst>
      <p:ext uri="{BB962C8B-B14F-4D97-AF65-F5344CB8AC3E}">
        <p14:creationId xmlns:p14="http://schemas.microsoft.com/office/powerpoint/2010/main" val="1210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GL210 Firmware Update Process on </a:t>
            </a:r>
            <a:r>
              <a:rPr lang="en-US" dirty="0" smtClean="0"/>
              <a:t>QXS-1200/2400/5600</a:t>
            </a:r>
            <a:endParaRPr lang="en-US" dirty="0">
              <a:solidFill>
                <a:srgbClr val="FF0000"/>
              </a:solidFill>
            </a:endParaRPr>
          </a:p>
        </p:txBody>
      </p:sp>
      <p:sp>
        <p:nvSpPr>
          <p:cNvPr id="3" name="Content Placeholder 2"/>
          <p:cNvSpPr>
            <a:spLocks noGrp="1"/>
          </p:cNvSpPr>
          <p:nvPr>
            <p:ph type="body" idx="1"/>
          </p:nvPr>
        </p:nvSpPr>
        <p:spPr/>
        <p:txBody>
          <a:bodyPr/>
          <a:lstStyle/>
          <a:p>
            <a:r>
              <a:rPr lang="en-US" dirty="0" smtClean="0"/>
              <a:t>Select device in left hand Configuration View window of WBI</a:t>
            </a:r>
          </a:p>
          <a:p>
            <a:r>
              <a:rPr lang="en-US" dirty="0" smtClean="0"/>
              <a:t>Select Tools -&gt; Update firmware</a:t>
            </a:r>
          </a:p>
          <a:p>
            <a:r>
              <a:rPr lang="en-US" dirty="0" smtClean="0"/>
              <a:t>The Update Firmware screen is now shown</a:t>
            </a:r>
          </a:p>
          <a:p>
            <a:r>
              <a:rPr lang="en-US" dirty="0" smtClean="0"/>
              <a:t>Select Choose File and navigate to the Branding File</a:t>
            </a:r>
          </a:p>
          <a:p>
            <a:r>
              <a:rPr lang="en-US" dirty="0" smtClean="0"/>
              <a:t>Select the branding file</a:t>
            </a:r>
          </a:p>
          <a:p>
            <a:r>
              <a:rPr lang="en-US" dirty="0" smtClean="0"/>
              <a:t>Select Install Controller-Module Firmware</a:t>
            </a:r>
          </a:p>
          <a:p>
            <a:r>
              <a:rPr lang="en-US" dirty="0" smtClean="0"/>
              <a:t>The  branding file will upload and the Management Controller will be restarted.</a:t>
            </a:r>
          </a:p>
          <a:p>
            <a:r>
              <a:rPr lang="en-US" dirty="0" smtClean="0"/>
              <a:t>When the MC restarts you will need to log in again.</a:t>
            </a:r>
          </a:p>
          <a:p>
            <a:r>
              <a:rPr lang="en-US" dirty="0" smtClean="0"/>
              <a:t>Use the same method to install GL210 firmware. This time select to the firmware bundle file called GL210R006-06.bin</a:t>
            </a:r>
            <a:endParaRPr lang="en-US" dirty="0"/>
          </a:p>
        </p:txBody>
      </p:sp>
    </p:spTree>
    <p:extLst>
      <p:ext uri="{BB962C8B-B14F-4D97-AF65-F5344CB8AC3E}">
        <p14:creationId xmlns:p14="http://schemas.microsoft.com/office/powerpoint/2010/main" val="314837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 Update Steps WBI Walk-through</a:t>
            </a:r>
            <a:endParaRPr lang="en-US" dirty="0"/>
          </a:p>
        </p:txBody>
      </p:sp>
      <p:sp>
        <p:nvSpPr>
          <p:cNvPr id="3" name="Content Placeholder 2"/>
          <p:cNvSpPr>
            <a:spLocks noGrp="1"/>
          </p:cNvSpPr>
          <p:nvPr>
            <p:ph idx="4294967295"/>
          </p:nvPr>
        </p:nvSpPr>
        <p:spPr>
          <a:xfrm>
            <a:off x="200025" y="904875"/>
            <a:ext cx="8216900" cy="885825"/>
          </a:xfrm>
        </p:spPr>
        <p:txBody>
          <a:bodyPr/>
          <a:lstStyle/>
          <a:p>
            <a:r>
              <a:rPr lang="en-US" dirty="0"/>
              <a:t>Select the device in the left hand Configuration View window of the </a:t>
            </a:r>
            <a:r>
              <a:rPr lang="en-US" dirty="0" smtClean="0"/>
              <a:t>WBI</a:t>
            </a:r>
            <a:endParaRPr lang="en-US" dirty="0"/>
          </a:p>
          <a:p>
            <a:r>
              <a:rPr lang="en-US" dirty="0"/>
              <a:t>Select Tools -&gt; Update </a:t>
            </a:r>
            <a:r>
              <a:rPr lang="en-US" dirty="0" smtClean="0"/>
              <a:t>firmware</a:t>
            </a:r>
            <a:endParaRPr lang="en-US" dirty="0"/>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56" y="1676399"/>
            <a:ext cx="6666877" cy="310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54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 Update Steps </a:t>
            </a:r>
            <a:r>
              <a:rPr lang="en-US" dirty="0"/>
              <a:t>Walk-through</a:t>
            </a:r>
          </a:p>
        </p:txBody>
      </p:sp>
      <p:sp>
        <p:nvSpPr>
          <p:cNvPr id="3" name="Content Placeholder 2"/>
          <p:cNvSpPr>
            <a:spLocks noGrp="1"/>
          </p:cNvSpPr>
          <p:nvPr>
            <p:ph idx="4294967295"/>
          </p:nvPr>
        </p:nvSpPr>
        <p:spPr>
          <a:xfrm>
            <a:off x="200025" y="904875"/>
            <a:ext cx="8216900" cy="885825"/>
          </a:xfrm>
        </p:spPr>
        <p:txBody>
          <a:bodyPr/>
          <a:lstStyle/>
          <a:p>
            <a:r>
              <a:rPr lang="en-US" dirty="0"/>
              <a:t>The Update Firmware screen is now shown.</a:t>
            </a:r>
          </a:p>
          <a:p>
            <a:r>
              <a:rPr lang="en-US" dirty="0"/>
              <a:t>Select Choose File and navigate to the Branding File</a:t>
            </a:r>
          </a:p>
          <a:p>
            <a:r>
              <a:rPr lang="en-US" dirty="0"/>
              <a:t>Select the branding </a:t>
            </a:r>
            <a:r>
              <a:rPr lang="en-US" dirty="0" smtClean="0"/>
              <a:t>file</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952624"/>
            <a:ext cx="5505449" cy="293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6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 Update Steps</a:t>
            </a:r>
            <a:r>
              <a:rPr lang="en-US" dirty="0"/>
              <a:t> Walk-through</a:t>
            </a:r>
          </a:p>
        </p:txBody>
      </p:sp>
      <p:sp>
        <p:nvSpPr>
          <p:cNvPr id="3" name="Content Placeholder 2"/>
          <p:cNvSpPr>
            <a:spLocks noGrp="1"/>
          </p:cNvSpPr>
          <p:nvPr>
            <p:ph idx="4294967295"/>
          </p:nvPr>
        </p:nvSpPr>
        <p:spPr>
          <a:xfrm>
            <a:off x="200025" y="904875"/>
            <a:ext cx="8216900" cy="885825"/>
          </a:xfrm>
        </p:spPr>
        <p:txBody>
          <a:bodyPr/>
          <a:lstStyle/>
          <a:p>
            <a:r>
              <a:rPr lang="en-US" dirty="0"/>
              <a:t>Select Install Controller-Module Firmware </a:t>
            </a:r>
            <a:r>
              <a:rPr lang="en-US" dirty="0" smtClean="0"/>
              <a:t>File</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420" y="1304926"/>
            <a:ext cx="6226641" cy="353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5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Firmware Update Steps</a:t>
            </a:r>
            <a:r>
              <a:rPr lang="en-US" dirty="0"/>
              <a:t> Walk-through</a:t>
            </a:r>
          </a:p>
        </p:txBody>
      </p:sp>
      <p:sp>
        <p:nvSpPr>
          <p:cNvPr id="3" name="Content Placeholder 2"/>
          <p:cNvSpPr>
            <a:spLocks noGrp="1"/>
          </p:cNvSpPr>
          <p:nvPr>
            <p:ph idx="4294967295"/>
          </p:nvPr>
        </p:nvSpPr>
        <p:spPr>
          <a:xfrm>
            <a:off x="200025" y="904875"/>
            <a:ext cx="8216900" cy="1457325"/>
          </a:xfrm>
        </p:spPr>
        <p:txBody>
          <a:bodyPr/>
          <a:lstStyle/>
          <a:p>
            <a:r>
              <a:rPr lang="en-US" dirty="0"/>
              <a:t>B</a:t>
            </a:r>
            <a:r>
              <a:rPr lang="en-US" dirty="0" smtClean="0"/>
              <a:t>randing </a:t>
            </a:r>
            <a:r>
              <a:rPr lang="en-US" dirty="0"/>
              <a:t>file will upload and </a:t>
            </a:r>
            <a:r>
              <a:rPr lang="en-US" dirty="0" smtClean="0"/>
              <a:t>Management </a:t>
            </a:r>
            <a:r>
              <a:rPr lang="en-US" dirty="0"/>
              <a:t>Controller will be </a:t>
            </a:r>
            <a:r>
              <a:rPr lang="en-US" dirty="0" smtClean="0"/>
              <a:t>restarted</a:t>
            </a:r>
            <a:endParaRPr lang="en-US" dirty="0"/>
          </a:p>
          <a:p>
            <a:r>
              <a:rPr lang="en-US" dirty="0"/>
              <a:t>When the MC restarts you will need to log in </a:t>
            </a:r>
            <a:r>
              <a:rPr lang="en-US" dirty="0" smtClean="0"/>
              <a:t>again</a:t>
            </a:r>
          </a:p>
          <a:p>
            <a:r>
              <a:rPr lang="en-US" dirty="0" smtClean="0"/>
              <a:t>Repeat for firmware load </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52675"/>
            <a:ext cx="6308616"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0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GL210 Key Differences: Quantum OEM vs. Dot Hill Branded</a:t>
            </a:r>
            <a:endParaRPr lang="en-US" dirty="0"/>
          </a:p>
        </p:txBody>
      </p:sp>
      <p:sp>
        <p:nvSpPr>
          <p:cNvPr id="4" name="Text Placeholder 3"/>
          <p:cNvSpPr>
            <a:spLocks noGrp="1"/>
          </p:cNvSpPr>
          <p:nvPr>
            <p:ph type="body" idx="1"/>
          </p:nvPr>
        </p:nvSpPr>
        <p:spPr/>
        <p:txBody>
          <a:bodyPr/>
          <a:lstStyle/>
          <a:p>
            <a:r>
              <a:rPr lang="en-US" sz="1600" dirty="0" smtClean="0"/>
              <a:t>Populations</a:t>
            </a:r>
            <a:endParaRPr lang="en-US" sz="1600" dirty="0"/>
          </a:p>
          <a:p>
            <a:pPr lvl="1"/>
            <a:r>
              <a:rPr lang="en-US" sz="1200" dirty="0" smtClean="0"/>
              <a:t>QXS-1200/2400/5600</a:t>
            </a:r>
          </a:p>
          <a:p>
            <a:pPr lvl="1"/>
            <a:r>
              <a:rPr lang="en-US" sz="1200" dirty="0" smtClean="0"/>
              <a:t>Quantum-branded QXS-3/4/6</a:t>
            </a:r>
          </a:p>
          <a:p>
            <a:pPr lvl="1"/>
            <a:r>
              <a:rPr lang="en-US" sz="1200" dirty="0" smtClean="0"/>
              <a:t>Dot </a:t>
            </a:r>
            <a:r>
              <a:rPr lang="en-US" sz="1200" dirty="0"/>
              <a:t>Hill-branded </a:t>
            </a:r>
            <a:r>
              <a:rPr lang="en-US" sz="1200" dirty="0" smtClean="0"/>
              <a:t>QXS-3/4/6</a:t>
            </a:r>
          </a:p>
          <a:p>
            <a:pPr lvl="1"/>
            <a:r>
              <a:rPr lang="en-US" sz="1200" dirty="0" smtClean="0"/>
              <a:t>Dot </a:t>
            </a:r>
            <a:r>
              <a:rPr lang="en-US" sz="1200" dirty="0"/>
              <a:t>Hill-branded </a:t>
            </a:r>
            <a:r>
              <a:rPr lang="en-US" sz="1200" dirty="0" smtClean="0"/>
              <a:t>non-QXS</a:t>
            </a:r>
          </a:p>
          <a:p>
            <a:r>
              <a:rPr lang="en-US" sz="1600" dirty="0" smtClean="0"/>
              <a:t>Same </a:t>
            </a:r>
            <a:r>
              <a:rPr lang="en-US" sz="1600" dirty="0"/>
              <a:t>FW image</a:t>
            </a:r>
          </a:p>
          <a:p>
            <a:pPr lvl="1"/>
            <a:r>
              <a:rPr lang="en-US" sz="1200" dirty="0" smtClean="0"/>
              <a:t>Starting at GL210, same firmware image used across all populations</a:t>
            </a:r>
          </a:p>
          <a:p>
            <a:pPr lvl="1"/>
            <a:r>
              <a:rPr lang="en-US" sz="1200" dirty="0" smtClean="0"/>
              <a:t>BUT as already mentioned, update process is different, obtain firmware from correct source and follow release notes!!!!</a:t>
            </a:r>
          </a:p>
          <a:p>
            <a:pPr lvl="2"/>
            <a:r>
              <a:rPr lang="en-US" sz="1000" dirty="0" smtClean="0"/>
              <a:t>Quantum </a:t>
            </a:r>
            <a:r>
              <a:rPr lang="en-US" sz="1000" dirty="0"/>
              <a:t>OEM code posted on </a:t>
            </a:r>
            <a:r>
              <a:rPr lang="en-US" sz="1000" dirty="0" err="1"/>
              <a:t>CSWeb</a:t>
            </a:r>
            <a:r>
              <a:rPr lang="en-US" sz="1000" dirty="0"/>
              <a:t> and Quantum.com</a:t>
            </a:r>
          </a:p>
          <a:p>
            <a:pPr lvl="2"/>
            <a:r>
              <a:rPr lang="en-US" sz="1000" dirty="0"/>
              <a:t>Dot Hill Branded code posted on Dot Hill’s customer portal </a:t>
            </a:r>
            <a:r>
              <a:rPr lang="en-US" sz="1000" u="sng" dirty="0">
                <a:hlinkClick r:id="rId2"/>
              </a:rPr>
              <a:t>https://crc.dothill.com/portal</a:t>
            </a:r>
            <a:endParaRPr lang="en-US" sz="1000" dirty="0"/>
          </a:p>
          <a:p>
            <a:r>
              <a:rPr lang="en-US" sz="1600" dirty="0" smtClean="0"/>
              <a:t>Quantum-branded unique functionality:</a:t>
            </a:r>
          </a:p>
          <a:p>
            <a:pPr lvl="1"/>
            <a:r>
              <a:rPr lang="en-US" sz="1200" dirty="0"/>
              <a:t>Quantum OUID, inquiry string, and branding only on Quantum-branded models</a:t>
            </a:r>
          </a:p>
          <a:p>
            <a:pPr lvl="1"/>
            <a:r>
              <a:rPr lang="en-US" sz="1200" dirty="0"/>
              <a:t>One Button Configuration profiles only manifest in Quantum-branded models</a:t>
            </a:r>
          </a:p>
          <a:p>
            <a:pPr lvl="1"/>
            <a:r>
              <a:rPr lang="en-US" sz="1200" dirty="0" smtClean="0"/>
              <a:t>V3 GUI link</a:t>
            </a:r>
          </a:p>
          <a:p>
            <a:pPr lvl="1"/>
            <a:r>
              <a:rPr lang="en-US" sz="1200" dirty="0" smtClean="0"/>
              <a:t>Hot Spare Configuration</a:t>
            </a:r>
          </a:p>
          <a:p>
            <a:pPr lvl="1"/>
            <a:r>
              <a:rPr lang="en-US" sz="1200" dirty="0" smtClean="0"/>
              <a:t>Specific feature differences</a:t>
            </a:r>
          </a:p>
        </p:txBody>
      </p:sp>
    </p:spTree>
    <p:extLst>
      <p:ext uri="{BB962C8B-B14F-4D97-AF65-F5344CB8AC3E}">
        <p14:creationId xmlns:p14="http://schemas.microsoft.com/office/powerpoint/2010/main" val="314251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Quantum-Branded Functionality: OUIDs and Inquiry Strings</a:t>
            </a:r>
            <a:endParaRPr lang="en-US" dirty="0"/>
          </a:p>
        </p:txBody>
      </p:sp>
      <p:sp>
        <p:nvSpPr>
          <p:cNvPr id="3" name="Content Placeholder 2"/>
          <p:cNvSpPr>
            <a:spLocks noGrp="1"/>
          </p:cNvSpPr>
          <p:nvPr>
            <p:ph type="body" idx="1"/>
          </p:nvPr>
        </p:nvSpPr>
        <p:spPr/>
        <p:txBody>
          <a:bodyPr/>
          <a:lstStyle/>
          <a:p>
            <a:r>
              <a:rPr lang="en-US" dirty="0" smtClean="0"/>
              <a:t>Quantum-branded versus Dot Hill-branded chassis, OUID is different</a:t>
            </a:r>
          </a:p>
          <a:p>
            <a:pPr lvl="1"/>
            <a:r>
              <a:rPr lang="en-US" dirty="0" smtClean="0"/>
              <a:t>Chassis CRUs are not interchangeable, use proper chassis CRU for OUID</a:t>
            </a:r>
          </a:p>
          <a:p>
            <a:r>
              <a:rPr lang="en-US" dirty="0" smtClean="0"/>
              <a:t>Branding file in controller uses OUID to determine what inquiry string to present</a:t>
            </a:r>
          </a:p>
          <a:p>
            <a:pPr lvl="1"/>
            <a:r>
              <a:rPr lang="en-US" dirty="0" smtClean="0"/>
              <a:t>Controllers CRU are not interchangeable, use correct controller CRU for OUID</a:t>
            </a:r>
          </a:p>
          <a:p>
            <a:r>
              <a:rPr lang="en-US" dirty="0" smtClean="0"/>
              <a:t>Inquiry </a:t>
            </a:r>
            <a:r>
              <a:rPr lang="en-US" smtClean="0"/>
              <a:t>string differences</a:t>
            </a:r>
            <a:endParaRPr lang="en-US" dirty="0" smtClean="0"/>
          </a:p>
          <a:p>
            <a:pPr lvl="1"/>
            <a:r>
              <a:rPr lang="en-US" dirty="0" smtClean="0"/>
              <a:t>QXS-1200/2400/5600		StorNext QXS</a:t>
            </a:r>
          </a:p>
          <a:p>
            <a:pPr lvl="1"/>
            <a:r>
              <a:rPr lang="en-US" dirty="0" smtClean="0"/>
              <a:t>Quantum-branded QXS-3/4/6	QXS</a:t>
            </a:r>
          </a:p>
          <a:p>
            <a:pPr lvl="1"/>
            <a:r>
              <a:rPr lang="en-US" dirty="0" smtClean="0"/>
              <a:t>Dot Hill-branded QXS-3/4/6	</a:t>
            </a:r>
            <a:r>
              <a:rPr lang="en-US" dirty="0" err="1" smtClean="0"/>
              <a:t>DHxxxx</a:t>
            </a:r>
            <a:r>
              <a:rPr lang="en-US" dirty="0" smtClean="0"/>
              <a:t> (where </a:t>
            </a:r>
            <a:r>
              <a:rPr lang="en-US" dirty="0" err="1" smtClean="0"/>
              <a:t>xxxx</a:t>
            </a:r>
            <a:r>
              <a:rPr lang="en-US" dirty="0" smtClean="0"/>
              <a:t> is the Dot Hill model number</a:t>
            </a:r>
          </a:p>
          <a:p>
            <a:pPr lvl="1"/>
            <a:r>
              <a:rPr lang="en-US" dirty="0" smtClean="0"/>
              <a:t>Dot Hill-branded non-QXS		Same as Dot Hill-branded QXS-3/4/6</a:t>
            </a:r>
            <a:endParaRPr lang="en-US" dirty="0"/>
          </a:p>
        </p:txBody>
      </p:sp>
    </p:spTree>
    <p:extLst>
      <p:ext uri="{BB962C8B-B14F-4D97-AF65-F5344CB8AC3E}">
        <p14:creationId xmlns:p14="http://schemas.microsoft.com/office/powerpoint/2010/main" val="20668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Agenda</a:t>
            </a:r>
          </a:p>
        </p:txBody>
      </p:sp>
      <p:sp>
        <p:nvSpPr>
          <p:cNvPr id="15363" name="Content Placeholder 2"/>
          <p:cNvSpPr>
            <a:spLocks noGrp="1"/>
          </p:cNvSpPr>
          <p:nvPr>
            <p:ph idx="1"/>
          </p:nvPr>
        </p:nvSpPr>
        <p:spPr>
          <a:prstGeom prst="rect">
            <a:avLst/>
          </a:prstGeom>
        </p:spPr>
        <p:txBody>
          <a:bodyPr/>
          <a:lstStyle/>
          <a:p>
            <a:r>
              <a:rPr lang="en-US" sz="2800" dirty="0" smtClean="0"/>
              <a:t>Product Management</a:t>
            </a:r>
          </a:p>
          <a:p>
            <a:r>
              <a:rPr lang="en-US" sz="2800" dirty="0" smtClean="0"/>
              <a:t>Engineering</a:t>
            </a:r>
          </a:p>
          <a:p>
            <a:r>
              <a:rPr lang="en-US" sz="2800" dirty="0" smtClean="0"/>
              <a:t>Training and Documentation</a:t>
            </a:r>
          </a:p>
          <a:p>
            <a:r>
              <a:rPr lang="en-US" sz="2800" dirty="0" smtClean="0"/>
              <a:t>Service </a:t>
            </a:r>
          </a:p>
          <a:p>
            <a:endParaRPr lang="en-US" sz="2800" dirty="0"/>
          </a:p>
          <a:p>
            <a:pPr marL="0" indent="0">
              <a:buNone/>
            </a:pPr>
            <a:r>
              <a:rPr lang="en-US" sz="2800" dirty="0" smtClean="0">
                <a:solidFill>
                  <a:srgbClr val="0000FF"/>
                </a:solidFill>
              </a:rPr>
              <a:t>Please ask questions as we go.</a:t>
            </a:r>
          </a:p>
          <a:p>
            <a:pPr>
              <a:buFont typeface="Arial" panose="020B0604020202020204" pitchFamily="34"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Quantum-Branded Functionality: </a:t>
            </a:r>
            <a:r>
              <a:rPr lang="en-US" dirty="0" smtClean="0"/>
              <a:t>Other Key Differences</a:t>
            </a:r>
            <a:endParaRPr lang="en-US" dirty="0">
              <a:solidFill>
                <a:schemeClr val="tx1"/>
              </a:solidFill>
            </a:endParaRPr>
          </a:p>
        </p:txBody>
      </p:sp>
      <p:sp>
        <p:nvSpPr>
          <p:cNvPr id="6" name="Content Placeholder 2"/>
          <p:cNvSpPr>
            <a:spLocks noGrp="1"/>
          </p:cNvSpPr>
          <p:nvPr>
            <p:ph idx="4294967295"/>
          </p:nvPr>
        </p:nvSpPr>
        <p:spPr>
          <a:xfrm>
            <a:off x="285750" y="900112"/>
            <a:ext cx="8216900" cy="1500187"/>
          </a:xfrm>
        </p:spPr>
        <p:txBody>
          <a:bodyPr>
            <a:normAutofit fontScale="92500" lnSpcReduction="10000"/>
          </a:bodyPr>
          <a:lstStyle/>
          <a:p>
            <a:r>
              <a:rPr lang="en-US" dirty="0" smtClean="0"/>
              <a:t>One-button configuration only manifests in Quantum-branded models</a:t>
            </a:r>
          </a:p>
          <a:p>
            <a:r>
              <a:rPr lang="en-US" dirty="0" smtClean="0"/>
              <a:t>Link to V3 GUI is hidden on the V2 GUI for an update customer in Quantum-branded models</a:t>
            </a:r>
          </a:p>
          <a:p>
            <a:r>
              <a:rPr lang="en-US" dirty="0" smtClean="0"/>
              <a:t>No Global Hot Spare configured in Quantum-branded models</a:t>
            </a:r>
          </a:p>
          <a:p>
            <a:pPr lvl="1"/>
            <a:r>
              <a:rPr lang="en-US" dirty="0" smtClean="0"/>
              <a:t>There are typically no spare drives in current QXS deployments for StorNext to designate</a:t>
            </a:r>
          </a:p>
        </p:txBody>
      </p:sp>
    </p:spTree>
    <p:extLst>
      <p:ext uri="{BB962C8B-B14F-4D97-AF65-F5344CB8AC3E}">
        <p14:creationId xmlns:p14="http://schemas.microsoft.com/office/powerpoint/2010/main" val="157305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Quantum-Branded Functionality: Other Key Differences</a:t>
            </a:r>
            <a:endParaRPr lang="en-US" dirty="0">
              <a:solidFill>
                <a:schemeClr val="tx1"/>
              </a:solidFill>
            </a:endParaRPr>
          </a:p>
        </p:txBody>
      </p:sp>
      <p:sp>
        <p:nvSpPr>
          <p:cNvPr id="6" name="Content Placeholder 2"/>
          <p:cNvSpPr>
            <a:spLocks noGrp="1"/>
          </p:cNvSpPr>
          <p:nvPr>
            <p:ph idx="4294967295"/>
          </p:nvPr>
        </p:nvSpPr>
        <p:spPr>
          <a:xfrm>
            <a:off x="285750" y="900113"/>
            <a:ext cx="8216900" cy="538162"/>
          </a:xfrm>
        </p:spPr>
        <p:txBody>
          <a:bodyPr>
            <a:normAutofit fontScale="92500" lnSpcReduction="10000"/>
          </a:bodyPr>
          <a:lstStyle/>
          <a:p>
            <a:r>
              <a:rPr lang="en-US" dirty="0" smtClean="0"/>
              <a:t>Key firmware behavioral differences in Quantum-branded versus Dot Hill-branded chassis, triggered by OUID</a:t>
            </a:r>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3316333338"/>
              </p:ext>
            </p:extLst>
          </p:nvPr>
        </p:nvGraphicFramePr>
        <p:xfrm>
          <a:off x="428625" y="1416050"/>
          <a:ext cx="8058149" cy="3474720"/>
        </p:xfrm>
        <a:graphic>
          <a:graphicData uri="http://schemas.openxmlformats.org/drawingml/2006/table">
            <a:tbl>
              <a:tblPr firstRow="1" bandRow="1">
                <a:tableStyleId>{5C22544A-7EE6-4342-B048-85BDC9FD1C3A}</a:tableStyleId>
              </a:tblPr>
              <a:tblGrid>
                <a:gridCol w="3373344"/>
                <a:gridCol w="1242811"/>
                <a:gridCol w="1427457"/>
                <a:gridCol w="2014537"/>
              </a:tblGrid>
              <a:tr h="205818">
                <a:tc>
                  <a:txBody>
                    <a:bodyPr/>
                    <a:lstStyle/>
                    <a:p>
                      <a:pPr marL="0" marR="0" algn="ctr">
                        <a:spcBef>
                          <a:spcPts val="0"/>
                        </a:spcBef>
                        <a:spcAft>
                          <a:spcPts val="0"/>
                        </a:spcAft>
                      </a:pPr>
                      <a:r>
                        <a:rPr lang="en-US" sz="1400" b="1" dirty="0">
                          <a:solidFill>
                            <a:srgbClr val="FFFFFF"/>
                          </a:solidFill>
                          <a:effectLst/>
                          <a:latin typeface="Calibri"/>
                          <a:ea typeface="Times New Roman"/>
                        </a:rPr>
                        <a:t>Item</a:t>
                      </a:r>
                      <a:endParaRPr lang="en-US" sz="1400" dirty="0">
                        <a:effectLst/>
                        <a:latin typeface="Times New Roman"/>
                        <a:ea typeface="Calibri"/>
                      </a:endParaRPr>
                    </a:p>
                  </a:txBody>
                  <a:tcPr/>
                </a:tc>
                <a:tc>
                  <a:txBody>
                    <a:bodyPr/>
                    <a:lstStyle/>
                    <a:p>
                      <a:pPr marL="0" marR="0" algn="ctr">
                        <a:spcBef>
                          <a:spcPts val="0"/>
                        </a:spcBef>
                        <a:spcAft>
                          <a:spcPts val="0"/>
                        </a:spcAft>
                      </a:pPr>
                      <a:r>
                        <a:rPr lang="en-US" sz="1400" b="1" dirty="0">
                          <a:solidFill>
                            <a:srgbClr val="FFFFFF"/>
                          </a:solidFill>
                          <a:effectLst/>
                          <a:latin typeface="Calibri"/>
                          <a:ea typeface="Times New Roman"/>
                        </a:rPr>
                        <a:t>UI Settable</a:t>
                      </a:r>
                      <a:endParaRPr lang="en-US" sz="1400" dirty="0">
                        <a:effectLst/>
                        <a:latin typeface="Times New Roman"/>
                        <a:ea typeface="Calibri"/>
                      </a:endParaRPr>
                    </a:p>
                  </a:txBody>
                  <a:tcPr/>
                </a:tc>
                <a:tc>
                  <a:txBody>
                    <a:bodyPr/>
                    <a:lstStyle/>
                    <a:p>
                      <a:pPr marL="0" marR="0" algn="ctr">
                        <a:spcBef>
                          <a:spcPts val="0"/>
                        </a:spcBef>
                        <a:spcAft>
                          <a:spcPts val="0"/>
                        </a:spcAft>
                      </a:pPr>
                      <a:r>
                        <a:rPr lang="en-US" sz="1400" b="1" dirty="0" smtClean="0">
                          <a:solidFill>
                            <a:srgbClr val="FFFFFF"/>
                          </a:solidFill>
                          <a:effectLst/>
                          <a:latin typeface="Calibri"/>
                          <a:ea typeface="Times New Roman"/>
                        </a:rPr>
                        <a:t>Dot Hill-Branded</a:t>
                      </a:r>
                    </a:p>
                  </a:txBody>
                  <a:tcPr/>
                </a:tc>
                <a:tc>
                  <a:txBody>
                    <a:bodyPr/>
                    <a:lstStyle/>
                    <a:p>
                      <a:pPr marL="0" marR="0" algn="ctr">
                        <a:spcBef>
                          <a:spcPts val="0"/>
                        </a:spcBef>
                        <a:spcAft>
                          <a:spcPts val="0"/>
                        </a:spcAft>
                      </a:pPr>
                      <a:r>
                        <a:rPr lang="en-US" sz="1400" b="1" dirty="0" smtClean="0">
                          <a:solidFill>
                            <a:srgbClr val="FFFFFF"/>
                          </a:solidFill>
                          <a:effectLst/>
                          <a:latin typeface="Calibri"/>
                          <a:ea typeface="Times New Roman"/>
                        </a:rPr>
                        <a:t>Quantum-branded</a:t>
                      </a:r>
                      <a:endParaRPr lang="en-US" sz="1400" dirty="0">
                        <a:effectLst/>
                        <a:latin typeface="Times New Roman"/>
                        <a:ea typeface="Calibri"/>
                      </a:endParaRPr>
                    </a:p>
                  </a:txBody>
                  <a:tcPr/>
                </a:tc>
              </a:tr>
              <a:tr h="164654">
                <a:tc>
                  <a:txBody>
                    <a:bodyPr/>
                    <a:lstStyle/>
                    <a:p>
                      <a:pPr marL="0" marR="0">
                        <a:spcBef>
                          <a:spcPts val="0"/>
                        </a:spcBef>
                        <a:spcAft>
                          <a:spcPts val="0"/>
                        </a:spcAft>
                      </a:pPr>
                      <a:r>
                        <a:rPr lang="en-US" sz="1000" dirty="0">
                          <a:solidFill>
                            <a:schemeClr val="tx1"/>
                          </a:solidFill>
                          <a:effectLst/>
                          <a:latin typeface="Calibri"/>
                          <a:ea typeface="Times New Roman"/>
                        </a:rPr>
                        <a:t>Slot Affinity</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Yes</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Disabled</a:t>
                      </a:r>
                      <a:endParaRPr lang="en-US" sz="100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Burn-to-active</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No</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Enables</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Enabled</a:t>
                      </a:r>
                      <a:endParaRPr lang="en-US" sz="1000" dirty="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Atomic Writes</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Yes</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Disabled</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Disabled</a:t>
                      </a:r>
                      <a:endParaRPr lang="en-US" sz="1000" dirty="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Background vDisk scrub</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Yes</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Disabled</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Parity Auto-fix on Scrub</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Yes</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Enabled</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DHCP</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Yes</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Default off</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Default off</a:t>
                      </a:r>
                      <a:endParaRPr lang="en-US" sz="100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Heroic Recovery</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No</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Enabled</a:t>
                      </a:r>
                      <a:endParaRPr lang="en-US" sz="1000" dirty="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Recovery Time Limit</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No</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In-band CAPI</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Yes</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In-band SES</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Yes</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Enabled</a:t>
                      </a:r>
                      <a:endParaRPr lang="en-US" sz="1000" dirty="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Auto Write-through on surviving controller</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Yes</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Disabled</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Disabled</a:t>
                      </a:r>
                      <a:endParaRPr lang="en-US" sz="1000" dirty="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a:solidFill>
                            <a:schemeClr val="tx1"/>
                          </a:solidFill>
                          <a:effectLst/>
                          <a:latin typeface="Calibri"/>
                          <a:ea typeface="Times New Roman"/>
                        </a:rPr>
                        <a:t>Write Drive Historical Performance</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No</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Disabled</a:t>
                      </a:r>
                      <a:endParaRPr lang="en-US" sz="1000" dirty="0">
                        <a:solidFill>
                          <a:schemeClr val="tx1"/>
                        </a:solidFill>
                        <a:effectLst/>
                        <a:latin typeface="Times New Roman"/>
                        <a:ea typeface="Calibri"/>
                      </a:endParaRPr>
                    </a:p>
                  </a:txBody>
                  <a:tcPr/>
                </a:tc>
              </a:tr>
              <a:tr h="164654">
                <a:tc>
                  <a:txBody>
                    <a:bodyPr/>
                    <a:lstStyle/>
                    <a:p>
                      <a:pPr marL="0" marR="0">
                        <a:spcBef>
                          <a:spcPts val="0"/>
                        </a:spcBef>
                        <a:spcAft>
                          <a:spcPts val="0"/>
                        </a:spcAft>
                      </a:pPr>
                      <a:r>
                        <a:rPr lang="en-US" sz="1000" dirty="0">
                          <a:solidFill>
                            <a:schemeClr val="tx1"/>
                          </a:solidFill>
                          <a:effectLst/>
                          <a:latin typeface="Calibri"/>
                          <a:ea typeface="Times New Roman"/>
                        </a:rPr>
                        <a:t>Slot Affinity</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Yes</a:t>
                      </a:r>
                      <a:endParaRPr lang="en-US" sz="1000" dirty="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a:solidFill>
                            <a:schemeClr val="tx1"/>
                          </a:solidFill>
                          <a:effectLst/>
                          <a:latin typeface="Calibri"/>
                          <a:ea typeface="Times New Roman"/>
                        </a:rPr>
                        <a:t>Enabled</a:t>
                      </a:r>
                      <a:endParaRPr lang="en-US" sz="1000">
                        <a:solidFill>
                          <a:schemeClr val="tx1"/>
                        </a:solidFill>
                        <a:effectLst/>
                        <a:latin typeface="Times New Roman"/>
                        <a:ea typeface="Calibri"/>
                      </a:endParaRPr>
                    </a:p>
                  </a:txBody>
                  <a:tcPr/>
                </a:tc>
                <a:tc>
                  <a:txBody>
                    <a:bodyPr/>
                    <a:lstStyle/>
                    <a:p>
                      <a:pPr marL="0" marR="0" algn="ctr">
                        <a:spcBef>
                          <a:spcPts val="0"/>
                        </a:spcBef>
                        <a:spcAft>
                          <a:spcPts val="0"/>
                        </a:spcAft>
                      </a:pPr>
                      <a:r>
                        <a:rPr lang="en-US" sz="1000" dirty="0">
                          <a:solidFill>
                            <a:schemeClr val="tx1"/>
                          </a:solidFill>
                          <a:effectLst/>
                          <a:latin typeface="Calibri"/>
                          <a:ea typeface="Times New Roman"/>
                        </a:rPr>
                        <a:t>Disabled</a:t>
                      </a:r>
                      <a:endParaRPr lang="en-US" sz="1000" dirty="0">
                        <a:solidFill>
                          <a:schemeClr val="tx1"/>
                        </a:solidFill>
                        <a:effectLst/>
                        <a:latin typeface="Times New Roman"/>
                        <a:ea typeface="Calibri"/>
                      </a:endParaRPr>
                    </a:p>
                  </a:txBody>
                  <a:tcPr/>
                </a:tc>
              </a:tr>
            </a:tbl>
          </a:graphicData>
        </a:graphic>
      </p:graphicFrame>
    </p:spTree>
    <p:extLst>
      <p:ext uri="{BB962C8B-B14F-4D97-AF65-F5344CB8AC3E}">
        <p14:creationId xmlns:p14="http://schemas.microsoft.com/office/powerpoint/2010/main" val="328722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field issues addressed in GL210</a:t>
            </a:r>
            <a:endParaRPr lang="en-US" dirty="0"/>
          </a:p>
        </p:txBody>
      </p:sp>
      <p:sp>
        <p:nvSpPr>
          <p:cNvPr id="3" name="Content Placeholder 2"/>
          <p:cNvSpPr>
            <a:spLocks noGrp="1"/>
          </p:cNvSpPr>
          <p:nvPr>
            <p:ph type="body" idx="1"/>
          </p:nvPr>
        </p:nvSpPr>
        <p:spPr/>
        <p:txBody>
          <a:bodyPr/>
          <a:lstStyle/>
          <a:p>
            <a:r>
              <a:rPr lang="en-US" dirty="0" smtClean="0"/>
              <a:t>Disabled </a:t>
            </a:r>
            <a:r>
              <a:rPr lang="en-US" dirty="0"/>
              <a:t>SSL 3.0 to </a:t>
            </a:r>
            <a:r>
              <a:rPr lang="en-US" dirty="0" smtClean="0"/>
              <a:t>mitigate vulnerability </a:t>
            </a:r>
            <a:r>
              <a:rPr lang="en-US" dirty="0"/>
              <a:t>CVE-2014-3566.</a:t>
            </a:r>
          </a:p>
          <a:p>
            <a:endParaRPr lang="en-US" dirty="0"/>
          </a:p>
          <a:p>
            <a:r>
              <a:rPr lang="en-US" dirty="0" smtClean="0"/>
              <a:t>Increased </a:t>
            </a:r>
            <a:r>
              <a:rPr lang="en-US" dirty="0"/>
              <a:t>the size of maximum supported paged storage pools to 300TiB per pool and 600TiB per system. Once storage pools are resized to be larger than the previous limits, downgrading to a previous release requires direct guidance by customer support personnel</a:t>
            </a:r>
            <a:r>
              <a:rPr lang="en-US" dirty="0" smtClean="0"/>
              <a:t>.</a:t>
            </a:r>
          </a:p>
          <a:p>
            <a:pPr lvl="1"/>
            <a:r>
              <a:rPr lang="en-US" dirty="0" smtClean="0"/>
              <a:t>This applies to Virtual Storage Pools that comes later in QXS 3/4/6</a:t>
            </a:r>
          </a:p>
          <a:p>
            <a:endParaRPr lang="en-US" dirty="0"/>
          </a:p>
          <a:p>
            <a:r>
              <a:rPr lang="en-US" dirty="0" smtClean="0"/>
              <a:t>Review Release Notes because there are a lot more bug fixes</a:t>
            </a:r>
            <a:endParaRPr lang="en-US" dirty="0"/>
          </a:p>
        </p:txBody>
      </p:sp>
    </p:spTree>
    <p:extLst>
      <p:ext uri="{BB962C8B-B14F-4D97-AF65-F5344CB8AC3E}">
        <p14:creationId xmlns:p14="http://schemas.microsoft.com/office/powerpoint/2010/main" val="37875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508" y="4172094"/>
            <a:ext cx="8626636" cy="737463"/>
          </a:xfrm>
        </p:spPr>
        <p:txBody>
          <a:bodyPr/>
          <a:lstStyle/>
          <a:p>
            <a:r>
              <a:rPr lang="en-US" dirty="0" smtClean="0"/>
              <a:t>Joe </a:t>
            </a:r>
            <a:r>
              <a:rPr lang="en-US" dirty="0" err="1" smtClean="0"/>
              <a:t>LaRoue</a:t>
            </a:r>
            <a:r>
              <a:rPr lang="en-US" dirty="0" smtClean="0"/>
              <a:t> and Alex Duncan</a:t>
            </a:r>
            <a:endParaRPr lang="en-US" dirty="0"/>
          </a:p>
        </p:txBody>
      </p:sp>
      <p:sp>
        <p:nvSpPr>
          <p:cNvPr id="4" name="Title 3"/>
          <p:cNvSpPr>
            <a:spLocks noGrp="1"/>
          </p:cNvSpPr>
          <p:nvPr>
            <p:ph type="title"/>
          </p:nvPr>
        </p:nvSpPr>
        <p:spPr>
          <a:xfrm>
            <a:off x="322779" y="1746850"/>
            <a:ext cx="8208746" cy="2001452"/>
          </a:xfrm>
        </p:spPr>
        <p:txBody>
          <a:bodyPr/>
          <a:lstStyle/>
          <a:p>
            <a:r>
              <a:rPr lang="en-US" sz="4800" dirty="0" smtClean="0"/>
              <a:t/>
            </a:r>
            <a:br>
              <a:rPr lang="en-US" sz="4800" dirty="0" smtClean="0"/>
            </a:br>
            <a:r>
              <a:rPr lang="en-US" sz="4800" dirty="0" smtClean="0"/>
              <a:t>Training and Documentation</a:t>
            </a:r>
            <a:endParaRPr lang="en-US" sz="4800" dirty="0"/>
          </a:p>
        </p:txBody>
      </p:sp>
    </p:spTree>
    <p:extLst>
      <p:ext uri="{BB962C8B-B14F-4D97-AF65-F5344CB8AC3E}">
        <p14:creationId xmlns:p14="http://schemas.microsoft.com/office/powerpoint/2010/main" val="162960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400777" y="942976"/>
            <a:ext cx="8286023" cy="3394472"/>
          </a:xfrm>
        </p:spPr>
        <p:txBody>
          <a:bodyPr/>
          <a:lstStyle/>
          <a:p>
            <a:r>
              <a:rPr lang="en-US" sz="2200" dirty="0" smtClean="0"/>
              <a:t>Updates: new DOT HILL information per GL210 FW &amp; SME inputs</a:t>
            </a:r>
          </a:p>
          <a:p>
            <a:r>
              <a:rPr lang="en-US" sz="2200" dirty="0" smtClean="0"/>
              <a:t>Updated One Button </a:t>
            </a:r>
            <a:r>
              <a:rPr lang="en-US" sz="2200" dirty="0" err="1" smtClean="0"/>
              <a:t>Config</a:t>
            </a:r>
            <a:r>
              <a:rPr lang="en-US" sz="2200" dirty="0" smtClean="0"/>
              <a:t> (OBC): applicable docs (2 new profiles)</a:t>
            </a:r>
          </a:p>
          <a:p>
            <a:endParaRPr lang="en-US" sz="2200" dirty="0" smtClean="0"/>
          </a:p>
          <a:p>
            <a:endParaRPr lang="en-US" sz="2200" dirty="0" smtClean="0"/>
          </a:p>
          <a:p>
            <a:pPr marL="457200" lvl="1" indent="0">
              <a:buNone/>
            </a:pPr>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5797579"/>
              </p:ext>
            </p:extLst>
          </p:nvPr>
        </p:nvGraphicFramePr>
        <p:xfrm>
          <a:off x="647700" y="1924050"/>
          <a:ext cx="7620000" cy="2638425"/>
        </p:xfrm>
        <a:graphic>
          <a:graphicData uri="http://schemas.openxmlformats.org/drawingml/2006/table">
            <a:tbl>
              <a:tblPr firstRow="1" bandRow="1">
                <a:tableStyleId>{5C22544A-7EE6-4342-B048-85BDC9FD1C3A}</a:tableStyleId>
              </a:tblPr>
              <a:tblGrid>
                <a:gridCol w="2286000"/>
                <a:gridCol w="914400"/>
                <a:gridCol w="838200"/>
                <a:gridCol w="1295400"/>
                <a:gridCol w="1143000"/>
                <a:gridCol w="1143000"/>
              </a:tblGrid>
              <a:tr h="388620">
                <a:tc>
                  <a:txBody>
                    <a:bodyPr/>
                    <a:lstStyle/>
                    <a:p>
                      <a:r>
                        <a:rPr lang="en-US" sz="1100" baseline="0" dirty="0" smtClean="0"/>
                        <a:t>Profile</a:t>
                      </a:r>
                      <a:endParaRPr lang="en-US" sz="1100" baseline="0" dirty="0"/>
                    </a:p>
                  </a:txBody>
                  <a:tcPr marT="34290" marB="34290">
                    <a:solidFill>
                      <a:schemeClr val="accent1">
                        <a:lumMod val="60000"/>
                        <a:lumOff val="40000"/>
                      </a:schemeClr>
                    </a:solidFill>
                  </a:tcPr>
                </a:tc>
                <a:tc>
                  <a:txBody>
                    <a:bodyPr/>
                    <a:lstStyle/>
                    <a:p>
                      <a:r>
                        <a:rPr lang="en-US" sz="1100" baseline="0" dirty="0" err="1" smtClean="0"/>
                        <a:t>Vdisk</a:t>
                      </a:r>
                      <a:endParaRPr lang="en-US" sz="1100" baseline="0" dirty="0"/>
                    </a:p>
                  </a:txBody>
                  <a:tcPr marT="34290" marB="34290">
                    <a:solidFill>
                      <a:schemeClr val="accent1">
                        <a:lumMod val="60000"/>
                        <a:lumOff val="40000"/>
                      </a:schemeClr>
                    </a:solidFill>
                  </a:tcPr>
                </a:tc>
                <a:tc>
                  <a:txBody>
                    <a:bodyPr/>
                    <a:lstStyle/>
                    <a:p>
                      <a:r>
                        <a:rPr lang="en-US" sz="1100" baseline="0" dirty="0" smtClean="0"/>
                        <a:t>Chunk Size</a:t>
                      </a:r>
                      <a:endParaRPr lang="en-US" sz="1100" baseline="0" dirty="0"/>
                    </a:p>
                  </a:txBody>
                  <a:tcPr marT="34290" marB="34290">
                    <a:solidFill>
                      <a:schemeClr val="accent1">
                        <a:lumMod val="60000"/>
                        <a:lumOff val="40000"/>
                      </a:schemeClr>
                    </a:solidFill>
                  </a:tcPr>
                </a:tc>
                <a:tc>
                  <a:txBody>
                    <a:bodyPr/>
                    <a:lstStyle/>
                    <a:p>
                      <a:r>
                        <a:rPr lang="en-US" sz="1100" baseline="0" dirty="0" smtClean="0"/>
                        <a:t>Available For QXS-5600</a:t>
                      </a:r>
                      <a:endParaRPr lang="en-US" sz="1100" baseline="0" dirty="0"/>
                    </a:p>
                  </a:txBody>
                  <a:tcPr marT="34290" marB="34290">
                    <a:solidFill>
                      <a:schemeClr val="accent1">
                        <a:lumMod val="60000"/>
                        <a:lumOff val="40000"/>
                      </a:schemeClr>
                    </a:solidFill>
                  </a:tcPr>
                </a:tc>
                <a:tc>
                  <a:txBody>
                    <a:bodyPr/>
                    <a:lstStyle/>
                    <a:p>
                      <a:r>
                        <a:rPr lang="en-US" sz="1100" baseline="0" dirty="0" smtClean="0"/>
                        <a:t>Available For QXS-1200</a:t>
                      </a:r>
                      <a:endParaRPr lang="en-US" sz="1100" baseline="0" dirty="0"/>
                    </a:p>
                  </a:txBody>
                  <a:tcPr marT="34290" marB="34290">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Available For QXS-2400</a:t>
                      </a:r>
                    </a:p>
                  </a:txBody>
                  <a:tcPr marT="34290" marB="34290">
                    <a:solidFill>
                      <a:schemeClr val="accent1">
                        <a:lumMod val="60000"/>
                        <a:lumOff val="40000"/>
                      </a:schemeClr>
                    </a:solidFill>
                  </a:tcPr>
                </a:tc>
              </a:tr>
              <a:tr h="278130">
                <a:tc>
                  <a:txBody>
                    <a:bodyPr/>
                    <a:lstStyle/>
                    <a:p>
                      <a:r>
                        <a:rPr lang="en-US" sz="1100" baseline="0" dirty="0" err="1" smtClean="0">
                          <a:solidFill>
                            <a:schemeClr val="tx1"/>
                          </a:solidFill>
                        </a:rPr>
                        <a:t>StorNext</a:t>
                      </a:r>
                      <a:r>
                        <a:rPr lang="en-US" sz="1100" baseline="0" dirty="0" smtClean="0">
                          <a:solidFill>
                            <a:schemeClr val="tx1"/>
                          </a:solidFill>
                        </a:rPr>
                        <a:t> Metadata 1+1</a:t>
                      </a:r>
                      <a:endParaRPr lang="en-US" sz="1100" baseline="0" dirty="0">
                        <a:solidFill>
                          <a:schemeClr val="tx1"/>
                        </a:solidFill>
                      </a:endParaRPr>
                    </a:p>
                  </a:txBody>
                  <a:tcPr marT="34290" marB="34290"/>
                </a:tc>
                <a:tc>
                  <a:txBody>
                    <a:bodyPr/>
                    <a:lstStyle/>
                    <a:p>
                      <a:r>
                        <a:rPr lang="en-US" sz="1100" baseline="0" dirty="0" smtClean="0">
                          <a:solidFill>
                            <a:schemeClr val="tx1"/>
                          </a:solidFill>
                        </a:rPr>
                        <a:t>RAID 1</a:t>
                      </a:r>
                      <a:endParaRPr lang="en-US" sz="1100" baseline="0" dirty="0">
                        <a:solidFill>
                          <a:schemeClr val="tx1"/>
                        </a:solidFill>
                      </a:endParaRPr>
                    </a:p>
                  </a:txBody>
                  <a:tcPr marT="34290" marB="34290"/>
                </a:tc>
                <a:tc>
                  <a:txBody>
                    <a:bodyPr/>
                    <a:lstStyle/>
                    <a:p>
                      <a:r>
                        <a:rPr lang="en-US" sz="1100" baseline="0" dirty="0" smtClean="0">
                          <a:solidFill>
                            <a:schemeClr val="tx1"/>
                          </a:solidFill>
                        </a:rPr>
                        <a:t>N/A</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r>
              <a:tr h="278130">
                <a:tc>
                  <a:txBody>
                    <a:bodyPr/>
                    <a:lstStyle/>
                    <a:p>
                      <a:r>
                        <a:rPr lang="en-US" sz="1100" baseline="0" dirty="0" err="1" smtClean="0">
                          <a:solidFill>
                            <a:schemeClr val="tx1"/>
                          </a:solidFill>
                        </a:rPr>
                        <a:t>StorNext</a:t>
                      </a:r>
                      <a:r>
                        <a:rPr lang="en-US" sz="1100" baseline="0" dirty="0" smtClean="0">
                          <a:solidFill>
                            <a:schemeClr val="tx1"/>
                          </a:solidFill>
                        </a:rPr>
                        <a:t> Data 10+2</a:t>
                      </a:r>
                      <a:endParaRPr lang="en-US" sz="1100" baseline="0" dirty="0">
                        <a:solidFill>
                          <a:schemeClr val="tx1"/>
                        </a:solidFill>
                      </a:endParaRPr>
                    </a:p>
                  </a:txBody>
                  <a:tcPr marT="34290" marB="34290"/>
                </a:tc>
                <a:tc>
                  <a:txBody>
                    <a:bodyPr/>
                    <a:lstStyle/>
                    <a:p>
                      <a:r>
                        <a:rPr lang="en-US" sz="1100" baseline="0" dirty="0" smtClean="0">
                          <a:solidFill>
                            <a:schemeClr val="tx1"/>
                          </a:solidFill>
                        </a:rPr>
                        <a:t>RAID  6</a:t>
                      </a:r>
                      <a:endParaRPr lang="en-US" sz="1100" baseline="0" dirty="0">
                        <a:solidFill>
                          <a:schemeClr val="tx1"/>
                        </a:solidFill>
                      </a:endParaRPr>
                    </a:p>
                  </a:txBody>
                  <a:tcPr marT="34290" marB="34290"/>
                </a:tc>
                <a:tc>
                  <a:txBody>
                    <a:bodyPr/>
                    <a:lstStyle/>
                    <a:p>
                      <a:r>
                        <a:rPr lang="en-US" sz="1100" baseline="0" dirty="0" smtClean="0">
                          <a:solidFill>
                            <a:schemeClr val="tx1"/>
                          </a:solidFill>
                        </a:rPr>
                        <a:t>256k</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r>
              <a:tr h="278130">
                <a:tc>
                  <a:txBody>
                    <a:bodyPr/>
                    <a:lstStyle/>
                    <a:p>
                      <a:r>
                        <a:rPr lang="en-US" sz="1100" baseline="0" dirty="0" err="1" smtClean="0">
                          <a:solidFill>
                            <a:schemeClr val="tx1"/>
                          </a:solidFill>
                        </a:rPr>
                        <a:t>StorNext</a:t>
                      </a:r>
                      <a:r>
                        <a:rPr lang="en-US" sz="1100" baseline="0" dirty="0" smtClean="0">
                          <a:solidFill>
                            <a:schemeClr val="tx1"/>
                          </a:solidFill>
                        </a:rPr>
                        <a:t> Data 12+2</a:t>
                      </a:r>
                      <a:endParaRPr lang="en-US" sz="1100" baseline="0" dirty="0">
                        <a:solidFill>
                          <a:schemeClr val="tx1"/>
                        </a:solidFill>
                      </a:endParaRPr>
                    </a:p>
                  </a:txBody>
                  <a:tcPr marT="34290" marB="34290"/>
                </a:tc>
                <a:tc>
                  <a:txBody>
                    <a:bodyPr/>
                    <a:lstStyle/>
                    <a:p>
                      <a:r>
                        <a:rPr lang="en-US" sz="1100" baseline="0" dirty="0" smtClean="0">
                          <a:solidFill>
                            <a:schemeClr val="tx1"/>
                          </a:solidFill>
                        </a:rPr>
                        <a:t>RAID  6</a:t>
                      </a:r>
                      <a:endParaRPr lang="en-US" sz="1100" baseline="0" dirty="0">
                        <a:solidFill>
                          <a:schemeClr val="tx1"/>
                        </a:solidFill>
                      </a:endParaRPr>
                    </a:p>
                  </a:txBody>
                  <a:tcPr marT="34290" marB="34290"/>
                </a:tc>
                <a:tc>
                  <a:txBody>
                    <a:bodyPr/>
                    <a:lstStyle/>
                    <a:p>
                      <a:r>
                        <a:rPr lang="en-US" sz="1100" baseline="0" dirty="0" smtClean="0">
                          <a:solidFill>
                            <a:schemeClr val="tx1"/>
                          </a:solidFill>
                        </a:rPr>
                        <a:t>256k</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No</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r>
              <a:tr h="278130">
                <a:tc>
                  <a:txBody>
                    <a:bodyPr/>
                    <a:lstStyle/>
                    <a:p>
                      <a:r>
                        <a:rPr lang="en-US" sz="1100" baseline="0" dirty="0" err="1" smtClean="0">
                          <a:solidFill>
                            <a:schemeClr val="tx1"/>
                          </a:solidFill>
                        </a:rPr>
                        <a:t>StorNext</a:t>
                      </a:r>
                      <a:r>
                        <a:rPr lang="en-US" sz="1100" baseline="0" dirty="0" smtClean="0">
                          <a:solidFill>
                            <a:schemeClr val="tx1"/>
                          </a:solidFill>
                        </a:rPr>
                        <a:t> Data 5+2</a:t>
                      </a:r>
                      <a:endParaRPr lang="en-US" sz="1100" baseline="0" dirty="0">
                        <a:solidFill>
                          <a:schemeClr val="tx1"/>
                        </a:solidFill>
                      </a:endParaRPr>
                    </a:p>
                  </a:txBody>
                  <a:tcPr marT="34290" marB="34290"/>
                </a:tc>
                <a:tc>
                  <a:txBody>
                    <a:bodyPr/>
                    <a:lstStyle/>
                    <a:p>
                      <a:r>
                        <a:rPr lang="en-US" sz="1100" baseline="0" dirty="0" smtClean="0">
                          <a:solidFill>
                            <a:schemeClr val="tx1"/>
                          </a:solidFill>
                        </a:rPr>
                        <a:t>RAID  6</a:t>
                      </a:r>
                      <a:endParaRPr lang="en-US" sz="1100" baseline="0" dirty="0">
                        <a:solidFill>
                          <a:schemeClr val="tx1"/>
                        </a:solidFill>
                      </a:endParaRPr>
                    </a:p>
                  </a:txBody>
                  <a:tcPr marT="34290" marB="34290"/>
                </a:tc>
                <a:tc>
                  <a:txBody>
                    <a:bodyPr/>
                    <a:lstStyle/>
                    <a:p>
                      <a:r>
                        <a:rPr lang="en-US" sz="1100" baseline="0" dirty="0" smtClean="0">
                          <a:solidFill>
                            <a:schemeClr val="tx1"/>
                          </a:solidFill>
                        </a:rPr>
                        <a:t>256k</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r>
              <a:tr h="278130">
                <a:tc>
                  <a:txBody>
                    <a:bodyPr/>
                    <a:lstStyle/>
                    <a:p>
                      <a:r>
                        <a:rPr lang="en-US" sz="1100" baseline="0" dirty="0" err="1" smtClean="0">
                          <a:solidFill>
                            <a:schemeClr val="tx1"/>
                          </a:solidFill>
                        </a:rPr>
                        <a:t>StorNext</a:t>
                      </a:r>
                      <a:r>
                        <a:rPr lang="en-US" sz="1100" baseline="0" dirty="0" smtClean="0">
                          <a:solidFill>
                            <a:schemeClr val="tx1"/>
                          </a:solidFill>
                        </a:rPr>
                        <a:t> Data 8+2</a:t>
                      </a:r>
                      <a:endParaRPr lang="en-US" sz="1100" baseline="0" dirty="0">
                        <a:solidFill>
                          <a:schemeClr val="tx1"/>
                        </a:solidFill>
                      </a:endParaRPr>
                    </a:p>
                  </a:txBody>
                  <a:tcPr marT="34290" marB="34290"/>
                </a:tc>
                <a:tc>
                  <a:txBody>
                    <a:bodyPr/>
                    <a:lstStyle/>
                    <a:p>
                      <a:r>
                        <a:rPr lang="en-US" sz="1100" baseline="0" dirty="0" smtClean="0">
                          <a:solidFill>
                            <a:schemeClr val="tx1"/>
                          </a:solidFill>
                        </a:rPr>
                        <a:t>RAID  6</a:t>
                      </a:r>
                      <a:endParaRPr lang="en-US" sz="1100" baseline="0" dirty="0">
                        <a:solidFill>
                          <a:schemeClr val="tx1"/>
                        </a:solidFill>
                      </a:endParaRPr>
                    </a:p>
                  </a:txBody>
                  <a:tcPr marT="34290" marB="34290"/>
                </a:tc>
                <a:tc>
                  <a:txBody>
                    <a:bodyPr/>
                    <a:lstStyle/>
                    <a:p>
                      <a:r>
                        <a:rPr lang="en-US" sz="1100" baseline="0" dirty="0" smtClean="0">
                          <a:solidFill>
                            <a:schemeClr val="tx1"/>
                          </a:solidFill>
                        </a:rPr>
                        <a:t>128k</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r>
              <a:tr h="278130">
                <a:tc>
                  <a:txBody>
                    <a:bodyPr/>
                    <a:lstStyle/>
                    <a:p>
                      <a:r>
                        <a:rPr lang="en-US" sz="1100" baseline="0" dirty="0" err="1" smtClean="0">
                          <a:solidFill>
                            <a:schemeClr val="tx1"/>
                          </a:solidFill>
                        </a:rPr>
                        <a:t>StorNext</a:t>
                      </a:r>
                      <a:r>
                        <a:rPr lang="en-US" sz="1100" baseline="0" dirty="0" smtClean="0">
                          <a:solidFill>
                            <a:schemeClr val="tx1"/>
                          </a:solidFill>
                        </a:rPr>
                        <a:t> </a:t>
                      </a:r>
                      <a:r>
                        <a:rPr lang="en-US" sz="1100" baseline="0" dirty="0" err="1" smtClean="0">
                          <a:solidFill>
                            <a:schemeClr val="tx1"/>
                          </a:solidFill>
                        </a:rPr>
                        <a:t>MultiVolume</a:t>
                      </a:r>
                      <a:r>
                        <a:rPr lang="en-US" sz="1100" baseline="0" dirty="0" smtClean="0">
                          <a:solidFill>
                            <a:schemeClr val="tx1"/>
                          </a:solidFill>
                        </a:rPr>
                        <a:t> 10+2</a:t>
                      </a:r>
                      <a:endParaRPr lang="en-US" sz="1100" baseline="0" dirty="0">
                        <a:solidFill>
                          <a:schemeClr val="tx1"/>
                        </a:solidFill>
                      </a:endParaRPr>
                    </a:p>
                  </a:txBody>
                  <a:tcPr marT="34290" marB="34290"/>
                </a:tc>
                <a:tc>
                  <a:txBody>
                    <a:bodyPr/>
                    <a:lstStyle/>
                    <a:p>
                      <a:r>
                        <a:rPr lang="en-US" sz="1100" baseline="0" dirty="0" smtClean="0">
                          <a:solidFill>
                            <a:schemeClr val="tx1"/>
                          </a:solidFill>
                        </a:rPr>
                        <a:t>RAID  6</a:t>
                      </a:r>
                      <a:endParaRPr lang="en-US" sz="1100" baseline="0" dirty="0">
                        <a:solidFill>
                          <a:schemeClr val="tx1"/>
                        </a:solidFill>
                      </a:endParaRPr>
                    </a:p>
                  </a:txBody>
                  <a:tcPr marT="34290" marB="34290"/>
                </a:tc>
                <a:tc>
                  <a:txBody>
                    <a:bodyPr/>
                    <a:lstStyle/>
                    <a:p>
                      <a:r>
                        <a:rPr lang="en-US" sz="1100" baseline="0" dirty="0" smtClean="0">
                          <a:solidFill>
                            <a:schemeClr val="tx1"/>
                          </a:solidFill>
                        </a:rPr>
                        <a:t>256k</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r>
              <a:tr h="278130">
                <a:tc>
                  <a:txBody>
                    <a:bodyPr/>
                    <a:lstStyle/>
                    <a:p>
                      <a:r>
                        <a:rPr lang="en-US" sz="1100" baseline="0" dirty="0" err="1" smtClean="0">
                          <a:solidFill>
                            <a:schemeClr val="tx1"/>
                          </a:solidFill>
                        </a:rPr>
                        <a:t>StorNext</a:t>
                      </a:r>
                      <a:r>
                        <a:rPr lang="en-US" sz="1100" baseline="0" dirty="0" smtClean="0">
                          <a:solidFill>
                            <a:schemeClr val="tx1"/>
                          </a:solidFill>
                        </a:rPr>
                        <a:t> </a:t>
                      </a:r>
                      <a:r>
                        <a:rPr lang="en-US" sz="1100" baseline="0" dirty="0" err="1" smtClean="0">
                          <a:solidFill>
                            <a:schemeClr val="tx1"/>
                          </a:solidFill>
                        </a:rPr>
                        <a:t>MultiVolume</a:t>
                      </a:r>
                      <a:r>
                        <a:rPr lang="en-US" sz="1100" baseline="0" dirty="0" smtClean="0">
                          <a:solidFill>
                            <a:schemeClr val="tx1"/>
                          </a:solidFill>
                        </a:rPr>
                        <a:t> 12+2</a:t>
                      </a:r>
                      <a:endParaRPr lang="en-US" sz="1100" baseline="0" dirty="0">
                        <a:solidFill>
                          <a:schemeClr val="tx1"/>
                        </a:solidFill>
                      </a:endParaRPr>
                    </a:p>
                  </a:txBody>
                  <a:tcPr marT="34290" marB="34290"/>
                </a:tc>
                <a:tc>
                  <a:txBody>
                    <a:bodyPr/>
                    <a:lstStyle/>
                    <a:p>
                      <a:r>
                        <a:rPr lang="en-US" sz="1100" baseline="0" dirty="0" smtClean="0">
                          <a:solidFill>
                            <a:schemeClr val="tx1"/>
                          </a:solidFill>
                        </a:rPr>
                        <a:t>RAID  6</a:t>
                      </a:r>
                      <a:endParaRPr lang="en-US" sz="1100" baseline="0" dirty="0">
                        <a:solidFill>
                          <a:schemeClr val="tx1"/>
                        </a:solidFill>
                      </a:endParaRPr>
                    </a:p>
                  </a:txBody>
                  <a:tcPr marT="34290" marB="34290"/>
                </a:tc>
                <a:tc>
                  <a:txBody>
                    <a:bodyPr/>
                    <a:lstStyle/>
                    <a:p>
                      <a:r>
                        <a:rPr lang="en-US" sz="1100" baseline="0" dirty="0" smtClean="0">
                          <a:solidFill>
                            <a:schemeClr val="tx1"/>
                          </a:solidFill>
                        </a:rPr>
                        <a:t>128k</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No</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r>
              <a:tr h="287655">
                <a:tc>
                  <a:txBody>
                    <a:bodyPr/>
                    <a:lstStyle/>
                    <a:p>
                      <a:r>
                        <a:rPr lang="en-US" sz="1100" baseline="0" dirty="0" err="1" smtClean="0">
                          <a:solidFill>
                            <a:schemeClr val="tx1"/>
                          </a:solidFill>
                        </a:rPr>
                        <a:t>StorNext</a:t>
                      </a:r>
                      <a:r>
                        <a:rPr lang="en-US" sz="1100" baseline="0" dirty="0" smtClean="0">
                          <a:solidFill>
                            <a:schemeClr val="tx1"/>
                          </a:solidFill>
                        </a:rPr>
                        <a:t> Archive </a:t>
                      </a:r>
                      <a:r>
                        <a:rPr lang="en-US" sz="1100" baseline="0" dirty="0" err="1" smtClean="0">
                          <a:solidFill>
                            <a:schemeClr val="tx1"/>
                          </a:solidFill>
                        </a:rPr>
                        <a:t>MultiVolume</a:t>
                      </a:r>
                      <a:r>
                        <a:rPr lang="en-US" sz="1100" baseline="0" dirty="0" smtClean="0">
                          <a:solidFill>
                            <a:schemeClr val="tx1"/>
                          </a:solidFill>
                        </a:rPr>
                        <a:t> 10+2</a:t>
                      </a:r>
                      <a:endParaRPr lang="en-US" sz="1100" baseline="0" dirty="0">
                        <a:solidFill>
                          <a:schemeClr val="tx1"/>
                        </a:solidFill>
                      </a:endParaRPr>
                    </a:p>
                  </a:txBody>
                  <a:tcPr marT="34290" marB="34290"/>
                </a:tc>
                <a:tc>
                  <a:txBody>
                    <a:bodyPr/>
                    <a:lstStyle/>
                    <a:p>
                      <a:r>
                        <a:rPr lang="en-US" sz="1100" baseline="0" dirty="0" smtClean="0">
                          <a:solidFill>
                            <a:schemeClr val="tx1"/>
                          </a:solidFill>
                        </a:rPr>
                        <a:t>RAID  6</a:t>
                      </a:r>
                      <a:endParaRPr lang="en-US" sz="1100" baseline="0" dirty="0">
                        <a:solidFill>
                          <a:schemeClr val="tx1"/>
                        </a:solidFill>
                      </a:endParaRPr>
                    </a:p>
                  </a:txBody>
                  <a:tcPr marT="34290" marB="34290"/>
                </a:tc>
                <a:tc>
                  <a:txBody>
                    <a:bodyPr/>
                    <a:lstStyle/>
                    <a:p>
                      <a:r>
                        <a:rPr lang="en-US" sz="1100" baseline="0" dirty="0" smtClean="0">
                          <a:solidFill>
                            <a:schemeClr val="tx1"/>
                          </a:solidFill>
                        </a:rPr>
                        <a:t>128k</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c>
                  <a:txBody>
                    <a:bodyPr/>
                    <a:lstStyle/>
                    <a:p>
                      <a:r>
                        <a:rPr lang="en-US" sz="1100" baseline="0" dirty="0" smtClean="0">
                          <a:solidFill>
                            <a:schemeClr val="tx1"/>
                          </a:solidFill>
                        </a:rPr>
                        <a:t>Yes</a:t>
                      </a:r>
                      <a:endParaRPr lang="en-US" sz="1100" baseline="0" dirty="0">
                        <a:solidFill>
                          <a:schemeClr val="tx1"/>
                        </a:solidFill>
                      </a:endParaRPr>
                    </a:p>
                  </a:txBody>
                  <a:tcPr marT="34290" marB="34290"/>
                </a:tc>
              </a:tr>
            </a:tbl>
          </a:graphicData>
        </a:graphic>
      </p:graphicFrame>
    </p:spTree>
    <p:extLst>
      <p:ext uri="{BB962C8B-B14F-4D97-AF65-F5344CB8AC3E}">
        <p14:creationId xmlns:p14="http://schemas.microsoft.com/office/powerpoint/2010/main" val="40757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normAutofit/>
          </a:bodyPr>
          <a:lstStyle/>
          <a:p>
            <a:r>
              <a:rPr lang="en-US" dirty="0" smtClean="0"/>
              <a:t>Docs updated in GL210 included:</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Additional docs had slight tweaks to title and doc numbers </a:t>
            </a:r>
            <a:br>
              <a:rPr lang="en-US" dirty="0" smtClean="0"/>
            </a:br>
            <a:r>
              <a:rPr lang="en-US" dirty="0" smtClean="0"/>
              <a:t>(per core team input)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3823354"/>
              </p:ext>
            </p:extLst>
          </p:nvPr>
        </p:nvGraphicFramePr>
        <p:xfrm>
          <a:off x="990600" y="1600200"/>
          <a:ext cx="6096000" cy="2263140"/>
        </p:xfrm>
        <a:graphic>
          <a:graphicData uri="http://schemas.openxmlformats.org/drawingml/2006/table">
            <a:tbl>
              <a:tblPr firstRow="1" bandRow="1">
                <a:tableStyleId>{5C22544A-7EE6-4342-B048-85BDC9FD1C3A}</a:tableStyleId>
              </a:tblPr>
              <a:tblGrid>
                <a:gridCol w="3048000"/>
                <a:gridCol w="3048000"/>
              </a:tblGrid>
              <a:tr h="278130">
                <a:tc>
                  <a:txBody>
                    <a:bodyPr/>
                    <a:lstStyle/>
                    <a:p>
                      <a:r>
                        <a:rPr lang="en-US" sz="1400" dirty="0" smtClean="0"/>
                        <a:t>Doc Set 1</a:t>
                      </a:r>
                      <a:endParaRPr lang="en-US" sz="1400" dirty="0"/>
                    </a:p>
                  </a:txBody>
                  <a:tcPr marT="34290" marB="34290">
                    <a:solidFill>
                      <a:schemeClr val="accent1">
                        <a:lumMod val="60000"/>
                        <a:lumOff val="40000"/>
                      </a:schemeClr>
                    </a:solidFill>
                  </a:tcPr>
                </a:tc>
                <a:tc>
                  <a:txBody>
                    <a:bodyPr/>
                    <a:lstStyle/>
                    <a:p>
                      <a:r>
                        <a:rPr lang="en-US" sz="1400" dirty="0" smtClean="0"/>
                        <a:t>Doc Set 2</a:t>
                      </a:r>
                      <a:endParaRPr lang="en-US" sz="1400" dirty="0"/>
                    </a:p>
                  </a:txBody>
                  <a:tcPr marT="34290" marB="34290">
                    <a:solidFill>
                      <a:schemeClr val="accent1">
                        <a:lumMod val="60000"/>
                        <a:lumOff val="40000"/>
                      </a:schemeClr>
                    </a:solidFill>
                  </a:tcPr>
                </a:tc>
              </a:tr>
              <a:tr h="480060">
                <a:tc>
                  <a:txBody>
                    <a:bodyPr/>
                    <a:lstStyle/>
                    <a:p>
                      <a:r>
                        <a:rPr lang="en-US" sz="1400" dirty="0" smtClean="0">
                          <a:solidFill>
                            <a:srgbClr val="002060"/>
                          </a:solidFill>
                        </a:rPr>
                        <a:t>QXS GL210R006 Release Notes</a:t>
                      </a:r>
                      <a:endParaRPr lang="en-US" sz="1400" dirty="0">
                        <a:solidFill>
                          <a:srgbClr val="002060"/>
                        </a:solidFill>
                      </a:endParaRPr>
                    </a:p>
                  </a:txBody>
                  <a:tcPr marT="34290" marB="34290"/>
                </a:tc>
                <a:tc>
                  <a:txBody>
                    <a:bodyPr/>
                    <a:lstStyle/>
                    <a:p>
                      <a:r>
                        <a:rPr lang="en-US" sz="1400" dirty="0" smtClean="0">
                          <a:solidFill>
                            <a:srgbClr val="002060"/>
                          </a:solidFill>
                        </a:rPr>
                        <a:t>QXS Disk Management</a:t>
                      </a:r>
                      <a:r>
                        <a:rPr lang="en-US" sz="1400" baseline="0" dirty="0" smtClean="0">
                          <a:solidFill>
                            <a:srgbClr val="002060"/>
                          </a:solidFill>
                        </a:rPr>
                        <a:t> Utility User Guide V3</a:t>
                      </a:r>
                      <a:endParaRPr lang="en-US" sz="1400" dirty="0">
                        <a:solidFill>
                          <a:srgbClr val="002060"/>
                        </a:solidFill>
                      </a:endParaRPr>
                    </a:p>
                  </a:txBody>
                  <a:tcPr marT="34290" marB="34290"/>
                </a:tc>
              </a:tr>
              <a:tr h="480060">
                <a:tc>
                  <a:txBody>
                    <a:bodyPr/>
                    <a:lstStyle/>
                    <a:p>
                      <a:r>
                        <a:rPr lang="en-US" sz="1400" dirty="0" smtClean="0">
                          <a:solidFill>
                            <a:srgbClr val="002060"/>
                          </a:solidFill>
                        </a:rPr>
                        <a:t>QX and QXS Getting Started Guide</a:t>
                      </a:r>
                      <a:endParaRPr lang="en-US" sz="1400" dirty="0">
                        <a:solidFill>
                          <a:srgbClr val="002060"/>
                        </a:solidFill>
                      </a:endParaRPr>
                    </a:p>
                  </a:txBody>
                  <a:tcPr marT="34290" marB="34290"/>
                </a:tc>
                <a:tc>
                  <a:txBody>
                    <a:bodyPr/>
                    <a:lstStyle/>
                    <a:p>
                      <a:r>
                        <a:rPr lang="en-US" sz="1400" dirty="0" smtClean="0">
                          <a:solidFill>
                            <a:srgbClr val="002060"/>
                          </a:solidFill>
                        </a:rPr>
                        <a:t>QX and QXS CRU Installation and Replacement Guide</a:t>
                      </a:r>
                      <a:endParaRPr lang="en-US" sz="1400" dirty="0">
                        <a:solidFill>
                          <a:srgbClr val="002060"/>
                        </a:solidFill>
                      </a:endParaRPr>
                    </a:p>
                  </a:txBody>
                  <a:tcPr marT="34290" marB="34290"/>
                </a:tc>
              </a:tr>
              <a:tr h="480060">
                <a:tc>
                  <a:txBody>
                    <a:bodyPr/>
                    <a:lstStyle/>
                    <a:p>
                      <a:r>
                        <a:rPr lang="en-US" sz="1400" dirty="0" smtClean="0">
                          <a:solidFill>
                            <a:srgbClr val="002060"/>
                          </a:solidFill>
                        </a:rPr>
                        <a:t>QX and QXS Setup Guide</a:t>
                      </a:r>
                      <a:endParaRPr lang="en-US" sz="1400" dirty="0">
                        <a:solidFill>
                          <a:srgbClr val="002060"/>
                        </a:solidFill>
                      </a:endParaRPr>
                    </a:p>
                  </a:txBody>
                  <a:tcPr marT="34290" marB="34290"/>
                </a:tc>
                <a:tc>
                  <a:txBody>
                    <a:bodyPr/>
                    <a:lstStyle/>
                    <a:p>
                      <a:r>
                        <a:rPr lang="en-US" sz="1400" dirty="0" smtClean="0">
                          <a:solidFill>
                            <a:srgbClr val="002060"/>
                          </a:solidFill>
                        </a:rPr>
                        <a:t>QX and QXS Event Description</a:t>
                      </a:r>
                      <a:r>
                        <a:rPr lang="en-US" sz="1400" baseline="0" dirty="0" smtClean="0">
                          <a:solidFill>
                            <a:srgbClr val="002060"/>
                          </a:solidFill>
                        </a:rPr>
                        <a:t> Reference Guide</a:t>
                      </a:r>
                      <a:endParaRPr lang="en-US" sz="1400" dirty="0">
                        <a:solidFill>
                          <a:srgbClr val="002060"/>
                        </a:solidFill>
                      </a:endParaRPr>
                    </a:p>
                  </a:txBody>
                  <a:tcPr marT="34290" marB="34290"/>
                </a:tc>
              </a:tr>
              <a:tr h="480060">
                <a:tc>
                  <a:txBody>
                    <a:bodyPr/>
                    <a:lstStyle/>
                    <a:p>
                      <a:r>
                        <a:rPr lang="en-US" sz="1400" dirty="0" smtClean="0">
                          <a:solidFill>
                            <a:srgbClr val="002060"/>
                          </a:solidFill>
                        </a:rPr>
                        <a:t>QX and QXS Disk Management</a:t>
                      </a:r>
                      <a:r>
                        <a:rPr lang="en-US" sz="1400" baseline="0" dirty="0" smtClean="0">
                          <a:solidFill>
                            <a:srgbClr val="002060"/>
                          </a:solidFill>
                        </a:rPr>
                        <a:t> Utility User Guide V2</a:t>
                      </a:r>
                      <a:endParaRPr lang="en-US" sz="1400" dirty="0">
                        <a:solidFill>
                          <a:srgbClr val="002060"/>
                        </a:solidFill>
                      </a:endParaRPr>
                    </a:p>
                  </a:txBody>
                  <a:tcPr marT="34290" marB="34290"/>
                </a:tc>
                <a:tc>
                  <a:txBody>
                    <a:bodyPr/>
                    <a:lstStyle/>
                    <a:p>
                      <a:r>
                        <a:rPr lang="en-US" sz="1400" dirty="0" smtClean="0">
                          <a:solidFill>
                            <a:srgbClr val="002060"/>
                          </a:solidFill>
                        </a:rPr>
                        <a:t>QX and QXS CLI Reference Guide</a:t>
                      </a:r>
                      <a:endParaRPr lang="en-US" sz="1400" dirty="0">
                        <a:solidFill>
                          <a:srgbClr val="002060"/>
                        </a:solidFill>
                      </a:endParaRPr>
                    </a:p>
                  </a:txBody>
                  <a:tcPr marT="34290" marB="34290"/>
                </a:tc>
              </a:tr>
            </a:tbl>
          </a:graphicData>
        </a:graphic>
      </p:graphicFrame>
    </p:spTree>
    <p:extLst>
      <p:ext uri="{BB962C8B-B14F-4D97-AF65-F5344CB8AC3E}">
        <p14:creationId xmlns:p14="http://schemas.microsoft.com/office/powerpoint/2010/main" val="27684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smtClean="0"/>
              <a:t>QXS </a:t>
            </a:r>
            <a:r>
              <a:rPr lang="en-US" sz="2200" dirty="0"/>
              <a:t>GL210 Service Update </a:t>
            </a:r>
            <a:r>
              <a:rPr lang="en-US" sz="2200" dirty="0" smtClean="0"/>
              <a:t>(2-4568c </a:t>
            </a:r>
            <a:r>
              <a:rPr lang="en-US" sz="2200" dirty="0"/>
              <a:t>Online Self-Paced</a:t>
            </a:r>
            <a:r>
              <a:rPr lang="en-US" sz="2200" dirty="0" smtClean="0"/>
              <a:t>)</a:t>
            </a:r>
          </a:p>
          <a:p>
            <a:r>
              <a:rPr lang="en-US" sz="2200" dirty="0"/>
              <a:t>Covers the following documents:</a:t>
            </a:r>
            <a:endParaRPr lang="en-US" sz="2200" dirty="0" smtClean="0"/>
          </a:p>
          <a:p>
            <a:pPr lvl="1"/>
            <a:r>
              <a:rPr lang="en-US" sz="2200" dirty="0" smtClean="0"/>
              <a:t>QXS </a:t>
            </a:r>
            <a:r>
              <a:rPr lang="en-US" sz="2200" dirty="0"/>
              <a:t>Disk Management Utility User Guide V3</a:t>
            </a:r>
          </a:p>
          <a:p>
            <a:pPr lvl="1"/>
            <a:r>
              <a:rPr lang="en-US" sz="2200" dirty="0"/>
              <a:t>QXS GL210R006 Release Notes</a:t>
            </a:r>
          </a:p>
          <a:p>
            <a:r>
              <a:rPr lang="en-US" sz="2600" dirty="0" smtClean="0"/>
              <a:t>The </a:t>
            </a:r>
            <a:r>
              <a:rPr lang="en-US" sz="2600" dirty="0"/>
              <a:t>course </a:t>
            </a:r>
            <a:r>
              <a:rPr lang="en-US" sz="2600" dirty="0" smtClean="0"/>
              <a:t>will:</a:t>
            </a:r>
          </a:p>
          <a:p>
            <a:pPr lvl="1"/>
            <a:r>
              <a:rPr lang="en-US" sz="2200" dirty="0" smtClean="0"/>
              <a:t>Highlight </a:t>
            </a:r>
            <a:r>
              <a:rPr lang="en-US" sz="2200" dirty="0"/>
              <a:t>the new features in GL210, </a:t>
            </a:r>
            <a:r>
              <a:rPr lang="en-US" sz="2200" dirty="0" smtClean="0"/>
              <a:t>including:</a:t>
            </a:r>
          </a:p>
          <a:p>
            <a:pPr lvl="2"/>
            <a:r>
              <a:rPr lang="en-US" sz="1800" dirty="0" smtClean="0"/>
              <a:t>V3 Web-Based Interface (WBI)</a:t>
            </a:r>
          </a:p>
          <a:p>
            <a:pPr lvl="2"/>
            <a:r>
              <a:rPr lang="en-US" sz="1800" dirty="0"/>
              <a:t>V</a:t>
            </a:r>
            <a:r>
              <a:rPr lang="en-US" sz="1800" dirty="0" smtClean="0"/>
              <a:t>irtual storage</a:t>
            </a:r>
          </a:p>
          <a:p>
            <a:pPr lvl="2"/>
            <a:r>
              <a:rPr lang="en-US" sz="1800" dirty="0"/>
              <a:t>A</a:t>
            </a:r>
            <a:r>
              <a:rPr lang="en-US" sz="1800" dirty="0" smtClean="0"/>
              <a:t>utomated </a:t>
            </a:r>
            <a:r>
              <a:rPr lang="en-US" sz="1800" dirty="0"/>
              <a:t>tiered </a:t>
            </a:r>
            <a:r>
              <a:rPr lang="en-US" sz="1800" dirty="0" smtClean="0"/>
              <a:t>storage</a:t>
            </a:r>
          </a:p>
          <a:p>
            <a:pPr lvl="2"/>
            <a:r>
              <a:rPr lang="en-US" sz="1800" dirty="0"/>
              <a:t>T</a:t>
            </a:r>
            <a:r>
              <a:rPr lang="en-US" sz="1800" dirty="0" smtClean="0"/>
              <a:t>hin provisioning</a:t>
            </a:r>
          </a:p>
          <a:p>
            <a:pPr lvl="1"/>
            <a:r>
              <a:rPr lang="en-US" sz="2200" dirty="0" smtClean="0"/>
              <a:t>Provide a visual guide to the WBI.</a:t>
            </a:r>
          </a:p>
        </p:txBody>
      </p:sp>
    </p:spTree>
    <p:extLst>
      <p:ext uri="{BB962C8B-B14F-4D97-AF65-F5344CB8AC3E}">
        <p14:creationId xmlns:p14="http://schemas.microsoft.com/office/powerpoint/2010/main" val="212579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Beachhead &amp; G220 Updates</a:t>
            </a:r>
            <a:endParaRPr lang="en-US" dirty="0"/>
          </a:p>
        </p:txBody>
      </p:sp>
      <p:sp>
        <p:nvSpPr>
          <p:cNvPr id="3" name="Content Placeholder 2"/>
          <p:cNvSpPr>
            <a:spLocks noGrp="1"/>
          </p:cNvSpPr>
          <p:nvPr>
            <p:ph idx="1"/>
          </p:nvPr>
        </p:nvSpPr>
        <p:spPr/>
        <p:txBody>
          <a:bodyPr>
            <a:normAutofit/>
          </a:bodyPr>
          <a:lstStyle/>
          <a:p>
            <a:r>
              <a:rPr lang="en-US" dirty="0" smtClean="0"/>
              <a:t>Docs and training will be updated as required.</a:t>
            </a:r>
          </a:p>
          <a:p>
            <a:r>
              <a:rPr lang="en-US" dirty="0" smtClean="0"/>
              <a:t>GL210 docs are currently being converted to Flare (new documentation authoring tool).</a:t>
            </a:r>
          </a:p>
          <a:p>
            <a:pPr lvl="1"/>
            <a:r>
              <a:rPr lang="en-US" dirty="0" smtClean="0"/>
              <a:t>Will use new QXS-3/4/6 branding</a:t>
            </a:r>
          </a:p>
          <a:p>
            <a:pPr lvl="1"/>
            <a:r>
              <a:rPr lang="en-US" dirty="0"/>
              <a:t>Prioritizing content for Beachhead</a:t>
            </a:r>
            <a:endParaRPr lang="en-US" dirty="0" smtClean="0"/>
          </a:p>
          <a:p>
            <a:pPr lvl="1"/>
            <a:r>
              <a:rPr lang="en-US" dirty="0" smtClean="0"/>
              <a:t>Content will be reused as needed</a:t>
            </a:r>
          </a:p>
          <a:p>
            <a:pPr lvl="1"/>
            <a:r>
              <a:rPr lang="en-US" dirty="0" smtClean="0"/>
              <a:t>Update once for all uses in all docs</a:t>
            </a:r>
          </a:p>
          <a:p>
            <a:r>
              <a:rPr lang="en-US" dirty="0"/>
              <a:t>Converted documentation will be updated for </a:t>
            </a:r>
            <a:r>
              <a:rPr lang="en-US" dirty="0" smtClean="0"/>
              <a:t>G220 </a:t>
            </a:r>
            <a:r>
              <a:rPr lang="en-US" dirty="0"/>
              <a:t>as needed.</a:t>
            </a:r>
            <a:endParaRPr lang="en-US" dirty="0" smtClean="0"/>
          </a:p>
          <a:p>
            <a:r>
              <a:rPr lang="en-US" dirty="0" smtClean="0"/>
              <a:t>Schedule for </a:t>
            </a:r>
            <a:r>
              <a:rPr lang="en-US" dirty="0"/>
              <a:t>rebranding and </a:t>
            </a:r>
            <a:r>
              <a:rPr lang="en-US" dirty="0" smtClean="0"/>
              <a:t>G220 updates TBD.</a:t>
            </a:r>
            <a:endParaRPr lang="en-US" dirty="0"/>
          </a:p>
        </p:txBody>
      </p:sp>
    </p:spTree>
    <p:extLst>
      <p:ext uri="{BB962C8B-B14F-4D97-AF65-F5344CB8AC3E}">
        <p14:creationId xmlns:p14="http://schemas.microsoft.com/office/powerpoint/2010/main" val="88771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Jim Hibbard</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
            </a:r>
            <a:br>
              <a:rPr lang="en-US" sz="4800" dirty="0" smtClean="0"/>
            </a:br>
            <a:r>
              <a:rPr lang="en-US" sz="4800" dirty="0" smtClean="0"/>
              <a:t>Service</a:t>
            </a:r>
            <a:endParaRPr lang="en-US" sz="4800" dirty="0"/>
          </a:p>
        </p:txBody>
      </p:sp>
    </p:spTree>
    <p:extLst>
      <p:ext uri="{BB962C8B-B14F-4D97-AF65-F5344CB8AC3E}">
        <p14:creationId xmlns:p14="http://schemas.microsoft.com/office/powerpoint/2010/main" val="359714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dirty="0" smtClean="0"/>
              <a:t>QXS (OEM) vs. Dot Hill Branded Service Model</a:t>
            </a:r>
            <a:endParaRPr lang="en-US" dirty="0" smtClean="0">
              <a:solidFill>
                <a:srgbClr val="FF0000"/>
              </a:solidFill>
            </a:endParaRPr>
          </a:p>
        </p:txBody>
      </p:sp>
      <p:sp>
        <p:nvSpPr>
          <p:cNvPr id="6" name="Content Placeholder 4"/>
          <p:cNvSpPr>
            <a:spLocks noGrp="1"/>
          </p:cNvSpPr>
          <p:nvPr>
            <p:ph idx="1"/>
          </p:nvPr>
        </p:nvSpPr>
        <p:spPr>
          <a:xfrm>
            <a:off x="200025" y="876300"/>
            <a:ext cx="8658225" cy="4057650"/>
          </a:xfrm>
        </p:spPr>
        <p:txBody>
          <a:bodyPr>
            <a:normAutofit fontScale="47500" lnSpcReduction="20000"/>
          </a:bodyPr>
          <a:lstStyle/>
          <a:p>
            <a:r>
              <a:rPr lang="en-US" sz="2300" dirty="0" smtClean="0">
                <a:solidFill>
                  <a:srgbClr val="414141"/>
                </a:solidFill>
              </a:rPr>
              <a:t>We are </a:t>
            </a:r>
            <a:r>
              <a:rPr lang="en-US" sz="2300" dirty="0">
                <a:solidFill>
                  <a:srgbClr val="414141"/>
                </a:solidFill>
                <a:cs typeface="+mn-cs"/>
              </a:rPr>
              <a:t>selling</a:t>
            </a:r>
            <a:r>
              <a:rPr lang="en-US" sz="2300" dirty="0" smtClean="0">
                <a:solidFill>
                  <a:srgbClr val="414141"/>
                </a:solidFill>
              </a:rPr>
              <a:t> Quantum Service with Dot Hill Branded disk as of July 15, 2015</a:t>
            </a:r>
          </a:p>
          <a:p>
            <a:pPr lvl="1"/>
            <a:r>
              <a:rPr lang="en-US" sz="2100" dirty="0" smtClean="0">
                <a:solidFill>
                  <a:srgbClr val="414141"/>
                </a:solidFill>
              </a:rPr>
              <a:t>Pay close attention to the “Coverage Field” of the SR to determine who Supports the disk</a:t>
            </a:r>
          </a:p>
          <a:p>
            <a:r>
              <a:rPr lang="en-US" sz="2300" dirty="0">
                <a:solidFill>
                  <a:srgbClr val="414141"/>
                </a:solidFill>
              </a:rPr>
              <a:t>Quantum supports all QXS models</a:t>
            </a:r>
          </a:p>
          <a:p>
            <a:pPr lvl="1"/>
            <a:r>
              <a:rPr lang="en-US" sz="2100" dirty="0">
                <a:solidFill>
                  <a:srgbClr val="414141"/>
                </a:solidFill>
              </a:rPr>
              <a:t>Product descriptions in SR starts with “QXS…”</a:t>
            </a:r>
          </a:p>
          <a:p>
            <a:r>
              <a:rPr lang="en-US" sz="2300" dirty="0" smtClean="0">
                <a:solidFill>
                  <a:srgbClr val="414141"/>
                </a:solidFill>
              </a:rPr>
              <a:t>Support for Dot Hill Branded Disk is a mixed bag</a:t>
            </a:r>
          </a:p>
          <a:p>
            <a:pPr lvl="1"/>
            <a:r>
              <a:rPr lang="en-US" sz="2100" dirty="0">
                <a:solidFill>
                  <a:srgbClr val="414141"/>
                </a:solidFill>
              </a:rPr>
              <a:t>Product description in SR starts with “Dot Hill…”</a:t>
            </a:r>
          </a:p>
          <a:p>
            <a:pPr lvl="1"/>
            <a:r>
              <a:rPr lang="en-US" sz="2100" dirty="0">
                <a:solidFill>
                  <a:srgbClr val="414141"/>
                </a:solidFill>
              </a:rPr>
              <a:t>If  serial number is supported by Dot Hill then  Coverage Field in SR = “Vendor Supported”</a:t>
            </a:r>
          </a:p>
          <a:p>
            <a:pPr lvl="2"/>
            <a:r>
              <a:rPr lang="en-US" sz="1900" dirty="0" smtClean="0">
                <a:solidFill>
                  <a:srgbClr val="414141"/>
                </a:solidFill>
              </a:rPr>
              <a:t>Refer to details in Service Plan</a:t>
            </a:r>
          </a:p>
          <a:p>
            <a:pPr lvl="2"/>
            <a:r>
              <a:rPr lang="en-US" sz="1900" dirty="0" smtClean="0">
                <a:solidFill>
                  <a:srgbClr val="414141"/>
                </a:solidFill>
              </a:rPr>
              <a:t>Warm hand-off to Dot Hill Support</a:t>
            </a:r>
          </a:p>
          <a:p>
            <a:pPr lvl="1"/>
            <a:r>
              <a:rPr lang="en-US" sz="2100" dirty="0">
                <a:solidFill>
                  <a:srgbClr val="414141"/>
                </a:solidFill>
              </a:rPr>
              <a:t>If serial number is </a:t>
            </a:r>
            <a:r>
              <a:rPr lang="en-US" sz="2100" dirty="0" smtClean="0">
                <a:solidFill>
                  <a:srgbClr val="414141"/>
                </a:solidFill>
              </a:rPr>
              <a:t>supported </a:t>
            </a:r>
            <a:r>
              <a:rPr lang="en-US" sz="2100" dirty="0">
                <a:solidFill>
                  <a:srgbClr val="414141"/>
                </a:solidFill>
              </a:rPr>
              <a:t>by Quantum </a:t>
            </a:r>
            <a:r>
              <a:rPr lang="en-US" sz="2100" dirty="0" smtClean="0">
                <a:solidFill>
                  <a:srgbClr val="414141"/>
                </a:solidFill>
              </a:rPr>
              <a:t>then </a:t>
            </a:r>
            <a:r>
              <a:rPr lang="en-US" sz="2100" dirty="0">
                <a:solidFill>
                  <a:srgbClr val="414141"/>
                </a:solidFill>
              </a:rPr>
              <a:t>Coverage Field in SR = Quantum standard Service  offerings</a:t>
            </a:r>
          </a:p>
          <a:p>
            <a:r>
              <a:rPr lang="en-US" sz="2300" dirty="0" smtClean="0">
                <a:solidFill>
                  <a:srgbClr val="414141"/>
                </a:solidFill>
              </a:rPr>
              <a:t>QXS1200/2400/5600 (OEM) Service Offerings</a:t>
            </a:r>
          </a:p>
          <a:p>
            <a:pPr lvl="1"/>
            <a:r>
              <a:rPr lang="en-US" sz="2100" dirty="0">
                <a:solidFill>
                  <a:srgbClr val="414141"/>
                </a:solidFill>
              </a:rPr>
              <a:t>Standard 3-year NBD Warranty</a:t>
            </a:r>
          </a:p>
          <a:p>
            <a:pPr lvl="1"/>
            <a:r>
              <a:rPr lang="en-US" sz="2100" dirty="0">
                <a:solidFill>
                  <a:srgbClr val="414141"/>
                </a:solidFill>
              </a:rPr>
              <a:t>Bronze uplift and renewal (5x9xNBD)</a:t>
            </a:r>
          </a:p>
          <a:p>
            <a:pPr lvl="1"/>
            <a:r>
              <a:rPr lang="en-US" sz="2100" dirty="0">
                <a:solidFill>
                  <a:srgbClr val="414141"/>
                </a:solidFill>
              </a:rPr>
              <a:t>Next Business Day Gold uplift and renewal (7x24 </a:t>
            </a:r>
            <a:r>
              <a:rPr lang="en-US" sz="2100" dirty="0" err="1">
                <a:solidFill>
                  <a:srgbClr val="414141"/>
                </a:solidFill>
              </a:rPr>
              <a:t>xNBD</a:t>
            </a:r>
            <a:r>
              <a:rPr lang="en-US" sz="2100" dirty="0">
                <a:solidFill>
                  <a:srgbClr val="414141"/>
                </a:solidFill>
              </a:rPr>
              <a:t>)</a:t>
            </a:r>
          </a:p>
          <a:p>
            <a:pPr lvl="1"/>
            <a:r>
              <a:rPr lang="en-US" sz="2100" dirty="0">
                <a:solidFill>
                  <a:srgbClr val="414141"/>
                </a:solidFill>
              </a:rPr>
              <a:t>Gold uplift and renewal (7x24x4hrs.)</a:t>
            </a:r>
          </a:p>
          <a:p>
            <a:r>
              <a:rPr lang="en-US" sz="2300" dirty="0" smtClean="0">
                <a:solidFill>
                  <a:srgbClr val="414141"/>
                </a:solidFill>
              </a:rPr>
              <a:t>Dot Hill Branded Service Offerings</a:t>
            </a:r>
          </a:p>
          <a:p>
            <a:pPr lvl="1"/>
            <a:r>
              <a:rPr lang="en-US" sz="2100" dirty="0">
                <a:solidFill>
                  <a:srgbClr val="414141"/>
                </a:solidFill>
              </a:rPr>
              <a:t>Dot Hill Supported: “Vendor Supported” coverage field in </a:t>
            </a:r>
            <a:r>
              <a:rPr lang="en-US" sz="2100" dirty="0" smtClean="0">
                <a:solidFill>
                  <a:srgbClr val="414141"/>
                </a:solidFill>
              </a:rPr>
              <a:t>SR</a:t>
            </a:r>
          </a:p>
          <a:p>
            <a:pPr lvl="1"/>
            <a:r>
              <a:rPr lang="en-US" sz="2100" dirty="0" smtClean="0">
                <a:solidFill>
                  <a:srgbClr val="414141"/>
                </a:solidFill>
              </a:rPr>
              <a:t>Dot Hill Warranty: Blank coverage field</a:t>
            </a:r>
          </a:p>
          <a:p>
            <a:pPr lvl="1"/>
            <a:r>
              <a:rPr lang="en-US" sz="2100" dirty="0" smtClean="0">
                <a:solidFill>
                  <a:srgbClr val="414141"/>
                </a:solidFill>
              </a:rPr>
              <a:t>Quantum Warranty = 3-year Bronze</a:t>
            </a:r>
          </a:p>
          <a:p>
            <a:pPr lvl="1"/>
            <a:r>
              <a:rPr lang="en-US" sz="2100" dirty="0" smtClean="0">
                <a:solidFill>
                  <a:srgbClr val="414141"/>
                </a:solidFill>
              </a:rPr>
              <a:t>Quantum </a:t>
            </a:r>
            <a:r>
              <a:rPr lang="en-US" sz="2100" dirty="0">
                <a:solidFill>
                  <a:srgbClr val="414141"/>
                </a:solidFill>
              </a:rPr>
              <a:t>Support: </a:t>
            </a:r>
            <a:r>
              <a:rPr lang="en-US" sz="2100" dirty="0" smtClean="0">
                <a:solidFill>
                  <a:srgbClr val="414141"/>
                </a:solidFill>
              </a:rPr>
              <a:t>Gold/NBD Gold/Bronze</a:t>
            </a:r>
          </a:p>
          <a:p>
            <a:r>
              <a:rPr lang="en-US" sz="2500" dirty="0">
                <a:solidFill>
                  <a:srgbClr val="414141"/>
                </a:solidFill>
              </a:rPr>
              <a:t>Three Service Plans released</a:t>
            </a:r>
          </a:p>
          <a:p>
            <a:pPr lvl="1"/>
            <a:r>
              <a:rPr lang="en-US" sz="1800" dirty="0">
                <a:solidFill>
                  <a:srgbClr val="414141"/>
                </a:solidFill>
              </a:rPr>
              <a:t>Quantum QXS 1200/2400/5600 (PN 0-15019-01)</a:t>
            </a:r>
          </a:p>
          <a:p>
            <a:pPr lvl="1"/>
            <a:r>
              <a:rPr lang="en-US" sz="1800" dirty="0">
                <a:solidFill>
                  <a:srgbClr val="414141"/>
                </a:solidFill>
              </a:rPr>
              <a:t>Dot Hill Reseller with Quantum Support (PN 0-15985-01)</a:t>
            </a:r>
          </a:p>
          <a:p>
            <a:pPr lvl="1"/>
            <a:r>
              <a:rPr lang="en-US" sz="1800" dirty="0">
                <a:solidFill>
                  <a:srgbClr val="414141"/>
                </a:solidFill>
              </a:rPr>
              <a:t>Dot Hill Reseller with Dot Hill Support (PN 0-15813-01)</a:t>
            </a:r>
          </a:p>
          <a:p>
            <a:pPr marL="0" indent="0">
              <a:buNone/>
            </a:pPr>
            <a:endParaRPr lang="en-US" sz="1400" u="sng" dirty="0" smtClean="0"/>
          </a:p>
          <a:p>
            <a:endParaRPr lang="en-US" sz="1400" dirty="0" smtClean="0"/>
          </a:p>
        </p:txBody>
      </p:sp>
    </p:spTree>
    <p:extLst>
      <p:ext uri="{BB962C8B-B14F-4D97-AF65-F5344CB8AC3E}">
        <p14:creationId xmlns:p14="http://schemas.microsoft.com/office/powerpoint/2010/main" val="7980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Mark Thacker</a:t>
            </a:r>
            <a:endParaRPr lang="en-US" dirty="0"/>
          </a:p>
        </p:txBody>
      </p:sp>
      <p:sp>
        <p:nvSpPr>
          <p:cNvPr id="4" name="Title 3"/>
          <p:cNvSpPr>
            <a:spLocks noGrp="1"/>
          </p:cNvSpPr>
          <p:nvPr>
            <p:ph type="title"/>
          </p:nvPr>
        </p:nvSpPr>
        <p:spPr>
          <a:xfrm>
            <a:off x="322780" y="2734069"/>
            <a:ext cx="8629834" cy="1014233"/>
          </a:xfrm>
        </p:spPr>
        <p:txBody>
          <a:bodyPr/>
          <a:lstStyle/>
          <a:p>
            <a:r>
              <a:rPr lang="en-US" sz="4800" dirty="0" smtClean="0"/>
              <a:t>Product Management</a:t>
            </a:r>
            <a:endParaRPr lang="en-US" sz="4800" dirty="0"/>
          </a:p>
        </p:txBody>
      </p:sp>
    </p:spTree>
    <p:extLst>
      <p:ext uri="{BB962C8B-B14F-4D97-AF65-F5344CB8AC3E}">
        <p14:creationId xmlns:p14="http://schemas.microsoft.com/office/powerpoint/2010/main" val="92554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 Example: Quantum OEM w/Quantum Support</a:t>
            </a:r>
            <a:endParaRPr lang="en-US" dirty="0"/>
          </a:p>
        </p:txBody>
      </p:sp>
      <p:pic>
        <p:nvPicPr>
          <p:cNvPr id="2051"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r="22893" b="10252"/>
          <a:stretch>
            <a:fillRect/>
          </a:stretch>
        </p:blipFill>
        <p:spPr bwMode="auto">
          <a:xfrm>
            <a:off x="1548341" y="819149"/>
            <a:ext cx="5700184"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2"/>
          <p:cNvSpPr>
            <a:spLocks noChangeArrowheads="1"/>
          </p:cNvSpPr>
          <p:nvPr/>
        </p:nvSpPr>
        <p:spPr bwMode="auto">
          <a:xfrm>
            <a:off x="4962525" y="1654175"/>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2"/>
          <p:cNvSpPr>
            <a:spLocks noChangeArrowheads="1"/>
          </p:cNvSpPr>
          <p:nvPr/>
        </p:nvSpPr>
        <p:spPr bwMode="auto">
          <a:xfrm>
            <a:off x="3105149" y="2749550"/>
            <a:ext cx="752475"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2"/>
          <p:cNvSpPr>
            <a:spLocks noChangeArrowheads="1"/>
          </p:cNvSpPr>
          <p:nvPr/>
        </p:nvSpPr>
        <p:spPr bwMode="auto">
          <a:xfrm>
            <a:off x="4010025" y="4159250"/>
            <a:ext cx="1419225"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84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 Example: Dot Hill Branded w/Dot Hill </a:t>
            </a:r>
            <a:r>
              <a:rPr lang="en-US" dirty="0" smtClean="0"/>
              <a:t>Warranty</a:t>
            </a:r>
            <a:endParaRPr lang="en-US" dirty="0"/>
          </a:p>
        </p:txBody>
      </p:sp>
      <p:pic>
        <p:nvPicPr>
          <p:cNvPr id="4" name="Content Placeholder 3"/>
          <p:cNvPicPr>
            <a:picLocks noGrp="1"/>
          </p:cNvPicPr>
          <p:nvPr>
            <p:ph idx="1"/>
          </p:nvPr>
        </p:nvPicPr>
        <p:blipFill rotWithShape="1">
          <a:blip r:embed="rId2"/>
          <a:srcRect l="50568" r="11174" b="10354"/>
          <a:stretch/>
        </p:blipFill>
        <p:spPr bwMode="auto">
          <a:xfrm>
            <a:off x="1590676" y="733426"/>
            <a:ext cx="5457050" cy="3848100"/>
          </a:xfrm>
          <a:prstGeom prst="rect">
            <a:avLst/>
          </a:prstGeom>
          <a:ln>
            <a:noFill/>
          </a:ln>
          <a:extLst>
            <a:ext uri="{53640926-AAD7-44D8-BBD7-CCE9431645EC}">
              <a14:shadowObscured xmlns:a14="http://schemas.microsoft.com/office/drawing/2010/main"/>
            </a:ext>
          </a:extLst>
        </p:spPr>
      </p:pic>
      <p:sp>
        <p:nvSpPr>
          <p:cNvPr id="5" name="Oval 2"/>
          <p:cNvSpPr>
            <a:spLocks noChangeArrowheads="1"/>
          </p:cNvSpPr>
          <p:nvPr/>
        </p:nvSpPr>
        <p:spPr bwMode="auto">
          <a:xfrm>
            <a:off x="4800600" y="1530350"/>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2"/>
          <p:cNvSpPr>
            <a:spLocks noChangeArrowheads="1"/>
          </p:cNvSpPr>
          <p:nvPr/>
        </p:nvSpPr>
        <p:spPr bwMode="auto">
          <a:xfrm>
            <a:off x="2295525" y="2559050"/>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2"/>
          <p:cNvSpPr>
            <a:spLocks noChangeArrowheads="1"/>
          </p:cNvSpPr>
          <p:nvPr/>
        </p:nvSpPr>
        <p:spPr bwMode="auto">
          <a:xfrm>
            <a:off x="4048125" y="3930650"/>
            <a:ext cx="1304925"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184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 Example: Dot Hill Branded w/Dot Hill Support</a:t>
            </a:r>
            <a:endParaRPr lang="en-US" dirty="0"/>
          </a:p>
        </p:txBody>
      </p:sp>
      <p:pic>
        <p:nvPicPr>
          <p:cNvPr id="5" name="Picture 4" descr="cid:image001.png@01D097BF.8A45EAD0"/>
          <p:cNvPicPr/>
          <p:nvPr/>
        </p:nvPicPr>
        <p:blipFill>
          <a:blip r:embed="rId2" r:link="rId3" cstate="print"/>
          <a:srcRect/>
          <a:stretch>
            <a:fillRect/>
          </a:stretch>
        </p:blipFill>
        <p:spPr bwMode="auto">
          <a:xfrm>
            <a:off x="1466850" y="1092517"/>
            <a:ext cx="5943600" cy="3663315"/>
          </a:xfrm>
          <a:prstGeom prst="rect">
            <a:avLst/>
          </a:prstGeom>
          <a:noFill/>
          <a:ln w="9525">
            <a:noFill/>
            <a:miter lim="800000"/>
            <a:headEnd/>
            <a:tailEnd/>
          </a:ln>
        </p:spPr>
      </p:pic>
      <p:sp>
        <p:nvSpPr>
          <p:cNvPr id="6" name="Oval 2"/>
          <p:cNvSpPr>
            <a:spLocks noChangeArrowheads="1"/>
          </p:cNvSpPr>
          <p:nvPr/>
        </p:nvSpPr>
        <p:spPr bwMode="auto">
          <a:xfrm>
            <a:off x="4905375" y="1435100"/>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3"/>
          <p:cNvSpPr>
            <a:spLocks noChangeArrowheads="1"/>
          </p:cNvSpPr>
          <p:nvPr/>
        </p:nvSpPr>
        <p:spPr bwMode="auto">
          <a:xfrm>
            <a:off x="2990850" y="2540000"/>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4"/>
          <p:cNvSpPr>
            <a:spLocks noChangeArrowheads="1"/>
          </p:cNvSpPr>
          <p:nvPr/>
        </p:nvSpPr>
        <p:spPr bwMode="auto">
          <a:xfrm>
            <a:off x="4019551" y="4006850"/>
            <a:ext cx="1724024" cy="393700"/>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768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 Example: Dot Hill Branded w/Quantum Warranty</a:t>
            </a:r>
            <a:endParaRPr lang="en-US" dirty="0"/>
          </a:p>
        </p:txBody>
      </p:sp>
      <p:pic>
        <p:nvPicPr>
          <p:cNvPr id="9" name="Picture 8" descr="cid:image001.jpg@01D0EFB3.8C63324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47825" y="828676"/>
            <a:ext cx="5648325" cy="3961128"/>
          </a:xfrm>
          <a:prstGeom prst="rect">
            <a:avLst/>
          </a:prstGeom>
          <a:noFill/>
          <a:ln>
            <a:noFill/>
          </a:ln>
        </p:spPr>
      </p:pic>
      <p:sp>
        <p:nvSpPr>
          <p:cNvPr id="10" name="Oval 2"/>
          <p:cNvSpPr>
            <a:spLocks noChangeArrowheads="1"/>
          </p:cNvSpPr>
          <p:nvPr/>
        </p:nvSpPr>
        <p:spPr bwMode="auto">
          <a:xfrm>
            <a:off x="4991100" y="1177925"/>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2"/>
          <p:cNvSpPr>
            <a:spLocks noChangeArrowheads="1"/>
          </p:cNvSpPr>
          <p:nvPr/>
        </p:nvSpPr>
        <p:spPr bwMode="auto">
          <a:xfrm>
            <a:off x="3181350" y="2244725"/>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2"/>
          <p:cNvSpPr>
            <a:spLocks noChangeArrowheads="1"/>
          </p:cNvSpPr>
          <p:nvPr/>
        </p:nvSpPr>
        <p:spPr bwMode="auto">
          <a:xfrm>
            <a:off x="4114799" y="3644900"/>
            <a:ext cx="1533525"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518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 Example: Dot Hill Branded w/Quantum Gold Support</a:t>
            </a:r>
            <a:endParaRPr lang="en-US" dirty="0"/>
          </a:p>
        </p:txBody>
      </p:sp>
      <p:pic>
        <p:nvPicPr>
          <p:cNvPr id="9" name="Picture 8" descr="cid:image001.png@01D0C853.57294E70"/>
          <p:cNvPicPr/>
          <p:nvPr/>
        </p:nvPicPr>
        <p:blipFill>
          <a:blip r:embed="rId2" r:link="rId3" cstate="print"/>
          <a:srcRect/>
          <a:stretch>
            <a:fillRect/>
          </a:stretch>
        </p:blipFill>
        <p:spPr bwMode="auto">
          <a:xfrm>
            <a:off x="1495425" y="920115"/>
            <a:ext cx="5943600" cy="3684270"/>
          </a:xfrm>
          <a:prstGeom prst="rect">
            <a:avLst/>
          </a:prstGeom>
          <a:noFill/>
          <a:ln w="9525">
            <a:noFill/>
            <a:miter lim="800000"/>
            <a:headEnd/>
            <a:tailEnd/>
          </a:ln>
        </p:spPr>
      </p:pic>
      <p:sp>
        <p:nvSpPr>
          <p:cNvPr id="10" name="Oval 2"/>
          <p:cNvSpPr>
            <a:spLocks noChangeArrowheads="1"/>
          </p:cNvSpPr>
          <p:nvPr/>
        </p:nvSpPr>
        <p:spPr bwMode="auto">
          <a:xfrm>
            <a:off x="4991100" y="1292225"/>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2"/>
          <p:cNvSpPr>
            <a:spLocks noChangeArrowheads="1"/>
          </p:cNvSpPr>
          <p:nvPr/>
        </p:nvSpPr>
        <p:spPr bwMode="auto">
          <a:xfrm>
            <a:off x="2924175" y="2387600"/>
            <a:ext cx="628650" cy="309563"/>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2"/>
          <p:cNvSpPr>
            <a:spLocks noChangeArrowheads="1"/>
          </p:cNvSpPr>
          <p:nvPr/>
        </p:nvSpPr>
        <p:spPr bwMode="auto">
          <a:xfrm>
            <a:off x="3971925" y="3854450"/>
            <a:ext cx="1790700" cy="393700"/>
          </a:xfrm>
          <a:prstGeom prst="ellipse">
            <a:avLst/>
          </a:prstGeom>
          <a:solidFill>
            <a:srgbClr val="FFFFFF">
              <a:alpha val="0"/>
            </a:srgbClr>
          </a:solid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518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FRU/CRU Lists</a:t>
            </a:r>
            <a:endParaRPr lang="en-US" dirty="0"/>
          </a:p>
        </p:txBody>
      </p:sp>
      <p:sp>
        <p:nvSpPr>
          <p:cNvPr id="3" name="Content Placeholder 2"/>
          <p:cNvSpPr>
            <a:spLocks noGrp="1"/>
          </p:cNvSpPr>
          <p:nvPr>
            <p:ph idx="1"/>
          </p:nvPr>
        </p:nvSpPr>
        <p:spPr/>
        <p:txBody>
          <a:bodyPr/>
          <a:lstStyle/>
          <a:p>
            <a:r>
              <a:rPr lang="en-US" dirty="0" smtClean="0">
                <a:solidFill>
                  <a:srgbClr val="414141"/>
                </a:solidFill>
              </a:rPr>
              <a:t>All field replaceable components for Quantum QXS (OEM) and Dot Hill Branded disk are CRUs.</a:t>
            </a:r>
          </a:p>
          <a:p>
            <a:r>
              <a:rPr lang="en-US" dirty="0" smtClean="0">
                <a:solidFill>
                  <a:srgbClr val="414141"/>
                </a:solidFill>
              </a:rPr>
              <a:t>Quantum (QXS) uses traditional FRU/CRU list that is released and posted on </a:t>
            </a:r>
            <a:r>
              <a:rPr lang="en-US" dirty="0" err="1" smtClean="0">
                <a:solidFill>
                  <a:srgbClr val="414141"/>
                </a:solidFill>
              </a:rPr>
              <a:t>CSWeb</a:t>
            </a:r>
            <a:r>
              <a:rPr lang="en-US" dirty="0">
                <a:solidFill>
                  <a:srgbClr val="414141"/>
                </a:solidFill>
              </a:rPr>
              <a:t> (PN </a:t>
            </a:r>
            <a:r>
              <a:rPr lang="en-US" dirty="0" smtClean="0">
                <a:solidFill>
                  <a:srgbClr val="414141"/>
                </a:solidFill>
              </a:rPr>
              <a:t>6-67820-01)</a:t>
            </a:r>
          </a:p>
          <a:p>
            <a:r>
              <a:rPr lang="en-US" dirty="0" smtClean="0">
                <a:solidFill>
                  <a:srgbClr val="414141"/>
                </a:solidFill>
              </a:rPr>
              <a:t>For Dot Hill Branded product a new FRU/CRU list is being released.  </a:t>
            </a:r>
          </a:p>
          <a:p>
            <a:pPr lvl="1"/>
            <a:r>
              <a:rPr lang="en-US" dirty="0" smtClean="0">
                <a:solidFill>
                  <a:srgbClr val="414141"/>
                </a:solidFill>
              </a:rPr>
              <a:t>CRU components are listed by Top Level Assembly (TLA) </a:t>
            </a:r>
          </a:p>
          <a:p>
            <a:pPr lvl="1"/>
            <a:r>
              <a:rPr lang="en-US" dirty="0" smtClean="0">
                <a:solidFill>
                  <a:srgbClr val="414141"/>
                </a:solidFill>
              </a:rPr>
              <a:t>This same TLA populates in SR from serial number</a:t>
            </a:r>
          </a:p>
          <a:p>
            <a:pPr lvl="1"/>
            <a:r>
              <a:rPr lang="en-US" dirty="0" smtClean="0">
                <a:solidFill>
                  <a:srgbClr val="414141"/>
                </a:solidFill>
              </a:rPr>
              <a:t>Should get released and posted to </a:t>
            </a:r>
            <a:r>
              <a:rPr lang="en-US" dirty="0" err="1" smtClean="0">
                <a:solidFill>
                  <a:srgbClr val="414141"/>
                </a:solidFill>
              </a:rPr>
              <a:t>CSWeb</a:t>
            </a:r>
            <a:r>
              <a:rPr lang="en-US" dirty="0" smtClean="0">
                <a:solidFill>
                  <a:srgbClr val="414141"/>
                </a:solidFill>
              </a:rPr>
              <a:t> this week</a:t>
            </a:r>
          </a:p>
          <a:p>
            <a:pPr lvl="1"/>
            <a:r>
              <a:rPr lang="en-US" dirty="0" smtClean="0">
                <a:solidFill>
                  <a:srgbClr val="414141"/>
                </a:solidFill>
              </a:rPr>
              <a:t>See example screenshots on following slides</a:t>
            </a:r>
            <a:endParaRPr lang="en-US" dirty="0">
              <a:solidFill>
                <a:srgbClr val="414141"/>
              </a:solidFill>
            </a:endParaRPr>
          </a:p>
        </p:txBody>
      </p:sp>
    </p:spTree>
    <p:extLst>
      <p:ext uri="{BB962C8B-B14F-4D97-AF65-F5344CB8AC3E}">
        <p14:creationId xmlns:p14="http://schemas.microsoft.com/office/powerpoint/2010/main" val="41064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Hill Branded SR w/Quantum Service</a:t>
            </a:r>
            <a:endParaRPr lang="en-US" dirty="0"/>
          </a:p>
        </p:txBody>
      </p:sp>
      <p:pic>
        <p:nvPicPr>
          <p:cNvPr id="4" name="Picture 3" descr="cid:image001.jpg@01D0EFB3.8C63324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47825" y="828676"/>
            <a:ext cx="5648325" cy="3961128"/>
          </a:xfrm>
          <a:prstGeom prst="rect">
            <a:avLst/>
          </a:prstGeom>
          <a:noFill/>
          <a:ln>
            <a:noFill/>
          </a:ln>
        </p:spPr>
      </p:pic>
      <p:sp>
        <p:nvSpPr>
          <p:cNvPr id="5" name="Oval 4"/>
          <p:cNvSpPr/>
          <p:nvPr/>
        </p:nvSpPr>
        <p:spPr>
          <a:xfrm>
            <a:off x="2419350" y="2257425"/>
            <a:ext cx="542925" cy="276225"/>
          </a:xfrm>
          <a:prstGeom prst="ellips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000" dirty="0">
              <a:solidFill>
                <a:srgbClr val="FFFFFF"/>
              </a:solidFill>
            </a:endParaRPr>
          </a:p>
        </p:txBody>
      </p:sp>
    </p:spTree>
    <p:extLst>
      <p:ext uri="{BB962C8B-B14F-4D97-AF65-F5344CB8AC3E}">
        <p14:creationId xmlns:p14="http://schemas.microsoft.com/office/powerpoint/2010/main" val="33619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Dot Hill Branded </a:t>
            </a:r>
            <a:r>
              <a:rPr lang="en-US" dirty="0" smtClean="0"/>
              <a:t>FRU/CRU List</a:t>
            </a:r>
            <a:endParaRPr lang="en-US" dirty="0"/>
          </a:p>
        </p:txBody>
      </p:sp>
      <p:pic>
        <p:nvPicPr>
          <p:cNvPr id="5" name="Picture 4"/>
          <p:cNvPicPr/>
          <p:nvPr/>
        </p:nvPicPr>
        <p:blipFill rotWithShape="1">
          <a:blip r:embed="rId2"/>
          <a:srcRect r="49905" b="7671"/>
          <a:stretch/>
        </p:blipFill>
        <p:spPr bwMode="auto">
          <a:xfrm>
            <a:off x="457200" y="666750"/>
            <a:ext cx="8362950" cy="4405313"/>
          </a:xfrm>
          <a:prstGeom prst="rect">
            <a:avLst/>
          </a:prstGeom>
          <a:ln>
            <a:noFill/>
          </a:ln>
          <a:extLst>
            <a:ext uri="{53640926-AAD7-44D8-BBD7-CCE9431645EC}">
              <a14:shadowObscured xmlns:a14="http://schemas.microsoft.com/office/drawing/2010/main"/>
            </a:ext>
          </a:extLst>
        </p:spPr>
      </p:pic>
      <p:sp>
        <p:nvSpPr>
          <p:cNvPr id="6" name="Oval 5"/>
          <p:cNvSpPr/>
          <p:nvPr/>
        </p:nvSpPr>
        <p:spPr>
          <a:xfrm>
            <a:off x="1495425" y="3333750"/>
            <a:ext cx="542925" cy="276225"/>
          </a:xfrm>
          <a:prstGeom prst="ellips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000" dirty="0">
              <a:solidFill>
                <a:srgbClr val="FFFFFF"/>
              </a:solidFill>
            </a:endParaRPr>
          </a:p>
        </p:txBody>
      </p:sp>
    </p:spTree>
    <p:extLst>
      <p:ext uri="{BB962C8B-B14F-4D97-AF65-F5344CB8AC3E}">
        <p14:creationId xmlns:p14="http://schemas.microsoft.com/office/powerpoint/2010/main" val="288981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a:t>Email Alerts</a:t>
            </a:r>
          </a:p>
        </p:txBody>
      </p:sp>
      <p:sp>
        <p:nvSpPr>
          <p:cNvPr id="6" name="Content Placeholder 4"/>
          <p:cNvSpPr>
            <a:spLocks noGrp="1"/>
          </p:cNvSpPr>
          <p:nvPr>
            <p:ph idx="1"/>
          </p:nvPr>
        </p:nvSpPr>
        <p:spPr>
          <a:xfrm>
            <a:off x="200025" y="723900"/>
            <a:ext cx="8658225" cy="1562100"/>
          </a:xfrm>
        </p:spPr>
        <p:txBody>
          <a:bodyPr>
            <a:normAutofit lnSpcReduction="10000"/>
          </a:bodyPr>
          <a:lstStyle/>
          <a:p>
            <a:pPr lvl="0"/>
            <a:r>
              <a:rPr lang="en-US" sz="1600" dirty="0">
                <a:solidFill>
                  <a:srgbClr val="414141"/>
                </a:solidFill>
              </a:rPr>
              <a:t>Recommendations for manual setup</a:t>
            </a:r>
          </a:p>
          <a:p>
            <a:pPr lvl="1"/>
            <a:r>
              <a:rPr lang="en-US" sz="1200" dirty="0">
                <a:solidFill>
                  <a:srgbClr val="414141"/>
                </a:solidFill>
              </a:rPr>
              <a:t>Notification Level will be set to </a:t>
            </a:r>
            <a:r>
              <a:rPr lang="en-US" sz="1200" b="1" dirty="0">
                <a:solidFill>
                  <a:srgbClr val="414141"/>
                </a:solidFill>
              </a:rPr>
              <a:t>Critical</a:t>
            </a:r>
            <a:endParaRPr lang="en-US" sz="1200" dirty="0">
              <a:solidFill>
                <a:srgbClr val="414141"/>
              </a:solidFill>
            </a:endParaRPr>
          </a:p>
          <a:p>
            <a:pPr lvl="1"/>
            <a:r>
              <a:rPr lang="en-US" sz="1200" dirty="0">
                <a:solidFill>
                  <a:srgbClr val="414141"/>
                </a:solidFill>
              </a:rPr>
              <a:t>Email Address 1 will be set to </a:t>
            </a:r>
            <a:r>
              <a:rPr lang="en-US" sz="1200" b="1" u="sng" dirty="0">
                <a:solidFill>
                  <a:srgbClr val="414141"/>
                </a:solidFill>
                <a:hlinkClick r:id="rId3"/>
              </a:rPr>
              <a:t>techsupport@quantum.com</a:t>
            </a:r>
            <a:endParaRPr lang="en-US" sz="1200" b="1" u="sng" dirty="0">
              <a:solidFill>
                <a:srgbClr val="414141"/>
              </a:solidFill>
            </a:endParaRPr>
          </a:p>
          <a:p>
            <a:pPr lvl="1"/>
            <a:r>
              <a:rPr lang="en-US" sz="1200" dirty="0">
                <a:solidFill>
                  <a:srgbClr val="414141"/>
                </a:solidFill>
              </a:rPr>
              <a:t>Plan for </a:t>
            </a:r>
            <a:r>
              <a:rPr lang="en-US" sz="1200" dirty="0" smtClean="0">
                <a:solidFill>
                  <a:srgbClr val="414141"/>
                </a:solidFill>
              </a:rPr>
              <a:t>automatic setup </a:t>
            </a:r>
            <a:r>
              <a:rPr lang="en-US" sz="1200" dirty="0">
                <a:solidFill>
                  <a:srgbClr val="414141"/>
                </a:solidFill>
              </a:rPr>
              <a:t>in G220</a:t>
            </a:r>
            <a:endParaRPr lang="en-US" sz="1200" b="1" u="sng" dirty="0">
              <a:solidFill>
                <a:srgbClr val="414141"/>
              </a:solidFill>
            </a:endParaRPr>
          </a:p>
          <a:p>
            <a:pPr lvl="0"/>
            <a:r>
              <a:rPr lang="en-US" sz="1600" dirty="0" smtClean="0">
                <a:solidFill>
                  <a:srgbClr val="414141"/>
                </a:solidFill>
              </a:rPr>
              <a:t>Actual </a:t>
            </a:r>
            <a:r>
              <a:rPr lang="en-US" sz="1600" dirty="0">
                <a:solidFill>
                  <a:srgbClr val="414141"/>
                </a:solidFill>
              </a:rPr>
              <a:t>Alert notification has no SN </a:t>
            </a:r>
            <a:r>
              <a:rPr lang="en-US" sz="1600" dirty="0" smtClean="0">
                <a:solidFill>
                  <a:srgbClr val="414141"/>
                </a:solidFill>
              </a:rPr>
              <a:t>listed – Plan to fix in G220</a:t>
            </a:r>
            <a:endParaRPr lang="en-US" sz="1600" dirty="0">
              <a:solidFill>
                <a:srgbClr val="414141"/>
              </a:solidFill>
            </a:endParaRPr>
          </a:p>
          <a:p>
            <a:r>
              <a:rPr lang="en-US" sz="1600" dirty="0" smtClean="0">
                <a:solidFill>
                  <a:srgbClr val="414141"/>
                </a:solidFill>
              </a:rPr>
              <a:t>Refer to V2/V3 Disk Management Utility User Guide for setup details</a:t>
            </a:r>
            <a:endParaRPr lang="en-US" sz="1600" dirty="0">
              <a:solidFill>
                <a:srgbClr val="414141"/>
              </a:solidFill>
            </a:endParaRPr>
          </a:p>
        </p:txBody>
      </p:sp>
      <p:pic>
        <p:nvPicPr>
          <p:cNvPr id="5" name="Picture 4" descr="cid:image003.png@01D0775D.2BD1AD90"/>
          <p:cNvPicPr/>
          <p:nvPr/>
        </p:nvPicPr>
        <p:blipFill>
          <a:blip r:embed="rId4">
            <a:extLst>
              <a:ext uri="{28A0092B-C50C-407E-A947-70E740481C1C}">
                <a14:useLocalDpi xmlns:a14="http://schemas.microsoft.com/office/drawing/2010/main" val="0"/>
              </a:ext>
            </a:extLst>
          </a:blip>
          <a:srcRect/>
          <a:stretch>
            <a:fillRect/>
          </a:stretch>
        </p:blipFill>
        <p:spPr bwMode="auto">
          <a:xfrm>
            <a:off x="552450" y="2176462"/>
            <a:ext cx="7572375" cy="2681288"/>
          </a:xfrm>
          <a:prstGeom prst="rect">
            <a:avLst/>
          </a:prstGeom>
          <a:noFill/>
          <a:ln>
            <a:noFill/>
          </a:ln>
        </p:spPr>
      </p:pic>
    </p:spTree>
    <p:extLst>
      <p:ext uri="{BB962C8B-B14F-4D97-AF65-F5344CB8AC3E}">
        <p14:creationId xmlns:p14="http://schemas.microsoft.com/office/powerpoint/2010/main" val="28503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 y="2853522"/>
            <a:ext cx="9143999" cy="605294"/>
          </a:xfrm>
          <a:prstGeom prst="rect">
            <a:avLst/>
          </a:prstGeom>
        </p:spPr>
        <p:txBody>
          <a:bodyPr wrap="square">
            <a:spAutoFit/>
          </a:bodyPr>
          <a:lstStyle/>
          <a:p>
            <a:pPr algn="ctr" defTabSz="457200">
              <a:lnSpc>
                <a:spcPts val="1950"/>
              </a:lnSpc>
              <a:spcBef>
                <a:spcPct val="20000"/>
              </a:spcBef>
              <a:buClr>
                <a:srgbClr val="0DB6EC"/>
              </a:buClr>
              <a:buSzPct val="75000"/>
              <a:defRPr/>
            </a:pPr>
            <a:r>
              <a:rPr lang="en-US" kern="0" dirty="0" smtClean="0">
                <a:solidFill>
                  <a:schemeClr val="bg1">
                    <a:lumMod val="85000"/>
                  </a:schemeClr>
                </a:solidFill>
                <a:latin typeface="Arial" charset="0"/>
                <a:ea typeface="ＭＳ Ｐゴシック" charset="0"/>
                <a:cs typeface="Arial" pitchFamily="34" charset="0"/>
              </a:rPr>
              <a:t>For meeting with Quantum, the </a:t>
            </a:r>
            <a:r>
              <a:rPr lang="en-US" b="1" kern="0" dirty="0" smtClean="0">
                <a:solidFill>
                  <a:schemeClr val="bg1">
                    <a:lumMod val="85000"/>
                  </a:schemeClr>
                </a:solidFill>
                <a:latin typeface="Arial" charset="0"/>
                <a:ea typeface="ＭＳ Ｐゴシック" charset="0"/>
                <a:cs typeface="Arial" pitchFamily="34" charset="0"/>
              </a:rPr>
              <a:t>LARGEST</a:t>
            </a:r>
            <a:r>
              <a:rPr lang="en-US" kern="0" dirty="0" smtClean="0">
                <a:solidFill>
                  <a:schemeClr val="bg1">
                    <a:lumMod val="85000"/>
                  </a:schemeClr>
                </a:solidFill>
                <a:latin typeface="Arial" charset="0"/>
                <a:ea typeface="ＭＳ Ｐゴシック" charset="0"/>
                <a:cs typeface="Arial" pitchFamily="34" charset="0"/>
              </a:rPr>
              <a:t> Data Protection</a:t>
            </a:r>
            <a:br>
              <a:rPr lang="en-US" kern="0" dirty="0" smtClean="0">
                <a:solidFill>
                  <a:schemeClr val="bg1">
                    <a:lumMod val="85000"/>
                  </a:schemeClr>
                </a:solidFill>
                <a:latin typeface="Arial" charset="0"/>
                <a:ea typeface="ＭＳ Ｐゴシック" charset="0"/>
                <a:cs typeface="Arial" pitchFamily="34" charset="0"/>
              </a:rPr>
            </a:br>
            <a:r>
              <a:rPr lang="en-US" kern="0" dirty="0" smtClean="0">
                <a:solidFill>
                  <a:schemeClr val="bg1">
                    <a:lumMod val="85000"/>
                  </a:schemeClr>
                </a:solidFill>
                <a:latin typeface="Arial" charset="0"/>
                <a:ea typeface="ＭＳ Ｐゴシック" charset="0"/>
                <a:cs typeface="Arial" pitchFamily="34" charset="0"/>
              </a:rPr>
              <a:t>and Big Data management specialist in the world.</a:t>
            </a:r>
            <a:endParaRPr lang="en-US" kern="0" dirty="0">
              <a:solidFill>
                <a:schemeClr val="bg1">
                  <a:lumMod val="85000"/>
                </a:schemeClr>
              </a:solidFill>
              <a:latin typeface="Arial" charset="0"/>
              <a:ea typeface="ＭＳ Ｐゴシック" charset="0"/>
              <a:cs typeface="Arial" pitchFamily="34" charset="0"/>
            </a:endParaRPr>
          </a:p>
        </p:txBody>
      </p:sp>
      <p:sp>
        <p:nvSpPr>
          <p:cNvPr id="8" name="Rectangle 9"/>
          <p:cNvSpPr>
            <a:spLocks noChangeArrowheads="1"/>
          </p:cNvSpPr>
          <p:nvPr/>
        </p:nvSpPr>
        <p:spPr bwMode="auto">
          <a:xfrm>
            <a:off x="1" y="2163177"/>
            <a:ext cx="914399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THANK YOU</a:t>
            </a:r>
            <a:endParaRPr lang="en-US" sz="7200" dirty="0">
              <a:solidFill>
                <a:srgbClr val="00B6F1"/>
              </a:solidFill>
            </a:endParaRPr>
          </a:p>
        </p:txBody>
      </p:sp>
      <p:sp>
        <p:nvSpPr>
          <p:cNvPr id="17" name="TextBox 16"/>
          <p:cNvSpPr txBox="1"/>
          <p:nvPr/>
        </p:nvSpPr>
        <p:spPr>
          <a:xfrm>
            <a:off x="885825" y="4725591"/>
            <a:ext cx="7310438" cy="338554"/>
          </a:xfrm>
          <a:prstGeom prst="rect">
            <a:avLst/>
          </a:prstGeom>
          <a:noFill/>
        </p:spPr>
        <p:txBody>
          <a:bodyPr>
            <a:spAutoFit/>
          </a:bodyPr>
          <a:lstStyle/>
          <a:p>
            <a:pPr algn="ctr" fontAlgn="auto">
              <a:spcBef>
                <a:spcPts val="0"/>
              </a:spcBef>
              <a:spcAft>
                <a:spcPts val="0"/>
              </a:spcAft>
              <a:defRPr/>
            </a:pPr>
            <a:r>
              <a:rPr lang="en-US" sz="800" kern="0" dirty="0">
                <a:solidFill>
                  <a:schemeClr val="bg1">
                    <a:lumMod val="50000"/>
                  </a:schemeClr>
                </a:solidFill>
                <a:ea typeface="ＭＳ Ｐゴシック" charset="-128"/>
              </a:rPr>
              <a:t>© </a:t>
            </a:r>
            <a:r>
              <a:rPr lang="en-US" sz="800" kern="0" dirty="0" smtClean="0">
                <a:solidFill>
                  <a:schemeClr val="bg1">
                    <a:lumMod val="50000"/>
                  </a:schemeClr>
                </a:solidFill>
                <a:ea typeface="ＭＳ Ｐゴシック" charset="-128"/>
              </a:rPr>
              <a:t>2013 </a:t>
            </a:r>
            <a:r>
              <a:rPr lang="en-US" sz="800" kern="0" dirty="0">
                <a:solidFill>
                  <a:schemeClr val="bg1">
                    <a:lumMod val="50000"/>
                  </a:schemeClr>
                </a:solidFill>
                <a:ea typeface="ＭＳ Ｐゴシック" charset="-128"/>
              </a:rPr>
              <a:t>Quantum Corporation. Company Confidential. Forward-looking information is based upon multiple assumptions and uncertainties,</a:t>
            </a:r>
            <a:br>
              <a:rPr lang="en-US" sz="800" kern="0" dirty="0">
                <a:solidFill>
                  <a:schemeClr val="bg1">
                    <a:lumMod val="50000"/>
                  </a:schemeClr>
                </a:solidFill>
                <a:ea typeface="ＭＳ Ｐゴシック" charset="-128"/>
              </a:rPr>
            </a:br>
            <a:r>
              <a:rPr lang="en-US" sz="800" kern="0" dirty="0">
                <a:solidFill>
                  <a:schemeClr val="bg1">
                    <a:lumMod val="50000"/>
                  </a:schemeClr>
                </a:solidFill>
                <a:ea typeface="ＭＳ Ｐゴシック" charset="-128"/>
              </a:rPr>
              <a:t>does not necessarily represent the company’s outlook and is for planning purposes only.</a:t>
            </a:r>
          </a:p>
        </p:txBody>
      </p:sp>
    </p:spTree>
    <p:extLst>
      <p:ext uri="{BB962C8B-B14F-4D97-AF65-F5344CB8AC3E}">
        <p14:creationId xmlns:p14="http://schemas.microsoft.com/office/powerpoint/2010/main" val="370571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Quantum GL210 Overview</a:t>
            </a:r>
          </a:p>
        </p:txBody>
      </p:sp>
      <p:sp>
        <p:nvSpPr>
          <p:cNvPr id="15363" name="Content Placeholder 2"/>
          <p:cNvSpPr>
            <a:spLocks noGrp="1"/>
          </p:cNvSpPr>
          <p:nvPr>
            <p:ph type="body" idx="1"/>
          </p:nvPr>
        </p:nvSpPr>
        <p:spPr>
          <a:xfrm>
            <a:off x="400777" y="888420"/>
            <a:ext cx="8286023" cy="4255079"/>
          </a:xfrm>
          <a:prstGeom prst="rect">
            <a:avLst/>
          </a:prstGeom>
        </p:spPr>
        <p:txBody>
          <a:bodyPr/>
          <a:lstStyle/>
          <a:p>
            <a:pPr>
              <a:spcBef>
                <a:spcPts val="600"/>
              </a:spcBef>
            </a:pPr>
            <a:r>
              <a:rPr lang="en-US" sz="1800" dirty="0" smtClean="0"/>
              <a:t>First firmware release that will be common between Dot Hill and Quantum</a:t>
            </a:r>
          </a:p>
          <a:p>
            <a:pPr lvl="1">
              <a:spcBef>
                <a:spcPts val="600"/>
              </a:spcBef>
            </a:pPr>
            <a:r>
              <a:rPr lang="en-US" sz="1400" dirty="0" smtClean="0"/>
              <a:t>Supports </a:t>
            </a:r>
            <a:r>
              <a:rPr lang="en-US" sz="1400" dirty="0" err="1" smtClean="0"/>
              <a:t>StorNext</a:t>
            </a:r>
            <a:r>
              <a:rPr lang="en-US" sz="1400" dirty="0" smtClean="0"/>
              <a:t> QXS</a:t>
            </a:r>
          </a:p>
          <a:p>
            <a:pPr>
              <a:spcBef>
                <a:spcPts val="600"/>
              </a:spcBef>
            </a:pPr>
            <a:r>
              <a:rPr lang="en-US" sz="1800" dirty="0" smtClean="0"/>
              <a:t>Provides the foundation for Quantum’s unified disk offering</a:t>
            </a:r>
          </a:p>
          <a:p>
            <a:pPr>
              <a:spcBef>
                <a:spcPts val="600"/>
              </a:spcBef>
            </a:pPr>
            <a:r>
              <a:rPr lang="en-US" sz="1800" dirty="0" smtClean="0"/>
              <a:t>New V3 GUI</a:t>
            </a:r>
          </a:p>
          <a:p>
            <a:pPr lvl="1">
              <a:spcBef>
                <a:spcPts val="600"/>
              </a:spcBef>
            </a:pPr>
            <a:r>
              <a:rPr lang="en-US" sz="1400" dirty="0" smtClean="0"/>
              <a:t>Enhanced look and feel ; support for page mode disks</a:t>
            </a:r>
          </a:p>
          <a:p>
            <a:pPr>
              <a:spcBef>
                <a:spcPts val="600"/>
              </a:spcBef>
            </a:pPr>
            <a:r>
              <a:rPr lang="en-US" sz="1800" dirty="0" smtClean="0"/>
              <a:t>Enhanced One Button Configuration</a:t>
            </a:r>
          </a:p>
          <a:p>
            <a:pPr lvl="1">
              <a:spcBef>
                <a:spcPts val="600"/>
              </a:spcBef>
            </a:pPr>
            <a:r>
              <a:rPr lang="en-US" sz="1400" dirty="0" smtClean="0"/>
              <a:t>Can add more profiles from the load of a simple .bin file in the field or at factory</a:t>
            </a:r>
          </a:p>
          <a:p>
            <a:pPr>
              <a:spcBef>
                <a:spcPts val="600"/>
              </a:spcBef>
            </a:pPr>
            <a:r>
              <a:rPr lang="en-US" sz="1800" dirty="0" smtClean="0"/>
              <a:t>Provides support for paged-mode (“virtual pool”) disk support</a:t>
            </a:r>
          </a:p>
          <a:p>
            <a:pPr lvl="1">
              <a:spcBef>
                <a:spcPts val="600"/>
              </a:spcBef>
            </a:pPr>
            <a:r>
              <a:rPr lang="en-US" sz="1400" dirty="0" smtClean="0"/>
              <a:t>Volumes carved from pool of disks rather than dedicated disks. Provides </a:t>
            </a:r>
            <a:r>
              <a:rPr lang="en-US" sz="1400" dirty="0" err="1" smtClean="0"/>
              <a:t>tiering</a:t>
            </a:r>
            <a:r>
              <a:rPr lang="en-US" sz="1400" dirty="0" smtClean="0"/>
              <a:t> to SSD from HDD.</a:t>
            </a:r>
          </a:p>
          <a:p>
            <a:pPr lvl="1">
              <a:spcBef>
                <a:spcPts val="600"/>
              </a:spcBef>
            </a:pPr>
            <a:r>
              <a:rPr lang="en-US" sz="1400" dirty="0" smtClean="0"/>
              <a:t>NOTE : StorNext will continue to use Linear / traditional volumes for some time</a:t>
            </a:r>
          </a:p>
          <a:p>
            <a:r>
              <a:rPr lang="en-US" sz="1800" dirty="0"/>
              <a:t>The default storage mode is linear. (Linear is what OEM is using today)</a:t>
            </a:r>
          </a:p>
          <a:p>
            <a:r>
              <a:rPr lang="en-US" sz="1800" dirty="0"/>
              <a:t>CLI method to write a </a:t>
            </a:r>
            <a:r>
              <a:rPr lang="en-US" sz="1800" dirty="0" err="1"/>
              <a:t>Stornext</a:t>
            </a:r>
            <a:r>
              <a:rPr lang="en-US" sz="1800" dirty="0"/>
              <a:t> Volume label</a:t>
            </a:r>
          </a:p>
          <a:p>
            <a:pPr>
              <a:spcBef>
                <a:spcPts val="600"/>
              </a:spcBef>
            </a:pPr>
            <a:endParaRPr lang="en-US" sz="1800" dirty="0" smtClean="0"/>
          </a:p>
        </p:txBody>
      </p:sp>
    </p:spTree>
    <p:extLst>
      <p:ext uri="{BB962C8B-B14F-4D97-AF65-F5344CB8AC3E}">
        <p14:creationId xmlns:p14="http://schemas.microsoft.com/office/powerpoint/2010/main" val="377121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Quantum</a:t>
            </a:r>
            <a:r>
              <a:rPr lang="en-US" dirty="0" smtClean="0">
                <a:solidFill>
                  <a:srgbClr val="FF0000"/>
                </a:solidFill>
              </a:rPr>
              <a:t> </a:t>
            </a:r>
            <a:r>
              <a:rPr lang="en-US" dirty="0"/>
              <a:t>GL210 Release</a:t>
            </a:r>
          </a:p>
        </p:txBody>
      </p:sp>
      <p:sp>
        <p:nvSpPr>
          <p:cNvPr id="15363" name="Content Placeholder 2"/>
          <p:cNvSpPr>
            <a:spLocks noGrp="1"/>
          </p:cNvSpPr>
          <p:nvPr>
            <p:ph type="body" idx="1"/>
          </p:nvPr>
        </p:nvSpPr>
        <p:spPr>
          <a:prstGeom prst="rect">
            <a:avLst/>
          </a:prstGeom>
        </p:spPr>
        <p:txBody>
          <a:bodyPr/>
          <a:lstStyle/>
          <a:p>
            <a:pPr>
              <a:spcBef>
                <a:spcPts val="600"/>
              </a:spcBef>
            </a:pPr>
            <a:r>
              <a:rPr lang="en-US" sz="1800" dirty="0" smtClean="0"/>
              <a:t>Released for field updates and factory week of 14Sep2015</a:t>
            </a:r>
          </a:p>
          <a:p>
            <a:pPr>
              <a:spcBef>
                <a:spcPts val="600"/>
              </a:spcBef>
            </a:pPr>
            <a:r>
              <a:rPr lang="en-US" sz="1800" dirty="0" smtClean="0"/>
              <a:t>Finished goods will continue to have previous release (GL205) until inventory exhausted</a:t>
            </a:r>
          </a:p>
          <a:p>
            <a:pPr lvl="1">
              <a:spcBef>
                <a:spcPts val="600"/>
              </a:spcBef>
            </a:pPr>
            <a:r>
              <a:rPr lang="en-US" sz="1400" dirty="0" smtClean="0"/>
              <a:t>No rework in factory</a:t>
            </a:r>
          </a:p>
          <a:p>
            <a:pPr lvl="1">
              <a:spcBef>
                <a:spcPts val="600"/>
              </a:spcBef>
            </a:pPr>
            <a:r>
              <a:rPr lang="en-US" sz="1400" dirty="0" smtClean="0"/>
              <a:t>If, and when, Quantum orders QXS-1200, 2400, 5600 from factory, it WILL arrive with GL210</a:t>
            </a:r>
          </a:p>
          <a:p>
            <a:pPr lvl="1">
              <a:spcBef>
                <a:spcPts val="600"/>
              </a:spcBef>
            </a:pPr>
            <a:r>
              <a:rPr lang="en-US" sz="1400" dirty="0" smtClean="0"/>
              <a:t>Very likely that customers will start to transition over to QXS-4 series</a:t>
            </a:r>
          </a:p>
          <a:p>
            <a:pPr>
              <a:spcBef>
                <a:spcPts val="600"/>
              </a:spcBef>
            </a:pPr>
            <a:r>
              <a:rPr lang="en-US" sz="1800" dirty="0" smtClean="0"/>
              <a:t>GL210 will start from factory with QXS-3, 4, 6</a:t>
            </a:r>
          </a:p>
          <a:p>
            <a:pPr lvl="1">
              <a:spcBef>
                <a:spcPts val="600"/>
              </a:spcBef>
            </a:pPr>
            <a:r>
              <a:rPr lang="en-US" sz="1400" dirty="0" smtClean="0"/>
              <a:t>Some existing finished good products will be re-worked as needed to QXS-4 series</a:t>
            </a:r>
          </a:p>
          <a:p>
            <a:pPr lvl="1">
              <a:spcBef>
                <a:spcPts val="600"/>
              </a:spcBef>
            </a:pPr>
            <a:r>
              <a:rPr lang="en-US" sz="1400" dirty="0" smtClean="0"/>
              <a:t>Rework will involve installing GL210 plus Quantum branding file</a:t>
            </a:r>
          </a:p>
        </p:txBody>
      </p:sp>
    </p:spTree>
    <p:extLst>
      <p:ext uri="{BB962C8B-B14F-4D97-AF65-F5344CB8AC3E}">
        <p14:creationId xmlns:p14="http://schemas.microsoft.com/office/powerpoint/2010/main" val="247034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dirty="0">
                <a:ea typeface="+mj-ea"/>
                <a:cs typeface="+mj-cs"/>
              </a:rPr>
              <a:t>GL210 </a:t>
            </a:r>
            <a:r>
              <a:rPr lang="en-US" dirty="0" smtClean="0">
                <a:ea typeface="+mj-ea"/>
                <a:cs typeface="+mj-cs"/>
              </a:rPr>
              <a:t>Licenses</a:t>
            </a:r>
            <a:br>
              <a:rPr lang="en-US" dirty="0" smtClean="0">
                <a:ea typeface="+mj-ea"/>
                <a:cs typeface="+mj-cs"/>
              </a:rPr>
            </a:br>
            <a:r>
              <a:rPr lang="en-US" sz="1800" dirty="0" smtClean="0">
                <a:ea typeface="+mj-ea"/>
                <a:cs typeface="+mj-cs"/>
              </a:rPr>
              <a:t>(Not </a:t>
            </a:r>
            <a:r>
              <a:rPr lang="en-US" sz="1800" dirty="0">
                <a:ea typeface="+mj-ea"/>
                <a:cs typeface="+mj-cs"/>
              </a:rPr>
              <a:t>applicable to QXS </a:t>
            </a:r>
            <a:r>
              <a:rPr lang="en-US" sz="1800" dirty="0" smtClean="0">
                <a:ea typeface="+mj-ea"/>
                <a:cs typeface="+mj-cs"/>
              </a:rPr>
              <a:t>1200, 2400, 5600)</a:t>
            </a:r>
            <a:endParaRPr lang="en-US" sz="1800" dirty="0">
              <a:ea typeface="+mj-ea"/>
              <a:cs typeface="+mj-cs"/>
            </a:endParaRPr>
          </a:p>
        </p:txBody>
      </p:sp>
      <p:sp>
        <p:nvSpPr>
          <p:cNvPr id="6" name="Content Placeholder 4"/>
          <p:cNvSpPr>
            <a:spLocks noGrp="1"/>
          </p:cNvSpPr>
          <p:nvPr>
            <p:ph type="body" idx="1"/>
          </p:nvPr>
        </p:nvSpPr>
        <p:spPr/>
        <p:txBody>
          <a:bodyPr>
            <a:normAutofit fontScale="70000" lnSpcReduction="20000"/>
          </a:bodyPr>
          <a:lstStyle/>
          <a:p>
            <a:pPr lvl="0"/>
            <a:r>
              <a:rPr lang="en-US" b="1" dirty="0" smtClean="0"/>
              <a:t>As a general rule :</a:t>
            </a:r>
            <a:r>
              <a:rPr lang="en-US" dirty="0" smtClean="0"/>
              <a:t> These licenses are </a:t>
            </a:r>
            <a:r>
              <a:rPr lang="en-US" b="1" dirty="0" smtClean="0"/>
              <a:t>NOT</a:t>
            </a:r>
            <a:r>
              <a:rPr lang="en-US" dirty="0" smtClean="0"/>
              <a:t> applicable for StorNext QXS use</a:t>
            </a:r>
            <a:endParaRPr lang="en-US" b="1" dirty="0" smtClean="0"/>
          </a:p>
          <a:p>
            <a:pPr lvl="0"/>
            <a:r>
              <a:rPr lang="en-US" b="1" dirty="0" err="1" smtClean="0"/>
              <a:t>RealStor</a:t>
            </a:r>
            <a:r>
              <a:rPr lang="en-US" dirty="0" smtClean="0"/>
              <a:t> </a:t>
            </a:r>
            <a:r>
              <a:rPr lang="en-US" dirty="0"/>
              <a:t>– </a:t>
            </a:r>
            <a:r>
              <a:rPr lang="en-US" dirty="0" err="1"/>
              <a:t>RealStor</a:t>
            </a:r>
            <a:r>
              <a:rPr lang="en-US" dirty="0"/>
              <a:t>, Virtual Volume, and Q-Tools are analogous and all mean the same which is the support for Virtual Volumes.  Disks can be grouped into pools and virtual volumes created from the pool. </a:t>
            </a:r>
            <a:endParaRPr lang="en-US" sz="2800" dirty="0"/>
          </a:p>
          <a:p>
            <a:pPr lvl="1"/>
            <a:r>
              <a:rPr lang="en-US" dirty="0"/>
              <a:t>Virtual volumes are not associated with any one specific disk and support thin provisioning, rapid rebuilding of replaced disks, SSD caching, and autonomic movement of data between performance and archive HDD tiers.</a:t>
            </a:r>
            <a:endParaRPr lang="en-US" sz="2000" dirty="0"/>
          </a:p>
          <a:p>
            <a:pPr lvl="1"/>
            <a:r>
              <a:rPr lang="en-US" dirty="0"/>
              <a:t>Note: Virtual Volumes are not generally applicable for </a:t>
            </a:r>
            <a:r>
              <a:rPr lang="en-US" dirty="0" err="1"/>
              <a:t>StorNext</a:t>
            </a:r>
            <a:r>
              <a:rPr lang="en-US" dirty="0"/>
              <a:t> use at this time.</a:t>
            </a:r>
            <a:endParaRPr lang="en-US" sz="2000" dirty="0"/>
          </a:p>
          <a:p>
            <a:pPr lvl="0"/>
            <a:r>
              <a:rPr lang="en-US" b="1" dirty="0"/>
              <a:t>SSD </a:t>
            </a:r>
            <a:r>
              <a:rPr lang="en-US" b="1" dirty="0" err="1"/>
              <a:t>Tiering</a:t>
            </a:r>
            <a:r>
              <a:rPr lang="en-US" b="1" dirty="0"/>
              <a:t> </a:t>
            </a:r>
            <a:r>
              <a:rPr lang="en-US" dirty="0"/>
              <a:t>– SSD </a:t>
            </a:r>
            <a:r>
              <a:rPr lang="en-US" dirty="0" err="1"/>
              <a:t>Tiering</a:t>
            </a:r>
            <a:r>
              <a:rPr lang="en-US" dirty="0"/>
              <a:t> and Q-Tier are the same.  SSDs can be used by the Virtual Volume function as a high performance tier, with data being evaluated and moved every 5 minutes based on usage. </a:t>
            </a:r>
            <a:endParaRPr lang="en-US" sz="2800" dirty="0"/>
          </a:p>
          <a:p>
            <a:pPr lvl="1"/>
            <a:r>
              <a:rPr lang="en-US" dirty="0"/>
              <a:t>This data movement is transparent to the application. </a:t>
            </a:r>
            <a:endParaRPr lang="en-US" sz="2000" dirty="0"/>
          </a:p>
          <a:p>
            <a:pPr lvl="1"/>
            <a:r>
              <a:rPr lang="en-US" dirty="0"/>
              <a:t>Note: SSD </a:t>
            </a:r>
            <a:r>
              <a:rPr lang="en-US" dirty="0" err="1"/>
              <a:t>Tiering</a:t>
            </a:r>
            <a:r>
              <a:rPr lang="en-US" dirty="0"/>
              <a:t> with Virtual Volumes is not generally applicable for </a:t>
            </a:r>
            <a:r>
              <a:rPr lang="en-US" dirty="0" err="1"/>
              <a:t>StorNext</a:t>
            </a:r>
            <a:r>
              <a:rPr lang="en-US" dirty="0"/>
              <a:t> use at this time.</a:t>
            </a:r>
            <a:endParaRPr lang="en-US" sz="2000" dirty="0"/>
          </a:p>
          <a:p>
            <a:pPr lvl="0"/>
            <a:r>
              <a:rPr lang="en-US" b="1" dirty="0"/>
              <a:t>DMS </a:t>
            </a:r>
            <a:r>
              <a:rPr lang="en-US" b="1" dirty="0" smtClean="0"/>
              <a:t>Bundle</a:t>
            </a:r>
            <a:endParaRPr lang="en-US" sz="2800" b="1" dirty="0"/>
          </a:p>
          <a:p>
            <a:pPr lvl="1"/>
            <a:r>
              <a:rPr lang="en-US" dirty="0"/>
              <a:t>Snapshots – Files and directories kept in storage as they were some time in the past.</a:t>
            </a:r>
            <a:endParaRPr lang="en-US" sz="2000" dirty="0"/>
          </a:p>
          <a:p>
            <a:pPr lvl="1"/>
            <a:r>
              <a:rPr lang="en-US" dirty="0"/>
              <a:t>Volume Copy – Deep copy of volumes.</a:t>
            </a:r>
            <a:endParaRPr lang="en-US" sz="2000" dirty="0"/>
          </a:p>
          <a:p>
            <a:pPr lvl="1"/>
            <a:r>
              <a:rPr lang="en-US" dirty="0"/>
              <a:t>Replication – Replication of volumes from one array to another</a:t>
            </a:r>
            <a:r>
              <a:rPr lang="en-US" dirty="0" smtClean="0"/>
              <a:t>. (iSCSI, FC only)</a:t>
            </a:r>
            <a:endParaRPr lang="en-US" sz="2000" dirty="0"/>
          </a:p>
          <a:p>
            <a:pPr lvl="0"/>
            <a:r>
              <a:rPr lang="en-US" b="1" dirty="0"/>
              <a:t>VSS</a:t>
            </a:r>
            <a:r>
              <a:rPr lang="en-US" dirty="0"/>
              <a:t> – Windows Shadow Copy Services</a:t>
            </a:r>
            <a:endParaRPr lang="en-US" sz="2800" dirty="0"/>
          </a:p>
          <a:p>
            <a:pPr lvl="0"/>
            <a:r>
              <a:rPr lang="en-US" b="1" dirty="0"/>
              <a:t>SRA</a:t>
            </a:r>
            <a:r>
              <a:rPr lang="en-US" dirty="0"/>
              <a:t> – VMWare Site Recovery Adapter</a:t>
            </a:r>
            <a:endParaRPr lang="en-US" sz="2800" dirty="0"/>
          </a:p>
          <a:p>
            <a:pPr marL="0" indent="0">
              <a:buNone/>
            </a:pPr>
            <a:endParaRPr lang="en-US" sz="1400" u="sng" dirty="0" smtClean="0"/>
          </a:p>
          <a:p>
            <a:endParaRPr lang="en-US" sz="1400" dirty="0" smtClean="0"/>
          </a:p>
        </p:txBody>
      </p:sp>
    </p:spTree>
    <p:extLst>
      <p:ext uri="{BB962C8B-B14F-4D97-AF65-F5344CB8AC3E}">
        <p14:creationId xmlns:p14="http://schemas.microsoft.com/office/powerpoint/2010/main" val="53374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dirty="0" smtClean="0">
                <a:ea typeface="+mj-ea"/>
                <a:cs typeface="+mj-cs"/>
              </a:rPr>
              <a:t>Obtaining QXS Licenses</a:t>
            </a:r>
            <a:endParaRPr lang="en-US" dirty="0">
              <a:ea typeface="+mj-ea"/>
              <a:cs typeface="+mj-cs"/>
            </a:endParaRPr>
          </a:p>
        </p:txBody>
      </p:sp>
      <p:sp>
        <p:nvSpPr>
          <p:cNvPr id="6" name="Content Placeholder 4"/>
          <p:cNvSpPr>
            <a:spLocks noGrp="1"/>
          </p:cNvSpPr>
          <p:nvPr>
            <p:ph type="body" idx="1"/>
          </p:nvPr>
        </p:nvSpPr>
        <p:spPr/>
        <p:txBody>
          <a:bodyPr>
            <a:normAutofit fontScale="92500"/>
          </a:bodyPr>
          <a:lstStyle/>
          <a:p>
            <a:r>
              <a:rPr lang="en-US" sz="2400" dirty="0" smtClean="0"/>
              <a:t>License requests to Service need to be approved by Express Team</a:t>
            </a:r>
          </a:p>
          <a:p>
            <a:pPr lvl="1"/>
            <a:r>
              <a:rPr lang="en-US" dirty="0" smtClean="0"/>
              <a:t>Send email to </a:t>
            </a:r>
            <a:r>
              <a:rPr lang="en-US" dirty="0" smtClean="0">
                <a:hlinkClick r:id="rId3"/>
              </a:rPr>
              <a:t>DL-Express@Quantum.com</a:t>
            </a:r>
            <a:endParaRPr lang="en-US" dirty="0" smtClean="0"/>
          </a:p>
          <a:p>
            <a:pPr lvl="1"/>
            <a:r>
              <a:rPr lang="en-US" dirty="0"/>
              <a:t>In the email to the Express Team make sure to include the following:</a:t>
            </a:r>
            <a:endParaRPr lang="en-US" sz="2400" dirty="0"/>
          </a:p>
          <a:p>
            <a:pPr lvl="2"/>
            <a:r>
              <a:rPr lang="en-US" dirty="0"/>
              <a:t>Subject Line: QXS 12/24/56 GL210 License Request</a:t>
            </a:r>
            <a:endParaRPr lang="en-US" sz="2200" dirty="0"/>
          </a:p>
          <a:p>
            <a:pPr lvl="2"/>
            <a:r>
              <a:rPr lang="en-US" dirty="0"/>
              <a:t>Email body: </a:t>
            </a:r>
            <a:r>
              <a:rPr lang="en-US" dirty="0" smtClean="0"/>
              <a:t>Serial number, customer name, </a:t>
            </a:r>
            <a:r>
              <a:rPr lang="en-US" dirty="0"/>
              <a:t>and contact detail and brief description of what licenses are being requested</a:t>
            </a:r>
            <a:endParaRPr lang="en-US" sz="2200" dirty="0"/>
          </a:p>
          <a:p>
            <a:r>
              <a:rPr lang="en-US" sz="2400" dirty="0" smtClean="0"/>
              <a:t>License requests for OEM are expected to be very rare since </a:t>
            </a:r>
            <a:r>
              <a:rPr lang="en-US" sz="2400" dirty="0" err="1" smtClean="0"/>
              <a:t>StorNext</a:t>
            </a:r>
            <a:r>
              <a:rPr lang="en-US" sz="2400" dirty="0" smtClean="0"/>
              <a:t> can’t really use them.</a:t>
            </a:r>
          </a:p>
          <a:p>
            <a:pPr lvl="1"/>
            <a:r>
              <a:rPr lang="en-US" dirty="0" smtClean="0"/>
              <a:t>No mention of these licenses in OEM Release Notes</a:t>
            </a:r>
          </a:p>
          <a:p>
            <a:r>
              <a:rPr lang="en-US" sz="2400" dirty="0" smtClean="0"/>
              <a:t>License requests for Dot Hill Branded QXS may be more frequent</a:t>
            </a:r>
          </a:p>
          <a:p>
            <a:pPr lvl="1"/>
            <a:r>
              <a:rPr lang="en-US" dirty="0" smtClean="0"/>
              <a:t>Licenses are on our Price List and may get fulfilled that way</a:t>
            </a:r>
          </a:p>
          <a:p>
            <a:endParaRPr lang="en-US" sz="2400" dirty="0" smtClean="0"/>
          </a:p>
          <a:p>
            <a:pPr marL="0" indent="0">
              <a:buNone/>
            </a:pPr>
            <a:endParaRPr lang="en-US" sz="1400" u="sng" dirty="0" smtClean="0"/>
          </a:p>
          <a:p>
            <a:endParaRPr lang="en-US" sz="1400" dirty="0" smtClean="0"/>
          </a:p>
        </p:txBody>
      </p:sp>
    </p:spTree>
    <p:extLst>
      <p:ext uri="{BB962C8B-B14F-4D97-AF65-F5344CB8AC3E}">
        <p14:creationId xmlns:p14="http://schemas.microsoft.com/office/powerpoint/2010/main" val="4115756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Offerings to the Field</a:t>
            </a:r>
            <a:endParaRPr lang="en-US" dirty="0"/>
          </a:p>
        </p:txBody>
      </p:sp>
      <p:sp>
        <p:nvSpPr>
          <p:cNvPr id="3" name="Text Placeholder 2"/>
          <p:cNvSpPr>
            <a:spLocks noGrp="1"/>
          </p:cNvSpPr>
          <p:nvPr>
            <p:ph type="body" idx="1"/>
          </p:nvPr>
        </p:nvSpPr>
        <p:spPr/>
        <p:txBody>
          <a:bodyPr/>
          <a:lstStyle/>
          <a:p>
            <a:r>
              <a:rPr lang="en-US" dirty="0" smtClean="0"/>
              <a:t>Today</a:t>
            </a:r>
          </a:p>
          <a:p>
            <a:pPr lvl="1"/>
            <a:r>
              <a:rPr lang="en-US" dirty="0" smtClean="0"/>
              <a:t>Dot Hill branded – GL210 doesn’t change any branding</a:t>
            </a:r>
          </a:p>
          <a:p>
            <a:pPr lvl="1"/>
            <a:r>
              <a:rPr lang="en-US" dirty="0" smtClean="0"/>
              <a:t>Dot Hill branded with Quantum QXS branding in price book – same as above</a:t>
            </a:r>
          </a:p>
          <a:p>
            <a:pPr lvl="2"/>
            <a:r>
              <a:rPr lang="en-US" dirty="0" smtClean="0"/>
              <a:t>See next slide</a:t>
            </a:r>
          </a:p>
          <a:p>
            <a:pPr lvl="1"/>
            <a:r>
              <a:rPr lang="en-US" dirty="0" smtClean="0"/>
              <a:t>StorNext QXS-1200, 2400, 5600 – branding remains StorNext QXS and same SCSI inquiry string</a:t>
            </a:r>
          </a:p>
          <a:p>
            <a:r>
              <a:rPr lang="en-US" dirty="0" smtClean="0"/>
              <a:t>Future</a:t>
            </a:r>
          </a:p>
          <a:p>
            <a:pPr lvl="1"/>
            <a:r>
              <a:rPr lang="en-US" dirty="0" smtClean="0"/>
              <a:t>QXS-3, 4, 6 – branding is without StorNext, uses GL210 and differing SCSI inquiry string</a:t>
            </a:r>
            <a:endParaRPr lang="en-US" dirty="0"/>
          </a:p>
        </p:txBody>
      </p:sp>
    </p:spTree>
    <p:extLst>
      <p:ext uri="{BB962C8B-B14F-4D97-AF65-F5344CB8AC3E}">
        <p14:creationId xmlns:p14="http://schemas.microsoft.com/office/powerpoint/2010/main" val="288600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_New__2015_Quantum_PowerPoint_Template_-_Widescreen_Format_[P00582A]">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themeOverride>
</file>

<file path=ppt/theme/themeOverride2.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3538</TotalTime>
  <Words>3308</Words>
  <Application>Microsoft Office PowerPoint</Application>
  <PresentationFormat>On-screen Show (16:9)</PresentationFormat>
  <Paragraphs>499</Paragraphs>
  <Slides>50</Slides>
  <Notes>17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_New__2015_Quantum_PowerPoint_Template_-_Widescreen_Format_[P00582A]</vt:lpstr>
      <vt:lpstr>PowerPoint Presentation</vt:lpstr>
      <vt:lpstr>Please Mute Your Line</vt:lpstr>
      <vt:lpstr>Agenda</vt:lpstr>
      <vt:lpstr>Product Management</vt:lpstr>
      <vt:lpstr>Quantum GL210 Overview</vt:lpstr>
      <vt:lpstr>Quantum GL210 Release</vt:lpstr>
      <vt:lpstr>GL210 Licenses (Not applicable to QXS 1200, 2400, 5600)</vt:lpstr>
      <vt:lpstr>Obtaining QXS Licenses</vt:lpstr>
      <vt:lpstr>Offerings to the Field</vt:lpstr>
      <vt:lpstr>Dot Hill to Quantum QXS Transition</vt:lpstr>
      <vt:lpstr>Future Examples of QXS Configurations</vt:lpstr>
      <vt:lpstr>Engineering</vt:lpstr>
      <vt:lpstr>General GL210 Notes</vt:lpstr>
      <vt:lpstr>Features New to Quantum QXS in GL210</vt:lpstr>
      <vt:lpstr>Features New to Quantum in GL210 – Virtualization</vt:lpstr>
      <vt:lpstr>Features New to Quantum in GL210 – V3 GUI</vt:lpstr>
      <vt:lpstr>V2 WBI Login Screen</vt:lpstr>
      <vt:lpstr>V2 WBI Look-and-feel</vt:lpstr>
      <vt:lpstr>V3 WBI Login Screen</vt:lpstr>
      <vt:lpstr>V3 WBI Look-and-feel</vt:lpstr>
      <vt:lpstr>Features New to Quantum in GL210 – OBC Profiles</vt:lpstr>
      <vt:lpstr>GL210 Firmware Update Process on QXS-1200/2400/5600</vt:lpstr>
      <vt:lpstr>GL210 Firmware Update Process on QXS-1200/2400/5600</vt:lpstr>
      <vt:lpstr>Firmware Update Steps WBI Walk-through</vt:lpstr>
      <vt:lpstr>Firmware Update Steps Walk-through</vt:lpstr>
      <vt:lpstr>Firmware Update Steps Walk-through</vt:lpstr>
      <vt:lpstr>Firmware Update Steps Walk-through</vt:lpstr>
      <vt:lpstr>GL210 Key Differences: Quantum OEM vs. Dot Hill Branded</vt:lpstr>
      <vt:lpstr>Quantum-Branded Functionality: OUIDs and Inquiry Strings</vt:lpstr>
      <vt:lpstr>Quantum-Branded Functionality: Other Key Differences</vt:lpstr>
      <vt:lpstr>Quantum-Branded Functionality: Other Key Differences</vt:lpstr>
      <vt:lpstr>Known field issues addressed in GL210</vt:lpstr>
      <vt:lpstr> Training and Documentation</vt:lpstr>
      <vt:lpstr>DOCUMENTATION</vt:lpstr>
      <vt:lpstr>DOCUMENTATION</vt:lpstr>
      <vt:lpstr>TRAINING</vt:lpstr>
      <vt:lpstr>Beachhead &amp; G220 Updates</vt:lpstr>
      <vt:lpstr> Service</vt:lpstr>
      <vt:lpstr>QXS (OEM) vs. Dot Hill Branded Service Model</vt:lpstr>
      <vt:lpstr>SR Example: Quantum OEM w/Quantum Support</vt:lpstr>
      <vt:lpstr>SR Example: Dot Hill Branded w/Dot Hill Warranty</vt:lpstr>
      <vt:lpstr>SR Example: Dot Hill Branded w/Dot Hill Support</vt:lpstr>
      <vt:lpstr>SR Example: Dot Hill Branded w/Quantum Warranty</vt:lpstr>
      <vt:lpstr>SR Example: Dot Hill Branded w/Quantum Gold Support</vt:lpstr>
      <vt:lpstr>FRU/CRU Lists</vt:lpstr>
      <vt:lpstr>Dot Hill Branded SR w/Quantum Service</vt:lpstr>
      <vt:lpstr>Dot Hill Branded FRU/CRU List</vt:lpstr>
      <vt:lpstr>Email Alerts</vt:lpstr>
      <vt:lpstr>PowerPoint Presentation</vt:lpstr>
      <vt:lpstr>PowerPoint Presentation</vt:lpstr>
    </vt:vector>
  </TitlesOfParts>
  <Manager>Isaac Alves</Manager>
  <Company>Quantum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Quantum 16:9</dc:subject>
  <dc:creator>Jim Hibbard</dc:creator>
  <cp:keywords>Template Mater 2015</cp:keywords>
  <cp:lastModifiedBy>Jim Hibbard</cp:lastModifiedBy>
  <cp:revision>123</cp:revision>
  <cp:lastPrinted>2015-09-22T15:08:56Z</cp:lastPrinted>
  <dcterms:created xsi:type="dcterms:W3CDTF">2015-06-29T19:53:47Z</dcterms:created>
  <dcterms:modified xsi:type="dcterms:W3CDTF">2015-09-23T15:34:03Z</dcterms:modified>
</cp:coreProperties>
</file>