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8" r:id="rId1"/>
    <p:sldMasterId id="2147484153" r:id="rId2"/>
  </p:sldMasterIdLst>
  <p:notesMasterIdLst>
    <p:notesMasterId r:id="rId35"/>
  </p:notesMasterIdLst>
  <p:handoutMasterIdLst>
    <p:handoutMasterId r:id="rId36"/>
  </p:handoutMasterIdLst>
  <p:sldIdLst>
    <p:sldId id="401" r:id="rId3"/>
    <p:sldId id="408" r:id="rId4"/>
    <p:sldId id="473" r:id="rId5"/>
    <p:sldId id="410" r:id="rId6"/>
    <p:sldId id="470" r:id="rId7"/>
    <p:sldId id="471" r:id="rId8"/>
    <p:sldId id="472" r:id="rId9"/>
    <p:sldId id="474" r:id="rId10"/>
    <p:sldId id="456" r:id="rId11"/>
    <p:sldId id="459" r:id="rId12"/>
    <p:sldId id="457" r:id="rId13"/>
    <p:sldId id="447" r:id="rId14"/>
    <p:sldId id="448" r:id="rId15"/>
    <p:sldId id="452" r:id="rId16"/>
    <p:sldId id="453" r:id="rId17"/>
    <p:sldId id="458" r:id="rId18"/>
    <p:sldId id="450" r:id="rId19"/>
    <p:sldId id="449" r:id="rId20"/>
    <p:sldId id="460" r:id="rId21"/>
    <p:sldId id="461" r:id="rId22"/>
    <p:sldId id="475" r:id="rId23"/>
    <p:sldId id="476" r:id="rId24"/>
    <p:sldId id="442" r:id="rId25"/>
    <p:sldId id="443" r:id="rId26"/>
    <p:sldId id="462" r:id="rId27"/>
    <p:sldId id="427" r:id="rId28"/>
    <p:sldId id="464" r:id="rId29"/>
    <p:sldId id="465" r:id="rId30"/>
    <p:sldId id="466" r:id="rId31"/>
    <p:sldId id="469" r:id="rId32"/>
    <p:sldId id="419" r:id="rId33"/>
    <p:sldId id="420" r:id="rId34"/>
  </p:sldIdLst>
  <p:sldSz cx="9144000" cy="6858000" type="screen4x3"/>
  <p:notesSz cx="7315200" cy="96012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2D050"/>
    <a:srgbClr val="DCEBF5"/>
    <a:srgbClr val="006AD6"/>
    <a:srgbClr val="000000"/>
    <a:srgbClr val="F2F2F2"/>
    <a:srgbClr val="D9D9D9"/>
    <a:srgbClr val="F6953C"/>
    <a:srgbClr val="B889DB"/>
    <a:srgbClr val="96BE66"/>
    <a:srgbClr val="66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4" autoAdjust="0"/>
    <p:restoredTop sz="89749" autoAdjust="0"/>
  </p:normalViewPr>
  <p:slideViewPr>
    <p:cSldViewPr snapToGrid="0">
      <p:cViewPr>
        <p:scale>
          <a:sx n="90" d="100"/>
          <a:sy n="90" d="100"/>
        </p:scale>
        <p:origin x="-642" y="-72"/>
      </p:cViewPr>
      <p:guideLst>
        <p:guide orient="horz" pos="1423"/>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2958" y="-10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53C6EC-5436-4165-9677-1FD31BF8B0D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EAC767B-2A51-4B81-ACB4-65C2D0488634}">
      <dgm:prSet/>
      <dgm:spPr/>
      <dgm:t>
        <a:bodyPr/>
        <a:lstStyle/>
        <a:p>
          <a:pPr rtl="0"/>
          <a:r>
            <a:rPr lang="en-US" smtClean="0">
              <a:effectLst>
                <a:outerShdw blurRad="50800" dist="38100" dir="2700000" algn="tl" rotWithShape="0">
                  <a:prstClr val="black">
                    <a:alpha val="40000"/>
                  </a:prstClr>
                </a:outerShdw>
              </a:effectLst>
            </a:rPr>
            <a:t>Single and Dual controller hardware configurations</a:t>
          </a:r>
          <a:endParaRPr lang="en-US">
            <a:effectLst>
              <a:outerShdw blurRad="50800" dist="38100" dir="2700000" algn="tl" rotWithShape="0">
                <a:prstClr val="black">
                  <a:alpha val="40000"/>
                </a:prstClr>
              </a:outerShdw>
            </a:effectLst>
          </a:endParaRPr>
        </a:p>
      </dgm:t>
    </dgm:pt>
    <dgm:pt modelId="{6C857BA2-8F40-4927-8697-0E5AE3FC94FE}" type="parTrans" cxnId="{B9411E58-5349-4184-A268-1F445BEFB80C}">
      <dgm:prSet/>
      <dgm:spPr/>
      <dgm:t>
        <a:bodyPr/>
        <a:lstStyle/>
        <a:p>
          <a:endParaRPr lang="en-US"/>
        </a:p>
      </dgm:t>
    </dgm:pt>
    <dgm:pt modelId="{6AE8B698-8E8C-4A15-AF46-C57458178A5B}" type="sibTrans" cxnId="{B9411E58-5349-4184-A268-1F445BEFB80C}">
      <dgm:prSet/>
      <dgm:spPr/>
      <dgm:t>
        <a:bodyPr/>
        <a:lstStyle/>
        <a:p>
          <a:endParaRPr lang="en-US"/>
        </a:p>
      </dgm:t>
    </dgm:pt>
    <dgm:pt modelId="{791686E4-BC65-4404-A5A8-665EE70DF05D}">
      <dgm:prSet/>
      <dgm:spPr/>
      <dgm:t>
        <a:bodyPr/>
        <a:lstStyle/>
        <a:p>
          <a:pPr rtl="0"/>
          <a:r>
            <a:rPr lang="en-US" dirty="0" smtClean="0"/>
            <a:t>2U, 12/24 drive efficient packaging</a:t>
          </a:r>
          <a:endParaRPr lang="en-US" dirty="0"/>
        </a:p>
      </dgm:t>
    </dgm:pt>
    <dgm:pt modelId="{9A3D1518-B9DA-4752-8E4B-610EBB9F004B}" type="parTrans" cxnId="{FE3A18BB-141A-4530-A26D-3012A12DACF3}">
      <dgm:prSet/>
      <dgm:spPr/>
      <dgm:t>
        <a:bodyPr/>
        <a:lstStyle/>
        <a:p>
          <a:endParaRPr lang="en-US"/>
        </a:p>
      </dgm:t>
    </dgm:pt>
    <dgm:pt modelId="{A900492F-F990-4381-A622-19E624CCF67A}" type="sibTrans" cxnId="{FE3A18BB-141A-4530-A26D-3012A12DACF3}">
      <dgm:prSet/>
      <dgm:spPr/>
      <dgm:t>
        <a:bodyPr/>
        <a:lstStyle/>
        <a:p>
          <a:endParaRPr lang="en-US"/>
        </a:p>
      </dgm:t>
    </dgm:pt>
    <dgm:pt modelId="{5B093147-6F65-4911-A13C-9273E1C3B57C}">
      <dgm:prSet/>
      <dgm:spPr/>
      <dgm:t>
        <a:bodyPr/>
        <a:lstStyle/>
        <a:p>
          <a:pPr rtl="0"/>
          <a:r>
            <a:rPr lang="en-US" smtClean="0"/>
            <a:t>Fully redundant</a:t>
          </a:r>
          <a:endParaRPr lang="en-US"/>
        </a:p>
      </dgm:t>
    </dgm:pt>
    <dgm:pt modelId="{9146562F-36E7-4EDA-A8DB-7AD275375FAF}" type="parTrans" cxnId="{D1EA47E1-5DCC-4631-A21D-B351D820763B}">
      <dgm:prSet/>
      <dgm:spPr/>
      <dgm:t>
        <a:bodyPr/>
        <a:lstStyle/>
        <a:p>
          <a:endParaRPr lang="en-US"/>
        </a:p>
      </dgm:t>
    </dgm:pt>
    <dgm:pt modelId="{29B811FA-14D7-4C22-9A69-4916E492EF76}" type="sibTrans" cxnId="{D1EA47E1-5DCC-4631-A21D-B351D820763B}">
      <dgm:prSet/>
      <dgm:spPr/>
      <dgm:t>
        <a:bodyPr/>
        <a:lstStyle/>
        <a:p>
          <a:endParaRPr lang="en-US"/>
        </a:p>
      </dgm:t>
    </dgm:pt>
    <dgm:pt modelId="{6B6C6E58-A02D-44AC-8D0D-41835D831C20}">
      <dgm:prSet/>
      <dgm:spPr/>
      <dgm:t>
        <a:bodyPr/>
        <a:lstStyle/>
        <a:p>
          <a:pPr rtl="0"/>
          <a:r>
            <a:rPr lang="en-US" smtClean="0"/>
            <a:t>Hot-swap components</a:t>
          </a:r>
          <a:endParaRPr lang="en-US"/>
        </a:p>
      </dgm:t>
    </dgm:pt>
    <dgm:pt modelId="{48DCB035-0588-4105-B20B-4C6856748270}" type="parTrans" cxnId="{01A306FE-CB41-4B67-AE31-0ECA68259F2D}">
      <dgm:prSet/>
      <dgm:spPr/>
      <dgm:t>
        <a:bodyPr/>
        <a:lstStyle/>
        <a:p>
          <a:endParaRPr lang="en-US"/>
        </a:p>
      </dgm:t>
    </dgm:pt>
    <dgm:pt modelId="{A9DA5A56-1FF8-4082-9E7D-0CA9EBB00CE2}" type="sibTrans" cxnId="{01A306FE-CB41-4B67-AE31-0ECA68259F2D}">
      <dgm:prSet/>
      <dgm:spPr/>
      <dgm:t>
        <a:bodyPr/>
        <a:lstStyle/>
        <a:p>
          <a:endParaRPr lang="en-US"/>
        </a:p>
      </dgm:t>
    </dgm:pt>
    <dgm:pt modelId="{FFE5A7A4-8600-420C-9D8D-0189336AA9AF}">
      <dgm:prSet/>
      <dgm:spPr/>
      <dgm:t>
        <a:bodyPr/>
        <a:lstStyle/>
        <a:p>
          <a:pPr rtl="0"/>
          <a:r>
            <a:rPr lang="en-US" smtClean="0">
              <a:effectLst>
                <a:outerShdw blurRad="50800" dist="38100" dir="2700000" algn="tl" rotWithShape="0">
                  <a:prstClr val="black">
                    <a:alpha val="40000"/>
                  </a:prstClr>
                </a:outerShdw>
              </a:effectLst>
            </a:rPr>
            <a:t>DAS and SAN connectivity</a:t>
          </a:r>
          <a:endParaRPr lang="en-US">
            <a:effectLst>
              <a:outerShdw blurRad="50800" dist="38100" dir="2700000" algn="tl" rotWithShape="0">
                <a:prstClr val="black">
                  <a:alpha val="40000"/>
                </a:prstClr>
              </a:outerShdw>
            </a:effectLst>
          </a:endParaRPr>
        </a:p>
      </dgm:t>
    </dgm:pt>
    <dgm:pt modelId="{CE232BC7-B993-48E5-A80A-C3A328DC40E7}" type="parTrans" cxnId="{C02F332F-B3C4-49DE-8D9A-1B982514FD43}">
      <dgm:prSet/>
      <dgm:spPr/>
      <dgm:t>
        <a:bodyPr/>
        <a:lstStyle/>
        <a:p>
          <a:endParaRPr lang="en-US"/>
        </a:p>
      </dgm:t>
    </dgm:pt>
    <dgm:pt modelId="{19F176CA-3D10-47D7-AA72-BE382ACD8BD0}" type="sibTrans" cxnId="{C02F332F-B3C4-49DE-8D9A-1B982514FD43}">
      <dgm:prSet/>
      <dgm:spPr/>
      <dgm:t>
        <a:bodyPr/>
        <a:lstStyle/>
        <a:p>
          <a:endParaRPr lang="en-US"/>
        </a:p>
      </dgm:t>
    </dgm:pt>
    <dgm:pt modelId="{32B82782-E376-4B3E-8B09-9BFF332A4041}">
      <dgm:prSet/>
      <dgm:spPr/>
      <dgm:t>
        <a:bodyPr/>
        <a:lstStyle/>
        <a:p>
          <a:pPr rtl="0"/>
          <a:r>
            <a:rPr lang="en-US" smtClean="0"/>
            <a:t>Windows, Linux and VMware support</a:t>
          </a:r>
          <a:endParaRPr lang="en-US"/>
        </a:p>
      </dgm:t>
    </dgm:pt>
    <dgm:pt modelId="{51277EF4-F434-4F39-A6DD-5111D1B3450C}" type="parTrans" cxnId="{27DC9F55-4A8E-424D-A4A4-684E0B3FF486}">
      <dgm:prSet/>
      <dgm:spPr/>
      <dgm:t>
        <a:bodyPr/>
        <a:lstStyle/>
        <a:p>
          <a:endParaRPr lang="en-US"/>
        </a:p>
      </dgm:t>
    </dgm:pt>
    <dgm:pt modelId="{4E06E44F-8082-4E73-8607-4A4ED13A01CF}" type="sibTrans" cxnId="{27DC9F55-4A8E-424D-A4A4-684E0B3FF486}">
      <dgm:prSet/>
      <dgm:spPr/>
      <dgm:t>
        <a:bodyPr/>
        <a:lstStyle/>
        <a:p>
          <a:endParaRPr lang="en-US"/>
        </a:p>
      </dgm:t>
    </dgm:pt>
    <dgm:pt modelId="{6FC2E50F-C543-4B8B-8654-C110EFCAF8EB}">
      <dgm:prSet/>
      <dgm:spPr/>
      <dgm:t>
        <a:bodyPr/>
        <a:lstStyle/>
        <a:p>
          <a:pPr rtl="0"/>
          <a:r>
            <a:rPr lang="en-US" dirty="0" smtClean="0"/>
            <a:t>8 host interface ports, 4 per controller</a:t>
          </a:r>
          <a:endParaRPr lang="en-US" dirty="0"/>
        </a:p>
      </dgm:t>
    </dgm:pt>
    <dgm:pt modelId="{A0EE922A-9B9B-4893-854D-572EC4387E8C}" type="parTrans" cxnId="{9720C5B7-05D0-49D8-8C57-1BD9A24C8EFB}">
      <dgm:prSet/>
      <dgm:spPr/>
      <dgm:t>
        <a:bodyPr/>
        <a:lstStyle/>
        <a:p>
          <a:endParaRPr lang="en-US"/>
        </a:p>
      </dgm:t>
    </dgm:pt>
    <dgm:pt modelId="{8CD5A105-26A3-4485-ABDE-9B4296735F8B}" type="sibTrans" cxnId="{9720C5B7-05D0-49D8-8C57-1BD9A24C8EFB}">
      <dgm:prSet/>
      <dgm:spPr/>
      <dgm:t>
        <a:bodyPr/>
        <a:lstStyle/>
        <a:p>
          <a:endParaRPr lang="en-US"/>
        </a:p>
      </dgm:t>
    </dgm:pt>
    <dgm:pt modelId="{0E26576B-302B-44A5-8FDA-B743E259D365}">
      <dgm:prSet/>
      <dgm:spPr/>
      <dgm:t>
        <a:bodyPr/>
        <a:lstStyle/>
        <a:p>
          <a:pPr rtl="0"/>
          <a:r>
            <a:rPr lang="en-US" smtClean="0"/>
            <a:t>FC – 8 Gbit/s Fabric protocol support (PTP)</a:t>
          </a:r>
          <a:endParaRPr lang="en-US"/>
        </a:p>
      </dgm:t>
    </dgm:pt>
    <dgm:pt modelId="{C2ED69C4-8594-4581-8E92-35784A5398A1}" type="parTrans" cxnId="{AFAD3010-C0FB-4795-9A03-7D1472EA7CF9}">
      <dgm:prSet/>
      <dgm:spPr/>
      <dgm:t>
        <a:bodyPr/>
        <a:lstStyle/>
        <a:p>
          <a:endParaRPr lang="en-US"/>
        </a:p>
      </dgm:t>
    </dgm:pt>
    <dgm:pt modelId="{8F46F724-F0DE-4643-B87C-AF26E8273B1C}" type="sibTrans" cxnId="{AFAD3010-C0FB-4795-9A03-7D1472EA7CF9}">
      <dgm:prSet/>
      <dgm:spPr/>
      <dgm:t>
        <a:bodyPr/>
        <a:lstStyle/>
        <a:p>
          <a:endParaRPr lang="en-US"/>
        </a:p>
      </dgm:t>
    </dgm:pt>
    <dgm:pt modelId="{931B0826-BAAA-49D0-B76E-2C6D078FBFA4}">
      <dgm:prSet/>
      <dgm:spPr/>
      <dgm:t>
        <a:bodyPr/>
        <a:lstStyle/>
        <a:p>
          <a:pPr rtl="0"/>
          <a:r>
            <a:rPr lang="en-US" dirty="0" smtClean="0">
              <a:effectLst>
                <a:outerShdw blurRad="50800" dist="38100" dir="2700000" algn="tl" rotWithShape="0">
                  <a:prstClr val="black">
                    <a:alpha val="40000"/>
                  </a:prstClr>
                </a:outerShdw>
              </a:effectLst>
            </a:rPr>
            <a:t>Support from 2 to 144 disks, current industry offerings</a:t>
          </a:r>
          <a:endParaRPr lang="en-US" dirty="0"/>
        </a:p>
      </dgm:t>
    </dgm:pt>
    <dgm:pt modelId="{AA22F6B9-7219-4A0A-8D76-CDFF10BD78F7}" type="parTrans" cxnId="{7B1E0E6B-77D9-4B7B-A01E-6877D67365C0}">
      <dgm:prSet/>
      <dgm:spPr/>
      <dgm:t>
        <a:bodyPr/>
        <a:lstStyle/>
        <a:p>
          <a:endParaRPr lang="en-US"/>
        </a:p>
      </dgm:t>
    </dgm:pt>
    <dgm:pt modelId="{E47B94FC-6C14-42D7-B058-060024655CC1}" type="sibTrans" cxnId="{7B1E0E6B-77D9-4B7B-A01E-6877D67365C0}">
      <dgm:prSet/>
      <dgm:spPr/>
      <dgm:t>
        <a:bodyPr/>
        <a:lstStyle/>
        <a:p>
          <a:endParaRPr lang="en-US"/>
        </a:p>
      </dgm:t>
    </dgm:pt>
    <dgm:pt modelId="{1C0FBB7F-C0C6-4118-8BD6-67AB7961635F}">
      <dgm:prSet/>
      <dgm:spPr/>
      <dgm:t>
        <a:bodyPr/>
        <a:lstStyle/>
        <a:p>
          <a:pPr rtl="0"/>
          <a:r>
            <a:rPr lang="en-US" dirty="0" smtClean="0"/>
            <a:t>Support for </a:t>
          </a:r>
          <a:r>
            <a:rPr lang="en-US" dirty="0" err="1" smtClean="0"/>
            <a:t>upto</a:t>
          </a:r>
          <a:r>
            <a:rPr lang="en-US" dirty="0" smtClean="0"/>
            <a:t> 192 SAS or </a:t>
          </a:r>
          <a:r>
            <a:rPr lang="en-US" dirty="0" err="1" smtClean="0"/>
            <a:t>Nearline</a:t>
          </a:r>
          <a:r>
            <a:rPr lang="en-US" dirty="0" smtClean="0"/>
            <a:t> SAS Drives</a:t>
          </a:r>
          <a:endParaRPr lang="en-US" dirty="0"/>
        </a:p>
      </dgm:t>
    </dgm:pt>
    <dgm:pt modelId="{E8889A61-C88F-46BF-B227-FCB067FDD962}" type="parTrans" cxnId="{1F94E369-4AB7-421B-A162-428BF7006445}">
      <dgm:prSet/>
      <dgm:spPr/>
      <dgm:t>
        <a:bodyPr/>
        <a:lstStyle/>
        <a:p>
          <a:endParaRPr lang="en-US"/>
        </a:p>
      </dgm:t>
    </dgm:pt>
    <dgm:pt modelId="{016B16E5-E42C-44EF-BE4F-9B398542FE89}" type="sibTrans" cxnId="{1F94E369-4AB7-421B-A162-428BF7006445}">
      <dgm:prSet/>
      <dgm:spPr/>
      <dgm:t>
        <a:bodyPr/>
        <a:lstStyle/>
        <a:p>
          <a:endParaRPr lang="en-US"/>
        </a:p>
      </dgm:t>
    </dgm:pt>
    <dgm:pt modelId="{D2D65AD4-621E-405C-AD00-C388433CC71C}">
      <dgm:prSet/>
      <dgm:spPr/>
      <dgm:t>
        <a:bodyPr/>
        <a:lstStyle/>
        <a:p>
          <a:pPr rtl="0"/>
          <a:r>
            <a:rPr lang="en-US" dirty="0" smtClean="0"/>
            <a:t>Freely mix drives in any quantities, any locations</a:t>
          </a:r>
          <a:endParaRPr lang="en-US" dirty="0"/>
        </a:p>
      </dgm:t>
    </dgm:pt>
    <dgm:pt modelId="{F5A257AB-F8C0-458C-8A49-3DD4C2BF78F6}" type="parTrans" cxnId="{2A0BFE5D-F389-4252-893F-74E0E4F30E69}">
      <dgm:prSet/>
      <dgm:spPr/>
      <dgm:t>
        <a:bodyPr/>
        <a:lstStyle/>
        <a:p>
          <a:endParaRPr lang="en-US"/>
        </a:p>
      </dgm:t>
    </dgm:pt>
    <dgm:pt modelId="{EA1BF5B0-F700-4631-AB24-3BEF7F599998}" type="sibTrans" cxnId="{2A0BFE5D-F389-4252-893F-74E0E4F30E69}">
      <dgm:prSet/>
      <dgm:spPr/>
      <dgm:t>
        <a:bodyPr/>
        <a:lstStyle/>
        <a:p>
          <a:endParaRPr lang="en-US"/>
        </a:p>
      </dgm:t>
    </dgm:pt>
    <dgm:pt modelId="{3066D499-9180-4680-BC2F-478470DFBAEE}">
      <dgm:prSet/>
      <dgm:spPr/>
      <dgm:t>
        <a:bodyPr/>
        <a:lstStyle/>
        <a:p>
          <a:pPr rtl="0"/>
          <a:r>
            <a:rPr lang="en-US" dirty="0" smtClean="0">
              <a:effectLst>
                <a:outerShdw blurRad="50800" dist="38100" dir="2700000" algn="tl" rotWithShape="0">
                  <a:prstClr val="black">
                    <a:alpha val="40000"/>
                  </a:prstClr>
                </a:outerShdw>
              </a:effectLst>
            </a:rPr>
            <a:t>RAID 0, 1, 3, 5, 6,10, 50 data protection </a:t>
          </a:r>
          <a:endParaRPr lang="en-US" dirty="0">
            <a:effectLst>
              <a:outerShdw blurRad="50800" dist="38100" dir="2700000" algn="tl" rotWithShape="0">
                <a:prstClr val="black">
                  <a:alpha val="40000"/>
                </a:prstClr>
              </a:outerShdw>
            </a:effectLst>
          </a:endParaRPr>
        </a:p>
      </dgm:t>
    </dgm:pt>
    <dgm:pt modelId="{48D6D1A9-3DD7-4EF0-8A5A-101545380900}" type="parTrans" cxnId="{7A8474E5-3FF0-4E53-BECB-C909ED2B0FE9}">
      <dgm:prSet/>
      <dgm:spPr/>
      <dgm:t>
        <a:bodyPr/>
        <a:lstStyle/>
        <a:p>
          <a:endParaRPr lang="en-US"/>
        </a:p>
      </dgm:t>
    </dgm:pt>
    <dgm:pt modelId="{0E0D0494-D383-4ED0-8B97-F94D886A29EF}" type="sibTrans" cxnId="{7A8474E5-3FF0-4E53-BECB-C909ED2B0FE9}">
      <dgm:prSet/>
      <dgm:spPr/>
      <dgm:t>
        <a:bodyPr/>
        <a:lstStyle/>
        <a:p>
          <a:endParaRPr lang="en-US"/>
        </a:p>
      </dgm:t>
    </dgm:pt>
    <dgm:pt modelId="{EC030CF2-5780-44B2-A3F3-A811FD59EC6F}">
      <dgm:prSet/>
      <dgm:spPr/>
      <dgm:t>
        <a:bodyPr/>
        <a:lstStyle/>
        <a:p>
          <a:pPr rtl="0"/>
          <a:r>
            <a:rPr lang="en-US" smtClean="0">
              <a:effectLst>
                <a:outerShdw blurRad="50800" dist="38100" dir="2700000" algn="tl" rotWithShape="0">
                  <a:prstClr val="black">
                    <a:alpha val="40000"/>
                  </a:prstClr>
                </a:outerShdw>
              </a:effectLst>
            </a:rPr>
            <a:t>Local and Global hot spare support</a:t>
          </a:r>
          <a:endParaRPr lang="en-US">
            <a:effectLst>
              <a:outerShdw blurRad="50800" dist="38100" dir="2700000" algn="tl" rotWithShape="0">
                <a:prstClr val="black">
                  <a:alpha val="40000"/>
                </a:prstClr>
              </a:outerShdw>
            </a:effectLst>
          </a:endParaRPr>
        </a:p>
      </dgm:t>
    </dgm:pt>
    <dgm:pt modelId="{35F1D5A7-2B08-42A5-9926-A14192427F25}" type="parTrans" cxnId="{64525180-4653-4ACD-A9EE-D9C18FEAFC03}">
      <dgm:prSet/>
      <dgm:spPr/>
      <dgm:t>
        <a:bodyPr/>
        <a:lstStyle/>
        <a:p>
          <a:endParaRPr lang="en-US"/>
        </a:p>
      </dgm:t>
    </dgm:pt>
    <dgm:pt modelId="{290B5E80-4ED3-4ABB-9829-14F4E3B1DC6D}" type="sibTrans" cxnId="{64525180-4653-4ACD-A9EE-D9C18FEAFC03}">
      <dgm:prSet/>
      <dgm:spPr/>
      <dgm:t>
        <a:bodyPr/>
        <a:lstStyle/>
        <a:p>
          <a:endParaRPr lang="en-US"/>
        </a:p>
      </dgm:t>
    </dgm:pt>
    <dgm:pt modelId="{9AC6825D-58EB-4275-B354-CA327CE6AA01}">
      <dgm:prSet/>
      <dgm:spPr/>
      <dgm:t>
        <a:bodyPr/>
        <a:lstStyle/>
        <a:p>
          <a:pPr rtl="0"/>
          <a:r>
            <a:rPr lang="en-US" smtClean="0">
              <a:effectLst>
                <a:outerShdw blurRad="50800" dist="38100" dir="2700000" algn="tl" rotWithShape="0">
                  <a:prstClr val="black">
                    <a:alpha val="40000"/>
                  </a:prstClr>
                </a:outerShdw>
              </a:effectLst>
            </a:rPr>
            <a:t>Embedded Management software is OS platform independent</a:t>
          </a:r>
          <a:endParaRPr lang="en-US">
            <a:effectLst>
              <a:outerShdw blurRad="50800" dist="38100" dir="2700000" algn="tl" rotWithShape="0">
                <a:prstClr val="black">
                  <a:alpha val="40000"/>
                </a:prstClr>
              </a:outerShdw>
            </a:effectLst>
          </a:endParaRPr>
        </a:p>
      </dgm:t>
    </dgm:pt>
    <dgm:pt modelId="{FDC766C8-D9A2-4B77-86ED-A52E5ABFA281}" type="parTrans" cxnId="{ACA02A6E-7E5B-4D5A-937C-7E63EF23B369}">
      <dgm:prSet/>
      <dgm:spPr/>
      <dgm:t>
        <a:bodyPr/>
        <a:lstStyle/>
        <a:p>
          <a:endParaRPr lang="en-US"/>
        </a:p>
      </dgm:t>
    </dgm:pt>
    <dgm:pt modelId="{A566C7D9-B959-481F-AAA9-EF09C93DD2CA}" type="sibTrans" cxnId="{ACA02A6E-7E5B-4D5A-937C-7E63EF23B369}">
      <dgm:prSet/>
      <dgm:spPr/>
      <dgm:t>
        <a:bodyPr/>
        <a:lstStyle/>
        <a:p>
          <a:endParaRPr lang="en-US"/>
        </a:p>
      </dgm:t>
    </dgm:pt>
    <dgm:pt modelId="{373BE96B-2EDD-4438-8516-84916C726128}">
      <dgm:prSet/>
      <dgm:spPr/>
      <dgm:t>
        <a:bodyPr/>
        <a:lstStyle/>
        <a:p>
          <a:pPr rtl="0"/>
          <a:r>
            <a:rPr lang="en-US" dirty="0" smtClean="0"/>
            <a:t>3.5” </a:t>
          </a:r>
          <a:r>
            <a:rPr lang="en-US" dirty="0" err="1" smtClean="0"/>
            <a:t>Nearline</a:t>
          </a:r>
          <a:r>
            <a:rPr lang="en-US" dirty="0" smtClean="0"/>
            <a:t> SAS 7.2K RPM - 2, 3, 4 TB</a:t>
          </a:r>
          <a:endParaRPr lang="en-US" dirty="0"/>
        </a:p>
      </dgm:t>
    </dgm:pt>
    <dgm:pt modelId="{DF856121-59BF-45B3-A9FE-19172195024E}" type="sibTrans" cxnId="{619DF180-4009-4425-A99B-EF77DC7F6212}">
      <dgm:prSet/>
      <dgm:spPr/>
      <dgm:t>
        <a:bodyPr/>
        <a:lstStyle/>
        <a:p>
          <a:endParaRPr lang="en-US"/>
        </a:p>
      </dgm:t>
    </dgm:pt>
    <dgm:pt modelId="{DD6C36EC-9117-482B-9CC6-CECF164CC132}" type="parTrans" cxnId="{619DF180-4009-4425-A99B-EF77DC7F6212}">
      <dgm:prSet/>
      <dgm:spPr/>
      <dgm:t>
        <a:bodyPr/>
        <a:lstStyle/>
        <a:p>
          <a:endParaRPr lang="en-US"/>
        </a:p>
      </dgm:t>
    </dgm:pt>
    <dgm:pt modelId="{593E7583-4983-406E-ADAC-C05F8588666F}">
      <dgm:prSet/>
      <dgm:spPr/>
      <dgm:t>
        <a:bodyPr/>
        <a:lstStyle/>
        <a:p>
          <a:pPr rtl="0"/>
          <a:r>
            <a:rPr lang="en-US" dirty="0" smtClean="0"/>
            <a:t>2.5” SAS 10K and 15K RPM  - 600, 900GB</a:t>
          </a:r>
          <a:endParaRPr lang="en-US" dirty="0"/>
        </a:p>
      </dgm:t>
    </dgm:pt>
    <dgm:pt modelId="{85B745DE-AFAF-4297-8E93-3D80270BEFBF}" type="parTrans" cxnId="{BB12B3A8-3791-43D4-92D4-3994EDB4BED8}">
      <dgm:prSet/>
      <dgm:spPr/>
      <dgm:t>
        <a:bodyPr/>
        <a:lstStyle/>
        <a:p>
          <a:endParaRPr lang="en-US"/>
        </a:p>
      </dgm:t>
    </dgm:pt>
    <dgm:pt modelId="{66943914-9600-4610-9E65-7D88F35FB51C}" type="sibTrans" cxnId="{BB12B3A8-3791-43D4-92D4-3994EDB4BED8}">
      <dgm:prSet/>
      <dgm:spPr/>
      <dgm:t>
        <a:bodyPr/>
        <a:lstStyle/>
        <a:p>
          <a:endParaRPr lang="en-US"/>
        </a:p>
      </dgm:t>
    </dgm:pt>
    <dgm:pt modelId="{AB4F8BD4-EF5A-41E9-B94E-8FBB543E057F}">
      <dgm:prSet/>
      <dgm:spPr/>
      <dgm:t>
        <a:bodyPr/>
        <a:lstStyle/>
        <a:p>
          <a:pPr rtl="0"/>
          <a:r>
            <a:rPr lang="en-US" dirty="0" smtClean="0">
              <a:effectLst>
                <a:outerShdw blurRad="50800" dist="38100" dir="2700000" algn="tl" rotWithShape="0">
                  <a:prstClr val="black">
                    <a:alpha val="40000"/>
                  </a:prstClr>
                </a:outerShdw>
              </a:effectLst>
            </a:rPr>
            <a:t>Battery-free Cache backup</a:t>
          </a:r>
          <a:endParaRPr lang="en-US" dirty="0">
            <a:effectLst>
              <a:outerShdw blurRad="50800" dist="38100" dir="2700000" algn="tl" rotWithShape="0">
                <a:prstClr val="black">
                  <a:alpha val="40000"/>
                </a:prstClr>
              </a:outerShdw>
            </a:effectLst>
          </a:endParaRPr>
        </a:p>
      </dgm:t>
    </dgm:pt>
    <dgm:pt modelId="{13B11CCF-3EE2-47F3-A595-D847808DE2BC}" type="parTrans" cxnId="{8E5C82A4-BB6F-46D7-B5AA-79D492244E9D}">
      <dgm:prSet/>
      <dgm:spPr/>
      <dgm:t>
        <a:bodyPr/>
        <a:lstStyle/>
        <a:p>
          <a:endParaRPr lang="en-US"/>
        </a:p>
      </dgm:t>
    </dgm:pt>
    <dgm:pt modelId="{699BA71C-9E58-42D3-B2D1-0BE2B244DC69}" type="sibTrans" cxnId="{8E5C82A4-BB6F-46D7-B5AA-79D492244E9D}">
      <dgm:prSet/>
      <dgm:spPr/>
      <dgm:t>
        <a:bodyPr/>
        <a:lstStyle/>
        <a:p>
          <a:endParaRPr lang="en-US"/>
        </a:p>
      </dgm:t>
    </dgm:pt>
    <dgm:pt modelId="{BF25C155-3282-470E-8F9B-D8B1E9ACA0FE}" type="pres">
      <dgm:prSet presAssocID="{5E53C6EC-5436-4165-9677-1FD31BF8B0D1}" presName="linear" presStyleCnt="0">
        <dgm:presLayoutVars>
          <dgm:animLvl val="lvl"/>
          <dgm:resizeHandles val="exact"/>
        </dgm:presLayoutVars>
      </dgm:prSet>
      <dgm:spPr/>
      <dgm:t>
        <a:bodyPr/>
        <a:lstStyle/>
        <a:p>
          <a:endParaRPr lang="en-US"/>
        </a:p>
      </dgm:t>
    </dgm:pt>
    <dgm:pt modelId="{40D76793-0A9F-4078-8203-27EE19E223BA}" type="pres">
      <dgm:prSet presAssocID="{6EAC767B-2A51-4B81-ACB4-65C2D0488634}" presName="parentText" presStyleLbl="node1" presStyleIdx="0" presStyleCnt="7">
        <dgm:presLayoutVars>
          <dgm:chMax val="0"/>
          <dgm:bulletEnabled val="1"/>
        </dgm:presLayoutVars>
      </dgm:prSet>
      <dgm:spPr/>
      <dgm:t>
        <a:bodyPr/>
        <a:lstStyle/>
        <a:p>
          <a:endParaRPr lang="en-US"/>
        </a:p>
      </dgm:t>
    </dgm:pt>
    <dgm:pt modelId="{E56D776F-3798-4D0E-8C41-D02199C0C1C8}" type="pres">
      <dgm:prSet presAssocID="{6EAC767B-2A51-4B81-ACB4-65C2D0488634}" presName="childText" presStyleLbl="revTx" presStyleIdx="0" presStyleCnt="3">
        <dgm:presLayoutVars>
          <dgm:bulletEnabled val="1"/>
        </dgm:presLayoutVars>
      </dgm:prSet>
      <dgm:spPr/>
      <dgm:t>
        <a:bodyPr/>
        <a:lstStyle/>
        <a:p>
          <a:endParaRPr lang="en-US"/>
        </a:p>
      </dgm:t>
    </dgm:pt>
    <dgm:pt modelId="{5585E79C-412F-4854-AAB7-6D27529B6AF0}" type="pres">
      <dgm:prSet presAssocID="{FFE5A7A4-8600-420C-9D8D-0189336AA9AF}" presName="parentText" presStyleLbl="node1" presStyleIdx="1" presStyleCnt="7">
        <dgm:presLayoutVars>
          <dgm:chMax val="0"/>
          <dgm:bulletEnabled val="1"/>
        </dgm:presLayoutVars>
      </dgm:prSet>
      <dgm:spPr/>
      <dgm:t>
        <a:bodyPr/>
        <a:lstStyle/>
        <a:p>
          <a:endParaRPr lang="en-US"/>
        </a:p>
      </dgm:t>
    </dgm:pt>
    <dgm:pt modelId="{97DE0D65-E49E-44F4-91AF-B25D4BD5D268}" type="pres">
      <dgm:prSet presAssocID="{FFE5A7A4-8600-420C-9D8D-0189336AA9AF}" presName="childText" presStyleLbl="revTx" presStyleIdx="1" presStyleCnt="3">
        <dgm:presLayoutVars>
          <dgm:bulletEnabled val="1"/>
        </dgm:presLayoutVars>
      </dgm:prSet>
      <dgm:spPr/>
      <dgm:t>
        <a:bodyPr/>
        <a:lstStyle/>
        <a:p>
          <a:endParaRPr lang="en-US"/>
        </a:p>
      </dgm:t>
    </dgm:pt>
    <dgm:pt modelId="{74A1D33B-2D92-456D-92B7-56F6D38A4657}" type="pres">
      <dgm:prSet presAssocID="{1C0FBB7F-C0C6-4118-8BD6-67AB7961635F}" presName="parentText" presStyleLbl="node1" presStyleIdx="2" presStyleCnt="7">
        <dgm:presLayoutVars>
          <dgm:chMax val="0"/>
          <dgm:bulletEnabled val="1"/>
        </dgm:presLayoutVars>
      </dgm:prSet>
      <dgm:spPr/>
      <dgm:t>
        <a:bodyPr/>
        <a:lstStyle/>
        <a:p>
          <a:endParaRPr lang="en-US"/>
        </a:p>
      </dgm:t>
    </dgm:pt>
    <dgm:pt modelId="{434C9716-6C41-42B8-BCEE-7FAD2F85A0BA}" type="pres">
      <dgm:prSet presAssocID="{1C0FBB7F-C0C6-4118-8BD6-67AB7961635F}" presName="childText" presStyleLbl="revTx" presStyleIdx="2" presStyleCnt="3">
        <dgm:presLayoutVars>
          <dgm:bulletEnabled val="1"/>
        </dgm:presLayoutVars>
      </dgm:prSet>
      <dgm:spPr/>
      <dgm:t>
        <a:bodyPr/>
        <a:lstStyle/>
        <a:p>
          <a:endParaRPr lang="en-US"/>
        </a:p>
      </dgm:t>
    </dgm:pt>
    <dgm:pt modelId="{08F6DD45-6580-4D83-B037-E5629898A36B}" type="pres">
      <dgm:prSet presAssocID="{AB4F8BD4-EF5A-41E9-B94E-8FBB543E057F}" presName="parentText" presStyleLbl="node1" presStyleIdx="3" presStyleCnt="7">
        <dgm:presLayoutVars>
          <dgm:chMax val="0"/>
          <dgm:bulletEnabled val="1"/>
        </dgm:presLayoutVars>
      </dgm:prSet>
      <dgm:spPr/>
      <dgm:t>
        <a:bodyPr/>
        <a:lstStyle/>
        <a:p>
          <a:endParaRPr lang="en-US"/>
        </a:p>
      </dgm:t>
    </dgm:pt>
    <dgm:pt modelId="{93B4F66B-F6C9-449D-80A5-4B982FCF48E9}" type="pres">
      <dgm:prSet presAssocID="{699BA71C-9E58-42D3-B2D1-0BE2B244DC69}" presName="spacer" presStyleCnt="0"/>
      <dgm:spPr/>
    </dgm:pt>
    <dgm:pt modelId="{A8728D1C-2A22-4F4E-802B-AE202E5DB696}" type="pres">
      <dgm:prSet presAssocID="{3066D499-9180-4680-BC2F-478470DFBAEE}" presName="parentText" presStyleLbl="node1" presStyleIdx="4" presStyleCnt="7">
        <dgm:presLayoutVars>
          <dgm:chMax val="0"/>
          <dgm:bulletEnabled val="1"/>
        </dgm:presLayoutVars>
      </dgm:prSet>
      <dgm:spPr/>
      <dgm:t>
        <a:bodyPr/>
        <a:lstStyle/>
        <a:p>
          <a:endParaRPr lang="en-US"/>
        </a:p>
      </dgm:t>
    </dgm:pt>
    <dgm:pt modelId="{7610387D-8C51-4F04-BA4F-057EE716A9C6}" type="pres">
      <dgm:prSet presAssocID="{0E0D0494-D383-4ED0-8B97-F94D886A29EF}" presName="spacer" presStyleCnt="0"/>
      <dgm:spPr/>
      <dgm:t>
        <a:bodyPr/>
        <a:lstStyle/>
        <a:p>
          <a:endParaRPr lang="en-US"/>
        </a:p>
      </dgm:t>
    </dgm:pt>
    <dgm:pt modelId="{75181D47-CE2D-400E-8E1D-296FE50F6EC1}" type="pres">
      <dgm:prSet presAssocID="{EC030CF2-5780-44B2-A3F3-A811FD59EC6F}" presName="parentText" presStyleLbl="node1" presStyleIdx="5" presStyleCnt="7">
        <dgm:presLayoutVars>
          <dgm:chMax val="0"/>
          <dgm:bulletEnabled val="1"/>
        </dgm:presLayoutVars>
      </dgm:prSet>
      <dgm:spPr/>
      <dgm:t>
        <a:bodyPr/>
        <a:lstStyle/>
        <a:p>
          <a:endParaRPr lang="en-US"/>
        </a:p>
      </dgm:t>
    </dgm:pt>
    <dgm:pt modelId="{6167C681-C8BD-47B9-BBA2-B5BB02669004}" type="pres">
      <dgm:prSet presAssocID="{290B5E80-4ED3-4ABB-9829-14F4E3B1DC6D}" presName="spacer" presStyleCnt="0"/>
      <dgm:spPr/>
      <dgm:t>
        <a:bodyPr/>
        <a:lstStyle/>
        <a:p>
          <a:endParaRPr lang="en-US"/>
        </a:p>
      </dgm:t>
    </dgm:pt>
    <dgm:pt modelId="{FB8E4530-3066-46E0-87AE-9756EA80EAEB}" type="pres">
      <dgm:prSet presAssocID="{9AC6825D-58EB-4275-B354-CA327CE6AA01}" presName="parentText" presStyleLbl="node1" presStyleIdx="6" presStyleCnt="7">
        <dgm:presLayoutVars>
          <dgm:chMax val="0"/>
          <dgm:bulletEnabled val="1"/>
        </dgm:presLayoutVars>
      </dgm:prSet>
      <dgm:spPr/>
      <dgm:t>
        <a:bodyPr/>
        <a:lstStyle/>
        <a:p>
          <a:endParaRPr lang="en-US"/>
        </a:p>
      </dgm:t>
    </dgm:pt>
  </dgm:ptLst>
  <dgm:cxnLst>
    <dgm:cxn modelId="{7AC7265E-5DC2-4657-B70C-F05C4312F8A4}" type="presOf" srcId="{373BE96B-2EDD-4438-8516-84916C726128}" destId="{434C9716-6C41-42B8-BCEE-7FAD2F85A0BA}" srcOrd="0" destOrd="1" presId="urn:microsoft.com/office/officeart/2005/8/layout/vList2"/>
    <dgm:cxn modelId="{27DC9F55-4A8E-424D-A4A4-684E0B3FF486}" srcId="{FFE5A7A4-8600-420C-9D8D-0189336AA9AF}" destId="{32B82782-E376-4B3E-8B09-9BFF332A4041}" srcOrd="0" destOrd="0" parTransId="{51277EF4-F434-4F39-A6DD-5111D1B3450C}" sibTransId="{4E06E44F-8082-4E73-8607-4A4ED13A01CF}"/>
    <dgm:cxn modelId="{01A306FE-CB41-4B67-AE31-0ECA68259F2D}" srcId="{6EAC767B-2A51-4B81-ACB4-65C2D0488634}" destId="{6B6C6E58-A02D-44AC-8D0D-41835D831C20}" srcOrd="2" destOrd="0" parTransId="{48DCB035-0588-4105-B20B-4C6856748270}" sibTransId="{A9DA5A56-1FF8-4082-9E7D-0CA9EBB00CE2}"/>
    <dgm:cxn modelId="{08B49342-6DBE-4DD6-84C9-B17076561196}" type="presOf" srcId="{593E7583-4983-406E-ADAC-C05F8588666F}" destId="{434C9716-6C41-42B8-BCEE-7FAD2F85A0BA}" srcOrd="0" destOrd="0" presId="urn:microsoft.com/office/officeart/2005/8/layout/vList2"/>
    <dgm:cxn modelId="{085FB35C-95C9-4C20-BE20-8A1A23D635A4}" type="presOf" srcId="{FFE5A7A4-8600-420C-9D8D-0189336AA9AF}" destId="{5585E79C-412F-4854-AAB7-6D27529B6AF0}" srcOrd="0" destOrd="0" presId="urn:microsoft.com/office/officeart/2005/8/layout/vList2"/>
    <dgm:cxn modelId="{6C53D87A-14F4-43CE-ADD8-5651325B3BE8}" type="presOf" srcId="{D2D65AD4-621E-405C-AD00-C388433CC71C}" destId="{434C9716-6C41-42B8-BCEE-7FAD2F85A0BA}" srcOrd="0" destOrd="2" presId="urn:microsoft.com/office/officeart/2005/8/layout/vList2"/>
    <dgm:cxn modelId="{4B83321D-DFEC-420B-8568-5CFBBB34FF5E}" type="presOf" srcId="{5E53C6EC-5436-4165-9677-1FD31BF8B0D1}" destId="{BF25C155-3282-470E-8F9B-D8B1E9ACA0FE}" srcOrd="0" destOrd="0" presId="urn:microsoft.com/office/officeart/2005/8/layout/vList2"/>
    <dgm:cxn modelId="{B9411E58-5349-4184-A268-1F445BEFB80C}" srcId="{5E53C6EC-5436-4165-9677-1FD31BF8B0D1}" destId="{6EAC767B-2A51-4B81-ACB4-65C2D0488634}" srcOrd="0" destOrd="0" parTransId="{6C857BA2-8F40-4927-8697-0E5AE3FC94FE}" sibTransId="{6AE8B698-8E8C-4A15-AF46-C57458178A5B}"/>
    <dgm:cxn modelId="{2A0BFE5D-F389-4252-893F-74E0E4F30E69}" srcId="{1C0FBB7F-C0C6-4118-8BD6-67AB7961635F}" destId="{D2D65AD4-621E-405C-AD00-C388433CC71C}" srcOrd="2" destOrd="0" parTransId="{F5A257AB-F8C0-458C-8A49-3DD4C2BF78F6}" sibTransId="{EA1BF5B0-F700-4631-AB24-3BEF7F599998}"/>
    <dgm:cxn modelId="{FE3A18BB-141A-4530-A26D-3012A12DACF3}" srcId="{6EAC767B-2A51-4B81-ACB4-65C2D0488634}" destId="{791686E4-BC65-4404-A5A8-665EE70DF05D}" srcOrd="0" destOrd="0" parTransId="{9A3D1518-B9DA-4752-8E4B-610EBB9F004B}" sibTransId="{A900492F-F990-4381-A622-19E624CCF67A}"/>
    <dgm:cxn modelId="{AFAD3010-C0FB-4795-9A03-7D1472EA7CF9}" srcId="{FFE5A7A4-8600-420C-9D8D-0189336AA9AF}" destId="{0E26576B-302B-44A5-8FDA-B743E259D365}" srcOrd="2" destOrd="0" parTransId="{C2ED69C4-8594-4581-8E92-35784A5398A1}" sibTransId="{8F46F724-F0DE-4643-B87C-AF26E8273B1C}"/>
    <dgm:cxn modelId="{61D5607E-464C-41C5-ABB8-69A212233CC8}" type="presOf" srcId="{3066D499-9180-4680-BC2F-478470DFBAEE}" destId="{A8728D1C-2A22-4F4E-802B-AE202E5DB696}" srcOrd="0" destOrd="0" presId="urn:microsoft.com/office/officeart/2005/8/layout/vList2"/>
    <dgm:cxn modelId="{D1EA47E1-5DCC-4631-A21D-B351D820763B}" srcId="{6EAC767B-2A51-4B81-ACB4-65C2D0488634}" destId="{5B093147-6F65-4911-A13C-9273E1C3B57C}" srcOrd="1" destOrd="0" parTransId="{9146562F-36E7-4EDA-A8DB-7AD275375FAF}" sibTransId="{29B811FA-14D7-4C22-9A69-4916E492EF76}"/>
    <dgm:cxn modelId="{1154AD06-BAA7-4139-9DD9-0936B07AE2C1}" type="presOf" srcId="{EC030CF2-5780-44B2-A3F3-A811FD59EC6F}" destId="{75181D47-CE2D-400E-8E1D-296FE50F6EC1}" srcOrd="0" destOrd="0" presId="urn:microsoft.com/office/officeart/2005/8/layout/vList2"/>
    <dgm:cxn modelId="{44E82261-FF10-4111-8DC1-355BB051C073}" type="presOf" srcId="{931B0826-BAAA-49D0-B76E-2C6D078FBFA4}" destId="{97DE0D65-E49E-44F4-91AF-B25D4BD5D268}" srcOrd="0" destOrd="3" presId="urn:microsoft.com/office/officeart/2005/8/layout/vList2"/>
    <dgm:cxn modelId="{9720C5B7-05D0-49D8-8C57-1BD9A24C8EFB}" srcId="{FFE5A7A4-8600-420C-9D8D-0189336AA9AF}" destId="{6FC2E50F-C543-4B8B-8654-C110EFCAF8EB}" srcOrd="1" destOrd="0" parTransId="{A0EE922A-9B9B-4893-854D-572EC4387E8C}" sibTransId="{8CD5A105-26A3-4485-ABDE-9B4296735F8B}"/>
    <dgm:cxn modelId="{28C38225-74B5-4814-BC5E-8933DB98EE66}" type="presOf" srcId="{0E26576B-302B-44A5-8FDA-B743E259D365}" destId="{97DE0D65-E49E-44F4-91AF-B25D4BD5D268}" srcOrd="0" destOrd="2" presId="urn:microsoft.com/office/officeart/2005/8/layout/vList2"/>
    <dgm:cxn modelId="{7A8474E5-3FF0-4E53-BECB-C909ED2B0FE9}" srcId="{5E53C6EC-5436-4165-9677-1FD31BF8B0D1}" destId="{3066D499-9180-4680-BC2F-478470DFBAEE}" srcOrd="4" destOrd="0" parTransId="{48D6D1A9-3DD7-4EF0-8A5A-101545380900}" sibTransId="{0E0D0494-D383-4ED0-8B97-F94D886A29EF}"/>
    <dgm:cxn modelId="{DCE58900-CD4A-42D3-8357-6B6761F809AC}" type="presOf" srcId="{9AC6825D-58EB-4275-B354-CA327CE6AA01}" destId="{FB8E4530-3066-46E0-87AE-9756EA80EAEB}" srcOrd="0" destOrd="0" presId="urn:microsoft.com/office/officeart/2005/8/layout/vList2"/>
    <dgm:cxn modelId="{BB12B3A8-3791-43D4-92D4-3994EDB4BED8}" srcId="{1C0FBB7F-C0C6-4118-8BD6-67AB7961635F}" destId="{593E7583-4983-406E-ADAC-C05F8588666F}" srcOrd="0" destOrd="0" parTransId="{85B745DE-AFAF-4297-8E93-3D80270BEFBF}" sibTransId="{66943914-9600-4610-9E65-7D88F35FB51C}"/>
    <dgm:cxn modelId="{1F94E369-4AB7-421B-A162-428BF7006445}" srcId="{5E53C6EC-5436-4165-9677-1FD31BF8B0D1}" destId="{1C0FBB7F-C0C6-4118-8BD6-67AB7961635F}" srcOrd="2" destOrd="0" parTransId="{E8889A61-C88F-46BF-B227-FCB067FDD962}" sibTransId="{016B16E5-E42C-44EF-BE4F-9B398542FE89}"/>
    <dgm:cxn modelId="{C02F332F-B3C4-49DE-8D9A-1B982514FD43}" srcId="{5E53C6EC-5436-4165-9677-1FD31BF8B0D1}" destId="{FFE5A7A4-8600-420C-9D8D-0189336AA9AF}" srcOrd="1" destOrd="0" parTransId="{CE232BC7-B993-48E5-A80A-C3A328DC40E7}" sibTransId="{19F176CA-3D10-47D7-AA72-BE382ACD8BD0}"/>
    <dgm:cxn modelId="{52D39419-2076-4ADF-B127-B26E676EFDA4}" type="presOf" srcId="{5B093147-6F65-4911-A13C-9273E1C3B57C}" destId="{E56D776F-3798-4D0E-8C41-D02199C0C1C8}" srcOrd="0" destOrd="1" presId="urn:microsoft.com/office/officeart/2005/8/layout/vList2"/>
    <dgm:cxn modelId="{70F8D0CE-E888-43A5-8511-0E2512D08F2A}" type="presOf" srcId="{6EAC767B-2A51-4B81-ACB4-65C2D0488634}" destId="{40D76793-0A9F-4078-8203-27EE19E223BA}" srcOrd="0" destOrd="0" presId="urn:microsoft.com/office/officeart/2005/8/layout/vList2"/>
    <dgm:cxn modelId="{8E5C82A4-BB6F-46D7-B5AA-79D492244E9D}" srcId="{5E53C6EC-5436-4165-9677-1FD31BF8B0D1}" destId="{AB4F8BD4-EF5A-41E9-B94E-8FBB543E057F}" srcOrd="3" destOrd="0" parTransId="{13B11CCF-3EE2-47F3-A595-D847808DE2BC}" sibTransId="{699BA71C-9E58-42D3-B2D1-0BE2B244DC69}"/>
    <dgm:cxn modelId="{619DF180-4009-4425-A99B-EF77DC7F6212}" srcId="{1C0FBB7F-C0C6-4118-8BD6-67AB7961635F}" destId="{373BE96B-2EDD-4438-8516-84916C726128}" srcOrd="1" destOrd="0" parTransId="{DD6C36EC-9117-482B-9CC6-CECF164CC132}" sibTransId="{DF856121-59BF-45B3-A9FE-19172195024E}"/>
    <dgm:cxn modelId="{B138DDC0-4E0C-44CD-BCF2-03E146793797}" type="presOf" srcId="{6B6C6E58-A02D-44AC-8D0D-41835D831C20}" destId="{E56D776F-3798-4D0E-8C41-D02199C0C1C8}" srcOrd="0" destOrd="2" presId="urn:microsoft.com/office/officeart/2005/8/layout/vList2"/>
    <dgm:cxn modelId="{BDE920BD-7E1B-4CB8-978D-53BEEBC0CA2C}" type="presOf" srcId="{6FC2E50F-C543-4B8B-8654-C110EFCAF8EB}" destId="{97DE0D65-E49E-44F4-91AF-B25D4BD5D268}" srcOrd="0" destOrd="1" presId="urn:microsoft.com/office/officeart/2005/8/layout/vList2"/>
    <dgm:cxn modelId="{64525180-4653-4ACD-A9EE-D9C18FEAFC03}" srcId="{5E53C6EC-5436-4165-9677-1FD31BF8B0D1}" destId="{EC030CF2-5780-44B2-A3F3-A811FD59EC6F}" srcOrd="5" destOrd="0" parTransId="{35F1D5A7-2B08-42A5-9926-A14192427F25}" sibTransId="{290B5E80-4ED3-4ABB-9829-14F4E3B1DC6D}"/>
    <dgm:cxn modelId="{ACA02A6E-7E5B-4D5A-937C-7E63EF23B369}" srcId="{5E53C6EC-5436-4165-9677-1FD31BF8B0D1}" destId="{9AC6825D-58EB-4275-B354-CA327CE6AA01}" srcOrd="6" destOrd="0" parTransId="{FDC766C8-D9A2-4B77-86ED-A52E5ABFA281}" sibTransId="{A566C7D9-B959-481F-AAA9-EF09C93DD2CA}"/>
    <dgm:cxn modelId="{1BCC6310-8390-41B1-9D32-3F147AA4F515}" type="presOf" srcId="{791686E4-BC65-4404-A5A8-665EE70DF05D}" destId="{E56D776F-3798-4D0E-8C41-D02199C0C1C8}" srcOrd="0" destOrd="0" presId="urn:microsoft.com/office/officeart/2005/8/layout/vList2"/>
    <dgm:cxn modelId="{7B1E0E6B-77D9-4B7B-A01E-6877D67365C0}" srcId="{FFE5A7A4-8600-420C-9D8D-0189336AA9AF}" destId="{931B0826-BAAA-49D0-B76E-2C6D078FBFA4}" srcOrd="3" destOrd="0" parTransId="{AA22F6B9-7219-4A0A-8D76-CDFF10BD78F7}" sibTransId="{E47B94FC-6C14-42D7-B058-060024655CC1}"/>
    <dgm:cxn modelId="{DCEF473B-813E-47E1-839B-FB2519CF9489}" type="presOf" srcId="{32B82782-E376-4B3E-8B09-9BFF332A4041}" destId="{97DE0D65-E49E-44F4-91AF-B25D4BD5D268}" srcOrd="0" destOrd="0" presId="urn:microsoft.com/office/officeart/2005/8/layout/vList2"/>
    <dgm:cxn modelId="{E2887ACD-ED28-45B5-B6E9-550CBD56DB44}" type="presOf" srcId="{AB4F8BD4-EF5A-41E9-B94E-8FBB543E057F}" destId="{08F6DD45-6580-4D83-B037-E5629898A36B}" srcOrd="0" destOrd="0" presId="urn:microsoft.com/office/officeart/2005/8/layout/vList2"/>
    <dgm:cxn modelId="{46B385DE-69F5-45A8-A145-B2AFCC60DEF5}" type="presOf" srcId="{1C0FBB7F-C0C6-4118-8BD6-67AB7961635F}" destId="{74A1D33B-2D92-456D-92B7-56F6D38A4657}" srcOrd="0" destOrd="0" presId="urn:microsoft.com/office/officeart/2005/8/layout/vList2"/>
    <dgm:cxn modelId="{7A94D357-D48B-4A60-B477-57F9D18BAE73}" type="presParOf" srcId="{BF25C155-3282-470E-8F9B-D8B1E9ACA0FE}" destId="{40D76793-0A9F-4078-8203-27EE19E223BA}" srcOrd="0" destOrd="0" presId="urn:microsoft.com/office/officeart/2005/8/layout/vList2"/>
    <dgm:cxn modelId="{7A9EBC5E-45FF-4493-9E31-3B79C68600ED}" type="presParOf" srcId="{BF25C155-3282-470E-8F9B-D8B1E9ACA0FE}" destId="{E56D776F-3798-4D0E-8C41-D02199C0C1C8}" srcOrd="1" destOrd="0" presId="urn:microsoft.com/office/officeart/2005/8/layout/vList2"/>
    <dgm:cxn modelId="{7BAF660D-3CE4-4006-8E9B-01FD59B5F373}" type="presParOf" srcId="{BF25C155-3282-470E-8F9B-D8B1E9ACA0FE}" destId="{5585E79C-412F-4854-AAB7-6D27529B6AF0}" srcOrd="2" destOrd="0" presId="urn:microsoft.com/office/officeart/2005/8/layout/vList2"/>
    <dgm:cxn modelId="{AF473C52-7DE8-4A67-8339-EEAB690543F9}" type="presParOf" srcId="{BF25C155-3282-470E-8F9B-D8B1E9ACA0FE}" destId="{97DE0D65-E49E-44F4-91AF-B25D4BD5D268}" srcOrd="3" destOrd="0" presId="urn:microsoft.com/office/officeart/2005/8/layout/vList2"/>
    <dgm:cxn modelId="{3E82CB42-EABB-481F-A2C3-4544E91ABB97}" type="presParOf" srcId="{BF25C155-3282-470E-8F9B-D8B1E9ACA0FE}" destId="{74A1D33B-2D92-456D-92B7-56F6D38A4657}" srcOrd="4" destOrd="0" presId="urn:microsoft.com/office/officeart/2005/8/layout/vList2"/>
    <dgm:cxn modelId="{0B1A7128-8548-4662-9BE4-EB97FEF41B65}" type="presParOf" srcId="{BF25C155-3282-470E-8F9B-D8B1E9ACA0FE}" destId="{434C9716-6C41-42B8-BCEE-7FAD2F85A0BA}" srcOrd="5" destOrd="0" presId="urn:microsoft.com/office/officeart/2005/8/layout/vList2"/>
    <dgm:cxn modelId="{077AEFF1-CC34-4155-BD42-9CC1DCB7B881}" type="presParOf" srcId="{BF25C155-3282-470E-8F9B-D8B1E9ACA0FE}" destId="{08F6DD45-6580-4D83-B037-E5629898A36B}" srcOrd="6" destOrd="0" presId="urn:microsoft.com/office/officeart/2005/8/layout/vList2"/>
    <dgm:cxn modelId="{2807A694-B91B-49CE-8601-314E85C6DBEE}" type="presParOf" srcId="{BF25C155-3282-470E-8F9B-D8B1E9ACA0FE}" destId="{93B4F66B-F6C9-449D-80A5-4B982FCF48E9}" srcOrd="7" destOrd="0" presId="urn:microsoft.com/office/officeart/2005/8/layout/vList2"/>
    <dgm:cxn modelId="{1BA545DB-F153-4822-B269-4F896D989CB2}" type="presParOf" srcId="{BF25C155-3282-470E-8F9B-D8B1E9ACA0FE}" destId="{A8728D1C-2A22-4F4E-802B-AE202E5DB696}" srcOrd="8" destOrd="0" presId="urn:microsoft.com/office/officeart/2005/8/layout/vList2"/>
    <dgm:cxn modelId="{3CFC3F9E-33A6-4B9E-8225-9BD4F715E628}" type="presParOf" srcId="{BF25C155-3282-470E-8F9B-D8B1E9ACA0FE}" destId="{7610387D-8C51-4F04-BA4F-057EE716A9C6}" srcOrd="9" destOrd="0" presId="urn:microsoft.com/office/officeart/2005/8/layout/vList2"/>
    <dgm:cxn modelId="{CC993B21-DB03-4CAE-8B02-744C6953E704}" type="presParOf" srcId="{BF25C155-3282-470E-8F9B-D8B1E9ACA0FE}" destId="{75181D47-CE2D-400E-8E1D-296FE50F6EC1}" srcOrd="10" destOrd="0" presId="urn:microsoft.com/office/officeart/2005/8/layout/vList2"/>
    <dgm:cxn modelId="{A875B960-BC9A-4232-BBD1-F2C674C23B4A}" type="presParOf" srcId="{BF25C155-3282-470E-8F9B-D8B1E9ACA0FE}" destId="{6167C681-C8BD-47B9-BBA2-B5BB02669004}" srcOrd="11" destOrd="0" presId="urn:microsoft.com/office/officeart/2005/8/layout/vList2"/>
    <dgm:cxn modelId="{4EB56BDC-3F6A-43FF-8B8F-B83E0E01E05E}" type="presParOf" srcId="{BF25C155-3282-470E-8F9B-D8B1E9ACA0FE}" destId="{FB8E4530-3066-46E0-87AE-9756EA80EAEB}"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F29F3A-BD02-43E9-BAB2-674982447F4D}"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n-GB"/>
        </a:p>
      </dgm:t>
    </dgm:pt>
    <dgm:pt modelId="{DD8076C7-8BEF-423F-BF77-6D575693A97E}">
      <dgm:prSet custT="1"/>
      <dgm:spPr/>
      <dgm:t>
        <a:bodyPr/>
        <a:lstStyle/>
        <a:p>
          <a:pPr rtl="0"/>
          <a:r>
            <a:rPr lang="en-US" sz="2000" dirty="0" smtClean="0">
              <a:effectLst>
                <a:outerShdw blurRad="50800" dist="38100" dir="2700000" algn="tl" rotWithShape="0">
                  <a:prstClr val="black">
                    <a:alpha val="40000"/>
                  </a:prstClr>
                </a:outerShdw>
              </a:effectLst>
            </a:rPr>
            <a:t>Reverse Cabling</a:t>
          </a:r>
          <a:endParaRPr lang="en-GB" sz="2000" dirty="0">
            <a:effectLst>
              <a:outerShdw blurRad="50800" dist="38100" dir="2700000" algn="tl" rotWithShape="0">
                <a:prstClr val="black">
                  <a:alpha val="40000"/>
                </a:prstClr>
              </a:outerShdw>
            </a:effectLst>
          </a:endParaRPr>
        </a:p>
      </dgm:t>
    </dgm:pt>
    <dgm:pt modelId="{31EDD518-C7DB-458D-BFD9-EABBD145EA0E}" type="parTrans" cxnId="{AE4052FD-BBBD-4C5E-A70D-06A0846B00F0}">
      <dgm:prSet/>
      <dgm:spPr/>
      <dgm:t>
        <a:bodyPr/>
        <a:lstStyle/>
        <a:p>
          <a:endParaRPr lang="en-GB"/>
        </a:p>
      </dgm:t>
    </dgm:pt>
    <dgm:pt modelId="{947DE82E-A3A1-4E49-8559-C033C207CBAE}" type="sibTrans" cxnId="{AE4052FD-BBBD-4C5E-A70D-06A0846B00F0}">
      <dgm:prSet/>
      <dgm:spPr/>
      <dgm:t>
        <a:bodyPr/>
        <a:lstStyle/>
        <a:p>
          <a:endParaRPr lang="en-GB"/>
        </a:p>
      </dgm:t>
    </dgm:pt>
    <dgm:pt modelId="{5C8C257F-6E30-48F8-942D-F5BC73B1930B}">
      <dgm:prSet custT="1"/>
      <dgm:spPr/>
      <dgm:t>
        <a:bodyPr/>
        <a:lstStyle/>
        <a:p>
          <a:pPr rtl="0"/>
          <a:r>
            <a:rPr lang="en-US" sz="2000" dirty="0" smtClean="0">
              <a:effectLst>
                <a:outerShdw blurRad="50800" dist="38100" dir="2700000" algn="tl" rotWithShape="0">
                  <a:prstClr val="black">
                    <a:alpha val="40000"/>
                  </a:prstClr>
                </a:outerShdw>
              </a:effectLst>
            </a:rPr>
            <a:t>Down “A” side</a:t>
          </a:r>
          <a:endParaRPr lang="en-GB" sz="2000" dirty="0">
            <a:effectLst>
              <a:outerShdw blurRad="50800" dist="38100" dir="2700000" algn="tl" rotWithShape="0">
                <a:prstClr val="black">
                  <a:alpha val="40000"/>
                </a:prstClr>
              </a:outerShdw>
            </a:effectLst>
          </a:endParaRPr>
        </a:p>
      </dgm:t>
    </dgm:pt>
    <dgm:pt modelId="{FD510B4A-A20D-405D-A9F7-DD25CF83A63A}" type="parTrans" cxnId="{AFBF7EB7-8A96-4D69-9A8E-2EE61C7C33DE}">
      <dgm:prSet/>
      <dgm:spPr/>
      <dgm:t>
        <a:bodyPr/>
        <a:lstStyle/>
        <a:p>
          <a:endParaRPr lang="en-GB"/>
        </a:p>
      </dgm:t>
    </dgm:pt>
    <dgm:pt modelId="{CB73690E-EB42-4AD5-85EE-4A242FA533E1}" type="sibTrans" cxnId="{AFBF7EB7-8A96-4D69-9A8E-2EE61C7C33DE}">
      <dgm:prSet/>
      <dgm:spPr/>
      <dgm:t>
        <a:bodyPr/>
        <a:lstStyle/>
        <a:p>
          <a:endParaRPr lang="en-GB"/>
        </a:p>
      </dgm:t>
    </dgm:pt>
    <dgm:pt modelId="{0227530C-3F37-459D-8078-01C21B3D877A}">
      <dgm:prSet custT="1"/>
      <dgm:spPr/>
      <dgm:t>
        <a:bodyPr/>
        <a:lstStyle/>
        <a:p>
          <a:pPr rtl="0"/>
          <a:r>
            <a:rPr lang="en-US" sz="2000" dirty="0" smtClean="0">
              <a:effectLst>
                <a:outerShdw blurRad="50800" dist="38100" dir="2700000" algn="tl" rotWithShape="0">
                  <a:prstClr val="black">
                    <a:alpha val="40000"/>
                  </a:prstClr>
                </a:outerShdw>
              </a:effectLst>
            </a:rPr>
            <a:t>Up “B” side</a:t>
          </a:r>
          <a:endParaRPr lang="en-GB" sz="2000" dirty="0">
            <a:effectLst>
              <a:outerShdw blurRad="50800" dist="38100" dir="2700000" algn="tl" rotWithShape="0">
                <a:prstClr val="black">
                  <a:alpha val="40000"/>
                </a:prstClr>
              </a:outerShdw>
            </a:effectLst>
          </a:endParaRPr>
        </a:p>
      </dgm:t>
    </dgm:pt>
    <dgm:pt modelId="{83F56348-D616-4C55-8452-0ACAE93F5971}" type="parTrans" cxnId="{F00B3626-8C26-4396-BC8D-7D75EB70BA5A}">
      <dgm:prSet/>
      <dgm:spPr/>
      <dgm:t>
        <a:bodyPr/>
        <a:lstStyle/>
        <a:p>
          <a:endParaRPr lang="en-GB"/>
        </a:p>
      </dgm:t>
    </dgm:pt>
    <dgm:pt modelId="{496D25A0-B8AB-4A39-91A1-9243A44A4E3B}" type="sibTrans" cxnId="{F00B3626-8C26-4396-BC8D-7D75EB70BA5A}">
      <dgm:prSet/>
      <dgm:spPr/>
      <dgm:t>
        <a:bodyPr/>
        <a:lstStyle/>
        <a:p>
          <a:endParaRPr lang="en-GB"/>
        </a:p>
      </dgm:t>
    </dgm:pt>
    <dgm:pt modelId="{72F2B35B-688C-4E57-A3F1-7BC21294ED4C}">
      <dgm:prSet custT="1"/>
      <dgm:spPr/>
      <dgm:t>
        <a:bodyPr/>
        <a:lstStyle/>
        <a:p>
          <a:pPr algn="l" rtl="0"/>
          <a:r>
            <a:rPr lang="en-US" sz="1800" dirty="0" smtClean="0">
              <a:effectLst>
                <a:outerShdw blurRad="50800" dist="38100" dir="2700000" algn="tl" rotWithShape="0">
                  <a:prstClr val="black">
                    <a:alpha val="40000"/>
                  </a:prstClr>
                </a:outerShdw>
              </a:effectLst>
            </a:rPr>
            <a:t>If middle JBOD fails, all data on non-failing JBODs can still be accessed</a:t>
          </a:r>
          <a:endParaRPr lang="en-GB" sz="1800" dirty="0">
            <a:effectLst>
              <a:outerShdw blurRad="50800" dist="38100" dir="2700000" algn="tl" rotWithShape="0">
                <a:prstClr val="black">
                  <a:alpha val="40000"/>
                </a:prstClr>
              </a:outerShdw>
            </a:effectLst>
          </a:endParaRPr>
        </a:p>
      </dgm:t>
    </dgm:pt>
    <dgm:pt modelId="{B8E975F7-BDE5-479E-8D09-1DD8C01DED0D}" type="parTrans" cxnId="{C77D386D-766E-4638-A59B-9D3D9483B161}">
      <dgm:prSet/>
      <dgm:spPr/>
      <dgm:t>
        <a:bodyPr/>
        <a:lstStyle/>
        <a:p>
          <a:endParaRPr lang="en-GB"/>
        </a:p>
      </dgm:t>
    </dgm:pt>
    <dgm:pt modelId="{7028DFF3-373A-4DF9-8F61-CCAC05BEC078}" type="sibTrans" cxnId="{C77D386D-766E-4638-A59B-9D3D9483B161}">
      <dgm:prSet/>
      <dgm:spPr/>
      <dgm:t>
        <a:bodyPr/>
        <a:lstStyle/>
        <a:p>
          <a:endParaRPr lang="en-GB"/>
        </a:p>
      </dgm:t>
    </dgm:pt>
    <dgm:pt modelId="{5B4BB417-B7D0-4000-B879-8C83C8F2D4CD}" type="pres">
      <dgm:prSet presAssocID="{F7F29F3A-BD02-43E9-BAB2-674982447F4D}" presName="outerComposite" presStyleCnt="0">
        <dgm:presLayoutVars>
          <dgm:chMax val="5"/>
          <dgm:dir/>
          <dgm:resizeHandles val="exact"/>
        </dgm:presLayoutVars>
      </dgm:prSet>
      <dgm:spPr/>
      <dgm:t>
        <a:bodyPr/>
        <a:lstStyle/>
        <a:p>
          <a:endParaRPr lang="en-GB"/>
        </a:p>
      </dgm:t>
    </dgm:pt>
    <dgm:pt modelId="{E9B1BFDF-87B2-49CC-8135-CE8549A4BAD0}" type="pres">
      <dgm:prSet presAssocID="{F7F29F3A-BD02-43E9-BAB2-674982447F4D}" presName="dummyMaxCanvas" presStyleCnt="0">
        <dgm:presLayoutVars/>
      </dgm:prSet>
      <dgm:spPr/>
      <dgm:t>
        <a:bodyPr/>
        <a:lstStyle/>
        <a:p>
          <a:endParaRPr lang="en-US"/>
        </a:p>
      </dgm:t>
    </dgm:pt>
    <dgm:pt modelId="{EF8C487F-C6F3-46C6-AE5F-477FF43FF039}" type="pres">
      <dgm:prSet presAssocID="{F7F29F3A-BD02-43E9-BAB2-674982447F4D}" presName="TwoNodes_1" presStyleLbl="node1" presStyleIdx="0" presStyleCnt="2" custScaleX="98425">
        <dgm:presLayoutVars>
          <dgm:bulletEnabled val="1"/>
        </dgm:presLayoutVars>
      </dgm:prSet>
      <dgm:spPr/>
      <dgm:t>
        <a:bodyPr/>
        <a:lstStyle/>
        <a:p>
          <a:endParaRPr lang="en-GB"/>
        </a:p>
      </dgm:t>
    </dgm:pt>
    <dgm:pt modelId="{3A864C19-4A00-461E-94F7-5DFF5350FE4F}" type="pres">
      <dgm:prSet presAssocID="{F7F29F3A-BD02-43E9-BAB2-674982447F4D}" presName="TwoNodes_2" presStyleLbl="node1" presStyleIdx="1" presStyleCnt="2" custScaleX="88297" custScaleY="127945">
        <dgm:presLayoutVars>
          <dgm:bulletEnabled val="1"/>
        </dgm:presLayoutVars>
      </dgm:prSet>
      <dgm:spPr/>
      <dgm:t>
        <a:bodyPr/>
        <a:lstStyle/>
        <a:p>
          <a:endParaRPr lang="en-GB"/>
        </a:p>
      </dgm:t>
    </dgm:pt>
    <dgm:pt modelId="{6CB17556-7EF3-4F55-B821-152EC26BFDF9}" type="pres">
      <dgm:prSet presAssocID="{F7F29F3A-BD02-43E9-BAB2-674982447F4D}" presName="TwoConn_1-2" presStyleLbl="fgAccFollowNode1" presStyleIdx="0" presStyleCnt="1">
        <dgm:presLayoutVars>
          <dgm:bulletEnabled val="1"/>
        </dgm:presLayoutVars>
      </dgm:prSet>
      <dgm:spPr/>
      <dgm:t>
        <a:bodyPr/>
        <a:lstStyle/>
        <a:p>
          <a:endParaRPr lang="en-GB"/>
        </a:p>
      </dgm:t>
    </dgm:pt>
    <dgm:pt modelId="{00C86B48-9AE8-4C7C-8F2A-68C9F74DB4D5}" type="pres">
      <dgm:prSet presAssocID="{F7F29F3A-BD02-43E9-BAB2-674982447F4D}" presName="TwoNodes_1_text" presStyleLbl="node1" presStyleIdx="1" presStyleCnt="2">
        <dgm:presLayoutVars>
          <dgm:bulletEnabled val="1"/>
        </dgm:presLayoutVars>
      </dgm:prSet>
      <dgm:spPr/>
      <dgm:t>
        <a:bodyPr/>
        <a:lstStyle/>
        <a:p>
          <a:endParaRPr lang="en-GB"/>
        </a:p>
      </dgm:t>
    </dgm:pt>
    <dgm:pt modelId="{0518C22F-B53F-4F9C-9CA7-20374C450F2E}" type="pres">
      <dgm:prSet presAssocID="{F7F29F3A-BD02-43E9-BAB2-674982447F4D}" presName="TwoNodes_2_text" presStyleLbl="node1" presStyleIdx="1" presStyleCnt="2">
        <dgm:presLayoutVars>
          <dgm:bulletEnabled val="1"/>
        </dgm:presLayoutVars>
      </dgm:prSet>
      <dgm:spPr/>
      <dgm:t>
        <a:bodyPr/>
        <a:lstStyle/>
        <a:p>
          <a:endParaRPr lang="en-GB"/>
        </a:p>
      </dgm:t>
    </dgm:pt>
  </dgm:ptLst>
  <dgm:cxnLst>
    <dgm:cxn modelId="{AE4052FD-BBBD-4C5E-A70D-06A0846B00F0}" srcId="{F7F29F3A-BD02-43E9-BAB2-674982447F4D}" destId="{DD8076C7-8BEF-423F-BF77-6D575693A97E}" srcOrd="0" destOrd="0" parTransId="{31EDD518-C7DB-458D-BFD9-EABBD145EA0E}" sibTransId="{947DE82E-A3A1-4E49-8559-C033C207CBAE}"/>
    <dgm:cxn modelId="{22E982E5-094C-49BF-9532-B86684898B43}" type="presOf" srcId="{0227530C-3F37-459D-8078-01C21B3D877A}" destId="{00C86B48-9AE8-4C7C-8F2A-68C9F74DB4D5}" srcOrd="1" destOrd="2" presId="urn:microsoft.com/office/officeart/2005/8/layout/vProcess5"/>
    <dgm:cxn modelId="{1694B2D2-D5F5-4E98-AE98-A24D64054991}" type="presOf" srcId="{DD8076C7-8BEF-423F-BF77-6D575693A97E}" destId="{EF8C487F-C6F3-46C6-AE5F-477FF43FF039}" srcOrd="0" destOrd="0" presId="urn:microsoft.com/office/officeart/2005/8/layout/vProcess5"/>
    <dgm:cxn modelId="{974B35B0-6071-421C-BD33-F7823DA3DD42}" type="presOf" srcId="{947DE82E-A3A1-4E49-8559-C033C207CBAE}" destId="{6CB17556-7EF3-4F55-B821-152EC26BFDF9}" srcOrd="0" destOrd="0" presId="urn:microsoft.com/office/officeart/2005/8/layout/vProcess5"/>
    <dgm:cxn modelId="{F37D669C-C111-4792-AF45-464ED448697B}" type="presOf" srcId="{0227530C-3F37-459D-8078-01C21B3D877A}" destId="{EF8C487F-C6F3-46C6-AE5F-477FF43FF039}" srcOrd="0" destOrd="2" presId="urn:microsoft.com/office/officeart/2005/8/layout/vProcess5"/>
    <dgm:cxn modelId="{E24EA881-A4E3-4C23-A74A-7644BC4D209C}" type="presOf" srcId="{5C8C257F-6E30-48F8-942D-F5BC73B1930B}" destId="{EF8C487F-C6F3-46C6-AE5F-477FF43FF039}" srcOrd="0" destOrd="1" presId="urn:microsoft.com/office/officeart/2005/8/layout/vProcess5"/>
    <dgm:cxn modelId="{4BF0D81F-D75F-4A64-AF7A-BDE21A73FE82}" type="presOf" srcId="{5C8C257F-6E30-48F8-942D-F5BC73B1930B}" destId="{00C86B48-9AE8-4C7C-8F2A-68C9F74DB4D5}" srcOrd="1" destOrd="1" presId="urn:microsoft.com/office/officeart/2005/8/layout/vProcess5"/>
    <dgm:cxn modelId="{C77D386D-766E-4638-A59B-9D3D9483B161}" srcId="{F7F29F3A-BD02-43E9-BAB2-674982447F4D}" destId="{72F2B35B-688C-4E57-A3F1-7BC21294ED4C}" srcOrd="1" destOrd="0" parTransId="{B8E975F7-BDE5-479E-8D09-1DD8C01DED0D}" sibTransId="{7028DFF3-373A-4DF9-8F61-CCAC05BEC078}"/>
    <dgm:cxn modelId="{AFBF7EB7-8A96-4D69-9A8E-2EE61C7C33DE}" srcId="{DD8076C7-8BEF-423F-BF77-6D575693A97E}" destId="{5C8C257F-6E30-48F8-942D-F5BC73B1930B}" srcOrd="0" destOrd="0" parTransId="{FD510B4A-A20D-405D-A9F7-DD25CF83A63A}" sibTransId="{CB73690E-EB42-4AD5-85EE-4A242FA533E1}"/>
    <dgm:cxn modelId="{5CD0D50A-4FDF-47B1-9C08-80D0C6EB1375}" type="presOf" srcId="{72F2B35B-688C-4E57-A3F1-7BC21294ED4C}" destId="{3A864C19-4A00-461E-94F7-5DFF5350FE4F}" srcOrd="0" destOrd="0" presId="urn:microsoft.com/office/officeart/2005/8/layout/vProcess5"/>
    <dgm:cxn modelId="{75CF5DBB-A952-4FA9-A7AA-8C406A9B9F87}" type="presOf" srcId="{DD8076C7-8BEF-423F-BF77-6D575693A97E}" destId="{00C86B48-9AE8-4C7C-8F2A-68C9F74DB4D5}" srcOrd="1" destOrd="0" presId="urn:microsoft.com/office/officeart/2005/8/layout/vProcess5"/>
    <dgm:cxn modelId="{F00B3626-8C26-4396-BC8D-7D75EB70BA5A}" srcId="{DD8076C7-8BEF-423F-BF77-6D575693A97E}" destId="{0227530C-3F37-459D-8078-01C21B3D877A}" srcOrd="1" destOrd="0" parTransId="{83F56348-D616-4C55-8452-0ACAE93F5971}" sibTransId="{496D25A0-B8AB-4A39-91A1-9243A44A4E3B}"/>
    <dgm:cxn modelId="{9DA77136-19FB-4D37-965B-03D41701DAEB}" type="presOf" srcId="{72F2B35B-688C-4E57-A3F1-7BC21294ED4C}" destId="{0518C22F-B53F-4F9C-9CA7-20374C450F2E}" srcOrd="1" destOrd="0" presId="urn:microsoft.com/office/officeart/2005/8/layout/vProcess5"/>
    <dgm:cxn modelId="{49A35EB9-D5F4-4CF5-833B-B2C8A017B210}" type="presOf" srcId="{F7F29F3A-BD02-43E9-BAB2-674982447F4D}" destId="{5B4BB417-B7D0-4000-B879-8C83C8F2D4CD}" srcOrd="0" destOrd="0" presId="urn:microsoft.com/office/officeart/2005/8/layout/vProcess5"/>
    <dgm:cxn modelId="{78813C0B-89FD-417F-B64D-C2611CA8A808}" type="presParOf" srcId="{5B4BB417-B7D0-4000-B879-8C83C8F2D4CD}" destId="{E9B1BFDF-87B2-49CC-8135-CE8549A4BAD0}" srcOrd="0" destOrd="0" presId="urn:microsoft.com/office/officeart/2005/8/layout/vProcess5"/>
    <dgm:cxn modelId="{35DE88A8-E01A-48F7-8B69-56F33EFC7074}" type="presParOf" srcId="{5B4BB417-B7D0-4000-B879-8C83C8F2D4CD}" destId="{EF8C487F-C6F3-46C6-AE5F-477FF43FF039}" srcOrd="1" destOrd="0" presId="urn:microsoft.com/office/officeart/2005/8/layout/vProcess5"/>
    <dgm:cxn modelId="{C7AABDB0-CD5D-434D-95DF-FA0712B452D9}" type="presParOf" srcId="{5B4BB417-B7D0-4000-B879-8C83C8F2D4CD}" destId="{3A864C19-4A00-461E-94F7-5DFF5350FE4F}" srcOrd="2" destOrd="0" presId="urn:microsoft.com/office/officeart/2005/8/layout/vProcess5"/>
    <dgm:cxn modelId="{BBA7506D-506B-4C59-BAF7-2AEB1C49C4A7}" type="presParOf" srcId="{5B4BB417-B7D0-4000-B879-8C83C8F2D4CD}" destId="{6CB17556-7EF3-4F55-B821-152EC26BFDF9}" srcOrd="3" destOrd="0" presId="urn:microsoft.com/office/officeart/2005/8/layout/vProcess5"/>
    <dgm:cxn modelId="{97EBC5A7-DD6D-404E-8086-02E6A74877B1}" type="presParOf" srcId="{5B4BB417-B7D0-4000-B879-8C83C8F2D4CD}" destId="{00C86B48-9AE8-4C7C-8F2A-68C9F74DB4D5}" srcOrd="4" destOrd="0" presId="urn:microsoft.com/office/officeart/2005/8/layout/vProcess5"/>
    <dgm:cxn modelId="{FFE7C13F-4705-48B2-A39C-BA1F8C228937}" type="presParOf" srcId="{5B4BB417-B7D0-4000-B879-8C83C8F2D4CD}" destId="{0518C22F-B53F-4F9C-9CA7-20374C450F2E}" srcOrd="5"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F2B8D-5BE6-487B-92EB-10B263F83D1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GB"/>
        </a:p>
      </dgm:t>
    </dgm:pt>
    <dgm:pt modelId="{44FA0580-9BCF-4685-9CD5-5F7F0310F616}">
      <dgm:prSet custT="1"/>
      <dgm:spPr/>
      <dgm:t>
        <a:bodyPr/>
        <a:lstStyle/>
        <a:p>
          <a:pPr algn="ctr" rtl="0"/>
          <a:r>
            <a:rPr lang="en-US" sz="2000" i="0" dirty="0" smtClean="0">
              <a:effectLst>
                <a:outerShdw blurRad="50800" dist="38100" dir="2700000" algn="tl" rotWithShape="0">
                  <a:prstClr val="black">
                    <a:alpha val="40000"/>
                  </a:prstClr>
                </a:outerShdw>
              </a:effectLst>
            </a:rPr>
            <a:t>Improved system redundancy, Improved data availability</a:t>
          </a:r>
          <a:endParaRPr lang="en-GB" sz="2000" i="0" dirty="0">
            <a:effectLst>
              <a:outerShdw blurRad="50800" dist="38100" dir="2700000" algn="tl" rotWithShape="0">
                <a:prstClr val="black">
                  <a:alpha val="40000"/>
                </a:prstClr>
              </a:outerShdw>
            </a:effectLst>
          </a:endParaRPr>
        </a:p>
      </dgm:t>
    </dgm:pt>
    <dgm:pt modelId="{A108937E-4FBE-4FE2-9B8C-2BD23498A768}" type="parTrans" cxnId="{9F4E8BDE-EF00-470D-855C-31C6563D1EB1}">
      <dgm:prSet/>
      <dgm:spPr/>
      <dgm:t>
        <a:bodyPr/>
        <a:lstStyle/>
        <a:p>
          <a:endParaRPr lang="en-GB">
            <a:effectLst>
              <a:outerShdw blurRad="50800" dist="38100" dir="2700000" algn="tl" rotWithShape="0">
                <a:prstClr val="black">
                  <a:alpha val="40000"/>
                </a:prstClr>
              </a:outerShdw>
            </a:effectLst>
          </a:endParaRPr>
        </a:p>
      </dgm:t>
    </dgm:pt>
    <dgm:pt modelId="{53EEDCC1-6BE4-4C43-A827-BB89EE7A479E}" type="sibTrans" cxnId="{9F4E8BDE-EF00-470D-855C-31C6563D1EB1}">
      <dgm:prSet/>
      <dgm:spPr/>
      <dgm:t>
        <a:bodyPr/>
        <a:lstStyle/>
        <a:p>
          <a:endParaRPr lang="en-GB">
            <a:effectLst>
              <a:outerShdw blurRad="50800" dist="38100" dir="2700000" algn="tl" rotWithShape="0">
                <a:prstClr val="black">
                  <a:alpha val="40000"/>
                </a:prstClr>
              </a:outerShdw>
            </a:effectLst>
          </a:endParaRPr>
        </a:p>
      </dgm:t>
    </dgm:pt>
    <dgm:pt modelId="{C0CD5D1C-EED6-49AA-859E-A7A9A6E8323E}" type="pres">
      <dgm:prSet presAssocID="{E2AF2B8D-5BE6-487B-92EB-10B263F83D1E}" presName="linear" presStyleCnt="0">
        <dgm:presLayoutVars>
          <dgm:animLvl val="lvl"/>
          <dgm:resizeHandles val="exact"/>
        </dgm:presLayoutVars>
      </dgm:prSet>
      <dgm:spPr/>
      <dgm:t>
        <a:bodyPr/>
        <a:lstStyle/>
        <a:p>
          <a:endParaRPr lang="en-US"/>
        </a:p>
      </dgm:t>
    </dgm:pt>
    <dgm:pt modelId="{38D94A5C-55A0-4674-BF43-AA194EF59E8A}" type="pres">
      <dgm:prSet presAssocID="{44FA0580-9BCF-4685-9CD5-5F7F0310F616}" presName="parentText" presStyleLbl="node1" presStyleIdx="0" presStyleCnt="1">
        <dgm:presLayoutVars>
          <dgm:chMax val="0"/>
          <dgm:bulletEnabled val="1"/>
        </dgm:presLayoutVars>
      </dgm:prSet>
      <dgm:spPr/>
      <dgm:t>
        <a:bodyPr/>
        <a:lstStyle/>
        <a:p>
          <a:endParaRPr lang="en-US"/>
        </a:p>
      </dgm:t>
    </dgm:pt>
  </dgm:ptLst>
  <dgm:cxnLst>
    <dgm:cxn modelId="{9F4E8BDE-EF00-470D-855C-31C6563D1EB1}" srcId="{E2AF2B8D-5BE6-487B-92EB-10B263F83D1E}" destId="{44FA0580-9BCF-4685-9CD5-5F7F0310F616}" srcOrd="0" destOrd="0" parTransId="{A108937E-4FBE-4FE2-9B8C-2BD23498A768}" sibTransId="{53EEDCC1-6BE4-4C43-A827-BB89EE7A479E}"/>
    <dgm:cxn modelId="{0810D8AA-109C-4F88-ADAE-AABA9BAB9DC8}" type="presOf" srcId="{44FA0580-9BCF-4685-9CD5-5F7F0310F616}" destId="{38D94A5C-55A0-4674-BF43-AA194EF59E8A}" srcOrd="0" destOrd="0" presId="urn:microsoft.com/office/officeart/2005/8/layout/vList2"/>
    <dgm:cxn modelId="{0ED3294C-EBC6-4D98-AEFE-C93DF0BDFE54}" type="presOf" srcId="{E2AF2B8D-5BE6-487B-92EB-10B263F83D1E}" destId="{C0CD5D1C-EED6-49AA-859E-A7A9A6E8323E}" srcOrd="0" destOrd="0" presId="urn:microsoft.com/office/officeart/2005/8/layout/vList2"/>
    <dgm:cxn modelId="{8192FAFA-7CC7-4334-A64A-DDA1348541F0}" type="presParOf" srcId="{C0CD5D1C-EED6-49AA-859E-A7A9A6E8323E}" destId="{38D94A5C-55A0-4674-BF43-AA194EF59E8A}" srcOrd="0"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A0A87F-7A98-4A15-8FAF-154C7FA830AF}" type="doc">
      <dgm:prSet loTypeId="urn:microsoft.com/office/officeart/2005/8/layout/process2" loCatId="process" qsTypeId="urn:microsoft.com/office/officeart/2005/8/quickstyle/3d1" qsCatId="3D" csTypeId="urn:microsoft.com/office/officeart/2005/8/colors/accent4_3" csCatId="accent4" phldr="1"/>
      <dgm:spPr/>
    </dgm:pt>
    <dgm:pt modelId="{43769A5A-3441-49C4-BA64-A261CB1E5298}">
      <dgm:prSet/>
      <dgm:spPr/>
      <dgm:t>
        <a:bodyPr/>
        <a:lstStyle/>
        <a:p>
          <a:pPr rtl="0"/>
          <a:r>
            <a:rPr lang="en-US" b="0" dirty="0" smtClean="0"/>
            <a:t>In a web browser, type a controller module IP address in the address or location field and press </a:t>
          </a:r>
          <a:r>
            <a:rPr lang="en-US" b="1" i="1" dirty="0" smtClean="0"/>
            <a:t>Enter</a:t>
          </a:r>
          <a:endParaRPr lang="en-US" b="1" i="1" dirty="0"/>
        </a:p>
      </dgm:t>
    </dgm:pt>
    <dgm:pt modelId="{8357CD8F-52E7-4B06-9EA5-A54B2A7D8F59}" type="parTrans" cxnId="{128ED041-1911-495A-A36D-395681304F8F}">
      <dgm:prSet/>
      <dgm:spPr/>
      <dgm:t>
        <a:bodyPr/>
        <a:lstStyle/>
        <a:p>
          <a:endParaRPr lang="en-US" b="0"/>
        </a:p>
      </dgm:t>
    </dgm:pt>
    <dgm:pt modelId="{095F773F-A363-4BBE-A61F-C72091B10E6D}" type="sibTrans" cxnId="{128ED041-1911-495A-A36D-395681304F8F}">
      <dgm:prSet/>
      <dgm:spPr/>
      <dgm:t>
        <a:bodyPr/>
        <a:lstStyle/>
        <a:p>
          <a:endParaRPr lang="en-US" b="0"/>
        </a:p>
      </dgm:t>
    </dgm:pt>
    <dgm:pt modelId="{36686568-9CD8-4B46-964E-71D644A5D193}">
      <dgm:prSet/>
      <dgm:spPr/>
      <dgm:t>
        <a:bodyPr/>
        <a:lstStyle/>
        <a:p>
          <a:pPr rtl="0"/>
          <a:r>
            <a:rPr lang="en-US" b="0" dirty="0" smtClean="0"/>
            <a:t>Type the User name (Default = </a:t>
          </a:r>
          <a:r>
            <a:rPr lang="en-US" b="1" i="1" dirty="0" smtClean="0"/>
            <a:t>manage</a:t>
          </a:r>
          <a:r>
            <a:rPr lang="en-US" b="0" dirty="0" smtClean="0"/>
            <a:t>)</a:t>
          </a:r>
          <a:endParaRPr lang="en-US" b="0" dirty="0"/>
        </a:p>
      </dgm:t>
    </dgm:pt>
    <dgm:pt modelId="{25B61E5C-E039-4AAC-AD41-CF50AB1F017A}" type="parTrans" cxnId="{9E9198D6-B928-4913-800B-30225A296220}">
      <dgm:prSet/>
      <dgm:spPr/>
      <dgm:t>
        <a:bodyPr/>
        <a:lstStyle/>
        <a:p>
          <a:endParaRPr lang="en-US" b="0"/>
        </a:p>
      </dgm:t>
    </dgm:pt>
    <dgm:pt modelId="{C073A5F6-2C4A-4177-B1F4-F52F9D8DA851}" type="sibTrans" cxnId="{9E9198D6-B928-4913-800B-30225A296220}">
      <dgm:prSet/>
      <dgm:spPr/>
      <dgm:t>
        <a:bodyPr/>
        <a:lstStyle/>
        <a:p>
          <a:endParaRPr lang="en-US" b="0"/>
        </a:p>
      </dgm:t>
    </dgm:pt>
    <dgm:pt modelId="{6CCB7690-70C5-49D0-9CA2-9C75F57872A5}">
      <dgm:prSet/>
      <dgm:spPr/>
      <dgm:t>
        <a:bodyPr/>
        <a:lstStyle/>
        <a:p>
          <a:pPr rtl="0"/>
          <a:r>
            <a:rPr lang="en-US" b="0" dirty="0" smtClean="0"/>
            <a:t>Type the Password (Default = </a:t>
          </a:r>
          <a:r>
            <a:rPr lang="en-US" b="1" i="1" dirty="0" smtClean="0"/>
            <a:t>!manage</a:t>
          </a:r>
          <a:r>
            <a:rPr lang="en-US" b="0" dirty="0" smtClean="0"/>
            <a:t>)</a:t>
          </a:r>
          <a:endParaRPr lang="en-US" b="0" dirty="0"/>
        </a:p>
      </dgm:t>
    </dgm:pt>
    <dgm:pt modelId="{9021C566-92AE-4FF3-826C-7F84A65C47F6}" type="parTrans" cxnId="{CDCBC8EB-3104-4725-89C3-5462BE4B8CC5}">
      <dgm:prSet/>
      <dgm:spPr/>
      <dgm:t>
        <a:bodyPr/>
        <a:lstStyle/>
        <a:p>
          <a:endParaRPr lang="en-US" b="0"/>
        </a:p>
      </dgm:t>
    </dgm:pt>
    <dgm:pt modelId="{8862B44D-A374-41BE-9725-60086E292BD3}" type="sibTrans" cxnId="{CDCBC8EB-3104-4725-89C3-5462BE4B8CC5}">
      <dgm:prSet/>
      <dgm:spPr/>
      <dgm:t>
        <a:bodyPr/>
        <a:lstStyle/>
        <a:p>
          <a:endParaRPr lang="en-US" b="0"/>
        </a:p>
      </dgm:t>
    </dgm:pt>
    <dgm:pt modelId="{14A66ED4-BD16-42F9-8CD3-88FBDFF0762F}">
      <dgm:prSet/>
      <dgm:spPr/>
      <dgm:t>
        <a:bodyPr/>
        <a:lstStyle/>
        <a:p>
          <a:pPr rtl="0"/>
          <a:r>
            <a:rPr lang="en-US" b="0" dirty="0" smtClean="0"/>
            <a:t>Select Sign In</a:t>
          </a:r>
          <a:endParaRPr lang="en-US" b="0" dirty="0"/>
        </a:p>
      </dgm:t>
    </dgm:pt>
    <dgm:pt modelId="{B64CCF4A-CBF7-4BDF-B221-06BE027A02A2}" type="parTrans" cxnId="{2EAA1A8D-A5CF-42B7-8111-765CB5B9BE20}">
      <dgm:prSet/>
      <dgm:spPr/>
      <dgm:t>
        <a:bodyPr/>
        <a:lstStyle/>
        <a:p>
          <a:endParaRPr lang="en-US" b="0"/>
        </a:p>
      </dgm:t>
    </dgm:pt>
    <dgm:pt modelId="{FA3E799E-3B8E-47E7-8F71-C9463B6F6847}" type="sibTrans" cxnId="{2EAA1A8D-A5CF-42B7-8111-765CB5B9BE20}">
      <dgm:prSet/>
      <dgm:spPr/>
      <dgm:t>
        <a:bodyPr/>
        <a:lstStyle/>
        <a:p>
          <a:endParaRPr lang="en-US" b="0"/>
        </a:p>
      </dgm:t>
    </dgm:pt>
    <dgm:pt modelId="{A1E914D8-2B88-42F4-96EA-F79E447A592B}" type="pres">
      <dgm:prSet presAssocID="{20A0A87F-7A98-4A15-8FAF-154C7FA830AF}" presName="linearFlow" presStyleCnt="0">
        <dgm:presLayoutVars>
          <dgm:resizeHandles val="exact"/>
        </dgm:presLayoutVars>
      </dgm:prSet>
      <dgm:spPr/>
    </dgm:pt>
    <dgm:pt modelId="{C769C28B-3C3B-4D20-9A66-B2BD337539A4}" type="pres">
      <dgm:prSet presAssocID="{43769A5A-3441-49C4-BA64-A261CB1E5298}" presName="node" presStyleLbl="node1" presStyleIdx="0" presStyleCnt="4" custScaleX="352038">
        <dgm:presLayoutVars>
          <dgm:bulletEnabled val="1"/>
        </dgm:presLayoutVars>
      </dgm:prSet>
      <dgm:spPr/>
      <dgm:t>
        <a:bodyPr/>
        <a:lstStyle/>
        <a:p>
          <a:endParaRPr lang="en-US"/>
        </a:p>
      </dgm:t>
    </dgm:pt>
    <dgm:pt modelId="{46AB735B-5E1F-4DC9-B63F-969B78A8EFB3}" type="pres">
      <dgm:prSet presAssocID="{095F773F-A363-4BBE-A61F-C72091B10E6D}" presName="sibTrans" presStyleLbl="sibTrans2D1" presStyleIdx="0" presStyleCnt="3"/>
      <dgm:spPr/>
      <dgm:t>
        <a:bodyPr/>
        <a:lstStyle/>
        <a:p>
          <a:endParaRPr lang="en-US"/>
        </a:p>
      </dgm:t>
    </dgm:pt>
    <dgm:pt modelId="{984E47A9-7229-447B-B210-E3AE4107D617}" type="pres">
      <dgm:prSet presAssocID="{095F773F-A363-4BBE-A61F-C72091B10E6D}" presName="connectorText" presStyleLbl="sibTrans2D1" presStyleIdx="0" presStyleCnt="3"/>
      <dgm:spPr/>
      <dgm:t>
        <a:bodyPr/>
        <a:lstStyle/>
        <a:p>
          <a:endParaRPr lang="en-US"/>
        </a:p>
      </dgm:t>
    </dgm:pt>
    <dgm:pt modelId="{4CC1F7E5-5084-4F1E-9699-A1173C88A368}" type="pres">
      <dgm:prSet presAssocID="{36686568-9CD8-4B46-964E-71D644A5D193}" presName="node" presStyleLbl="node1" presStyleIdx="1" presStyleCnt="4" custScaleX="352038">
        <dgm:presLayoutVars>
          <dgm:bulletEnabled val="1"/>
        </dgm:presLayoutVars>
      </dgm:prSet>
      <dgm:spPr/>
      <dgm:t>
        <a:bodyPr/>
        <a:lstStyle/>
        <a:p>
          <a:endParaRPr lang="en-US"/>
        </a:p>
      </dgm:t>
    </dgm:pt>
    <dgm:pt modelId="{DD0C63FB-C5DB-434C-AE3E-4CCC29DEC5D4}" type="pres">
      <dgm:prSet presAssocID="{C073A5F6-2C4A-4177-B1F4-F52F9D8DA851}" presName="sibTrans" presStyleLbl="sibTrans2D1" presStyleIdx="1" presStyleCnt="3"/>
      <dgm:spPr/>
      <dgm:t>
        <a:bodyPr/>
        <a:lstStyle/>
        <a:p>
          <a:endParaRPr lang="en-US"/>
        </a:p>
      </dgm:t>
    </dgm:pt>
    <dgm:pt modelId="{F4812A4E-FF6C-4B02-AB9E-AD30F8E7FECE}" type="pres">
      <dgm:prSet presAssocID="{C073A5F6-2C4A-4177-B1F4-F52F9D8DA851}" presName="connectorText" presStyleLbl="sibTrans2D1" presStyleIdx="1" presStyleCnt="3"/>
      <dgm:spPr/>
      <dgm:t>
        <a:bodyPr/>
        <a:lstStyle/>
        <a:p>
          <a:endParaRPr lang="en-US"/>
        </a:p>
      </dgm:t>
    </dgm:pt>
    <dgm:pt modelId="{A7E93B81-466F-44DD-BFF4-E633C91DE03A}" type="pres">
      <dgm:prSet presAssocID="{6CCB7690-70C5-49D0-9CA2-9C75F57872A5}" presName="node" presStyleLbl="node1" presStyleIdx="2" presStyleCnt="4" custScaleX="352038">
        <dgm:presLayoutVars>
          <dgm:bulletEnabled val="1"/>
        </dgm:presLayoutVars>
      </dgm:prSet>
      <dgm:spPr/>
      <dgm:t>
        <a:bodyPr/>
        <a:lstStyle/>
        <a:p>
          <a:endParaRPr lang="en-US"/>
        </a:p>
      </dgm:t>
    </dgm:pt>
    <dgm:pt modelId="{9B5B0B63-7BC3-482F-83A3-0264EE9E3A95}" type="pres">
      <dgm:prSet presAssocID="{8862B44D-A374-41BE-9725-60086E292BD3}" presName="sibTrans" presStyleLbl="sibTrans2D1" presStyleIdx="2" presStyleCnt="3"/>
      <dgm:spPr/>
      <dgm:t>
        <a:bodyPr/>
        <a:lstStyle/>
        <a:p>
          <a:endParaRPr lang="en-US"/>
        </a:p>
      </dgm:t>
    </dgm:pt>
    <dgm:pt modelId="{6C05CD62-7A21-44BB-ACA7-AF231F56E7AB}" type="pres">
      <dgm:prSet presAssocID="{8862B44D-A374-41BE-9725-60086E292BD3}" presName="connectorText" presStyleLbl="sibTrans2D1" presStyleIdx="2" presStyleCnt="3"/>
      <dgm:spPr/>
      <dgm:t>
        <a:bodyPr/>
        <a:lstStyle/>
        <a:p>
          <a:endParaRPr lang="en-US"/>
        </a:p>
      </dgm:t>
    </dgm:pt>
    <dgm:pt modelId="{926F3C91-BC9D-484D-9516-B63A5E237AC7}" type="pres">
      <dgm:prSet presAssocID="{14A66ED4-BD16-42F9-8CD3-88FBDFF0762F}" presName="node" presStyleLbl="node1" presStyleIdx="3" presStyleCnt="4" custScaleX="352038">
        <dgm:presLayoutVars>
          <dgm:bulletEnabled val="1"/>
        </dgm:presLayoutVars>
      </dgm:prSet>
      <dgm:spPr/>
      <dgm:t>
        <a:bodyPr/>
        <a:lstStyle/>
        <a:p>
          <a:endParaRPr lang="en-US"/>
        </a:p>
      </dgm:t>
    </dgm:pt>
  </dgm:ptLst>
  <dgm:cxnLst>
    <dgm:cxn modelId="{9208F8CE-1C41-4E10-B89D-29101145A028}" type="presOf" srcId="{8862B44D-A374-41BE-9725-60086E292BD3}" destId="{6C05CD62-7A21-44BB-ACA7-AF231F56E7AB}" srcOrd="1" destOrd="0" presId="urn:microsoft.com/office/officeart/2005/8/layout/process2"/>
    <dgm:cxn modelId="{C02A4E20-D9AE-429B-AF0B-D7B57D587B8A}" type="presOf" srcId="{095F773F-A363-4BBE-A61F-C72091B10E6D}" destId="{984E47A9-7229-447B-B210-E3AE4107D617}" srcOrd="1" destOrd="0" presId="urn:microsoft.com/office/officeart/2005/8/layout/process2"/>
    <dgm:cxn modelId="{DDA66C72-F994-4670-85BA-ACE877346A90}" type="presOf" srcId="{095F773F-A363-4BBE-A61F-C72091B10E6D}" destId="{46AB735B-5E1F-4DC9-B63F-969B78A8EFB3}" srcOrd="0" destOrd="0" presId="urn:microsoft.com/office/officeart/2005/8/layout/process2"/>
    <dgm:cxn modelId="{2EAA1A8D-A5CF-42B7-8111-765CB5B9BE20}" srcId="{20A0A87F-7A98-4A15-8FAF-154C7FA830AF}" destId="{14A66ED4-BD16-42F9-8CD3-88FBDFF0762F}" srcOrd="3" destOrd="0" parTransId="{B64CCF4A-CBF7-4BDF-B221-06BE027A02A2}" sibTransId="{FA3E799E-3B8E-47E7-8F71-C9463B6F6847}"/>
    <dgm:cxn modelId="{A6C85624-6159-48C0-B216-E3738511CCE8}" type="presOf" srcId="{36686568-9CD8-4B46-964E-71D644A5D193}" destId="{4CC1F7E5-5084-4F1E-9699-A1173C88A368}" srcOrd="0" destOrd="0" presId="urn:microsoft.com/office/officeart/2005/8/layout/process2"/>
    <dgm:cxn modelId="{F32D6E05-0100-4079-A364-B63F654752B4}" type="presOf" srcId="{C073A5F6-2C4A-4177-B1F4-F52F9D8DA851}" destId="{DD0C63FB-C5DB-434C-AE3E-4CCC29DEC5D4}" srcOrd="0" destOrd="0" presId="urn:microsoft.com/office/officeart/2005/8/layout/process2"/>
    <dgm:cxn modelId="{FFCC00BA-467E-4201-B5AD-740AC8E1E964}" type="presOf" srcId="{6CCB7690-70C5-49D0-9CA2-9C75F57872A5}" destId="{A7E93B81-466F-44DD-BFF4-E633C91DE03A}" srcOrd="0" destOrd="0" presId="urn:microsoft.com/office/officeart/2005/8/layout/process2"/>
    <dgm:cxn modelId="{9E9198D6-B928-4913-800B-30225A296220}" srcId="{20A0A87F-7A98-4A15-8FAF-154C7FA830AF}" destId="{36686568-9CD8-4B46-964E-71D644A5D193}" srcOrd="1" destOrd="0" parTransId="{25B61E5C-E039-4AAC-AD41-CF50AB1F017A}" sibTransId="{C073A5F6-2C4A-4177-B1F4-F52F9D8DA851}"/>
    <dgm:cxn modelId="{CDCBC8EB-3104-4725-89C3-5462BE4B8CC5}" srcId="{20A0A87F-7A98-4A15-8FAF-154C7FA830AF}" destId="{6CCB7690-70C5-49D0-9CA2-9C75F57872A5}" srcOrd="2" destOrd="0" parTransId="{9021C566-92AE-4FF3-826C-7F84A65C47F6}" sibTransId="{8862B44D-A374-41BE-9725-60086E292BD3}"/>
    <dgm:cxn modelId="{513E8777-613D-417A-B967-A7307ABBF7EE}" type="presOf" srcId="{43769A5A-3441-49C4-BA64-A261CB1E5298}" destId="{C769C28B-3C3B-4D20-9A66-B2BD337539A4}" srcOrd="0" destOrd="0" presId="urn:microsoft.com/office/officeart/2005/8/layout/process2"/>
    <dgm:cxn modelId="{081F2124-4D87-4012-837B-4203349BF46F}" type="presOf" srcId="{14A66ED4-BD16-42F9-8CD3-88FBDFF0762F}" destId="{926F3C91-BC9D-484D-9516-B63A5E237AC7}" srcOrd="0" destOrd="0" presId="urn:microsoft.com/office/officeart/2005/8/layout/process2"/>
    <dgm:cxn modelId="{CEE024FC-A681-4CE3-A996-AAE300A9F98F}" type="presOf" srcId="{C073A5F6-2C4A-4177-B1F4-F52F9D8DA851}" destId="{F4812A4E-FF6C-4B02-AB9E-AD30F8E7FECE}" srcOrd="1" destOrd="0" presId="urn:microsoft.com/office/officeart/2005/8/layout/process2"/>
    <dgm:cxn modelId="{128ED041-1911-495A-A36D-395681304F8F}" srcId="{20A0A87F-7A98-4A15-8FAF-154C7FA830AF}" destId="{43769A5A-3441-49C4-BA64-A261CB1E5298}" srcOrd="0" destOrd="0" parTransId="{8357CD8F-52E7-4B06-9EA5-A54B2A7D8F59}" sibTransId="{095F773F-A363-4BBE-A61F-C72091B10E6D}"/>
    <dgm:cxn modelId="{88B1555A-FC2C-46E2-8F3C-88F9641FB6EE}" type="presOf" srcId="{20A0A87F-7A98-4A15-8FAF-154C7FA830AF}" destId="{A1E914D8-2B88-42F4-96EA-F79E447A592B}" srcOrd="0" destOrd="0" presId="urn:microsoft.com/office/officeart/2005/8/layout/process2"/>
    <dgm:cxn modelId="{F2144E69-B8D1-48BB-BAF1-47B7047661C6}" type="presOf" srcId="{8862B44D-A374-41BE-9725-60086E292BD3}" destId="{9B5B0B63-7BC3-482F-83A3-0264EE9E3A95}" srcOrd="0" destOrd="0" presId="urn:microsoft.com/office/officeart/2005/8/layout/process2"/>
    <dgm:cxn modelId="{9B18BC8D-8972-4EAF-ABC1-C629F1780028}" type="presParOf" srcId="{A1E914D8-2B88-42F4-96EA-F79E447A592B}" destId="{C769C28B-3C3B-4D20-9A66-B2BD337539A4}" srcOrd="0" destOrd="0" presId="urn:microsoft.com/office/officeart/2005/8/layout/process2"/>
    <dgm:cxn modelId="{211109AC-CCB5-42B4-AC29-7EE670A81866}" type="presParOf" srcId="{A1E914D8-2B88-42F4-96EA-F79E447A592B}" destId="{46AB735B-5E1F-4DC9-B63F-969B78A8EFB3}" srcOrd="1" destOrd="0" presId="urn:microsoft.com/office/officeart/2005/8/layout/process2"/>
    <dgm:cxn modelId="{B639AFBF-1B9F-4C88-802A-494DC29C4A8D}" type="presParOf" srcId="{46AB735B-5E1F-4DC9-B63F-969B78A8EFB3}" destId="{984E47A9-7229-447B-B210-E3AE4107D617}" srcOrd="0" destOrd="0" presId="urn:microsoft.com/office/officeart/2005/8/layout/process2"/>
    <dgm:cxn modelId="{5C676A84-46D9-4275-B05F-BFD64B8B981E}" type="presParOf" srcId="{A1E914D8-2B88-42F4-96EA-F79E447A592B}" destId="{4CC1F7E5-5084-4F1E-9699-A1173C88A368}" srcOrd="2" destOrd="0" presId="urn:microsoft.com/office/officeart/2005/8/layout/process2"/>
    <dgm:cxn modelId="{C4C4C31D-5BF1-4C8B-8875-8C42BBBCE085}" type="presParOf" srcId="{A1E914D8-2B88-42F4-96EA-F79E447A592B}" destId="{DD0C63FB-C5DB-434C-AE3E-4CCC29DEC5D4}" srcOrd="3" destOrd="0" presId="urn:microsoft.com/office/officeart/2005/8/layout/process2"/>
    <dgm:cxn modelId="{865406AC-7D30-4E20-89C4-1B239B84DAD3}" type="presParOf" srcId="{DD0C63FB-C5DB-434C-AE3E-4CCC29DEC5D4}" destId="{F4812A4E-FF6C-4B02-AB9E-AD30F8E7FECE}" srcOrd="0" destOrd="0" presId="urn:microsoft.com/office/officeart/2005/8/layout/process2"/>
    <dgm:cxn modelId="{F343BAC1-00DD-4900-84BC-AE32491D25E0}" type="presParOf" srcId="{A1E914D8-2B88-42F4-96EA-F79E447A592B}" destId="{A7E93B81-466F-44DD-BFF4-E633C91DE03A}" srcOrd="4" destOrd="0" presId="urn:microsoft.com/office/officeart/2005/8/layout/process2"/>
    <dgm:cxn modelId="{8945684B-35B2-4D2B-AF6C-C98FFFC770D5}" type="presParOf" srcId="{A1E914D8-2B88-42F4-96EA-F79E447A592B}" destId="{9B5B0B63-7BC3-482F-83A3-0264EE9E3A95}" srcOrd="5" destOrd="0" presId="urn:microsoft.com/office/officeart/2005/8/layout/process2"/>
    <dgm:cxn modelId="{BFD55220-376A-4694-9FA2-3BD28400DD5A}" type="presParOf" srcId="{9B5B0B63-7BC3-482F-83A3-0264EE9E3A95}" destId="{6C05CD62-7A21-44BB-ACA7-AF231F56E7AB}" srcOrd="0" destOrd="0" presId="urn:microsoft.com/office/officeart/2005/8/layout/process2"/>
    <dgm:cxn modelId="{287B341E-B206-437F-8D40-51999D4D24DE}" type="presParOf" srcId="{A1E914D8-2B88-42F4-96EA-F79E447A592B}" destId="{926F3C91-BC9D-484D-9516-B63A5E237AC7}" srcOrd="6"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D76793-0A9F-4078-8203-27EE19E223BA}">
      <dsp:nvSpPr>
        <dsp:cNvPr id="0" name=""/>
        <dsp:cNvSpPr/>
      </dsp:nvSpPr>
      <dsp:spPr>
        <a:xfrm>
          <a:off x="0" y="54457"/>
          <a:ext cx="8778694"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effectLst>
                <a:outerShdw blurRad="50800" dist="38100" dir="2700000" algn="tl" rotWithShape="0">
                  <a:prstClr val="black">
                    <a:alpha val="40000"/>
                  </a:prstClr>
                </a:outerShdw>
              </a:effectLst>
            </a:rPr>
            <a:t>Single and Dual controller hardware configurations</a:t>
          </a:r>
          <a:endParaRPr lang="en-US" sz="1600" kern="1200">
            <a:effectLst>
              <a:outerShdw blurRad="50800" dist="38100" dir="2700000" algn="tl" rotWithShape="0">
                <a:prstClr val="black">
                  <a:alpha val="40000"/>
                </a:prstClr>
              </a:outerShdw>
            </a:effectLst>
          </a:endParaRPr>
        </a:p>
      </dsp:txBody>
      <dsp:txXfrm>
        <a:off x="0" y="54457"/>
        <a:ext cx="8778694" cy="383760"/>
      </dsp:txXfrm>
    </dsp:sp>
    <dsp:sp modelId="{E56D776F-3798-4D0E-8C41-D02199C0C1C8}">
      <dsp:nvSpPr>
        <dsp:cNvPr id="0" name=""/>
        <dsp:cNvSpPr/>
      </dsp:nvSpPr>
      <dsp:spPr>
        <a:xfrm>
          <a:off x="0" y="438217"/>
          <a:ext cx="8778694"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4"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kern="1200" dirty="0" smtClean="0"/>
            <a:t>2U, 12/24 drive efficient packaging</a:t>
          </a:r>
          <a:endParaRPr lang="en-US" sz="1200" kern="1200" dirty="0"/>
        </a:p>
        <a:p>
          <a:pPr marL="114300" lvl="1" indent="-114300" algn="l" defTabSz="533400" rtl="0">
            <a:lnSpc>
              <a:spcPct val="90000"/>
            </a:lnSpc>
            <a:spcBef>
              <a:spcPct val="0"/>
            </a:spcBef>
            <a:spcAft>
              <a:spcPct val="20000"/>
            </a:spcAft>
            <a:buChar char="••"/>
          </a:pPr>
          <a:r>
            <a:rPr lang="en-US" sz="1200" kern="1200" smtClean="0"/>
            <a:t>Fully redundant</a:t>
          </a:r>
          <a:endParaRPr lang="en-US" sz="1200" kern="1200"/>
        </a:p>
        <a:p>
          <a:pPr marL="114300" lvl="1" indent="-114300" algn="l" defTabSz="533400" rtl="0">
            <a:lnSpc>
              <a:spcPct val="90000"/>
            </a:lnSpc>
            <a:spcBef>
              <a:spcPct val="0"/>
            </a:spcBef>
            <a:spcAft>
              <a:spcPct val="20000"/>
            </a:spcAft>
            <a:buChar char="••"/>
          </a:pPr>
          <a:r>
            <a:rPr lang="en-US" sz="1200" kern="1200" smtClean="0"/>
            <a:t>Hot-swap components</a:t>
          </a:r>
          <a:endParaRPr lang="en-US" sz="1200" kern="1200"/>
        </a:p>
      </dsp:txBody>
      <dsp:txXfrm>
        <a:off x="0" y="438217"/>
        <a:ext cx="8778694" cy="629280"/>
      </dsp:txXfrm>
    </dsp:sp>
    <dsp:sp modelId="{5585E79C-412F-4854-AAB7-6D27529B6AF0}">
      <dsp:nvSpPr>
        <dsp:cNvPr id="0" name=""/>
        <dsp:cNvSpPr/>
      </dsp:nvSpPr>
      <dsp:spPr>
        <a:xfrm>
          <a:off x="0" y="1067497"/>
          <a:ext cx="8778694"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effectLst>
                <a:outerShdw blurRad="50800" dist="38100" dir="2700000" algn="tl" rotWithShape="0">
                  <a:prstClr val="black">
                    <a:alpha val="40000"/>
                  </a:prstClr>
                </a:outerShdw>
              </a:effectLst>
            </a:rPr>
            <a:t>DAS and SAN connectivity</a:t>
          </a:r>
          <a:endParaRPr lang="en-US" sz="1600" kern="1200">
            <a:effectLst>
              <a:outerShdw blurRad="50800" dist="38100" dir="2700000" algn="tl" rotWithShape="0">
                <a:prstClr val="black">
                  <a:alpha val="40000"/>
                </a:prstClr>
              </a:outerShdw>
            </a:effectLst>
          </a:endParaRPr>
        </a:p>
      </dsp:txBody>
      <dsp:txXfrm>
        <a:off x="0" y="1067497"/>
        <a:ext cx="8778694" cy="383760"/>
      </dsp:txXfrm>
    </dsp:sp>
    <dsp:sp modelId="{97DE0D65-E49E-44F4-91AF-B25D4BD5D268}">
      <dsp:nvSpPr>
        <dsp:cNvPr id="0" name=""/>
        <dsp:cNvSpPr/>
      </dsp:nvSpPr>
      <dsp:spPr>
        <a:xfrm>
          <a:off x="0" y="1451257"/>
          <a:ext cx="8778694"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4"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kern="1200" smtClean="0"/>
            <a:t>Windows, Linux and VMware support</a:t>
          </a:r>
          <a:endParaRPr lang="en-US" sz="1200" kern="1200"/>
        </a:p>
        <a:p>
          <a:pPr marL="114300" lvl="1" indent="-114300" algn="l" defTabSz="533400" rtl="0">
            <a:lnSpc>
              <a:spcPct val="90000"/>
            </a:lnSpc>
            <a:spcBef>
              <a:spcPct val="0"/>
            </a:spcBef>
            <a:spcAft>
              <a:spcPct val="20000"/>
            </a:spcAft>
            <a:buChar char="••"/>
          </a:pPr>
          <a:r>
            <a:rPr lang="en-US" sz="1200" kern="1200" dirty="0" smtClean="0"/>
            <a:t>8 host interface ports, 4 per controller</a:t>
          </a:r>
          <a:endParaRPr lang="en-US" sz="1200" kern="1200" dirty="0"/>
        </a:p>
        <a:p>
          <a:pPr marL="114300" lvl="1" indent="-114300" algn="l" defTabSz="533400" rtl="0">
            <a:lnSpc>
              <a:spcPct val="90000"/>
            </a:lnSpc>
            <a:spcBef>
              <a:spcPct val="0"/>
            </a:spcBef>
            <a:spcAft>
              <a:spcPct val="20000"/>
            </a:spcAft>
            <a:buChar char="••"/>
          </a:pPr>
          <a:r>
            <a:rPr lang="en-US" sz="1200" kern="1200" smtClean="0"/>
            <a:t>FC – 8 Gbit/s Fabric protocol support (PTP)</a:t>
          </a:r>
          <a:endParaRPr lang="en-US" sz="1200" kern="1200"/>
        </a:p>
        <a:p>
          <a:pPr marL="114300" lvl="1" indent="-114300" algn="l" defTabSz="533400" rtl="0">
            <a:lnSpc>
              <a:spcPct val="90000"/>
            </a:lnSpc>
            <a:spcBef>
              <a:spcPct val="0"/>
            </a:spcBef>
            <a:spcAft>
              <a:spcPct val="20000"/>
            </a:spcAft>
            <a:buChar char="••"/>
          </a:pPr>
          <a:r>
            <a:rPr lang="en-US" sz="1200" kern="1200" dirty="0" smtClean="0">
              <a:effectLst>
                <a:outerShdw blurRad="50800" dist="38100" dir="2700000" algn="tl" rotWithShape="0">
                  <a:prstClr val="black">
                    <a:alpha val="40000"/>
                  </a:prstClr>
                </a:outerShdw>
              </a:effectLst>
            </a:rPr>
            <a:t>Support from 2 to 144 disks, current industry offerings</a:t>
          </a:r>
          <a:endParaRPr lang="en-US" sz="1200" kern="1200" dirty="0"/>
        </a:p>
      </dsp:txBody>
      <dsp:txXfrm>
        <a:off x="0" y="1451257"/>
        <a:ext cx="8778694" cy="828000"/>
      </dsp:txXfrm>
    </dsp:sp>
    <dsp:sp modelId="{74A1D33B-2D92-456D-92B7-56F6D38A4657}">
      <dsp:nvSpPr>
        <dsp:cNvPr id="0" name=""/>
        <dsp:cNvSpPr/>
      </dsp:nvSpPr>
      <dsp:spPr>
        <a:xfrm>
          <a:off x="0" y="2279257"/>
          <a:ext cx="8778694"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Support for </a:t>
          </a:r>
          <a:r>
            <a:rPr lang="en-US" sz="1600" kern="1200" dirty="0" err="1" smtClean="0"/>
            <a:t>upto</a:t>
          </a:r>
          <a:r>
            <a:rPr lang="en-US" sz="1600" kern="1200" dirty="0" smtClean="0"/>
            <a:t> 192 SAS or </a:t>
          </a:r>
          <a:r>
            <a:rPr lang="en-US" sz="1600" kern="1200" dirty="0" err="1" smtClean="0"/>
            <a:t>Nearline</a:t>
          </a:r>
          <a:r>
            <a:rPr lang="en-US" sz="1600" kern="1200" dirty="0" smtClean="0"/>
            <a:t> SAS Drives</a:t>
          </a:r>
          <a:endParaRPr lang="en-US" sz="1600" kern="1200" dirty="0"/>
        </a:p>
      </dsp:txBody>
      <dsp:txXfrm>
        <a:off x="0" y="2279257"/>
        <a:ext cx="8778694" cy="383760"/>
      </dsp:txXfrm>
    </dsp:sp>
    <dsp:sp modelId="{434C9716-6C41-42B8-BCEE-7FAD2F85A0BA}">
      <dsp:nvSpPr>
        <dsp:cNvPr id="0" name=""/>
        <dsp:cNvSpPr/>
      </dsp:nvSpPr>
      <dsp:spPr>
        <a:xfrm>
          <a:off x="0" y="2663017"/>
          <a:ext cx="8778694"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4"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kern="1200" dirty="0" smtClean="0"/>
            <a:t>2.5” SAS 10K and 15K RPM  - 600, 900GB</a:t>
          </a:r>
          <a:endParaRPr lang="en-US" sz="1200" kern="1200" dirty="0"/>
        </a:p>
        <a:p>
          <a:pPr marL="114300" lvl="1" indent="-114300" algn="l" defTabSz="533400" rtl="0">
            <a:lnSpc>
              <a:spcPct val="90000"/>
            </a:lnSpc>
            <a:spcBef>
              <a:spcPct val="0"/>
            </a:spcBef>
            <a:spcAft>
              <a:spcPct val="20000"/>
            </a:spcAft>
            <a:buChar char="••"/>
          </a:pPr>
          <a:r>
            <a:rPr lang="en-US" sz="1200" kern="1200" dirty="0" smtClean="0"/>
            <a:t>3.5” </a:t>
          </a:r>
          <a:r>
            <a:rPr lang="en-US" sz="1200" kern="1200" dirty="0" err="1" smtClean="0"/>
            <a:t>Nearline</a:t>
          </a:r>
          <a:r>
            <a:rPr lang="en-US" sz="1200" kern="1200" dirty="0" smtClean="0"/>
            <a:t> SAS 7.2K RPM - 2, 3, 4 TB</a:t>
          </a:r>
          <a:endParaRPr lang="en-US" sz="1200" kern="1200" dirty="0"/>
        </a:p>
        <a:p>
          <a:pPr marL="114300" lvl="1" indent="-114300" algn="l" defTabSz="533400" rtl="0">
            <a:lnSpc>
              <a:spcPct val="90000"/>
            </a:lnSpc>
            <a:spcBef>
              <a:spcPct val="0"/>
            </a:spcBef>
            <a:spcAft>
              <a:spcPct val="20000"/>
            </a:spcAft>
            <a:buChar char="••"/>
          </a:pPr>
          <a:r>
            <a:rPr lang="en-US" sz="1200" kern="1200" dirty="0" smtClean="0"/>
            <a:t>Freely mix drives in any quantities, any locations</a:t>
          </a:r>
          <a:endParaRPr lang="en-US" sz="1200" kern="1200" dirty="0"/>
        </a:p>
      </dsp:txBody>
      <dsp:txXfrm>
        <a:off x="0" y="2663017"/>
        <a:ext cx="8778694" cy="629280"/>
      </dsp:txXfrm>
    </dsp:sp>
    <dsp:sp modelId="{08F6DD45-6580-4D83-B037-E5629898A36B}">
      <dsp:nvSpPr>
        <dsp:cNvPr id="0" name=""/>
        <dsp:cNvSpPr/>
      </dsp:nvSpPr>
      <dsp:spPr>
        <a:xfrm>
          <a:off x="0" y="3292297"/>
          <a:ext cx="8778694"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50800" dist="38100" dir="2700000" algn="tl" rotWithShape="0">
                  <a:prstClr val="black">
                    <a:alpha val="40000"/>
                  </a:prstClr>
                </a:outerShdw>
              </a:effectLst>
            </a:rPr>
            <a:t>Battery-free Cache backup</a:t>
          </a:r>
          <a:endParaRPr lang="en-US" sz="1600" kern="1200" dirty="0">
            <a:effectLst>
              <a:outerShdw blurRad="50800" dist="38100" dir="2700000" algn="tl" rotWithShape="0">
                <a:prstClr val="black">
                  <a:alpha val="40000"/>
                </a:prstClr>
              </a:outerShdw>
            </a:effectLst>
          </a:endParaRPr>
        </a:p>
      </dsp:txBody>
      <dsp:txXfrm>
        <a:off x="0" y="3292297"/>
        <a:ext cx="8778694" cy="383760"/>
      </dsp:txXfrm>
    </dsp:sp>
    <dsp:sp modelId="{A8728D1C-2A22-4F4E-802B-AE202E5DB696}">
      <dsp:nvSpPr>
        <dsp:cNvPr id="0" name=""/>
        <dsp:cNvSpPr/>
      </dsp:nvSpPr>
      <dsp:spPr>
        <a:xfrm>
          <a:off x="0" y="3722137"/>
          <a:ext cx="8778694"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50800" dist="38100" dir="2700000" algn="tl" rotWithShape="0">
                  <a:prstClr val="black">
                    <a:alpha val="40000"/>
                  </a:prstClr>
                </a:outerShdw>
              </a:effectLst>
            </a:rPr>
            <a:t>RAID 0, 1, 3, 5, 6,10, 50 data protection </a:t>
          </a:r>
          <a:endParaRPr lang="en-US" sz="1600" kern="1200" dirty="0">
            <a:effectLst>
              <a:outerShdw blurRad="50800" dist="38100" dir="2700000" algn="tl" rotWithShape="0">
                <a:prstClr val="black">
                  <a:alpha val="40000"/>
                </a:prstClr>
              </a:outerShdw>
            </a:effectLst>
          </a:endParaRPr>
        </a:p>
      </dsp:txBody>
      <dsp:txXfrm>
        <a:off x="0" y="3722137"/>
        <a:ext cx="8778694" cy="383760"/>
      </dsp:txXfrm>
    </dsp:sp>
    <dsp:sp modelId="{75181D47-CE2D-400E-8E1D-296FE50F6EC1}">
      <dsp:nvSpPr>
        <dsp:cNvPr id="0" name=""/>
        <dsp:cNvSpPr/>
      </dsp:nvSpPr>
      <dsp:spPr>
        <a:xfrm>
          <a:off x="0" y="4151977"/>
          <a:ext cx="8778694"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effectLst>
                <a:outerShdw blurRad="50800" dist="38100" dir="2700000" algn="tl" rotWithShape="0">
                  <a:prstClr val="black">
                    <a:alpha val="40000"/>
                  </a:prstClr>
                </a:outerShdw>
              </a:effectLst>
            </a:rPr>
            <a:t>Local and Global hot spare support</a:t>
          </a:r>
          <a:endParaRPr lang="en-US" sz="1600" kern="1200">
            <a:effectLst>
              <a:outerShdw blurRad="50800" dist="38100" dir="2700000" algn="tl" rotWithShape="0">
                <a:prstClr val="black">
                  <a:alpha val="40000"/>
                </a:prstClr>
              </a:outerShdw>
            </a:effectLst>
          </a:endParaRPr>
        </a:p>
      </dsp:txBody>
      <dsp:txXfrm>
        <a:off x="0" y="4151977"/>
        <a:ext cx="8778694" cy="383760"/>
      </dsp:txXfrm>
    </dsp:sp>
    <dsp:sp modelId="{FB8E4530-3066-46E0-87AE-9756EA80EAEB}">
      <dsp:nvSpPr>
        <dsp:cNvPr id="0" name=""/>
        <dsp:cNvSpPr/>
      </dsp:nvSpPr>
      <dsp:spPr>
        <a:xfrm>
          <a:off x="0" y="4581817"/>
          <a:ext cx="8778694"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effectLst>
                <a:outerShdw blurRad="50800" dist="38100" dir="2700000" algn="tl" rotWithShape="0">
                  <a:prstClr val="black">
                    <a:alpha val="40000"/>
                  </a:prstClr>
                </a:outerShdw>
              </a:effectLst>
            </a:rPr>
            <a:t>Embedded Management software is OS platform independent</a:t>
          </a:r>
          <a:endParaRPr lang="en-US" sz="1600" kern="1200">
            <a:effectLst>
              <a:outerShdw blurRad="50800" dist="38100" dir="2700000" algn="tl" rotWithShape="0">
                <a:prstClr val="black">
                  <a:alpha val="40000"/>
                </a:prstClr>
              </a:outerShdw>
            </a:effectLst>
          </a:endParaRPr>
        </a:p>
      </dsp:txBody>
      <dsp:txXfrm>
        <a:off x="0" y="4581817"/>
        <a:ext cx="8778694" cy="3837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6" descr="logo_blu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680" y="115015"/>
            <a:ext cx="2194560" cy="365045"/>
          </a:xfrm>
          <a:prstGeom prst="rect">
            <a:avLst/>
          </a:prstGeom>
          <a:noFill/>
          <a:ln w="9525">
            <a:noFill/>
            <a:miter lim="800000"/>
            <a:headEnd/>
            <a:tailEnd/>
          </a:ln>
        </p:spPr>
      </p:pic>
      <p:sp>
        <p:nvSpPr>
          <p:cNvPr id="28675" name="Rectangle 7"/>
          <p:cNvSpPr>
            <a:spLocks noChangeArrowheads="1"/>
          </p:cNvSpPr>
          <p:nvPr/>
        </p:nvSpPr>
        <p:spPr bwMode="auto">
          <a:xfrm>
            <a:off x="81280" y="9042797"/>
            <a:ext cx="5283200" cy="480060"/>
          </a:xfrm>
          <a:prstGeom prst="rect">
            <a:avLst/>
          </a:prstGeom>
          <a:noFill/>
          <a:ln w="9525">
            <a:noFill/>
            <a:miter lim="800000"/>
            <a:headEnd/>
            <a:tailEnd/>
          </a:ln>
        </p:spPr>
        <p:txBody>
          <a:bodyPr lIns="96661" tIns="48331" rIns="96661" bIns="48331" anchor="b"/>
          <a:lstStyle/>
          <a:p>
            <a:pPr>
              <a:defRPr/>
            </a:pPr>
            <a:r>
              <a:rPr lang="en-US" sz="600" dirty="0">
                <a:latin typeface="Arial" pitchFamily="34" charset="0"/>
                <a:ea typeface="ＭＳ Ｐゴシック" charset="-128"/>
                <a:cs typeface="Arial" pitchFamily="34" charset="0"/>
              </a:rPr>
              <a:t>© 2010 Quantum Corporation. Company Confidential. Forward-looking information is based upon multiple assumptions and uncertainties, does not necessarily represent the company</a:t>
            </a:r>
            <a:r>
              <a:rPr lang="ja-JP" altLang="en-US" sz="600" dirty="0">
                <a:latin typeface="Arial" pitchFamily="34" charset="0"/>
                <a:ea typeface="ＭＳ Ｐゴシック" charset="-128"/>
                <a:cs typeface="Arial" pitchFamily="34" charset="0"/>
              </a:rPr>
              <a:t>’</a:t>
            </a:r>
            <a:r>
              <a:rPr lang="en-US" altLang="ja-JP" sz="600" dirty="0">
                <a:latin typeface="Arial" pitchFamily="34" charset="0"/>
                <a:ea typeface="ＭＳ Ｐゴシック" charset="-128"/>
                <a:cs typeface="Arial" pitchFamily="34" charset="0"/>
              </a:rPr>
              <a:t>s outlook and is for planning purposes only.</a:t>
            </a:r>
            <a:endParaRPr lang="en-US" sz="600" dirty="0">
              <a:latin typeface="Arial" pitchFamily="34" charset="0"/>
              <a:ea typeface="ＭＳ Ｐゴシック" charset="-128"/>
              <a:cs typeface="Arial" pitchFamily="34" charset="0"/>
            </a:endParaRPr>
          </a:p>
        </p:txBody>
      </p:sp>
      <p:sp>
        <p:nvSpPr>
          <p:cNvPr id="28676" name="Rectangle 8"/>
          <p:cNvSpPr>
            <a:spLocks noChangeArrowheads="1"/>
          </p:cNvSpPr>
          <p:nvPr/>
        </p:nvSpPr>
        <p:spPr bwMode="auto">
          <a:xfrm>
            <a:off x="5689601" y="9041130"/>
            <a:ext cx="1623907" cy="480060"/>
          </a:xfrm>
          <a:prstGeom prst="rect">
            <a:avLst/>
          </a:prstGeom>
          <a:noFill/>
          <a:ln w="9525">
            <a:noFill/>
            <a:miter lim="800000"/>
            <a:headEnd/>
            <a:tailEnd/>
          </a:ln>
        </p:spPr>
        <p:txBody>
          <a:bodyPr lIns="96661" tIns="48331" rIns="96661" bIns="48331" anchor="b"/>
          <a:lstStyle/>
          <a:p>
            <a:pPr algn="r">
              <a:defRPr/>
            </a:pPr>
            <a:fld id="{3FDB4DEF-1C31-4CDB-AE15-0571721ADE37}" type="slidenum">
              <a:rPr lang="en-US" sz="1300">
                <a:latin typeface="Arial" pitchFamily="34" charset="0"/>
                <a:ea typeface="ＭＳ Ｐゴシック" charset="-128"/>
                <a:cs typeface="Arial" pitchFamily="34" charset="0"/>
              </a:rPr>
              <a:pPr algn="r">
                <a:defRPr/>
              </a:pPr>
              <a:t>‹#›</a:t>
            </a:fld>
            <a:endParaRPr lang="en-US" sz="1300" dirty="0">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xmlns="" val="1447771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62560" y="4560570"/>
            <a:ext cx="69900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246" name="Rectangle 6"/>
          <p:cNvSpPr>
            <a:spLocks noGrp="1" noChangeArrowheads="1"/>
          </p:cNvSpPr>
          <p:nvPr>
            <p:ph type="ftr" sz="quarter" idx="4"/>
          </p:nvPr>
        </p:nvSpPr>
        <p:spPr bwMode="auto">
          <a:xfrm>
            <a:off x="81280" y="9041130"/>
            <a:ext cx="528320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600">
                <a:ea typeface="ＭＳ Ｐゴシック" charset="-128"/>
                <a:cs typeface="+mn-cs"/>
              </a:defRPr>
            </a:lvl1pPr>
          </a:lstStyle>
          <a:p>
            <a:pPr>
              <a:defRPr/>
            </a:pPr>
            <a:r>
              <a:rPr lang="en-US" dirty="0" smtClean="0">
                <a:latin typeface="Arial" pitchFamily="34" charset="0"/>
              </a:rPr>
              <a:t>© 2010 Quantum Corporation. Company Confidential. Forward-looking information is based upon multiple assumptions and uncertainties, does not necessarily represent the company</a:t>
            </a:r>
            <a:r>
              <a:rPr lang="ja-JP" altLang="en-US" dirty="0" smtClean="0">
                <a:latin typeface="Arial" pitchFamily="34" charset="0"/>
              </a:rPr>
              <a:t>’</a:t>
            </a:r>
            <a:r>
              <a:rPr lang="en-US" altLang="ja-JP" dirty="0" smtClean="0">
                <a:latin typeface="Arial" pitchFamily="34" charset="0"/>
              </a:rPr>
              <a:t>s outlook and is for planning purposes only.</a:t>
            </a:r>
            <a:endParaRPr lang="en-US" dirty="0">
              <a:latin typeface="Arial" pitchFamily="34" charset="0"/>
            </a:endParaRPr>
          </a:p>
        </p:txBody>
      </p:sp>
      <p:sp>
        <p:nvSpPr>
          <p:cNvPr id="10247" name="Rectangle 7"/>
          <p:cNvSpPr>
            <a:spLocks noGrp="1" noChangeArrowheads="1"/>
          </p:cNvSpPr>
          <p:nvPr>
            <p:ph type="sldNum" sz="quarter" idx="5"/>
          </p:nvPr>
        </p:nvSpPr>
        <p:spPr bwMode="auto">
          <a:xfrm>
            <a:off x="5689601" y="9041130"/>
            <a:ext cx="1623907"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pitchFamily="34" charset="0"/>
                <a:ea typeface="ＭＳ Ｐゴシック" charset="-128"/>
                <a:cs typeface="+mn-cs"/>
              </a:defRPr>
            </a:lvl1pPr>
          </a:lstStyle>
          <a:p>
            <a:pPr>
              <a:defRPr/>
            </a:pPr>
            <a:fld id="{857B0BA6-1AAD-4AF6-9E2B-B167E0A67E35}" type="slidenum">
              <a:rPr lang="en-US" smtClean="0"/>
              <a:pPr>
                <a:defRPr/>
              </a:pPr>
              <a:t>‹#›</a:t>
            </a:fld>
            <a:endParaRPr lang="en-US" dirty="0"/>
          </a:p>
        </p:txBody>
      </p:sp>
      <p:pic>
        <p:nvPicPr>
          <p:cNvPr id="32774" name="Picture 8" descr="logo_blue"/>
          <p:cNvPicPr>
            <a:picLocks noChangeAspect="1" noChangeArrowheads="1"/>
          </p:cNvPicPr>
          <p:nvPr/>
        </p:nvPicPr>
        <p:blipFill>
          <a:blip r:embed="rId2"/>
          <a:srcRect/>
          <a:stretch>
            <a:fillRect/>
          </a:stretch>
        </p:blipFill>
        <p:spPr bwMode="auto">
          <a:xfrm>
            <a:off x="487680" y="115015"/>
            <a:ext cx="2194560" cy="365045"/>
          </a:xfrm>
          <a:prstGeom prst="rect">
            <a:avLst/>
          </a:prstGeom>
          <a:noFill/>
          <a:ln w="9525">
            <a:noFill/>
            <a:miter lim="800000"/>
            <a:headEnd/>
            <a:tailEnd/>
          </a:ln>
        </p:spPr>
      </p:pic>
    </p:spTree>
    <p:extLst>
      <p:ext uri="{BB962C8B-B14F-4D97-AF65-F5344CB8AC3E}">
        <p14:creationId xmlns:p14="http://schemas.microsoft.com/office/powerpoint/2010/main" xmlns="" val="2813660995"/>
      </p:ext>
    </p:extLst>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pitchFamily="34" charset="0"/>
        <a:ea typeface="ＭＳ Ｐゴシック" charset="0"/>
        <a:cs typeface="ＭＳ Ｐゴシック" charset="-128"/>
      </a:defRPr>
    </a:lvl1pPr>
    <a:lvl2pPr marL="457200" algn="l" rtl="0" eaLnBrk="0" fontAlgn="base" hangingPunct="0">
      <a:spcBef>
        <a:spcPct val="10000"/>
      </a:spcBef>
      <a:spcAft>
        <a:spcPct val="0"/>
      </a:spcAft>
      <a:defRPr sz="1000" kern="1200">
        <a:solidFill>
          <a:schemeClr val="tx1"/>
        </a:solidFill>
        <a:latin typeface="Arial" pitchFamily="34" charset="0"/>
        <a:ea typeface="ＭＳ Ｐゴシック" charset="0"/>
        <a:cs typeface="+mn-cs"/>
      </a:defRPr>
    </a:lvl2pPr>
    <a:lvl3pPr marL="914400" algn="l" rtl="0" eaLnBrk="0" fontAlgn="base" hangingPunct="0">
      <a:spcBef>
        <a:spcPct val="10000"/>
      </a:spcBef>
      <a:spcAft>
        <a:spcPct val="0"/>
      </a:spcAft>
      <a:defRPr sz="1000" kern="1200">
        <a:solidFill>
          <a:schemeClr val="tx1"/>
        </a:solidFill>
        <a:latin typeface="Arial" pitchFamily="34" charset="0"/>
        <a:ea typeface="ＭＳ Ｐゴシック" charset="0"/>
        <a:cs typeface="+mn-cs"/>
      </a:defRPr>
    </a:lvl3pPr>
    <a:lvl4pPr marL="1371600" algn="l" rtl="0" eaLnBrk="0" fontAlgn="base" hangingPunct="0">
      <a:spcBef>
        <a:spcPct val="10000"/>
      </a:spcBef>
      <a:spcAft>
        <a:spcPct val="0"/>
      </a:spcAft>
      <a:defRPr sz="1000" kern="1200">
        <a:solidFill>
          <a:schemeClr val="tx1"/>
        </a:solidFill>
        <a:latin typeface="Arial" pitchFamily="34" charset="0"/>
        <a:ea typeface="ＭＳ Ｐゴシック" charset="0"/>
        <a:cs typeface="+mn-cs"/>
      </a:defRPr>
    </a:lvl4pPr>
    <a:lvl5pPr marL="1828800" algn="l" rtl="0" eaLnBrk="0" fontAlgn="base" hangingPunct="0">
      <a:spcBef>
        <a:spcPct val="10000"/>
      </a:spcBef>
      <a:spcAft>
        <a:spcPct val="0"/>
      </a:spcAft>
      <a:defRPr sz="10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a:t>
            </a:r>
            <a:r>
              <a:rPr lang="ja-JP" altLang="en-US" smtClean="0"/>
              <a:t>’</a:t>
            </a:r>
            <a:r>
              <a:rPr lang="en-US" altLang="ja-JP" smtClean="0"/>
              <a:t>s outlook and is for planning purposes only.</a:t>
            </a:r>
            <a:endParaRPr lang="en-US"/>
          </a:p>
        </p:txBody>
      </p:sp>
      <p:sp>
        <p:nvSpPr>
          <p:cNvPr id="5" name="Slide Number Placeholder 4"/>
          <p:cNvSpPr>
            <a:spLocks noGrp="1"/>
          </p:cNvSpPr>
          <p:nvPr>
            <p:ph type="sldNum" sz="quarter" idx="11"/>
          </p:nvPr>
        </p:nvSpPr>
        <p:spPr/>
        <p:txBody>
          <a:bodyPr/>
          <a:lstStyle/>
          <a:p>
            <a:fld id="{DCBF9218-E451-4D04-A7CB-641EB23D1461}" type="slidenum">
              <a:rPr lang="en-US" smtClean="0"/>
              <a:pPr/>
              <a:t>6</a:t>
            </a:fld>
            <a:endParaRPr lang="en-US"/>
          </a:p>
        </p:txBody>
      </p:sp>
    </p:spTree>
    <p:extLst>
      <p:ext uri="{BB962C8B-B14F-4D97-AF65-F5344CB8AC3E}">
        <p14:creationId xmlns:p14="http://schemas.microsoft.com/office/powerpoint/2010/main" xmlns="" val="3053780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57325" y="1211263"/>
            <a:ext cx="6229350" cy="4435475"/>
          </a:xfrm>
          <a:prstGeom prst="rect">
            <a:avLst/>
          </a:prstGeom>
          <a:noFill/>
          <a:ln w="9525">
            <a:noFill/>
            <a:miter lim="800000"/>
            <a:headEnd/>
            <a:tailEnd/>
          </a:ln>
        </p:spPr>
      </p:pic>
      <p:pic>
        <p:nvPicPr>
          <p:cNvPr id="8" name="Picture 24" descr="QTM_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70763" y="288925"/>
            <a:ext cx="1416050" cy="212725"/>
          </a:xfrm>
          <a:prstGeom prst="rect">
            <a:avLst/>
          </a:prstGeom>
          <a:noFill/>
          <a:ln w="9525">
            <a:noFill/>
            <a:miter lim="800000"/>
            <a:headEnd/>
            <a:tailEnd/>
          </a:ln>
        </p:spPr>
      </p:pic>
      <p:sp>
        <p:nvSpPr>
          <p:cNvPr id="17" name="Text Placeholder 16"/>
          <p:cNvSpPr>
            <a:spLocks noGrp="1"/>
          </p:cNvSpPr>
          <p:nvPr>
            <p:ph type="body" sz="quarter" idx="13"/>
          </p:nvPr>
        </p:nvSpPr>
        <p:spPr>
          <a:xfrm>
            <a:off x="1981199" y="3140075"/>
            <a:ext cx="3534937" cy="1073150"/>
          </a:xfrm>
          <a:noFill/>
          <a:ln w="9525">
            <a:noFill/>
            <a:miter lim="800000"/>
            <a:headEnd/>
            <a:tailEnd/>
          </a:ln>
        </p:spPr>
        <p:txBody>
          <a:bodyPr>
            <a:normAutofit/>
          </a:bodyPr>
          <a:lstStyle>
            <a:lvl1pPr marL="0" indent="0">
              <a:buNone/>
              <a:defRPr lang="en-US" sz="1600" b="1" i="0" kern="1200" dirty="0" smtClean="0">
                <a:solidFill>
                  <a:srgbClr val="B9CDE5"/>
                </a:solidFill>
                <a:latin typeface="Arial" pitchFamily="34" charset="0"/>
                <a:ea typeface="+mn-ea"/>
                <a:cs typeface="Arial" pitchFamily="34" charset="0"/>
              </a:defRPr>
            </a:lvl1pPr>
          </a:lstStyle>
          <a:p>
            <a:pPr lvl="0"/>
            <a:r>
              <a:rPr lang="en-US" dirty="0" smtClean="0"/>
              <a:t>Click to edit Master text styles</a:t>
            </a:r>
          </a:p>
        </p:txBody>
      </p:sp>
      <p:sp>
        <p:nvSpPr>
          <p:cNvPr id="19" name="Text Placeholder 18"/>
          <p:cNvSpPr>
            <a:spLocks noGrp="1"/>
          </p:cNvSpPr>
          <p:nvPr>
            <p:ph type="body" sz="quarter" idx="14"/>
          </p:nvPr>
        </p:nvSpPr>
        <p:spPr>
          <a:xfrm>
            <a:off x="1981200" y="6248400"/>
            <a:ext cx="3899210" cy="215444"/>
          </a:xfrm>
          <a:noFill/>
          <a:ln w="9525">
            <a:noFill/>
            <a:miter lim="800000"/>
            <a:headEnd/>
            <a:tailEnd/>
          </a:ln>
        </p:spPr>
        <p:txBody>
          <a:bodyPr>
            <a:spAutoFit/>
          </a:bodyPr>
          <a:lstStyle>
            <a:lvl1pPr>
              <a:buNone/>
              <a:defRPr kumimoji="0" lang="en-US" sz="800" b="0" i="0" u="none" strike="noStrike" kern="0" cap="none" spc="0" normalizeH="0" baseline="0" noProof="0" dirty="0" smtClean="0">
                <a:ln>
                  <a:noFill/>
                </a:ln>
                <a:solidFill>
                  <a:srgbClr val="B3DAF9"/>
                </a:solidFill>
                <a:effectLst/>
                <a:uLnTx/>
                <a:uFillTx/>
                <a:latin typeface="Arial" pitchFamily="34" charset="0"/>
                <a:ea typeface="ＭＳ Ｐゴシック" charset="-128"/>
                <a:cs typeface="+mn-cs"/>
              </a:defRPr>
            </a:lvl1pPr>
          </a:lstStyle>
          <a:p>
            <a:pPr lvl="0"/>
            <a:r>
              <a:rPr lang="en-US" dirty="0" smtClean="0"/>
              <a:t>Click to edit Master text styles</a:t>
            </a:r>
          </a:p>
        </p:txBody>
      </p:sp>
      <p:sp>
        <p:nvSpPr>
          <p:cNvPr id="21" name="Text Placeholder 20"/>
          <p:cNvSpPr>
            <a:spLocks noGrp="1"/>
          </p:cNvSpPr>
          <p:nvPr>
            <p:ph type="body" sz="quarter" idx="15"/>
          </p:nvPr>
        </p:nvSpPr>
        <p:spPr>
          <a:xfrm>
            <a:off x="1981200" y="4206875"/>
            <a:ext cx="3549805" cy="338554"/>
          </a:xfrm>
          <a:noFill/>
          <a:ln w="9525">
            <a:noFill/>
            <a:miter lim="800000"/>
            <a:headEnd/>
            <a:tailEnd/>
          </a:ln>
        </p:spPr>
        <p:txBody>
          <a:bodyPr>
            <a:spAutoFit/>
          </a:bodyPr>
          <a:lstStyle>
            <a:lvl1pPr marL="0" indent="0">
              <a:buNone/>
              <a:defRPr kumimoji="0" lang="en-US" sz="1600" b="0" i="0" u="none" strike="noStrike" kern="0" cap="none" spc="0" normalizeH="0" baseline="0" noProof="0" dirty="0" smtClean="0">
                <a:ln>
                  <a:noFill/>
                </a:ln>
                <a:solidFill>
                  <a:srgbClr val="B3DAF9"/>
                </a:solidFill>
                <a:effectLst/>
                <a:uLnTx/>
                <a:uFillTx/>
                <a:latin typeface="Arial" pitchFamily="34" charset="0"/>
                <a:ea typeface="ＭＳ Ｐゴシック" charset="-128"/>
                <a:cs typeface="+mn-cs"/>
              </a:defRPr>
            </a:lvl1pPr>
          </a:lstStyle>
          <a:p>
            <a:pPr lvl="0"/>
            <a:r>
              <a:rPr lang="en-US" dirty="0" smtClean="0"/>
              <a:t>Click to edit Master text styles</a:t>
            </a:r>
          </a:p>
        </p:txBody>
      </p:sp>
      <p:sp>
        <p:nvSpPr>
          <p:cNvPr id="23" name="Text Placeholder 22"/>
          <p:cNvSpPr>
            <a:spLocks noGrp="1"/>
          </p:cNvSpPr>
          <p:nvPr>
            <p:ph type="body" sz="quarter" idx="16"/>
          </p:nvPr>
        </p:nvSpPr>
        <p:spPr>
          <a:xfrm>
            <a:off x="1981200" y="685800"/>
            <a:ext cx="352750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pitchFamily="34" charset="0"/>
                <a:ea typeface="ＭＳ Ｐゴシック" charset="-128"/>
                <a:cs typeface="ＭＳ Ｐゴシック" charset="-128"/>
              </a:defRPr>
            </a:lvl1pPr>
          </a:lstStyle>
          <a:p>
            <a:pPr lvl="0"/>
            <a:r>
              <a:rPr lang="en-US" dirty="0"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rackets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pitchFamily="34" charset="0"/>
                <a:ea typeface="ＭＳ Ｐゴシック" charset="-128"/>
                <a:cs typeface="ＭＳ Ｐゴシック" charset="-128"/>
              </a:defRPr>
            </a:lvl1pPr>
          </a:lstStyle>
          <a:p>
            <a:pPr lvl="0"/>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pitchFamily="34" charset="0"/>
                <a:ea typeface="ＭＳ Ｐゴシック" pitchFamily="34" charset="-128"/>
                <a:cs typeface="Arial" pitchFamily="34" charset="0"/>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nvGrpSpPr>
          <p:cNvPr id="3" name="Group 13"/>
          <p:cNvGrpSpPr>
            <a:grpSpLocks/>
          </p:cNvGrpSpPr>
          <p:nvPr/>
        </p:nvGrpSpPr>
        <p:grpSpPr bwMode="auto">
          <a:xfrm>
            <a:off x="2684463" y="1589088"/>
            <a:ext cx="4791075" cy="3411537"/>
            <a:chOff x="2647950" y="1589088"/>
            <a:chExt cx="4791075" cy="3411537"/>
          </a:xfrm>
        </p:grpSpPr>
        <p:pic>
          <p:nvPicPr>
            <p:cNvPr id="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47950" y="1589088"/>
              <a:ext cx="4791075" cy="3411537"/>
            </a:xfrm>
            <a:prstGeom prst="rect">
              <a:avLst/>
            </a:prstGeom>
            <a:noFill/>
            <a:ln w="9525">
              <a:noFill/>
              <a:miter lim="800000"/>
              <a:headEnd/>
              <a:tailEnd/>
            </a:ln>
          </p:spPr>
        </p:pic>
        <p:pic>
          <p:nvPicPr>
            <p:cNvPr id="5" name="Picture 2" descr="F:\My Box Files\Powerpoint\Quantum Certainty Master\Assets\be_certain-whit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60750" y="3095625"/>
              <a:ext cx="2138363" cy="296863"/>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latin typeface="Arial" pitchFamily="34" charset="0"/>
                <a:ea typeface="ＭＳ Ｐゴシック" charset="-128"/>
                <a:cs typeface="Arial" pitchFamily="34" charset="0"/>
              </a:rPr>
              <a:t>© 2012 Quantum Corporation. Company Confidential. Forward-looking information is based upon multiple assumptions and uncertainties,</a:t>
            </a:r>
            <a:br>
              <a:rPr lang="en-US" sz="800" kern="0" dirty="0">
                <a:solidFill>
                  <a:sysClr val="window" lastClr="FFFFFF"/>
                </a:solidFill>
                <a:latin typeface="Arial" pitchFamily="34" charset="0"/>
                <a:ea typeface="ＭＳ Ｐゴシック" charset="-128"/>
                <a:cs typeface="Arial" pitchFamily="34" charset="0"/>
              </a:rPr>
            </a:br>
            <a:r>
              <a:rPr lang="en-US" sz="800" kern="0" dirty="0">
                <a:solidFill>
                  <a:sysClr val="window" lastClr="FFFFFF"/>
                </a:solidFill>
                <a:latin typeface="Arial" pitchFamily="34" charset="0"/>
                <a:ea typeface="ＭＳ Ｐゴシック" charset="-128"/>
                <a:cs typeface="Arial" pitchFamily="34" charset="0"/>
              </a:rPr>
              <a:t>does not necessarily represent the company’s outlook and is for planning purposes only.</a:t>
            </a:r>
          </a:p>
        </p:txBody>
      </p:sp>
    </p:spTree>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 Certain Closer - WHIT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nvGrpSpPr>
          <p:cNvPr id="3" name="Group 8"/>
          <p:cNvGrpSpPr>
            <a:grpSpLocks/>
          </p:cNvGrpSpPr>
          <p:nvPr/>
        </p:nvGrpSpPr>
        <p:grpSpPr bwMode="auto">
          <a:xfrm>
            <a:off x="2687638" y="1589088"/>
            <a:ext cx="4792662" cy="3411537"/>
            <a:chOff x="2646363" y="1589088"/>
            <a:chExt cx="4792662" cy="3411537"/>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46363" y="1589088"/>
              <a:ext cx="4792662" cy="3411537"/>
            </a:xfrm>
            <a:prstGeom prst="rect">
              <a:avLst/>
            </a:prstGeom>
            <a:noFill/>
            <a:ln w="9525">
              <a:noFill/>
              <a:miter lim="800000"/>
              <a:headEnd/>
              <a:tailEnd/>
            </a:ln>
          </p:spPr>
        </p:pic>
        <p:pic>
          <p:nvPicPr>
            <p:cNvPr id="5" name="Picture 2" descr="F:\My Box Files\Powerpoint\Quantum Certainty Master\Assets\be_certain-ltblu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67100" y="3100388"/>
              <a:ext cx="2143125" cy="290512"/>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rgbClr val="00B0F0"/>
                </a:solidFill>
                <a:latin typeface="Arial" pitchFamily="34" charset="0"/>
                <a:ea typeface="ＭＳ Ｐゴシック" charset="-128"/>
                <a:cs typeface="Arial" pitchFamily="34" charset="0"/>
              </a:rPr>
              <a:t>© 2012 Quantum Corporation. Company Confidential. Forward-looking information is based upon multiple assumptions and uncertainties,</a:t>
            </a:r>
            <a:br>
              <a:rPr lang="en-US" sz="800" kern="0" dirty="0">
                <a:solidFill>
                  <a:srgbClr val="00B0F0"/>
                </a:solidFill>
                <a:latin typeface="Arial" pitchFamily="34" charset="0"/>
                <a:ea typeface="ＭＳ Ｐゴシック" charset="-128"/>
                <a:cs typeface="Arial" pitchFamily="34" charset="0"/>
              </a:rPr>
            </a:br>
            <a:r>
              <a:rPr lang="en-US" sz="800" kern="0" dirty="0">
                <a:solidFill>
                  <a:srgbClr val="00B0F0"/>
                </a:solidFill>
                <a:latin typeface="Arial" pitchFamily="34" charset="0"/>
                <a:ea typeface="ＭＳ Ｐゴシック" charset="-128"/>
                <a:cs typeface="Arial" pitchFamily="34" charset="0"/>
              </a:rPr>
              <a:t>does not necessarily represent the company’s outlook and is for planning purposes only.</a:t>
            </a:r>
          </a:p>
        </p:txBody>
      </p:sp>
    </p:spTree>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39970393"/>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Dot Hill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2" name="Slide Number Placeholder 5"/>
          <p:cNvSpPr>
            <a:spLocks noGrp="1"/>
          </p:cNvSpPr>
          <p:nvPr>
            <p:ph type="sldNum" sz="quarter" idx="4"/>
          </p:nvPr>
        </p:nvSpPr>
        <p:spPr>
          <a:xfrm>
            <a:off x="8638462" y="6593035"/>
            <a:ext cx="502778" cy="202176"/>
          </a:xfrm>
          <a:prstGeom prst="rect">
            <a:avLst/>
          </a:prstGeom>
        </p:spPr>
        <p:txBody>
          <a:bodyPr lIns="0" tIns="0" rIns="91440" bIns="0" anchor="b" anchorCtr="0"/>
          <a:lstStyle>
            <a:lvl1pPr algn="r">
              <a:defRPr sz="800">
                <a:solidFill>
                  <a:schemeClr val="bg1"/>
                </a:solidFill>
                <a:effectLst>
                  <a:outerShdw blurRad="38100" dist="38100" dir="2700000" algn="tl">
                    <a:srgbClr val="000000">
                      <a:alpha val="43137"/>
                    </a:srgbClr>
                  </a:outerShdw>
                </a:effectLst>
              </a:defRPr>
            </a:lvl1pPr>
          </a:lstStyle>
          <a:p>
            <a:pPr>
              <a:defRPr/>
            </a:pPr>
            <a:fld id="{3F28CFF9-C498-437A-BF0D-9909F7150CC1}" type="slidenum">
              <a:rPr lang="en-US" smtClean="0"/>
              <a:pPr>
                <a:defRPr/>
              </a:pPr>
              <a:t>‹#›</a:t>
            </a:fld>
            <a:endParaRPr lang="en-US" dirty="0"/>
          </a:p>
        </p:txBody>
      </p:sp>
      <p:sp>
        <p:nvSpPr>
          <p:cNvPr id="13" name="Date Placeholder 6"/>
          <p:cNvSpPr>
            <a:spLocks noGrp="1"/>
          </p:cNvSpPr>
          <p:nvPr>
            <p:ph type="dt" sz="half" idx="2"/>
          </p:nvPr>
        </p:nvSpPr>
        <p:spPr>
          <a:xfrm>
            <a:off x="0" y="6527967"/>
            <a:ext cx="2133600" cy="267244"/>
          </a:xfrm>
          <a:prstGeom prst="rect">
            <a:avLst/>
          </a:prstGeom>
        </p:spPr>
        <p:txBody>
          <a:bodyPr vert="horz" lIns="91440" tIns="0" rIns="0" bIns="0" rtlCol="0" anchor="b" anchorCtr="0"/>
          <a:lstStyle>
            <a:lvl1pPr algn="l" rtl="0" fontAlgn="base">
              <a:spcBef>
                <a:spcPct val="0"/>
              </a:spcBef>
              <a:spcAft>
                <a:spcPct val="0"/>
              </a:spcAft>
              <a:defRPr lang="en-US" sz="800" kern="1200" smtClean="0">
                <a:solidFill>
                  <a:schemeClr val="bg1"/>
                </a:solidFill>
                <a:effectLst>
                  <a:outerShdw blurRad="38100" dist="38100" dir="2700000" algn="tl">
                    <a:srgbClr val="000000">
                      <a:alpha val="43137"/>
                    </a:srgbClr>
                  </a:outerShdw>
                </a:effectLst>
                <a:latin typeface="Arial" charset="0"/>
                <a:ea typeface="+mn-ea"/>
                <a:cs typeface="+mn-cs"/>
              </a:defRPr>
            </a:lvl1pPr>
          </a:lstStyle>
          <a:p>
            <a:fld id="{D94A3052-752E-48BF-AC83-4CAF54B30962}" type="datetime1">
              <a:rPr lang="en-US" smtClean="0"/>
              <a:pPr/>
              <a:t>4/29/2013</a:t>
            </a:fld>
            <a:endParaRPr lang="en-US" dirty="0"/>
          </a:p>
        </p:txBody>
      </p:sp>
    </p:spTree>
    <p:extLst>
      <p:ext uri="{BB962C8B-B14F-4D97-AF65-F5344CB8AC3E}">
        <p14:creationId xmlns:p14="http://schemas.microsoft.com/office/powerpoint/2010/main" xmlns="" val="184422859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Dot Hill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2" name="Slide Number Placeholder 5"/>
          <p:cNvSpPr>
            <a:spLocks noGrp="1"/>
          </p:cNvSpPr>
          <p:nvPr>
            <p:ph type="sldNum" sz="quarter" idx="4"/>
          </p:nvPr>
        </p:nvSpPr>
        <p:spPr>
          <a:xfrm>
            <a:off x="8638462" y="6593035"/>
            <a:ext cx="502778" cy="202176"/>
          </a:xfrm>
          <a:prstGeom prst="rect">
            <a:avLst/>
          </a:prstGeom>
        </p:spPr>
        <p:txBody>
          <a:bodyPr lIns="0" tIns="0" rIns="91440" bIns="0" anchor="b" anchorCtr="0"/>
          <a:lstStyle>
            <a:lvl1pPr algn="r">
              <a:defRPr sz="800">
                <a:solidFill>
                  <a:schemeClr val="bg1"/>
                </a:solidFill>
                <a:effectLst>
                  <a:outerShdw blurRad="38100" dist="38100" dir="2700000" algn="tl">
                    <a:srgbClr val="000000">
                      <a:alpha val="43137"/>
                    </a:srgbClr>
                  </a:outerShdw>
                </a:effectLst>
              </a:defRPr>
            </a:lvl1pPr>
          </a:lstStyle>
          <a:p>
            <a:pPr>
              <a:defRPr/>
            </a:pPr>
            <a:fld id="{3F28CFF9-C498-437A-BF0D-9909F7150CC1}" type="slidenum">
              <a:rPr lang="en-US" smtClean="0"/>
              <a:pPr>
                <a:defRPr/>
              </a:pPr>
              <a:t>‹#›</a:t>
            </a:fld>
            <a:endParaRPr lang="en-US" dirty="0"/>
          </a:p>
        </p:txBody>
      </p:sp>
      <p:sp>
        <p:nvSpPr>
          <p:cNvPr id="13" name="Date Placeholder 6"/>
          <p:cNvSpPr>
            <a:spLocks noGrp="1"/>
          </p:cNvSpPr>
          <p:nvPr>
            <p:ph type="dt" sz="half" idx="2"/>
          </p:nvPr>
        </p:nvSpPr>
        <p:spPr>
          <a:xfrm>
            <a:off x="0" y="6527967"/>
            <a:ext cx="2133600" cy="267244"/>
          </a:xfrm>
          <a:prstGeom prst="rect">
            <a:avLst/>
          </a:prstGeom>
        </p:spPr>
        <p:txBody>
          <a:bodyPr vert="horz" lIns="91440" tIns="0" rIns="0" bIns="0" rtlCol="0" anchor="b" anchorCtr="0"/>
          <a:lstStyle>
            <a:lvl1pPr algn="l" rtl="0" fontAlgn="base">
              <a:spcBef>
                <a:spcPct val="0"/>
              </a:spcBef>
              <a:spcAft>
                <a:spcPct val="0"/>
              </a:spcAft>
              <a:defRPr lang="en-US" sz="800" kern="1200" smtClean="0">
                <a:solidFill>
                  <a:schemeClr val="bg1"/>
                </a:solidFill>
                <a:effectLst>
                  <a:outerShdw blurRad="38100" dist="38100" dir="2700000" algn="tl">
                    <a:srgbClr val="000000">
                      <a:alpha val="43137"/>
                    </a:srgbClr>
                  </a:outerShdw>
                </a:effectLst>
                <a:latin typeface="Arial" charset="0"/>
                <a:ea typeface="+mn-ea"/>
                <a:cs typeface="+mn-cs"/>
              </a:defRPr>
            </a:lvl1pPr>
          </a:lstStyle>
          <a:p>
            <a:fld id="{D94A3052-752E-48BF-AC83-4CAF54B30962}" type="datetime1">
              <a:rPr lang="en-US" smtClean="0"/>
              <a:pPr/>
              <a:t>4/29/2013</a:t>
            </a:fld>
            <a:endParaRPr lang="en-US" dirty="0"/>
          </a:p>
        </p:txBody>
      </p:sp>
    </p:spTree>
    <p:extLst>
      <p:ext uri="{BB962C8B-B14F-4D97-AF65-F5344CB8AC3E}">
        <p14:creationId xmlns:p14="http://schemas.microsoft.com/office/powerpoint/2010/main" xmlns="" val="295251523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ot Hill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hasCustomPrompt="1"/>
          </p:nvPr>
        </p:nvSpPr>
        <p:spPr>
          <a:xfrm>
            <a:off x="446088" y="6270255"/>
            <a:ext cx="8058876" cy="250187"/>
          </a:xfrm>
        </p:spPr>
        <p:txBody>
          <a:bodyPr/>
          <a:lstStyle>
            <a:lvl1pPr>
              <a:defRPr sz="800">
                <a:solidFill>
                  <a:schemeClr val="bg1"/>
                </a:solidFill>
              </a:defRPr>
            </a:lvl1pPr>
          </a:lstStyle>
          <a:p>
            <a:pPr lvl="0"/>
            <a:r>
              <a:rPr lang="en-US" dirty="0" smtClean="0"/>
              <a:t>Dot Hill confidential</a:t>
            </a:r>
          </a:p>
        </p:txBody>
      </p:sp>
      <p:sp>
        <p:nvSpPr>
          <p:cNvPr id="12" name="Slide Number Placeholder 5"/>
          <p:cNvSpPr>
            <a:spLocks noGrp="1"/>
          </p:cNvSpPr>
          <p:nvPr>
            <p:ph type="sldNum" sz="quarter" idx="4"/>
          </p:nvPr>
        </p:nvSpPr>
        <p:spPr>
          <a:xfrm>
            <a:off x="8638462" y="6593035"/>
            <a:ext cx="502778" cy="202176"/>
          </a:xfrm>
          <a:prstGeom prst="rect">
            <a:avLst/>
          </a:prstGeom>
        </p:spPr>
        <p:txBody>
          <a:bodyPr lIns="0" tIns="0" rIns="91440" bIns="0" anchor="b" anchorCtr="0"/>
          <a:lstStyle>
            <a:lvl1pPr algn="r">
              <a:defRPr sz="800">
                <a:solidFill>
                  <a:schemeClr val="bg1"/>
                </a:solidFill>
                <a:effectLst>
                  <a:outerShdw blurRad="38100" dist="38100" dir="2700000" algn="tl">
                    <a:srgbClr val="000000">
                      <a:alpha val="43137"/>
                    </a:srgbClr>
                  </a:outerShdw>
                </a:effectLst>
              </a:defRPr>
            </a:lvl1pPr>
          </a:lstStyle>
          <a:p>
            <a:pPr>
              <a:defRPr/>
            </a:pPr>
            <a:fld id="{3F28CFF9-C498-437A-BF0D-9909F7150CC1}" type="slidenum">
              <a:rPr lang="en-US" smtClean="0"/>
              <a:pPr>
                <a:defRPr/>
              </a:pPr>
              <a:t>‹#›</a:t>
            </a:fld>
            <a:endParaRPr lang="en-US" dirty="0"/>
          </a:p>
        </p:txBody>
      </p:sp>
      <p:sp>
        <p:nvSpPr>
          <p:cNvPr id="13" name="Date Placeholder 6"/>
          <p:cNvSpPr>
            <a:spLocks noGrp="1"/>
          </p:cNvSpPr>
          <p:nvPr>
            <p:ph type="dt" sz="half" idx="2"/>
          </p:nvPr>
        </p:nvSpPr>
        <p:spPr>
          <a:xfrm>
            <a:off x="0" y="6527967"/>
            <a:ext cx="2133600" cy="267244"/>
          </a:xfrm>
          <a:prstGeom prst="rect">
            <a:avLst/>
          </a:prstGeom>
        </p:spPr>
        <p:txBody>
          <a:bodyPr vert="horz" lIns="91440" tIns="0" rIns="0" bIns="0" rtlCol="0" anchor="b" anchorCtr="0"/>
          <a:lstStyle>
            <a:lvl1pPr algn="l" rtl="0" fontAlgn="base">
              <a:spcBef>
                <a:spcPct val="0"/>
              </a:spcBef>
              <a:spcAft>
                <a:spcPct val="0"/>
              </a:spcAft>
              <a:defRPr lang="en-US" sz="800" kern="1200" smtClean="0">
                <a:solidFill>
                  <a:schemeClr val="bg1"/>
                </a:solidFill>
                <a:effectLst>
                  <a:outerShdw blurRad="38100" dist="38100" dir="2700000" algn="tl">
                    <a:srgbClr val="000000">
                      <a:alpha val="43137"/>
                    </a:srgbClr>
                  </a:outerShdw>
                </a:effectLst>
                <a:latin typeface="Arial" charset="0"/>
                <a:ea typeface="+mn-ea"/>
                <a:cs typeface="+mn-cs"/>
              </a:defRPr>
            </a:lvl1pPr>
          </a:lstStyle>
          <a:p>
            <a:fld id="{D83C6AA2-0981-4F45-9EEA-7D2B838DD52A}" type="datetime1">
              <a:rPr lang="en-US" smtClean="0"/>
              <a:pPr/>
              <a:t>4/29/2013</a:t>
            </a:fld>
            <a:endParaRPr lang="en-US" dirty="0"/>
          </a:p>
        </p:txBody>
      </p:sp>
    </p:spTree>
    <p:extLst>
      <p:ext uri="{BB962C8B-B14F-4D97-AF65-F5344CB8AC3E}">
        <p14:creationId xmlns:p14="http://schemas.microsoft.com/office/powerpoint/2010/main" xmlns="" val="384197008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ot Hill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2" name="Slide Number Placeholder 5"/>
          <p:cNvSpPr>
            <a:spLocks noGrp="1"/>
          </p:cNvSpPr>
          <p:nvPr>
            <p:ph type="sldNum" sz="quarter" idx="4"/>
          </p:nvPr>
        </p:nvSpPr>
        <p:spPr>
          <a:xfrm>
            <a:off x="8638462" y="6593035"/>
            <a:ext cx="502778" cy="202176"/>
          </a:xfrm>
          <a:prstGeom prst="rect">
            <a:avLst/>
          </a:prstGeom>
        </p:spPr>
        <p:txBody>
          <a:bodyPr lIns="0" tIns="0" rIns="91440" bIns="0" anchor="b" anchorCtr="0"/>
          <a:lstStyle>
            <a:lvl1pPr algn="r">
              <a:defRPr sz="800">
                <a:solidFill>
                  <a:schemeClr val="bg1"/>
                </a:solidFill>
                <a:effectLst>
                  <a:outerShdw blurRad="38100" dist="38100" dir="2700000" algn="tl">
                    <a:srgbClr val="000000">
                      <a:alpha val="43137"/>
                    </a:srgbClr>
                  </a:outerShdw>
                </a:effectLst>
              </a:defRPr>
            </a:lvl1pPr>
          </a:lstStyle>
          <a:p>
            <a:pPr>
              <a:defRPr/>
            </a:pPr>
            <a:fld id="{3F28CFF9-C498-437A-BF0D-9909F7150CC1}" type="slidenum">
              <a:rPr lang="en-US" smtClean="0"/>
              <a:pPr>
                <a:defRPr/>
              </a:pPr>
              <a:t>‹#›</a:t>
            </a:fld>
            <a:endParaRPr lang="en-US" dirty="0"/>
          </a:p>
        </p:txBody>
      </p:sp>
      <p:sp>
        <p:nvSpPr>
          <p:cNvPr id="13" name="Date Placeholder 6"/>
          <p:cNvSpPr>
            <a:spLocks noGrp="1"/>
          </p:cNvSpPr>
          <p:nvPr>
            <p:ph type="dt" sz="half" idx="2"/>
          </p:nvPr>
        </p:nvSpPr>
        <p:spPr>
          <a:xfrm>
            <a:off x="0" y="6527967"/>
            <a:ext cx="2133600" cy="267244"/>
          </a:xfrm>
          <a:prstGeom prst="rect">
            <a:avLst/>
          </a:prstGeom>
        </p:spPr>
        <p:txBody>
          <a:bodyPr vert="horz" lIns="91440" tIns="0" rIns="0" bIns="0" rtlCol="0" anchor="b" anchorCtr="0"/>
          <a:lstStyle>
            <a:lvl1pPr algn="l" rtl="0" fontAlgn="base">
              <a:spcBef>
                <a:spcPct val="0"/>
              </a:spcBef>
              <a:spcAft>
                <a:spcPct val="0"/>
              </a:spcAft>
              <a:defRPr lang="en-US" sz="800" kern="1200" smtClean="0">
                <a:solidFill>
                  <a:schemeClr val="bg1"/>
                </a:solidFill>
                <a:effectLst>
                  <a:outerShdw blurRad="38100" dist="38100" dir="2700000" algn="tl">
                    <a:srgbClr val="000000">
                      <a:alpha val="43137"/>
                    </a:srgbClr>
                  </a:outerShdw>
                </a:effectLst>
                <a:latin typeface="Arial" charset="0"/>
                <a:ea typeface="+mn-ea"/>
                <a:cs typeface="+mn-cs"/>
              </a:defRPr>
            </a:lvl1pPr>
          </a:lstStyle>
          <a:p>
            <a:fld id="{D94A3052-752E-48BF-AC83-4CAF54B30962}" type="datetime1">
              <a:rPr lang="en-US" smtClean="0"/>
              <a:pPr/>
              <a:t>4/29/2013</a:t>
            </a:fld>
            <a:endParaRPr lang="en-US" dirty="0"/>
          </a:p>
        </p:txBody>
      </p:sp>
    </p:spTree>
    <p:extLst>
      <p:ext uri="{BB962C8B-B14F-4D97-AF65-F5344CB8AC3E}">
        <p14:creationId xmlns:p14="http://schemas.microsoft.com/office/powerpoint/2010/main" xmlns="" val="330191768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Dot Hill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0" y="6527967"/>
            <a:ext cx="2133600" cy="267244"/>
          </a:xfrm>
          <a:prstGeom prst="rect">
            <a:avLst/>
          </a:prstGeom>
        </p:spPr>
        <p:txBody>
          <a:bodyPr/>
          <a:lstStyle/>
          <a:p>
            <a:r>
              <a:rPr lang="en-US" dirty="0" smtClean="0"/>
              <a:t>5/29/2012</a:t>
            </a:r>
            <a:endParaRPr lang="en-US" dirty="0"/>
          </a:p>
        </p:txBody>
      </p:sp>
      <p:sp>
        <p:nvSpPr>
          <p:cNvPr id="6" name="Footer Placeholder 5"/>
          <p:cNvSpPr>
            <a:spLocks noGrp="1"/>
          </p:cNvSpPr>
          <p:nvPr>
            <p:ph type="ftr" sz="quarter" idx="11"/>
          </p:nvPr>
        </p:nvSpPr>
        <p:spPr>
          <a:xfrm>
            <a:off x="3124200" y="6548511"/>
            <a:ext cx="2895600" cy="303725"/>
          </a:xfrm>
          <a:prstGeom prst="rect">
            <a:avLst/>
          </a:prstGeom>
        </p:spPr>
        <p:txBody>
          <a:bodyPr/>
          <a:lstStyle/>
          <a:p>
            <a:r>
              <a:rPr lang="en-US" smtClean="0"/>
              <a:t>Dot Hill Confidential</a:t>
            </a:r>
            <a:endParaRPr lang="en-US" dirty="0"/>
          </a:p>
        </p:txBody>
      </p:sp>
      <p:sp>
        <p:nvSpPr>
          <p:cNvPr id="7" name="Slide Number Placeholder 6"/>
          <p:cNvSpPr>
            <a:spLocks noGrp="1"/>
          </p:cNvSpPr>
          <p:nvPr>
            <p:ph type="sldNum" sz="quarter" idx="12"/>
          </p:nvPr>
        </p:nvSpPr>
        <p:spPr/>
        <p:txBody>
          <a:bodyPr/>
          <a:lstStyle/>
          <a:p>
            <a:fld id="{C1DD8B74-D894-44E2-AE35-296654C55388}" type="slidenum">
              <a:rPr lang="en-US" smtClean="0"/>
              <a:pPr/>
              <a:t>‹#›</a:t>
            </a:fld>
            <a:endParaRPr lang="en-US" dirty="0"/>
          </a:p>
        </p:txBody>
      </p:sp>
    </p:spTree>
    <p:extLst>
      <p:ext uri="{BB962C8B-B14F-4D97-AF65-F5344CB8AC3E}">
        <p14:creationId xmlns:p14="http://schemas.microsoft.com/office/powerpoint/2010/main" xmlns="" val="303675671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6858000"/>
          </a:xfrm>
          <a:prstGeom prst="rect">
            <a:avLst/>
          </a:prstGeom>
          <a:noFill/>
          <a:ln w="9525">
            <a:noFill/>
            <a:miter lim="800000"/>
            <a:headEnd/>
            <a:tailEnd/>
          </a:ln>
        </p:spPr>
      </p:pic>
      <p:sp>
        <p:nvSpPr>
          <p:cNvPr id="17" name="Text Placeholder 16"/>
          <p:cNvSpPr>
            <a:spLocks noGrp="1"/>
          </p:cNvSpPr>
          <p:nvPr>
            <p:ph type="body" sz="quarter" idx="13"/>
          </p:nvPr>
        </p:nvSpPr>
        <p:spPr>
          <a:xfrm>
            <a:off x="1981200" y="3048000"/>
            <a:ext cx="2359152" cy="1073150"/>
          </a:xfrm>
          <a:noFill/>
          <a:ln w="9525">
            <a:noFill/>
            <a:miter lim="800000"/>
            <a:headEnd/>
            <a:tailEnd/>
          </a:ln>
        </p:spPr>
        <p:txBody>
          <a:bodyPr>
            <a:normAutofit/>
          </a:bodyPr>
          <a:lstStyle>
            <a:lvl1pPr>
              <a:buNone/>
              <a:defRPr lang="en-US" sz="1600" b="1" i="0" kern="1200" dirty="0" smtClean="0">
                <a:solidFill>
                  <a:srgbClr val="B9CDE5"/>
                </a:solidFill>
                <a:latin typeface="Arial" pitchFamily="34" charset="0"/>
                <a:ea typeface="+mn-ea"/>
                <a:cs typeface="Arial" pitchFamily="34" charset="0"/>
              </a:defRPr>
            </a:lvl1pPr>
          </a:lstStyle>
          <a:p>
            <a:pPr lvl="0"/>
            <a:r>
              <a:rPr lang="en-US" dirty="0" smtClean="0"/>
              <a:t>Click to edit Master text styles</a:t>
            </a:r>
            <a:endParaRPr lang="en-US" dirty="0"/>
          </a:p>
        </p:txBody>
      </p:sp>
      <p:sp>
        <p:nvSpPr>
          <p:cNvPr id="19" name="Text Placeholder 18"/>
          <p:cNvSpPr>
            <a:spLocks noGrp="1"/>
          </p:cNvSpPr>
          <p:nvPr>
            <p:ph type="body" sz="quarter" idx="14"/>
          </p:nvPr>
        </p:nvSpPr>
        <p:spPr>
          <a:xfrm>
            <a:off x="1981200"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dirty="0" smtClean="0"/>
              <a:t>Click to edit Master text styles</a:t>
            </a:r>
            <a:endParaRPr lang="en-US" dirty="0"/>
          </a:p>
        </p:txBody>
      </p:sp>
      <p:sp>
        <p:nvSpPr>
          <p:cNvPr id="21" name="Text Placeholder 20"/>
          <p:cNvSpPr>
            <a:spLocks noGrp="1"/>
          </p:cNvSpPr>
          <p:nvPr>
            <p:ph type="body" sz="quarter" idx="15"/>
          </p:nvPr>
        </p:nvSpPr>
        <p:spPr>
          <a:xfrm>
            <a:off x="1981200" y="4114800"/>
            <a:ext cx="2377735" cy="584775"/>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dirty="0" smtClean="0"/>
              <a:t>Click to edit Master text styles</a:t>
            </a:r>
          </a:p>
        </p:txBody>
      </p:sp>
      <p:sp>
        <p:nvSpPr>
          <p:cNvPr id="23" name="Text Placeholder 22"/>
          <p:cNvSpPr>
            <a:spLocks noGrp="1"/>
          </p:cNvSpPr>
          <p:nvPr>
            <p:ph type="body" sz="quarter" idx="16"/>
          </p:nvPr>
        </p:nvSpPr>
        <p:spPr>
          <a:xfrm>
            <a:off x="1981200" y="593725"/>
            <a:ext cx="281635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dirty="0" smtClean="0"/>
              <a:t>Click to edit Master text styles</a:t>
            </a:r>
          </a:p>
        </p:txBody>
      </p:sp>
    </p:spTree>
    <p:extLst>
      <p:ext uri="{BB962C8B-B14F-4D97-AF65-F5344CB8AC3E}">
        <p14:creationId xmlns:p14="http://schemas.microsoft.com/office/powerpoint/2010/main" xmlns="" val="4214444942"/>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pic>
        <p:nvPicPr>
          <p:cNvPr id="7" name="Picture 8" descr="Photo-FPO.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1588" y="1820863"/>
            <a:ext cx="3295650" cy="2984500"/>
          </a:xfrm>
          <a:prstGeom prst="rect">
            <a:avLst/>
          </a:prstGeom>
          <a:noFill/>
          <a:ln w="9525">
            <a:noFill/>
            <a:miter lim="800000"/>
            <a:headEnd/>
            <a:tailEnd/>
          </a:ln>
        </p:spPr>
      </p:pic>
      <p:pic>
        <p:nvPicPr>
          <p:cNvPr id="9" name="Picture 24" descr="QTM_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70763" y="288925"/>
            <a:ext cx="1416050" cy="212725"/>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35050" y="1582738"/>
            <a:ext cx="4789488" cy="3409950"/>
          </a:xfrm>
          <a:prstGeom prst="rect">
            <a:avLst/>
          </a:prstGeom>
          <a:noFill/>
          <a:ln w="9525">
            <a:noFill/>
            <a:miter lim="800000"/>
            <a:headEnd/>
            <a:tailEnd/>
          </a:ln>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pitchFamily="34" charset="0"/>
                <a:ea typeface="ＭＳ Ｐゴシック" charset="-128"/>
                <a:cs typeface="+mn-cs"/>
              </a:defRPr>
            </a:lvl1pPr>
          </a:lstStyle>
          <a:p>
            <a:pPr lvl="0"/>
            <a:r>
              <a:rPr lang="en-US" dirty="0" smtClean="0"/>
              <a:t>Click to edit Master text styles</a:t>
            </a:r>
          </a:p>
        </p:txBody>
      </p:sp>
      <p:sp>
        <p:nvSpPr>
          <p:cNvPr id="23" name="Text Placeholder 22"/>
          <p:cNvSpPr>
            <a:spLocks noGrp="1"/>
          </p:cNvSpPr>
          <p:nvPr>
            <p:ph type="body" sz="quarter" idx="16"/>
          </p:nvPr>
        </p:nvSpPr>
        <p:spPr>
          <a:xfrm>
            <a:off x="5029199" y="593725"/>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pitchFamily="34" charset="0"/>
                <a:ea typeface="ＭＳ Ｐゴシック" charset="-128"/>
                <a:cs typeface="ＭＳ Ｐゴシック" charset="-128"/>
              </a:defRPr>
            </a:lvl1pPr>
          </a:lstStyle>
          <a:p>
            <a:pPr lvl="0"/>
            <a:r>
              <a:rPr lang="en-US" dirty="0"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dirty="0" smtClean="0"/>
              <a:t>Click to edit Master text styles</a:t>
            </a:r>
          </a:p>
        </p:txBody>
      </p:sp>
      <p:sp>
        <p:nvSpPr>
          <p:cNvPr id="8" name="Text Placeholder 18"/>
          <p:cNvSpPr>
            <a:spLocks noGrp="1"/>
          </p:cNvSpPr>
          <p:nvPr>
            <p:ph type="body" sz="quarter" idx="14"/>
          </p:nvPr>
        </p:nvSpPr>
        <p:spPr>
          <a:xfrm>
            <a:off x="1419494"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pitchFamily="34" charset="0"/>
                <a:ea typeface="ＭＳ Ｐゴシック" charset="-128"/>
                <a:cs typeface="+mn-cs"/>
              </a:defRPr>
            </a:lvl1pPr>
          </a:lstStyle>
          <a:p>
            <a:pPr lvl="0"/>
            <a:r>
              <a:rPr lang="en-US" dirty="0"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5" name="Title_wPhoto_PPT_imagery_033012" descr="/Volumes/Studio/QUANTUM/846-008_SalesKickOffElements/4. Creative/PowerPoint/images/Title_wPhoto_PPT_imagery_033012"/>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w="9525">
            <a:noFill/>
            <a:miter lim="800000"/>
            <a:headEnd/>
            <a:tailEnd/>
          </a:ln>
        </p:spPr>
      </p:pic>
      <p:pic>
        <p:nvPicPr>
          <p:cNvPr id="6" name="Picture 8" descr="Photo-FPO.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271588" y="1820863"/>
            <a:ext cx="3295650" cy="2984500"/>
          </a:xfrm>
          <a:prstGeom prst="rect">
            <a:avLst/>
          </a:prstGeom>
          <a:noFill/>
          <a:ln w="9525">
            <a:noFill/>
            <a:miter lim="800000"/>
            <a:headEnd/>
            <a:tailEnd/>
          </a:ln>
        </p:spPr>
      </p:pic>
      <p:pic>
        <p:nvPicPr>
          <p:cNvPr id="7" name="Picture 7" descr="Quantum-Q-for-PPT.pn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041400" y="1595438"/>
            <a:ext cx="4765675" cy="3378200"/>
          </a:xfrm>
          <a:prstGeom prst="rect">
            <a:avLst/>
          </a:prstGeom>
          <a:noFill/>
          <a:ln w="9525">
            <a:noFill/>
            <a:miter lim="800000"/>
            <a:headEnd/>
            <a:tailEnd/>
          </a:ln>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dirty="0" smtClean="0"/>
              <a:t>Click to edit Master text styles</a:t>
            </a:r>
          </a:p>
        </p:txBody>
      </p:sp>
      <p:sp>
        <p:nvSpPr>
          <p:cNvPr id="23" name="Text Placeholder 22"/>
          <p:cNvSpPr>
            <a:spLocks noGrp="1"/>
          </p:cNvSpPr>
          <p:nvPr>
            <p:ph type="body" sz="quarter" idx="16"/>
          </p:nvPr>
        </p:nvSpPr>
        <p:spPr>
          <a:xfrm>
            <a:off x="5029199" y="593725"/>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dirty="0"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dirty="0" smtClean="0"/>
              <a:t>Click to edit Master text styles</a:t>
            </a:r>
            <a:endParaRPr lang="en-US" dirty="0"/>
          </a:p>
        </p:txBody>
      </p:sp>
      <p:sp>
        <p:nvSpPr>
          <p:cNvPr id="8" name="Text Placeholder 18"/>
          <p:cNvSpPr>
            <a:spLocks noGrp="1"/>
          </p:cNvSpPr>
          <p:nvPr>
            <p:ph type="body" sz="quarter" idx="14"/>
          </p:nvPr>
        </p:nvSpPr>
        <p:spPr>
          <a:xfrm>
            <a:off x="1419494"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xmlns="" val="830924948"/>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A43B15EB-C1D3-4B48-9F26-A787BF617B14}" type="slidenum">
              <a:rPr/>
              <a:pPr>
                <a:defRPr/>
              </a:pPr>
              <a:t>‹#›</a:t>
            </a:fld>
            <a:endParaRPr dirty="0"/>
          </a:p>
        </p:txBody>
      </p:sp>
    </p:spTree>
    <p:extLst>
      <p:ext uri="{BB962C8B-B14F-4D97-AF65-F5344CB8AC3E}">
        <p14:creationId xmlns:p14="http://schemas.microsoft.com/office/powerpoint/2010/main" xmlns="" val="3594414096"/>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rackets Yellow">
    <p:spTree>
      <p:nvGrpSpPr>
        <p:cNvPr id="1" name=""/>
        <p:cNvGrpSpPr/>
        <p:nvPr/>
      </p:nvGrpSpPr>
      <p:grpSpPr>
        <a:xfrm>
          <a:off x="0" y="0"/>
          <a:ext cx="0" cy="0"/>
          <a:chOff x="0" y="0"/>
          <a:chExt cx="0" cy="0"/>
        </a:xfrm>
      </p:grpSpPr>
      <p:pic>
        <p:nvPicPr>
          <p:cNvPr id="7" name="Picture 6" descr="puzzle_bracket_blu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solidFill>
            <a:schemeClr val="tx1">
              <a:lumMod val="85000"/>
              <a:lumOff val="15000"/>
            </a:schemeClr>
          </a:solidFill>
        </p:spPr>
      </p:pic>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741032056"/>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ackets Green">
    <p:spTree>
      <p:nvGrpSpPr>
        <p:cNvPr id="1" name=""/>
        <p:cNvGrpSpPr/>
        <p:nvPr/>
      </p:nvGrpSpPr>
      <p:grpSpPr>
        <a:xfrm>
          <a:off x="0" y="0"/>
          <a:ext cx="0" cy="0"/>
          <a:chOff x="0" y="0"/>
          <a:chExt cx="0" cy="0"/>
        </a:xfrm>
      </p:grpSpPr>
      <p:pic>
        <p:nvPicPr>
          <p:cNvPr id="7" name="Picture 6" descr="puzzle_bracket_blu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9143998" cy="6857999"/>
          </a:xfrm>
          <a:prstGeom prst="rect">
            <a:avLst/>
          </a:prstGeom>
          <a:solidFill>
            <a:schemeClr val="tx1">
              <a:lumMod val="85000"/>
              <a:lumOff val="15000"/>
            </a:schemeClr>
          </a:solidFill>
        </p:spPr>
      </p:pic>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051145462"/>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ackets Yellow">
    <p:spTree>
      <p:nvGrpSpPr>
        <p:cNvPr id="1" name=""/>
        <p:cNvGrpSpPr/>
        <p:nvPr/>
      </p:nvGrpSpPr>
      <p:grpSpPr>
        <a:xfrm>
          <a:off x="0" y="0"/>
          <a:ext cx="0" cy="0"/>
          <a:chOff x="0" y="0"/>
          <a:chExt cx="0" cy="0"/>
        </a:xfrm>
      </p:grpSpPr>
      <p:pic>
        <p:nvPicPr>
          <p:cNvPr id="8" name="Picture 7" descr="puzzle_bracket_blu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7999"/>
          </a:xfrm>
          <a:prstGeom prst="rect">
            <a:avLst/>
          </a:prstGeom>
          <a:solidFill>
            <a:schemeClr val="tx1">
              <a:lumMod val="85000"/>
              <a:lumOff val="15000"/>
            </a:schemeClr>
          </a:solidFill>
        </p:spPr>
      </p:pic>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342759392"/>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rackets Grey">
    <p:spTree>
      <p:nvGrpSpPr>
        <p:cNvPr id="1" name=""/>
        <p:cNvGrpSpPr/>
        <p:nvPr/>
      </p:nvGrpSpPr>
      <p:grpSpPr>
        <a:xfrm>
          <a:off x="0" y="0"/>
          <a:ext cx="0" cy="0"/>
          <a:chOff x="0" y="0"/>
          <a:chExt cx="0" cy="0"/>
        </a:xfrm>
      </p:grpSpPr>
      <p:pic>
        <p:nvPicPr>
          <p:cNvPr id="6" name="Picture 5" descr="puzzle_bracket_blu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9143998" cy="6857998"/>
          </a:xfrm>
          <a:prstGeom prst="rect">
            <a:avLst/>
          </a:prstGeom>
          <a:solidFill>
            <a:schemeClr val="tx1">
              <a:lumMod val="85000"/>
              <a:lumOff val="15000"/>
            </a:schemeClr>
          </a:solid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764750430"/>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rackets Grey">
    <p:spTree>
      <p:nvGrpSpPr>
        <p:cNvPr id="1" name=""/>
        <p:cNvGrpSpPr/>
        <p:nvPr/>
      </p:nvGrpSpPr>
      <p:grpSpPr>
        <a:xfrm>
          <a:off x="0" y="0"/>
          <a:ext cx="0" cy="0"/>
          <a:chOff x="0" y="0"/>
          <a:chExt cx="0" cy="0"/>
        </a:xfrm>
      </p:grpSpPr>
      <p:pic>
        <p:nvPicPr>
          <p:cNvPr id="6" name="Picture 5" descr="puzzle_bracket_blu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9143997" cy="6857998"/>
          </a:xfrm>
          <a:prstGeom prst="rect">
            <a:avLst/>
          </a:prstGeom>
          <a:solidFill>
            <a:schemeClr val="tx1">
              <a:lumMod val="85000"/>
              <a:lumOff val="15000"/>
            </a:schemeClr>
          </a:solid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267506531"/>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rackets Grey">
    <p:spTree>
      <p:nvGrpSpPr>
        <p:cNvPr id="1" name=""/>
        <p:cNvGrpSpPr/>
        <p:nvPr/>
      </p:nvGrpSpPr>
      <p:grpSpPr>
        <a:xfrm>
          <a:off x="0" y="0"/>
          <a:ext cx="0" cy="0"/>
          <a:chOff x="0" y="0"/>
          <a:chExt cx="0" cy="0"/>
        </a:xfrm>
      </p:grpSpPr>
      <p:pic>
        <p:nvPicPr>
          <p:cNvPr id="6" name="Picture 5" descr="puzzle_bracket_blu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9143997" cy="6857997"/>
          </a:xfrm>
          <a:prstGeom prst="rect">
            <a:avLst/>
          </a:prstGeom>
          <a:solidFill>
            <a:schemeClr val="tx1">
              <a:lumMod val="85000"/>
              <a:lumOff val="15000"/>
            </a:schemeClr>
          </a:solid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707992030"/>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ackets Grey">
    <p:spTree>
      <p:nvGrpSpPr>
        <p:cNvPr id="1" name=""/>
        <p:cNvGrpSpPr/>
        <p:nvPr/>
      </p:nvGrpSpPr>
      <p:grpSpPr>
        <a:xfrm>
          <a:off x="0" y="0"/>
          <a:ext cx="0" cy="0"/>
          <a:chOff x="0" y="0"/>
          <a:chExt cx="0" cy="0"/>
        </a:xfrm>
      </p:grpSpPr>
      <p:pic>
        <p:nvPicPr>
          <p:cNvPr id="6" name="Picture 5" descr="puzzle_bracket_blu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 y="0"/>
            <a:ext cx="9143998" cy="6857998"/>
          </a:xfrm>
          <a:prstGeom prst="rect">
            <a:avLst/>
          </a:prstGeom>
          <a:solidFill>
            <a:schemeClr val="tx1">
              <a:lumMod val="85000"/>
              <a:lumOff val="15000"/>
            </a:schemeClr>
          </a:solid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819195628"/>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 y="0"/>
            <a:ext cx="9143994" cy="6857995"/>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FD9F4"/>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543886401"/>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ln/>
        </p:spPr>
        <p:txBody>
          <a:bodyPr/>
          <a:lstStyle>
            <a:lvl1pPr>
              <a:defRPr>
                <a:latin typeface="Arial" pitchFamily="34" charset="0"/>
              </a:defRPr>
            </a:lvl1pPr>
          </a:lstStyle>
          <a:p>
            <a:pPr>
              <a:defRPr/>
            </a:pPr>
            <a:fld id="{19D582D4-F950-4684-937F-8617D8597911}" type="slidenum">
              <a:rPr lang="en-US" smtClean="0"/>
              <a:pPr>
                <a:defRPr/>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 y="2"/>
            <a:ext cx="9143997" cy="6857998"/>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FD99C"/>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698790471"/>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 y="3"/>
            <a:ext cx="9143997" cy="6857997"/>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FDD94"/>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110877635"/>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 y="3"/>
            <a:ext cx="9143996" cy="6857997"/>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4"/>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749302924"/>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 y="4"/>
            <a:ext cx="9143996" cy="6857996"/>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0D1"/>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428018765"/>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 y="4"/>
            <a:ext cx="9143994" cy="6857996"/>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385407542"/>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rackets Yellow">
    <p:spTree>
      <p:nvGrpSpPr>
        <p:cNvPr id="1" name=""/>
        <p:cNvGrpSpPr/>
        <p:nvPr/>
      </p:nvGrpSpPr>
      <p:grpSpPr>
        <a:xfrm>
          <a:off x="0" y="0"/>
          <a:ext cx="0" cy="0"/>
          <a:chOff x="0" y="0"/>
          <a:chExt cx="0" cy="0"/>
        </a:xfrm>
      </p:grpSpPr>
      <p:pic>
        <p:nvPicPr>
          <p:cNvPr id="5" name="Chapter1_PPT_imagery_033012.jpg" descr="/Volumes/Studio/QUANTUM/846-008_SalesKickOffElements/4. Creative/PowerPoint/images/Chapter1_PPT_imagery_033012.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w="9525">
            <a:noFill/>
            <a:miter lim="800000"/>
            <a:headEnd/>
            <a:tailEnd/>
          </a:ln>
        </p:spPr>
      </p:pic>
      <p:pic>
        <p:nvPicPr>
          <p:cNvPr id="7" name="Picture 6" descr="puzzle_bracket_blue.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1"/>
            <a:ext cx="9144000" cy="6857999"/>
          </a:xfrm>
          <a:prstGeom prst="rect">
            <a:avLst/>
          </a:prstGeom>
          <a:noFill/>
        </p:spPr>
      </p:pic>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chemeClr val="bg1">
                    <a:lumMod val="75000"/>
                  </a:schemeClr>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4054228000"/>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e Certain BLUE">
    <p:spTree>
      <p:nvGrpSpPr>
        <p:cNvPr id="1" name=""/>
        <p:cNvGrpSpPr/>
        <p:nvPr/>
      </p:nvGrpSpPr>
      <p:grpSpPr>
        <a:xfrm>
          <a:off x="0" y="0"/>
          <a:ext cx="0" cy="0"/>
          <a:chOff x="0" y="0"/>
          <a:chExt cx="0" cy="0"/>
        </a:xfrm>
      </p:grpSpPr>
      <p:pic>
        <p:nvPicPr>
          <p:cNvPr id="2" name="Picture 8" descr="Blue_gradient_PPT_040312.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w="9525">
            <a:noFill/>
            <a:miter lim="800000"/>
            <a:headEnd/>
            <a:tailEnd/>
          </a:ln>
        </p:spPr>
      </p:pic>
      <p:pic>
        <p:nvPicPr>
          <p:cNvPr id="3" name="Picture 12" descr="Blue_gradientQ_4PPT_imagery_040312.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w="9525">
            <a:noFill/>
            <a:miter lim="800000"/>
            <a:headEnd/>
            <a:tailEnd/>
          </a:ln>
        </p:spPr>
      </p:pic>
      <p:sp>
        <p:nvSpPr>
          <p:cNvPr id="5" name="TextBox 4"/>
          <p:cNvSpPr txBox="1"/>
          <p:nvPr userDrawn="1"/>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ea typeface="ＭＳ Ｐゴシック" charset="-128"/>
                <a:cs typeface="+mn-cs"/>
              </a:rPr>
              <a:t>© </a:t>
            </a:r>
            <a:r>
              <a:rPr lang="en-US" sz="800" kern="0" dirty="0" smtClean="0">
                <a:solidFill>
                  <a:sysClr val="window" lastClr="FFFFFF"/>
                </a:solidFill>
                <a:ea typeface="ＭＳ Ｐゴシック" charset="-128"/>
                <a:cs typeface="+mn-cs"/>
              </a:rPr>
              <a:t>2012 </a:t>
            </a:r>
            <a:r>
              <a:rPr lang="en-US" sz="800" kern="0" dirty="0">
                <a:solidFill>
                  <a:sysClr val="window" lastClr="FFFFFF"/>
                </a:solidFill>
                <a:ea typeface="ＭＳ Ｐゴシック" charset="-128"/>
                <a:cs typeface="+mn-cs"/>
              </a:rPr>
              <a:t>Quantum Corporation. Company Confidential. Forward-looking information is based upon multiple assumptions and </a:t>
            </a:r>
            <a:r>
              <a:rPr lang="en-US" sz="800" kern="0" dirty="0" smtClean="0">
                <a:solidFill>
                  <a:sysClr val="window" lastClr="FFFFFF"/>
                </a:solidFill>
                <a:ea typeface="ＭＳ Ｐゴシック" charset="-128"/>
                <a:cs typeface="+mn-cs"/>
              </a:rPr>
              <a:t>uncertainties,</a:t>
            </a:r>
            <a:br>
              <a:rPr lang="en-US" sz="800" kern="0" dirty="0" smtClean="0">
                <a:solidFill>
                  <a:sysClr val="window" lastClr="FFFFFF"/>
                </a:solidFill>
                <a:ea typeface="ＭＳ Ｐゴシック" charset="-128"/>
                <a:cs typeface="+mn-cs"/>
              </a:rPr>
            </a:br>
            <a:r>
              <a:rPr lang="en-US" sz="800" kern="0" dirty="0" smtClean="0">
                <a:solidFill>
                  <a:sysClr val="window" lastClr="FFFFFF"/>
                </a:solidFill>
                <a:ea typeface="ＭＳ Ｐゴシック" charset="-128"/>
                <a:cs typeface="+mn-cs"/>
              </a:rPr>
              <a:t>does </a:t>
            </a:r>
            <a:r>
              <a:rPr lang="en-US" sz="800" kern="0" dirty="0">
                <a:solidFill>
                  <a:sysClr val="window" lastClr="FFFFFF"/>
                </a:solidFill>
                <a:ea typeface="ＭＳ Ｐゴシック" charset="-128"/>
                <a:cs typeface="+mn-cs"/>
              </a:rPr>
              <a:t>not necessarily represent the company’s outlook and is for planning purposes only.</a:t>
            </a:r>
          </a:p>
        </p:txBody>
      </p:sp>
    </p:spTree>
    <p:extLst>
      <p:ext uri="{BB962C8B-B14F-4D97-AF65-F5344CB8AC3E}">
        <p14:creationId xmlns:p14="http://schemas.microsoft.com/office/powerpoint/2010/main" xmlns="" val="2206260204"/>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e Certain WHIT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12" descr="Blue_gradientQ_4PPT_imagery_040312.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1851858413"/>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39970393"/>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pitchFamily="34" charset="0"/>
                <a:ea typeface="ＭＳ Ｐゴシック" charset="-128"/>
                <a:cs typeface="ＭＳ Ｐゴシック" charset="-128"/>
              </a:defRPr>
            </a:lvl1pPr>
          </a:lstStyle>
          <a:p>
            <a:pPr lvl="0"/>
            <a:r>
              <a:rPr lang="en-US" dirty="0"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pitchFamily="34" charset="0"/>
                <a:ea typeface="ＭＳ Ｐゴシック" pitchFamily="34" charset="-128"/>
                <a:cs typeface="Arial" pitchFamily="34" charset="0"/>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pitchFamily="34" charset="0"/>
                <a:ea typeface="ＭＳ Ｐゴシック" charset="-128"/>
                <a:cs typeface="ＭＳ Ｐゴシック" charset="-128"/>
              </a:defRPr>
            </a:lvl1pPr>
          </a:lstStyle>
          <a:p>
            <a:pPr lvl="0"/>
            <a:r>
              <a:rPr lang="en-US" dirty="0"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pitchFamily="34" charset="0"/>
                <a:ea typeface="ＭＳ Ｐゴシック" pitchFamily="34" charset="-128"/>
                <a:cs typeface="Arial" pitchFamily="34" charset="0"/>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Dot Hill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2" name="Slide Number Placeholder 5"/>
          <p:cNvSpPr>
            <a:spLocks noGrp="1"/>
          </p:cNvSpPr>
          <p:nvPr>
            <p:ph type="sldNum" sz="quarter" idx="4"/>
          </p:nvPr>
        </p:nvSpPr>
        <p:spPr>
          <a:xfrm>
            <a:off x="8638462" y="6593035"/>
            <a:ext cx="502778" cy="202176"/>
          </a:xfrm>
          <a:prstGeom prst="rect">
            <a:avLst/>
          </a:prstGeom>
        </p:spPr>
        <p:txBody>
          <a:bodyPr lIns="0" tIns="0" rIns="91440" bIns="0" anchor="b" anchorCtr="0"/>
          <a:lstStyle>
            <a:lvl1pPr algn="r">
              <a:defRPr sz="800">
                <a:solidFill>
                  <a:schemeClr val="bg1"/>
                </a:solidFill>
                <a:effectLst>
                  <a:outerShdw blurRad="38100" dist="38100" dir="2700000" algn="tl">
                    <a:srgbClr val="000000">
                      <a:alpha val="43137"/>
                    </a:srgbClr>
                  </a:outerShdw>
                </a:effectLst>
              </a:defRPr>
            </a:lvl1pPr>
          </a:lstStyle>
          <a:p>
            <a:pPr>
              <a:defRPr/>
            </a:pPr>
            <a:fld id="{3F28CFF9-C498-437A-BF0D-9909F7150CC1}" type="slidenum">
              <a:rPr lang="en-US" smtClean="0"/>
              <a:pPr>
                <a:defRPr/>
              </a:pPr>
              <a:t>‹#›</a:t>
            </a:fld>
            <a:endParaRPr lang="en-US" dirty="0"/>
          </a:p>
        </p:txBody>
      </p:sp>
      <p:sp>
        <p:nvSpPr>
          <p:cNvPr id="13" name="Date Placeholder 6"/>
          <p:cNvSpPr>
            <a:spLocks noGrp="1"/>
          </p:cNvSpPr>
          <p:nvPr>
            <p:ph type="dt" sz="half" idx="2"/>
          </p:nvPr>
        </p:nvSpPr>
        <p:spPr>
          <a:xfrm>
            <a:off x="0" y="6527967"/>
            <a:ext cx="2133600" cy="267244"/>
          </a:xfrm>
          <a:prstGeom prst="rect">
            <a:avLst/>
          </a:prstGeom>
        </p:spPr>
        <p:txBody>
          <a:bodyPr vert="horz" lIns="91440" tIns="0" rIns="0" bIns="0" rtlCol="0" anchor="b" anchorCtr="0"/>
          <a:lstStyle>
            <a:lvl1pPr algn="l" rtl="0" fontAlgn="base">
              <a:spcBef>
                <a:spcPct val="0"/>
              </a:spcBef>
              <a:spcAft>
                <a:spcPct val="0"/>
              </a:spcAft>
              <a:defRPr lang="en-US" sz="800" kern="1200" smtClean="0">
                <a:solidFill>
                  <a:schemeClr val="bg1"/>
                </a:solidFill>
                <a:effectLst>
                  <a:outerShdw blurRad="38100" dist="38100" dir="2700000" algn="tl">
                    <a:srgbClr val="000000">
                      <a:alpha val="43137"/>
                    </a:srgbClr>
                  </a:outerShdw>
                </a:effectLst>
                <a:latin typeface="Arial" charset="0"/>
                <a:ea typeface="+mn-ea"/>
                <a:cs typeface="+mn-cs"/>
              </a:defRPr>
            </a:lvl1pPr>
          </a:lstStyle>
          <a:p>
            <a:fld id="{D94A3052-752E-48BF-AC83-4CAF54B30962}" type="datetime1">
              <a:rPr lang="en-US" smtClean="0"/>
              <a:pPr/>
              <a:t>4/29/2013</a:t>
            </a:fld>
            <a:endParaRPr lang="en-US" dirty="0"/>
          </a:p>
        </p:txBody>
      </p:sp>
    </p:spTree>
    <p:extLst>
      <p:ext uri="{BB962C8B-B14F-4D97-AF65-F5344CB8AC3E}">
        <p14:creationId xmlns:p14="http://schemas.microsoft.com/office/powerpoint/2010/main" xmlns="" val="330191768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Dot Hill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0" y="6527967"/>
            <a:ext cx="2133600" cy="267244"/>
          </a:xfrm>
          <a:prstGeom prst="rect">
            <a:avLst/>
          </a:prstGeom>
        </p:spPr>
        <p:txBody>
          <a:bodyPr/>
          <a:lstStyle/>
          <a:p>
            <a:r>
              <a:rPr lang="en-US" dirty="0" smtClean="0"/>
              <a:t>5/29/2012</a:t>
            </a:r>
            <a:endParaRPr lang="en-US" dirty="0"/>
          </a:p>
        </p:txBody>
      </p:sp>
      <p:sp>
        <p:nvSpPr>
          <p:cNvPr id="6" name="Footer Placeholder 5"/>
          <p:cNvSpPr>
            <a:spLocks noGrp="1"/>
          </p:cNvSpPr>
          <p:nvPr>
            <p:ph type="ftr" sz="quarter" idx="11"/>
          </p:nvPr>
        </p:nvSpPr>
        <p:spPr>
          <a:xfrm>
            <a:off x="3124200" y="6548511"/>
            <a:ext cx="2895600" cy="303725"/>
          </a:xfrm>
          <a:prstGeom prst="rect">
            <a:avLst/>
          </a:prstGeom>
        </p:spPr>
        <p:txBody>
          <a:bodyPr/>
          <a:lstStyle/>
          <a:p>
            <a:r>
              <a:rPr lang="en-US" smtClean="0"/>
              <a:t>Dot Hill Confidential</a:t>
            </a:r>
            <a:endParaRPr lang="en-US" dirty="0"/>
          </a:p>
        </p:txBody>
      </p:sp>
      <p:sp>
        <p:nvSpPr>
          <p:cNvPr id="7" name="Slide Number Placeholder 6"/>
          <p:cNvSpPr>
            <a:spLocks noGrp="1"/>
          </p:cNvSpPr>
          <p:nvPr>
            <p:ph type="sldNum" sz="quarter" idx="12"/>
          </p:nvPr>
        </p:nvSpPr>
        <p:spPr/>
        <p:txBody>
          <a:bodyPr/>
          <a:lstStyle/>
          <a:p>
            <a:fld id="{C1DD8B74-D894-44E2-AE35-296654C55388}" type="slidenum">
              <a:rPr lang="en-US" smtClean="0"/>
              <a:pPr/>
              <a:t>‹#›</a:t>
            </a:fld>
            <a:endParaRPr lang="en-US" dirty="0"/>
          </a:p>
        </p:txBody>
      </p:sp>
    </p:spTree>
    <p:extLst>
      <p:ext uri="{BB962C8B-B14F-4D97-AF65-F5344CB8AC3E}">
        <p14:creationId xmlns:p14="http://schemas.microsoft.com/office/powerpoint/2010/main" xmlns="" val="30367567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ot Hill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hasCustomPrompt="1"/>
          </p:nvPr>
        </p:nvSpPr>
        <p:spPr>
          <a:xfrm>
            <a:off x="446088" y="6270255"/>
            <a:ext cx="8058876" cy="250187"/>
          </a:xfrm>
        </p:spPr>
        <p:txBody>
          <a:bodyPr/>
          <a:lstStyle>
            <a:lvl1pPr>
              <a:defRPr sz="800">
                <a:solidFill>
                  <a:schemeClr val="bg1"/>
                </a:solidFill>
              </a:defRPr>
            </a:lvl1pPr>
          </a:lstStyle>
          <a:p>
            <a:pPr lvl="0"/>
            <a:r>
              <a:rPr lang="en-US" dirty="0" smtClean="0"/>
              <a:t>Dot Hill confidential</a:t>
            </a:r>
          </a:p>
        </p:txBody>
      </p:sp>
      <p:sp>
        <p:nvSpPr>
          <p:cNvPr id="12" name="Slide Number Placeholder 5"/>
          <p:cNvSpPr>
            <a:spLocks noGrp="1"/>
          </p:cNvSpPr>
          <p:nvPr>
            <p:ph type="sldNum" sz="quarter" idx="4"/>
          </p:nvPr>
        </p:nvSpPr>
        <p:spPr>
          <a:xfrm>
            <a:off x="8638462" y="6593035"/>
            <a:ext cx="502778" cy="202176"/>
          </a:xfrm>
          <a:prstGeom prst="rect">
            <a:avLst/>
          </a:prstGeom>
        </p:spPr>
        <p:txBody>
          <a:bodyPr lIns="0" tIns="0" rIns="91440" bIns="0" anchor="b" anchorCtr="0"/>
          <a:lstStyle>
            <a:lvl1pPr algn="r">
              <a:defRPr sz="800">
                <a:solidFill>
                  <a:schemeClr val="bg1"/>
                </a:solidFill>
                <a:effectLst>
                  <a:outerShdw blurRad="38100" dist="38100" dir="2700000" algn="tl">
                    <a:srgbClr val="000000">
                      <a:alpha val="43137"/>
                    </a:srgbClr>
                  </a:outerShdw>
                </a:effectLst>
              </a:defRPr>
            </a:lvl1pPr>
          </a:lstStyle>
          <a:p>
            <a:pPr>
              <a:defRPr/>
            </a:pPr>
            <a:fld id="{3F28CFF9-C498-437A-BF0D-9909F7150CC1}" type="slidenum">
              <a:rPr lang="en-US" smtClean="0"/>
              <a:pPr>
                <a:defRPr/>
              </a:pPr>
              <a:t>‹#›</a:t>
            </a:fld>
            <a:endParaRPr lang="en-US" dirty="0"/>
          </a:p>
        </p:txBody>
      </p:sp>
      <p:sp>
        <p:nvSpPr>
          <p:cNvPr id="13" name="Date Placeholder 6"/>
          <p:cNvSpPr>
            <a:spLocks noGrp="1"/>
          </p:cNvSpPr>
          <p:nvPr>
            <p:ph type="dt" sz="half" idx="2"/>
          </p:nvPr>
        </p:nvSpPr>
        <p:spPr>
          <a:xfrm>
            <a:off x="0" y="6527967"/>
            <a:ext cx="2133600" cy="267244"/>
          </a:xfrm>
          <a:prstGeom prst="rect">
            <a:avLst/>
          </a:prstGeom>
        </p:spPr>
        <p:txBody>
          <a:bodyPr vert="horz" lIns="91440" tIns="0" rIns="0" bIns="0" rtlCol="0" anchor="b" anchorCtr="0"/>
          <a:lstStyle>
            <a:lvl1pPr algn="l" rtl="0" fontAlgn="base">
              <a:spcBef>
                <a:spcPct val="0"/>
              </a:spcBef>
              <a:spcAft>
                <a:spcPct val="0"/>
              </a:spcAft>
              <a:defRPr lang="en-US" sz="800" kern="1200" smtClean="0">
                <a:solidFill>
                  <a:schemeClr val="bg1"/>
                </a:solidFill>
                <a:effectLst>
                  <a:outerShdw blurRad="38100" dist="38100" dir="2700000" algn="tl">
                    <a:srgbClr val="000000">
                      <a:alpha val="43137"/>
                    </a:srgbClr>
                  </a:outerShdw>
                </a:effectLst>
                <a:latin typeface="Arial" charset="0"/>
                <a:ea typeface="+mn-ea"/>
                <a:cs typeface="+mn-cs"/>
              </a:defRPr>
            </a:lvl1pPr>
          </a:lstStyle>
          <a:p>
            <a:fld id="{D83C6AA2-0981-4F45-9EEA-7D2B838DD52A}" type="datetime1">
              <a:rPr lang="en-US" smtClean="0"/>
              <a:pPr/>
              <a:t>4/29/2013</a:t>
            </a:fld>
            <a:endParaRPr lang="en-US" dirty="0"/>
          </a:p>
        </p:txBody>
      </p:sp>
    </p:spTree>
    <p:extLst>
      <p:ext uri="{BB962C8B-B14F-4D97-AF65-F5344CB8AC3E}">
        <p14:creationId xmlns:p14="http://schemas.microsoft.com/office/powerpoint/2010/main" xmlns="" val="384197008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Dot Hill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2" name="Slide Number Placeholder 5"/>
          <p:cNvSpPr>
            <a:spLocks noGrp="1"/>
          </p:cNvSpPr>
          <p:nvPr>
            <p:ph type="sldNum" sz="quarter" idx="4"/>
          </p:nvPr>
        </p:nvSpPr>
        <p:spPr>
          <a:xfrm>
            <a:off x="8638462" y="6593035"/>
            <a:ext cx="502778" cy="202176"/>
          </a:xfrm>
          <a:prstGeom prst="rect">
            <a:avLst/>
          </a:prstGeom>
        </p:spPr>
        <p:txBody>
          <a:bodyPr lIns="0" tIns="0" rIns="91440" bIns="0" anchor="b" anchorCtr="0"/>
          <a:lstStyle>
            <a:lvl1pPr algn="r">
              <a:defRPr sz="800">
                <a:solidFill>
                  <a:schemeClr val="bg1"/>
                </a:solidFill>
                <a:effectLst>
                  <a:outerShdw blurRad="38100" dist="38100" dir="2700000" algn="tl">
                    <a:srgbClr val="000000">
                      <a:alpha val="43137"/>
                    </a:srgbClr>
                  </a:outerShdw>
                </a:effectLst>
              </a:defRPr>
            </a:lvl1pPr>
          </a:lstStyle>
          <a:p>
            <a:pPr>
              <a:defRPr/>
            </a:pPr>
            <a:fld id="{3F28CFF9-C498-437A-BF0D-9909F7150CC1}" type="slidenum">
              <a:rPr lang="en-US" smtClean="0"/>
              <a:pPr>
                <a:defRPr/>
              </a:pPr>
              <a:t>‹#›</a:t>
            </a:fld>
            <a:endParaRPr lang="en-US" dirty="0"/>
          </a:p>
        </p:txBody>
      </p:sp>
      <p:sp>
        <p:nvSpPr>
          <p:cNvPr id="13" name="Date Placeholder 6"/>
          <p:cNvSpPr>
            <a:spLocks noGrp="1"/>
          </p:cNvSpPr>
          <p:nvPr>
            <p:ph type="dt" sz="half" idx="2"/>
          </p:nvPr>
        </p:nvSpPr>
        <p:spPr>
          <a:xfrm>
            <a:off x="0" y="6527967"/>
            <a:ext cx="2133600" cy="267244"/>
          </a:xfrm>
          <a:prstGeom prst="rect">
            <a:avLst/>
          </a:prstGeom>
        </p:spPr>
        <p:txBody>
          <a:bodyPr vert="horz" lIns="91440" tIns="0" rIns="0" bIns="0" rtlCol="0" anchor="b" anchorCtr="0"/>
          <a:lstStyle>
            <a:lvl1pPr algn="l" rtl="0" fontAlgn="base">
              <a:spcBef>
                <a:spcPct val="0"/>
              </a:spcBef>
              <a:spcAft>
                <a:spcPct val="0"/>
              </a:spcAft>
              <a:defRPr lang="en-US" sz="800" kern="1200" smtClean="0">
                <a:solidFill>
                  <a:schemeClr val="bg1"/>
                </a:solidFill>
                <a:effectLst>
                  <a:outerShdw blurRad="38100" dist="38100" dir="2700000" algn="tl">
                    <a:srgbClr val="000000">
                      <a:alpha val="43137"/>
                    </a:srgbClr>
                  </a:outerShdw>
                </a:effectLst>
                <a:latin typeface="Arial" charset="0"/>
                <a:ea typeface="+mn-ea"/>
                <a:cs typeface="+mn-cs"/>
              </a:defRPr>
            </a:lvl1pPr>
          </a:lstStyle>
          <a:p>
            <a:fld id="{D94A3052-752E-48BF-AC83-4CAF54B30962}" type="datetime1">
              <a:rPr lang="en-US" smtClean="0"/>
              <a:pPr/>
              <a:t>4/29/2013</a:t>
            </a:fld>
            <a:endParaRPr lang="en-US" dirty="0"/>
          </a:p>
        </p:txBody>
      </p:sp>
    </p:spTree>
    <p:extLst>
      <p:ext uri="{BB962C8B-B14F-4D97-AF65-F5344CB8AC3E}">
        <p14:creationId xmlns:p14="http://schemas.microsoft.com/office/powerpoint/2010/main" xmlns="" val="184422859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Dot Hill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2" name="Slide Number Placeholder 5"/>
          <p:cNvSpPr>
            <a:spLocks noGrp="1"/>
          </p:cNvSpPr>
          <p:nvPr>
            <p:ph type="sldNum" sz="quarter" idx="4"/>
          </p:nvPr>
        </p:nvSpPr>
        <p:spPr>
          <a:xfrm>
            <a:off x="8638462" y="6593035"/>
            <a:ext cx="502778" cy="202176"/>
          </a:xfrm>
          <a:prstGeom prst="rect">
            <a:avLst/>
          </a:prstGeom>
        </p:spPr>
        <p:txBody>
          <a:bodyPr lIns="0" tIns="0" rIns="91440" bIns="0" anchor="b" anchorCtr="0"/>
          <a:lstStyle>
            <a:lvl1pPr algn="r">
              <a:defRPr sz="800">
                <a:solidFill>
                  <a:schemeClr val="bg1"/>
                </a:solidFill>
                <a:effectLst>
                  <a:outerShdw blurRad="38100" dist="38100" dir="2700000" algn="tl">
                    <a:srgbClr val="000000">
                      <a:alpha val="43137"/>
                    </a:srgbClr>
                  </a:outerShdw>
                </a:effectLst>
              </a:defRPr>
            </a:lvl1pPr>
          </a:lstStyle>
          <a:p>
            <a:pPr>
              <a:defRPr/>
            </a:pPr>
            <a:fld id="{3F28CFF9-C498-437A-BF0D-9909F7150CC1}" type="slidenum">
              <a:rPr lang="en-US" smtClean="0"/>
              <a:pPr>
                <a:defRPr/>
              </a:pPr>
              <a:t>‹#›</a:t>
            </a:fld>
            <a:endParaRPr lang="en-US" dirty="0"/>
          </a:p>
        </p:txBody>
      </p:sp>
      <p:sp>
        <p:nvSpPr>
          <p:cNvPr id="13" name="Date Placeholder 6"/>
          <p:cNvSpPr>
            <a:spLocks noGrp="1"/>
          </p:cNvSpPr>
          <p:nvPr>
            <p:ph type="dt" sz="half" idx="2"/>
          </p:nvPr>
        </p:nvSpPr>
        <p:spPr>
          <a:xfrm>
            <a:off x="0" y="6527967"/>
            <a:ext cx="2133600" cy="267244"/>
          </a:xfrm>
          <a:prstGeom prst="rect">
            <a:avLst/>
          </a:prstGeom>
        </p:spPr>
        <p:txBody>
          <a:bodyPr vert="horz" lIns="91440" tIns="0" rIns="0" bIns="0" rtlCol="0" anchor="b" anchorCtr="0"/>
          <a:lstStyle>
            <a:lvl1pPr algn="l" rtl="0" fontAlgn="base">
              <a:spcBef>
                <a:spcPct val="0"/>
              </a:spcBef>
              <a:spcAft>
                <a:spcPct val="0"/>
              </a:spcAft>
              <a:defRPr lang="en-US" sz="800" kern="1200" smtClean="0">
                <a:solidFill>
                  <a:schemeClr val="bg1"/>
                </a:solidFill>
                <a:effectLst>
                  <a:outerShdw blurRad="38100" dist="38100" dir="2700000" algn="tl">
                    <a:srgbClr val="000000">
                      <a:alpha val="43137"/>
                    </a:srgbClr>
                  </a:outerShdw>
                </a:effectLst>
                <a:latin typeface="Arial" charset="0"/>
                <a:ea typeface="+mn-ea"/>
                <a:cs typeface="+mn-cs"/>
              </a:defRPr>
            </a:lvl1pPr>
          </a:lstStyle>
          <a:p>
            <a:fld id="{D94A3052-752E-48BF-AC83-4CAF54B30962}" type="datetime1">
              <a:rPr lang="en-US" smtClean="0"/>
              <a:pPr/>
              <a:t>4/29/2013</a:t>
            </a:fld>
            <a:endParaRPr lang="en-US" dirty="0"/>
          </a:p>
        </p:txBody>
      </p:sp>
    </p:spTree>
    <p:extLst>
      <p:ext uri="{BB962C8B-B14F-4D97-AF65-F5344CB8AC3E}">
        <p14:creationId xmlns:p14="http://schemas.microsoft.com/office/powerpoint/2010/main" xmlns="" val="295251523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nvGrpSpPr>
          <p:cNvPr id="3" name="Group 13"/>
          <p:cNvGrpSpPr>
            <a:grpSpLocks/>
          </p:cNvGrpSpPr>
          <p:nvPr/>
        </p:nvGrpSpPr>
        <p:grpSpPr bwMode="auto">
          <a:xfrm>
            <a:off x="2684463" y="1589088"/>
            <a:ext cx="4791075" cy="3411537"/>
            <a:chOff x="2647950" y="1589088"/>
            <a:chExt cx="4791075" cy="3411537"/>
          </a:xfrm>
        </p:grpSpPr>
        <p:pic>
          <p:nvPicPr>
            <p:cNvPr id="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47950" y="1589088"/>
              <a:ext cx="4791075" cy="3411537"/>
            </a:xfrm>
            <a:prstGeom prst="rect">
              <a:avLst/>
            </a:prstGeom>
            <a:noFill/>
            <a:ln w="9525">
              <a:noFill/>
              <a:miter lim="800000"/>
              <a:headEnd/>
              <a:tailEnd/>
            </a:ln>
          </p:spPr>
        </p:pic>
        <p:pic>
          <p:nvPicPr>
            <p:cNvPr id="5" name="Picture 2" descr="F:\My Box Files\Powerpoint\Quantum Certainty Master\Assets\be_certain-whit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60750" y="3095625"/>
              <a:ext cx="2138363" cy="296863"/>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latin typeface="Arial" pitchFamily="34" charset="0"/>
                <a:ea typeface="ＭＳ Ｐゴシック" charset="-128"/>
                <a:cs typeface="Arial" pitchFamily="34" charset="0"/>
              </a:rPr>
              <a:t>© 2012 Quantum Corporation. Company Confidential. Forward-looking information is based upon multiple assumptions and uncertainties,</a:t>
            </a:r>
            <a:br>
              <a:rPr lang="en-US" sz="800" kern="0" dirty="0">
                <a:solidFill>
                  <a:sysClr val="window" lastClr="FFFFFF"/>
                </a:solidFill>
                <a:latin typeface="Arial" pitchFamily="34" charset="0"/>
                <a:ea typeface="ＭＳ Ｐゴシック" charset="-128"/>
                <a:cs typeface="Arial" pitchFamily="34" charset="0"/>
              </a:rPr>
            </a:br>
            <a:r>
              <a:rPr lang="en-US" sz="800" kern="0" dirty="0">
                <a:solidFill>
                  <a:sysClr val="window" lastClr="FFFFFF"/>
                </a:solidFill>
                <a:latin typeface="Arial" pitchFamily="34" charset="0"/>
                <a:ea typeface="ＭＳ Ｐゴシック" charset="-128"/>
                <a:cs typeface="Arial" pitchFamily="34" charset="0"/>
              </a:rPr>
              <a:t>does not necessarily represent the company’s outlook and is for planning purposes only.</a:t>
            </a:r>
          </a:p>
        </p:txBody>
      </p:sp>
    </p:spTree>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ackets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pitchFamily="34" charset="0"/>
                <a:ea typeface="ＭＳ Ｐゴシック" charset="-128"/>
                <a:cs typeface="ＭＳ Ｐゴシック" charset="-128"/>
              </a:defRPr>
            </a:lvl1pPr>
          </a:lstStyle>
          <a:p>
            <a:pPr lvl="0"/>
            <a:r>
              <a:rPr lang="en-US" dirty="0"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pitchFamily="34" charset="0"/>
                <a:ea typeface="ＭＳ Ｐゴシック" pitchFamily="34" charset="-128"/>
                <a:cs typeface="Arial" pitchFamily="34" charset="0"/>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Brackets Yellow">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pitchFamily="34" charset="0"/>
                <a:ea typeface="ＭＳ Ｐゴシック" charset="-128"/>
                <a:cs typeface="ＭＳ Ｐゴシック" charset="-128"/>
              </a:defRPr>
            </a:lvl1pPr>
          </a:lstStyle>
          <a:p>
            <a:pPr lvl="0"/>
            <a:r>
              <a:rPr lang="en-US" dirty="0"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pitchFamily="34" charset="0"/>
                <a:ea typeface="ＭＳ Ｐゴシック" pitchFamily="34" charset="-128"/>
                <a:cs typeface="Arial" pitchFamily="34" charset="0"/>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Brackets Go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pitchFamily="34" charset="0"/>
                <a:ea typeface="ＭＳ Ｐゴシック" charset="-128"/>
                <a:cs typeface="ＭＳ Ｐゴシック" charset="-128"/>
              </a:defRPr>
            </a:lvl1pPr>
          </a:lstStyle>
          <a:p>
            <a:pPr lvl="0"/>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pitchFamily="34" charset="0"/>
                <a:ea typeface="ＭＳ Ｐゴシック" pitchFamily="34" charset="-128"/>
                <a:cs typeface="Arial" pitchFamily="34" charset="0"/>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Brackets Pin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pitchFamily="34" charset="0"/>
                <a:ea typeface="ＭＳ Ｐゴシック" charset="-128"/>
                <a:cs typeface="ＭＳ Ｐゴシック" charset="-128"/>
              </a:defRPr>
            </a:lvl1pPr>
          </a:lstStyle>
          <a:p>
            <a:pPr lvl="0"/>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pitchFamily="34" charset="0"/>
                <a:ea typeface="ＭＳ Ｐゴシック" pitchFamily="34" charset="-128"/>
                <a:cs typeface="Arial" pitchFamily="34" charset="0"/>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Brackets Viole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pitchFamily="34" charset="0"/>
                <a:ea typeface="ＭＳ Ｐゴシック" charset="-128"/>
                <a:cs typeface="ＭＳ Ｐゴシック" charset="-128"/>
              </a:defRPr>
            </a:lvl1pPr>
          </a:lstStyle>
          <a:p>
            <a:pPr lvl="0"/>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pitchFamily="34" charset="0"/>
                <a:ea typeface="ＭＳ Ｐゴシック" pitchFamily="34" charset="-128"/>
                <a:cs typeface="Arial" pitchFamily="34" charset="0"/>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image" Target="../media/image8.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6" name="Rectangle 15"/>
          <p:cNvSpPr/>
          <p:nvPr/>
        </p:nvSpPr>
        <p:spPr>
          <a:xfrm>
            <a:off x="0" y="6629400"/>
            <a:ext cx="9144000" cy="228600"/>
          </a:xfrm>
          <a:prstGeom prst="rect">
            <a:avLst/>
          </a:prstGeom>
          <a:gradFill>
            <a:gsLst>
              <a:gs pos="0">
                <a:srgbClr val="E3E9EF"/>
              </a:gs>
              <a:gs pos="50000">
                <a:srgbClr val="F0F3F7"/>
              </a:gs>
              <a:gs pos="100000">
                <a:srgbClr val="FDFE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028" name="Title Placeholder 1"/>
          <p:cNvSpPr>
            <a:spLocks noGrp="1"/>
          </p:cNvSpPr>
          <p:nvPr>
            <p:ph type="title"/>
          </p:nvPr>
        </p:nvSpPr>
        <p:spPr bwMode="auto">
          <a:xfrm>
            <a:off x="228600" y="228600"/>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Text Placeholder 2"/>
          <p:cNvSpPr>
            <a:spLocks noGrp="1"/>
          </p:cNvSpPr>
          <p:nvPr>
            <p:ph type="body" idx="1"/>
          </p:nvPr>
        </p:nvSpPr>
        <p:spPr bwMode="auto">
          <a:xfrm>
            <a:off x="301625" y="1143000"/>
            <a:ext cx="7543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pitchFamily="34" charset="0"/>
                <a:ea typeface="ＭＳ Ｐゴシック" charset="-128"/>
                <a:cs typeface="+mn-cs"/>
              </a:defRPr>
            </a:lvl1pPr>
          </a:lstStyle>
          <a:p>
            <a:pPr>
              <a:defRPr/>
            </a:pPr>
            <a:fld id="{4028A6D4-2848-423E-B948-3EA1E267C92A}" type="slidenum">
              <a:rPr lang="en-US" smtClean="0"/>
              <a:pPr>
                <a:defRPr/>
              </a:pPr>
              <a:t>‹#›</a:t>
            </a:fld>
            <a:endParaRPr lang="en-US" dirty="0"/>
          </a:p>
        </p:txBody>
      </p:sp>
      <p:sp>
        <p:nvSpPr>
          <p:cNvPr id="10" name="Slide Number Placeholder 4"/>
          <p:cNvSpPr txBox="1">
            <a:spLocks/>
          </p:cNvSpPr>
          <p:nvPr/>
        </p:nvSpPr>
        <p:spPr bwMode="auto">
          <a:xfrm>
            <a:off x="576263" y="6616700"/>
            <a:ext cx="4572000" cy="427038"/>
          </a:xfrm>
          <a:prstGeom prst="rect">
            <a:avLst/>
          </a:prstGeom>
          <a:noFill/>
          <a:ln w="9525">
            <a:noFill/>
            <a:miter lim="800000"/>
            <a:headEnd/>
            <a:tailEnd/>
          </a:ln>
        </p:spPr>
        <p:txBody>
          <a:bodyPr/>
          <a:lstStyle/>
          <a:p>
            <a:pPr>
              <a:defRPr/>
            </a:pPr>
            <a:r>
              <a:rPr lang="en-US" sz="1000" dirty="0">
                <a:solidFill>
                  <a:srgbClr val="A3A3A3"/>
                </a:solidFill>
                <a:latin typeface="Arial" pitchFamily="34" charset="0"/>
                <a:ea typeface="ＭＳ Ｐゴシック" charset="-128"/>
                <a:cs typeface="Arial" pitchFamily="34" charset="0"/>
              </a:rPr>
              <a:t>Quantum Confidential</a:t>
            </a:r>
          </a:p>
        </p:txBody>
      </p:sp>
      <p:sp>
        <p:nvSpPr>
          <p:cNvPr id="11" name="Rectangle 7"/>
          <p:cNvSpPr>
            <a:spLocks noGrp="1" noChangeArrowheads="1"/>
          </p:cNvSpPr>
          <p:nvPr/>
        </p:nvSpPr>
        <p:spPr bwMode="auto">
          <a:xfrm>
            <a:off x="455613" y="6605588"/>
            <a:ext cx="171450" cy="247650"/>
          </a:xfrm>
          <a:prstGeom prst="rect">
            <a:avLst/>
          </a:prstGeom>
          <a:noFill/>
          <a:ln w="9525">
            <a:noFill/>
            <a:miter lim="800000"/>
            <a:headEnd/>
            <a:tailEnd/>
          </a:ln>
        </p:spPr>
        <p:txBody>
          <a:bodyPr/>
          <a:lstStyle/>
          <a:p>
            <a:pPr>
              <a:defRPr/>
            </a:pPr>
            <a:r>
              <a:rPr lang="en-US" sz="1100" dirty="0">
                <a:solidFill>
                  <a:srgbClr val="A3A3A3"/>
                </a:solidFill>
                <a:latin typeface="Arial" pitchFamily="34" charset="0"/>
                <a:ea typeface="ＭＳ Ｐゴシック" charset="-128"/>
                <a:cs typeface="Arial" pitchFamily="34" charset="0"/>
              </a:rPr>
              <a:t>|</a:t>
            </a:r>
          </a:p>
        </p:txBody>
      </p:sp>
      <p:cxnSp>
        <p:nvCxnSpPr>
          <p:cNvPr id="12" name="Straight Connector 11"/>
          <p:cNvCxnSpPr/>
          <p:nvPr/>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1034" name="Picture 12" descr="Logo_lockup_042012.png"/>
          <p:cNvPicPr>
            <a:picLocks noChangeAspect="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7561263" y="6173788"/>
            <a:ext cx="1354137" cy="684212"/>
          </a:xfrm>
          <a:prstGeom prst="rect">
            <a:avLst/>
          </a:prstGeom>
          <a:noFill/>
          <a:ln w="9525">
            <a:noFill/>
            <a:miter lim="800000"/>
            <a:headEnd/>
            <a:tailEnd/>
          </a:ln>
        </p:spPr>
      </p:pic>
      <p:sp>
        <p:nvSpPr>
          <p:cNvPr id="2" name="Rectangle 1"/>
          <p:cNvSpPr/>
          <p:nvPr userDrawn="1"/>
        </p:nvSpPr>
        <p:spPr>
          <a:xfrm rot="19609959">
            <a:off x="124311" y="1851648"/>
            <a:ext cx="8895385" cy="3154710"/>
          </a:xfrm>
          <a:prstGeom prst="rect">
            <a:avLst/>
          </a:prstGeom>
          <a:noFill/>
        </p:spPr>
        <p:txBody>
          <a:bodyPr wrap="none" lIns="91440" tIns="45720" rIns="91440" bIns="45720">
            <a:spAutoFit/>
          </a:bodyPr>
          <a:lstStyle/>
          <a:p>
            <a:pPr algn="ctr"/>
            <a:r>
              <a:rPr lang="en-US" sz="199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DRAFT</a:t>
            </a:r>
            <a:endParaRPr lang="en-US" sz="199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1"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73" r:id="rId13"/>
    <p:sldLayoutId id="2147484174" r:id="rId14"/>
    <p:sldLayoutId id="2147484175" r:id="rId15"/>
    <p:sldLayoutId id="2147484176" r:id="rId16"/>
    <p:sldLayoutId id="2147484177" r:id="rId17"/>
    <p:sldLayoutId id="2147484178" r:id="rId18"/>
  </p:sldLayoutIdLst>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timing>
    <p:tnLst>
      <p:par>
        <p:cTn id="1" dur="indefinite" restart="never" nodeType="tmRoot"/>
      </p:par>
    </p:tnLst>
  </p:timing>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Master_PPT_imagery_033012.jpg" descr="/Volumes/Studio/QUANTUM/846-008_SalesKickOffElements/4. Creative/PowerPoint/images/Master_PPT_imagery_033012.jpg"/>
          <p:cNvPicPr>
            <a:picLocks noChangeAspect="1"/>
          </p:cNvPicPr>
          <p:nvPr userDrawn="1"/>
        </p:nvPicPr>
        <p:blipFill>
          <a:blip r:embed="rId29"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228600" y="228600"/>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301625" y="1143000"/>
            <a:ext cx="7543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1" y="6617702"/>
            <a:ext cx="463858"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pPr>
              <a:defRPr/>
            </a:pPr>
            <a:fld id="{D1EAFE43-1E2A-4740-80B5-50297DF77E73}" type="slidenum">
              <a:rPr smtClean="0"/>
              <a:pPr>
                <a:defRPr/>
              </a:pPr>
              <a:t>‹#›</a:t>
            </a:fld>
            <a:endParaRPr dirty="0"/>
          </a:p>
        </p:txBody>
      </p:sp>
      <p:sp>
        <p:nvSpPr>
          <p:cNvPr id="10" name="Slide Number Placeholder 4"/>
          <p:cNvSpPr txBox="1">
            <a:spLocks/>
          </p:cNvSpPr>
          <p:nvPr userDrawn="1"/>
        </p:nvSpPr>
        <p:spPr bwMode="auto">
          <a:xfrm>
            <a:off x="576040" y="6616114"/>
            <a:ext cx="4572000" cy="427038"/>
          </a:xfrm>
          <a:prstGeom prst="rect">
            <a:avLst/>
          </a:prstGeom>
          <a:noFill/>
          <a:ln w="9525">
            <a:noFill/>
            <a:miter lim="800000"/>
            <a:headEnd/>
            <a:tailEnd/>
          </a:ln>
        </p:spPr>
        <p:txBody>
          <a:bodyPr/>
          <a:lstStyle/>
          <a:p>
            <a:pPr>
              <a:defRPr/>
            </a:pPr>
            <a:r>
              <a:rPr lang="en-US" sz="1000" dirty="0">
                <a:solidFill>
                  <a:srgbClr val="A3A3A3"/>
                </a:solidFill>
                <a:ea typeface="ＭＳ Ｐゴシック" charset="-128"/>
                <a:cs typeface="+mn-cs"/>
              </a:rPr>
              <a:t>Quantum Confidential</a:t>
            </a:r>
          </a:p>
        </p:txBody>
      </p:sp>
      <p:sp>
        <p:nvSpPr>
          <p:cNvPr id="11" name="Rectangle 7"/>
          <p:cNvSpPr>
            <a:spLocks noGrp="1" noChangeArrowheads="1"/>
          </p:cNvSpPr>
          <p:nvPr userDrawn="1"/>
        </p:nvSpPr>
        <p:spPr bwMode="auto">
          <a:xfrm>
            <a:off x="456198" y="6605294"/>
            <a:ext cx="171450" cy="247650"/>
          </a:xfrm>
          <a:prstGeom prst="rect">
            <a:avLst/>
          </a:prstGeom>
          <a:noFill/>
          <a:ln w="9525">
            <a:noFill/>
            <a:miter lim="800000"/>
            <a:headEnd/>
            <a:tailEnd/>
          </a:ln>
        </p:spPr>
        <p:txBody>
          <a:bodyPr/>
          <a:lstStyle/>
          <a:p>
            <a:pPr>
              <a:defRPr/>
            </a:pPr>
            <a:r>
              <a:rPr lang="en-US" sz="1100" dirty="0">
                <a:solidFill>
                  <a:srgbClr val="A3A3A3"/>
                </a:solidFill>
                <a:ea typeface="ＭＳ Ｐゴシック" charset="-128"/>
                <a:cs typeface="+mn-cs"/>
              </a:rPr>
              <a:t>|</a:t>
            </a:r>
          </a:p>
        </p:txBody>
      </p:sp>
      <p:cxnSp>
        <p:nvCxnSpPr>
          <p:cNvPr id="12" name="Straight Connector 11"/>
          <p:cNvCxnSpPr/>
          <p:nvPr userDrawn="1"/>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xmlns="" val="2801278479"/>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 id="2147484166" r:id="rId13"/>
    <p:sldLayoutId id="2147484167" r:id="rId14"/>
    <p:sldLayoutId id="2147484168" r:id="rId15"/>
    <p:sldLayoutId id="2147484169" r:id="rId16"/>
    <p:sldLayoutId id="2147484170" r:id="rId17"/>
    <p:sldLayoutId id="2147484171" r:id="rId18"/>
    <p:sldLayoutId id="2147484172"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Lst>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txStyles>
    <p:titleStyle>
      <a:lvl1pPr algn="l" rtl="0" eaLnBrk="0" fontAlgn="base" hangingPunct="0">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0" fontAlgn="base" hangingPunct="0">
        <a:spcBef>
          <a:spcPct val="0"/>
        </a:spcBef>
        <a:spcAft>
          <a:spcPct val="0"/>
        </a:spcAft>
        <a:defRPr sz="3200">
          <a:solidFill>
            <a:srgbClr val="0076BB"/>
          </a:solidFill>
          <a:latin typeface="Arial" charset="0"/>
          <a:ea typeface="ＭＳ Ｐゴシック" charset="-128"/>
          <a:cs typeface="Arial" charset="0"/>
        </a:defRPr>
      </a:lvl2pPr>
      <a:lvl3pPr algn="l" rtl="0" eaLnBrk="0" fontAlgn="base" hangingPunct="0">
        <a:spcBef>
          <a:spcPct val="0"/>
        </a:spcBef>
        <a:spcAft>
          <a:spcPct val="0"/>
        </a:spcAft>
        <a:defRPr sz="3200">
          <a:solidFill>
            <a:srgbClr val="0076BB"/>
          </a:solidFill>
          <a:latin typeface="Arial" charset="0"/>
          <a:ea typeface="ＭＳ Ｐゴシック" charset="-128"/>
          <a:cs typeface="Arial" charset="0"/>
        </a:defRPr>
      </a:lvl3pPr>
      <a:lvl4pPr algn="l" rtl="0" eaLnBrk="0" fontAlgn="base" hangingPunct="0">
        <a:spcBef>
          <a:spcPct val="0"/>
        </a:spcBef>
        <a:spcAft>
          <a:spcPct val="0"/>
        </a:spcAft>
        <a:defRPr sz="3200">
          <a:solidFill>
            <a:srgbClr val="0076BB"/>
          </a:solidFill>
          <a:latin typeface="Arial" charset="0"/>
          <a:ea typeface="ＭＳ Ｐゴシック" charset="-128"/>
          <a:cs typeface="Arial" charset="0"/>
        </a:defRPr>
      </a:lvl4pPr>
      <a:lvl5pPr algn="l" rtl="0" eaLnBrk="0" fontAlgn="base" hangingPunct="0">
        <a:spcBef>
          <a:spcPct val="0"/>
        </a:spcBef>
        <a:spcAft>
          <a:spcPct val="0"/>
        </a:spcAft>
        <a:defRPr sz="3200">
          <a:solidFill>
            <a:srgbClr val="0076BB"/>
          </a:solidFill>
          <a:latin typeface="Arial" charset="0"/>
          <a:ea typeface="ＭＳ Ｐゴシック" charset="-128"/>
          <a:cs typeface="Arial" charset="0"/>
        </a:defRPr>
      </a:lvl5pPr>
      <a:lvl6pPr marL="457200" algn="l" rtl="0" eaLnBrk="0" fontAlgn="base" hangingPunct="0">
        <a:spcBef>
          <a:spcPct val="0"/>
        </a:spcBef>
        <a:spcAft>
          <a:spcPct val="0"/>
        </a:spcAft>
        <a:defRPr sz="3200">
          <a:solidFill>
            <a:srgbClr val="0076BB"/>
          </a:solidFill>
          <a:latin typeface="Arial" charset="0"/>
          <a:ea typeface="ＭＳ Ｐゴシック" charset="-128"/>
          <a:cs typeface="Arial" charset="0"/>
        </a:defRPr>
      </a:lvl6pPr>
      <a:lvl7pPr marL="914400" algn="l" rtl="0" eaLnBrk="0" fontAlgn="base" hangingPunct="0">
        <a:spcBef>
          <a:spcPct val="0"/>
        </a:spcBef>
        <a:spcAft>
          <a:spcPct val="0"/>
        </a:spcAft>
        <a:defRPr sz="3200">
          <a:solidFill>
            <a:srgbClr val="0076BB"/>
          </a:solidFill>
          <a:latin typeface="Arial" charset="0"/>
          <a:ea typeface="ＭＳ Ｐゴシック" charset="-128"/>
          <a:cs typeface="Arial" charset="0"/>
        </a:defRPr>
      </a:lvl7pPr>
      <a:lvl8pPr marL="1371600" algn="l" rtl="0" eaLnBrk="0" fontAlgn="base" hangingPunct="0">
        <a:spcBef>
          <a:spcPct val="0"/>
        </a:spcBef>
        <a:spcAft>
          <a:spcPct val="0"/>
        </a:spcAft>
        <a:defRPr sz="3200">
          <a:solidFill>
            <a:srgbClr val="0076BB"/>
          </a:solidFill>
          <a:latin typeface="Arial" charset="0"/>
          <a:ea typeface="ＭＳ Ｐゴシック" charset="-128"/>
          <a:cs typeface="Arial" charset="0"/>
        </a:defRPr>
      </a:lvl8pPr>
      <a:lvl9pPr marL="1828800" algn="l" rtl="0" eaLnBrk="0" fontAlgn="base" hangingPunct="0">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0" fontAlgn="base" hangingPunct="0">
        <a:spcBef>
          <a:spcPct val="20000"/>
        </a:spcBef>
        <a:spcAft>
          <a:spcPct val="0"/>
        </a:spcAft>
        <a:buClr>
          <a:srgbClr val="0DB6EC"/>
        </a:buClr>
        <a:buSzPct val="75000"/>
        <a:buFont typeface="Wingdings"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0" fontAlgn="base" hangingPunct="0">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0" fontAlgn="base" hangingPunct="0">
        <a:spcBef>
          <a:spcPct val="20000"/>
        </a:spcBef>
        <a:spcAft>
          <a:spcPct val="0"/>
        </a:spcAft>
        <a:buClr>
          <a:srgbClr val="0DB6EC"/>
        </a:buClr>
        <a:buFont typeface="Wingdings"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0" fontAlgn="base" hangingPunct="0">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0" fontAlgn="base" hangingPunct="0">
        <a:spcBef>
          <a:spcPct val="20000"/>
        </a:spcBef>
        <a:spcAft>
          <a:spcPct val="0"/>
        </a:spcAft>
        <a:buClr>
          <a:srgbClr val="0DB6EC"/>
        </a:buClr>
        <a:buFont typeface="Wingdings"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2.png"/><Relationship Id="rId1" Type="http://schemas.openxmlformats.org/officeDocument/2006/relationships/slideLayout" Target="../slideLayouts/slideLayout42.xml"/><Relationship Id="rId5" Type="http://schemas.openxmlformats.org/officeDocument/2006/relationships/image" Target="../media/image64.png"/><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0.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1.png"/><Relationship Id="rId1" Type="http://schemas.openxmlformats.org/officeDocument/2006/relationships/slideLayout" Target="../slideLayouts/slideLayout42.xml"/><Relationship Id="rId5" Type="http://schemas.openxmlformats.org/officeDocument/2006/relationships/image" Target="../media/image73.png"/><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72.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74.emf"/><Relationship Id="rId1" Type="http://schemas.openxmlformats.org/officeDocument/2006/relationships/slideLayout" Target="../slideLayouts/slideLayout4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5.png"/><Relationship Id="rId1" Type="http://schemas.openxmlformats.org/officeDocument/2006/relationships/slideLayout" Target="../slideLayouts/slideLayout4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55.png"/><Relationship Id="rId3" Type="http://schemas.openxmlformats.org/officeDocument/2006/relationships/image" Target="../media/image32.png"/><Relationship Id="rId21" Type="http://schemas.openxmlformats.org/officeDocument/2006/relationships/image" Target="../media/image50.jpe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3.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diagramLayout" Target="../diagrams/layout1.xml"/><Relationship Id="rId7" Type="http://schemas.openxmlformats.org/officeDocument/2006/relationships/image" Target="../media/image60.png"/><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99312" y="3048000"/>
            <a:ext cx="2359152" cy="1073150"/>
          </a:xfrm>
        </p:spPr>
        <p:txBody>
          <a:bodyPr/>
          <a:lstStyle/>
          <a:p>
            <a:r>
              <a:rPr lang="en-US" dirty="0" smtClean="0"/>
              <a:t>TOI for Global Service</a:t>
            </a:r>
          </a:p>
          <a:p>
            <a:r>
              <a:rPr lang="en-US" dirty="0" smtClean="0"/>
              <a:t>April 30, 2013</a:t>
            </a:r>
            <a:endParaRPr lang="en-US" dirty="0"/>
          </a:p>
        </p:txBody>
      </p:sp>
      <p:sp>
        <p:nvSpPr>
          <p:cNvPr id="3" name="Text Placeholder 2"/>
          <p:cNvSpPr>
            <a:spLocks noGrp="1"/>
          </p:cNvSpPr>
          <p:nvPr>
            <p:ph type="body" sz="quarter" idx="14"/>
          </p:nvPr>
        </p:nvSpPr>
        <p:spPr/>
        <p:txBody>
          <a:bodyPr/>
          <a:lstStyle/>
          <a:p>
            <a:r>
              <a:rPr lang="en-US" dirty="0" smtClean="0"/>
              <a:t>Quantum  Confidential / Internal Use Only</a:t>
            </a:r>
            <a:endParaRPr lang="en-US" dirty="0"/>
          </a:p>
        </p:txBody>
      </p:sp>
      <p:sp>
        <p:nvSpPr>
          <p:cNvPr id="6" name="Text Placeholder 5"/>
          <p:cNvSpPr>
            <a:spLocks noGrp="1"/>
          </p:cNvSpPr>
          <p:nvPr>
            <p:ph type="body" sz="quarter" idx="15"/>
          </p:nvPr>
        </p:nvSpPr>
        <p:spPr>
          <a:xfrm>
            <a:off x="1899312" y="4114800"/>
            <a:ext cx="2377735" cy="584775"/>
          </a:xfrm>
        </p:spPr>
        <p:txBody>
          <a:bodyPr/>
          <a:lstStyle/>
          <a:p>
            <a:endParaRPr lang="en-US"/>
          </a:p>
        </p:txBody>
      </p:sp>
      <p:sp>
        <p:nvSpPr>
          <p:cNvPr id="5" name="Text Placeholder 4"/>
          <p:cNvSpPr>
            <a:spLocks noGrp="1"/>
          </p:cNvSpPr>
          <p:nvPr>
            <p:ph type="body" sz="quarter" idx="16"/>
          </p:nvPr>
        </p:nvSpPr>
        <p:spPr>
          <a:xfrm>
            <a:off x="1899312" y="685800"/>
            <a:ext cx="3789872" cy="2530475"/>
          </a:xfrm>
        </p:spPr>
        <p:txBody>
          <a:bodyPr/>
          <a:lstStyle/>
          <a:p>
            <a:r>
              <a:rPr lang="en-US" dirty="0" smtClean="0"/>
              <a:t>QX-1200/2400</a:t>
            </a:r>
          </a:p>
          <a:p>
            <a:r>
              <a:rPr lang="en-US" sz="1800" dirty="0" smtClean="0"/>
              <a:t>(Denali, Q-Series Disk)</a:t>
            </a:r>
            <a:endParaRPr lang="en-US" sz="2800" dirty="0"/>
          </a:p>
        </p:txBody>
      </p:sp>
    </p:spTree>
    <p:extLst>
      <p:ext uri="{BB962C8B-B14F-4D97-AF65-F5344CB8AC3E}">
        <p14:creationId xmlns:p14="http://schemas.microsoft.com/office/powerpoint/2010/main" xmlns="" val="1311967018"/>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3"/>
          <p:cNvGrpSpPr/>
          <p:nvPr/>
        </p:nvGrpSpPr>
        <p:grpSpPr>
          <a:xfrm>
            <a:off x="6183000" y="1447800"/>
            <a:ext cx="1590674" cy="987424"/>
            <a:chOff x="3733801" y="3046414"/>
            <a:chExt cx="1590674" cy="987424"/>
          </a:xfrm>
          <a:solidFill>
            <a:schemeClr val="accent4">
              <a:lumMod val="60000"/>
              <a:lumOff val="40000"/>
            </a:schemeClr>
          </a:solidFill>
        </p:grpSpPr>
        <p:sp>
          <p:nvSpPr>
            <p:cNvPr id="77" name="Rectangle 76"/>
            <p:cNvSpPr/>
            <p:nvPr/>
          </p:nvSpPr>
          <p:spPr>
            <a:xfrm>
              <a:off x="3733801" y="3046414"/>
              <a:ext cx="1590674" cy="987424"/>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78" name="TextBox 77"/>
            <p:cNvSpPr txBox="1"/>
            <p:nvPr/>
          </p:nvSpPr>
          <p:spPr>
            <a:xfrm>
              <a:off x="3825849" y="3110508"/>
              <a:ext cx="1404519" cy="830997"/>
            </a:xfrm>
            <a:prstGeom prst="rect">
              <a:avLst/>
            </a:prstGeom>
            <a:grpFill/>
          </p:spPr>
          <p:style>
            <a:lnRef idx="0">
              <a:schemeClr val="accent4"/>
            </a:lnRef>
            <a:fillRef idx="3">
              <a:schemeClr val="accent4"/>
            </a:fillRef>
            <a:effectRef idx="3">
              <a:schemeClr val="accent4"/>
            </a:effectRef>
            <a:fontRef idx="minor">
              <a:schemeClr val="lt1"/>
            </a:fontRef>
          </p:style>
          <p:txBody>
            <a:bodyPr wrap="square" lIns="0" rIns="0" rtlCol="0">
              <a:spAutoFit/>
            </a:bodyPr>
            <a:lstStyle/>
            <a:p>
              <a:pPr algn="ctr"/>
              <a:r>
                <a:rPr lang="en-US" sz="1600" dirty="0" smtClean="0">
                  <a:effectLst>
                    <a:outerShdw blurRad="50800" dist="38100" dir="2700000" algn="tl" rotWithShape="0">
                      <a:prstClr val="black">
                        <a:alpha val="40000"/>
                      </a:prstClr>
                    </a:outerShdw>
                  </a:effectLst>
                </a:rPr>
                <a:t>Super Caps</a:t>
              </a:r>
            </a:p>
            <a:p>
              <a:pPr algn="ctr"/>
              <a:r>
                <a:rPr lang="en-US" sz="1600" dirty="0" smtClean="0">
                  <a:effectLst>
                    <a:outerShdw blurRad="50800" dist="38100" dir="2700000" algn="tl" rotWithShape="0">
                      <a:prstClr val="black">
                        <a:alpha val="40000"/>
                      </a:prstClr>
                    </a:outerShdw>
                  </a:effectLst>
                </a:rPr>
                <a:t>And</a:t>
              </a:r>
            </a:p>
            <a:p>
              <a:pPr algn="ctr"/>
              <a:r>
                <a:rPr lang="en-US" sz="1600" dirty="0" smtClean="0">
                  <a:effectLst>
                    <a:outerShdw blurRad="50800" dist="38100" dir="2700000" algn="tl" rotWithShape="0">
                      <a:prstClr val="black">
                        <a:alpha val="40000"/>
                      </a:prstClr>
                    </a:outerShdw>
                  </a:effectLst>
                </a:rPr>
                <a:t>NV Memory</a:t>
              </a:r>
              <a:endParaRPr lang="en-US" sz="1600" dirty="0">
                <a:effectLst>
                  <a:outerShdw blurRad="50800" dist="38100" dir="2700000" algn="tl" rotWithShape="0">
                    <a:prstClr val="black">
                      <a:alpha val="40000"/>
                    </a:prstClr>
                  </a:outerShdw>
                </a:effectLst>
              </a:endParaRPr>
            </a:p>
          </p:txBody>
        </p:sp>
      </p:grpSp>
      <p:sp>
        <p:nvSpPr>
          <p:cNvPr id="4" name="Title 3"/>
          <p:cNvSpPr>
            <a:spLocks noGrp="1"/>
          </p:cNvSpPr>
          <p:nvPr>
            <p:ph type="title"/>
          </p:nvPr>
        </p:nvSpPr>
        <p:spPr/>
        <p:txBody>
          <a:bodyPr/>
          <a:lstStyle/>
          <a:p>
            <a:r>
              <a:rPr lang="en-US" dirty="0" smtClean="0"/>
              <a:t>Dot Hill Platform Architecture</a:t>
            </a:r>
            <a:endParaRPr lang="en-US" dirty="0"/>
          </a:p>
        </p:txBody>
      </p:sp>
      <p:sp>
        <p:nvSpPr>
          <p:cNvPr id="3" name="Slide Number Placeholder 2"/>
          <p:cNvSpPr>
            <a:spLocks noGrp="1"/>
          </p:cNvSpPr>
          <p:nvPr>
            <p:ph type="sldNum" sz="quarter" idx="12"/>
          </p:nvPr>
        </p:nvSpPr>
        <p:spPr/>
        <p:txBody>
          <a:bodyPr/>
          <a:lstStyle/>
          <a:p>
            <a:pPr>
              <a:defRPr/>
            </a:pPr>
            <a:fld id="{AE6F130E-12F2-45CB-9799-162F88BEBDAF}" type="slidenum">
              <a:rPr lang="en-US" smtClean="0"/>
              <a:pPr>
                <a:defRPr/>
              </a:pPr>
              <a:t>10</a:t>
            </a:fld>
            <a:endParaRPr lang="en-US" dirty="0"/>
          </a:p>
        </p:txBody>
      </p:sp>
      <p:grpSp>
        <p:nvGrpSpPr>
          <p:cNvPr id="10" name="Group 13"/>
          <p:cNvGrpSpPr/>
          <p:nvPr/>
        </p:nvGrpSpPr>
        <p:grpSpPr>
          <a:xfrm>
            <a:off x="3733801" y="3046414"/>
            <a:ext cx="1590674" cy="987424"/>
            <a:chOff x="3733801" y="3046414"/>
            <a:chExt cx="1590674" cy="987424"/>
          </a:xfrm>
        </p:grpSpPr>
        <p:sp>
          <p:nvSpPr>
            <p:cNvPr id="7" name="Rectangle 6"/>
            <p:cNvSpPr/>
            <p:nvPr/>
          </p:nvSpPr>
          <p:spPr>
            <a:xfrm>
              <a:off x="3733801" y="3046414"/>
              <a:ext cx="1590674" cy="98742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9" name="TextBox 8"/>
            <p:cNvSpPr txBox="1"/>
            <p:nvPr/>
          </p:nvSpPr>
          <p:spPr>
            <a:xfrm>
              <a:off x="3825849" y="3122564"/>
              <a:ext cx="1404519" cy="830997"/>
            </a:xfrm>
            <a:prstGeom prst="rect">
              <a:avLst/>
            </a:prstGeom>
          </p:spPr>
          <p:style>
            <a:lnRef idx="0">
              <a:schemeClr val="accent2"/>
            </a:lnRef>
            <a:fillRef idx="3">
              <a:schemeClr val="accent2"/>
            </a:fillRef>
            <a:effectRef idx="3">
              <a:schemeClr val="accent2"/>
            </a:effectRef>
            <a:fontRef idx="minor">
              <a:schemeClr val="lt1"/>
            </a:fontRef>
          </p:style>
          <p:txBody>
            <a:bodyPr wrap="square" lIns="0" rIns="0" rtlCol="0" anchor="ctr">
              <a:spAutoFit/>
            </a:bodyPr>
            <a:lstStyle/>
            <a:p>
              <a:pPr algn="ctr"/>
              <a:r>
                <a:rPr lang="en-US" sz="1600" dirty="0" smtClean="0">
                  <a:effectLst>
                    <a:outerShdw blurRad="50800" dist="38100" dir="2700000" algn="tl" rotWithShape="0">
                      <a:prstClr val="black">
                        <a:alpha val="40000"/>
                      </a:prstClr>
                    </a:outerShdw>
                  </a:effectLst>
                </a:rPr>
                <a:t>RAID </a:t>
              </a:r>
            </a:p>
            <a:p>
              <a:pPr algn="ctr"/>
              <a:r>
                <a:rPr lang="en-US" sz="1600" dirty="0" smtClean="0">
                  <a:effectLst>
                    <a:outerShdw blurRad="50800" dist="38100" dir="2700000" algn="tl" rotWithShape="0">
                      <a:prstClr val="black">
                        <a:alpha val="40000"/>
                      </a:prstClr>
                    </a:outerShdw>
                  </a:effectLst>
                </a:rPr>
                <a:t>Companion Processor</a:t>
              </a:r>
              <a:endParaRPr lang="en-US" sz="1600" dirty="0">
                <a:effectLst>
                  <a:outerShdw blurRad="50800" dist="38100" dir="2700000" algn="tl" rotWithShape="0">
                    <a:prstClr val="black">
                      <a:alpha val="40000"/>
                    </a:prstClr>
                  </a:outerShdw>
                </a:effectLst>
              </a:endParaRPr>
            </a:p>
          </p:txBody>
        </p:sp>
      </p:grpSp>
      <p:grpSp>
        <p:nvGrpSpPr>
          <p:cNvPr id="11" name="Group 20"/>
          <p:cNvGrpSpPr/>
          <p:nvPr/>
        </p:nvGrpSpPr>
        <p:grpSpPr>
          <a:xfrm>
            <a:off x="3732771" y="1133913"/>
            <a:ext cx="1590674" cy="987424"/>
            <a:chOff x="3733801" y="3046414"/>
            <a:chExt cx="1590674" cy="987424"/>
          </a:xfrm>
        </p:grpSpPr>
        <p:sp>
          <p:nvSpPr>
            <p:cNvPr id="22" name="Rectangle 21"/>
            <p:cNvSpPr/>
            <p:nvPr/>
          </p:nvSpPr>
          <p:spPr>
            <a:xfrm>
              <a:off x="3733801" y="3046414"/>
              <a:ext cx="1590674" cy="98742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23" name="TextBox 22"/>
            <p:cNvSpPr txBox="1"/>
            <p:nvPr/>
          </p:nvSpPr>
          <p:spPr>
            <a:xfrm>
              <a:off x="3825849" y="3253626"/>
              <a:ext cx="1404519" cy="584775"/>
            </a:xfrm>
            <a:prstGeom prst="rect">
              <a:avLst/>
            </a:prstGeom>
          </p:spPr>
          <p:style>
            <a:lnRef idx="0">
              <a:schemeClr val="accent6"/>
            </a:lnRef>
            <a:fillRef idx="3">
              <a:schemeClr val="accent6"/>
            </a:fillRef>
            <a:effectRef idx="3">
              <a:schemeClr val="accent6"/>
            </a:effectRef>
            <a:fontRef idx="minor">
              <a:schemeClr val="lt1"/>
            </a:fontRef>
          </p:style>
          <p:txBody>
            <a:bodyPr wrap="square" lIns="0" rIns="0" rtlCol="0">
              <a:spAutoFit/>
            </a:bodyPr>
            <a:lstStyle/>
            <a:p>
              <a:pPr algn="ctr"/>
              <a:r>
                <a:rPr lang="en-US" sz="1600" dirty="0" smtClean="0">
                  <a:effectLst>
                    <a:outerShdw blurRad="50800" dist="38100" dir="2700000" algn="tl" rotWithShape="0">
                      <a:prstClr val="black">
                        <a:alpha val="40000"/>
                      </a:prstClr>
                    </a:outerShdw>
                  </a:effectLst>
                </a:rPr>
                <a:t>Cache Memory</a:t>
              </a:r>
            </a:p>
            <a:p>
              <a:pPr algn="ctr"/>
              <a:r>
                <a:rPr lang="en-US" sz="1600" dirty="0" smtClean="0">
                  <a:effectLst>
                    <a:outerShdw blurRad="50800" dist="38100" dir="2700000" algn="tl" rotWithShape="0">
                      <a:prstClr val="black">
                        <a:alpha val="40000"/>
                      </a:prstClr>
                    </a:outerShdw>
                  </a:effectLst>
                </a:rPr>
                <a:t>DDR</a:t>
              </a:r>
              <a:endParaRPr lang="en-US" sz="1600" dirty="0">
                <a:effectLst>
                  <a:outerShdw blurRad="50800" dist="38100" dir="2700000" algn="tl" rotWithShape="0">
                    <a:prstClr val="black">
                      <a:alpha val="40000"/>
                    </a:prstClr>
                  </a:outerShdw>
                </a:effectLst>
              </a:endParaRPr>
            </a:p>
          </p:txBody>
        </p:sp>
      </p:grpSp>
      <p:grpSp>
        <p:nvGrpSpPr>
          <p:cNvPr id="12" name="Group 29"/>
          <p:cNvGrpSpPr/>
          <p:nvPr/>
        </p:nvGrpSpPr>
        <p:grpSpPr>
          <a:xfrm>
            <a:off x="936639" y="3043186"/>
            <a:ext cx="1590674" cy="987424"/>
            <a:chOff x="3733801" y="3046414"/>
            <a:chExt cx="1590674" cy="987424"/>
          </a:xfrm>
        </p:grpSpPr>
        <p:sp>
          <p:nvSpPr>
            <p:cNvPr id="31" name="Rectangle 30"/>
            <p:cNvSpPr/>
            <p:nvPr/>
          </p:nvSpPr>
          <p:spPr>
            <a:xfrm>
              <a:off x="3733801" y="3046414"/>
              <a:ext cx="1590674" cy="98742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32" name="TextBox 31"/>
            <p:cNvSpPr txBox="1"/>
            <p:nvPr/>
          </p:nvSpPr>
          <p:spPr>
            <a:xfrm>
              <a:off x="3825849" y="3372891"/>
              <a:ext cx="1404519" cy="338554"/>
            </a:xfrm>
            <a:prstGeom prst="rect">
              <a:avLst/>
            </a:prstGeom>
          </p:spPr>
          <p:style>
            <a:lnRef idx="0">
              <a:schemeClr val="accent4"/>
            </a:lnRef>
            <a:fillRef idx="3">
              <a:schemeClr val="accent4"/>
            </a:fillRef>
            <a:effectRef idx="3">
              <a:schemeClr val="accent4"/>
            </a:effectRef>
            <a:fontRef idx="minor">
              <a:schemeClr val="lt1"/>
            </a:fontRef>
          </p:style>
          <p:txBody>
            <a:bodyPr wrap="square" lIns="0" rIns="0" rtlCol="0">
              <a:spAutoFit/>
            </a:bodyPr>
            <a:lstStyle/>
            <a:p>
              <a:pPr algn="ctr"/>
              <a:r>
                <a:rPr lang="en-US" sz="1600" dirty="0" smtClean="0">
                  <a:effectLst>
                    <a:outerShdw blurRad="50800" dist="38100" dir="2700000" algn="tl" rotWithShape="0">
                      <a:prstClr val="black">
                        <a:alpha val="40000"/>
                      </a:prstClr>
                    </a:outerShdw>
                  </a:effectLst>
                </a:rPr>
                <a:t>CPU Complex</a:t>
              </a:r>
              <a:endParaRPr lang="en-US" sz="1600" dirty="0">
                <a:effectLst>
                  <a:outerShdw blurRad="50800" dist="38100" dir="2700000" algn="tl" rotWithShape="0">
                    <a:prstClr val="black">
                      <a:alpha val="40000"/>
                    </a:prstClr>
                  </a:outerShdw>
                </a:effectLst>
              </a:endParaRPr>
            </a:p>
          </p:txBody>
        </p:sp>
      </p:grpSp>
      <p:grpSp>
        <p:nvGrpSpPr>
          <p:cNvPr id="16" name="Group 47"/>
          <p:cNvGrpSpPr/>
          <p:nvPr/>
        </p:nvGrpSpPr>
        <p:grpSpPr>
          <a:xfrm rot="16200000">
            <a:off x="4066983" y="2326746"/>
            <a:ext cx="915195" cy="519380"/>
            <a:chOff x="5327650" y="3306470"/>
            <a:chExt cx="1217614" cy="519380"/>
          </a:xfrm>
        </p:grpSpPr>
        <p:sp>
          <p:nvSpPr>
            <p:cNvPr id="49" name="Left-Right Arrow 48"/>
            <p:cNvSpPr/>
            <p:nvPr/>
          </p:nvSpPr>
          <p:spPr>
            <a:xfrm>
              <a:off x="5327650" y="3306470"/>
              <a:ext cx="1217614" cy="519380"/>
            </a:xfrm>
            <a:prstGeom prst="leftRightArrow">
              <a:avLst/>
            </a:prstGeom>
            <a:solidFill>
              <a:schemeClr val="accent1">
                <a:lumMod val="60000"/>
                <a:lumOff val="40000"/>
              </a:schemeClr>
            </a:solidFill>
            <a:ln/>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0" name="TextBox 49"/>
            <p:cNvSpPr txBox="1"/>
            <p:nvPr/>
          </p:nvSpPr>
          <p:spPr>
            <a:xfrm>
              <a:off x="5501031" y="3467679"/>
              <a:ext cx="892455" cy="233910"/>
            </a:xfrm>
            <a:prstGeom prst="rect">
              <a:avLst/>
            </a:prstGeom>
            <a:noFill/>
          </p:spPr>
          <p:txBody>
            <a:bodyPr wrap="square" lIns="0" tIns="0" rIns="0" bIns="18288" rtlCol="0">
              <a:spAutoFit/>
            </a:bodyPr>
            <a:lstStyle>
              <a:defPPr>
                <a:defRPr lang="en-US"/>
              </a:defPPr>
              <a:lvl1pPr algn="ctr">
                <a:defRPr sz="1400">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en-US" dirty="0"/>
                <a:t>DDR</a:t>
              </a:r>
            </a:p>
          </p:txBody>
        </p:sp>
      </p:grpSp>
      <p:grpSp>
        <p:nvGrpSpPr>
          <p:cNvPr id="18" name="Group 35"/>
          <p:cNvGrpSpPr/>
          <p:nvPr/>
        </p:nvGrpSpPr>
        <p:grpSpPr>
          <a:xfrm>
            <a:off x="6545264" y="4949033"/>
            <a:ext cx="1590674" cy="987424"/>
            <a:chOff x="3733801" y="3046414"/>
            <a:chExt cx="1590674" cy="987424"/>
          </a:xfrm>
          <a:solidFill>
            <a:schemeClr val="accent3">
              <a:lumMod val="75000"/>
            </a:schemeClr>
          </a:solidFill>
        </p:grpSpPr>
        <p:sp>
          <p:nvSpPr>
            <p:cNvPr id="45" name="Rectangle 44"/>
            <p:cNvSpPr/>
            <p:nvPr/>
          </p:nvSpPr>
          <p:spPr>
            <a:xfrm>
              <a:off x="3733801" y="3046414"/>
              <a:ext cx="1590674" cy="98742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48" name="TextBox 47"/>
            <p:cNvSpPr txBox="1"/>
            <p:nvPr/>
          </p:nvSpPr>
          <p:spPr>
            <a:xfrm>
              <a:off x="3825849" y="3271650"/>
              <a:ext cx="1404519" cy="584775"/>
            </a:xfrm>
            <a:prstGeom prst="rect">
              <a:avLst/>
            </a:prstGeom>
          </p:spPr>
          <p:style>
            <a:lnRef idx="0">
              <a:schemeClr val="accent1"/>
            </a:lnRef>
            <a:fillRef idx="3">
              <a:schemeClr val="accent1"/>
            </a:fillRef>
            <a:effectRef idx="3">
              <a:schemeClr val="accent1"/>
            </a:effectRef>
            <a:fontRef idx="minor">
              <a:schemeClr val="lt1"/>
            </a:fontRef>
          </p:style>
          <p:txBody>
            <a:bodyPr wrap="square" lIns="0" rIns="0" rtlCol="0">
              <a:spAutoFit/>
            </a:bodyPr>
            <a:lstStyle/>
            <a:p>
              <a:pPr algn="ctr"/>
              <a:r>
                <a:rPr lang="en-US" sz="1600" dirty="0" smtClean="0">
                  <a:effectLst>
                    <a:outerShdw blurRad="50800" dist="38100" dir="2700000" algn="tl" rotWithShape="0">
                      <a:prstClr val="black">
                        <a:alpha val="40000"/>
                      </a:prstClr>
                    </a:outerShdw>
                  </a:effectLst>
                  <a:latin typeface="+mn-lt"/>
                </a:rPr>
                <a:t>Back-end I/O </a:t>
              </a:r>
            </a:p>
            <a:p>
              <a:pPr algn="ctr"/>
              <a:r>
                <a:rPr lang="en-US" sz="1600" dirty="0" smtClean="0">
                  <a:effectLst>
                    <a:outerShdw blurRad="50800" dist="38100" dir="2700000" algn="tl" rotWithShape="0">
                      <a:prstClr val="black">
                        <a:alpha val="40000"/>
                      </a:prstClr>
                    </a:outerShdw>
                  </a:effectLst>
                  <a:latin typeface="+mn-lt"/>
                </a:rPr>
                <a:t>SAS, FC</a:t>
              </a:r>
              <a:endParaRPr lang="en-US" sz="1600" dirty="0">
                <a:effectLst>
                  <a:outerShdw blurRad="50800" dist="38100" dir="2700000" algn="tl" rotWithShape="0">
                    <a:prstClr val="black">
                      <a:alpha val="40000"/>
                    </a:prstClr>
                  </a:outerShdw>
                </a:effectLst>
                <a:latin typeface="+mn-lt"/>
              </a:endParaRPr>
            </a:p>
          </p:txBody>
        </p:sp>
      </p:grpSp>
      <p:grpSp>
        <p:nvGrpSpPr>
          <p:cNvPr id="24" name="Group 38"/>
          <p:cNvGrpSpPr/>
          <p:nvPr/>
        </p:nvGrpSpPr>
        <p:grpSpPr>
          <a:xfrm>
            <a:off x="937669" y="4939517"/>
            <a:ext cx="1590674" cy="987424"/>
            <a:chOff x="3733801" y="3046414"/>
            <a:chExt cx="1590674" cy="987424"/>
          </a:xfrm>
          <a:solidFill>
            <a:schemeClr val="accent3">
              <a:lumMod val="60000"/>
              <a:lumOff val="40000"/>
            </a:schemeClr>
          </a:solidFill>
        </p:grpSpPr>
        <p:sp>
          <p:nvSpPr>
            <p:cNvPr id="65" name="Rectangle 64"/>
            <p:cNvSpPr/>
            <p:nvPr/>
          </p:nvSpPr>
          <p:spPr>
            <a:xfrm>
              <a:off x="3733801" y="3046414"/>
              <a:ext cx="1590674" cy="987424"/>
            </a:xfrm>
            <a:prstGeom prst="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66" name="TextBox 65"/>
            <p:cNvSpPr txBox="1"/>
            <p:nvPr/>
          </p:nvSpPr>
          <p:spPr>
            <a:xfrm>
              <a:off x="3825849" y="3221822"/>
              <a:ext cx="1404519" cy="630942"/>
            </a:xfrm>
            <a:prstGeom prst="rect">
              <a:avLst/>
            </a:prstGeom>
            <a:grpFill/>
          </p:spPr>
          <p:style>
            <a:lnRef idx="0">
              <a:schemeClr val="accent1"/>
            </a:lnRef>
            <a:fillRef idx="3">
              <a:schemeClr val="accent1"/>
            </a:fillRef>
            <a:effectRef idx="3">
              <a:schemeClr val="accent1"/>
            </a:effectRef>
            <a:fontRef idx="minor">
              <a:schemeClr val="lt1"/>
            </a:fontRef>
          </p:style>
          <p:txBody>
            <a:bodyPr wrap="square" lIns="0" rIns="0" rtlCol="0">
              <a:spAutoFit/>
            </a:bodyPr>
            <a:lstStyle/>
            <a:p>
              <a:pPr algn="ctr"/>
              <a:r>
                <a:rPr lang="en-US" sz="1600" dirty="0" smtClean="0">
                  <a:effectLst>
                    <a:outerShdw blurRad="50800" dist="38100" dir="2700000" algn="tl" rotWithShape="0">
                      <a:prstClr val="black">
                        <a:alpha val="40000"/>
                      </a:prstClr>
                    </a:outerShdw>
                  </a:effectLst>
                </a:rPr>
                <a:t>Front-end I/O</a:t>
              </a:r>
            </a:p>
            <a:p>
              <a:pPr algn="ctr"/>
              <a:endParaRPr lang="en-US" sz="500" dirty="0" smtClean="0">
                <a:effectLst>
                  <a:outerShdw blurRad="50800" dist="38100" dir="2700000" algn="tl" rotWithShape="0">
                    <a:prstClr val="black">
                      <a:alpha val="40000"/>
                    </a:prstClr>
                  </a:outerShdw>
                </a:effectLst>
              </a:endParaRPr>
            </a:p>
            <a:p>
              <a:pPr algn="ctr"/>
              <a:r>
                <a:rPr lang="en-US" sz="1400" dirty="0" smtClean="0">
                  <a:effectLst>
                    <a:outerShdw blurRad="50800" dist="38100" dir="2700000" algn="tl" rotWithShape="0">
                      <a:prstClr val="black">
                        <a:alpha val="40000"/>
                      </a:prstClr>
                    </a:outerShdw>
                  </a:effectLst>
                </a:rPr>
                <a:t>FC, </a:t>
              </a:r>
              <a:r>
                <a:rPr lang="en-US" sz="1400" dirty="0" err="1" smtClean="0">
                  <a:effectLst>
                    <a:outerShdw blurRad="50800" dist="38100" dir="2700000" algn="tl" rotWithShape="0">
                      <a:prstClr val="black">
                        <a:alpha val="40000"/>
                      </a:prstClr>
                    </a:outerShdw>
                  </a:effectLst>
                </a:rPr>
                <a:t>iSCSI</a:t>
              </a:r>
              <a:r>
                <a:rPr lang="en-US" sz="1400" dirty="0" smtClean="0">
                  <a:effectLst>
                    <a:outerShdw blurRad="50800" dist="38100" dir="2700000" algn="tl" rotWithShape="0">
                      <a:prstClr val="black">
                        <a:alpha val="40000"/>
                      </a:prstClr>
                    </a:outerShdw>
                  </a:effectLst>
                </a:rPr>
                <a:t>, SAS, etc.</a:t>
              </a:r>
              <a:endParaRPr lang="en-US" sz="1400" dirty="0">
                <a:effectLst>
                  <a:outerShdw blurRad="50800" dist="38100" dir="2700000" algn="tl" rotWithShape="0">
                    <a:prstClr val="black">
                      <a:alpha val="40000"/>
                    </a:prstClr>
                  </a:outerShdw>
                </a:effectLst>
              </a:endParaRPr>
            </a:p>
          </p:txBody>
        </p:sp>
      </p:grpSp>
      <p:grpSp>
        <p:nvGrpSpPr>
          <p:cNvPr id="17" name="Group 16"/>
          <p:cNvGrpSpPr/>
          <p:nvPr/>
        </p:nvGrpSpPr>
        <p:grpSpPr>
          <a:xfrm>
            <a:off x="5335538" y="3306469"/>
            <a:ext cx="3113822" cy="519380"/>
            <a:chOff x="5335538" y="3306469"/>
            <a:chExt cx="3113822" cy="519380"/>
          </a:xfrm>
        </p:grpSpPr>
        <p:sp>
          <p:nvSpPr>
            <p:cNvPr id="68" name="Left-Right Arrow 67"/>
            <p:cNvSpPr/>
            <p:nvPr/>
          </p:nvSpPr>
          <p:spPr>
            <a:xfrm rot="21563202">
              <a:off x="5335538" y="3306469"/>
              <a:ext cx="3113822" cy="519380"/>
            </a:xfrm>
            <a:prstGeom prst="leftRightArrow">
              <a:avLst>
                <a:gd name="adj1" fmla="val 50000"/>
                <a:gd name="adj2" fmla="val 10975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9" name="TextBox 68"/>
            <p:cNvSpPr txBox="1"/>
            <p:nvPr/>
          </p:nvSpPr>
          <p:spPr>
            <a:xfrm rot="21563202">
              <a:off x="5778886" y="3454844"/>
              <a:ext cx="2282288" cy="215444"/>
            </a:xfrm>
            <a:prstGeom prst="rect">
              <a:avLst/>
            </a:prstGeom>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US" sz="1400" dirty="0" smtClean="0">
                  <a:effectLst>
                    <a:outerShdw blurRad="50800" dist="38100" dir="2700000" algn="tl" rotWithShape="0">
                      <a:prstClr val="black">
                        <a:alpha val="40000"/>
                      </a:prstClr>
                    </a:outerShdw>
                  </a:effectLst>
                </a:rPr>
                <a:t>PCIe </a:t>
              </a:r>
              <a:r>
                <a:rPr lang="en-US" sz="1200" dirty="0" smtClean="0">
                  <a:effectLst>
                    <a:outerShdw blurRad="50800" dist="38100" dir="2700000" algn="tl" rotWithShape="0">
                      <a:prstClr val="black">
                        <a:alpha val="40000"/>
                      </a:prstClr>
                    </a:outerShdw>
                  </a:effectLst>
                </a:rPr>
                <a:t>to other controller</a:t>
              </a:r>
              <a:endParaRPr lang="en-US" sz="1600" dirty="0">
                <a:effectLst>
                  <a:outerShdw blurRad="50800" dist="38100" dir="2700000" algn="tl" rotWithShape="0">
                    <a:prstClr val="black">
                      <a:alpha val="40000"/>
                    </a:prstClr>
                  </a:outerShdw>
                </a:effectLst>
              </a:endParaRPr>
            </a:p>
          </p:txBody>
        </p:sp>
      </p:grpSp>
      <p:grpSp>
        <p:nvGrpSpPr>
          <p:cNvPr id="26" name="Group 32"/>
          <p:cNvGrpSpPr/>
          <p:nvPr/>
        </p:nvGrpSpPr>
        <p:grpSpPr>
          <a:xfrm>
            <a:off x="1298576" y="1447801"/>
            <a:ext cx="1590674" cy="987424"/>
            <a:chOff x="3733801" y="3046414"/>
            <a:chExt cx="1590674" cy="987424"/>
          </a:xfrm>
        </p:grpSpPr>
        <p:sp>
          <p:nvSpPr>
            <p:cNvPr id="71" name="Rectangle 70"/>
            <p:cNvSpPr/>
            <p:nvPr/>
          </p:nvSpPr>
          <p:spPr>
            <a:xfrm>
              <a:off x="3733801" y="3046414"/>
              <a:ext cx="1590674" cy="98742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outerShdw blurRad="50800" dist="38100" dir="2700000" algn="tl" rotWithShape="0">
                    <a:prstClr val="black">
                      <a:alpha val="40000"/>
                    </a:prstClr>
                  </a:outerShdw>
                </a:effectLst>
              </a:endParaRPr>
            </a:p>
          </p:txBody>
        </p:sp>
        <p:sp>
          <p:nvSpPr>
            <p:cNvPr id="72" name="TextBox 71"/>
            <p:cNvSpPr txBox="1"/>
            <p:nvPr/>
          </p:nvSpPr>
          <p:spPr>
            <a:xfrm>
              <a:off x="3825849" y="3245675"/>
              <a:ext cx="1404519" cy="584775"/>
            </a:xfrm>
            <a:prstGeom prst="rect">
              <a:avLst/>
            </a:prstGeom>
          </p:spPr>
          <p:style>
            <a:lnRef idx="0">
              <a:schemeClr val="accent3"/>
            </a:lnRef>
            <a:fillRef idx="3">
              <a:schemeClr val="accent3"/>
            </a:fillRef>
            <a:effectRef idx="3">
              <a:schemeClr val="accent3"/>
            </a:effectRef>
            <a:fontRef idx="minor">
              <a:schemeClr val="lt1"/>
            </a:fontRef>
          </p:style>
          <p:txBody>
            <a:bodyPr wrap="square" lIns="0" rIns="0" rtlCol="0">
              <a:spAutoFit/>
            </a:bodyPr>
            <a:lstStyle/>
            <a:p>
              <a:pPr algn="ctr"/>
              <a:r>
                <a:rPr lang="en-US" sz="1600" dirty="0" smtClean="0">
                  <a:effectLst>
                    <a:outerShdw blurRad="50800" dist="38100" dir="2700000" algn="tl" rotWithShape="0">
                      <a:prstClr val="black">
                        <a:alpha val="40000"/>
                      </a:prstClr>
                    </a:outerShdw>
                  </a:effectLst>
                </a:rPr>
                <a:t>Management</a:t>
              </a:r>
            </a:p>
            <a:p>
              <a:pPr algn="ctr"/>
              <a:r>
                <a:rPr lang="en-US" sz="1600" dirty="0" smtClean="0">
                  <a:effectLst>
                    <a:outerShdw blurRad="50800" dist="38100" dir="2700000" algn="tl" rotWithShape="0">
                      <a:prstClr val="black">
                        <a:alpha val="40000"/>
                      </a:prstClr>
                    </a:outerShdw>
                  </a:effectLst>
                </a:rPr>
                <a:t>Controller</a:t>
              </a:r>
              <a:endParaRPr lang="en-US" sz="1600" dirty="0">
                <a:effectLst>
                  <a:outerShdw blurRad="50800" dist="38100" dir="2700000" algn="tl" rotWithShape="0">
                    <a:prstClr val="black">
                      <a:alpha val="40000"/>
                    </a:prstClr>
                  </a:outerShdw>
                </a:effectLst>
              </a:endParaRPr>
            </a:p>
          </p:txBody>
        </p:sp>
      </p:grpSp>
      <p:cxnSp>
        <p:nvCxnSpPr>
          <p:cNvPr id="29" name="Straight Arrow Connector 28"/>
          <p:cNvCxnSpPr/>
          <p:nvPr/>
        </p:nvCxnSpPr>
        <p:spPr>
          <a:xfrm flipV="1">
            <a:off x="5327650" y="2435225"/>
            <a:ext cx="855350" cy="6111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2889250" y="2435226"/>
            <a:ext cx="847726" cy="6111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nvGrpSpPr>
          <p:cNvPr id="57" name="Group 43"/>
          <p:cNvGrpSpPr/>
          <p:nvPr/>
        </p:nvGrpSpPr>
        <p:grpSpPr>
          <a:xfrm>
            <a:off x="2521086" y="3306470"/>
            <a:ext cx="1217614" cy="519380"/>
            <a:chOff x="5327650" y="3306470"/>
            <a:chExt cx="1217614" cy="519380"/>
          </a:xfrm>
        </p:grpSpPr>
        <p:sp>
          <p:nvSpPr>
            <p:cNvPr id="73" name="Left-Right Arrow 72"/>
            <p:cNvSpPr/>
            <p:nvPr/>
          </p:nvSpPr>
          <p:spPr>
            <a:xfrm>
              <a:off x="5327650" y="3306470"/>
              <a:ext cx="1217614" cy="519380"/>
            </a:xfrm>
            <a:prstGeom prst="leftRightArrow">
              <a:avLst/>
            </a:prstGeom>
            <a:solidFill>
              <a:schemeClr val="accent1">
                <a:lumMod val="60000"/>
                <a:lumOff val="40000"/>
              </a:schemeClr>
            </a:solidFill>
            <a:ln/>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4" name="TextBox 73"/>
            <p:cNvSpPr txBox="1"/>
            <p:nvPr/>
          </p:nvSpPr>
          <p:spPr>
            <a:xfrm>
              <a:off x="5501029" y="3456168"/>
              <a:ext cx="892455" cy="233910"/>
            </a:xfrm>
            <a:prstGeom prst="rect">
              <a:avLst/>
            </a:prstGeom>
            <a:noFill/>
          </p:spPr>
          <p:txBody>
            <a:bodyPr wrap="square" lIns="0" tIns="0" rIns="0" bIns="18288" rtlCol="0">
              <a:spAutoFit/>
            </a:bodyPr>
            <a:lstStyle>
              <a:defPPr>
                <a:defRPr lang="en-US"/>
              </a:defPPr>
              <a:lvl1pPr algn="ctr">
                <a:defRPr sz="1400">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en-US" dirty="0"/>
                <a:t>PCIe</a:t>
              </a:r>
            </a:p>
          </p:txBody>
        </p:sp>
      </p:grpSp>
      <p:grpSp>
        <p:nvGrpSpPr>
          <p:cNvPr id="47" name="Group 46"/>
          <p:cNvGrpSpPr/>
          <p:nvPr/>
        </p:nvGrpSpPr>
        <p:grpSpPr>
          <a:xfrm flipH="1">
            <a:off x="4753585" y="4033838"/>
            <a:ext cx="1798626" cy="1671824"/>
            <a:chOff x="2528343" y="4030611"/>
            <a:chExt cx="2014712" cy="1671824"/>
          </a:xfrm>
        </p:grpSpPr>
        <p:sp>
          <p:nvSpPr>
            <p:cNvPr id="51" name="Left-Up Arrow 50"/>
            <p:cNvSpPr/>
            <p:nvPr/>
          </p:nvSpPr>
          <p:spPr>
            <a:xfrm>
              <a:off x="2528343" y="4030611"/>
              <a:ext cx="2014712" cy="1671824"/>
            </a:xfrm>
            <a:prstGeom prst="leftUpArrow">
              <a:avLst>
                <a:gd name="adj1" fmla="val 15610"/>
                <a:gd name="adj2" fmla="val 15492"/>
                <a:gd name="adj3" fmla="val 15627"/>
              </a:avLst>
            </a:prstGeom>
            <a:solidFill>
              <a:schemeClr val="accent1">
                <a:lumMod val="60000"/>
                <a:lumOff val="40000"/>
              </a:schemeClr>
            </a:solidFill>
            <a:ln/>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2" name="TextBox 51"/>
            <p:cNvSpPr txBox="1"/>
            <p:nvPr/>
          </p:nvSpPr>
          <p:spPr>
            <a:xfrm rot="5400000">
              <a:off x="3860252" y="4411098"/>
              <a:ext cx="788372" cy="262012"/>
            </a:xfrm>
            <a:prstGeom prst="rect">
              <a:avLst/>
            </a:prstGeom>
            <a:noFill/>
          </p:spPr>
          <p:txBody>
            <a:bodyPr wrap="square" lIns="0" tIns="0" rIns="0" bIns="18288" rtlCol="0">
              <a:spAutoFit/>
            </a:bodyPr>
            <a:lstStyle/>
            <a:p>
              <a:pPr algn="ctr"/>
              <a:r>
                <a:rPr lang="en-US" sz="1400" dirty="0" smtClean="0"/>
                <a:t>PCI</a:t>
              </a:r>
              <a:endParaRPr lang="en-US" sz="1400" dirty="0"/>
            </a:p>
          </p:txBody>
        </p:sp>
        <p:sp>
          <p:nvSpPr>
            <p:cNvPr id="53" name="TextBox 52"/>
            <p:cNvSpPr txBox="1"/>
            <p:nvPr/>
          </p:nvSpPr>
          <p:spPr>
            <a:xfrm>
              <a:off x="2694732" y="5329977"/>
              <a:ext cx="892455" cy="233910"/>
            </a:xfrm>
            <a:prstGeom prst="rect">
              <a:avLst/>
            </a:prstGeom>
            <a:noFill/>
          </p:spPr>
          <p:txBody>
            <a:bodyPr wrap="square" lIns="0" tIns="18288" rIns="0" bIns="0" rtlCol="0">
              <a:spAutoFit/>
            </a:bodyPr>
            <a:lstStyle/>
            <a:p>
              <a:pPr algn="ctr"/>
              <a:r>
                <a:rPr lang="en-US" sz="1400" dirty="0" smtClean="0"/>
                <a:t>PCI</a:t>
              </a:r>
              <a:endParaRPr lang="en-US" sz="1400" dirty="0"/>
            </a:p>
          </p:txBody>
        </p:sp>
      </p:grpSp>
      <p:grpSp>
        <p:nvGrpSpPr>
          <p:cNvPr id="54" name="Group 53"/>
          <p:cNvGrpSpPr/>
          <p:nvPr/>
        </p:nvGrpSpPr>
        <p:grpSpPr>
          <a:xfrm>
            <a:off x="2528343" y="4030611"/>
            <a:ext cx="1772849" cy="1671824"/>
            <a:chOff x="2528343" y="4030611"/>
            <a:chExt cx="2014712" cy="1671824"/>
          </a:xfrm>
        </p:grpSpPr>
        <p:sp>
          <p:nvSpPr>
            <p:cNvPr id="55" name="Left-Up Arrow 54"/>
            <p:cNvSpPr/>
            <p:nvPr/>
          </p:nvSpPr>
          <p:spPr>
            <a:xfrm>
              <a:off x="2528343" y="4030611"/>
              <a:ext cx="2014712" cy="1671824"/>
            </a:xfrm>
            <a:prstGeom prst="leftUpArrow">
              <a:avLst>
                <a:gd name="adj1" fmla="val 15610"/>
                <a:gd name="adj2" fmla="val 15492"/>
                <a:gd name="adj3" fmla="val 15627"/>
              </a:avLst>
            </a:prstGeom>
            <a:solidFill>
              <a:schemeClr val="accent1">
                <a:lumMod val="60000"/>
                <a:lumOff val="40000"/>
              </a:schemeClr>
            </a:solidFill>
            <a:ln/>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56" name="TextBox 55"/>
            <p:cNvSpPr txBox="1"/>
            <p:nvPr/>
          </p:nvSpPr>
          <p:spPr>
            <a:xfrm rot="16200000">
              <a:off x="3858288" y="4410806"/>
              <a:ext cx="791598" cy="265821"/>
            </a:xfrm>
            <a:prstGeom prst="rect">
              <a:avLst/>
            </a:prstGeom>
            <a:noFill/>
          </p:spPr>
          <p:txBody>
            <a:bodyPr wrap="square" lIns="0" tIns="0" rIns="0" bIns="18288" rtlCol="0">
              <a:spAutoFit/>
            </a:bodyPr>
            <a:lstStyle>
              <a:defPPr>
                <a:defRPr lang="en-US"/>
              </a:defPPr>
              <a:lvl1pPr algn="ctr">
                <a:defRPr sz="1400">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en-US" dirty="0"/>
                <a:t>PCI</a:t>
              </a:r>
            </a:p>
          </p:txBody>
        </p:sp>
        <p:sp>
          <p:nvSpPr>
            <p:cNvPr id="58" name="TextBox 57"/>
            <p:cNvSpPr txBox="1"/>
            <p:nvPr/>
          </p:nvSpPr>
          <p:spPr>
            <a:xfrm>
              <a:off x="2694732" y="5322720"/>
              <a:ext cx="892455" cy="233910"/>
            </a:xfrm>
            <a:prstGeom prst="rect">
              <a:avLst/>
            </a:prstGeom>
            <a:noFill/>
          </p:spPr>
          <p:txBody>
            <a:bodyPr wrap="square" lIns="0" tIns="0" rIns="0" bIns="18288" rtlCol="0">
              <a:spAutoFit/>
            </a:bodyPr>
            <a:lstStyle>
              <a:defPPr>
                <a:defRPr lang="en-US"/>
              </a:defPPr>
              <a:lvl1pPr algn="ctr">
                <a:defRPr sz="1400">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en-US" dirty="0"/>
                <a:t>PCI</a:t>
              </a:r>
            </a:p>
          </p:txBody>
        </p:sp>
      </p:grpSp>
    </p:spTree>
    <p:extLst>
      <p:ext uri="{BB962C8B-B14F-4D97-AF65-F5344CB8AC3E}">
        <p14:creationId xmlns:p14="http://schemas.microsoft.com/office/powerpoint/2010/main" xmlns="" val="283435077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Layout – 2U24</a:t>
            </a:r>
            <a:endParaRPr lang="en-US" dirty="0"/>
          </a:p>
        </p:txBody>
      </p:sp>
      <p:sp>
        <p:nvSpPr>
          <p:cNvPr id="4" name="Slide Number Placeholder 3"/>
          <p:cNvSpPr>
            <a:spLocks noGrp="1"/>
          </p:cNvSpPr>
          <p:nvPr>
            <p:ph type="sldNum" sz="quarter" idx="4"/>
          </p:nvPr>
        </p:nvSpPr>
        <p:spPr/>
        <p:txBody>
          <a:bodyPr/>
          <a:lstStyle/>
          <a:p>
            <a:pPr>
              <a:defRPr/>
            </a:pPr>
            <a:fld id="{3F28CFF9-C498-437A-BF0D-9909F7150CC1}" type="slidenum">
              <a:rPr lang="en-US" smtClean="0"/>
              <a:pPr>
                <a:defRPr/>
              </a:pPr>
              <a:t>11</a:t>
            </a:fld>
            <a:endParaRPr lang="en-US" dirty="0"/>
          </a:p>
        </p:txBody>
      </p:sp>
      <p:pic>
        <p:nvPicPr>
          <p:cNvPr id="6" name="Picture 3"/>
          <p:cNvPicPr>
            <a:picLocks noChangeAspect="1" noChangeArrowheads="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xmlns="">
                  <a14:imgLayer r:embed="rId3">
                    <a14:imgEffect>
                      <a14:backgroundRemoval t="0" b="100000" l="0" r="100000">
                        <a14:foregroundMark x1="14574" y1="16071" x2="14574" y2="16071"/>
                        <a14:foregroundMark x1="49552" y1="1276" x2="49552" y2="1276"/>
                        <a14:foregroundMark x1="73767" y1="11990" x2="73767" y2="11990"/>
                        <a14:foregroundMark x1="57175" y1="14541" x2="57175" y2="14541"/>
                        <a14:foregroundMark x1="39910" y1="15051" x2="39910" y2="15051"/>
                        <a14:foregroundMark x1="81839" y1="15561" x2="81839" y2="15561"/>
                        <a14:foregroundMark x1="31839" y1="9184" x2="31839" y2="9184"/>
                        <a14:foregroundMark x1="10090" y1="38520" x2="10090" y2="38520"/>
                        <a14:foregroundMark x1="68386" y1="92347" x2="68386" y2="92347"/>
                        <a14:foregroundMark x1="63453" y1="90816" x2="63453" y2="90816"/>
                        <a14:foregroundMark x1="46861" y1="83418" x2="46861" y2="83418"/>
                        <a14:foregroundMark x1="33857" y1="81633" x2="33857" y2="81633"/>
                        <a14:foregroundMark x1="16816" y1="74235" x2="16816" y2="74235"/>
                        <a14:foregroundMark x1="95067" y1="77041" x2="95067" y2="77041"/>
                        <a14:foregroundMark x1="95516" y1="73724" x2="95516" y2="73724"/>
                        <a14:foregroundMark x1="95964" y1="78571" x2="95964" y2="78571"/>
                        <a14:foregroundMark x1="95964" y1="75000" x2="95964" y2="75000"/>
                        <a14:foregroundMark x1="30942" y1="26276" x2="30942" y2="26276"/>
                        <a14:foregroundMark x1="52018" y1="35459" x2="52018" y2="35459"/>
                        <a14:foregroundMark x1="39238" y1="30102" x2="39238" y2="30102"/>
                        <a14:foregroundMark x1="36771" y1="24745" x2="36771" y2="24745"/>
                        <a14:foregroundMark x1="31839" y1="23724" x2="31839" y2="23724"/>
                        <a14:foregroundMark x1="40135" y1="27296" x2="40135" y2="27296"/>
                        <a14:foregroundMark x1="43946" y1="28571" x2="43946" y2="28571"/>
                        <a14:foregroundMark x1="18610" y1="18112" x2="18610" y2="18112"/>
                        <a14:foregroundMark x1="15919" y1="17092" x2="15919" y2="17092"/>
                        <a14:foregroundMark x1="48655" y1="31122" x2="48655" y2="31122"/>
                        <a14:foregroundMark x1="46861" y1="33163" x2="46861" y2="33163"/>
                        <a14:foregroundMark x1="47982" y1="41327" x2="47982" y2="41327"/>
                        <a14:foregroundMark x1="43049" y1="43622" x2="43049" y2="43622"/>
                        <a14:foregroundMark x1="39238" y1="44643" x2="39238" y2="44643"/>
                        <a14:foregroundMark x1="35426" y1="45153" x2="35426" y2="45153"/>
                        <a14:foregroundMark x1="27803" y1="41837" x2="27803" y2="41837"/>
                        <a14:foregroundMark x1="17040" y1="37245" x2="17040" y2="37245"/>
                        <a14:foregroundMark x1="46413" y1="13010" x2="46413" y2="13010"/>
                        <a14:foregroundMark x1="51121" y1="29592" x2="51121" y2="29592"/>
                        <a14:foregroundMark x1="59641" y1="26276" x2="59641" y2="26276"/>
                        <a14:foregroundMark x1="66143" y1="23724" x2="66143" y2="23724"/>
                        <a14:foregroundMark x1="73318" y1="21429" x2="73318" y2="21429"/>
                        <a14:foregroundMark x1="82287" y1="17602" x2="82287" y2="17602"/>
                        <a14:foregroundMark x1="60090" y1="52551" x2="60090" y2="52551"/>
                        <a14:foregroundMark x1="72197" y1="48469" x2="72197" y2="48469"/>
                        <a14:foregroundMark x1="80942" y1="44643" x2="80942" y2="44643"/>
                        <a14:foregroundMark x1="84081" y1="43367" x2="84081" y2="43367"/>
                        <a14:foregroundMark x1="94619" y1="39796" x2="94619" y2="39796"/>
                        <a14:foregroundMark x1="93946" y1="30612" x2="93946" y2="30612"/>
                        <a14:foregroundMark x1="80269" y1="36224" x2="80269" y2="36224"/>
                        <a14:foregroundMark x1="60538" y1="44643" x2="60538" y2="44643"/>
                        <a14:foregroundMark x1="15695" y1="39286" x2="15695" y2="39286"/>
                        <a14:foregroundMark x1="23543" y1="42602" x2="23543" y2="42602"/>
                        <a14:foregroundMark x1="31839" y1="46173" x2="31839" y2="46173"/>
                        <a14:foregroundMark x1="34529" y1="47959" x2="34529" y2="47959"/>
                        <a14:foregroundMark x1="27578" y1="58418" x2="27578" y2="58418"/>
                        <a14:foregroundMark x1="24664" y1="58929" x2="24664" y2="58929"/>
                        <a14:foregroundMark x1="15471" y1="54847" x2="15471" y2="54847"/>
                        <a14:foregroundMark x1="6502" y1="50255" x2="6502" y2="50255"/>
                        <a14:foregroundMark x1="17489" y1="14541" x2="17489" y2="14541"/>
                        <a14:foregroundMark x1="24439" y1="10969" x2="24439" y2="10969"/>
                        <a14:foregroundMark x1="40359" y1="4592" x2="40359" y2="4592"/>
                        <a14:foregroundMark x1="47758" y1="29082" x2="47758" y2="29082"/>
                        <a14:foregroundMark x1="33632" y1="24235" x2="33632" y2="24235"/>
                        <a14:foregroundMark x1="25561" y1="21173" x2="25561" y2="21173"/>
                        <a14:foregroundMark x1="20852" y1="19133" x2="20852" y2="19133"/>
                        <a14:foregroundMark x1="27130" y1="20663" x2="27130" y2="20663"/>
                        <a14:foregroundMark x1="27803" y1="22449" x2="27803" y2="22449"/>
                        <a14:foregroundMark x1="37892" y1="26531" x2="37892" y2="26531"/>
                        <a14:foregroundMark x1="85426" y1="24235" x2="85426" y2="24235"/>
                        <a14:foregroundMark x1="85650" y1="54847" x2="85650" y2="54847"/>
                        <a14:foregroundMark x1="85650" y1="48469" x2="85650" y2="48469"/>
                        <a14:foregroundMark x1="15695" y1="33418" x2="15695" y2="33418"/>
                        <a14:foregroundMark x1="21749" y1="34949" x2="21749" y2="34949"/>
                        <a14:foregroundMark x1="27354" y1="38776" x2="27354" y2="38776"/>
                        <a14:foregroundMark x1="39013" y1="42347" x2="39013" y2="42347"/>
                        <a14:foregroundMark x1="43722" y1="38776" x2="43722" y2="38776"/>
                        <a14:foregroundMark x1="45516" y1="36480" x2="45516" y2="36480"/>
                        <a14:foregroundMark x1="38341" y1="32653" x2="38341" y2="32653"/>
                        <a14:foregroundMark x1="26457" y1="27041" x2="26457" y2="27041"/>
                        <a14:foregroundMark x1="22646" y1="29337" x2="22646" y2="29337"/>
                        <a14:foregroundMark x1="26457" y1="28316" x2="26457" y2="28316"/>
                        <a14:foregroundMark x1="28475" y1="27041" x2="28475" y2="27041"/>
                        <a14:foregroundMark x1="19955" y1="30357" x2="19955" y2="30357"/>
                        <a14:foregroundMark x1="23991" y1="27806" x2="23991" y2="27806"/>
                        <a14:foregroundMark x1="27803" y1="32653" x2="27803" y2="32653"/>
                        <a14:foregroundMark x1="32960" y1="34439" x2="32960" y2="34439"/>
                        <a14:foregroundMark x1="36099" y1="37755" x2="36099" y2="37755"/>
                        <a14:foregroundMark x1="38565" y1="39286" x2="38565" y2="39286"/>
                        <a14:foregroundMark x1="33408" y1="40816" x2="33408" y2="40816"/>
                        <a14:foregroundMark x1="32511" y1="42602" x2="32511" y2="42602"/>
                        <a14:foregroundMark x1="45291" y1="39541" x2="45291" y2="39541"/>
                        <a14:foregroundMark x1="49103" y1="37755" x2="49103" y2="37755"/>
                        <a14:foregroundMark x1="51121" y1="38265" x2="51121" y2="38265"/>
                        <a14:foregroundMark x1="52018" y1="38265" x2="52018" y2="38265"/>
                        <a14:foregroundMark x1="49552" y1="36224" x2="49552" y2="36224"/>
                        <a14:foregroundMark x1="39686" y1="32653" x2="39686" y2="32653"/>
                        <a14:foregroundMark x1="85426" y1="19133" x2="85426" y2="19133"/>
                        <a14:foregroundMark x1="85202" y1="28061" x2="85202" y2="28061"/>
                        <a14:foregroundMark x1="85426" y1="57908" x2="85426" y2="57908"/>
                        <a14:foregroundMark x1="14126" y1="23980" x2="14126" y2="23980"/>
                        <a14:foregroundMark x1="14126" y1="20918" x2="14126" y2="20918"/>
                        <a14:foregroundMark x1="66816" y1="86735" x2="66816" y2="86735"/>
                        <a14:foregroundMark x1="70628" y1="88265" x2="70628" y2="88265"/>
                        <a14:foregroundMark x1="72197" y1="88776" x2="72197" y2="88776"/>
                        <a14:backgroundMark x1="44843" y1="52806" x2="44843" y2="52806"/>
                        <a14:backgroundMark x1="57623" y1="46429" x2="57623" y2="46429"/>
                        <a14:backgroundMark x1="81390" y1="55357" x2="81390" y2="55357"/>
                        <a14:backgroundMark x1="77130" y1="27296" x2="77130" y2="27296"/>
                        <a14:backgroundMark x1="63229" y1="32908" x2="63229" y2="32908"/>
                        <a14:backgroundMark x1="38789" y1="28316" x2="38789" y2="28316"/>
                        <a14:backgroundMark x1="19507" y1="39541" x2="19507" y2="39541"/>
                        <a14:backgroundMark x1="23991" y1="40816" x2="23991" y2="40816"/>
                        <a14:backgroundMark x1="32063" y1="44898" x2="32063" y2="44898"/>
                        <a14:backgroundMark x1="71973" y1="53571" x2="71973" y2="53571"/>
                        <a14:backgroundMark x1="39462" y1="50510" x2="39462" y2="50510"/>
                        <a14:backgroundMark x1="38565" y1="57143" x2="38565" y2="57143"/>
                        <a14:backgroundMark x1="25785" y1="42347" x2="25785" y2="42347"/>
                        <a14:backgroundMark x1="19731" y1="61735" x2="19731" y2="61735"/>
                        <a14:backgroundMark x1="33408" y1="60459" x2="33408" y2="60459"/>
                        <a14:backgroundMark x1="30493" y1="61224" x2="30493" y2="61224"/>
                        <a14:backgroundMark x1="18161" y1="38776" x2="18161" y2="38776"/>
                        <a14:backgroundMark x1="14574" y1="37245" x2="14574" y2="37245"/>
                        <a14:backgroundMark x1="13677" y1="36990" x2="13677" y2="36990"/>
                        <a14:backgroundMark x1="16592" y1="25255" x2="16592" y2="25255"/>
                        <a14:backgroundMark x1="16368" y1="21173" x2="16368" y2="21173"/>
                        <a14:backgroundMark x1="29148" y1="24235" x2="29148" y2="24235"/>
                        <a14:backgroundMark x1="30942" y1="25000" x2="30942" y2="25000"/>
                        <a14:backgroundMark x1="34529" y1="26786" x2="34529" y2="26786"/>
                        <a14:backgroundMark x1="40135" y1="29337" x2="40135" y2="29337"/>
                        <a14:backgroundMark x1="43049" y1="30612" x2="43049" y2="30612"/>
                        <a14:backgroundMark x1="45740" y1="31633" x2="45740" y2="31633"/>
                        <a14:backgroundMark x1="69955" y1="84949" x2="69955" y2="84949"/>
                        <a14:backgroundMark x1="65471" y1="85204" x2="65471" y2="85204"/>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754266" y="1205338"/>
            <a:ext cx="5226979" cy="4594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 name="Group 15"/>
          <p:cNvGrpSpPr>
            <a:grpSpLocks/>
          </p:cNvGrpSpPr>
          <p:nvPr/>
        </p:nvGrpSpPr>
        <p:grpSpPr bwMode="auto">
          <a:xfrm>
            <a:off x="435428" y="2144030"/>
            <a:ext cx="2095500" cy="825500"/>
            <a:chOff x="0" y="2784"/>
            <a:chExt cx="1320" cy="520"/>
          </a:xfrm>
        </p:grpSpPr>
        <p:pic>
          <p:nvPicPr>
            <p:cNvPr id="8" name="Picture 16" descr="PPP_CNAVI_CLP_Button2_Lt_Blue"/>
            <p:cNvPicPr>
              <a:picLocks noChangeAspect="1" noChangeArrowheads="1"/>
            </p:cNvPicPr>
            <p:nvPr/>
          </p:nvPicPr>
          <p:blipFill>
            <a:blip r:embed="rId4" cstate="print"/>
            <a:srcRect/>
            <a:stretch>
              <a:fillRect/>
            </a:stretch>
          </p:blipFill>
          <p:spPr bwMode="auto">
            <a:xfrm>
              <a:off x="0" y="2784"/>
              <a:ext cx="1320" cy="520"/>
            </a:xfrm>
            <a:prstGeom prst="rect">
              <a:avLst/>
            </a:prstGeom>
            <a:noFill/>
            <a:ln w="9525">
              <a:noFill/>
              <a:miter lim="800000"/>
              <a:headEnd/>
              <a:tailEnd/>
            </a:ln>
          </p:spPr>
        </p:pic>
        <p:sp>
          <p:nvSpPr>
            <p:cNvPr id="9" name="Text Box 17"/>
            <p:cNvSpPr txBox="1">
              <a:spLocks noChangeArrowheads="1"/>
            </p:cNvSpPr>
            <p:nvPr/>
          </p:nvSpPr>
          <p:spPr bwMode="auto">
            <a:xfrm>
              <a:off x="158" y="2926"/>
              <a:ext cx="843" cy="174"/>
            </a:xfrm>
            <a:prstGeom prst="rect">
              <a:avLst/>
            </a:prstGeom>
            <a:noFill/>
            <a:ln w="18360">
              <a:noFill/>
              <a:miter lim="800000"/>
              <a:headEnd/>
              <a:tailEnd/>
            </a:ln>
          </p:spPr>
          <p:txBody>
            <a:bodyPr wrap="none" lIns="0" tIns="0" rIns="0" bIns="0">
              <a:spAutoFit/>
            </a:bodyPr>
            <a:lstStyle/>
            <a:p>
              <a:pPr hangingPunct="0">
                <a:spcBef>
                  <a:spcPts val="725"/>
                </a:spcBef>
                <a:buClr>
                  <a:srgbClr val="000000"/>
                </a:buClr>
                <a:buSzPct val="45000"/>
                <a:buFont typeface="StarSymbol" pitchFamily="2" charset="0"/>
                <a:buNone/>
                <a:tabLst>
                  <a:tab pos="723900" algn="l"/>
                </a:tabLst>
              </a:pPr>
              <a:r>
                <a:rPr lang="en-GB" b="1" dirty="0" smtClean="0">
                  <a:latin typeface="+mn-lt"/>
                </a:rPr>
                <a:t>RIOM or JIOM</a:t>
              </a:r>
              <a:endParaRPr lang="en-GB" b="1" dirty="0">
                <a:latin typeface="+mn-lt"/>
              </a:endParaRPr>
            </a:p>
          </p:txBody>
        </p:sp>
      </p:grpSp>
      <p:grpSp>
        <p:nvGrpSpPr>
          <p:cNvPr id="10" name="Group 15"/>
          <p:cNvGrpSpPr>
            <a:grpSpLocks/>
          </p:cNvGrpSpPr>
          <p:nvPr/>
        </p:nvGrpSpPr>
        <p:grpSpPr bwMode="auto">
          <a:xfrm>
            <a:off x="-97518" y="2798080"/>
            <a:ext cx="2095500" cy="825500"/>
            <a:chOff x="-130" y="2784"/>
            <a:chExt cx="1320" cy="520"/>
          </a:xfrm>
        </p:grpSpPr>
        <p:pic>
          <p:nvPicPr>
            <p:cNvPr id="11" name="Picture 16" descr="PPP_CNAVI_CLP_Button2_Lt_Blue"/>
            <p:cNvPicPr>
              <a:picLocks noChangeAspect="1" noChangeArrowheads="1"/>
            </p:cNvPicPr>
            <p:nvPr/>
          </p:nvPicPr>
          <p:blipFill>
            <a:blip r:embed="rId4" cstate="print"/>
            <a:srcRect/>
            <a:stretch>
              <a:fillRect/>
            </a:stretch>
          </p:blipFill>
          <p:spPr bwMode="auto">
            <a:xfrm>
              <a:off x="-130" y="2784"/>
              <a:ext cx="1320" cy="520"/>
            </a:xfrm>
            <a:prstGeom prst="rect">
              <a:avLst/>
            </a:prstGeom>
            <a:noFill/>
            <a:ln w="9525">
              <a:noFill/>
              <a:miter lim="800000"/>
              <a:headEnd/>
              <a:tailEnd/>
            </a:ln>
          </p:spPr>
        </p:pic>
        <p:sp>
          <p:nvSpPr>
            <p:cNvPr id="12" name="Text Box 17"/>
            <p:cNvSpPr txBox="1">
              <a:spLocks noChangeArrowheads="1"/>
            </p:cNvSpPr>
            <p:nvPr/>
          </p:nvSpPr>
          <p:spPr bwMode="auto">
            <a:xfrm>
              <a:off x="63" y="2926"/>
              <a:ext cx="841" cy="174"/>
            </a:xfrm>
            <a:prstGeom prst="rect">
              <a:avLst/>
            </a:prstGeom>
            <a:noFill/>
            <a:ln w="18360">
              <a:noFill/>
              <a:miter lim="800000"/>
              <a:headEnd/>
              <a:tailEnd/>
            </a:ln>
          </p:spPr>
          <p:txBody>
            <a:bodyPr wrap="none" lIns="0" tIns="0" rIns="0" bIns="0">
              <a:spAutoFit/>
            </a:bodyPr>
            <a:lstStyle/>
            <a:p>
              <a:pPr hangingPunct="0">
                <a:spcBef>
                  <a:spcPts val="725"/>
                </a:spcBef>
                <a:buClr>
                  <a:srgbClr val="000000"/>
                </a:buClr>
                <a:buSzPct val="45000"/>
                <a:buFont typeface="StarSymbol" pitchFamily="2" charset="0"/>
                <a:buNone/>
                <a:tabLst>
                  <a:tab pos="723900" algn="l"/>
                </a:tabLst>
              </a:pPr>
              <a:r>
                <a:rPr lang="en-GB" b="1" dirty="0" smtClean="0">
                  <a:latin typeface="+mn-lt"/>
                </a:rPr>
                <a:t>Power Supply</a:t>
              </a:r>
              <a:endParaRPr lang="en-GB" b="1" dirty="0">
                <a:latin typeface="+mn-lt"/>
              </a:endParaRPr>
            </a:p>
          </p:txBody>
        </p:sp>
      </p:grpSp>
      <p:pic>
        <p:nvPicPr>
          <p:cNvPr id="13" name="Picture 10" descr="PPP_CNAVI_CLP_Button2_Lt_Blue"/>
          <p:cNvPicPr>
            <a:picLocks noChangeAspect="1" noChangeArrowheads="1"/>
          </p:cNvPicPr>
          <p:nvPr/>
        </p:nvPicPr>
        <p:blipFill>
          <a:blip r:embed="rId5" cstate="print"/>
          <a:srcRect/>
          <a:stretch>
            <a:fillRect/>
          </a:stretch>
        </p:blipFill>
        <p:spPr bwMode="auto">
          <a:xfrm>
            <a:off x="6661513" y="2336117"/>
            <a:ext cx="2095500" cy="825500"/>
          </a:xfrm>
          <a:prstGeom prst="rect">
            <a:avLst/>
          </a:prstGeom>
          <a:noFill/>
          <a:ln w="9525">
            <a:noFill/>
            <a:miter lim="800000"/>
            <a:headEnd/>
            <a:tailEnd/>
          </a:ln>
        </p:spPr>
      </p:pic>
      <p:sp>
        <p:nvSpPr>
          <p:cNvPr id="14" name="Text Box 17"/>
          <p:cNvSpPr txBox="1">
            <a:spLocks noChangeArrowheads="1"/>
          </p:cNvSpPr>
          <p:nvPr/>
        </p:nvSpPr>
        <p:spPr bwMode="auto">
          <a:xfrm>
            <a:off x="7208632" y="2640463"/>
            <a:ext cx="918521" cy="276999"/>
          </a:xfrm>
          <a:prstGeom prst="rect">
            <a:avLst/>
          </a:prstGeom>
          <a:noFill/>
          <a:ln w="18360">
            <a:noFill/>
            <a:miter lim="800000"/>
            <a:headEnd/>
            <a:tailEnd/>
          </a:ln>
        </p:spPr>
        <p:txBody>
          <a:bodyPr wrap="none" lIns="0" tIns="0" rIns="0" bIns="0">
            <a:spAutoFit/>
          </a:bodyPr>
          <a:lstStyle/>
          <a:p>
            <a:pPr hangingPunct="0">
              <a:spcBef>
                <a:spcPts val="725"/>
              </a:spcBef>
              <a:buClr>
                <a:srgbClr val="000000"/>
              </a:buClr>
              <a:buSzPct val="45000"/>
              <a:buFont typeface="StarSymbol" pitchFamily="2" charset="0"/>
              <a:buNone/>
              <a:tabLst>
                <a:tab pos="723900" algn="l"/>
              </a:tabLst>
            </a:pPr>
            <a:r>
              <a:rPr lang="en-GB" b="1" dirty="0" err="1" smtClean="0">
                <a:latin typeface="+mn-lt"/>
              </a:rPr>
              <a:t>Midplane</a:t>
            </a:r>
            <a:endParaRPr lang="en-GB" b="1" dirty="0">
              <a:latin typeface="+mn-lt"/>
            </a:endParaRPr>
          </a:p>
        </p:txBody>
      </p:sp>
      <p:grpSp>
        <p:nvGrpSpPr>
          <p:cNvPr id="15" name="Group 15"/>
          <p:cNvGrpSpPr>
            <a:grpSpLocks/>
          </p:cNvGrpSpPr>
          <p:nvPr/>
        </p:nvGrpSpPr>
        <p:grpSpPr bwMode="auto">
          <a:xfrm>
            <a:off x="964949" y="4402443"/>
            <a:ext cx="2095500" cy="825500"/>
            <a:chOff x="0" y="2784"/>
            <a:chExt cx="1320" cy="520"/>
          </a:xfrm>
        </p:grpSpPr>
        <p:pic>
          <p:nvPicPr>
            <p:cNvPr id="16" name="Picture 16" descr="PPP_CNAVI_CLP_Button2_Lt_Blue"/>
            <p:cNvPicPr>
              <a:picLocks noChangeAspect="1" noChangeArrowheads="1"/>
            </p:cNvPicPr>
            <p:nvPr/>
          </p:nvPicPr>
          <p:blipFill>
            <a:blip r:embed="rId4" cstate="print"/>
            <a:srcRect/>
            <a:stretch>
              <a:fillRect/>
            </a:stretch>
          </p:blipFill>
          <p:spPr bwMode="auto">
            <a:xfrm>
              <a:off x="0" y="2784"/>
              <a:ext cx="1320" cy="520"/>
            </a:xfrm>
            <a:prstGeom prst="rect">
              <a:avLst/>
            </a:prstGeom>
            <a:noFill/>
            <a:ln w="9525">
              <a:noFill/>
              <a:miter lim="800000"/>
              <a:headEnd/>
              <a:tailEnd/>
            </a:ln>
          </p:spPr>
        </p:pic>
        <p:sp>
          <p:nvSpPr>
            <p:cNvPr id="17" name="Text Box 17"/>
            <p:cNvSpPr txBox="1">
              <a:spLocks noChangeArrowheads="1"/>
            </p:cNvSpPr>
            <p:nvPr/>
          </p:nvSpPr>
          <p:spPr bwMode="auto">
            <a:xfrm>
              <a:off x="313" y="2926"/>
              <a:ext cx="606" cy="174"/>
            </a:xfrm>
            <a:prstGeom prst="rect">
              <a:avLst/>
            </a:prstGeom>
            <a:noFill/>
            <a:ln w="18360">
              <a:noFill/>
              <a:miter lim="800000"/>
              <a:headEnd/>
              <a:tailEnd/>
            </a:ln>
          </p:spPr>
          <p:txBody>
            <a:bodyPr wrap="none" lIns="0" tIns="0" rIns="0" bIns="0">
              <a:spAutoFit/>
            </a:bodyPr>
            <a:lstStyle/>
            <a:p>
              <a:pPr hangingPunct="0">
                <a:spcBef>
                  <a:spcPts val="725"/>
                </a:spcBef>
                <a:buClr>
                  <a:srgbClr val="000000"/>
                </a:buClr>
                <a:buSzPct val="45000"/>
                <a:buFont typeface="StarSymbol" pitchFamily="2" charset="0"/>
                <a:buNone/>
                <a:tabLst>
                  <a:tab pos="723900" algn="l"/>
                </a:tabLst>
              </a:pPr>
              <a:r>
                <a:rPr lang="en-GB" b="1" dirty="0" smtClean="0">
                  <a:latin typeface="+mn-lt"/>
                </a:rPr>
                <a:t>Enclosure</a:t>
              </a:r>
              <a:endParaRPr lang="en-GB" b="1" dirty="0">
                <a:latin typeface="+mn-lt"/>
              </a:endParaRPr>
            </a:p>
          </p:txBody>
        </p:sp>
      </p:grpSp>
      <p:pic>
        <p:nvPicPr>
          <p:cNvPr id="18" name="Picture 10" descr="PPP_CNAVI_CLP_Button2_Lt_Blue"/>
          <p:cNvPicPr>
            <a:picLocks noChangeAspect="1" noChangeArrowheads="1"/>
          </p:cNvPicPr>
          <p:nvPr/>
        </p:nvPicPr>
        <p:blipFill>
          <a:blip r:embed="rId5" cstate="print"/>
          <a:srcRect/>
          <a:stretch>
            <a:fillRect/>
          </a:stretch>
        </p:blipFill>
        <p:spPr bwMode="auto">
          <a:xfrm>
            <a:off x="5626521" y="5055162"/>
            <a:ext cx="2095500" cy="825500"/>
          </a:xfrm>
          <a:prstGeom prst="rect">
            <a:avLst/>
          </a:prstGeom>
          <a:noFill/>
          <a:ln w="9525">
            <a:noFill/>
            <a:miter lim="800000"/>
            <a:headEnd/>
            <a:tailEnd/>
          </a:ln>
        </p:spPr>
      </p:pic>
      <p:sp>
        <p:nvSpPr>
          <p:cNvPr id="19" name="Text Box 17"/>
          <p:cNvSpPr txBox="1">
            <a:spLocks noChangeArrowheads="1"/>
          </p:cNvSpPr>
          <p:nvPr/>
        </p:nvSpPr>
        <p:spPr bwMode="auto">
          <a:xfrm>
            <a:off x="6173640" y="5359508"/>
            <a:ext cx="978986" cy="276999"/>
          </a:xfrm>
          <a:prstGeom prst="rect">
            <a:avLst/>
          </a:prstGeom>
          <a:noFill/>
          <a:ln w="18360">
            <a:noFill/>
            <a:miter lim="800000"/>
            <a:headEnd/>
            <a:tailEnd/>
          </a:ln>
        </p:spPr>
        <p:txBody>
          <a:bodyPr wrap="none" lIns="0" tIns="0" rIns="0" bIns="0">
            <a:spAutoFit/>
          </a:bodyPr>
          <a:lstStyle/>
          <a:p>
            <a:pPr hangingPunct="0">
              <a:spcBef>
                <a:spcPts val="725"/>
              </a:spcBef>
              <a:buClr>
                <a:srgbClr val="000000"/>
              </a:buClr>
              <a:buSzPct val="45000"/>
              <a:buFont typeface="StarSymbol" pitchFamily="2" charset="0"/>
              <a:buNone/>
              <a:tabLst>
                <a:tab pos="723900" algn="l"/>
              </a:tabLst>
            </a:pPr>
            <a:r>
              <a:rPr lang="en-GB" b="1" dirty="0" smtClean="0">
                <a:latin typeface="+mn-lt"/>
              </a:rPr>
              <a:t>2.5” Drive</a:t>
            </a:r>
            <a:endParaRPr lang="en-GB" b="1" dirty="0">
              <a:latin typeface="+mn-lt"/>
            </a:endParaRPr>
          </a:p>
        </p:txBody>
      </p:sp>
      <p:pic>
        <p:nvPicPr>
          <p:cNvPr id="20" name="Picture 10" descr="PPP_CNAVI_CLP_Button2_Lt_Blue"/>
          <p:cNvPicPr>
            <a:picLocks noChangeAspect="1" noChangeArrowheads="1"/>
          </p:cNvPicPr>
          <p:nvPr/>
        </p:nvPicPr>
        <p:blipFill>
          <a:blip r:embed="rId5" cstate="print"/>
          <a:srcRect/>
          <a:stretch>
            <a:fillRect/>
          </a:stretch>
        </p:blipFill>
        <p:spPr bwMode="auto">
          <a:xfrm>
            <a:off x="6766874" y="4183314"/>
            <a:ext cx="2095500" cy="825500"/>
          </a:xfrm>
          <a:prstGeom prst="rect">
            <a:avLst/>
          </a:prstGeom>
          <a:noFill/>
          <a:ln w="9525">
            <a:noFill/>
            <a:miter lim="800000"/>
            <a:headEnd/>
            <a:tailEnd/>
          </a:ln>
        </p:spPr>
      </p:pic>
      <p:sp>
        <p:nvSpPr>
          <p:cNvPr id="21" name="Text Box 17"/>
          <p:cNvSpPr txBox="1">
            <a:spLocks noChangeArrowheads="1"/>
          </p:cNvSpPr>
          <p:nvPr/>
        </p:nvSpPr>
        <p:spPr bwMode="auto">
          <a:xfrm>
            <a:off x="7313993" y="4487660"/>
            <a:ext cx="304571" cy="276999"/>
          </a:xfrm>
          <a:prstGeom prst="rect">
            <a:avLst/>
          </a:prstGeom>
          <a:noFill/>
          <a:ln w="18360">
            <a:noFill/>
            <a:miter lim="800000"/>
            <a:headEnd/>
            <a:tailEnd/>
          </a:ln>
        </p:spPr>
        <p:txBody>
          <a:bodyPr wrap="none" lIns="0" tIns="0" rIns="0" bIns="0">
            <a:spAutoFit/>
          </a:bodyPr>
          <a:lstStyle/>
          <a:p>
            <a:pPr hangingPunct="0">
              <a:spcBef>
                <a:spcPts val="725"/>
              </a:spcBef>
              <a:buClr>
                <a:srgbClr val="000000"/>
              </a:buClr>
              <a:buSzPct val="45000"/>
              <a:buFont typeface="StarSymbol" pitchFamily="2" charset="0"/>
              <a:buNone/>
              <a:tabLst>
                <a:tab pos="723900" algn="l"/>
              </a:tabLst>
            </a:pPr>
            <a:r>
              <a:rPr lang="en-GB" b="1" dirty="0" smtClean="0">
                <a:latin typeface="+mn-lt"/>
              </a:rPr>
              <a:t>Ear</a:t>
            </a:r>
            <a:endParaRPr lang="en-GB" b="1" dirty="0">
              <a:latin typeface="+mn-lt"/>
            </a:endParaRPr>
          </a:p>
        </p:txBody>
      </p:sp>
      <p:sp>
        <p:nvSpPr>
          <p:cNvPr id="22" name="Slide Number Placeholder 2"/>
          <p:cNvSpPr txBox="1">
            <a:spLocks/>
          </p:cNvSpPr>
          <p:nvPr/>
        </p:nvSpPr>
        <p:spPr>
          <a:xfrm>
            <a:off x="228601" y="6617702"/>
            <a:ext cx="463858" cy="2460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E6F130E-12F2-45CB-9799-162F88BEBDAF}" type="slidenum">
              <a:rPr lang="en-US" sz="1000" smtClean="0">
                <a:solidFill>
                  <a:srgbClr val="0DB6EC"/>
                </a:solidFil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lang="en-US" sz="1000" dirty="0">
              <a:solidFill>
                <a:srgbClr val="0DB6EC"/>
              </a:solidFill>
              <a:ea typeface="ＭＳ Ｐゴシック" charset="-128"/>
              <a:cs typeface="+mn-cs"/>
            </a:endParaRPr>
          </a:p>
        </p:txBody>
      </p:sp>
    </p:spTree>
    <p:extLst>
      <p:ext uri="{BB962C8B-B14F-4D97-AF65-F5344CB8AC3E}">
        <p14:creationId xmlns:p14="http://schemas.microsoft.com/office/powerpoint/2010/main" xmlns="" val="168180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Chassis Tour</a:t>
            </a:r>
            <a:endParaRPr lang="en-US" dirty="0"/>
          </a:p>
        </p:txBody>
      </p:sp>
      <p:sp>
        <p:nvSpPr>
          <p:cNvPr id="3" name="Slide Number Placeholder 2"/>
          <p:cNvSpPr>
            <a:spLocks noGrp="1"/>
          </p:cNvSpPr>
          <p:nvPr>
            <p:ph type="sldNum" sz="quarter" idx="4"/>
          </p:nvPr>
        </p:nvSpPr>
        <p:spPr/>
        <p:txBody>
          <a:bodyPr/>
          <a:lstStyle/>
          <a:p>
            <a:pPr>
              <a:defRPr/>
            </a:pPr>
            <a:fld id="{3F28CFF9-C498-437A-BF0D-9909F7150CC1}" type="slidenum">
              <a:rPr lang="en-US" smtClean="0"/>
              <a:pPr>
                <a:defRPr/>
              </a:pPr>
              <a:t>12</a:t>
            </a:fld>
            <a:endParaRPr lang="en-US" dirty="0"/>
          </a:p>
        </p:txBody>
      </p:sp>
      <p:pic>
        <p:nvPicPr>
          <p:cNvPr id="1027" name="Picture 3" descr="C:\Users\jcheeney\AppData\Local\Temp\wz8198\QX front and rear views\QX-Controller-rear-view-wCallout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9691" y="1653809"/>
            <a:ext cx="8582752" cy="1475161"/>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jcheeney\AppData\Local\Temp\wz38a7\QX front and rear views\QE3003_expansionModuleRear_wCallout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579" y="4129088"/>
            <a:ext cx="8811386" cy="151445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lide Number Placeholder 2"/>
          <p:cNvSpPr txBox="1">
            <a:spLocks/>
          </p:cNvSpPr>
          <p:nvPr/>
        </p:nvSpPr>
        <p:spPr>
          <a:xfrm>
            <a:off x="228601" y="6617702"/>
            <a:ext cx="463858" cy="2460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E6F130E-12F2-45CB-9799-162F88BEBDAF}" type="slidenum">
              <a:rPr lang="en-US" sz="1000" smtClean="0">
                <a:solidFill>
                  <a:srgbClr val="0DB6EC"/>
                </a:solidFil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lang="en-US" sz="1000" dirty="0">
              <a:solidFill>
                <a:srgbClr val="0DB6EC"/>
              </a:solidFill>
              <a:ea typeface="ＭＳ Ｐゴシック" charset="-128"/>
              <a:cs typeface="+mn-cs"/>
            </a:endParaRPr>
          </a:p>
        </p:txBody>
      </p:sp>
    </p:spTree>
    <p:extLst>
      <p:ext uri="{BB962C8B-B14F-4D97-AF65-F5344CB8AC3E}">
        <p14:creationId xmlns:p14="http://schemas.microsoft.com/office/powerpoint/2010/main" xmlns="" val="81526386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Chassis Tour - Disks</a:t>
            </a:r>
            <a:endParaRPr lang="en-US" dirty="0"/>
          </a:p>
        </p:txBody>
      </p:sp>
      <p:sp>
        <p:nvSpPr>
          <p:cNvPr id="3" name="Slide Number Placeholder 2"/>
          <p:cNvSpPr>
            <a:spLocks noGrp="1"/>
          </p:cNvSpPr>
          <p:nvPr>
            <p:ph type="sldNum" sz="quarter" idx="4"/>
          </p:nvPr>
        </p:nvSpPr>
        <p:spPr/>
        <p:txBody>
          <a:bodyPr/>
          <a:lstStyle/>
          <a:p>
            <a:pPr>
              <a:defRPr/>
            </a:pPr>
            <a:fld id="{3F28CFF9-C498-437A-BF0D-9909F7150CC1}" type="slidenum">
              <a:rPr lang="en-US" smtClean="0"/>
              <a:pPr>
                <a:defRPr/>
              </a:pPr>
              <a:t>13</a:t>
            </a:fld>
            <a:endParaRPr lang="en-US" dirty="0"/>
          </a:p>
        </p:txBody>
      </p:sp>
      <p:sp>
        <p:nvSpPr>
          <p:cNvPr id="5" name="Text Box 15"/>
          <p:cNvSpPr txBox="1">
            <a:spLocks noChangeArrowheads="1"/>
          </p:cNvSpPr>
          <p:nvPr/>
        </p:nvSpPr>
        <p:spPr bwMode="auto">
          <a:xfrm>
            <a:off x="2997493" y="1365340"/>
            <a:ext cx="2773363" cy="519112"/>
          </a:xfrm>
          <a:prstGeom prst="rect">
            <a:avLst/>
          </a:prstGeom>
          <a:noFill/>
          <a:ln w="9525">
            <a:noFill/>
            <a:miter lim="800000"/>
            <a:headEnd/>
            <a:tailEnd/>
          </a:ln>
        </p:spPr>
        <p:txBody>
          <a:bodyPr wrap="none">
            <a:spAutoFit/>
          </a:bodyPr>
          <a:lstStyle/>
          <a:p>
            <a:r>
              <a:rPr lang="en-US" sz="2800" b="1" u="sng" dirty="0">
                <a:solidFill>
                  <a:srgbClr val="336699"/>
                </a:solidFill>
              </a:rPr>
              <a:t>Disk Slot Order</a:t>
            </a:r>
          </a:p>
        </p:txBody>
      </p:sp>
      <p:pic>
        <p:nvPicPr>
          <p:cNvPr id="26" name="Picture 4" descr="C:\Users\jcheeney\AppData\Local\Temp\wz83f9\QX front and rear views\QX1200 - Front wCallout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490" y="1884452"/>
            <a:ext cx="8000206" cy="1791713"/>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jcheeney\AppData\Local\Temp\wz5f49\QX front and rear views\QX2400 - Front wCallout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3643" y="3957459"/>
            <a:ext cx="8397899" cy="190993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2"/>
          <p:cNvSpPr txBox="1">
            <a:spLocks/>
          </p:cNvSpPr>
          <p:nvPr/>
        </p:nvSpPr>
        <p:spPr>
          <a:xfrm>
            <a:off x="228601" y="6617702"/>
            <a:ext cx="463858" cy="2460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E6F130E-12F2-45CB-9799-162F88BEBDAF}" type="slidenum">
              <a:rPr lang="en-US" sz="1000" smtClean="0">
                <a:solidFill>
                  <a:srgbClr val="0DB6EC"/>
                </a:solidFil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lang="en-US" sz="1000" dirty="0">
              <a:solidFill>
                <a:srgbClr val="0DB6EC"/>
              </a:solidFill>
              <a:ea typeface="ＭＳ Ｐゴシック" charset="-128"/>
              <a:cs typeface="+mn-cs"/>
            </a:endParaRPr>
          </a:p>
        </p:txBody>
      </p:sp>
    </p:spTree>
    <p:extLst>
      <p:ext uri="{BB962C8B-B14F-4D97-AF65-F5344CB8AC3E}">
        <p14:creationId xmlns:p14="http://schemas.microsoft.com/office/powerpoint/2010/main" xmlns="" val="121657837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 Module</a:t>
            </a:r>
            <a:endParaRPr lang="en-US" dirty="0"/>
          </a:p>
        </p:txBody>
      </p:sp>
      <p:sp>
        <p:nvSpPr>
          <p:cNvPr id="4" name="Slide Number Placeholder 3"/>
          <p:cNvSpPr>
            <a:spLocks noGrp="1"/>
          </p:cNvSpPr>
          <p:nvPr>
            <p:ph type="sldNum" sz="quarter" idx="4"/>
          </p:nvPr>
        </p:nvSpPr>
        <p:spPr/>
        <p:txBody>
          <a:bodyPr/>
          <a:lstStyle/>
          <a:p>
            <a:pPr>
              <a:defRPr/>
            </a:pPr>
            <a:fld id="{3F28CFF9-C498-437A-BF0D-9909F7150CC1}" type="slidenum">
              <a:rPr lang="en-US" smtClean="0"/>
              <a:pPr>
                <a:defRPr/>
              </a:pPr>
              <a:t>14</a:t>
            </a:fld>
            <a:endParaRPr lang="en-US" dirty="0"/>
          </a:p>
        </p:txBody>
      </p:sp>
      <p:pic>
        <p:nvPicPr>
          <p:cNvPr id="13" name="Picture 6" descr="C:\Users\jcheeney\AppData\Local\Temp\wz94ca\QX front and rear views\QX Controller Module rear wCallout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6780" y="2509236"/>
            <a:ext cx="8732908" cy="207709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2"/>
          <p:cNvSpPr txBox="1">
            <a:spLocks/>
          </p:cNvSpPr>
          <p:nvPr/>
        </p:nvSpPr>
        <p:spPr>
          <a:xfrm>
            <a:off x="228601" y="6617702"/>
            <a:ext cx="463858" cy="2460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E6F130E-12F2-45CB-9799-162F88BEBDAF}" type="slidenum">
              <a:rPr lang="en-US" sz="1000" smtClean="0">
                <a:solidFill>
                  <a:srgbClr val="0DB6EC"/>
                </a:solidFil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lang="en-US" sz="1000" dirty="0">
              <a:solidFill>
                <a:srgbClr val="0DB6EC"/>
              </a:solidFill>
              <a:ea typeface="ＭＳ Ｐゴシック" charset="-128"/>
              <a:cs typeface="+mn-cs"/>
            </a:endParaRPr>
          </a:p>
        </p:txBody>
      </p:sp>
    </p:spTree>
    <p:extLst>
      <p:ext uri="{BB962C8B-B14F-4D97-AF65-F5344CB8AC3E}">
        <p14:creationId xmlns:p14="http://schemas.microsoft.com/office/powerpoint/2010/main" xmlns="" val="185645160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Supply Module or Unit (PSU)</a:t>
            </a:r>
            <a:endParaRPr lang="en-US" dirty="0"/>
          </a:p>
        </p:txBody>
      </p:sp>
      <p:sp>
        <p:nvSpPr>
          <p:cNvPr id="4" name="Slide Number Placeholder 3"/>
          <p:cNvSpPr>
            <a:spLocks noGrp="1"/>
          </p:cNvSpPr>
          <p:nvPr>
            <p:ph type="sldNum" sz="quarter" idx="4"/>
          </p:nvPr>
        </p:nvSpPr>
        <p:spPr/>
        <p:txBody>
          <a:bodyPr/>
          <a:lstStyle/>
          <a:p>
            <a:pPr>
              <a:defRPr/>
            </a:pPr>
            <a:fld id="{3F28CFF9-C498-437A-BF0D-9909F7150CC1}" type="slidenum">
              <a:rPr lang="en-US" smtClean="0"/>
              <a:pPr>
                <a:defRPr/>
              </a:pPr>
              <a:t>15</a:t>
            </a:fld>
            <a:endParaRPr lang="en-US" dirty="0"/>
          </a:p>
        </p:txBody>
      </p:sp>
      <p:pic>
        <p:nvPicPr>
          <p:cNvPr id="7"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10000" b="95641" l="7771" r="95808"/>
                    </a14:imgEffect>
                  </a14:imgLayer>
                </a14:imgProps>
              </a:ext>
              <a:ext uri="{28A0092B-C50C-407E-A947-70E740481C1C}">
                <a14:useLocalDpi xmlns:a14="http://schemas.microsoft.com/office/drawing/2010/main" xmlns="" val="0"/>
              </a:ext>
            </a:extLst>
          </a:blip>
          <a:srcRect l="6804" t="9639" r="3918" b="3781"/>
          <a:stretch/>
        </p:blipFill>
        <p:spPr bwMode="auto">
          <a:xfrm>
            <a:off x="622169" y="876693"/>
            <a:ext cx="8163612" cy="5288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Left Arrow 5"/>
          <p:cNvSpPr/>
          <p:nvPr/>
        </p:nvSpPr>
        <p:spPr>
          <a:xfrm>
            <a:off x="5093070" y="5504537"/>
            <a:ext cx="2304415" cy="492927"/>
          </a:xfrm>
          <a:prstGeom prst="leftArrow">
            <a:avLst>
              <a:gd name="adj1" fmla="val 50000"/>
              <a:gd name="adj2" fmla="val 824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rgbClr val="1A919E"/>
                </a:solidFill>
                <a:effectLst>
                  <a:outerShdw blurRad="50800" dist="38100" dir="2700000" algn="tl" rotWithShape="0">
                    <a:prstClr val="black">
                      <a:alpha val="40000"/>
                    </a:prstClr>
                  </a:outerShdw>
                </a:effectLst>
              </a:rPr>
              <a:t>Latch</a:t>
            </a:r>
            <a:endParaRPr lang="en-US" dirty="0">
              <a:solidFill>
                <a:srgbClr val="1A919E"/>
              </a:solidFill>
              <a:effectLst>
                <a:outerShdw blurRad="50800" dist="38100" dir="2700000" algn="tl" rotWithShape="0">
                  <a:prstClr val="black">
                    <a:alpha val="40000"/>
                  </a:prstClr>
                </a:outerShdw>
              </a:effectLst>
            </a:endParaRPr>
          </a:p>
        </p:txBody>
      </p:sp>
      <p:sp>
        <p:nvSpPr>
          <p:cNvPr id="9" name="Left Arrow 8"/>
          <p:cNvSpPr/>
          <p:nvPr/>
        </p:nvSpPr>
        <p:spPr>
          <a:xfrm rot="20734927">
            <a:off x="5300524" y="2599683"/>
            <a:ext cx="2304415" cy="517040"/>
          </a:xfrm>
          <a:prstGeom prst="leftArrow">
            <a:avLst>
              <a:gd name="adj1" fmla="val 50000"/>
              <a:gd name="adj2" fmla="val 9641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rgbClr val="00B050"/>
                </a:solidFill>
                <a:effectLst>
                  <a:outerShdw blurRad="50800" dist="38100" dir="2700000" algn="tl" rotWithShape="0">
                    <a:prstClr val="black">
                      <a:alpha val="40000"/>
                    </a:prstClr>
                  </a:outerShdw>
                </a:effectLst>
              </a:rPr>
              <a:t>LED - OK</a:t>
            </a:r>
            <a:endParaRPr lang="en-US" dirty="0">
              <a:solidFill>
                <a:srgbClr val="00B050"/>
              </a:solidFill>
              <a:effectLst>
                <a:outerShdw blurRad="50800" dist="38100" dir="2700000" algn="tl" rotWithShape="0">
                  <a:prstClr val="black">
                    <a:alpha val="40000"/>
                  </a:prstClr>
                </a:outerShdw>
              </a:effectLst>
            </a:endParaRPr>
          </a:p>
        </p:txBody>
      </p:sp>
      <p:sp>
        <p:nvSpPr>
          <p:cNvPr id="10" name="Left Arrow 9"/>
          <p:cNvSpPr/>
          <p:nvPr/>
        </p:nvSpPr>
        <p:spPr>
          <a:xfrm rot="1253190">
            <a:off x="5164250" y="3786786"/>
            <a:ext cx="3005469" cy="567838"/>
          </a:xfrm>
          <a:prstGeom prst="leftArrow">
            <a:avLst>
              <a:gd name="adj1" fmla="val 50000"/>
              <a:gd name="adj2" fmla="val 861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rgbClr val="B5742D"/>
                </a:solidFill>
                <a:effectLst>
                  <a:outerShdw blurRad="50800" dist="38100" dir="2700000" algn="tl" rotWithShape="0">
                    <a:prstClr val="black">
                      <a:alpha val="40000"/>
                    </a:prstClr>
                  </a:outerShdw>
                </a:effectLst>
              </a:rPr>
              <a:t>LED – Fault/Warning</a:t>
            </a:r>
            <a:endParaRPr lang="en-US" dirty="0">
              <a:solidFill>
                <a:srgbClr val="B5742D"/>
              </a:solidFill>
              <a:effectLst>
                <a:outerShdw blurRad="50800" dist="38100" dir="2700000" algn="tl" rotWithShape="0">
                  <a:prstClr val="black">
                    <a:alpha val="40000"/>
                  </a:prstClr>
                </a:outerShdw>
              </a:effectLst>
            </a:endParaRPr>
          </a:p>
        </p:txBody>
      </p:sp>
      <p:sp>
        <p:nvSpPr>
          <p:cNvPr id="11" name="Left Arrow 10"/>
          <p:cNvSpPr/>
          <p:nvPr/>
        </p:nvSpPr>
        <p:spPr>
          <a:xfrm>
            <a:off x="5032110" y="4643477"/>
            <a:ext cx="2786429" cy="492927"/>
          </a:xfrm>
          <a:prstGeom prst="leftArrow">
            <a:avLst>
              <a:gd name="adj1" fmla="val 50000"/>
              <a:gd name="adj2" fmla="val 9946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chemeClr val="tx1">
                    <a:lumMod val="75000"/>
                    <a:lumOff val="25000"/>
                  </a:schemeClr>
                </a:solidFill>
                <a:effectLst>
                  <a:outerShdw blurRad="50800" dist="38100" dir="2700000" algn="tl" rotWithShape="0">
                    <a:prstClr val="black">
                      <a:alpha val="40000"/>
                    </a:prstClr>
                  </a:outerShdw>
                </a:effectLst>
              </a:rPr>
              <a:t>Power Cable Connector</a:t>
            </a:r>
            <a:endParaRPr lang="en-US" dirty="0">
              <a:solidFill>
                <a:schemeClr val="tx1">
                  <a:lumMod val="75000"/>
                  <a:lumOff val="25000"/>
                </a:schemeClr>
              </a:solidFill>
              <a:effectLst>
                <a:outerShdw blurRad="50800" dist="38100" dir="2700000" algn="tl" rotWithShape="0">
                  <a:prstClr val="black">
                    <a:alpha val="40000"/>
                  </a:prstClr>
                </a:outerShdw>
              </a:effectLst>
            </a:endParaRPr>
          </a:p>
        </p:txBody>
      </p:sp>
      <p:sp>
        <p:nvSpPr>
          <p:cNvPr id="8" name="Right Arrow 7"/>
          <p:cNvSpPr/>
          <p:nvPr/>
        </p:nvSpPr>
        <p:spPr>
          <a:xfrm>
            <a:off x="144780" y="4590137"/>
            <a:ext cx="1577340" cy="54626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chemeClr val="accent4">
                    <a:lumMod val="50000"/>
                  </a:schemeClr>
                </a:solidFill>
                <a:effectLst>
                  <a:outerShdw blurRad="50800" dist="38100" dir="2700000" algn="tl" rotWithShape="0">
                    <a:prstClr val="black">
                      <a:alpha val="40000"/>
                    </a:prstClr>
                  </a:outerShdw>
                </a:effectLst>
              </a:rPr>
              <a:t>Fan</a:t>
            </a:r>
            <a:endParaRPr lang="en-US" dirty="0">
              <a:solidFill>
                <a:schemeClr val="accent4">
                  <a:lumMod val="50000"/>
                </a:schemeClr>
              </a:solidFill>
              <a:effectLst>
                <a:outerShdw blurRad="50800" dist="38100" dir="2700000" algn="tl" rotWithShape="0">
                  <a:prstClr val="black">
                    <a:alpha val="40000"/>
                  </a:prstClr>
                </a:outerShdw>
              </a:effectLst>
            </a:endParaRPr>
          </a:p>
        </p:txBody>
      </p:sp>
      <p:sp>
        <p:nvSpPr>
          <p:cNvPr id="13" name="Right Arrow 12"/>
          <p:cNvSpPr/>
          <p:nvPr/>
        </p:nvSpPr>
        <p:spPr>
          <a:xfrm>
            <a:off x="144780" y="3107098"/>
            <a:ext cx="1577340" cy="54626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chemeClr val="tx1">
                    <a:lumMod val="75000"/>
                    <a:lumOff val="25000"/>
                  </a:schemeClr>
                </a:solidFill>
                <a:effectLst>
                  <a:outerShdw blurRad="50800" dist="38100" dir="2700000" algn="tl" rotWithShape="0">
                    <a:prstClr val="black">
                      <a:alpha val="40000"/>
                    </a:prstClr>
                  </a:outerShdw>
                </a:effectLst>
              </a:rPr>
              <a:t>Fan Guard</a:t>
            </a:r>
            <a:endParaRPr lang="en-US" dirty="0">
              <a:solidFill>
                <a:schemeClr val="tx1">
                  <a:lumMod val="75000"/>
                  <a:lumOff val="25000"/>
                </a:schemeClr>
              </a:solidFill>
              <a:effectLst>
                <a:outerShdw blurRad="50800" dist="38100" dir="2700000" algn="tl" rotWithShape="0">
                  <a:prstClr val="black">
                    <a:alpha val="40000"/>
                  </a:prstClr>
                </a:outerShdw>
              </a:effectLst>
            </a:endParaRPr>
          </a:p>
        </p:txBody>
      </p:sp>
      <p:sp>
        <p:nvSpPr>
          <p:cNvPr id="14" name="Right Arrow 13"/>
          <p:cNvSpPr/>
          <p:nvPr/>
        </p:nvSpPr>
        <p:spPr>
          <a:xfrm rot="1761088">
            <a:off x="297180" y="1815628"/>
            <a:ext cx="1577340" cy="54626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rgbClr val="B5742D"/>
                </a:solidFill>
                <a:effectLst>
                  <a:outerShdw blurRad="50800" dist="38100" dir="2700000" algn="tl" rotWithShape="0">
                    <a:prstClr val="black">
                      <a:alpha val="40000"/>
                    </a:prstClr>
                  </a:outerShdw>
                </a:effectLst>
              </a:rPr>
              <a:t>ESD Shield</a:t>
            </a:r>
            <a:endParaRPr lang="en-US" dirty="0">
              <a:solidFill>
                <a:srgbClr val="B5742D"/>
              </a:solidFill>
              <a:effectLst>
                <a:outerShdw blurRad="50800" dist="38100" dir="2700000" algn="tl" rotWithShape="0">
                  <a:prstClr val="black">
                    <a:alpha val="40000"/>
                  </a:prstClr>
                </a:outerShdw>
              </a:effectLst>
            </a:endParaRPr>
          </a:p>
        </p:txBody>
      </p:sp>
      <p:sp>
        <p:nvSpPr>
          <p:cNvPr id="15" name="Right Arrow 14"/>
          <p:cNvSpPr/>
          <p:nvPr/>
        </p:nvSpPr>
        <p:spPr>
          <a:xfrm>
            <a:off x="4373104" y="1076867"/>
            <a:ext cx="1577340" cy="54626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chemeClr val="bg1">
                    <a:lumMod val="50000"/>
                  </a:schemeClr>
                </a:solidFill>
                <a:effectLst>
                  <a:outerShdw blurRad="50800" dist="38100" dir="2700000" algn="tl" rotWithShape="0">
                    <a:prstClr val="black">
                      <a:alpha val="40000"/>
                    </a:prstClr>
                  </a:outerShdw>
                </a:effectLst>
              </a:rPr>
              <a:t>SN &amp; PN</a:t>
            </a:r>
            <a:endParaRPr lang="en-US" dirty="0">
              <a:solidFill>
                <a:schemeClr val="bg1">
                  <a:lumMod val="50000"/>
                </a:schemeClr>
              </a:solidFill>
              <a:effectLst>
                <a:outerShdw blurRad="50800" dist="38100" dir="2700000" algn="tl" rotWithShape="0">
                  <a:prstClr val="black">
                    <a:alpha val="40000"/>
                  </a:prstClr>
                </a:outerShdw>
              </a:effectLst>
            </a:endParaRPr>
          </a:p>
        </p:txBody>
      </p:sp>
      <p:sp>
        <p:nvSpPr>
          <p:cNvPr id="16" name="Right Arrow 15"/>
          <p:cNvSpPr/>
          <p:nvPr/>
        </p:nvSpPr>
        <p:spPr>
          <a:xfrm rot="508501">
            <a:off x="2270760" y="2980371"/>
            <a:ext cx="1760220" cy="54626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rgbClr val="1A919E"/>
                </a:solidFill>
                <a:effectLst>
                  <a:outerShdw blurRad="50800" dist="38100" dir="2700000" algn="tl" rotWithShape="0">
                    <a:prstClr val="black">
                      <a:alpha val="40000"/>
                    </a:prstClr>
                  </a:outerShdw>
                </a:effectLst>
              </a:rPr>
              <a:t>Thumb Screw</a:t>
            </a:r>
            <a:endParaRPr lang="en-US" dirty="0">
              <a:solidFill>
                <a:srgbClr val="1A919E"/>
              </a:solidFill>
              <a:effectLst>
                <a:outerShdw blurRad="50800" dist="38100" dir="2700000" algn="tl" rotWithShape="0">
                  <a:prstClr val="black">
                    <a:alpha val="40000"/>
                  </a:prstClr>
                </a:outerShdw>
              </a:effectLst>
            </a:endParaRPr>
          </a:p>
        </p:txBody>
      </p:sp>
      <p:sp>
        <p:nvSpPr>
          <p:cNvPr id="12" name="TextBox 11"/>
          <p:cNvSpPr txBox="1"/>
          <p:nvPr/>
        </p:nvSpPr>
        <p:spPr>
          <a:xfrm>
            <a:off x="4597376" y="3543369"/>
            <a:ext cx="434734" cy="584775"/>
          </a:xfrm>
          <a:prstGeom prst="rect">
            <a:avLst/>
          </a:prstGeom>
          <a:noFill/>
        </p:spPr>
        <p:txBody>
          <a:bodyPr wrap="none" rtlCol="0">
            <a:spAutoFit/>
          </a:bodyPr>
          <a:lstStyle/>
          <a:p>
            <a:r>
              <a:rPr lang="en-US" sz="3200" b="1" dirty="0" smtClean="0">
                <a:solidFill>
                  <a:srgbClr val="8A0000"/>
                </a:solidFill>
                <a:effectLst>
                  <a:outerShdw blurRad="50800" dist="38100" dir="2700000" algn="tl" rotWithShape="0">
                    <a:prstClr val="black">
                      <a:alpha val="40000"/>
                    </a:prstClr>
                  </a:outerShdw>
                </a:effectLst>
              </a:rPr>
              <a:t>?</a:t>
            </a:r>
            <a:endParaRPr lang="en-US" sz="3200" b="1" dirty="0">
              <a:solidFill>
                <a:srgbClr val="8A0000"/>
              </a:solidFill>
              <a:effectLst>
                <a:outerShdw blurRad="50800" dist="38100" dir="2700000" algn="tl" rotWithShape="0">
                  <a:prstClr val="black">
                    <a:alpha val="40000"/>
                  </a:prstClr>
                </a:outerShdw>
              </a:effectLst>
            </a:endParaRPr>
          </a:p>
        </p:txBody>
      </p:sp>
      <p:sp>
        <p:nvSpPr>
          <p:cNvPr id="17" name="Slide Number Placeholder 2"/>
          <p:cNvSpPr txBox="1">
            <a:spLocks/>
          </p:cNvSpPr>
          <p:nvPr/>
        </p:nvSpPr>
        <p:spPr>
          <a:xfrm>
            <a:off x="228601" y="6617702"/>
            <a:ext cx="463858" cy="2460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E6F130E-12F2-45CB-9799-162F88BEBDAF}" type="slidenum">
              <a:rPr lang="en-US" sz="1000" smtClean="0">
                <a:solidFill>
                  <a:srgbClr val="0DB6EC"/>
                </a:solidFil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lang="en-US" sz="1000" dirty="0">
              <a:solidFill>
                <a:srgbClr val="0DB6EC"/>
              </a:solidFill>
              <a:ea typeface="ＭＳ Ｐゴシック" charset="-128"/>
              <a:cs typeface="+mn-cs"/>
            </a:endParaRPr>
          </a:p>
        </p:txBody>
      </p:sp>
    </p:spTree>
    <p:extLst>
      <p:ext uri="{BB962C8B-B14F-4D97-AF65-F5344CB8AC3E}">
        <p14:creationId xmlns:p14="http://schemas.microsoft.com/office/powerpoint/2010/main" xmlns="" val="359179720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rot="5400000">
            <a:off x="3630691" y="-1876272"/>
            <a:ext cx="1896476" cy="8079458"/>
          </a:xfrm>
          <a:prstGeom prst="round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0"/>
          <p:cNvGrpSpPr/>
          <p:nvPr/>
        </p:nvGrpSpPr>
        <p:grpSpPr>
          <a:xfrm>
            <a:off x="6315131" y="1617386"/>
            <a:ext cx="1497597" cy="957044"/>
            <a:chOff x="3733801" y="3046414"/>
            <a:chExt cx="1590674" cy="987424"/>
          </a:xfrm>
          <a:effectLst>
            <a:outerShdw blurRad="76200" dir="18900000" sy="23000" kx="-1200000" algn="bl" rotWithShape="0">
              <a:prstClr val="black">
                <a:alpha val="20000"/>
              </a:prstClr>
            </a:outerShdw>
          </a:effectLst>
        </p:grpSpPr>
        <p:sp>
          <p:nvSpPr>
            <p:cNvPr id="13" name="Rectangle 12"/>
            <p:cNvSpPr/>
            <p:nvPr/>
          </p:nvSpPr>
          <p:spPr>
            <a:xfrm>
              <a:off x="3733801" y="3046414"/>
              <a:ext cx="1590674" cy="98742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4" name="TextBox 13"/>
            <p:cNvSpPr txBox="1"/>
            <p:nvPr/>
          </p:nvSpPr>
          <p:spPr>
            <a:xfrm>
              <a:off x="3825849" y="3110509"/>
              <a:ext cx="1404519" cy="892552"/>
            </a:xfrm>
            <a:prstGeom prst="rect">
              <a:avLst/>
            </a:prstGeom>
          </p:spPr>
          <p:style>
            <a:lnRef idx="0">
              <a:schemeClr val="accent6"/>
            </a:lnRef>
            <a:fillRef idx="3">
              <a:schemeClr val="accent6"/>
            </a:fillRef>
            <a:effectRef idx="3">
              <a:schemeClr val="accent6"/>
            </a:effectRef>
            <a:fontRef idx="minor">
              <a:schemeClr val="lt1"/>
            </a:fontRef>
          </p:style>
          <p:txBody>
            <a:bodyPr wrap="square" lIns="0" rIns="0" rtlCol="0">
              <a:spAutoFit/>
            </a:bodyPr>
            <a:lstStyle/>
            <a:p>
              <a:pPr algn="ctr"/>
              <a:r>
                <a:rPr lang="en-US" sz="1600" dirty="0" smtClean="0">
                  <a:effectLst>
                    <a:outerShdw blurRad="50800" dist="38100" dir="2700000" algn="tl" rotWithShape="0">
                      <a:prstClr val="black">
                        <a:alpha val="40000"/>
                      </a:prstClr>
                    </a:outerShdw>
                  </a:effectLst>
                </a:rPr>
                <a:t>Memory</a:t>
              </a:r>
            </a:p>
            <a:p>
              <a:pPr algn="ctr"/>
              <a:r>
                <a:rPr lang="en-US" sz="1600" dirty="0" smtClean="0">
                  <a:effectLst>
                    <a:outerShdw blurRad="50800" dist="38100" dir="2700000" algn="tl" rotWithShape="0">
                      <a:prstClr val="black">
                        <a:alpha val="40000"/>
                      </a:prstClr>
                    </a:outerShdw>
                  </a:effectLst>
                </a:rPr>
                <a:t>DDR</a:t>
              </a:r>
            </a:p>
            <a:p>
              <a:pPr algn="ctr"/>
              <a:endParaRPr lang="en-US" sz="400" dirty="0" smtClean="0">
                <a:effectLst>
                  <a:outerShdw blurRad="50800" dist="38100" dir="2700000" algn="tl" rotWithShape="0">
                    <a:prstClr val="black">
                      <a:alpha val="40000"/>
                    </a:prstClr>
                  </a:outerShdw>
                </a:effectLst>
              </a:endParaRPr>
            </a:p>
            <a:p>
              <a:pPr algn="ctr"/>
              <a:r>
                <a:rPr lang="en-US" sz="1400" dirty="0">
                  <a:effectLst>
                    <a:outerShdw blurRad="50800" dist="38100" dir="2700000" algn="tl" rotWithShape="0">
                      <a:prstClr val="black">
                        <a:alpha val="40000"/>
                      </a:prstClr>
                    </a:outerShdw>
                  </a:effectLst>
                </a:rPr>
                <a:t>Cache &amp; </a:t>
              </a:r>
              <a:r>
                <a:rPr lang="en-US" sz="1400" dirty="0" smtClean="0">
                  <a:effectLst>
                    <a:outerShdw blurRad="50800" dist="38100" dir="2700000" algn="tl" rotWithShape="0">
                      <a:prstClr val="black">
                        <a:alpha val="40000"/>
                      </a:prstClr>
                    </a:outerShdw>
                  </a:effectLst>
                </a:rPr>
                <a:t>Control</a:t>
              </a:r>
              <a:endParaRPr lang="en-US" sz="1400" dirty="0">
                <a:effectLst>
                  <a:outerShdw blurRad="50800" dist="38100" dir="2700000" algn="tl" rotWithShape="0">
                    <a:prstClr val="black">
                      <a:alpha val="40000"/>
                    </a:prstClr>
                  </a:outerShdw>
                </a:effectLst>
              </a:endParaRPr>
            </a:p>
          </p:txBody>
        </p:sp>
      </p:grpSp>
      <p:grpSp>
        <p:nvGrpSpPr>
          <p:cNvPr id="15" name="Group 47"/>
          <p:cNvGrpSpPr/>
          <p:nvPr/>
        </p:nvGrpSpPr>
        <p:grpSpPr>
          <a:xfrm>
            <a:off x="5360366" y="1848279"/>
            <a:ext cx="915195" cy="495258"/>
            <a:chOff x="5327650" y="3330592"/>
            <a:chExt cx="1217614" cy="495258"/>
          </a:xfrm>
        </p:grpSpPr>
        <p:sp>
          <p:nvSpPr>
            <p:cNvPr id="16" name="Left-Right Arrow 15"/>
            <p:cNvSpPr/>
            <p:nvPr/>
          </p:nvSpPr>
          <p:spPr>
            <a:xfrm>
              <a:off x="5327650" y="3330592"/>
              <a:ext cx="1217614" cy="495258"/>
            </a:xfrm>
            <a:prstGeom prst="leftRightArrow">
              <a:avLst>
                <a:gd name="adj1" fmla="val 39913"/>
                <a:gd name="adj2" fmla="val 50000"/>
              </a:avLst>
            </a:prstGeom>
            <a:solidFill>
              <a:schemeClr val="accent1">
                <a:lumMod val="60000"/>
                <a:lumOff val="40000"/>
              </a:schemeClr>
            </a:solidFill>
            <a:ln/>
            <a:scene3d>
              <a:camera prst="orthographicFront">
                <a:rot lat="0" lon="0" rev="0"/>
              </a:camera>
              <a:lightRig rig="threePt" dir="t">
                <a:rot lat="0" lon="0" rev="1200000"/>
              </a:lightRig>
            </a:scene3d>
            <a:sp3d prstMaterial="dkEdge">
              <a:bevelT w="63500" h="50800" prst="relaxedInse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TextBox 16"/>
            <p:cNvSpPr txBox="1"/>
            <p:nvPr/>
          </p:nvSpPr>
          <p:spPr>
            <a:xfrm>
              <a:off x="5501029" y="3467680"/>
              <a:ext cx="892455" cy="233910"/>
            </a:xfrm>
            <a:prstGeom prst="rect">
              <a:avLst/>
            </a:prstGeom>
            <a:noFill/>
          </p:spPr>
          <p:txBody>
            <a:bodyPr wrap="square" lIns="0" tIns="0" rIns="0" bIns="18288" rtlCol="0">
              <a:spAutoFit/>
            </a:bodyPr>
            <a:lstStyle>
              <a:defPPr>
                <a:defRPr lang="en-US"/>
              </a:defPPr>
              <a:lvl1pPr algn="ctr">
                <a:defRPr sz="1400">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en-US" dirty="0"/>
                <a:t>DDR</a:t>
              </a:r>
            </a:p>
          </p:txBody>
        </p:sp>
      </p:grpSp>
      <p:grpSp>
        <p:nvGrpSpPr>
          <p:cNvPr id="18" name="Group 38"/>
          <p:cNvGrpSpPr/>
          <p:nvPr/>
        </p:nvGrpSpPr>
        <p:grpSpPr>
          <a:xfrm>
            <a:off x="1331271" y="1743226"/>
            <a:ext cx="1498626" cy="705365"/>
            <a:chOff x="2749702" y="3065557"/>
            <a:chExt cx="1590674" cy="987424"/>
          </a:xfrm>
          <a:solidFill>
            <a:schemeClr val="accent3">
              <a:lumMod val="60000"/>
              <a:lumOff val="40000"/>
            </a:schemeClr>
          </a:solidFill>
          <a:effectLst>
            <a:outerShdw blurRad="76200" dir="18900000" sy="23000" kx="-1200000" algn="bl" rotWithShape="0">
              <a:prstClr val="black">
                <a:alpha val="20000"/>
              </a:prstClr>
            </a:outerShdw>
          </a:effectLst>
        </p:grpSpPr>
        <p:sp>
          <p:nvSpPr>
            <p:cNvPr id="19" name="Rectangle 18"/>
            <p:cNvSpPr/>
            <p:nvPr/>
          </p:nvSpPr>
          <p:spPr>
            <a:xfrm>
              <a:off x="2749702" y="3065557"/>
              <a:ext cx="1590674" cy="987424"/>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20" name="TextBox 19"/>
            <p:cNvSpPr txBox="1"/>
            <p:nvPr/>
          </p:nvSpPr>
          <p:spPr>
            <a:xfrm>
              <a:off x="2842779" y="3154857"/>
              <a:ext cx="1404520" cy="775529"/>
            </a:xfrm>
            <a:prstGeom prst="rect">
              <a:avLst/>
            </a:prstGeom>
            <a:grpFill/>
          </p:spPr>
          <p:style>
            <a:lnRef idx="0">
              <a:schemeClr val="accent5"/>
            </a:lnRef>
            <a:fillRef idx="3">
              <a:schemeClr val="accent5"/>
            </a:fillRef>
            <a:effectRef idx="3">
              <a:schemeClr val="accent5"/>
            </a:effectRef>
            <a:fontRef idx="minor">
              <a:schemeClr val="lt1"/>
            </a:fontRef>
          </p:style>
          <p:txBody>
            <a:bodyPr wrap="square" lIns="0" rIns="0" rtlCol="0">
              <a:spAutoFit/>
            </a:bodyPr>
            <a:lstStyle/>
            <a:p>
              <a:pPr algn="ctr"/>
              <a:r>
                <a:rPr lang="en-US" sz="1600" dirty="0" smtClean="0">
                  <a:effectLst>
                    <a:outerShdw blurRad="50800" dist="38100" dir="2700000" algn="tl" rotWithShape="0">
                      <a:prstClr val="black">
                        <a:alpha val="40000"/>
                      </a:prstClr>
                    </a:outerShdw>
                  </a:effectLst>
                </a:rPr>
                <a:t>Front-end I/O</a:t>
              </a:r>
              <a:endParaRPr lang="en-US" sz="1400" dirty="0" smtClean="0">
                <a:effectLst>
                  <a:outerShdw blurRad="50800" dist="38100" dir="2700000" algn="tl" rotWithShape="0">
                    <a:prstClr val="black">
                      <a:alpha val="40000"/>
                    </a:prstClr>
                  </a:outerShdw>
                </a:effectLst>
              </a:endParaRPr>
            </a:p>
            <a:p>
              <a:pPr algn="ctr"/>
              <a:r>
                <a:rPr lang="en-US" sz="1400" dirty="0" smtClean="0">
                  <a:effectLst>
                    <a:outerShdw blurRad="50800" dist="38100" dir="2700000" algn="tl" rotWithShape="0">
                      <a:prstClr val="black">
                        <a:alpha val="40000"/>
                      </a:prstClr>
                    </a:outerShdw>
                  </a:effectLst>
                </a:rPr>
                <a:t>FC, </a:t>
              </a:r>
              <a:r>
                <a:rPr lang="en-US" sz="1400" dirty="0" err="1" smtClean="0">
                  <a:effectLst>
                    <a:outerShdw blurRad="50800" dist="38100" dir="2700000" algn="tl" rotWithShape="0">
                      <a:prstClr val="black">
                        <a:alpha val="40000"/>
                      </a:prstClr>
                    </a:outerShdw>
                  </a:effectLst>
                </a:rPr>
                <a:t>iSCSI</a:t>
              </a:r>
              <a:r>
                <a:rPr lang="en-US" sz="1400" dirty="0" smtClean="0">
                  <a:effectLst>
                    <a:outerShdw blurRad="50800" dist="38100" dir="2700000" algn="tl" rotWithShape="0">
                      <a:prstClr val="black">
                        <a:alpha val="40000"/>
                      </a:prstClr>
                    </a:outerShdw>
                  </a:effectLst>
                </a:rPr>
                <a:t>, SAS</a:t>
              </a:r>
              <a:endParaRPr lang="en-US" sz="1400" dirty="0">
                <a:effectLst>
                  <a:outerShdw blurRad="50800" dist="38100" dir="2700000" algn="tl" rotWithShape="0">
                    <a:prstClr val="black">
                      <a:alpha val="40000"/>
                    </a:prstClr>
                  </a:outerShdw>
                </a:effectLst>
              </a:endParaRPr>
            </a:p>
          </p:txBody>
        </p:sp>
      </p:grpSp>
      <p:grpSp>
        <p:nvGrpSpPr>
          <p:cNvPr id="9" name="Group 8"/>
          <p:cNvGrpSpPr/>
          <p:nvPr/>
        </p:nvGrpSpPr>
        <p:grpSpPr>
          <a:xfrm>
            <a:off x="3824230" y="1602196"/>
            <a:ext cx="1496567" cy="987424"/>
            <a:chOff x="3736113" y="1534740"/>
            <a:chExt cx="1496567" cy="987424"/>
          </a:xfrm>
        </p:grpSpPr>
        <p:sp>
          <p:nvSpPr>
            <p:cNvPr id="10" name="Rectangle 9"/>
            <p:cNvSpPr/>
            <p:nvPr/>
          </p:nvSpPr>
          <p:spPr>
            <a:xfrm>
              <a:off x="3736113" y="1534740"/>
              <a:ext cx="1496567" cy="98742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52" name="TextBox 51"/>
            <p:cNvSpPr txBox="1"/>
            <p:nvPr/>
          </p:nvSpPr>
          <p:spPr>
            <a:xfrm>
              <a:off x="3811778" y="1616841"/>
              <a:ext cx="1321425" cy="830997"/>
            </a:xfrm>
            <a:prstGeom prst="rect">
              <a:avLst/>
            </a:prstGeom>
          </p:spPr>
          <p:style>
            <a:lnRef idx="0">
              <a:schemeClr val="accent2"/>
            </a:lnRef>
            <a:fillRef idx="3">
              <a:schemeClr val="accent2"/>
            </a:fillRef>
            <a:effectRef idx="3">
              <a:schemeClr val="accent2"/>
            </a:effectRef>
            <a:fontRef idx="minor">
              <a:schemeClr val="lt1"/>
            </a:fontRef>
          </p:style>
          <p:txBody>
            <a:bodyPr wrap="square" lIns="0" rIns="0" rtlCol="0">
              <a:spAutoFit/>
            </a:bodyPr>
            <a:lstStyle/>
            <a:p>
              <a:pPr algn="ctr"/>
              <a:r>
                <a:rPr lang="en-US" sz="1600" dirty="0" smtClean="0">
                  <a:effectLst>
                    <a:outerShdw blurRad="50800" dist="38100" dir="2700000" algn="tl" rotWithShape="0">
                      <a:prstClr val="black">
                        <a:alpha val="40000"/>
                      </a:prstClr>
                    </a:outerShdw>
                  </a:effectLst>
                </a:rPr>
                <a:t>RAID Companion Processor</a:t>
              </a:r>
            </a:p>
          </p:txBody>
        </p:sp>
      </p:grpSp>
      <p:grpSp>
        <p:nvGrpSpPr>
          <p:cNvPr id="47" name="Group 47"/>
          <p:cNvGrpSpPr/>
          <p:nvPr/>
        </p:nvGrpSpPr>
        <p:grpSpPr>
          <a:xfrm>
            <a:off x="2869466" y="1848279"/>
            <a:ext cx="915195" cy="495258"/>
            <a:chOff x="5327650" y="3330592"/>
            <a:chExt cx="1217614" cy="495258"/>
          </a:xfrm>
        </p:grpSpPr>
        <p:sp>
          <p:nvSpPr>
            <p:cNvPr id="49" name="Left-Right Arrow 48"/>
            <p:cNvSpPr/>
            <p:nvPr/>
          </p:nvSpPr>
          <p:spPr>
            <a:xfrm>
              <a:off x="5327650" y="3330592"/>
              <a:ext cx="1217614" cy="495258"/>
            </a:xfrm>
            <a:prstGeom prst="leftRightArrow">
              <a:avLst>
                <a:gd name="adj1" fmla="val 39913"/>
                <a:gd name="adj2" fmla="val 50000"/>
              </a:avLst>
            </a:prstGeom>
            <a:solidFill>
              <a:schemeClr val="accent1">
                <a:lumMod val="60000"/>
                <a:lumOff val="40000"/>
              </a:schemeClr>
            </a:solidFill>
            <a:ln/>
            <a:scene3d>
              <a:camera prst="orthographicFront">
                <a:rot lat="0" lon="0" rev="0"/>
              </a:camera>
              <a:lightRig rig="threePt" dir="t">
                <a:rot lat="0" lon="0" rev="1200000"/>
              </a:lightRig>
            </a:scene3d>
            <a:sp3d prstMaterial="dkEdge">
              <a:bevelT w="63500" h="50800" prst="relaxedInse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0" name="TextBox 49"/>
            <p:cNvSpPr txBox="1"/>
            <p:nvPr/>
          </p:nvSpPr>
          <p:spPr>
            <a:xfrm>
              <a:off x="5501029" y="3467680"/>
              <a:ext cx="892455" cy="233910"/>
            </a:xfrm>
            <a:prstGeom prst="rect">
              <a:avLst/>
            </a:prstGeom>
            <a:noFill/>
          </p:spPr>
          <p:txBody>
            <a:bodyPr wrap="square" lIns="0" tIns="0" rIns="0" bIns="18288" rtlCol="0">
              <a:spAutoFit/>
            </a:bodyPr>
            <a:lstStyle>
              <a:defPPr>
                <a:defRPr lang="en-US"/>
              </a:defPPr>
              <a:lvl1pPr algn="ctr">
                <a:defRPr sz="1400">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en-US" dirty="0"/>
                <a:t>PCIe</a:t>
              </a:r>
            </a:p>
          </p:txBody>
        </p:sp>
      </p:grpSp>
      <p:sp>
        <p:nvSpPr>
          <p:cNvPr id="72" name="Rounded Rectangle 71"/>
          <p:cNvSpPr/>
          <p:nvPr/>
        </p:nvSpPr>
        <p:spPr>
          <a:xfrm rot="5400000">
            <a:off x="3630691" y="809432"/>
            <a:ext cx="1896476" cy="8079458"/>
          </a:xfrm>
          <a:prstGeom prst="round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SimulCache Data Write Sequence</a:t>
            </a:r>
            <a:endParaRPr lang="en-US" dirty="0"/>
          </a:p>
        </p:txBody>
      </p:sp>
      <p:sp>
        <p:nvSpPr>
          <p:cNvPr id="4" name="Slide Number Placeholder 3"/>
          <p:cNvSpPr>
            <a:spLocks noGrp="1"/>
          </p:cNvSpPr>
          <p:nvPr>
            <p:ph type="sldNum" sz="quarter" idx="4"/>
          </p:nvPr>
        </p:nvSpPr>
        <p:spPr/>
        <p:txBody>
          <a:bodyPr/>
          <a:lstStyle/>
          <a:p>
            <a:pPr>
              <a:defRPr/>
            </a:pPr>
            <a:fld id="{3F28CFF9-C498-437A-BF0D-9909F7150CC1}" type="slidenum">
              <a:rPr lang="en-US" smtClean="0"/>
              <a:pPr>
                <a:defRPr/>
              </a:pPr>
              <a:t>16</a:t>
            </a:fld>
            <a:endParaRPr lang="en-US" dirty="0"/>
          </a:p>
        </p:txBody>
      </p:sp>
      <p:sp>
        <p:nvSpPr>
          <p:cNvPr id="34" name="Rounded Rectangle 33"/>
          <p:cNvSpPr/>
          <p:nvPr/>
        </p:nvSpPr>
        <p:spPr>
          <a:xfrm>
            <a:off x="3700975" y="963648"/>
            <a:ext cx="1743075" cy="516790"/>
          </a:xfrm>
          <a:prstGeom prst="roundRect">
            <a:avLst/>
          </a:prstGeom>
          <a:effectLst>
            <a:outerShdw blurRad="76200" dir="18900000" sy="23000" kx="-1200000" algn="bl"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effectLst>
                  <a:outerShdw blurRad="50800" dist="38100" dir="2700000" algn="tl" rotWithShape="0">
                    <a:prstClr val="black">
                      <a:alpha val="40000"/>
                    </a:prstClr>
                  </a:outerShdw>
                </a:effectLst>
              </a:rPr>
              <a:t>Controller A</a:t>
            </a:r>
            <a:endParaRPr lang="en-US" dirty="0">
              <a:effectLst>
                <a:outerShdw blurRad="50800" dist="38100" dir="2700000" algn="tl" rotWithShape="0">
                  <a:prstClr val="black">
                    <a:alpha val="40000"/>
                  </a:prstClr>
                </a:outerShdw>
              </a:effectLst>
            </a:endParaRPr>
          </a:p>
        </p:txBody>
      </p:sp>
      <p:sp>
        <p:nvSpPr>
          <p:cNvPr id="35" name="Rounded Rectangle 34"/>
          <p:cNvSpPr/>
          <p:nvPr/>
        </p:nvSpPr>
        <p:spPr>
          <a:xfrm>
            <a:off x="3700975" y="5511708"/>
            <a:ext cx="1743075" cy="516790"/>
          </a:xfrm>
          <a:prstGeom prst="roundRect">
            <a:avLst/>
          </a:prstGeom>
          <a:effectLst>
            <a:outerShdw blurRad="76200" dir="18900000" sy="23000" kx="-1200000" algn="bl"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effectLst>
                  <a:outerShdw blurRad="50800" dist="38100" dir="2700000" algn="tl" rotWithShape="0">
                    <a:prstClr val="black">
                      <a:alpha val="40000"/>
                    </a:prstClr>
                  </a:outerShdw>
                </a:effectLst>
              </a:rPr>
              <a:t>Controller B</a:t>
            </a:r>
            <a:endParaRPr lang="en-US" dirty="0">
              <a:effectLst>
                <a:outerShdw blurRad="50800" dist="38100" dir="2700000" algn="tl" rotWithShape="0">
                  <a:prstClr val="black">
                    <a:alpha val="40000"/>
                  </a:prstClr>
                </a:outerShdw>
              </a:effectLst>
            </a:endParaRPr>
          </a:p>
        </p:txBody>
      </p:sp>
      <p:sp>
        <p:nvSpPr>
          <p:cNvPr id="3" name="Rounded Rectangular Callout 2"/>
          <p:cNvSpPr/>
          <p:nvPr/>
        </p:nvSpPr>
        <p:spPr>
          <a:xfrm>
            <a:off x="1924359" y="3173973"/>
            <a:ext cx="1352306" cy="673829"/>
          </a:xfrm>
          <a:prstGeom prst="wedgeRoundRectCallout">
            <a:avLst>
              <a:gd name="adj1" fmla="val -6967"/>
              <a:gd name="adj2" fmla="val -17430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Host initiates write command</a:t>
            </a:r>
          </a:p>
        </p:txBody>
      </p:sp>
      <p:sp>
        <p:nvSpPr>
          <p:cNvPr id="45" name="Rounded Rectangular Callout 44"/>
          <p:cNvSpPr/>
          <p:nvPr/>
        </p:nvSpPr>
        <p:spPr>
          <a:xfrm>
            <a:off x="5884636" y="3173972"/>
            <a:ext cx="1352306" cy="673829"/>
          </a:xfrm>
          <a:prstGeom prst="wedgeRoundRectCallout">
            <a:avLst>
              <a:gd name="adj1" fmla="val -108343"/>
              <a:gd name="adj2" fmla="val -19038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Controller acknowledges successful write</a:t>
            </a:r>
          </a:p>
        </p:txBody>
      </p:sp>
      <p:sp>
        <p:nvSpPr>
          <p:cNvPr id="6" name="Up-Down Arrow 5"/>
          <p:cNvSpPr/>
          <p:nvPr/>
        </p:nvSpPr>
        <p:spPr>
          <a:xfrm>
            <a:off x="3441546" y="2796552"/>
            <a:ext cx="2260908" cy="1428673"/>
          </a:xfrm>
          <a:prstGeom prst="upDownArrow">
            <a:avLst>
              <a:gd name="adj1" fmla="val 48035"/>
              <a:gd name="adj2" fmla="val 3566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bg1"/>
                </a:solidFill>
                <a:effectLst>
                  <a:outerShdw blurRad="50800" dist="38100" dir="2700000" algn="tl" rotWithShape="0">
                    <a:prstClr val="black">
                      <a:alpha val="40000"/>
                    </a:prstClr>
                  </a:outerShdw>
                </a:effectLst>
              </a:rPr>
              <a:t>PCIe link to other controller</a:t>
            </a:r>
          </a:p>
        </p:txBody>
      </p:sp>
      <p:grpSp>
        <p:nvGrpSpPr>
          <p:cNvPr id="57" name="Group 20"/>
          <p:cNvGrpSpPr/>
          <p:nvPr/>
        </p:nvGrpSpPr>
        <p:grpSpPr>
          <a:xfrm>
            <a:off x="6315131" y="4432239"/>
            <a:ext cx="1497597" cy="957044"/>
            <a:chOff x="3733801" y="3046414"/>
            <a:chExt cx="1590674" cy="987424"/>
          </a:xfrm>
          <a:effectLst>
            <a:outerShdw blurRad="76200" dir="18900000" sy="23000" kx="-1200000" algn="bl" rotWithShape="0">
              <a:prstClr val="black">
                <a:alpha val="20000"/>
              </a:prstClr>
            </a:outerShdw>
          </a:effectLst>
        </p:grpSpPr>
        <p:sp>
          <p:nvSpPr>
            <p:cNvPr id="70" name="Rectangle 69"/>
            <p:cNvSpPr/>
            <p:nvPr/>
          </p:nvSpPr>
          <p:spPr>
            <a:xfrm>
              <a:off x="3733801" y="3046414"/>
              <a:ext cx="1590674" cy="98742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71" name="TextBox 70"/>
            <p:cNvSpPr txBox="1"/>
            <p:nvPr/>
          </p:nvSpPr>
          <p:spPr>
            <a:xfrm>
              <a:off x="3825849" y="3110509"/>
              <a:ext cx="1404519" cy="892552"/>
            </a:xfrm>
            <a:prstGeom prst="rect">
              <a:avLst/>
            </a:prstGeom>
          </p:spPr>
          <p:style>
            <a:lnRef idx="0">
              <a:schemeClr val="accent6"/>
            </a:lnRef>
            <a:fillRef idx="3">
              <a:schemeClr val="accent6"/>
            </a:fillRef>
            <a:effectRef idx="3">
              <a:schemeClr val="accent6"/>
            </a:effectRef>
            <a:fontRef idx="minor">
              <a:schemeClr val="lt1"/>
            </a:fontRef>
          </p:style>
          <p:txBody>
            <a:bodyPr wrap="square" lIns="0" rIns="0" rtlCol="0">
              <a:spAutoFit/>
            </a:bodyPr>
            <a:lstStyle/>
            <a:p>
              <a:pPr algn="ctr"/>
              <a:r>
                <a:rPr lang="en-US" sz="1600" dirty="0" smtClean="0">
                  <a:effectLst>
                    <a:outerShdw blurRad="50800" dist="38100" dir="2700000" algn="tl" rotWithShape="0">
                      <a:prstClr val="black">
                        <a:alpha val="40000"/>
                      </a:prstClr>
                    </a:outerShdw>
                  </a:effectLst>
                </a:rPr>
                <a:t>Memory</a:t>
              </a:r>
            </a:p>
            <a:p>
              <a:pPr algn="ctr"/>
              <a:r>
                <a:rPr lang="en-US" sz="1600" dirty="0" smtClean="0">
                  <a:effectLst>
                    <a:outerShdw blurRad="50800" dist="38100" dir="2700000" algn="tl" rotWithShape="0">
                      <a:prstClr val="black">
                        <a:alpha val="40000"/>
                      </a:prstClr>
                    </a:outerShdw>
                  </a:effectLst>
                </a:rPr>
                <a:t>DDR</a:t>
              </a:r>
            </a:p>
            <a:p>
              <a:pPr algn="ctr"/>
              <a:endParaRPr lang="en-US" sz="400" dirty="0" smtClean="0">
                <a:effectLst>
                  <a:outerShdw blurRad="50800" dist="38100" dir="2700000" algn="tl" rotWithShape="0">
                    <a:prstClr val="black">
                      <a:alpha val="40000"/>
                    </a:prstClr>
                  </a:outerShdw>
                </a:effectLst>
              </a:endParaRPr>
            </a:p>
            <a:p>
              <a:pPr algn="ctr"/>
              <a:r>
                <a:rPr lang="en-US" sz="1400" dirty="0">
                  <a:effectLst>
                    <a:outerShdw blurRad="50800" dist="38100" dir="2700000" algn="tl" rotWithShape="0">
                      <a:prstClr val="black">
                        <a:alpha val="40000"/>
                      </a:prstClr>
                    </a:outerShdw>
                  </a:effectLst>
                </a:rPr>
                <a:t>Cache &amp; </a:t>
              </a:r>
              <a:r>
                <a:rPr lang="en-US" sz="1400" dirty="0" smtClean="0">
                  <a:effectLst>
                    <a:outerShdw blurRad="50800" dist="38100" dir="2700000" algn="tl" rotWithShape="0">
                      <a:prstClr val="black">
                        <a:alpha val="40000"/>
                      </a:prstClr>
                    </a:outerShdw>
                  </a:effectLst>
                </a:rPr>
                <a:t>Control</a:t>
              </a:r>
              <a:endParaRPr lang="en-US" sz="1400" dirty="0">
                <a:effectLst>
                  <a:outerShdw blurRad="50800" dist="38100" dir="2700000" algn="tl" rotWithShape="0">
                    <a:prstClr val="black">
                      <a:alpha val="40000"/>
                    </a:prstClr>
                  </a:outerShdw>
                </a:effectLst>
              </a:endParaRPr>
            </a:p>
          </p:txBody>
        </p:sp>
      </p:grpSp>
      <p:grpSp>
        <p:nvGrpSpPr>
          <p:cNvPr id="58" name="Group 47"/>
          <p:cNvGrpSpPr/>
          <p:nvPr/>
        </p:nvGrpSpPr>
        <p:grpSpPr>
          <a:xfrm>
            <a:off x="5360366" y="4663132"/>
            <a:ext cx="915195" cy="495258"/>
            <a:chOff x="5327650" y="3330592"/>
            <a:chExt cx="1217614" cy="495258"/>
          </a:xfrm>
        </p:grpSpPr>
        <p:sp>
          <p:nvSpPr>
            <p:cNvPr id="68" name="Left-Right Arrow 67"/>
            <p:cNvSpPr/>
            <p:nvPr/>
          </p:nvSpPr>
          <p:spPr>
            <a:xfrm>
              <a:off x="5327650" y="3330592"/>
              <a:ext cx="1217614" cy="495258"/>
            </a:xfrm>
            <a:prstGeom prst="leftRightArrow">
              <a:avLst>
                <a:gd name="adj1" fmla="val 39913"/>
                <a:gd name="adj2" fmla="val 50000"/>
              </a:avLst>
            </a:prstGeom>
            <a:solidFill>
              <a:schemeClr val="accent1">
                <a:lumMod val="60000"/>
                <a:lumOff val="40000"/>
              </a:schemeClr>
            </a:solidFill>
            <a:ln/>
            <a:scene3d>
              <a:camera prst="orthographicFront">
                <a:rot lat="0" lon="0" rev="0"/>
              </a:camera>
              <a:lightRig rig="threePt" dir="t">
                <a:rot lat="0" lon="0" rev="1200000"/>
              </a:lightRig>
            </a:scene3d>
            <a:sp3d prstMaterial="dkEdge">
              <a:bevelT w="63500" h="50800" prst="relaxedInse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9" name="TextBox 68"/>
            <p:cNvSpPr txBox="1"/>
            <p:nvPr/>
          </p:nvSpPr>
          <p:spPr>
            <a:xfrm>
              <a:off x="5501029" y="3467680"/>
              <a:ext cx="892455" cy="233910"/>
            </a:xfrm>
            <a:prstGeom prst="rect">
              <a:avLst/>
            </a:prstGeom>
            <a:noFill/>
          </p:spPr>
          <p:txBody>
            <a:bodyPr wrap="square" lIns="0" tIns="0" rIns="0" bIns="18288" rtlCol="0">
              <a:spAutoFit/>
            </a:bodyPr>
            <a:lstStyle>
              <a:defPPr>
                <a:defRPr lang="en-US"/>
              </a:defPPr>
              <a:lvl1pPr algn="ctr">
                <a:defRPr sz="1400">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en-US" dirty="0"/>
                <a:t>DDR</a:t>
              </a:r>
            </a:p>
          </p:txBody>
        </p:sp>
      </p:grpSp>
      <p:grpSp>
        <p:nvGrpSpPr>
          <p:cNvPr id="59" name="Group 38"/>
          <p:cNvGrpSpPr/>
          <p:nvPr/>
        </p:nvGrpSpPr>
        <p:grpSpPr>
          <a:xfrm>
            <a:off x="1331271" y="4558079"/>
            <a:ext cx="1498626" cy="705365"/>
            <a:chOff x="2749702" y="3065557"/>
            <a:chExt cx="1590674" cy="987424"/>
          </a:xfrm>
          <a:solidFill>
            <a:schemeClr val="accent3">
              <a:lumMod val="60000"/>
              <a:lumOff val="40000"/>
            </a:schemeClr>
          </a:solidFill>
          <a:effectLst>
            <a:outerShdw blurRad="76200" dir="18900000" sy="23000" kx="-1200000" algn="bl" rotWithShape="0">
              <a:prstClr val="black">
                <a:alpha val="20000"/>
              </a:prstClr>
            </a:outerShdw>
          </a:effectLst>
        </p:grpSpPr>
        <p:sp>
          <p:nvSpPr>
            <p:cNvPr id="66" name="Rectangle 65"/>
            <p:cNvSpPr/>
            <p:nvPr/>
          </p:nvSpPr>
          <p:spPr>
            <a:xfrm>
              <a:off x="2749702" y="3065557"/>
              <a:ext cx="1590674" cy="987424"/>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67" name="TextBox 66"/>
            <p:cNvSpPr txBox="1"/>
            <p:nvPr/>
          </p:nvSpPr>
          <p:spPr>
            <a:xfrm>
              <a:off x="2842779" y="3154857"/>
              <a:ext cx="1404520" cy="775529"/>
            </a:xfrm>
            <a:prstGeom prst="rect">
              <a:avLst/>
            </a:prstGeom>
            <a:grpFill/>
          </p:spPr>
          <p:style>
            <a:lnRef idx="0">
              <a:schemeClr val="accent5"/>
            </a:lnRef>
            <a:fillRef idx="3">
              <a:schemeClr val="accent5"/>
            </a:fillRef>
            <a:effectRef idx="3">
              <a:schemeClr val="accent5"/>
            </a:effectRef>
            <a:fontRef idx="minor">
              <a:schemeClr val="lt1"/>
            </a:fontRef>
          </p:style>
          <p:txBody>
            <a:bodyPr wrap="square" lIns="0" rIns="0" rtlCol="0">
              <a:spAutoFit/>
            </a:bodyPr>
            <a:lstStyle/>
            <a:p>
              <a:pPr algn="ctr"/>
              <a:r>
                <a:rPr lang="en-US" sz="1600" dirty="0" smtClean="0">
                  <a:effectLst>
                    <a:outerShdw blurRad="50800" dist="38100" dir="2700000" algn="tl" rotWithShape="0">
                      <a:prstClr val="black">
                        <a:alpha val="40000"/>
                      </a:prstClr>
                    </a:outerShdw>
                  </a:effectLst>
                </a:rPr>
                <a:t>Front-end I/O</a:t>
              </a:r>
              <a:endParaRPr lang="en-US" sz="1400" dirty="0" smtClean="0">
                <a:effectLst>
                  <a:outerShdw blurRad="50800" dist="38100" dir="2700000" algn="tl" rotWithShape="0">
                    <a:prstClr val="black">
                      <a:alpha val="40000"/>
                    </a:prstClr>
                  </a:outerShdw>
                </a:effectLst>
              </a:endParaRPr>
            </a:p>
            <a:p>
              <a:pPr algn="ctr"/>
              <a:r>
                <a:rPr lang="en-US" sz="1400" dirty="0" smtClean="0">
                  <a:effectLst>
                    <a:outerShdw blurRad="50800" dist="38100" dir="2700000" algn="tl" rotWithShape="0">
                      <a:prstClr val="black">
                        <a:alpha val="40000"/>
                      </a:prstClr>
                    </a:outerShdw>
                  </a:effectLst>
                </a:rPr>
                <a:t>FC, iSCSI, SAS</a:t>
              </a:r>
              <a:endParaRPr lang="en-US" sz="1400" dirty="0">
                <a:effectLst>
                  <a:outerShdw blurRad="50800" dist="38100" dir="2700000" algn="tl" rotWithShape="0">
                    <a:prstClr val="black">
                      <a:alpha val="40000"/>
                    </a:prstClr>
                  </a:outerShdw>
                </a:effectLst>
              </a:endParaRPr>
            </a:p>
          </p:txBody>
        </p:sp>
      </p:grpSp>
      <p:grpSp>
        <p:nvGrpSpPr>
          <p:cNvPr id="60" name="Group 59"/>
          <p:cNvGrpSpPr/>
          <p:nvPr/>
        </p:nvGrpSpPr>
        <p:grpSpPr>
          <a:xfrm>
            <a:off x="3824230" y="4417049"/>
            <a:ext cx="1496567" cy="987424"/>
            <a:chOff x="3736113" y="1534740"/>
            <a:chExt cx="1496567" cy="987424"/>
          </a:xfrm>
        </p:grpSpPr>
        <p:sp>
          <p:nvSpPr>
            <p:cNvPr id="64" name="Rectangle 63"/>
            <p:cNvSpPr/>
            <p:nvPr/>
          </p:nvSpPr>
          <p:spPr>
            <a:xfrm>
              <a:off x="3736113" y="1534740"/>
              <a:ext cx="1496567" cy="98742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effectLst>
                  <a:outerShdw blurRad="50800" dist="38100" dir="2700000" algn="tl" rotWithShape="0">
                    <a:prstClr val="black">
                      <a:alpha val="40000"/>
                    </a:prstClr>
                  </a:outerShdw>
                </a:effectLst>
              </a:endParaRPr>
            </a:p>
          </p:txBody>
        </p:sp>
        <p:sp>
          <p:nvSpPr>
            <p:cNvPr id="65" name="TextBox 64"/>
            <p:cNvSpPr txBox="1"/>
            <p:nvPr/>
          </p:nvSpPr>
          <p:spPr>
            <a:xfrm>
              <a:off x="3811778" y="1616841"/>
              <a:ext cx="1321425" cy="830997"/>
            </a:xfrm>
            <a:prstGeom prst="rect">
              <a:avLst/>
            </a:prstGeom>
          </p:spPr>
          <p:style>
            <a:lnRef idx="0">
              <a:schemeClr val="accent2"/>
            </a:lnRef>
            <a:fillRef idx="3">
              <a:schemeClr val="accent2"/>
            </a:fillRef>
            <a:effectRef idx="3">
              <a:schemeClr val="accent2"/>
            </a:effectRef>
            <a:fontRef idx="minor">
              <a:schemeClr val="lt1"/>
            </a:fontRef>
          </p:style>
          <p:txBody>
            <a:bodyPr wrap="square" lIns="0" rIns="0" rtlCol="0">
              <a:spAutoFit/>
            </a:bodyPr>
            <a:lstStyle/>
            <a:p>
              <a:pPr algn="ctr"/>
              <a:r>
                <a:rPr lang="en-US" sz="1600" dirty="0" smtClean="0">
                  <a:effectLst>
                    <a:outerShdw blurRad="50800" dist="38100" dir="2700000" algn="tl" rotWithShape="0">
                      <a:prstClr val="black">
                        <a:alpha val="40000"/>
                      </a:prstClr>
                    </a:outerShdw>
                  </a:effectLst>
                </a:rPr>
                <a:t>RAID Companion Processor</a:t>
              </a:r>
            </a:p>
          </p:txBody>
        </p:sp>
      </p:grpSp>
      <p:grpSp>
        <p:nvGrpSpPr>
          <p:cNvPr id="61" name="Group 47"/>
          <p:cNvGrpSpPr/>
          <p:nvPr/>
        </p:nvGrpSpPr>
        <p:grpSpPr>
          <a:xfrm>
            <a:off x="2869466" y="4663132"/>
            <a:ext cx="915195" cy="495258"/>
            <a:chOff x="5327650" y="3330592"/>
            <a:chExt cx="1217614" cy="495258"/>
          </a:xfrm>
        </p:grpSpPr>
        <p:sp>
          <p:nvSpPr>
            <p:cNvPr id="62" name="Left-Right Arrow 61"/>
            <p:cNvSpPr/>
            <p:nvPr/>
          </p:nvSpPr>
          <p:spPr>
            <a:xfrm>
              <a:off x="5327650" y="3330592"/>
              <a:ext cx="1217614" cy="495258"/>
            </a:xfrm>
            <a:prstGeom prst="leftRightArrow">
              <a:avLst>
                <a:gd name="adj1" fmla="val 39913"/>
                <a:gd name="adj2" fmla="val 50000"/>
              </a:avLst>
            </a:prstGeom>
            <a:solidFill>
              <a:schemeClr val="accent1">
                <a:lumMod val="60000"/>
                <a:lumOff val="40000"/>
              </a:schemeClr>
            </a:solidFill>
            <a:ln/>
            <a:scene3d>
              <a:camera prst="orthographicFront">
                <a:rot lat="0" lon="0" rev="0"/>
              </a:camera>
              <a:lightRig rig="threePt" dir="t">
                <a:rot lat="0" lon="0" rev="1200000"/>
              </a:lightRig>
            </a:scene3d>
            <a:sp3d prstMaterial="dkEdge">
              <a:bevelT w="63500" h="50800" prst="relaxedInse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63" name="TextBox 62"/>
            <p:cNvSpPr txBox="1"/>
            <p:nvPr/>
          </p:nvSpPr>
          <p:spPr>
            <a:xfrm>
              <a:off x="5501029" y="3467680"/>
              <a:ext cx="892455" cy="233910"/>
            </a:xfrm>
            <a:prstGeom prst="rect">
              <a:avLst/>
            </a:prstGeom>
            <a:noFill/>
          </p:spPr>
          <p:txBody>
            <a:bodyPr wrap="square" lIns="0" tIns="0" rIns="0" bIns="18288" rtlCol="0">
              <a:spAutoFit/>
            </a:bodyPr>
            <a:lstStyle>
              <a:defPPr>
                <a:defRPr lang="en-US"/>
              </a:defPPr>
              <a:lvl1pPr algn="ctr">
                <a:defRPr sz="1400">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en-US" dirty="0"/>
                <a:t>PCIe</a:t>
              </a:r>
            </a:p>
          </p:txBody>
        </p:sp>
      </p:grpSp>
      <p:sp>
        <p:nvSpPr>
          <p:cNvPr id="74" name="Simulcache Data Arrow"/>
          <p:cNvSpPr/>
          <p:nvPr/>
        </p:nvSpPr>
        <p:spPr>
          <a:xfrm>
            <a:off x="3550366" y="2472444"/>
            <a:ext cx="2020482" cy="2103121"/>
          </a:xfrm>
          <a:prstGeom prst="upDownArrow">
            <a:avLst>
              <a:gd name="adj1" fmla="val 63392"/>
              <a:gd name="adj2" fmla="val 35660"/>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smtClean="0">
                <a:solidFill>
                  <a:schemeClr val="bg1"/>
                </a:solidFill>
                <a:effectLst>
                  <a:outerShdw blurRad="50800" dist="38100" dir="2700000" algn="tl" rotWithShape="0">
                    <a:prstClr val="black">
                      <a:alpha val="40000"/>
                    </a:prstClr>
                  </a:outerShdw>
                </a:effectLst>
              </a:rPr>
              <a:t>SimulCache</a:t>
            </a:r>
          </a:p>
          <a:p>
            <a:pPr algn="ctr"/>
            <a:r>
              <a:rPr lang="en-US" sz="1600" dirty="0">
                <a:solidFill>
                  <a:schemeClr val="bg1"/>
                </a:solidFill>
                <a:effectLst>
                  <a:outerShdw blurRad="50800" dist="38100" dir="2700000" algn="tl" rotWithShape="0">
                    <a:prstClr val="black">
                      <a:alpha val="40000"/>
                    </a:prstClr>
                  </a:outerShdw>
                </a:effectLst>
              </a:rPr>
              <a:t>s</a:t>
            </a:r>
            <a:r>
              <a:rPr lang="en-US" sz="1600" dirty="0" smtClean="0">
                <a:solidFill>
                  <a:schemeClr val="bg1"/>
                </a:solidFill>
                <a:effectLst>
                  <a:outerShdw blurRad="50800" dist="38100" dir="2700000" algn="tl" rotWithShape="0">
                    <a:prstClr val="black">
                      <a:alpha val="40000"/>
                    </a:prstClr>
                  </a:outerShdw>
                </a:effectLst>
              </a:rPr>
              <a:t>ends data to both controllers in a parallel</a:t>
            </a:r>
          </a:p>
          <a:p>
            <a:pPr algn="ctr"/>
            <a:r>
              <a:rPr lang="en-US" sz="1600" dirty="0" smtClean="0">
                <a:solidFill>
                  <a:schemeClr val="bg1"/>
                </a:solidFill>
                <a:effectLst>
                  <a:outerShdw blurRad="50800" dist="38100" dir="2700000" algn="tl" rotWithShape="0">
                    <a:prstClr val="black">
                      <a:alpha val="40000"/>
                    </a:prstClr>
                  </a:outerShdw>
                </a:effectLst>
              </a:rPr>
              <a:t>transaction</a:t>
            </a:r>
            <a:endParaRPr lang="en-US" sz="1600" dirty="0">
              <a:solidFill>
                <a:schemeClr val="bg1"/>
              </a:solidFill>
              <a:effectLst>
                <a:outerShdw blurRad="50800" dist="38100" dir="2700000" algn="tl" rotWithShape="0">
                  <a:prstClr val="black">
                    <a:alpha val="40000"/>
                  </a:prstClr>
                </a:outerShdw>
              </a:effectLst>
            </a:endParaRPr>
          </a:p>
        </p:txBody>
      </p:sp>
      <p:sp>
        <p:nvSpPr>
          <p:cNvPr id="55" name="I/O Front End Ack"/>
          <p:cNvSpPr/>
          <p:nvPr/>
        </p:nvSpPr>
        <p:spPr>
          <a:xfrm>
            <a:off x="1742141" y="1869894"/>
            <a:ext cx="716382" cy="425813"/>
          </a:xfrm>
          <a:prstGeom prst="ca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err="1" smtClean="0">
                <a:effectLst>
                  <a:outerShdw blurRad="50800" dist="38100" dir="2700000" algn="tl" rotWithShape="0">
                    <a:prstClr val="black">
                      <a:alpha val="40000"/>
                    </a:prstClr>
                  </a:outerShdw>
                </a:effectLst>
              </a:rPr>
              <a:t>Ack</a:t>
            </a:r>
            <a:endParaRPr lang="en-US" dirty="0">
              <a:effectLst>
                <a:outerShdw blurRad="50800" dist="38100" dir="2700000" algn="tl" rotWithShape="0">
                  <a:prstClr val="black">
                    <a:alpha val="40000"/>
                  </a:prstClr>
                </a:outerShdw>
              </a:effectLst>
            </a:endParaRPr>
          </a:p>
        </p:txBody>
      </p:sp>
      <p:sp>
        <p:nvSpPr>
          <p:cNvPr id="48" name="I/O to B controller"/>
          <p:cNvSpPr/>
          <p:nvPr/>
        </p:nvSpPr>
        <p:spPr>
          <a:xfrm>
            <a:off x="4207090" y="1899147"/>
            <a:ext cx="716382" cy="425813"/>
          </a:xfrm>
          <a:prstGeom prst="can">
            <a:avLst/>
          </a:prstGeom>
          <a:effectLst>
            <a:glow rad="63500">
              <a:schemeClr val="accent1">
                <a:satMod val="175000"/>
                <a:alpha val="40000"/>
              </a:schemeClr>
            </a:glow>
            <a:outerShdw blurRad="76200" dir="18900000" sy="23000" kx="-1200000" algn="bl" rotWithShape="0">
              <a:prstClr val="black">
                <a:alpha val="2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effectLst>
                  <a:outerShdw blurRad="50800" dist="38100" dir="2700000" algn="tl" rotWithShape="0">
                    <a:prstClr val="black">
                      <a:alpha val="40000"/>
                    </a:prstClr>
                  </a:outerShdw>
                </a:effectLst>
              </a:rPr>
              <a:t>Write</a:t>
            </a:r>
            <a:endParaRPr lang="en-US" dirty="0">
              <a:effectLst>
                <a:outerShdw blurRad="50800" dist="38100" dir="2700000" algn="tl" rotWithShape="0">
                  <a:prstClr val="black">
                    <a:alpha val="40000"/>
                  </a:prstClr>
                </a:outerShdw>
              </a:effectLst>
            </a:endParaRPr>
          </a:p>
        </p:txBody>
      </p:sp>
      <p:sp>
        <p:nvSpPr>
          <p:cNvPr id="54" name="I/O to B controller Ack"/>
          <p:cNvSpPr/>
          <p:nvPr/>
        </p:nvSpPr>
        <p:spPr>
          <a:xfrm>
            <a:off x="4205875" y="1897932"/>
            <a:ext cx="716382" cy="425813"/>
          </a:xfrm>
          <a:prstGeom prst="ca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err="1" smtClean="0">
                <a:effectLst>
                  <a:outerShdw blurRad="50800" dist="38100" dir="2700000" algn="tl" rotWithShape="0">
                    <a:prstClr val="black">
                      <a:alpha val="40000"/>
                    </a:prstClr>
                  </a:outerShdw>
                </a:effectLst>
              </a:rPr>
              <a:t>Ack</a:t>
            </a:r>
            <a:endParaRPr lang="en-US" dirty="0">
              <a:effectLst>
                <a:outerShdw blurRad="50800" dist="38100" dir="2700000" algn="tl" rotWithShape="0">
                  <a:prstClr val="black">
                    <a:alpha val="40000"/>
                  </a:prstClr>
                </a:outerShdw>
              </a:effectLst>
            </a:endParaRPr>
          </a:p>
        </p:txBody>
      </p:sp>
      <p:sp>
        <p:nvSpPr>
          <p:cNvPr id="51" name="I/O to A controller"/>
          <p:cNvSpPr/>
          <p:nvPr/>
        </p:nvSpPr>
        <p:spPr>
          <a:xfrm>
            <a:off x="4202416" y="1899147"/>
            <a:ext cx="716382" cy="425813"/>
          </a:xfrm>
          <a:prstGeom prst="can">
            <a:avLst/>
          </a:prstGeom>
          <a:effectLst>
            <a:glow rad="63500">
              <a:schemeClr val="accent1">
                <a:satMod val="175000"/>
                <a:alpha val="40000"/>
              </a:schemeClr>
            </a:glow>
            <a:outerShdw blurRad="76200" dir="18900000" sy="23000" kx="-1200000" algn="bl" rotWithShape="0">
              <a:prstClr val="black">
                <a:alpha val="2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effectLst>
                  <a:outerShdw blurRad="50800" dist="38100" dir="2700000" algn="tl" rotWithShape="0">
                    <a:prstClr val="black">
                      <a:alpha val="40000"/>
                    </a:prstClr>
                  </a:outerShdw>
                </a:effectLst>
              </a:rPr>
              <a:t>Write</a:t>
            </a:r>
            <a:endParaRPr lang="en-US" dirty="0">
              <a:effectLst>
                <a:outerShdw blurRad="50800" dist="38100" dir="2700000" algn="tl" rotWithShape="0">
                  <a:prstClr val="black">
                    <a:alpha val="40000"/>
                  </a:prstClr>
                </a:outerShdw>
              </a:effectLst>
            </a:endParaRPr>
          </a:p>
        </p:txBody>
      </p:sp>
      <p:sp>
        <p:nvSpPr>
          <p:cNvPr id="53" name="I/O to A controller Ack"/>
          <p:cNvSpPr/>
          <p:nvPr/>
        </p:nvSpPr>
        <p:spPr>
          <a:xfrm>
            <a:off x="4208516" y="1897932"/>
            <a:ext cx="716382" cy="425813"/>
          </a:xfrm>
          <a:prstGeom prst="ca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err="1" smtClean="0">
                <a:effectLst>
                  <a:outerShdw blurRad="50800" dist="38100" dir="2700000" algn="tl" rotWithShape="0">
                    <a:prstClr val="black">
                      <a:alpha val="40000"/>
                    </a:prstClr>
                  </a:outerShdw>
                </a:effectLst>
              </a:rPr>
              <a:t>Ack</a:t>
            </a:r>
            <a:endParaRPr lang="en-US" dirty="0">
              <a:effectLst>
                <a:outerShdw blurRad="50800" dist="38100" dir="2700000" algn="tl" rotWithShape="0">
                  <a:prstClr val="black">
                    <a:alpha val="40000"/>
                  </a:prstClr>
                </a:outerShdw>
              </a:effectLst>
            </a:endParaRPr>
          </a:p>
        </p:txBody>
      </p:sp>
      <p:sp>
        <p:nvSpPr>
          <p:cNvPr id="46" name="I/O Front End"/>
          <p:cNvSpPr/>
          <p:nvPr/>
        </p:nvSpPr>
        <p:spPr>
          <a:xfrm>
            <a:off x="1736041" y="1871109"/>
            <a:ext cx="716382" cy="425813"/>
          </a:xfrm>
          <a:prstGeom prst="can">
            <a:avLst/>
          </a:prstGeom>
          <a:effectLst>
            <a:glow rad="63500">
              <a:schemeClr val="accent1">
                <a:satMod val="175000"/>
                <a:alpha val="40000"/>
              </a:schemeClr>
            </a:glow>
            <a:outerShdw blurRad="76200" dir="18900000" sy="23000" kx="-1200000" algn="bl" rotWithShape="0">
              <a:prstClr val="black">
                <a:alpha val="2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effectLst>
                  <a:outerShdw blurRad="50800" dist="38100" dir="2700000" algn="tl" rotWithShape="0">
                    <a:prstClr val="black">
                      <a:alpha val="40000"/>
                    </a:prstClr>
                  </a:outerShdw>
                </a:effectLst>
              </a:rPr>
              <a:t>Write</a:t>
            </a:r>
            <a:endParaRPr lang="en-US" dirty="0">
              <a:effectLst>
                <a:outerShdw blurRad="50800" dist="38100" dir="2700000" algn="tl" rotWithShape="0">
                  <a:prstClr val="black">
                    <a:alpha val="40000"/>
                  </a:prstClr>
                </a:outerShdw>
              </a:effectLst>
            </a:endParaRPr>
          </a:p>
        </p:txBody>
      </p:sp>
      <p:sp>
        <p:nvSpPr>
          <p:cNvPr id="56" name="Slide Number Placeholder 2"/>
          <p:cNvSpPr txBox="1">
            <a:spLocks/>
          </p:cNvSpPr>
          <p:nvPr/>
        </p:nvSpPr>
        <p:spPr>
          <a:xfrm>
            <a:off x="228601" y="6617702"/>
            <a:ext cx="463858" cy="2460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E6F130E-12F2-45CB-9799-162F88BEBDAF}" type="slidenum">
              <a:rPr lang="en-US" sz="1000" smtClean="0">
                <a:solidFill>
                  <a:srgbClr val="0DB6EC"/>
                </a:solidFil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lang="en-US" sz="1000" dirty="0">
              <a:solidFill>
                <a:srgbClr val="0DB6EC"/>
              </a:solidFill>
              <a:ea typeface="ＭＳ Ｐゴシック" charset="-128"/>
              <a:cs typeface="+mn-cs"/>
            </a:endParaRPr>
          </a:p>
        </p:txBody>
      </p:sp>
    </p:spTree>
    <p:extLst>
      <p:ext uri="{BB962C8B-B14F-4D97-AF65-F5344CB8AC3E}">
        <p14:creationId xmlns:p14="http://schemas.microsoft.com/office/powerpoint/2010/main" xmlns="" val="2624029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300"/>
                                        <p:tgtEl>
                                          <p:spTgt spid="46"/>
                                        </p:tgtEl>
                                      </p:cBhvr>
                                    </p:animEffect>
                                  </p:childTnLst>
                                </p:cTn>
                              </p:par>
                              <p:par>
                                <p:cTn id="8" presetID="10" presetClass="exit" presetSubtype="0" fill="hold" grpId="2" nodeType="withEffect">
                                  <p:stCondLst>
                                    <p:cond delay="1900"/>
                                  </p:stCondLst>
                                  <p:childTnLst>
                                    <p:animEffect transition="out" filter="fade">
                                      <p:cBhvr>
                                        <p:cTn id="9" dur="100"/>
                                        <p:tgtEl>
                                          <p:spTgt spid="46"/>
                                        </p:tgtEl>
                                      </p:cBhvr>
                                    </p:animEffect>
                                    <p:set>
                                      <p:cBhvr>
                                        <p:cTn id="10" dur="1" fill="hold">
                                          <p:stCondLst>
                                            <p:cond delay="99"/>
                                          </p:stCondLst>
                                        </p:cTn>
                                        <p:tgtEl>
                                          <p:spTgt spid="46"/>
                                        </p:tgtEl>
                                        <p:attrNameLst>
                                          <p:attrName>style.visibility</p:attrName>
                                        </p:attrNameLst>
                                      </p:cBhvr>
                                      <p:to>
                                        <p:strVal val="hidden"/>
                                      </p:to>
                                    </p:set>
                                  </p:childTnLst>
                                </p:cTn>
                              </p:par>
                              <p:par>
                                <p:cTn id="11" presetID="10" presetClass="entr" presetSubtype="0" fill="hold" grpId="3" nodeType="withEffect">
                                  <p:stCondLst>
                                    <p:cond delay="200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300"/>
                                        <p:tgtEl>
                                          <p:spTgt spid="46"/>
                                        </p:tgtEl>
                                      </p:cBhvr>
                                    </p:animEffect>
                                  </p:childTnLst>
                                </p:cTn>
                              </p:par>
                              <p:par>
                                <p:cTn id="14" presetID="10" presetClass="exit" presetSubtype="0" fill="hold" grpId="4" nodeType="withEffect">
                                  <p:stCondLst>
                                    <p:cond delay="3900"/>
                                  </p:stCondLst>
                                  <p:childTnLst>
                                    <p:animEffect transition="out" filter="fade">
                                      <p:cBhvr>
                                        <p:cTn id="15" dur="100"/>
                                        <p:tgtEl>
                                          <p:spTgt spid="46"/>
                                        </p:tgtEl>
                                      </p:cBhvr>
                                    </p:animEffect>
                                    <p:set>
                                      <p:cBhvr>
                                        <p:cTn id="16" dur="1" fill="hold">
                                          <p:stCondLst>
                                            <p:cond delay="99"/>
                                          </p:stCondLst>
                                        </p:cTn>
                                        <p:tgtEl>
                                          <p:spTgt spid="46"/>
                                        </p:tgtEl>
                                        <p:attrNameLst>
                                          <p:attrName>style.visibility</p:attrName>
                                        </p:attrNameLst>
                                      </p:cBhvr>
                                      <p:to>
                                        <p:strVal val="hidden"/>
                                      </p:to>
                                    </p:set>
                                  </p:childTnLst>
                                </p:cTn>
                              </p:par>
                              <p:par>
                                <p:cTn id="17" presetID="10" presetClass="entr" presetSubtype="0" fill="hold" grpId="5" nodeType="withEffect">
                                  <p:stCondLst>
                                    <p:cond delay="400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300"/>
                                        <p:tgtEl>
                                          <p:spTgt spid="46"/>
                                        </p:tgtEl>
                                      </p:cBhvr>
                                    </p:animEffect>
                                  </p:childTnLst>
                                </p:cTn>
                              </p:par>
                              <p:par>
                                <p:cTn id="20" presetID="10" presetClass="exit" presetSubtype="0" fill="hold" grpId="8" nodeType="withEffect">
                                  <p:stCondLst>
                                    <p:cond delay="5900"/>
                                  </p:stCondLst>
                                  <p:childTnLst>
                                    <p:animEffect transition="out" filter="fade">
                                      <p:cBhvr>
                                        <p:cTn id="21" dur="100"/>
                                        <p:tgtEl>
                                          <p:spTgt spid="46"/>
                                        </p:tgtEl>
                                      </p:cBhvr>
                                    </p:animEffect>
                                    <p:set>
                                      <p:cBhvr>
                                        <p:cTn id="22" dur="1" fill="hold">
                                          <p:stCondLst>
                                            <p:cond delay="99"/>
                                          </p:stCondLst>
                                        </p:cTn>
                                        <p:tgtEl>
                                          <p:spTgt spid="46"/>
                                        </p:tgtEl>
                                        <p:attrNameLst>
                                          <p:attrName>style.visibility</p:attrName>
                                        </p:attrNameLst>
                                      </p:cBhvr>
                                      <p:to>
                                        <p:strVal val="hidden"/>
                                      </p:to>
                                    </p:set>
                                  </p:childTnLst>
                                </p:cTn>
                              </p:par>
                              <p:par>
                                <p:cTn id="23" presetID="10" presetClass="entr" presetSubtype="0" fill="hold" grpId="6" nodeType="withEffect">
                                  <p:stCondLst>
                                    <p:cond delay="600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300"/>
                                        <p:tgtEl>
                                          <p:spTgt spid="46"/>
                                        </p:tgtEl>
                                      </p:cBhvr>
                                    </p:animEffect>
                                  </p:childTnLst>
                                </p:cTn>
                              </p:par>
                              <p:par>
                                <p:cTn id="26" presetID="10" presetClass="exit" presetSubtype="0" fill="hold" grpId="9" nodeType="withEffect">
                                  <p:stCondLst>
                                    <p:cond delay="7900"/>
                                  </p:stCondLst>
                                  <p:childTnLst>
                                    <p:animEffect transition="out" filter="fade">
                                      <p:cBhvr>
                                        <p:cTn id="27" dur="100"/>
                                        <p:tgtEl>
                                          <p:spTgt spid="46"/>
                                        </p:tgtEl>
                                      </p:cBhvr>
                                    </p:animEffect>
                                    <p:set>
                                      <p:cBhvr>
                                        <p:cTn id="28" dur="1" fill="hold">
                                          <p:stCondLst>
                                            <p:cond delay="99"/>
                                          </p:stCondLst>
                                        </p:cTn>
                                        <p:tgtEl>
                                          <p:spTgt spid="46"/>
                                        </p:tgtEl>
                                        <p:attrNameLst>
                                          <p:attrName>style.visibility</p:attrName>
                                        </p:attrNameLst>
                                      </p:cBhvr>
                                      <p:to>
                                        <p:strVal val="hidden"/>
                                      </p:to>
                                    </p:set>
                                  </p:childTnLst>
                                </p:cTn>
                              </p:par>
                              <p:par>
                                <p:cTn id="29" presetID="10" presetClass="entr" presetSubtype="0" fill="hold" grpId="7" nodeType="withEffect">
                                  <p:stCondLst>
                                    <p:cond delay="80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300"/>
                                        <p:tgtEl>
                                          <p:spTgt spid="46"/>
                                        </p:tgtEl>
                                      </p:cBhvr>
                                    </p:animEffect>
                                  </p:childTnLst>
                                </p:cTn>
                              </p:par>
                              <p:par>
                                <p:cTn id="32" presetID="10" presetClass="exit" presetSubtype="0" fill="hold" grpId="10" nodeType="withEffect">
                                  <p:stCondLst>
                                    <p:cond delay="9900"/>
                                  </p:stCondLst>
                                  <p:childTnLst>
                                    <p:animEffect transition="out" filter="fade">
                                      <p:cBhvr>
                                        <p:cTn id="33" dur="100"/>
                                        <p:tgtEl>
                                          <p:spTgt spid="46"/>
                                        </p:tgtEl>
                                      </p:cBhvr>
                                    </p:animEffect>
                                    <p:set>
                                      <p:cBhvr>
                                        <p:cTn id="34" dur="1" fill="hold">
                                          <p:stCondLst>
                                            <p:cond delay="99"/>
                                          </p:stCondLst>
                                        </p:cTn>
                                        <p:tgtEl>
                                          <p:spTgt spid="46"/>
                                        </p:tgtEl>
                                        <p:attrNameLst>
                                          <p:attrName>style.visibility</p:attrName>
                                        </p:attrNameLst>
                                      </p:cBhvr>
                                      <p:to>
                                        <p:strVal val="hidden"/>
                                      </p:to>
                                    </p:set>
                                  </p:childTnLst>
                                </p:cTn>
                              </p:par>
                              <p:par>
                                <p:cTn id="35" presetID="0" presetClass="path" presetSubtype="0" repeatCount="5000" accel="50000" fill="hold" grpId="1" nodeType="withEffect">
                                  <p:stCondLst>
                                    <p:cond delay="0"/>
                                  </p:stCondLst>
                                  <p:childTnLst>
                                    <p:animMotion origin="layout" path="M 0.00295 0.00509 L 0.27188 0.00555 " pathEditMode="relative" rAng="0" ptsTypes="AA">
                                      <p:cBhvr>
                                        <p:cTn id="36" dur="2000" fill="hold"/>
                                        <p:tgtEl>
                                          <p:spTgt spid="46"/>
                                        </p:tgtEl>
                                        <p:attrNameLst>
                                          <p:attrName>ppt_x</p:attrName>
                                          <p:attrName>ppt_y</p:attrName>
                                        </p:attrNameLst>
                                      </p:cBhvr>
                                      <p:rCtr x="13438" y="23"/>
                                    </p:animMotion>
                                  </p:childTnLst>
                                  <p:subTnLst>
                                    <p:set>
                                      <p:cBhvr override="childStyle">
                                        <p:cTn dur="1" fill="hold" display="0" masterRel="sameClick" afterEffect="1">
                                          <p:stCondLst>
                                            <p:cond evt="end" delay="0">
                                              <p:tn val="35"/>
                                            </p:cond>
                                          </p:stCondLst>
                                        </p:cTn>
                                        <p:tgtEl>
                                          <p:spTgt spid="46"/>
                                        </p:tgtEl>
                                        <p:attrNameLst>
                                          <p:attrName>style.visibility</p:attrName>
                                        </p:attrNameLst>
                                      </p:cBhvr>
                                      <p:to>
                                        <p:strVal val="hidden"/>
                                      </p:to>
                                    </p:set>
                                  </p:subTnLst>
                                </p:cTn>
                              </p:par>
                              <p:par>
                                <p:cTn id="37" presetID="10" presetClass="entr" presetSubtype="0" fill="hold" grpId="0" nodeType="withEffect">
                                  <p:stCondLst>
                                    <p:cond delay="200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100"/>
                                        <p:tgtEl>
                                          <p:spTgt spid="51"/>
                                        </p:tgtEl>
                                      </p:cBhvr>
                                    </p:animEffect>
                                  </p:childTnLst>
                                </p:cTn>
                              </p:par>
                              <p:par>
                                <p:cTn id="40" presetID="10" presetClass="exit" presetSubtype="0" fill="hold" grpId="1" nodeType="withEffect">
                                  <p:stCondLst>
                                    <p:cond delay="3500"/>
                                  </p:stCondLst>
                                  <p:childTnLst>
                                    <p:animEffect transition="out" filter="fade">
                                      <p:cBhvr>
                                        <p:cTn id="41" dur="500"/>
                                        <p:tgtEl>
                                          <p:spTgt spid="51"/>
                                        </p:tgtEl>
                                      </p:cBhvr>
                                    </p:animEffect>
                                    <p:set>
                                      <p:cBhvr>
                                        <p:cTn id="42" dur="1" fill="hold">
                                          <p:stCondLst>
                                            <p:cond delay="499"/>
                                          </p:stCondLst>
                                        </p:cTn>
                                        <p:tgtEl>
                                          <p:spTgt spid="51"/>
                                        </p:tgtEl>
                                        <p:attrNameLst>
                                          <p:attrName>style.visibility</p:attrName>
                                        </p:attrNameLst>
                                      </p:cBhvr>
                                      <p:to>
                                        <p:strVal val="hidden"/>
                                      </p:to>
                                    </p:set>
                                  </p:childTnLst>
                                </p:cTn>
                              </p:par>
                              <p:par>
                                <p:cTn id="43" presetID="10" presetClass="entr" presetSubtype="0" fill="hold" grpId="2" nodeType="withEffect">
                                  <p:stCondLst>
                                    <p:cond delay="400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
                                        <p:tgtEl>
                                          <p:spTgt spid="51"/>
                                        </p:tgtEl>
                                      </p:cBhvr>
                                    </p:animEffect>
                                  </p:childTnLst>
                                </p:cTn>
                              </p:par>
                              <p:par>
                                <p:cTn id="46" presetID="10" presetClass="exit" presetSubtype="0" fill="hold" grpId="3" nodeType="withEffect">
                                  <p:stCondLst>
                                    <p:cond delay="5500"/>
                                  </p:stCondLst>
                                  <p:childTnLst>
                                    <p:animEffect transition="out" filter="fade">
                                      <p:cBhvr>
                                        <p:cTn id="47" dur="500"/>
                                        <p:tgtEl>
                                          <p:spTgt spid="51"/>
                                        </p:tgtEl>
                                      </p:cBhvr>
                                    </p:animEffect>
                                    <p:set>
                                      <p:cBhvr>
                                        <p:cTn id="48" dur="1" fill="hold">
                                          <p:stCondLst>
                                            <p:cond delay="499"/>
                                          </p:stCondLst>
                                        </p:cTn>
                                        <p:tgtEl>
                                          <p:spTgt spid="51"/>
                                        </p:tgtEl>
                                        <p:attrNameLst>
                                          <p:attrName>style.visibility</p:attrName>
                                        </p:attrNameLst>
                                      </p:cBhvr>
                                      <p:to>
                                        <p:strVal val="hidden"/>
                                      </p:to>
                                    </p:set>
                                  </p:childTnLst>
                                </p:cTn>
                              </p:par>
                              <p:par>
                                <p:cTn id="49" presetID="10" presetClass="entr" presetSubtype="0" fill="hold" grpId="4" nodeType="withEffect">
                                  <p:stCondLst>
                                    <p:cond delay="600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
                                        <p:tgtEl>
                                          <p:spTgt spid="51"/>
                                        </p:tgtEl>
                                      </p:cBhvr>
                                    </p:animEffect>
                                  </p:childTnLst>
                                </p:cTn>
                              </p:par>
                              <p:par>
                                <p:cTn id="52" presetID="10" presetClass="exit" presetSubtype="0" fill="hold" grpId="5" nodeType="withEffect">
                                  <p:stCondLst>
                                    <p:cond delay="7500"/>
                                  </p:stCondLst>
                                  <p:childTnLst>
                                    <p:animEffect transition="out" filter="fade">
                                      <p:cBhvr>
                                        <p:cTn id="53" dur="500"/>
                                        <p:tgtEl>
                                          <p:spTgt spid="51"/>
                                        </p:tgtEl>
                                      </p:cBhvr>
                                    </p:animEffect>
                                    <p:set>
                                      <p:cBhvr>
                                        <p:cTn id="54" dur="1" fill="hold">
                                          <p:stCondLst>
                                            <p:cond delay="499"/>
                                          </p:stCondLst>
                                        </p:cTn>
                                        <p:tgtEl>
                                          <p:spTgt spid="51"/>
                                        </p:tgtEl>
                                        <p:attrNameLst>
                                          <p:attrName>style.visibility</p:attrName>
                                        </p:attrNameLst>
                                      </p:cBhvr>
                                      <p:to>
                                        <p:strVal val="hidden"/>
                                      </p:to>
                                    </p:set>
                                  </p:childTnLst>
                                </p:cTn>
                              </p:par>
                              <p:par>
                                <p:cTn id="55" presetID="10" presetClass="entr" presetSubtype="0" fill="hold" grpId="6" nodeType="withEffect">
                                  <p:stCondLst>
                                    <p:cond delay="800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
                                        <p:tgtEl>
                                          <p:spTgt spid="51"/>
                                        </p:tgtEl>
                                      </p:cBhvr>
                                    </p:animEffect>
                                  </p:childTnLst>
                                </p:cTn>
                              </p:par>
                              <p:par>
                                <p:cTn id="58" presetID="10" presetClass="exit" presetSubtype="0" fill="hold" grpId="7" nodeType="withEffect">
                                  <p:stCondLst>
                                    <p:cond delay="9500"/>
                                  </p:stCondLst>
                                  <p:childTnLst>
                                    <p:animEffect transition="out" filter="fade">
                                      <p:cBhvr>
                                        <p:cTn id="59" dur="500"/>
                                        <p:tgtEl>
                                          <p:spTgt spid="51"/>
                                        </p:tgtEl>
                                      </p:cBhvr>
                                    </p:animEffect>
                                    <p:set>
                                      <p:cBhvr>
                                        <p:cTn id="60" dur="1" fill="hold">
                                          <p:stCondLst>
                                            <p:cond delay="499"/>
                                          </p:stCondLst>
                                        </p:cTn>
                                        <p:tgtEl>
                                          <p:spTgt spid="51"/>
                                        </p:tgtEl>
                                        <p:attrNameLst>
                                          <p:attrName>style.visibility</p:attrName>
                                        </p:attrNameLst>
                                      </p:cBhvr>
                                      <p:to>
                                        <p:strVal val="hidden"/>
                                      </p:to>
                                    </p:set>
                                  </p:childTnLst>
                                </p:cTn>
                              </p:par>
                              <p:par>
                                <p:cTn id="61" presetID="10" presetClass="entr" presetSubtype="0" fill="hold" grpId="8" nodeType="withEffect">
                                  <p:stCondLst>
                                    <p:cond delay="1000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00"/>
                                        <p:tgtEl>
                                          <p:spTgt spid="51"/>
                                        </p:tgtEl>
                                      </p:cBhvr>
                                    </p:animEffect>
                                  </p:childTnLst>
                                </p:cTn>
                              </p:par>
                              <p:par>
                                <p:cTn id="64" presetID="10" presetClass="exit" presetSubtype="0" fill="hold" grpId="9" nodeType="withEffect">
                                  <p:stCondLst>
                                    <p:cond delay="11500"/>
                                  </p:stCondLst>
                                  <p:childTnLst>
                                    <p:animEffect transition="out" filter="fade">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par>
                                <p:cTn id="67" presetID="0" presetClass="path" presetSubtype="0" repeatCount="5000" decel="50000" fill="hold" grpId="10" nodeType="withEffect">
                                  <p:stCondLst>
                                    <p:cond delay="2000"/>
                                  </p:stCondLst>
                                  <p:childTnLst>
                                    <p:animMotion origin="layout" path="M 0.00069 0.00138 L 0.27604 0.00138 " pathEditMode="relative" rAng="0" ptsTypes="AA">
                                      <p:cBhvr>
                                        <p:cTn id="68" dur="2000" fill="hold"/>
                                        <p:tgtEl>
                                          <p:spTgt spid="51"/>
                                        </p:tgtEl>
                                        <p:attrNameLst>
                                          <p:attrName>ppt_x</p:attrName>
                                          <p:attrName>ppt_y</p:attrName>
                                        </p:attrNameLst>
                                      </p:cBhvr>
                                      <p:rCtr x="13767" y="0"/>
                                    </p:animMotion>
                                  </p:childTnLst>
                                </p:cTn>
                              </p:par>
                              <p:par>
                                <p:cTn id="69" presetID="10" presetClass="entr" presetSubtype="0" fill="hold" grpId="0" nodeType="withEffect">
                                  <p:stCondLst>
                                    <p:cond delay="200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
                                        <p:tgtEl>
                                          <p:spTgt spid="48"/>
                                        </p:tgtEl>
                                      </p:cBhvr>
                                    </p:animEffect>
                                  </p:childTnLst>
                                </p:cTn>
                              </p:par>
                              <p:par>
                                <p:cTn id="72" presetID="10" presetClass="exit" presetSubtype="0" fill="hold" grpId="1" nodeType="withEffect">
                                  <p:stCondLst>
                                    <p:cond delay="3500"/>
                                  </p:stCondLst>
                                  <p:childTnLst>
                                    <p:animEffect transition="out" filter="fade">
                                      <p:cBhvr>
                                        <p:cTn id="73" dur="500"/>
                                        <p:tgtEl>
                                          <p:spTgt spid="48"/>
                                        </p:tgtEl>
                                      </p:cBhvr>
                                    </p:animEffect>
                                    <p:set>
                                      <p:cBhvr>
                                        <p:cTn id="74" dur="1" fill="hold">
                                          <p:stCondLst>
                                            <p:cond delay="499"/>
                                          </p:stCondLst>
                                        </p:cTn>
                                        <p:tgtEl>
                                          <p:spTgt spid="48"/>
                                        </p:tgtEl>
                                        <p:attrNameLst>
                                          <p:attrName>style.visibility</p:attrName>
                                        </p:attrNameLst>
                                      </p:cBhvr>
                                      <p:to>
                                        <p:strVal val="hidden"/>
                                      </p:to>
                                    </p:set>
                                  </p:childTnLst>
                                </p:cTn>
                              </p:par>
                              <p:par>
                                <p:cTn id="75" presetID="10" presetClass="entr" presetSubtype="0" fill="hold" grpId="2" nodeType="withEffect">
                                  <p:stCondLst>
                                    <p:cond delay="400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
                                        <p:tgtEl>
                                          <p:spTgt spid="48"/>
                                        </p:tgtEl>
                                      </p:cBhvr>
                                    </p:animEffect>
                                  </p:childTnLst>
                                </p:cTn>
                              </p:par>
                              <p:par>
                                <p:cTn id="78" presetID="10" presetClass="exit" presetSubtype="0" fill="hold" grpId="3" nodeType="withEffect">
                                  <p:stCondLst>
                                    <p:cond delay="5500"/>
                                  </p:stCondLst>
                                  <p:childTnLst>
                                    <p:animEffect transition="out" filter="fade">
                                      <p:cBhvr>
                                        <p:cTn id="79" dur="500"/>
                                        <p:tgtEl>
                                          <p:spTgt spid="48"/>
                                        </p:tgtEl>
                                      </p:cBhvr>
                                    </p:animEffect>
                                    <p:set>
                                      <p:cBhvr>
                                        <p:cTn id="80" dur="1" fill="hold">
                                          <p:stCondLst>
                                            <p:cond delay="499"/>
                                          </p:stCondLst>
                                        </p:cTn>
                                        <p:tgtEl>
                                          <p:spTgt spid="48"/>
                                        </p:tgtEl>
                                        <p:attrNameLst>
                                          <p:attrName>style.visibility</p:attrName>
                                        </p:attrNameLst>
                                      </p:cBhvr>
                                      <p:to>
                                        <p:strVal val="hidden"/>
                                      </p:to>
                                    </p:set>
                                  </p:childTnLst>
                                </p:cTn>
                              </p:par>
                              <p:par>
                                <p:cTn id="81" presetID="10" presetClass="entr" presetSubtype="0" fill="hold" grpId="4" nodeType="withEffect">
                                  <p:stCondLst>
                                    <p:cond delay="600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100"/>
                                        <p:tgtEl>
                                          <p:spTgt spid="48"/>
                                        </p:tgtEl>
                                      </p:cBhvr>
                                    </p:animEffect>
                                  </p:childTnLst>
                                </p:cTn>
                              </p:par>
                              <p:par>
                                <p:cTn id="84" presetID="10" presetClass="exit" presetSubtype="0" fill="hold" grpId="5" nodeType="withEffect">
                                  <p:stCondLst>
                                    <p:cond delay="7500"/>
                                  </p:stCondLst>
                                  <p:childTnLst>
                                    <p:animEffect transition="out" filter="fade">
                                      <p:cBhvr>
                                        <p:cTn id="85" dur="500"/>
                                        <p:tgtEl>
                                          <p:spTgt spid="48"/>
                                        </p:tgtEl>
                                      </p:cBhvr>
                                    </p:animEffect>
                                    <p:set>
                                      <p:cBhvr>
                                        <p:cTn id="86" dur="1" fill="hold">
                                          <p:stCondLst>
                                            <p:cond delay="499"/>
                                          </p:stCondLst>
                                        </p:cTn>
                                        <p:tgtEl>
                                          <p:spTgt spid="48"/>
                                        </p:tgtEl>
                                        <p:attrNameLst>
                                          <p:attrName>style.visibility</p:attrName>
                                        </p:attrNameLst>
                                      </p:cBhvr>
                                      <p:to>
                                        <p:strVal val="hidden"/>
                                      </p:to>
                                    </p:set>
                                  </p:childTnLst>
                                </p:cTn>
                              </p:par>
                              <p:par>
                                <p:cTn id="87" presetID="10" presetClass="entr" presetSubtype="0" fill="hold" grpId="6" nodeType="withEffect">
                                  <p:stCondLst>
                                    <p:cond delay="800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100"/>
                                        <p:tgtEl>
                                          <p:spTgt spid="48"/>
                                        </p:tgtEl>
                                      </p:cBhvr>
                                    </p:animEffect>
                                  </p:childTnLst>
                                </p:cTn>
                              </p:par>
                              <p:par>
                                <p:cTn id="90" presetID="10" presetClass="exit" presetSubtype="0" fill="hold" grpId="7" nodeType="withEffect">
                                  <p:stCondLst>
                                    <p:cond delay="9500"/>
                                  </p:stCondLst>
                                  <p:childTnLst>
                                    <p:animEffect transition="out" filter="fade">
                                      <p:cBhvr>
                                        <p:cTn id="91" dur="500"/>
                                        <p:tgtEl>
                                          <p:spTgt spid="48"/>
                                        </p:tgtEl>
                                      </p:cBhvr>
                                    </p:animEffect>
                                    <p:set>
                                      <p:cBhvr>
                                        <p:cTn id="92" dur="1" fill="hold">
                                          <p:stCondLst>
                                            <p:cond delay="499"/>
                                          </p:stCondLst>
                                        </p:cTn>
                                        <p:tgtEl>
                                          <p:spTgt spid="48"/>
                                        </p:tgtEl>
                                        <p:attrNameLst>
                                          <p:attrName>style.visibility</p:attrName>
                                        </p:attrNameLst>
                                      </p:cBhvr>
                                      <p:to>
                                        <p:strVal val="hidden"/>
                                      </p:to>
                                    </p:set>
                                  </p:childTnLst>
                                </p:cTn>
                              </p:par>
                              <p:par>
                                <p:cTn id="93" presetID="10" presetClass="entr" presetSubtype="0" fill="hold" grpId="8" nodeType="withEffect">
                                  <p:stCondLst>
                                    <p:cond delay="1000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100"/>
                                        <p:tgtEl>
                                          <p:spTgt spid="48"/>
                                        </p:tgtEl>
                                      </p:cBhvr>
                                    </p:animEffect>
                                  </p:childTnLst>
                                </p:cTn>
                              </p:par>
                              <p:par>
                                <p:cTn id="96" presetID="10" presetClass="exit" presetSubtype="0" fill="hold" grpId="9" nodeType="withEffect">
                                  <p:stCondLst>
                                    <p:cond delay="11500"/>
                                  </p:stCondLst>
                                  <p:childTnLst>
                                    <p:animEffect transition="out" filter="fade">
                                      <p:cBhvr>
                                        <p:cTn id="97" dur="500"/>
                                        <p:tgtEl>
                                          <p:spTgt spid="48"/>
                                        </p:tgtEl>
                                      </p:cBhvr>
                                    </p:animEffect>
                                    <p:set>
                                      <p:cBhvr>
                                        <p:cTn id="98" dur="1" fill="hold">
                                          <p:stCondLst>
                                            <p:cond delay="499"/>
                                          </p:stCondLst>
                                        </p:cTn>
                                        <p:tgtEl>
                                          <p:spTgt spid="48"/>
                                        </p:tgtEl>
                                        <p:attrNameLst>
                                          <p:attrName>style.visibility</p:attrName>
                                        </p:attrNameLst>
                                      </p:cBhvr>
                                      <p:to>
                                        <p:strVal val="hidden"/>
                                      </p:to>
                                    </p:set>
                                  </p:childTnLst>
                                </p:cTn>
                              </p:par>
                              <p:par>
                                <p:cTn id="99" presetID="0" presetClass="path" presetSubtype="0" repeatCount="5000" decel="50000" fill="hold" grpId="10" nodeType="withEffect">
                                  <p:stCondLst>
                                    <p:cond delay="2000"/>
                                  </p:stCondLst>
                                  <p:childTnLst>
                                    <p:animMotion origin="layout" path="M -0.00138 -0.00787 L -0.00069 0.41135 L 0.27327 0.41042 " pathEditMode="relative" rAng="0" ptsTypes="AAA">
                                      <p:cBhvr>
                                        <p:cTn id="100" dur="2000" fill="hold"/>
                                        <p:tgtEl>
                                          <p:spTgt spid="48"/>
                                        </p:tgtEl>
                                        <p:attrNameLst>
                                          <p:attrName>ppt_x</p:attrName>
                                          <p:attrName>ppt_y</p:attrName>
                                        </p:attrNameLst>
                                      </p:cBhvr>
                                      <p:rCtr x="13733" y="20949"/>
                                    </p:animMotion>
                                  </p:childTnLst>
                                </p:cTn>
                              </p:par>
                              <p:par>
                                <p:cTn id="101" presetID="10" presetClass="exit" presetSubtype="0" fill="hold" grpId="0" nodeType="withEffect">
                                  <p:stCondLst>
                                    <p:cond delay="5000"/>
                                  </p:stCondLst>
                                  <p:childTnLst>
                                    <p:animEffect transition="out" filter="fade">
                                      <p:cBhvr>
                                        <p:cTn id="102" dur="500"/>
                                        <p:tgtEl>
                                          <p:spTgt spid="3"/>
                                        </p:tgtEl>
                                      </p:cBhvr>
                                    </p:animEffect>
                                    <p:set>
                                      <p:cBhvr>
                                        <p:cTn id="103" dur="1" fill="hold">
                                          <p:stCondLst>
                                            <p:cond delay="499"/>
                                          </p:stCondLst>
                                        </p:cTn>
                                        <p:tgtEl>
                                          <p:spTgt spid="3"/>
                                        </p:tgtEl>
                                        <p:attrNameLst>
                                          <p:attrName>style.visibility</p:attrName>
                                        </p:attrNameLst>
                                      </p:cBhvr>
                                      <p:to>
                                        <p:strVal val="hidden"/>
                                      </p:to>
                                    </p:set>
                                  </p:childTnLst>
                                </p:cTn>
                              </p:par>
                              <p:par>
                                <p:cTn id="104" presetID="10" presetClass="exit" presetSubtype="0" fill="hold" grpId="0" nodeType="withEffect">
                                  <p:stCondLst>
                                    <p:cond delay="5000"/>
                                  </p:stCondLst>
                                  <p:childTnLst>
                                    <p:animEffect transition="out" filter="fade">
                                      <p:cBhvr>
                                        <p:cTn id="105" dur="500"/>
                                        <p:tgtEl>
                                          <p:spTgt spid="45"/>
                                        </p:tgtEl>
                                      </p:cBhvr>
                                    </p:animEffect>
                                    <p:set>
                                      <p:cBhvr>
                                        <p:cTn id="106" dur="1" fill="hold">
                                          <p:stCondLst>
                                            <p:cond delay="499"/>
                                          </p:stCondLst>
                                        </p:cTn>
                                        <p:tgtEl>
                                          <p:spTgt spid="45"/>
                                        </p:tgtEl>
                                        <p:attrNameLst>
                                          <p:attrName>style.visibility</p:attrName>
                                        </p:attrNameLst>
                                      </p:cBhvr>
                                      <p:to>
                                        <p:strVal val="hidden"/>
                                      </p:to>
                                    </p:set>
                                  </p:childTnLst>
                                </p:cTn>
                              </p:par>
                              <p:par>
                                <p:cTn id="107" presetID="10" presetClass="entr" presetSubtype="0" fill="hold" grpId="0" nodeType="withEffect">
                                  <p:stCondLst>
                                    <p:cond delay="6200"/>
                                  </p:stCondLst>
                                  <p:childTnLst>
                                    <p:set>
                                      <p:cBhvr>
                                        <p:cTn id="108" dur="1" fill="hold">
                                          <p:stCondLst>
                                            <p:cond delay="0"/>
                                          </p:stCondLst>
                                        </p:cTn>
                                        <p:tgtEl>
                                          <p:spTgt spid="74"/>
                                        </p:tgtEl>
                                        <p:attrNameLst>
                                          <p:attrName>style.visibility</p:attrName>
                                        </p:attrNameLst>
                                      </p:cBhvr>
                                      <p:to>
                                        <p:strVal val="visible"/>
                                      </p:to>
                                    </p:set>
                                    <p:animEffect transition="in" filter="fade">
                                      <p:cBhvr>
                                        <p:cTn id="109" dur="500"/>
                                        <p:tgtEl>
                                          <p:spTgt spid="74"/>
                                        </p:tgtEl>
                                      </p:cBhvr>
                                    </p:animEffect>
                                  </p:childTnLst>
                                </p:cTn>
                              </p:par>
                              <p:par>
                                <p:cTn id="110" presetID="10" presetClass="entr" presetSubtype="0" fill="hold" grpId="0" nodeType="withEffect">
                                  <p:stCondLst>
                                    <p:cond delay="400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
                                        <p:tgtEl>
                                          <p:spTgt spid="53"/>
                                        </p:tgtEl>
                                      </p:cBhvr>
                                    </p:animEffect>
                                  </p:childTnLst>
                                </p:cTn>
                              </p:par>
                              <p:par>
                                <p:cTn id="113" presetID="10" presetClass="exit" presetSubtype="0" fill="hold" grpId="1" nodeType="withEffect">
                                  <p:stCondLst>
                                    <p:cond delay="5500"/>
                                  </p:stCondLst>
                                  <p:childTnLst>
                                    <p:animEffect transition="out" filter="fade">
                                      <p:cBhvr>
                                        <p:cTn id="114" dur="500"/>
                                        <p:tgtEl>
                                          <p:spTgt spid="53"/>
                                        </p:tgtEl>
                                      </p:cBhvr>
                                    </p:animEffect>
                                    <p:set>
                                      <p:cBhvr>
                                        <p:cTn id="115" dur="1" fill="hold">
                                          <p:stCondLst>
                                            <p:cond delay="499"/>
                                          </p:stCondLst>
                                        </p:cTn>
                                        <p:tgtEl>
                                          <p:spTgt spid="53"/>
                                        </p:tgtEl>
                                        <p:attrNameLst>
                                          <p:attrName>style.visibility</p:attrName>
                                        </p:attrNameLst>
                                      </p:cBhvr>
                                      <p:to>
                                        <p:strVal val="hidden"/>
                                      </p:to>
                                    </p:set>
                                  </p:childTnLst>
                                </p:cTn>
                              </p:par>
                              <p:par>
                                <p:cTn id="116" presetID="10" presetClass="entr" presetSubtype="0" fill="hold" grpId="2" nodeType="withEffect">
                                  <p:stCondLst>
                                    <p:cond delay="6000"/>
                                  </p:stCondLst>
                                  <p:childTnLst>
                                    <p:set>
                                      <p:cBhvr>
                                        <p:cTn id="117" dur="1" fill="hold">
                                          <p:stCondLst>
                                            <p:cond delay="0"/>
                                          </p:stCondLst>
                                        </p:cTn>
                                        <p:tgtEl>
                                          <p:spTgt spid="53"/>
                                        </p:tgtEl>
                                        <p:attrNameLst>
                                          <p:attrName>style.visibility</p:attrName>
                                        </p:attrNameLst>
                                      </p:cBhvr>
                                      <p:to>
                                        <p:strVal val="visible"/>
                                      </p:to>
                                    </p:set>
                                    <p:animEffect transition="in" filter="fade">
                                      <p:cBhvr>
                                        <p:cTn id="118" dur="100"/>
                                        <p:tgtEl>
                                          <p:spTgt spid="53"/>
                                        </p:tgtEl>
                                      </p:cBhvr>
                                    </p:animEffect>
                                  </p:childTnLst>
                                </p:cTn>
                              </p:par>
                              <p:par>
                                <p:cTn id="119" presetID="10" presetClass="exit" presetSubtype="0" fill="hold" grpId="3" nodeType="withEffect">
                                  <p:stCondLst>
                                    <p:cond delay="7500"/>
                                  </p:stCondLst>
                                  <p:childTnLst>
                                    <p:animEffect transition="out" filter="fade">
                                      <p:cBhvr>
                                        <p:cTn id="120" dur="500"/>
                                        <p:tgtEl>
                                          <p:spTgt spid="53"/>
                                        </p:tgtEl>
                                      </p:cBhvr>
                                    </p:animEffect>
                                    <p:set>
                                      <p:cBhvr>
                                        <p:cTn id="121" dur="1" fill="hold">
                                          <p:stCondLst>
                                            <p:cond delay="499"/>
                                          </p:stCondLst>
                                        </p:cTn>
                                        <p:tgtEl>
                                          <p:spTgt spid="53"/>
                                        </p:tgtEl>
                                        <p:attrNameLst>
                                          <p:attrName>style.visibility</p:attrName>
                                        </p:attrNameLst>
                                      </p:cBhvr>
                                      <p:to>
                                        <p:strVal val="hidden"/>
                                      </p:to>
                                    </p:set>
                                  </p:childTnLst>
                                </p:cTn>
                              </p:par>
                              <p:par>
                                <p:cTn id="122" presetID="10" presetClass="entr" presetSubtype="0" fill="hold" grpId="4" nodeType="withEffect">
                                  <p:stCondLst>
                                    <p:cond delay="8000"/>
                                  </p:stCondLst>
                                  <p:childTnLst>
                                    <p:set>
                                      <p:cBhvr>
                                        <p:cTn id="123" dur="1" fill="hold">
                                          <p:stCondLst>
                                            <p:cond delay="0"/>
                                          </p:stCondLst>
                                        </p:cTn>
                                        <p:tgtEl>
                                          <p:spTgt spid="53"/>
                                        </p:tgtEl>
                                        <p:attrNameLst>
                                          <p:attrName>style.visibility</p:attrName>
                                        </p:attrNameLst>
                                      </p:cBhvr>
                                      <p:to>
                                        <p:strVal val="visible"/>
                                      </p:to>
                                    </p:set>
                                    <p:animEffect transition="in" filter="fade">
                                      <p:cBhvr>
                                        <p:cTn id="124" dur="100"/>
                                        <p:tgtEl>
                                          <p:spTgt spid="53"/>
                                        </p:tgtEl>
                                      </p:cBhvr>
                                    </p:animEffect>
                                  </p:childTnLst>
                                </p:cTn>
                              </p:par>
                              <p:par>
                                <p:cTn id="125" presetID="10" presetClass="exit" presetSubtype="0" fill="hold" grpId="5" nodeType="withEffect">
                                  <p:stCondLst>
                                    <p:cond delay="9500"/>
                                  </p:stCondLst>
                                  <p:childTnLst>
                                    <p:animEffect transition="out" filter="fade">
                                      <p:cBhvr>
                                        <p:cTn id="126" dur="500"/>
                                        <p:tgtEl>
                                          <p:spTgt spid="53"/>
                                        </p:tgtEl>
                                      </p:cBhvr>
                                    </p:animEffect>
                                    <p:set>
                                      <p:cBhvr>
                                        <p:cTn id="127" dur="1" fill="hold">
                                          <p:stCondLst>
                                            <p:cond delay="499"/>
                                          </p:stCondLst>
                                        </p:cTn>
                                        <p:tgtEl>
                                          <p:spTgt spid="53"/>
                                        </p:tgtEl>
                                        <p:attrNameLst>
                                          <p:attrName>style.visibility</p:attrName>
                                        </p:attrNameLst>
                                      </p:cBhvr>
                                      <p:to>
                                        <p:strVal val="hidden"/>
                                      </p:to>
                                    </p:set>
                                  </p:childTnLst>
                                </p:cTn>
                              </p:par>
                              <p:par>
                                <p:cTn id="128" presetID="10" presetClass="entr" presetSubtype="0" fill="hold" grpId="6" nodeType="withEffect">
                                  <p:stCondLst>
                                    <p:cond delay="10000"/>
                                  </p:stCondLst>
                                  <p:childTnLst>
                                    <p:set>
                                      <p:cBhvr>
                                        <p:cTn id="129" dur="1" fill="hold">
                                          <p:stCondLst>
                                            <p:cond delay="0"/>
                                          </p:stCondLst>
                                        </p:cTn>
                                        <p:tgtEl>
                                          <p:spTgt spid="53"/>
                                        </p:tgtEl>
                                        <p:attrNameLst>
                                          <p:attrName>style.visibility</p:attrName>
                                        </p:attrNameLst>
                                      </p:cBhvr>
                                      <p:to>
                                        <p:strVal val="visible"/>
                                      </p:to>
                                    </p:set>
                                    <p:animEffect transition="in" filter="fade">
                                      <p:cBhvr>
                                        <p:cTn id="130" dur="100"/>
                                        <p:tgtEl>
                                          <p:spTgt spid="53"/>
                                        </p:tgtEl>
                                      </p:cBhvr>
                                    </p:animEffect>
                                  </p:childTnLst>
                                </p:cTn>
                              </p:par>
                              <p:par>
                                <p:cTn id="131" presetID="10" presetClass="exit" presetSubtype="0" fill="hold" grpId="7" nodeType="withEffect">
                                  <p:stCondLst>
                                    <p:cond delay="11500"/>
                                  </p:stCondLst>
                                  <p:childTnLst>
                                    <p:animEffect transition="out" filter="fade">
                                      <p:cBhvr>
                                        <p:cTn id="132" dur="500"/>
                                        <p:tgtEl>
                                          <p:spTgt spid="53"/>
                                        </p:tgtEl>
                                      </p:cBhvr>
                                    </p:animEffect>
                                    <p:set>
                                      <p:cBhvr>
                                        <p:cTn id="133" dur="1" fill="hold">
                                          <p:stCondLst>
                                            <p:cond delay="499"/>
                                          </p:stCondLst>
                                        </p:cTn>
                                        <p:tgtEl>
                                          <p:spTgt spid="53"/>
                                        </p:tgtEl>
                                        <p:attrNameLst>
                                          <p:attrName>style.visibility</p:attrName>
                                        </p:attrNameLst>
                                      </p:cBhvr>
                                      <p:to>
                                        <p:strVal val="hidden"/>
                                      </p:to>
                                    </p:set>
                                  </p:childTnLst>
                                </p:cTn>
                              </p:par>
                              <p:par>
                                <p:cTn id="134" presetID="10" presetClass="entr" presetSubtype="0" fill="hold" grpId="8" nodeType="withEffect">
                                  <p:stCondLst>
                                    <p:cond delay="12000"/>
                                  </p:stCondLst>
                                  <p:childTnLst>
                                    <p:set>
                                      <p:cBhvr>
                                        <p:cTn id="135" dur="1" fill="hold">
                                          <p:stCondLst>
                                            <p:cond delay="0"/>
                                          </p:stCondLst>
                                        </p:cTn>
                                        <p:tgtEl>
                                          <p:spTgt spid="53"/>
                                        </p:tgtEl>
                                        <p:attrNameLst>
                                          <p:attrName>style.visibility</p:attrName>
                                        </p:attrNameLst>
                                      </p:cBhvr>
                                      <p:to>
                                        <p:strVal val="visible"/>
                                      </p:to>
                                    </p:set>
                                    <p:animEffect transition="in" filter="fade">
                                      <p:cBhvr>
                                        <p:cTn id="136" dur="100"/>
                                        <p:tgtEl>
                                          <p:spTgt spid="53"/>
                                        </p:tgtEl>
                                      </p:cBhvr>
                                    </p:animEffect>
                                  </p:childTnLst>
                                </p:cTn>
                              </p:par>
                              <p:par>
                                <p:cTn id="137" presetID="10" presetClass="exit" presetSubtype="0" fill="hold" grpId="9" nodeType="withEffect">
                                  <p:stCondLst>
                                    <p:cond delay="13500"/>
                                  </p:stCondLst>
                                  <p:childTnLst>
                                    <p:animEffect transition="out" filter="fade">
                                      <p:cBhvr>
                                        <p:cTn id="138" dur="500"/>
                                        <p:tgtEl>
                                          <p:spTgt spid="53"/>
                                        </p:tgtEl>
                                      </p:cBhvr>
                                    </p:animEffect>
                                    <p:set>
                                      <p:cBhvr>
                                        <p:cTn id="139" dur="1" fill="hold">
                                          <p:stCondLst>
                                            <p:cond delay="499"/>
                                          </p:stCondLst>
                                        </p:cTn>
                                        <p:tgtEl>
                                          <p:spTgt spid="53"/>
                                        </p:tgtEl>
                                        <p:attrNameLst>
                                          <p:attrName>style.visibility</p:attrName>
                                        </p:attrNameLst>
                                      </p:cBhvr>
                                      <p:to>
                                        <p:strVal val="hidden"/>
                                      </p:to>
                                    </p:set>
                                  </p:childTnLst>
                                </p:cTn>
                              </p:par>
                              <p:par>
                                <p:cTn id="140" presetID="0" presetClass="path" presetSubtype="0" repeatCount="5000" decel="50000" fill="hold" grpId="10" nodeType="withEffect">
                                  <p:stCondLst>
                                    <p:cond delay="4000"/>
                                  </p:stCondLst>
                                  <p:childTnLst>
                                    <p:animMotion origin="layout" path="M 0.00069 0.00138 L 0.27604 0.00138 " pathEditMode="relative" rAng="0" ptsTypes="AA">
                                      <p:cBhvr>
                                        <p:cTn id="141" dur="2000" spd="-100000" fill="hold"/>
                                        <p:tgtEl>
                                          <p:spTgt spid="53"/>
                                        </p:tgtEl>
                                        <p:attrNameLst>
                                          <p:attrName>ppt_x</p:attrName>
                                          <p:attrName>ppt_y</p:attrName>
                                        </p:attrNameLst>
                                      </p:cBhvr>
                                      <p:rCtr x="13767" y="0"/>
                                    </p:animMotion>
                                  </p:childTnLst>
                                </p:cTn>
                              </p:par>
                              <p:par>
                                <p:cTn id="142" presetID="10" presetClass="entr" presetSubtype="0" fill="hold" grpId="0" nodeType="withEffect">
                                  <p:stCondLst>
                                    <p:cond delay="4000"/>
                                  </p:stCondLst>
                                  <p:childTnLst>
                                    <p:set>
                                      <p:cBhvr>
                                        <p:cTn id="143" dur="1" fill="hold">
                                          <p:stCondLst>
                                            <p:cond delay="0"/>
                                          </p:stCondLst>
                                        </p:cTn>
                                        <p:tgtEl>
                                          <p:spTgt spid="54"/>
                                        </p:tgtEl>
                                        <p:attrNameLst>
                                          <p:attrName>style.visibility</p:attrName>
                                        </p:attrNameLst>
                                      </p:cBhvr>
                                      <p:to>
                                        <p:strVal val="visible"/>
                                      </p:to>
                                    </p:set>
                                    <p:animEffect transition="in" filter="fade">
                                      <p:cBhvr>
                                        <p:cTn id="144" dur="100"/>
                                        <p:tgtEl>
                                          <p:spTgt spid="54"/>
                                        </p:tgtEl>
                                      </p:cBhvr>
                                    </p:animEffect>
                                  </p:childTnLst>
                                </p:cTn>
                              </p:par>
                              <p:par>
                                <p:cTn id="145" presetID="10" presetClass="exit" presetSubtype="0" fill="hold" grpId="1" nodeType="withEffect">
                                  <p:stCondLst>
                                    <p:cond delay="550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par>
                                <p:cTn id="148" presetID="10" presetClass="entr" presetSubtype="0" fill="hold" grpId="2" nodeType="withEffect">
                                  <p:stCondLst>
                                    <p:cond delay="6000"/>
                                  </p:stCondLst>
                                  <p:childTnLst>
                                    <p:set>
                                      <p:cBhvr>
                                        <p:cTn id="149" dur="1" fill="hold">
                                          <p:stCondLst>
                                            <p:cond delay="0"/>
                                          </p:stCondLst>
                                        </p:cTn>
                                        <p:tgtEl>
                                          <p:spTgt spid="54"/>
                                        </p:tgtEl>
                                        <p:attrNameLst>
                                          <p:attrName>style.visibility</p:attrName>
                                        </p:attrNameLst>
                                      </p:cBhvr>
                                      <p:to>
                                        <p:strVal val="visible"/>
                                      </p:to>
                                    </p:set>
                                    <p:animEffect transition="in" filter="fade">
                                      <p:cBhvr>
                                        <p:cTn id="150" dur="100"/>
                                        <p:tgtEl>
                                          <p:spTgt spid="54"/>
                                        </p:tgtEl>
                                      </p:cBhvr>
                                    </p:animEffect>
                                  </p:childTnLst>
                                </p:cTn>
                              </p:par>
                              <p:par>
                                <p:cTn id="151" presetID="10" presetClass="exit" presetSubtype="0" fill="hold" grpId="3" nodeType="withEffect">
                                  <p:stCondLst>
                                    <p:cond delay="7500"/>
                                  </p:stCondLst>
                                  <p:childTnLst>
                                    <p:animEffect transition="out" filter="fade">
                                      <p:cBhvr>
                                        <p:cTn id="152" dur="500"/>
                                        <p:tgtEl>
                                          <p:spTgt spid="54"/>
                                        </p:tgtEl>
                                      </p:cBhvr>
                                    </p:animEffect>
                                    <p:set>
                                      <p:cBhvr>
                                        <p:cTn id="153" dur="1" fill="hold">
                                          <p:stCondLst>
                                            <p:cond delay="499"/>
                                          </p:stCondLst>
                                        </p:cTn>
                                        <p:tgtEl>
                                          <p:spTgt spid="54"/>
                                        </p:tgtEl>
                                        <p:attrNameLst>
                                          <p:attrName>style.visibility</p:attrName>
                                        </p:attrNameLst>
                                      </p:cBhvr>
                                      <p:to>
                                        <p:strVal val="hidden"/>
                                      </p:to>
                                    </p:set>
                                  </p:childTnLst>
                                </p:cTn>
                              </p:par>
                              <p:par>
                                <p:cTn id="154" presetID="10" presetClass="entr" presetSubtype="0" fill="hold" grpId="4" nodeType="withEffect">
                                  <p:stCondLst>
                                    <p:cond delay="8000"/>
                                  </p:stCondLst>
                                  <p:childTnLst>
                                    <p:set>
                                      <p:cBhvr>
                                        <p:cTn id="155" dur="1" fill="hold">
                                          <p:stCondLst>
                                            <p:cond delay="0"/>
                                          </p:stCondLst>
                                        </p:cTn>
                                        <p:tgtEl>
                                          <p:spTgt spid="54"/>
                                        </p:tgtEl>
                                        <p:attrNameLst>
                                          <p:attrName>style.visibility</p:attrName>
                                        </p:attrNameLst>
                                      </p:cBhvr>
                                      <p:to>
                                        <p:strVal val="visible"/>
                                      </p:to>
                                    </p:set>
                                    <p:animEffect transition="in" filter="fade">
                                      <p:cBhvr>
                                        <p:cTn id="156" dur="100"/>
                                        <p:tgtEl>
                                          <p:spTgt spid="54"/>
                                        </p:tgtEl>
                                      </p:cBhvr>
                                    </p:animEffect>
                                  </p:childTnLst>
                                </p:cTn>
                              </p:par>
                              <p:par>
                                <p:cTn id="157" presetID="10" presetClass="exit" presetSubtype="0" fill="hold" grpId="5" nodeType="withEffect">
                                  <p:stCondLst>
                                    <p:cond delay="9500"/>
                                  </p:stCondLst>
                                  <p:childTnLst>
                                    <p:animEffect transition="out" filter="fade">
                                      <p:cBhvr>
                                        <p:cTn id="158" dur="500"/>
                                        <p:tgtEl>
                                          <p:spTgt spid="54"/>
                                        </p:tgtEl>
                                      </p:cBhvr>
                                    </p:animEffect>
                                    <p:set>
                                      <p:cBhvr>
                                        <p:cTn id="159" dur="1" fill="hold">
                                          <p:stCondLst>
                                            <p:cond delay="499"/>
                                          </p:stCondLst>
                                        </p:cTn>
                                        <p:tgtEl>
                                          <p:spTgt spid="54"/>
                                        </p:tgtEl>
                                        <p:attrNameLst>
                                          <p:attrName>style.visibility</p:attrName>
                                        </p:attrNameLst>
                                      </p:cBhvr>
                                      <p:to>
                                        <p:strVal val="hidden"/>
                                      </p:to>
                                    </p:set>
                                  </p:childTnLst>
                                </p:cTn>
                              </p:par>
                              <p:par>
                                <p:cTn id="160" presetID="10" presetClass="entr" presetSubtype="0" fill="hold" grpId="6" nodeType="withEffect">
                                  <p:stCondLst>
                                    <p:cond delay="1000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
                                        <p:tgtEl>
                                          <p:spTgt spid="54"/>
                                        </p:tgtEl>
                                      </p:cBhvr>
                                    </p:animEffect>
                                  </p:childTnLst>
                                </p:cTn>
                              </p:par>
                              <p:par>
                                <p:cTn id="163" presetID="10" presetClass="exit" presetSubtype="0" fill="hold" grpId="7" nodeType="withEffect">
                                  <p:stCondLst>
                                    <p:cond delay="11500"/>
                                  </p:stCondLst>
                                  <p:childTnLst>
                                    <p:animEffect transition="out" filter="fade">
                                      <p:cBhvr>
                                        <p:cTn id="164" dur="500"/>
                                        <p:tgtEl>
                                          <p:spTgt spid="54"/>
                                        </p:tgtEl>
                                      </p:cBhvr>
                                    </p:animEffect>
                                    <p:set>
                                      <p:cBhvr>
                                        <p:cTn id="165" dur="1" fill="hold">
                                          <p:stCondLst>
                                            <p:cond delay="499"/>
                                          </p:stCondLst>
                                        </p:cTn>
                                        <p:tgtEl>
                                          <p:spTgt spid="54"/>
                                        </p:tgtEl>
                                        <p:attrNameLst>
                                          <p:attrName>style.visibility</p:attrName>
                                        </p:attrNameLst>
                                      </p:cBhvr>
                                      <p:to>
                                        <p:strVal val="hidden"/>
                                      </p:to>
                                    </p:set>
                                  </p:childTnLst>
                                </p:cTn>
                              </p:par>
                              <p:par>
                                <p:cTn id="166" presetID="10" presetClass="entr" presetSubtype="0" fill="hold" grpId="8" nodeType="withEffect">
                                  <p:stCondLst>
                                    <p:cond delay="12000"/>
                                  </p:stCondLst>
                                  <p:childTnLst>
                                    <p:set>
                                      <p:cBhvr>
                                        <p:cTn id="167" dur="1" fill="hold">
                                          <p:stCondLst>
                                            <p:cond delay="0"/>
                                          </p:stCondLst>
                                        </p:cTn>
                                        <p:tgtEl>
                                          <p:spTgt spid="54"/>
                                        </p:tgtEl>
                                        <p:attrNameLst>
                                          <p:attrName>style.visibility</p:attrName>
                                        </p:attrNameLst>
                                      </p:cBhvr>
                                      <p:to>
                                        <p:strVal val="visible"/>
                                      </p:to>
                                    </p:set>
                                    <p:animEffect transition="in" filter="fade">
                                      <p:cBhvr>
                                        <p:cTn id="168" dur="100"/>
                                        <p:tgtEl>
                                          <p:spTgt spid="54"/>
                                        </p:tgtEl>
                                      </p:cBhvr>
                                    </p:animEffect>
                                  </p:childTnLst>
                                </p:cTn>
                              </p:par>
                              <p:par>
                                <p:cTn id="169" presetID="10" presetClass="exit" presetSubtype="0" fill="hold" grpId="9" nodeType="withEffect">
                                  <p:stCondLst>
                                    <p:cond delay="13500"/>
                                  </p:stCondLst>
                                  <p:childTnLst>
                                    <p:animEffect transition="out" filter="fade">
                                      <p:cBhvr>
                                        <p:cTn id="170" dur="500"/>
                                        <p:tgtEl>
                                          <p:spTgt spid="54"/>
                                        </p:tgtEl>
                                      </p:cBhvr>
                                    </p:animEffect>
                                    <p:set>
                                      <p:cBhvr>
                                        <p:cTn id="171" dur="1" fill="hold">
                                          <p:stCondLst>
                                            <p:cond delay="499"/>
                                          </p:stCondLst>
                                        </p:cTn>
                                        <p:tgtEl>
                                          <p:spTgt spid="54"/>
                                        </p:tgtEl>
                                        <p:attrNameLst>
                                          <p:attrName>style.visibility</p:attrName>
                                        </p:attrNameLst>
                                      </p:cBhvr>
                                      <p:to>
                                        <p:strVal val="hidden"/>
                                      </p:to>
                                    </p:set>
                                  </p:childTnLst>
                                </p:cTn>
                              </p:par>
                              <p:par>
                                <p:cTn id="172" presetID="0" presetClass="path" presetSubtype="0" repeatCount="5000" decel="50000" fill="hold" grpId="10" nodeType="withEffect">
                                  <p:stCondLst>
                                    <p:cond delay="4000"/>
                                  </p:stCondLst>
                                  <p:childTnLst>
                                    <p:animMotion origin="layout" path="M -3.05556E-6 3.85007E-6 L 0.0007 0.40999 L 0.27466 0.40907 " pathEditMode="relative" rAng="0" ptsTypes="AAA">
                                      <p:cBhvr>
                                        <p:cTn id="173" dur="2000" spd="-100000" fill="hold"/>
                                        <p:tgtEl>
                                          <p:spTgt spid="54"/>
                                        </p:tgtEl>
                                        <p:attrNameLst>
                                          <p:attrName>ppt_x</p:attrName>
                                          <p:attrName>ppt_y</p:attrName>
                                        </p:attrNameLst>
                                      </p:cBhvr>
                                      <p:rCtr x="13733" y="20500"/>
                                    </p:animMotion>
                                  </p:childTnLst>
                                </p:cTn>
                              </p:par>
                              <p:par>
                                <p:cTn id="174" presetID="10" presetClass="entr" presetSubtype="0" fill="hold" grpId="0" nodeType="withEffect">
                                  <p:stCondLst>
                                    <p:cond delay="5600"/>
                                  </p:stCondLst>
                                  <p:childTnLst>
                                    <p:set>
                                      <p:cBhvr>
                                        <p:cTn id="175" dur="1" fill="hold">
                                          <p:stCondLst>
                                            <p:cond delay="0"/>
                                          </p:stCondLst>
                                        </p:cTn>
                                        <p:tgtEl>
                                          <p:spTgt spid="55"/>
                                        </p:tgtEl>
                                        <p:attrNameLst>
                                          <p:attrName>style.visibility</p:attrName>
                                        </p:attrNameLst>
                                      </p:cBhvr>
                                      <p:to>
                                        <p:strVal val="visible"/>
                                      </p:to>
                                    </p:set>
                                    <p:animEffect transition="in" filter="fade">
                                      <p:cBhvr>
                                        <p:cTn id="176" dur="100"/>
                                        <p:tgtEl>
                                          <p:spTgt spid="55"/>
                                        </p:tgtEl>
                                      </p:cBhvr>
                                    </p:animEffect>
                                  </p:childTnLst>
                                </p:cTn>
                              </p:par>
                              <p:par>
                                <p:cTn id="177" presetID="10" presetClass="exit" presetSubtype="0" fill="hold" grpId="2" nodeType="withEffect">
                                  <p:stCondLst>
                                    <p:cond delay="7400"/>
                                  </p:stCondLst>
                                  <p:childTnLst>
                                    <p:animEffect transition="out" filter="fade">
                                      <p:cBhvr>
                                        <p:cTn id="178" dur="100"/>
                                        <p:tgtEl>
                                          <p:spTgt spid="55"/>
                                        </p:tgtEl>
                                      </p:cBhvr>
                                    </p:animEffect>
                                    <p:set>
                                      <p:cBhvr>
                                        <p:cTn id="179" dur="1" fill="hold">
                                          <p:stCondLst>
                                            <p:cond delay="99"/>
                                          </p:stCondLst>
                                        </p:cTn>
                                        <p:tgtEl>
                                          <p:spTgt spid="55"/>
                                        </p:tgtEl>
                                        <p:attrNameLst>
                                          <p:attrName>style.visibility</p:attrName>
                                        </p:attrNameLst>
                                      </p:cBhvr>
                                      <p:to>
                                        <p:strVal val="hidden"/>
                                      </p:to>
                                    </p:set>
                                  </p:childTnLst>
                                </p:cTn>
                              </p:par>
                              <p:par>
                                <p:cTn id="180" presetID="10" presetClass="entr" presetSubtype="0" fill="hold" grpId="3" nodeType="withEffect">
                                  <p:stCondLst>
                                    <p:cond delay="7500"/>
                                  </p:stCondLst>
                                  <p:childTnLst>
                                    <p:set>
                                      <p:cBhvr>
                                        <p:cTn id="181" dur="1" fill="hold">
                                          <p:stCondLst>
                                            <p:cond delay="0"/>
                                          </p:stCondLst>
                                        </p:cTn>
                                        <p:tgtEl>
                                          <p:spTgt spid="55"/>
                                        </p:tgtEl>
                                        <p:attrNameLst>
                                          <p:attrName>style.visibility</p:attrName>
                                        </p:attrNameLst>
                                      </p:cBhvr>
                                      <p:to>
                                        <p:strVal val="visible"/>
                                      </p:to>
                                    </p:set>
                                    <p:animEffect transition="in" filter="fade">
                                      <p:cBhvr>
                                        <p:cTn id="182" dur="100"/>
                                        <p:tgtEl>
                                          <p:spTgt spid="55"/>
                                        </p:tgtEl>
                                      </p:cBhvr>
                                    </p:animEffect>
                                  </p:childTnLst>
                                </p:cTn>
                              </p:par>
                              <p:par>
                                <p:cTn id="183" presetID="10" presetClass="exit" presetSubtype="0" fill="hold" grpId="4" nodeType="withEffect">
                                  <p:stCondLst>
                                    <p:cond delay="9300"/>
                                  </p:stCondLst>
                                  <p:childTnLst>
                                    <p:animEffect transition="out" filter="fade">
                                      <p:cBhvr>
                                        <p:cTn id="184" dur="100"/>
                                        <p:tgtEl>
                                          <p:spTgt spid="55"/>
                                        </p:tgtEl>
                                      </p:cBhvr>
                                    </p:animEffect>
                                    <p:set>
                                      <p:cBhvr>
                                        <p:cTn id="185" dur="1" fill="hold">
                                          <p:stCondLst>
                                            <p:cond delay="99"/>
                                          </p:stCondLst>
                                        </p:cTn>
                                        <p:tgtEl>
                                          <p:spTgt spid="55"/>
                                        </p:tgtEl>
                                        <p:attrNameLst>
                                          <p:attrName>style.visibility</p:attrName>
                                        </p:attrNameLst>
                                      </p:cBhvr>
                                      <p:to>
                                        <p:strVal val="hidden"/>
                                      </p:to>
                                    </p:set>
                                  </p:childTnLst>
                                </p:cTn>
                              </p:par>
                              <p:par>
                                <p:cTn id="186" presetID="10" presetClass="entr" presetSubtype="0" fill="hold" grpId="5" nodeType="withEffect">
                                  <p:stCondLst>
                                    <p:cond delay="9400"/>
                                  </p:stCondLst>
                                  <p:childTnLst>
                                    <p:set>
                                      <p:cBhvr>
                                        <p:cTn id="187" dur="1" fill="hold">
                                          <p:stCondLst>
                                            <p:cond delay="0"/>
                                          </p:stCondLst>
                                        </p:cTn>
                                        <p:tgtEl>
                                          <p:spTgt spid="55"/>
                                        </p:tgtEl>
                                        <p:attrNameLst>
                                          <p:attrName>style.visibility</p:attrName>
                                        </p:attrNameLst>
                                      </p:cBhvr>
                                      <p:to>
                                        <p:strVal val="visible"/>
                                      </p:to>
                                    </p:set>
                                    <p:animEffect transition="in" filter="fade">
                                      <p:cBhvr>
                                        <p:cTn id="188" dur="100"/>
                                        <p:tgtEl>
                                          <p:spTgt spid="55"/>
                                        </p:tgtEl>
                                      </p:cBhvr>
                                    </p:animEffect>
                                  </p:childTnLst>
                                </p:cTn>
                              </p:par>
                              <p:par>
                                <p:cTn id="189" presetID="10" presetClass="exit" presetSubtype="0" fill="hold" grpId="8" nodeType="withEffect">
                                  <p:stCondLst>
                                    <p:cond delay="11300"/>
                                  </p:stCondLst>
                                  <p:childTnLst>
                                    <p:animEffect transition="out" filter="fade">
                                      <p:cBhvr>
                                        <p:cTn id="190" dur="100"/>
                                        <p:tgtEl>
                                          <p:spTgt spid="55"/>
                                        </p:tgtEl>
                                      </p:cBhvr>
                                    </p:animEffect>
                                    <p:set>
                                      <p:cBhvr>
                                        <p:cTn id="191" dur="1" fill="hold">
                                          <p:stCondLst>
                                            <p:cond delay="99"/>
                                          </p:stCondLst>
                                        </p:cTn>
                                        <p:tgtEl>
                                          <p:spTgt spid="55"/>
                                        </p:tgtEl>
                                        <p:attrNameLst>
                                          <p:attrName>style.visibility</p:attrName>
                                        </p:attrNameLst>
                                      </p:cBhvr>
                                      <p:to>
                                        <p:strVal val="hidden"/>
                                      </p:to>
                                    </p:set>
                                  </p:childTnLst>
                                </p:cTn>
                              </p:par>
                              <p:par>
                                <p:cTn id="192" presetID="10" presetClass="entr" presetSubtype="0" fill="hold" grpId="6" nodeType="withEffect">
                                  <p:stCondLst>
                                    <p:cond delay="11400"/>
                                  </p:stCondLst>
                                  <p:childTnLst>
                                    <p:set>
                                      <p:cBhvr>
                                        <p:cTn id="193" dur="1" fill="hold">
                                          <p:stCondLst>
                                            <p:cond delay="0"/>
                                          </p:stCondLst>
                                        </p:cTn>
                                        <p:tgtEl>
                                          <p:spTgt spid="55"/>
                                        </p:tgtEl>
                                        <p:attrNameLst>
                                          <p:attrName>style.visibility</p:attrName>
                                        </p:attrNameLst>
                                      </p:cBhvr>
                                      <p:to>
                                        <p:strVal val="visible"/>
                                      </p:to>
                                    </p:set>
                                    <p:animEffect transition="in" filter="fade">
                                      <p:cBhvr>
                                        <p:cTn id="194" dur="100"/>
                                        <p:tgtEl>
                                          <p:spTgt spid="55"/>
                                        </p:tgtEl>
                                      </p:cBhvr>
                                    </p:animEffect>
                                  </p:childTnLst>
                                </p:cTn>
                              </p:par>
                              <p:par>
                                <p:cTn id="195" presetID="10" presetClass="exit" presetSubtype="0" fill="hold" grpId="9" nodeType="withEffect">
                                  <p:stCondLst>
                                    <p:cond delay="13400"/>
                                  </p:stCondLst>
                                  <p:childTnLst>
                                    <p:animEffect transition="out" filter="fade">
                                      <p:cBhvr>
                                        <p:cTn id="196" dur="100"/>
                                        <p:tgtEl>
                                          <p:spTgt spid="55"/>
                                        </p:tgtEl>
                                      </p:cBhvr>
                                    </p:animEffect>
                                    <p:set>
                                      <p:cBhvr>
                                        <p:cTn id="197" dur="1" fill="hold">
                                          <p:stCondLst>
                                            <p:cond delay="99"/>
                                          </p:stCondLst>
                                        </p:cTn>
                                        <p:tgtEl>
                                          <p:spTgt spid="55"/>
                                        </p:tgtEl>
                                        <p:attrNameLst>
                                          <p:attrName>style.visibility</p:attrName>
                                        </p:attrNameLst>
                                      </p:cBhvr>
                                      <p:to>
                                        <p:strVal val="hidden"/>
                                      </p:to>
                                    </p:set>
                                  </p:childTnLst>
                                </p:cTn>
                              </p:par>
                              <p:par>
                                <p:cTn id="198" presetID="10" presetClass="entr" presetSubtype="0" fill="hold" grpId="7" nodeType="withEffect">
                                  <p:stCondLst>
                                    <p:cond delay="13500"/>
                                  </p:stCondLst>
                                  <p:childTnLst>
                                    <p:set>
                                      <p:cBhvr>
                                        <p:cTn id="199" dur="1" fill="hold">
                                          <p:stCondLst>
                                            <p:cond delay="0"/>
                                          </p:stCondLst>
                                        </p:cTn>
                                        <p:tgtEl>
                                          <p:spTgt spid="55"/>
                                        </p:tgtEl>
                                        <p:attrNameLst>
                                          <p:attrName>style.visibility</p:attrName>
                                        </p:attrNameLst>
                                      </p:cBhvr>
                                      <p:to>
                                        <p:strVal val="visible"/>
                                      </p:to>
                                    </p:set>
                                    <p:animEffect transition="in" filter="fade">
                                      <p:cBhvr>
                                        <p:cTn id="200" dur="100"/>
                                        <p:tgtEl>
                                          <p:spTgt spid="55"/>
                                        </p:tgtEl>
                                      </p:cBhvr>
                                    </p:animEffect>
                                  </p:childTnLst>
                                </p:cTn>
                              </p:par>
                              <p:par>
                                <p:cTn id="201" presetID="10" presetClass="exit" presetSubtype="0" fill="hold" grpId="10" nodeType="withEffect">
                                  <p:stCondLst>
                                    <p:cond delay="15400"/>
                                  </p:stCondLst>
                                  <p:childTnLst>
                                    <p:animEffect transition="out" filter="fade">
                                      <p:cBhvr>
                                        <p:cTn id="202" dur="300"/>
                                        <p:tgtEl>
                                          <p:spTgt spid="55"/>
                                        </p:tgtEl>
                                      </p:cBhvr>
                                    </p:animEffect>
                                    <p:set>
                                      <p:cBhvr>
                                        <p:cTn id="203" dur="1" fill="hold">
                                          <p:stCondLst>
                                            <p:cond delay="299"/>
                                          </p:stCondLst>
                                        </p:cTn>
                                        <p:tgtEl>
                                          <p:spTgt spid="55"/>
                                        </p:tgtEl>
                                        <p:attrNameLst>
                                          <p:attrName>style.visibility</p:attrName>
                                        </p:attrNameLst>
                                      </p:cBhvr>
                                      <p:to>
                                        <p:strVal val="hidden"/>
                                      </p:to>
                                    </p:set>
                                  </p:childTnLst>
                                </p:cTn>
                              </p:par>
                              <p:par>
                                <p:cTn id="204" presetID="0" presetClass="path" presetSubtype="0" repeatCount="5000" accel="50000" fill="hold" grpId="1" nodeType="withEffect">
                                  <p:stCondLst>
                                    <p:cond delay="5500"/>
                                  </p:stCondLst>
                                  <p:childTnLst>
                                    <p:animMotion origin="layout" path="M 0.00295 0.00509 L 0.27188 0.00555 " pathEditMode="relative" rAng="0" ptsTypes="AA">
                                      <p:cBhvr>
                                        <p:cTn id="205" dur="2000" spd="-100000" fill="hold"/>
                                        <p:tgtEl>
                                          <p:spTgt spid="55"/>
                                        </p:tgtEl>
                                        <p:attrNameLst>
                                          <p:attrName>ppt_x</p:attrName>
                                          <p:attrName>ppt_y</p:attrName>
                                        </p:attrNameLst>
                                      </p:cBhvr>
                                      <p:rCtr x="13438" y="23"/>
                                    </p:animMotion>
                                  </p:childTnLst>
                                  <p:subTnLst>
                                    <p:set>
                                      <p:cBhvr override="childStyle">
                                        <p:cTn dur="1" fill="hold" display="0" masterRel="sameClick" afterEffect="1">
                                          <p:stCondLst>
                                            <p:cond evt="end" delay="0">
                                              <p:tn val="204"/>
                                            </p:cond>
                                          </p:stCondLst>
                                        </p:cTn>
                                        <p:tgtEl>
                                          <p:spTgt spid="5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animBg="1"/>
      <p:bldP spid="74" grpId="0" animBg="1"/>
      <p:bldP spid="55" grpId="0" animBg="1"/>
      <p:bldP spid="55" grpId="1" animBg="1"/>
      <p:bldP spid="55" grpId="2" animBg="1"/>
      <p:bldP spid="55" grpId="3" animBg="1"/>
      <p:bldP spid="55" grpId="4" animBg="1"/>
      <p:bldP spid="55" grpId="5" animBg="1"/>
      <p:bldP spid="55" grpId="6" animBg="1"/>
      <p:bldP spid="55" grpId="7" animBg="1"/>
      <p:bldP spid="55" grpId="8" animBg="1"/>
      <p:bldP spid="55" grpId="9" animBg="1"/>
      <p:bldP spid="55" grpId="10" animBg="1"/>
      <p:bldP spid="48" grpId="0" animBg="1"/>
      <p:bldP spid="48" grpId="1" animBg="1"/>
      <p:bldP spid="48" grpId="2" animBg="1"/>
      <p:bldP spid="48" grpId="3" animBg="1"/>
      <p:bldP spid="48" grpId="4" animBg="1"/>
      <p:bldP spid="48" grpId="5" animBg="1"/>
      <p:bldP spid="48" grpId="6" animBg="1"/>
      <p:bldP spid="48" grpId="7" animBg="1"/>
      <p:bldP spid="48" grpId="8" animBg="1"/>
      <p:bldP spid="48" grpId="9" animBg="1"/>
      <p:bldP spid="48" grpId="10" animBg="1"/>
      <p:bldP spid="54" grpId="0" animBg="1"/>
      <p:bldP spid="54" grpId="1" animBg="1"/>
      <p:bldP spid="54" grpId="2" animBg="1"/>
      <p:bldP spid="54" grpId="3" animBg="1"/>
      <p:bldP spid="54" grpId="4" animBg="1"/>
      <p:bldP spid="54" grpId="5" animBg="1"/>
      <p:bldP spid="54" grpId="6" animBg="1"/>
      <p:bldP spid="54" grpId="7" animBg="1"/>
      <p:bldP spid="54" grpId="8" animBg="1"/>
      <p:bldP spid="54" grpId="9" animBg="1"/>
      <p:bldP spid="54" grpId="10" animBg="1"/>
      <p:bldP spid="51" grpId="0" animBg="1"/>
      <p:bldP spid="51" grpId="1" animBg="1"/>
      <p:bldP spid="51" grpId="2" animBg="1"/>
      <p:bldP spid="51" grpId="3" animBg="1"/>
      <p:bldP spid="51" grpId="4" animBg="1"/>
      <p:bldP spid="51" grpId="5" animBg="1"/>
      <p:bldP spid="51" grpId="6" animBg="1"/>
      <p:bldP spid="51" grpId="7" animBg="1"/>
      <p:bldP spid="51" grpId="8" animBg="1"/>
      <p:bldP spid="51" grpId="9" animBg="1"/>
      <p:bldP spid="51" grpId="10" animBg="1"/>
      <p:bldP spid="53" grpId="0" animBg="1"/>
      <p:bldP spid="53" grpId="1" animBg="1"/>
      <p:bldP spid="53" grpId="2" animBg="1"/>
      <p:bldP spid="53" grpId="3" animBg="1"/>
      <p:bldP spid="53" grpId="4" animBg="1"/>
      <p:bldP spid="53" grpId="5" animBg="1"/>
      <p:bldP spid="53" grpId="6" animBg="1"/>
      <p:bldP spid="53" grpId="7" animBg="1"/>
      <p:bldP spid="53" grpId="8" animBg="1"/>
      <p:bldP spid="53" grpId="9" animBg="1"/>
      <p:bldP spid="53" grpId="10" animBg="1"/>
      <p:bldP spid="46" grpId="0" animBg="1"/>
      <p:bldP spid="46" grpId="1" animBg="1"/>
      <p:bldP spid="46" grpId="2" animBg="1"/>
      <p:bldP spid="46" grpId="3" animBg="1"/>
      <p:bldP spid="46" grpId="4" animBg="1"/>
      <p:bldP spid="46" grpId="5" animBg="1"/>
      <p:bldP spid="46" grpId="6" animBg="1"/>
      <p:bldP spid="46" grpId="7" animBg="1"/>
      <p:bldP spid="46" grpId="8" animBg="1"/>
      <p:bldP spid="46" grpId="9" animBg="1"/>
      <p:bldP spid="46" grpId="1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Cabling Expansion Trays</a:t>
            </a:r>
            <a:endParaRPr lang="en-US" dirty="0"/>
          </a:p>
        </p:txBody>
      </p:sp>
      <p:sp>
        <p:nvSpPr>
          <p:cNvPr id="4" name="Slide Number Placeholder 3"/>
          <p:cNvSpPr>
            <a:spLocks noGrp="1"/>
          </p:cNvSpPr>
          <p:nvPr>
            <p:ph type="sldNum" sz="quarter" idx="4"/>
          </p:nvPr>
        </p:nvSpPr>
        <p:spPr/>
        <p:txBody>
          <a:bodyPr/>
          <a:lstStyle/>
          <a:p>
            <a:pPr>
              <a:defRPr/>
            </a:pPr>
            <a:fld id="{3F28CFF9-C498-437A-BF0D-9909F7150CC1}" type="slidenum">
              <a:rPr lang="en-US" smtClean="0"/>
              <a:pPr>
                <a:defRPr/>
              </a:pPr>
              <a:t>17</a:t>
            </a:fld>
            <a:endParaRPr lang="en-US" dirty="0"/>
          </a:p>
        </p:txBody>
      </p:sp>
      <p:pic>
        <p:nvPicPr>
          <p:cNvPr id="16" name="Picture 15"/>
          <p:cNvPicPr>
            <a:picLocks noChangeAspect="1"/>
          </p:cNvPicPr>
          <p:nvPr/>
        </p:nvPicPr>
        <p:blipFill>
          <a:blip r:embed="rId2" cstate="print">
            <a:extLst>
              <a:ext uri="{BEBA8EAE-BF5A-486C-A8C5-ECC9F3942E4B}">
                <a14:imgProps xmlns:a14="http://schemas.microsoft.com/office/drawing/2010/main" xmlns="">
                  <a14:imgLayer r:embed="rId3">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711191" y="1371881"/>
            <a:ext cx="7390310" cy="2079051"/>
          </a:xfrm>
          <a:prstGeom prst="rect">
            <a:avLst/>
          </a:prstGeom>
        </p:spPr>
      </p:pic>
      <p:sp>
        <p:nvSpPr>
          <p:cNvPr id="17" name="AutoShape 7"/>
          <p:cNvSpPr txBox="1">
            <a:spLocks noChangeArrowheads="1"/>
          </p:cNvSpPr>
          <p:nvPr/>
        </p:nvSpPr>
        <p:spPr bwMode="auto">
          <a:xfrm>
            <a:off x="3793269" y="834076"/>
            <a:ext cx="1595887" cy="733242"/>
          </a:xfrm>
          <a:prstGeom prst="wedgeRectCallout">
            <a:avLst>
              <a:gd name="adj1" fmla="val 50142"/>
              <a:gd name="adj2" fmla="val 115183"/>
            </a:avLst>
          </a:prstGeom>
          <a:ln w="9525">
            <a:noFill/>
            <a:miter lim="800000"/>
            <a:headEnd/>
            <a:tailEnd/>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800" kern="1200">
                <a:solidFill>
                  <a:schemeClr val="lt1"/>
                </a:solidFill>
                <a:effectLst>
                  <a:outerShdw blurRad="38100" dist="38100" dir="2700000" algn="tl">
                    <a:srgbClr val="000000">
                      <a:alpha val="43137"/>
                    </a:srgbClr>
                  </a:outerShdw>
                </a:effectLst>
                <a:latin typeface="+mn-lt"/>
                <a:ea typeface="+mn-ea"/>
                <a:cs typeface="+mn-cs"/>
              </a:defRPr>
            </a:lvl1pPr>
            <a:lvl2pPr algn="l" rtl="0" fontAlgn="base">
              <a:spcBef>
                <a:spcPct val="0"/>
              </a:spcBef>
              <a:spcAft>
                <a:spcPct val="0"/>
              </a:spcAft>
              <a:defRPr sz="2500">
                <a:solidFill>
                  <a:schemeClr val="lt1"/>
                </a:solidFill>
                <a:latin typeface="+mn-lt"/>
                <a:ea typeface="+mn-ea"/>
                <a:cs typeface="+mn-cs"/>
              </a:defRPr>
            </a:lvl2pPr>
            <a:lvl3pPr algn="l" rtl="0" fontAlgn="base">
              <a:spcBef>
                <a:spcPct val="0"/>
              </a:spcBef>
              <a:spcAft>
                <a:spcPct val="0"/>
              </a:spcAft>
              <a:defRPr sz="2500">
                <a:solidFill>
                  <a:schemeClr val="lt1"/>
                </a:solidFill>
                <a:latin typeface="+mn-lt"/>
                <a:ea typeface="+mn-ea"/>
                <a:cs typeface="+mn-cs"/>
              </a:defRPr>
            </a:lvl3pPr>
            <a:lvl4pPr algn="l" rtl="0" fontAlgn="base">
              <a:spcBef>
                <a:spcPct val="0"/>
              </a:spcBef>
              <a:spcAft>
                <a:spcPct val="0"/>
              </a:spcAft>
              <a:defRPr sz="2500">
                <a:solidFill>
                  <a:schemeClr val="lt1"/>
                </a:solidFill>
                <a:latin typeface="+mn-lt"/>
                <a:ea typeface="+mn-ea"/>
                <a:cs typeface="+mn-cs"/>
              </a:defRPr>
            </a:lvl4pPr>
            <a:lvl5pPr algn="l" rtl="0" fontAlgn="base">
              <a:spcBef>
                <a:spcPct val="0"/>
              </a:spcBef>
              <a:spcAft>
                <a:spcPct val="0"/>
              </a:spcAft>
              <a:defRPr sz="2500">
                <a:solidFill>
                  <a:schemeClr val="lt1"/>
                </a:solidFill>
                <a:latin typeface="+mn-lt"/>
                <a:ea typeface="+mn-ea"/>
                <a:cs typeface="+mn-cs"/>
              </a:defRPr>
            </a:lvl5pPr>
            <a:lvl6pPr marL="457200" algn="l" rtl="0" fontAlgn="base">
              <a:spcBef>
                <a:spcPct val="0"/>
              </a:spcBef>
              <a:spcAft>
                <a:spcPct val="0"/>
              </a:spcAft>
              <a:defRPr sz="2500">
                <a:solidFill>
                  <a:schemeClr val="lt1"/>
                </a:solidFill>
                <a:latin typeface="+mn-lt"/>
                <a:ea typeface="+mn-ea"/>
                <a:cs typeface="+mn-cs"/>
              </a:defRPr>
            </a:lvl6pPr>
            <a:lvl7pPr marL="914400" algn="l" rtl="0" fontAlgn="base">
              <a:spcBef>
                <a:spcPct val="0"/>
              </a:spcBef>
              <a:spcAft>
                <a:spcPct val="0"/>
              </a:spcAft>
              <a:defRPr sz="2500">
                <a:solidFill>
                  <a:schemeClr val="lt1"/>
                </a:solidFill>
                <a:latin typeface="+mn-lt"/>
                <a:ea typeface="+mn-ea"/>
                <a:cs typeface="+mn-cs"/>
              </a:defRPr>
            </a:lvl7pPr>
            <a:lvl8pPr marL="1371600" algn="l" rtl="0" fontAlgn="base">
              <a:spcBef>
                <a:spcPct val="0"/>
              </a:spcBef>
              <a:spcAft>
                <a:spcPct val="0"/>
              </a:spcAft>
              <a:defRPr sz="2500">
                <a:solidFill>
                  <a:schemeClr val="lt1"/>
                </a:solidFill>
                <a:latin typeface="+mn-lt"/>
                <a:ea typeface="+mn-ea"/>
                <a:cs typeface="+mn-cs"/>
              </a:defRPr>
            </a:lvl8pPr>
            <a:lvl9pPr marL="1828800" algn="l" rtl="0" fontAlgn="base">
              <a:spcBef>
                <a:spcPct val="0"/>
              </a:spcBef>
              <a:spcAft>
                <a:spcPct val="0"/>
              </a:spcAft>
              <a:defRPr sz="2500">
                <a:solidFill>
                  <a:schemeClr val="lt1"/>
                </a:solidFill>
                <a:latin typeface="+mn-lt"/>
                <a:ea typeface="+mn-ea"/>
                <a:cs typeface="+mn-cs"/>
              </a:defRPr>
            </a:lvl9pPr>
          </a:lstStyle>
          <a:p>
            <a:pPr algn="ctr"/>
            <a:r>
              <a:rPr lang="en-US" sz="1400" smtClean="0">
                <a:solidFill>
                  <a:schemeClr val="bg1"/>
                </a:solidFill>
                <a:effectLst>
                  <a:outerShdw blurRad="50800" dist="38100" dir="2700000" algn="tl" rotWithShape="0">
                    <a:prstClr val="black">
                      <a:alpha val="40000"/>
                    </a:prstClr>
                  </a:outerShdw>
                </a:effectLst>
              </a:rPr>
              <a:t>Controller A</a:t>
            </a:r>
            <a:br>
              <a:rPr lang="en-US" sz="1400" smtClean="0">
                <a:solidFill>
                  <a:schemeClr val="bg1"/>
                </a:solidFill>
                <a:effectLst>
                  <a:outerShdw blurRad="50800" dist="38100" dir="2700000" algn="tl" rotWithShape="0">
                    <a:prstClr val="black">
                      <a:alpha val="40000"/>
                    </a:prstClr>
                  </a:outerShdw>
                </a:effectLst>
              </a:rPr>
            </a:br>
            <a:r>
              <a:rPr lang="en-US" sz="1400" smtClean="0">
                <a:solidFill>
                  <a:schemeClr val="bg1"/>
                </a:solidFill>
                <a:effectLst>
                  <a:outerShdw blurRad="50800" dist="38100" dir="2700000" algn="tl" rotWithShape="0">
                    <a:prstClr val="black">
                      <a:alpha val="40000"/>
                    </a:prstClr>
                  </a:outerShdw>
                </a:effectLst>
              </a:rPr>
              <a:t>SAS port “Out”</a:t>
            </a:r>
            <a:br>
              <a:rPr lang="en-US" sz="1400" smtClean="0">
                <a:solidFill>
                  <a:schemeClr val="bg1"/>
                </a:solidFill>
                <a:effectLst>
                  <a:outerShdw blurRad="50800" dist="38100" dir="2700000" algn="tl" rotWithShape="0">
                    <a:prstClr val="black">
                      <a:alpha val="40000"/>
                    </a:prstClr>
                  </a:outerShdw>
                </a:effectLst>
              </a:rPr>
            </a:br>
            <a:r>
              <a:rPr lang="en-US" sz="1400" smtClean="0">
                <a:solidFill>
                  <a:schemeClr val="bg1"/>
                </a:solidFill>
                <a:effectLst>
                  <a:outerShdw blurRad="50800" dist="38100" dir="2700000" algn="tl" rotWithShape="0">
                    <a:prstClr val="black">
                      <a:alpha val="40000"/>
                    </a:prstClr>
                  </a:outerShdw>
                </a:effectLst>
              </a:rPr>
              <a:t>Egress</a:t>
            </a:r>
            <a:endParaRPr lang="en-US" sz="1400" dirty="0">
              <a:solidFill>
                <a:schemeClr val="bg1"/>
              </a:solidFill>
              <a:effectLst>
                <a:outerShdw blurRad="50800" dist="38100" dir="2700000" algn="tl" rotWithShape="0">
                  <a:prstClr val="black">
                    <a:alpha val="40000"/>
                  </a:prstClr>
                </a:outerShdw>
              </a:effectLst>
            </a:endParaRPr>
          </a:p>
        </p:txBody>
      </p:sp>
      <p:grpSp>
        <p:nvGrpSpPr>
          <p:cNvPr id="19" name="Group 18"/>
          <p:cNvGrpSpPr/>
          <p:nvPr/>
        </p:nvGrpSpPr>
        <p:grpSpPr>
          <a:xfrm>
            <a:off x="913709" y="4027096"/>
            <a:ext cx="6825895" cy="1330758"/>
            <a:chOff x="541778" y="3301011"/>
            <a:chExt cx="8094663" cy="1479550"/>
          </a:xfrm>
        </p:grpSpPr>
        <p:pic>
          <p:nvPicPr>
            <p:cNvPr id="20" name="Picture 5" descr="expansion_tray01"/>
            <p:cNvPicPr>
              <a:picLocks noChangeAspect="1" noChangeArrowheads="1"/>
            </p:cNvPicPr>
            <p:nvPr/>
          </p:nvPicPr>
          <p:blipFill>
            <a:blip r:embed="rId4" cstate="print"/>
            <a:srcRect/>
            <a:stretch>
              <a:fillRect/>
            </a:stretch>
          </p:blipFill>
          <p:spPr bwMode="auto">
            <a:xfrm>
              <a:off x="541778" y="3301011"/>
              <a:ext cx="8094663" cy="1479550"/>
            </a:xfrm>
            <a:prstGeom prst="rect">
              <a:avLst/>
            </a:prstGeom>
            <a:noFill/>
            <a:ln w="9525">
              <a:noFill/>
              <a:miter lim="800000"/>
              <a:headEnd/>
              <a:tailEnd/>
            </a:ln>
            <a:effectLst>
              <a:outerShdw blurRad="225425" dist="50800" dir="5220000" algn="ctr">
                <a:srgbClr val="000000">
                  <a:alpha val="33000"/>
                </a:srgbClr>
              </a:outerShdw>
            </a:effectLst>
          </p:spPr>
        </p:pic>
        <p:pic>
          <p:nvPicPr>
            <p:cNvPr id="21" name="Picture 4" descr="expansion_tray"/>
            <p:cNvPicPr>
              <a:picLocks noChangeAspect="1" noChangeArrowheads="1"/>
            </p:cNvPicPr>
            <p:nvPr/>
          </p:nvPicPr>
          <p:blipFill>
            <a:blip r:embed="rId5" cstate="print"/>
            <a:srcRect/>
            <a:stretch>
              <a:fillRect/>
            </a:stretch>
          </p:blipFill>
          <p:spPr bwMode="auto">
            <a:xfrm>
              <a:off x="2890485" y="4040786"/>
              <a:ext cx="3397250" cy="669925"/>
            </a:xfrm>
            <a:prstGeom prst="rect">
              <a:avLst/>
            </a:prstGeom>
            <a:noFill/>
            <a:ln w="9525">
              <a:noFill/>
              <a:miter lim="800000"/>
              <a:headEnd/>
              <a:tailEnd/>
            </a:ln>
            <a:effectLst>
              <a:outerShdw blurRad="225425" dist="50800" dir="5220000" algn="ctr">
                <a:srgbClr val="000000">
                  <a:alpha val="33000"/>
                </a:srgbClr>
              </a:outerShdw>
            </a:effectLst>
          </p:spPr>
        </p:pic>
        <p:pic>
          <p:nvPicPr>
            <p:cNvPr id="22" name="Picture 4" descr="expansion_tray"/>
            <p:cNvPicPr>
              <a:picLocks noChangeAspect="1" noChangeArrowheads="1"/>
            </p:cNvPicPr>
            <p:nvPr/>
          </p:nvPicPr>
          <p:blipFill>
            <a:blip r:embed="rId5" cstate="print"/>
            <a:srcRect/>
            <a:stretch>
              <a:fillRect/>
            </a:stretch>
          </p:blipFill>
          <p:spPr bwMode="auto">
            <a:xfrm>
              <a:off x="2883085" y="3332056"/>
              <a:ext cx="3397250" cy="669925"/>
            </a:xfrm>
            <a:prstGeom prst="rect">
              <a:avLst/>
            </a:prstGeom>
            <a:noFill/>
            <a:ln w="9525">
              <a:noFill/>
              <a:miter lim="800000"/>
              <a:headEnd/>
              <a:tailEnd/>
            </a:ln>
            <a:effectLst>
              <a:outerShdw blurRad="225425" dist="50800" dir="5220000" algn="ctr">
                <a:srgbClr val="000000">
                  <a:alpha val="33000"/>
                </a:srgbClr>
              </a:outerShdw>
            </a:effectLst>
          </p:spPr>
        </p:pic>
      </p:grpSp>
      <p:sp>
        <p:nvSpPr>
          <p:cNvPr id="24" name="AutoShape 7"/>
          <p:cNvSpPr txBox="1">
            <a:spLocks noChangeArrowheads="1"/>
          </p:cNvSpPr>
          <p:nvPr/>
        </p:nvSpPr>
        <p:spPr bwMode="auto">
          <a:xfrm>
            <a:off x="5697472" y="5431041"/>
            <a:ext cx="1595887" cy="727507"/>
          </a:xfrm>
          <a:prstGeom prst="wedgeRectCallout">
            <a:avLst>
              <a:gd name="adj1" fmla="val -99047"/>
              <a:gd name="adj2" fmla="val -96261"/>
            </a:avLst>
          </a:prstGeom>
          <a:ln w="9525">
            <a:noFill/>
            <a:miter lim="800000"/>
            <a:headEnd/>
            <a:tailEnd/>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800" kern="1200">
                <a:solidFill>
                  <a:schemeClr val="lt1"/>
                </a:solidFill>
                <a:effectLst>
                  <a:outerShdw blurRad="38100" dist="38100" dir="2700000" algn="tl">
                    <a:srgbClr val="000000">
                      <a:alpha val="43137"/>
                    </a:srgbClr>
                  </a:outerShdw>
                </a:effectLst>
                <a:latin typeface="+mn-lt"/>
                <a:ea typeface="+mn-ea"/>
                <a:cs typeface="+mn-cs"/>
              </a:defRPr>
            </a:lvl1pPr>
            <a:lvl2pPr algn="l" rtl="0" fontAlgn="base">
              <a:spcBef>
                <a:spcPct val="0"/>
              </a:spcBef>
              <a:spcAft>
                <a:spcPct val="0"/>
              </a:spcAft>
              <a:defRPr sz="2500">
                <a:solidFill>
                  <a:schemeClr val="lt1"/>
                </a:solidFill>
                <a:latin typeface="+mn-lt"/>
                <a:ea typeface="+mn-ea"/>
                <a:cs typeface="+mn-cs"/>
              </a:defRPr>
            </a:lvl2pPr>
            <a:lvl3pPr algn="l" rtl="0" fontAlgn="base">
              <a:spcBef>
                <a:spcPct val="0"/>
              </a:spcBef>
              <a:spcAft>
                <a:spcPct val="0"/>
              </a:spcAft>
              <a:defRPr sz="2500">
                <a:solidFill>
                  <a:schemeClr val="lt1"/>
                </a:solidFill>
                <a:latin typeface="+mn-lt"/>
                <a:ea typeface="+mn-ea"/>
                <a:cs typeface="+mn-cs"/>
              </a:defRPr>
            </a:lvl3pPr>
            <a:lvl4pPr algn="l" rtl="0" fontAlgn="base">
              <a:spcBef>
                <a:spcPct val="0"/>
              </a:spcBef>
              <a:spcAft>
                <a:spcPct val="0"/>
              </a:spcAft>
              <a:defRPr sz="2500">
                <a:solidFill>
                  <a:schemeClr val="lt1"/>
                </a:solidFill>
                <a:latin typeface="+mn-lt"/>
                <a:ea typeface="+mn-ea"/>
                <a:cs typeface="+mn-cs"/>
              </a:defRPr>
            </a:lvl4pPr>
            <a:lvl5pPr algn="l" rtl="0" fontAlgn="base">
              <a:spcBef>
                <a:spcPct val="0"/>
              </a:spcBef>
              <a:spcAft>
                <a:spcPct val="0"/>
              </a:spcAft>
              <a:defRPr sz="2500">
                <a:solidFill>
                  <a:schemeClr val="lt1"/>
                </a:solidFill>
                <a:latin typeface="+mn-lt"/>
                <a:ea typeface="+mn-ea"/>
                <a:cs typeface="+mn-cs"/>
              </a:defRPr>
            </a:lvl5pPr>
            <a:lvl6pPr marL="457200" algn="l" rtl="0" fontAlgn="base">
              <a:spcBef>
                <a:spcPct val="0"/>
              </a:spcBef>
              <a:spcAft>
                <a:spcPct val="0"/>
              </a:spcAft>
              <a:defRPr sz="2500">
                <a:solidFill>
                  <a:schemeClr val="lt1"/>
                </a:solidFill>
                <a:latin typeface="+mn-lt"/>
                <a:ea typeface="+mn-ea"/>
                <a:cs typeface="+mn-cs"/>
              </a:defRPr>
            </a:lvl6pPr>
            <a:lvl7pPr marL="914400" algn="l" rtl="0" fontAlgn="base">
              <a:spcBef>
                <a:spcPct val="0"/>
              </a:spcBef>
              <a:spcAft>
                <a:spcPct val="0"/>
              </a:spcAft>
              <a:defRPr sz="2500">
                <a:solidFill>
                  <a:schemeClr val="lt1"/>
                </a:solidFill>
                <a:latin typeface="+mn-lt"/>
                <a:ea typeface="+mn-ea"/>
                <a:cs typeface="+mn-cs"/>
              </a:defRPr>
            </a:lvl7pPr>
            <a:lvl8pPr marL="1371600" algn="l" rtl="0" fontAlgn="base">
              <a:spcBef>
                <a:spcPct val="0"/>
              </a:spcBef>
              <a:spcAft>
                <a:spcPct val="0"/>
              </a:spcAft>
              <a:defRPr sz="2500">
                <a:solidFill>
                  <a:schemeClr val="lt1"/>
                </a:solidFill>
                <a:latin typeface="+mn-lt"/>
                <a:ea typeface="+mn-ea"/>
                <a:cs typeface="+mn-cs"/>
              </a:defRPr>
            </a:lvl8pPr>
            <a:lvl9pPr marL="1828800" algn="l" rtl="0" fontAlgn="base">
              <a:spcBef>
                <a:spcPct val="0"/>
              </a:spcBef>
              <a:spcAft>
                <a:spcPct val="0"/>
              </a:spcAft>
              <a:defRPr sz="2500">
                <a:solidFill>
                  <a:schemeClr val="lt1"/>
                </a:solidFill>
                <a:latin typeface="+mn-lt"/>
                <a:ea typeface="+mn-ea"/>
                <a:cs typeface="+mn-cs"/>
              </a:defRPr>
            </a:lvl9pPr>
          </a:lstStyle>
          <a:p>
            <a:pPr algn="ctr"/>
            <a:r>
              <a:rPr lang="en-US" sz="1400" dirty="0" smtClean="0">
                <a:solidFill>
                  <a:schemeClr val="bg1"/>
                </a:solidFill>
                <a:effectLst>
                  <a:outerShdw blurRad="50800" dist="38100" dir="2700000" algn="tl" rotWithShape="0">
                    <a:prstClr val="black">
                      <a:alpha val="40000"/>
                    </a:prstClr>
                  </a:outerShdw>
                </a:effectLst>
              </a:rPr>
              <a:t>Expansion B</a:t>
            </a:r>
            <a:br>
              <a:rPr lang="en-US" sz="1400" dirty="0" smtClean="0">
                <a:solidFill>
                  <a:schemeClr val="bg1"/>
                </a:solidFill>
                <a:effectLst>
                  <a:outerShdw blurRad="50800" dist="38100" dir="2700000" algn="tl" rotWithShape="0">
                    <a:prstClr val="black">
                      <a:alpha val="40000"/>
                    </a:prstClr>
                  </a:outerShdw>
                </a:effectLst>
              </a:rPr>
            </a:br>
            <a:r>
              <a:rPr lang="en-US" sz="1400" dirty="0" smtClean="0">
                <a:solidFill>
                  <a:schemeClr val="bg1"/>
                </a:solidFill>
                <a:effectLst>
                  <a:outerShdw blurRad="50800" dist="38100" dir="2700000" algn="tl" rotWithShape="0">
                    <a:prstClr val="black">
                      <a:alpha val="40000"/>
                    </a:prstClr>
                  </a:outerShdw>
                </a:effectLst>
              </a:rPr>
              <a:t>SAS port “Out”</a:t>
            </a:r>
            <a:br>
              <a:rPr lang="en-US" sz="1400" dirty="0" smtClean="0">
                <a:solidFill>
                  <a:schemeClr val="bg1"/>
                </a:solidFill>
                <a:effectLst>
                  <a:outerShdw blurRad="50800" dist="38100" dir="2700000" algn="tl" rotWithShape="0">
                    <a:prstClr val="black">
                      <a:alpha val="40000"/>
                    </a:prstClr>
                  </a:outerShdw>
                </a:effectLst>
              </a:rPr>
            </a:br>
            <a:r>
              <a:rPr lang="en-US" sz="1400" dirty="0" smtClean="0">
                <a:solidFill>
                  <a:schemeClr val="bg1"/>
                </a:solidFill>
                <a:effectLst>
                  <a:outerShdw blurRad="50800" dist="38100" dir="2700000" algn="tl" rotWithShape="0">
                    <a:prstClr val="black">
                      <a:alpha val="40000"/>
                    </a:prstClr>
                  </a:outerShdw>
                </a:effectLst>
              </a:rPr>
              <a:t>Egress</a:t>
            </a:r>
            <a:endParaRPr lang="en-US" sz="1400" dirty="0">
              <a:solidFill>
                <a:schemeClr val="bg1"/>
              </a:solidFill>
              <a:effectLst>
                <a:outerShdw blurRad="50800" dist="38100" dir="2700000" algn="tl" rotWithShape="0">
                  <a:prstClr val="black">
                    <a:alpha val="40000"/>
                  </a:prstClr>
                </a:outerShdw>
              </a:effectLst>
            </a:endParaRPr>
          </a:p>
        </p:txBody>
      </p:sp>
      <p:sp>
        <p:nvSpPr>
          <p:cNvPr id="25" name="AutoShape 7"/>
          <p:cNvSpPr txBox="1">
            <a:spLocks noChangeArrowheads="1"/>
          </p:cNvSpPr>
          <p:nvPr/>
        </p:nvSpPr>
        <p:spPr bwMode="auto">
          <a:xfrm>
            <a:off x="1933927" y="3104805"/>
            <a:ext cx="1595887" cy="733242"/>
          </a:xfrm>
          <a:prstGeom prst="wedgeRectCallout">
            <a:avLst>
              <a:gd name="adj1" fmla="val 36630"/>
              <a:gd name="adj2" fmla="val 121066"/>
            </a:avLst>
          </a:prstGeom>
          <a:ln w="9525">
            <a:noFill/>
            <a:miter lim="800000"/>
            <a:headEnd/>
            <a:tailEnd/>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800" kern="1200">
                <a:solidFill>
                  <a:schemeClr val="lt1"/>
                </a:solidFill>
                <a:effectLst>
                  <a:outerShdw blurRad="38100" dist="38100" dir="2700000" algn="tl">
                    <a:srgbClr val="000000">
                      <a:alpha val="43137"/>
                    </a:srgbClr>
                  </a:outerShdw>
                </a:effectLst>
                <a:latin typeface="+mn-lt"/>
                <a:ea typeface="+mn-ea"/>
                <a:cs typeface="+mn-cs"/>
              </a:defRPr>
            </a:lvl1pPr>
            <a:lvl2pPr algn="l" rtl="0" fontAlgn="base">
              <a:spcBef>
                <a:spcPct val="0"/>
              </a:spcBef>
              <a:spcAft>
                <a:spcPct val="0"/>
              </a:spcAft>
              <a:defRPr sz="2500">
                <a:solidFill>
                  <a:schemeClr val="lt1"/>
                </a:solidFill>
                <a:latin typeface="+mn-lt"/>
                <a:ea typeface="+mn-ea"/>
                <a:cs typeface="+mn-cs"/>
              </a:defRPr>
            </a:lvl2pPr>
            <a:lvl3pPr algn="l" rtl="0" fontAlgn="base">
              <a:spcBef>
                <a:spcPct val="0"/>
              </a:spcBef>
              <a:spcAft>
                <a:spcPct val="0"/>
              </a:spcAft>
              <a:defRPr sz="2500">
                <a:solidFill>
                  <a:schemeClr val="lt1"/>
                </a:solidFill>
                <a:latin typeface="+mn-lt"/>
                <a:ea typeface="+mn-ea"/>
                <a:cs typeface="+mn-cs"/>
              </a:defRPr>
            </a:lvl3pPr>
            <a:lvl4pPr algn="l" rtl="0" fontAlgn="base">
              <a:spcBef>
                <a:spcPct val="0"/>
              </a:spcBef>
              <a:spcAft>
                <a:spcPct val="0"/>
              </a:spcAft>
              <a:defRPr sz="2500">
                <a:solidFill>
                  <a:schemeClr val="lt1"/>
                </a:solidFill>
                <a:latin typeface="+mn-lt"/>
                <a:ea typeface="+mn-ea"/>
                <a:cs typeface="+mn-cs"/>
              </a:defRPr>
            </a:lvl4pPr>
            <a:lvl5pPr algn="l" rtl="0" fontAlgn="base">
              <a:spcBef>
                <a:spcPct val="0"/>
              </a:spcBef>
              <a:spcAft>
                <a:spcPct val="0"/>
              </a:spcAft>
              <a:defRPr sz="2500">
                <a:solidFill>
                  <a:schemeClr val="lt1"/>
                </a:solidFill>
                <a:latin typeface="+mn-lt"/>
                <a:ea typeface="+mn-ea"/>
                <a:cs typeface="+mn-cs"/>
              </a:defRPr>
            </a:lvl5pPr>
            <a:lvl6pPr marL="457200" algn="l" rtl="0" fontAlgn="base">
              <a:spcBef>
                <a:spcPct val="0"/>
              </a:spcBef>
              <a:spcAft>
                <a:spcPct val="0"/>
              </a:spcAft>
              <a:defRPr sz="2500">
                <a:solidFill>
                  <a:schemeClr val="lt1"/>
                </a:solidFill>
                <a:latin typeface="+mn-lt"/>
                <a:ea typeface="+mn-ea"/>
                <a:cs typeface="+mn-cs"/>
              </a:defRPr>
            </a:lvl6pPr>
            <a:lvl7pPr marL="914400" algn="l" rtl="0" fontAlgn="base">
              <a:spcBef>
                <a:spcPct val="0"/>
              </a:spcBef>
              <a:spcAft>
                <a:spcPct val="0"/>
              </a:spcAft>
              <a:defRPr sz="2500">
                <a:solidFill>
                  <a:schemeClr val="lt1"/>
                </a:solidFill>
                <a:latin typeface="+mn-lt"/>
                <a:ea typeface="+mn-ea"/>
                <a:cs typeface="+mn-cs"/>
              </a:defRPr>
            </a:lvl7pPr>
            <a:lvl8pPr marL="1371600" algn="l" rtl="0" fontAlgn="base">
              <a:spcBef>
                <a:spcPct val="0"/>
              </a:spcBef>
              <a:spcAft>
                <a:spcPct val="0"/>
              </a:spcAft>
              <a:defRPr sz="2500">
                <a:solidFill>
                  <a:schemeClr val="lt1"/>
                </a:solidFill>
                <a:latin typeface="+mn-lt"/>
                <a:ea typeface="+mn-ea"/>
                <a:cs typeface="+mn-cs"/>
              </a:defRPr>
            </a:lvl8pPr>
            <a:lvl9pPr marL="1828800" algn="l" rtl="0" fontAlgn="base">
              <a:spcBef>
                <a:spcPct val="0"/>
              </a:spcBef>
              <a:spcAft>
                <a:spcPct val="0"/>
              </a:spcAft>
              <a:defRPr sz="2500">
                <a:solidFill>
                  <a:schemeClr val="lt1"/>
                </a:solidFill>
                <a:latin typeface="+mn-lt"/>
                <a:ea typeface="+mn-ea"/>
                <a:cs typeface="+mn-cs"/>
              </a:defRPr>
            </a:lvl9pPr>
          </a:lstStyle>
          <a:p>
            <a:pPr algn="ctr"/>
            <a:r>
              <a:rPr lang="en-US" sz="1400" dirty="0" smtClean="0">
                <a:solidFill>
                  <a:schemeClr val="bg1"/>
                </a:solidFill>
                <a:effectLst>
                  <a:outerShdw blurRad="50800" dist="38100" dir="2700000" algn="tl" rotWithShape="0">
                    <a:prstClr val="black">
                      <a:alpha val="40000"/>
                    </a:prstClr>
                  </a:outerShdw>
                </a:effectLst>
              </a:rPr>
              <a:t>Expansion A</a:t>
            </a:r>
            <a:br>
              <a:rPr lang="en-US" sz="1400" dirty="0" smtClean="0">
                <a:solidFill>
                  <a:schemeClr val="bg1"/>
                </a:solidFill>
                <a:effectLst>
                  <a:outerShdw blurRad="50800" dist="38100" dir="2700000" algn="tl" rotWithShape="0">
                    <a:prstClr val="black">
                      <a:alpha val="40000"/>
                    </a:prstClr>
                  </a:outerShdw>
                </a:effectLst>
              </a:rPr>
            </a:br>
            <a:r>
              <a:rPr lang="en-US" sz="1400" dirty="0" smtClean="0">
                <a:solidFill>
                  <a:schemeClr val="bg1"/>
                </a:solidFill>
                <a:effectLst>
                  <a:outerShdw blurRad="50800" dist="38100" dir="2700000" algn="tl" rotWithShape="0">
                    <a:prstClr val="black">
                      <a:alpha val="40000"/>
                    </a:prstClr>
                  </a:outerShdw>
                </a:effectLst>
              </a:rPr>
              <a:t>SAS port ‘Out’</a:t>
            </a:r>
            <a:br>
              <a:rPr lang="en-US" sz="1400" dirty="0" smtClean="0">
                <a:solidFill>
                  <a:schemeClr val="bg1"/>
                </a:solidFill>
                <a:effectLst>
                  <a:outerShdw blurRad="50800" dist="38100" dir="2700000" algn="tl" rotWithShape="0">
                    <a:prstClr val="black">
                      <a:alpha val="40000"/>
                    </a:prstClr>
                  </a:outerShdw>
                </a:effectLst>
              </a:rPr>
            </a:br>
            <a:r>
              <a:rPr lang="en-US" sz="1400" dirty="0" smtClean="0">
                <a:solidFill>
                  <a:schemeClr val="bg1"/>
                </a:solidFill>
                <a:effectLst>
                  <a:outerShdw blurRad="50800" dist="38100" dir="2700000" algn="tl" rotWithShape="0">
                    <a:prstClr val="black">
                      <a:alpha val="40000"/>
                    </a:prstClr>
                  </a:outerShdw>
                </a:effectLst>
              </a:rPr>
              <a:t>Ingress</a:t>
            </a:r>
            <a:endParaRPr lang="en-US" sz="1400" dirty="0">
              <a:solidFill>
                <a:schemeClr val="bg1"/>
              </a:solidFill>
              <a:effectLst>
                <a:outerShdw blurRad="50800" dist="38100" dir="2700000" algn="tl" rotWithShape="0">
                  <a:prstClr val="black">
                    <a:alpha val="40000"/>
                  </a:prstClr>
                </a:outerShdw>
              </a:effectLst>
            </a:endParaRPr>
          </a:p>
        </p:txBody>
      </p:sp>
      <p:sp>
        <p:nvSpPr>
          <p:cNvPr id="18" name="AutoShape 7"/>
          <p:cNvSpPr txBox="1">
            <a:spLocks noChangeArrowheads="1"/>
          </p:cNvSpPr>
          <p:nvPr/>
        </p:nvSpPr>
        <p:spPr bwMode="auto">
          <a:xfrm>
            <a:off x="5697472" y="3104805"/>
            <a:ext cx="1595887" cy="727507"/>
          </a:xfrm>
          <a:prstGeom prst="wedgeRectCallout">
            <a:avLst>
              <a:gd name="adj1" fmla="val -59047"/>
              <a:gd name="adj2" fmla="val -99818"/>
            </a:avLst>
          </a:prstGeom>
          <a:ln w="9525">
            <a:noFill/>
            <a:miter lim="800000"/>
            <a:headEnd/>
            <a:tailEnd/>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800" kern="1200">
                <a:solidFill>
                  <a:schemeClr val="lt1"/>
                </a:solidFill>
                <a:effectLst>
                  <a:outerShdw blurRad="38100" dist="38100" dir="2700000" algn="tl">
                    <a:srgbClr val="000000">
                      <a:alpha val="43137"/>
                    </a:srgbClr>
                  </a:outerShdw>
                </a:effectLst>
                <a:latin typeface="+mn-lt"/>
                <a:ea typeface="+mn-ea"/>
                <a:cs typeface="+mn-cs"/>
              </a:defRPr>
            </a:lvl1pPr>
            <a:lvl2pPr algn="l" rtl="0" fontAlgn="base">
              <a:spcBef>
                <a:spcPct val="0"/>
              </a:spcBef>
              <a:spcAft>
                <a:spcPct val="0"/>
              </a:spcAft>
              <a:defRPr sz="2500">
                <a:solidFill>
                  <a:schemeClr val="lt1"/>
                </a:solidFill>
                <a:latin typeface="+mn-lt"/>
                <a:ea typeface="+mn-ea"/>
                <a:cs typeface="+mn-cs"/>
              </a:defRPr>
            </a:lvl2pPr>
            <a:lvl3pPr algn="l" rtl="0" fontAlgn="base">
              <a:spcBef>
                <a:spcPct val="0"/>
              </a:spcBef>
              <a:spcAft>
                <a:spcPct val="0"/>
              </a:spcAft>
              <a:defRPr sz="2500">
                <a:solidFill>
                  <a:schemeClr val="lt1"/>
                </a:solidFill>
                <a:latin typeface="+mn-lt"/>
                <a:ea typeface="+mn-ea"/>
                <a:cs typeface="+mn-cs"/>
              </a:defRPr>
            </a:lvl3pPr>
            <a:lvl4pPr algn="l" rtl="0" fontAlgn="base">
              <a:spcBef>
                <a:spcPct val="0"/>
              </a:spcBef>
              <a:spcAft>
                <a:spcPct val="0"/>
              </a:spcAft>
              <a:defRPr sz="2500">
                <a:solidFill>
                  <a:schemeClr val="lt1"/>
                </a:solidFill>
                <a:latin typeface="+mn-lt"/>
                <a:ea typeface="+mn-ea"/>
                <a:cs typeface="+mn-cs"/>
              </a:defRPr>
            </a:lvl4pPr>
            <a:lvl5pPr algn="l" rtl="0" fontAlgn="base">
              <a:spcBef>
                <a:spcPct val="0"/>
              </a:spcBef>
              <a:spcAft>
                <a:spcPct val="0"/>
              </a:spcAft>
              <a:defRPr sz="2500">
                <a:solidFill>
                  <a:schemeClr val="lt1"/>
                </a:solidFill>
                <a:latin typeface="+mn-lt"/>
                <a:ea typeface="+mn-ea"/>
                <a:cs typeface="+mn-cs"/>
              </a:defRPr>
            </a:lvl5pPr>
            <a:lvl6pPr marL="457200" algn="l" rtl="0" fontAlgn="base">
              <a:spcBef>
                <a:spcPct val="0"/>
              </a:spcBef>
              <a:spcAft>
                <a:spcPct val="0"/>
              </a:spcAft>
              <a:defRPr sz="2500">
                <a:solidFill>
                  <a:schemeClr val="lt1"/>
                </a:solidFill>
                <a:latin typeface="+mn-lt"/>
                <a:ea typeface="+mn-ea"/>
                <a:cs typeface="+mn-cs"/>
              </a:defRPr>
            </a:lvl6pPr>
            <a:lvl7pPr marL="914400" algn="l" rtl="0" fontAlgn="base">
              <a:spcBef>
                <a:spcPct val="0"/>
              </a:spcBef>
              <a:spcAft>
                <a:spcPct val="0"/>
              </a:spcAft>
              <a:defRPr sz="2500">
                <a:solidFill>
                  <a:schemeClr val="lt1"/>
                </a:solidFill>
                <a:latin typeface="+mn-lt"/>
                <a:ea typeface="+mn-ea"/>
                <a:cs typeface="+mn-cs"/>
              </a:defRPr>
            </a:lvl7pPr>
            <a:lvl8pPr marL="1371600" algn="l" rtl="0" fontAlgn="base">
              <a:spcBef>
                <a:spcPct val="0"/>
              </a:spcBef>
              <a:spcAft>
                <a:spcPct val="0"/>
              </a:spcAft>
              <a:defRPr sz="2500">
                <a:solidFill>
                  <a:schemeClr val="lt1"/>
                </a:solidFill>
                <a:latin typeface="+mn-lt"/>
                <a:ea typeface="+mn-ea"/>
                <a:cs typeface="+mn-cs"/>
              </a:defRPr>
            </a:lvl8pPr>
            <a:lvl9pPr marL="1828800" algn="l" rtl="0" fontAlgn="base">
              <a:spcBef>
                <a:spcPct val="0"/>
              </a:spcBef>
              <a:spcAft>
                <a:spcPct val="0"/>
              </a:spcAft>
              <a:defRPr sz="2500">
                <a:solidFill>
                  <a:schemeClr val="lt1"/>
                </a:solidFill>
                <a:latin typeface="+mn-lt"/>
                <a:ea typeface="+mn-ea"/>
                <a:cs typeface="+mn-cs"/>
              </a:defRPr>
            </a:lvl9pPr>
          </a:lstStyle>
          <a:p>
            <a:pPr algn="ctr"/>
            <a:r>
              <a:rPr lang="en-US" sz="1400" dirty="0" smtClean="0">
                <a:solidFill>
                  <a:schemeClr val="bg1"/>
                </a:solidFill>
                <a:effectLst>
                  <a:outerShdw blurRad="50800" dist="38100" dir="2700000" algn="tl" rotWithShape="0">
                    <a:prstClr val="black">
                      <a:alpha val="40000"/>
                    </a:prstClr>
                  </a:outerShdw>
                </a:effectLst>
              </a:rPr>
              <a:t>Controller B</a:t>
            </a:r>
            <a:br>
              <a:rPr lang="en-US" sz="1400" dirty="0" smtClean="0">
                <a:solidFill>
                  <a:schemeClr val="bg1"/>
                </a:solidFill>
                <a:effectLst>
                  <a:outerShdw blurRad="50800" dist="38100" dir="2700000" algn="tl" rotWithShape="0">
                    <a:prstClr val="black">
                      <a:alpha val="40000"/>
                    </a:prstClr>
                  </a:outerShdw>
                </a:effectLst>
              </a:rPr>
            </a:br>
            <a:r>
              <a:rPr lang="en-US" sz="1400" dirty="0" smtClean="0">
                <a:solidFill>
                  <a:schemeClr val="bg1"/>
                </a:solidFill>
                <a:effectLst>
                  <a:outerShdw blurRad="50800" dist="38100" dir="2700000" algn="tl" rotWithShape="0">
                    <a:prstClr val="black">
                      <a:alpha val="40000"/>
                    </a:prstClr>
                  </a:outerShdw>
                </a:effectLst>
              </a:rPr>
              <a:t>SAS port “Out”</a:t>
            </a:r>
            <a:br>
              <a:rPr lang="en-US" sz="1400" dirty="0" smtClean="0">
                <a:solidFill>
                  <a:schemeClr val="bg1"/>
                </a:solidFill>
                <a:effectLst>
                  <a:outerShdw blurRad="50800" dist="38100" dir="2700000" algn="tl" rotWithShape="0">
                    <a:prstClr val="black">
                      <a:alpha val="40000"/>
                    </a:prstClr>
                  </a:outerShdw>
                </a:effectLst>
              </a:rPr>
            </a:br>
            <a:r>
              <a:rPr lang="en-US" sz="1400" dirty="0" smtClean="0">
                <a:solidFill>
                  <a:schemeClr val="bg1"/>
                </a:solidFill>
                <a:effectLst>
                  <a:outerShdw blurRad="50800" dist="38100" dir="2700000" algn="tl" rotWithShape="0">
                    <a:prstClr val="black">
                      <a:alpha val="40000"/>
                    </a:prstClr>
                  </a:outerShdw>
                </a:effectLst>
              </a:rPr>
              <a:t>Egress</a:t>
            </a:r>
            <a:endParaRPr lang="en-US" sz="1400" dirty="0">
              <a:solidFill>
                <a:schemeClr val="bg1"/>
              </a:solidFill>
              <a:effectLst>
                <a:outerShdw blurRad="50800" dist="38100" dir="2700000" algn="tl" rotWithShape="0">
                  <a:prstClr val="black">
                    <a:alpha val="40000"/>
                  </a:prstClr>
                </a:outerShdw>
              </a:effectLst>
            </a:endParaRPr>
          </a:p>
        </p:txBody>
      </p:sp>
      <p:sp>
        <p:nvSpPr>
          <p:cNvPr id="27" name="Line 38"/>
          <p:cNvSpPr>
            <a:spLocks noChangeShapeType="1"/>
          </p:cNvSpPr>
          <p:nvPr/>
        </p:nvSpPr>
        <p:spPr bwMode="auto">
          <a:xfrm flipH="1">
            <a:off x="3381558" y="2061011"/>
            <a:ext cx="1994057" cy="2390218"/>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n-GB"/>
          </a:p>
        </p:txBody>
      </p:sp>
      <p:sp>
        <p:nvSpPr>
          <p:cNvPr id="28" name="Line 39"/>
          <p:cNvSpPr>
            <a:spLocks noChangeShapeType="1"/>
          </p:cNvSpPr>
          <p:nvPr/>
        </p:nvSpPr>
        <p:spPr bwMode="auto">
          <a:xfrm flipH="1">
            <a:off x="3529814" y="2722460"/>
            <a:ext cx="1859342" cy="2367126"/>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n-GB"/>
          </a:p>
        </p:txBody>
      </p:sp>
      <p:sp>
        <p:nvSpPr>
          <p:cNvPr id="23" name="Slide Number Placeholder 2"/>
          <p:cNvSpPr txBox="1">
            <a:spLocks/>
          </p:cNvSpPr>
          <p:nvPr/>
        </p:nvSpPr>
        <p:spPr>
          <a:xfrm>
            <a:off x="228601" y="6617702"/>
            <a:ext cx="463858" cy="2460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E6F130E-12F2-45CB-9799-162F88BEBDAF}" type="slidenum">
              <a:rPr lang="en-US" sz="1000" smtClean="0">
                <a:solidFill>
                  <a:srgbClr val="0DB6EC"/>
                </a:solidFil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lang="en-US" sz="1000" dirty="0">
              <a:solidFill>
                <a:srgbClr val="0DB6EC"/>
              </a:solidFill>
              <a:ea typeface="ＭＳ Ｐゴシック" charset="-128"/>
              <a:cs typeface="+mn-cs"/>
            </a:endParaRPr>
          </a:p>
        </p:txBody>
      </p:sp>
    </p:spTree>
    <p:extLst>
      <p:ext uri="{BB962C8B-B14F-4D97-AF65-F5344CB8AC3E}">
        <p14:creationId xmlns:p14="http://schemas.microsoft.com/office/powerpoint/2010/main" xmlns="" val="2273868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2000"/>
                                        <p:tgtEl>
                                          <p:spTgt spid="27"/>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Redundant Enclosure Cabling</a:t>
            </a:r>
            <a:endParaRPr lang="en-US" dirty="0"/>
          </a:p>
        </p:txBody>
      </p:sp>
      <p:sp>
        <p:nvSpPr>
          <p:cNvPr id="4" name="Slide Number Placeholder 3"/>
          <p:cNvSpPr>
            <a:spLocks noGrp="1"/>
          </p:cNvSpPr>
          <p:nvPr>
            <p:ph type="sldNum" sz="quarter" idx="4"/>
          </p:nvPr>
        </p:nvSpPr>
        <p:spPr/>
        <p:txBody>
          <a:bodyPr/>
          <a:lstStyle/>
          <a:p>
            <a:pPr>
              <a:defRPr/>
            </a:pPr>
            <a:fld id="{3F28CFF9-C498-437A-BF0D-9909F7150CC1}" type="slidenum">
              <a:rPr lang="en-US" smtClean="0"/>
              <a:pPr>
                <a:defRPr/>
              </a:pPr>
              <a:t>18</a:t>
            </a:fld>
            <a:endParaRPr lang="en-US" dirty="0"/>
          </a:p>
        </p:txBody>
      </p:sp>
      <p:grpSp>
        <p:nvGrpSpPr>
          <p:cNvPr id="6" name="Group 5"/>
          <p:cNvGrpSpPr/>
          <p:nvPr/>
        </p:nvGrpSpPr>
        <p:grpSpPr>
          <a:xfrm>
            <a:off x="392944" y="2059069"/>
            <a:ext cx="3643542" cy="3383530"/>
            <a:chOff x="360286" y="1765147"/>
            <a:chExt cx="3643542" cy="3383530"/>
          </a:xfrm>
          <a:scene3d>
            <a:camera prst="perspectiveFront" fov="3300000">
              <a:rot lat="486000" lon="19530000" rev="174000"/>
            </a:camera>
            <a:lightRig rig="harsh" dir="t">
              <a:rot lat="0" lon="0" rev="3000000"/>
            </a:lightRig>
          </a:scene3d>
        </p:grpSpPr>
        <p:pic>
          <p:nvPicPr>
            <p:cNvPr id="7" name="Picture 3"/>
            <p:cNvPicPr>
              <a:picLocks noChangeAspect="1" noChangeArrowheads="1"/>
            </p:cNvPicPr>
            <p:nvPr/>
          </p:nvPicPr>
          <p:blipFill>
            <a:blip r:embed="rId2" cstate="print"/>
            <a:srcRect/>
            <a:stretch>
              <a:fillRect/>
            </a:stretch>
          </p:blipFill>
          <p:spPr bwMode="auto">
            <a:xfrm>
              <a:off x="360286" y="1765147"/>
              <a:ext cx="3643542" cy="809378"/>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8" name="Picture 5" descr="expansion_tray01"/>
            <p:cNvPicPr>
              <a:picLocks noChangeAspect="1" noChangeArrowheads="1"/>
            </p:cNvPicPr>
            <p:nvPr/>
          </p:nvPicPr>
          <p:blipFill>
            <a:blip r:embed="rId3" cstate="print"/>
            <a:srcRect/>
            <a:stretch>
              <a:fillRect/>
            </a:stretch>
          </p:blipFill>
          <p:spPr bwMode="auto">
            <a:xfrm>
              <a:off x="399707" y="4327254"/>
              <a:ext cx="3571283" cy="821423"/>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9" name="Picture 5" descr="expansion_tray01"/>
            <p:cNvPicPr>
              <a:picLocks noChangeAspect="1" noChangeArrowheads="1"/>
            </p:cNvPicPr>
            <p:nvPr/>
          </p:nvPicPr>
          <p:blipFill>
            <a:blip r:embed="rId3" cstate="print"/>
            <a:srcRect/>
            <a:stretch>
              <a:fillRect/>
            </a:stretch>
          </p:blipFill>
          <p:spPr bwMode="auto">
            <a:xfrm>
              <a:off x="391469" y="2576684"/>
              <a:ext cx="3571283" cy="821423"/>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0" name="Picture 5" descr="expansion_tray01"/>
            <p:cNvPicPr>
              <a:picLocks noChangeAspect="1" noChangeArrowheads="1"/>
            </p:cNvPicPr>
            <p:nvPr/>
          </p:nvPicPr>
          <p:blipFill>
            <a:blip r:embed="rId3" cstate="print"/>
            <a:srcRect/>
            <a:stretch>
              <a:fillRect/>
            </a:stretch>
          </p:blipFill>
          <p:spPr bwMode="auto">
            <a:xfrm>
              <a:off x="395588" y="3458133"/>
              <a:ext cx="3571283" cy="821423"/>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grpSp>
      <p:grpSp>
        <p:nvGrpSpPr>
          <p:cNvPr id="11" name="Group 10"/>
          <p:cNvGrpSpPr/>
          <p:nvPr/>
        </p:nvGrpSpPr>
        <p:grpSpPr>
          <a:xfrm>
            <a:off x="1874894" y="2652744"/>
            <a:ext cx="1788732" cy="2988174"/>
            <a:chOff x="1842236" y="2358822"/>
            <a:chExt cx="1788732" cy="2988174"/>
          </a:xfrm>
        </p:grpSpPr>
        <p:sp>
          <p:nvSpPr>
            <p:cNvPr id="12" name="Line 62"/>
            <p:cNvSpPr>
              <a:spLocks noChangeShapeType="1"/>
            </p:cNvSpPr>
            <p:nvPr/>
          </p:nvSpPr>
          <p:spPr bwMode="auto">
            <a:xfrm flipV="1">
              <a:off x="2547892" y="2370338"/>
              <a:ext cx="1083076" cy="8878"/>
            </a:xfrm>
            <a:prstGeom prst="line">
              <a:avLst/>
            </a:prstGeom>
            <a:noFill/>
            <a:ln w="38100">
              <a:solidFill>
                <a:srgbClr val="006699"/>
              </a:solidFill>
              <a:round/>
              <a:headEnd/>
              <a:tailEnd/>
            </a:ln>
          </p:spPr>
          <p:txBody>
            <a:bodyPr/>
            <a:lstStyle/>
            <a:p>
              <a:endParaRPr lang="en-GB"/>
            </a:p>
          </p:txBody>
        </p:sp>
        <p:sp>
          <p:nvSpPr>
            <p:cNvPr id="13" name="Line 63"/>
            <p:cNvSpPr>
              <a:spLocks noChangeShapeType="1"/>
            </p:cNvSpPr>
            <p:nvPr/>
          </p:nvSpPr>
          <p:spPr bwMode="auto">
            <a:xfrm flipH="1" flipV="1">
              <a:off x="3609119" y="2358822"/>
              <a:ext cx="13311" cy="2975178"/>
            </a:xfrm>
            <a:prstGeom prst="line">
              <a:avLst/>
            </a:prstGeom>
            <a:noFill/>
            <a:ln w="38100">
              <a:solidFill>
                <a:srgbClr val="006699"/>
              </a:solidFill>
              <a:round/>
              <a:headEnd/>
              <a:tailEnd/>
            </a:ln>
          </p:spPr>
          <p:txBody>
            <a:bodyPr/>
            <a:lstStyle/>
            <a:p>
              <a:endParaRPr lang="en-GB"/>
            </a:p>
          </p:txBody>
        </p:sp>
        <p:sp>
          <p:nvSpPr>
            <p:cNvPr id="14" name="Line 64"/>
            <p:cNvSpPr>
              <a:spLocks noChangeShapeType="1"/>
            </p:cNvSpPr>
            <p:nvPr/>
          </p:nvSpPr>
          <p:spPr bwMode="auto">
            <a:xfrm flipH="1">
              <a:off x="1846554" y="5317724"/>
              <a:ext cx="1766656" cy="8878"/>
            </a:xfrm>
            <a:prstGeom prst="line">
              <a:avLst/>
            </a:prstGeom>
            <a:noFill/>
            <a:ln w="38100">
              <a:solidFill>
                <a:srgbClr val="006699"/>
              </a:solidFill>
              <a:round/>
              <a:headEnd/>
              <a:tailEnd/>
            </a:ln>
          </p:spPr>
          <p:txBody>
            <a:bodyPr/>
            <a:lstStyle/>
            <a:p>
              <a:endParaRPr lang="en-GB"/>
            </a:p>
          </p:txBody>
        </p:sp>
        <p:sp>
          <p:nvSpPr>
            <p:cNvPr id="15" name="Line 65"/>
            <p:cNvSpPr>
              <a:spLocks noChangeShapeType="1"/>
            </p:cNvSpPr>
            <p:nvPr/>
          </p:nvSpPr>
          <p:spPr bwMode="auto">
            <a:xfrm flipV="1">
              <a:off x="1842236" y="4950421"/>
              <a:ext cx="16605" cy="396575"/>
            </a:xfrm>
            <a:prstGeom prst="line">
              <a:avLst/>
            </a:prstGeom>
            <a:noFill/>
            <a:ln w="38100">
              <a:solidFill>
                <a:srgbClr val="006699"/>
              </a:solidFill>
              <a:round/>
              <a:headEnd/>
              <a:tailEnd type="triangle" w="med" len="med"/>
            </a:ln>
          </p:spPr>
          <p:txBody>
            <a:bodyPr/>
            <a:lstStyle/>
            <a:p>
              <a:endParaRPr lang="en-GB"/>
            </a:p>
          </p:txBody>
        </p:sp>
      </p:grpSp>
      <p:sp>
        <p:nvSpPr>
          <p:cNvPr id="16" name="Rectangle 69"/>
          <p:cNvSpPr>
            <a:spLocks noChangeArrowheads="1"/>
          </p:cNvSpPr>
          <p:nvPr/>
        </p:nvSpPr>
        <p:spPr bwMode="auto">
          <a:xfrm>
            <a:off x="5033283" y="3808647"/>
            <a:ext cx="3609975" cy="1333500"/>
          </a:xfrm>
          <a:prstGeom prst="rect">
            <a:avLst/>
          </a:prstGeom>
          <a:noFill/>
          <a:ln w="9525">
            <a:noFill/>
            <a:miter lim="800000"/>
            <a:headEnd/>
            <a:tailEnd/>
          </a:ln>
        </p:spPr>
        <p:txBody>
          <a:bodyPr/>
          <a:lstStyle/>
          <a:p>
            <a:pPr marL="342900" indent="-342900">
              <a:spcBef>
                <a:spcPct val="20000"/>
              </a:spcBef>
              <a:buClr>
                <a:srgbClr val="ED171F"/>
              </a:buClr>
              <a:buFont typeface="Times" pitchFamily="18" charset="0"/>
              <a:buChar char="•"/>
            </a:pPr>
            <a:endParaRPr lang="en-US" sz="1800" dirty="0">
              <a:solidFill>
                <a:srgbClr val="5E5858"/>
              </a:solidFill>
            </a:endParaRPr>
          </a:p>
        </p:txBody>
      </p:sp>
      <p:graphicFrame>
        <p:nvGraphicFramePr>
          <p:cNvPr id="17" name="Diagram 16"/>
          <p:cNvGraphicFramePr/>
          <p:nvPr>
            <p:extLst>
              <p:ext uri="{D42A27DB-BD31-4B8C-83A1-F6EECF244321}">
                <p14:modId xmlns:p14="http://schemas.microsoft.com/office/powerpoint/2010/main" xmlns="" val="2571004386"/>
              </p:ext>
            </p:extLst>
          </p:nvPr>
        </p:nvGraphicFramePr>
        <p:xfrm>
          <a:off x="4191001" y="2569367"/>
          <a:ext cx="4158343" cy="2971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8" name="Diagram 17"/>
          <p:cNvGraphicFramePr/>
          <p:nvPr>
            <p:extLst>
              <p:ext uri="{D42A27DB-BD31-4B8C-83A1-F6EECF244321}">
                <p14:modId xmlns:p14="http://schemas.microsoft.com/office/powerpoint/2010/main" xmlns="" val="1905557176"/>
              </p:ext>
            </p:extLst>
          </p:nvPr>
        </p:nvGraphicFramePr>
        <p:xfrm>
          <a:off x="170771" y="1132122"/>
          <a:ext cx="8801100" cy="7461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9" name="Straight Arrow Connector 18"/>
          <p:cNvCxnSpPr/>
          <p:nvPr/>
        </p:nvCxnSpPr>
        <p:spPr>
          <a:xfrm rot="5400000">
            <a:off x="1719448" y="2361712"/>
            <a:ext cx="852056" cy="8035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rot="5400000">
            <a:off x="1605150" y="3300361"/>
            <a:ext cx="976744" cy="6442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rot="5400000">
            <a:off x="1653640" y="4152415"/>
            <a:ext cx="983674" cy="6373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rot="10800000">
            <a:off x="1792186" y="4471068"/>
            <a:ext cx="755075" cy="734293"/>
          </a:xfrm>
          <a:prstGeom prst="straightConnector1">
            <a:avLst/>
          </a:prstGeom>
          <a:ln w="38100">
            <a:solidFill>
              <a:srgbClr val="006699"/>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V="1">
            <a:off x="1702599" y="3550208"/>
            <a:ext cx="797011" cy="767618"/>
          </a:xfrm>
          <a:prstGeom prst="straightConnector1">
            <a:avLst/>
          </a:prstGeom>
          <a:ln w="38100">
            <a:solidFill>
              <a:srgbClr val="006699"/>
            </a:solidFill>
            <a:tailEnd type="arrow"/>
          </a:ln>
        </p:spPr>
        <p:style>
          <a:lnRef idx="1">
            <a:schemeClr val="accent1"/>
          </a:lnRef>
          <a:fillRef idx="0">
            <a:schemeClr val="accent1"/>
          </a:fillRef>
          <a:effectRef idx="0">
            <a:schemeClr val="accent1"/>
          </a:effectRef>
          <a:fontRef idx="minor">
            <a:schemeClr val="tx1"/>
          </a:fontRef>
        </p:style>
      </p:cxnSp>
      <p:sp>
        <p:nvSpPr>
          <p:cNvPr id="24" name="Slide Number Placeholder 2"/>
          <p:cNvSpPr txBox="1">
            <a:spLocks/>
          </p:cNvSpPr>
          <p:nvPr/>
        </p:nvSpPr>
        <p:spPr>
          <a:xfrm>
            <a:off x="228601" y="6617702"/>
            <a:ext cx="463858" cy="2460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E6F130E-12F2-45CB-9799-162F88BEBDAF}" type="slidenum">
              <a:rPr lang="en-US" sz="1000" smtClean="0">
                <a:solidFill>
                  <a:srgbClr val="0DB6EC"/>
                </a:solidFil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lang="en-US" sz="1000" dirty="0">
              <a:solidFill>
                <a:srgbClr val="0DB6EC"/>
              </a:solidFill>
              <a:ea typeface="ＭＳ Ｐゴシック" charset="-128"/>
              <a:cs typeface="+mn-cs"/>
            </a:endParaRPr>
          </a:p>
        </p:txBody>
      </p:sp>
    </p:spTree>
    <p:extLst>
      <p:ext uri="{BB962C8B-B14F-4D97-AF65-F5344CB8AC3E}">
        <p14:creationId xmlns:p14="http://schemas.microsoft.com/office/powerpoint/2010/main" xmlns="" val="3301238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Login</a:t>
            </a:r>
            <a:endParaRPr lang="en-US" dirty="0"/>
          </a:p>
        </p:txBody>
      </p:sp>
      <p:sp>
        <p:nvSpPr>
          <p:cNvPr id="4" name="Slide Number Placeholder 3"/>
          <p:cNvSpPr>
            <a:spLocks noGrp="1"/>
          </p:cNvSpPr>
          <p:nvPr>
            <p:ph type="sldNum" sz="quarter" idx="4"/>
          </p:nvPr>
        </p:nvSpPr>
        <p:spPr/>
        <p:txBody>
          <a:bodyPr/>
          <a:lstStyle/>
          <a:p>
            <a:pPr>
              <a:defRPr/>
            </a:pPr>
            <a:fld id="{3F28CFF9-C498-437A-BF0D-9909F7150CC1}" type="slidenum">
              <a:rPr lang="en-US" smtClean="0"/>
              <a:pPr>
                <a:defRPr/>
              </a:pPr>
              <a:t>19</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465457" y="809921"/>
            <a:ext cx="6282277" cy="27690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xmlns="" val="3568217785"/>
              </p:ext>
            </p:extLst>
          </p:nvPr>
        </p:nvGraphicFramePr>
        <p:xfrm>
          <a:off x="670164" y="3579003"/>
          <a:ext cx="7689012" cy="2657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utoShape 7"/>
          <p:cNvSpPr>
            <a:spLocks noChangeArrowheads="1"/>
          </p:cNvSpPr>
          <p:nvPr/>
        </p:nvSpPr>
        <p:spPr bwMode="auto">
          <a:xfrm>
            <a:off x="5866356" y="1869811"/>
            <a:ext cx="1880470" cy="411744"/>
          </a:xfrm>
          <a:prstGeom prst="wedgeRectCallout">
            <a:avLst>
              <a:gd name="adj1" fmla="val -39289"/>
              <a:gd name="adj2" fmla="val 180716"/>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en-US" sz="1400" dirty="0" smtClean="0">
                <a:solidFill>
                  <a:schemeClr val="bg1"/>
                </a:solidFill>
                <a:effectLst>
                  <a:outerShdw blurRad="50800" dist="38100" dir="2700000" algn="tl" rotWithShape="0">
                    <a:prstClr val="black">
                      <a:alpha val="40000"/>
                    </a:prstClr>
                  </a:outerShdw>
                </a:effectLst>
              </a:rPr>
              <a:t>User name: manage</a:t>
            </a:r>
            <a:endParaRPr lang="en-US" sz="1400" dirty="0">
              <a:solidFill>
                <a:schemeClr val="bg1"/>
              </a:solidFill>
              <a:effectLst>
                <a:outerShdw blurRad="50800" dist="38100" dir="2700000" algn="tl" rotWithShape="0">
                  <a:prstClr val="black">
                    <a:alpha val="40000"/>
                  </a:prstClr>
                </a:outerShdw>
              </a:effectLst>
              <a:latin typeface="+mn-lt"/>
            </a:endParaRPr>
          </a:p>
        </p:txBody>
      </p:sp>
      <p:sp>
        <p:nvSpPr>
          <p:cNvPr id="8" name="AutoShape 7"/>
          <p:cNvSpPr>
            <a:spLocks noChangeArrowheads="1"/>
          </p:cNvSpPr>
          <p:nvPr/>
        </p:nvSpPr>
        <p:spPr bwMode="auto">
          <a:xfrm>
            <a:off x="6510462" y="2925168"/>
            <a:ext cx="1880470" cy="411744"/>
          </a:xfrm>
          <a:prstGeom prst="wedgeRectCallout">
            <a:avLst>
              <a:gd name="adj1" fmla="val -64061"/>
              <a:gd name="adj2" fmla="val -26698"/>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en-US" sz="1400" dirty="0" smtClean="0">
                <a:solidFill>
                  <a:schemeClr val="bg1"/>
                </a:solidFill>
                <a:effectLst>
                  <a:outerShdw blurRad="50800" dist="38100" dir="2700000" algn="tl" rotWithShape="0">
                    <a:prstClr val="black">
                      <a:alpha val="40000"/>
                    </a:prstClr>
                  </a:outerShdw>
                </a:effectLst>
              </a:rPr>
              <a:t>Password: !manage</a:t>
            </a:r>
            <a:endParaRPr lang="en-US" sz="1400" dirty="0">
              <a:solidFill>
                <a:schemeClr val="bg1"/>
              </a:solidFill>
              <a:effectLst>
                <a:outerShdw blurRad="50800" dist="38100" dir="2700000" algn="tl" rotWithShape="0">
                  <a:prstClr val="black">
                    <a:alpha val="40000"/>
                  </a:prstClr>
                </a:outerShdw>
              </a:effectLst>
              <a:latin typeface="+mn-lt"/>
            </a:endParaRPr>
          </a:p>
        </p:txBody>
      </p:sp>
      <p:sp>
        <p:nvSpPr>
          <p:cNvPr id="9" name="Slide Number Placeholder 2"/>
          <p:cNvSpPr txBox="1">
            <a:spLocks/>
          </p:cNvSpPr>
          <p:nvPr/>
        </p:nvSpPr>
        <p:spPr>
          <a:xfrm>
            <a:off x="228601" y="6617702"/>
            <a:ext cx="463858" cy="2460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E6F130E-12F2-45CB-9799-162F88BEBDAF}" type="slidenum">
              <a:rPr lang="en-US" sz="1000" smtClean="0">
                <a:solidFill>
                  <a:srgbClr val="0DB6EC"/>
                </a:solidFil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lang="en-US" sz="1000" dirty="0">
              <a:solidFill>
                <a:srgbClr val="0DB6EC"/>
              </a:solidFill>
              <a:ea typeface="ＭＳ Ｐゴシック" charset="-128"/>
              <a:cs typeface="+mn-cs"/>
            </a:endParaRPr>
          </a:p>
        </p:txBody>
      </p:sp>
    </p:spTree>
    <p:extLst>
      <p:ext uri="{BB962C8B-B14F-4D97-AF65-F5344CB8AC3E}">
        <p14:creationId xmlns:p14="http://schemas.microsoft.com/office/powerpoint/2010/main" xmlns="" val="183470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KnowledgeTransfer_MainScreen"/>
          <p:cNvPicPr>
            <a:picLocks noChangeAspect="1" noChangeArrowheads="1"/>
          </p:cNvPicPr>
          <p:nvPr/>
        </p:nvPicPr>
        <p:blipFill>
          <a:blip r:embed="rId2" cstate="print"/>
          <a:srcRect/>
          <a:stretch>
            <a:fillRect/>
          </a:stretch>
        </p:blipFill>
        <p:spPr bwMode="auto">
          <a:xfrm>
            <a:off x="1143000" y="1028700"/>
            <a:ext cx="6858000" cy="5143500"/>
          </a:xfrm>
          <a:prstGeom prst="rect">
            <a:avLst/>
          </a:prstGeom>
          <a:noFill/>
          <a:ln w="9525">
            <a:noFill/>
            <a:miter lim="800000"/>
            <a:headEnd/>
            <a:tailEnd/>
          </a:ln>
        </p:spPr>
      </p:pic>
    </p:spTree>
  </p:cSld>
  <p:clrMapOvr>
    <a:masterClrMapping/>
  </p:clrMapOvr>
  <p:transition spd="med">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443083" y="112123"/>
            <a:ext cx="7772400" cy="749643"/>
          </a:xfrm>
        </p:spPr>
        <p:txBody>
          <a:bodyPr/>
          <a:lstStyle/>
          <a:p>
            <a:pPr eaLnBrk="1" hangingPunct="1"/>
            <a:r>
              <a:rPr lang="en-US" dirty="0" smtClean="0"/>
              <a:t>Storage Management Introduction</a:t>
            </a:r>
            <a:endParaRPr lang="en-US" dirty="0"/>
          </a:p>
        </p:txBody>
      </p:sp>
      <p:sp>
        <p:nvSpPr>
          <p:cNvPr id="4" name="Slide Number Placeholder 3"/>
          <p:cNvSpPr>
            <a:spLocks noGrp="1"/>
          </p:cNvSpPr>
          <p:nvPr>
            <p:ph type="sldNum" sz="quarter" idx="4"/>
          </p:nvPr>
        </p:nvSpPr>
        <p:spPr/>
        <p:txBody>
          <a:bodyPr/>
          <a:lstStyle/>
          <a:p>
            <a:pPr>
              <a:defRPr/>
            </a:pPr>
            <a:fld id="{3F28CFF9-C498-437A-BF0D-9909F7150CC1}" type="slidenum">
              <a:rPr lang="en-US" smtClean="0"/>
              <a:pPr>
                <a:defRPr/>
              </a:pPr>
              <a:t>20</a:t>
            </a:fld>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899160" y="1408595"/>
            <a:ext cx="7479730" cy="4664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AutoShape 7"/>
          <p:cNvSpPr>
            <a:spLocks noChangeArrowheads="1"/>
          </p:cNvSpPr>
          <p:nvPr/>
        </p:nvSpPr>
        <p:spPr bwMode="auto">
          <a:xfrm>
            <a:off x="349975" y="906780"/>
            <a:ext cx="1880470" cy="411744"/>
          </a:xfrm>
          <a:prstGeom prst="wedgeRectCallout">
            <a:avLst>
              <a:gd name="adj1" fmla="val 18685"/>
              <a:gd name="adj2" fmla="val 230376"/>
            </a:avLst>
          </a:prstGeom>
          <a:ln>
            <a:headEnd/>
            <a:tailEnd/>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r>
              <a:rPr lang="en-US" sz="1400" dirty="0">
                <a:solidFill>
                  <a:schemeClr val="bg1"/>
                </a:solidFill>
                <a:effectLst>
                  <a:outerShdw blurRad="50800" dist="38100" dir="2700000" algn="tl" rotWithShape="0">
                    <a:prstClr val="black">
                      <a:alpha val="40000"/>
                    </a:prstClr>
                  </a:outerShdw>
                </a:effectLst>
                <a:latin typeface="+mn-lt"/>
              </a:rPr>
              <a:t>Overall system events</a:t>
            </a:r>
          </a:p>
        </p:txBody>
      </p:sp>
      <p:sp>
        <p:nvSpPr>
          <p:cNvPr id="9" name="AutoShape 7"/>
          <p:cNvSpPr>
            <a:spLocks noChangeArrowheads="1"/>
          </p:cNvSpPr>
          <p:nvPr/>
        </p:nvSpPr>
        <p:spPr bwMode="auto">
          <a:xfrm>
            <a:off x="2561729" y="906780"/>
            <a:ext cx="1880470" cy="411744"/>
          </a:xfrm>
          <a:prstGeom prst="wedgeRectCallout">
            <a:avLst>
              <a:gd name="adj1" fmla="val -98007"/>
              <a:gd name="adj2" fmla="val 352514"/>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r>
              <a:rPr lang="en-US" sz="1400" dirty="0">
                <a:solidFill>
                  <a:schemeClr val="bg1"/>
                </a:solidFill>
                <a:effectLst>
                  <a:outerShdw blurRad="50800" dist="38100" dir="2700000" algn="tl" rotWithShape="0">
                    <a:prstClr val="black">
                      <a:alpha val="40000"/>
                    </a:prstClr>
                  </a:outerShdw>
                </a:effectLst>
                <a:latin typeface="+mn-lt"/>
              </a:rPr>
              <a:t>Enclosures</a:t>
            </a:r>
          </a:p>
        </p:txBody>
      </p:sp>
      <p:sp>
        <p:nvSpPr>
          <p:cNvPr id="10" name="AutoShape 7"/>
          <p:cNvSpPr>
            <a:spLocks noChangeArrowheads="1"/>
          </p:cNvSpPr>
          <p:nvPr/>
        </p:nvSpPr>
        <p:spPr bwMode="auto">
          <a:xfrm>
            <a:off x="2721425" y="2203690"/>
            <a:ext cx="1880470" cy="411744"/>
          </a:xfrm>
          <a:prstGeom prst="wedgeRectCallout">
            <a:avLst>
              <a:gd name="adj1" fmla="val -97625"/>
              <a:gd name="adj2" fmla="val 150367"/>
            </a:avLst>
          </a:prstGeom>
          <a:ln>
            <a:headEnd/>
            <a:tailEnd/>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r>
              <a:rPr lang="en-US" sz="1400" dirty="0" smtClean="0">
                <a:solidFill>
                  <a:schemeClr val="bg1"/>
                </a:solidFill>
                <a:effectLst>
                  <a:outerShdw blurRad="50800" dist="38100" dir="2700000" algn="tl" rotWithShape="0">
                    <a:prstClr val="black">
                      <a:alpha val="40000"/>
                    </a:prstClr>
                  </a:outerShdw>
                </a:effectLst>
                <a:latin typeface="+mn-lt"/>
              </a:rPr>
              <a:t>RAID </a:t>
            </a:r>
            <a:r>
              <a:rPr lang="en-US" sz="1400" dirty="0">
                <a:solidFill>
                  <a:schemeClr val="bg1"/>
                </a:solidFill>
                <a:effectLst>
                  <a:outerShdw blurRad="50800" dist="38100" dir="2700000" algn="tl" rotWithShape="0">
                    <a:prstClr val="black">
                      <a:alpha val="40000"/>
                    </a:prstClr>
                  </a:outerShdw>
                </a:effectLst>
                <a:latin typeface="+mn-lt"/>
              </a:rPr>
              <a:t>sets</a:t>
            </a:r>
          </a:p>
        </p:txBody>
      </p:sp>
      <p:sp>
        <p:nvSpPr>
          <p:cNvPr id="11" name="AutoShape 7"/>
          <p:cNvSpPr>
            <a:spLocks noChangeArrowheads="1"/>
          </p:cNvSpPr>
          <p:nvPr/>
        </p:nvSpPr>
        <p:spPr bwMode="auto">
          <a:xfrm>
            <a:off x="4078078" y="2825577"/>
            <a:ext cx="1880470" cy="594372"/>
          </a:xfrm>
          <a:prstGeom prst="wedgeRectCallout">
            <a:avLst>
              <a:gd name="adj1" fmla="val -128237"/>
              <a:gd name="adj2" fmla="val 14169"/>
            </a:avLst>
          </a:prstGeom>
          <a:ln>
            <a:headEnd/>
            <a:tailEnd/>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r>
              <a:rPr lang="en-US" sz="1400" dirty="0">
                <a:solidFill>
                  <a:schemeClr val="bg1"/>
                </a:solidFill>
                <a:effectLst>
                  <a:outerShdw blurRad="50800" dist="38100" dir="2700000" algn="tl" rotWithShape="0">
                    <a:prstClr val="black">
                      <a:alpha val="40000"/>
                    </a:prstClr>
                  </a:outerShdw>
                </a:effectLst>
                <a:latin typeface="+mn-lt"/>
              </a:rPr>
              <a:t>Volumes within each vdisk</a:t>
            </a:r>
          </a:p>
        </p:txBody>
      </p:sp>
      <p:sp>
        <p:nvSpPr>
          <p:cNvPr id="12" name="AutoShape 7"/>
          <p:cNvSpPr>
            <a:spLocks noChangeArrowheads="1"/>
          </p:cNvSpPr>
          <p:nvPr/>
        </p:nvSpPr>
        <p:spPr bwMode="auto">
          <a:xfrm>
            <a:off x="3148178" y="3907766"/>
            <a:ext cx="1880470" cy="574580"/>
          </a:xfrm>
          <a:prstGeom prst="wedgeRectCallout">
            <a:avLst>
              <a:gd name="adj1" fmla="val -101083"/>
              <a:gd name="adj2" fmla="val -68495"/>
            </a:avLst>
          </a:prstGeom>
          <a:ln>
            <a:headEnd/>
            <a:tailEnd/>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r>
              <a:rPr lang="en-US" sz="1400" dirty="0">
                <a:solidFill>
                  <a:schemeClr val="bg1"/>
                </a:solidFill>
                <a:effectLst>
                  <a:outerShdw blurRad="50800" dist="38100" dir="2700000" algn="tl" rotWithShape="0">
                    <a:prstClr val="black">
                      <a:alpha val="40000"/>
                    </a:prstClr>
                  </a:outerShdw>
                </a:effectLst>
                <a:latin typeface="+mn-lt"/>
              </a:rPr>
              <a:t>Physical hosts seen by the host ports </a:t>
            </a:r>
          </a:p>
        </p:txBody>
      </p:sp>
      <p:sp>
        <p:nvSpPr>
          <p:cNvPr id="13" name="AutoShape 7"/>
          <p:cNvSpPr>
            <a:spLocks noChangeArrowheads="1"/>
          </p:cNvSpPr>
          <p:nvPr/>
        </p:nvSpPr>
        <p:spPr bwMode="auto">
          <a:xfrm>
            <a:off x="2761889" y="4787353"/>
            <a:ext cx="1880470" cy="509265"/>
          </a:xfrm>
          <a:prstGeom prst="wedgeRectCallout">
            <a:avLst>
              <a:gd name="adj1" fmla="val -94660"/>
              <a:gd name="adj2" fmla="val -104981"/>
            </a:avLst>
          </a:prstGeom>
          <a:ln>
            <a:headEnd/>
            <a:tailEnd/>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r>
              <a:rPr lang="en-US" sz="1400" dirty="0">
                <a:solidFill>
                  <a:schemeClr val="bg1"/>
                </a:solidFill>
                <a:effectLst>
                  <a:outerShdw blurRad="50800" dist="38100" dir="2700000" algn="tl" rotWithShape="0">
                    <a:prstClr val="black">
                      <a:alpha val="40000"/>
                    </a:prstClr>
                  </a:outerShdw>
                </a:effectLst>
                <a:latin typeface="+mn-lt"/>
              </a:rPr>
              <a:t>Physical enclosures attached </a:t>
            </a:r>
          </a:p>
        </p:txBody>
      </p:sp>
      <p:sp>
        <p:nvSpPr>
          <p:cNvPr id="14" name="AutoShape 7"/>
          <p:cNvSpPr>
            <a:spLocks noChangeArrowheads="1"/>
          </p:cNvSpPr>
          <p:nvPr/>
        </p:nvSpPr>
        <p:spPr bwMode="auto">
          <a:xfrm>
            <a:off x="4845786" y="1009291"/>
            <a:ext cx="1880470" cy="515105"/>
          </a:xfrm>
          <a:prstGeom prst="wedgeRectCallout">
            <a:avLst>
              <a:gd name="adj1" fmla="val -63678"/>
              <a:gd name="adj2" fmla="val 142372"/>
            </a:avLst>
          </a:prstGeom>
          <a:ln>
            <a:headEnd/>
            <a:tailEnd/>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r>
              <a:rPr lang="en-US" sz="1400" dirty="0">
                <a:solidFill>
                  <a:schemeClr val="bg1"/>
                </a:solidFill>
                <a:effectLst>
                  <a:outerShdw blurRad="50800" dist="38100" dir="2700000" algn="tl" rotWithShape="0">
                    <a:prstClr val="black">
                      <a:alpha val="40000"/>
                    </a:prstClr>
                  </a:outerShdw>
                </a:effectLst>
                <a:latin typeface="+mn-lt"/>
              </a:rPr>
              <a:t>Navigation and configuration options</a:t>
            </a:r>
          </a:p>
        </p:txBody>
      </p:sp>
      <p:sp>
        <p:nvSpPr>
          <p:cNvPr id="15" name="Slide Number Placeholder 2"/>
          <p:cNvSpPr txBox="1">
            <a:spLocks/>
          </p:cNvSpPr>
          <p:nvPr/>
        </p:nvSpPr>
        <p:spPr>
          <a:xfrm>
            <a:off x="228601" y="6617702"/>
            <a:ext cx="463858" cy="2460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E6F130E-12F2-45CB-9799-162F88BEBDAF}" type="slidenum">
              <a:rPr lang="en-US" sz="1000" smtClean="0">
                <a:solidFill>
                  <a:srgbClr val="0DB6EC"/>
                </a:solidFil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lang="en-US" sz="1000" dirty="0">
              <a:solidFill>
                <a:srgbClr val="0DB6EC"/>
              </a:solidFill>
              <a:ea typeface="ＭＳ Ｐゴシック" charset="-128"/>
              <a:cs typeface="+mn-cs"/>
            </a:endParaRPr>
          </a:p>
        </p:txBody>
      </p:sp>
    </p:spTree>
    <p:extLst>
      <p:ext uri="{BB962C8B-B14F-4D97-AF65-F5344CB8AC3E}">
        <p14:creationId xmlns:p14="http://schemas.microsoft.com/office/powerpoint/2010/main" xmlns="" val="792236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Bug Fixes/Known Issues</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21</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defTabSz="457200" eaLnBrk="0" hangingPunct="0">
              <a:spcBef>
                <a:spcPct val="20000"/>
              </a:spcBef>
              <a:buClr>
                <a:srgbClr val="0DB6EC"/>
              </a:buClr>
              <a:buSzPct val="75000"/>
              <a:buFontTx/>
              <a:buChar char="-"/>
              <a:defRPr/>
            </a:pPr>
            <a:r>
              <a:rPr lang="en-US" sz="1600" b="1" dirty="0">
                <a:solidFill>
                  <a:srgbClr val="7DD8F4"/>
                </a:solidFill>
                <a:ea typeface="ＭＳ Ｐゴシック" charset="-128"/>
                <a:cs typeface="ＭＳ Ｐゴシック" charset="-128"/>
              </a:rPr>
              <a:t>Presented By: Charlie Kunkel (Dot Hill) &amp; Jeff Cheeney (Quantum)</a:t>
            </a:r>
          </a:p>
        </p:txBody>
      </p:sp>
    </p:spTree>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Issues</a:t>
            </a:r>
            <a:endParaRPr lang="en-US" dirty="0"/>
          </a:p>
        </p:txBody>
      </p:sp>
      <p:sp>
        <p:nvSpPr>
          <p:cNvPr id="3" name="Content Placeholder 2"/>
          <p:cNvSpPr>
            <a:spLocks noGrp="1"/>
          </p:cNvSpPr>
          <p:nvPr>
            <p:ph idx="1"/>
          </p:nvPr>
        </p:nvSpPr>
        <p:spPr/>
        <p:txBody>
          <a:bodyPr/>
          <a:lstStyle/>
          <a:p>
            <a:endParaRPr lang="en-US" dirty="0"/>
          </a:p>
          <a:p>
            <a:r>
              <a:rPr lang="en-US" dirty="0"/>
              <a:t>Maximum number of </a:t>
            </a:r>
            <a:r>
              <a:rPr lang="en-US" dirty="0" err="1"/>
              <a:t>FibreChannel</a:t>
            </a:r>
            <a:r>
              <a:rPr lang="en-US" dirty="0"/>
              <a:t> initiators – 64 per port</a:t>
            </a:r>
          </a:p>
          <a:p>
            <a:pPr lvl="1"/>
            <a:r>
              <a:rPr lang="en-US" dirty="0"/>
              <a:t>8 port x 64 </a:t>
            </a:r>
            <a:r>
              <a:rPr lang="en-US" dirty="0" err="1"/>
              <a:t>initators</a:t>
            </a:r>
            <a:r>
              <a:rPr lang="en-US" dirty="0"/>
              <a:t> = 512 initiators per system </a:t>
            </a:r>
          </a:p>
          <a:p>
            <a:endParaRPr lang="en-US" dirty="0"/>
          </a:p>
          <a:p>
            <a:r>
              <a:rPr lang="en-US" dirty="0"/>
              <a:t>Outstanding requests</a:t>
            </a:r>
          </a:p>
          <a:p>
            <a:pPr lvl="1"/>
            <a:r>
              <a:rPr lang="en-US" dirty="0"/>
              <a:t>SMTP credentials for</a:t>
            </a:r>
          </a:p>
          <a:p>
            <a:endParaRPr lang="en-US" dirty="0"/>
          </a:p>
          <a:p>
            <a:endParaRPr lang="en-US" dirty="0"/>
          </a:p>
          <a:p>
            <a:endParaRPr lang="en-US"/>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19D582D4-F950-4684-937F-8617D8597911}" type="slidenum">
              <a:rPr lang="en-US" smtClean="0"/>
              <a:pPr>
                <a:defRPr/>
              </a:pPr>
              <a:t>22</a:t>
            </a:fld>
            <a:endParaRPr lang="en-US" dirty="0"/>
          </a:p>
        </p:txBody>
      </p:sp>
    </p:spTree>
    <p:extLst>
      <p:ext uri="{BB962C8B-B14F-4D97-AF65-F5344CB8AC3E}">
        <p14:creationId xmlns:p14="http://schemas.microsoft.com/office/powerpoint/2010/main" xmlns="" val="3706383234"/>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1049" y="1358492"/>
            <a:ext cx="7612323" cy="1591491"/>
          </a:xfrm>
        </p:spPr>
        <p:txBody>
          <a:bodyPr/>
          <a:lstStyle/>
          <a:p>
            <a:pPr algn="ctr"/>
            <a:r>
              <a:rPr lang="en-US" dirty="0" smtClean="0"/>
              <a:t>Documentation and Training</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23</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a:t>
            </a:r>
            <a:r>
              <a:rPr lang="en-US" sz="1600" b="1" dirty="0" smtClean="0">
                <a:solidFill>
                  <a:srgbClr val="7DD8F4"/>
                </a:solidFill>
                <a:ea typeface="ＭＳ Ｐゴシック" charset="-128"/>
                <a:cs typeface="ＭＳ Ｐゴシック" charset="-128"/>
              </a:rPr>
              <a:t>Dave Chapman</a:t>
            </a:r>
            <a:endPar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endParaRPr>
          </a:p>
        </p:txBody>
      </p:sp>
    </p:spTree>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339725" y="1047750"/>
            <a:ext cx="4384675" cy="5029200"/>
          </a:xfrm>
        </p:spPr>
        <p:txBody>
          <a:bodyPr/>
          <a:lstStyle/>
          <a:p>
            <a:r>
              <a:rPr lang="en-US" dirty="0" err="1" smtClean="0"/>
              <a:t>CSWeb</a:t>
            </a:r>
            <a:r>
              <a:rPr lang="en-US" dirty="0" smtClean="0"/>
              <a:t> and Quantum.com</a:t>
            </a:r>
          </a:p>
          <a:p>
            <a:pPr lvl="1"/>
            <a:r>
              <a:rPr lang="en-US" dirty="0" err="1"/>
              <a:t>StorNext</a:t>
            </a:r>
            <a:r>
              <a:rPr lang="en-US" dirty="0"/>
              <a:t> QX-Series Getting Started </a:t>
            </a:r>
            <a:r>
              <a:rPr lang="en-US" dirty="0" smtClean="0"/>
              <a:t>Guide</a:t>
            </a:r>
          </a:p>
          <a:p>
            <a:pPr lvl="1"/>
            <a:r>
              <a:rPr lang="en-US" dirty="0" err="1"/>
              <a:t>StorNext</a:t>
            </a:r>
            <a:r>
              <a:rPr lang="en-US" dirty="0"/>
              <a:t> QX-Series Setup </a:t>
            </a:r>
            <a:r>
              <a:rPr lang="en-US" dirty="0" smtClean="0"/>
              <a:t>Guide</a:t>
            </a:r>
          </a:p>
          <a:p>
            <a:pPr lvl="1"/>
            <a:r>
              <a:rPr lang="en-US" dirty="0" err="1"/>
              <a:t>StorNext</a:t>
            </a:r>
            <a:r>
              <a:rPr lang="en-US" dirty="0"/>
              <a:t> QX-Series </a:t>
            </a:r>
            <a:r>
              <a:rPr lang="en-US" dirty="0" err="1"/>
              <a:t>Rackmount</a:t>
            </a:r>
            <a:r>
              <a:rPr lang="en-US" dirty="0"/>
              <a:t> Bracket Installation </a:t>
            </a:r>
            <a:r>
              <a:rPr lang="en-US" dirty="0" smtClean="0"/>
              <a:t>Guide</a:t>
            </a:r>
          </a:p>
          <a:p>
            <a:pPr lvl="1"/>
            <a:r>
              <a:rPr lang="en-US" dirty="0" err="1"/>
              <a:t>StorNext</a:t>
            </a:r>
            <a:r>
              <a:rPr lang="en-US" dirty="0"/>
              <a:t> QX-Series Bezel Installation </a:t>
            </a:r>
            <a:r>
              <a:rPr lang="en-US" dirty="0" smtClean="0"/>
              <a:t>Guide</a:t>
            </a:r>
          </a:p>
          <a:p>
            <a:pPr lvl="1"/>
            <a:r>
              <a:rPr lang="en-US" dirty="0" err="1"/>
              <a:t>StorNext</a:t>
            </a:r>
            <a:r>
              <a:rPr lang="en-US" dirty="0"/>
              <a:t> QX-Series Service </a:t>
            </a:r>
            <a:r>
              <a:rPr lang="en-US" dirty="0" smtClean="0"/>
              <a:t>Guide</a:t>
            </a:r>
          </a:p>
          <a:p>
            <a:pPr lvl="1"/>
            <a:r>
              <a:rPr lang="en-US" dirty="0" err="1"/>
              <a:t>StorNext</a:t>
            </a:r>
            <a:r>
              <a:rPr lang="en-US" dirty="0"/>
              <a:t> QX-Series Disk Management Utility User </a:t>
            </a:r>
            <a:r>
              <a:rPr lang="en-US" dirty="0" smtClean="0"/>
              <a:t>Guide</a:t>
            </a:r>
          </a:p>
          <a:p>
            <a:pPr lvl="1"/>
            <a:r>
              <a:rPr lang="en-US" dirty="0" err="1"/>
              <a:t>StorNext</a:t>
            </a:r>
            <a:r>
              <a:rPr lang="en-US" dirty="0"/>
              <a:t> Q-Series Command Line Interface Reference </a:t>
            </a:r>
            <a:r>
              <a:rPr lang="en-US" dirty="0" smtClean="0"/>
              <a:t>Guide</a:t>
            </a:r>
          </a:p>
        </p:txBody>
      </p:sp>
      <p:sp>
        <p:nvSpPr>
          <p:cNvPr id="4" name="Slide Number Placeholder 3"/>
          <p:cNvSpPr>
            <a:spLocks noGrp="1"/>
          </p:cNvSpPr>
          <p:nvPr>
            <p:ph type="sldNum" sz="quarter" idx="10"/>
          </p:nvPr>
        </p:nvSpPr>
        <p:spPr/>
        <p:txBody>
          <a:bodyPr/>
          <a:lstStyle/>
          <a:p>
            <a:pPr>
              <a:defRPr/>
            </a:pPr>
            <a:fld id="{2EC7CA25-9962-456F-B1E2-E811D1FA5007}" type="slidenum">
              <a:rPr lang="en-US" smtClean="0"/>
              <a:pPr>
                <a:defRPr/>
              </a:pPr>
              <a:t>24</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2324100"/>
            <a:ext cx="4419600" cy="4533900"/>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4917126"/>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a:xfrm>
            <a:off x="339725" y="1047750"/>
            <a:ext cx="8442325" cy="5029200"/>
          </a:xfrm>
        </p:spPr>
        <p:txBody>
          <a:bodyPr/>
          <a:lstStyle/>
          <a:p>
            <a:r>
              <a:rPr lang="en-US" dirty="0"/>
              <a:t>Dot Hill led Training recordings are posted on </a:t>
            </a:r>
            <a:r>
              <a:rPr lang="en-US" dirty="0" err="1"/>
              <a:t>StorageCare</a:t>
            </a:r>
            <a:r>
              <a:rPr lang="en-US" dirty="0"/>
              <a:t> Learning (with assessment and participation tracking) and </a:t>
            </a:r>
            <a:r>
              <a:rPr lang="en-US" dirty="0" err="1"/>
              <a:t>CSWeb</a:t>
            </a:r>
            <a:r>
              <a:rPr lang="en-US" dirty="0"/>
              <a:t> (NO assessment/tracking).</a:t>
            </a:r>
          </a:p>
          <a:p>
            <a:pPr lvl="1"/>
            <a:r>
              <a:rPr lang="en-US" dirty="0" err="1" smtClean="0"/>
              <a:t>StorNext</a:t>
            </a:r>
            <a:r>
              <a:rPr lang="en-US" dirty="0" smtClean="0"/>
              <a:t> </a:t>
            </a:r>
            <a:r>
              <a:rPr lang="en-US" dirty="0"/>
              <a:t>QX Storage: Product Intro </a:t>
            </a:r>
          </a:p>
          <a:p>
            <a:pPr lvl="1"/>
            <a:r>
              <a:rPr lang="en-US" dirty="0" err="1" smtClean="0"/>
              <a:t>StorNext</a:t>
            </a:r>
            <a:r>
              <a:rPr lang="en-US" dirty="0" smtClean="0"/>
              <a:t> </a:t>
            </a:r>
            <a:r>
              <a:rPr lang="en-US" dirty="0"/>
              <a:t>QX Storage: Architecture </a:t>
            </a:r>
          </a:p>
          <a:p>
            <a:pPr lvl="1"/>
            <a:r>
              <a:rPr lang="en-US" dirty="0" err="1" smtClean="0"/>
              <a:t>StorNext</a:t>
            </a:r>
            <a:r>
              <a:rPr lang="en-US" dirty="0" smtClean="0"/>
              <a:t> </a:t>
            </a:r>
            <a:r>
              <a:rPr lang="en-US" dirty="0"/>
              <a:t>QX Storage: Installation  </a:t>
            </a:r>
          </a:p>
          <a:p>
            <a:pPr lvl="1"/>
            <a:r>
              <a:rPr lang="en-US" dirty="0" err="1" smtClean="0"/>
              <a:t>StorNext</a:t>
            </a:r>
            <a:r>
              <a:rPr lang="en-US" dirty="0" smtClean="0"/>
              <a:t> </a:t>
            </a:r>
            <a:r>
              <a:rPr lang="en-US" dirty="0"/>
              <a:t>QX Storage: Intro to CLI </a:t>
            </a:r>
          </a:p>
          <a:p>
            <a:pPr lvl="1"/>
            <a:r>
              <a:rPr lang="en-US" dirty="0" err="1" smtClean="0"/>
              <a:t>StorNext</a:t>
            </a:r>
            <a:r>
              <a:rPr lang="en-US" dirty="0" smtClean="0"/>
              <a:t> </a:t>
            </a:r>
            <a:r>
              <a:rPr lang="en-US" dirty="0"/>
              <a:t>QX Storage: CLI Demo </a:t>
            </a:r>
          </a:p>
          <a:p>
            <a:pPr lvl="1"/>
            <a:r>
              <a:rPr lang="en-US" dirty="0" err="1" smtClean="0"/>
              <a:t>StorNext</a:t>
            </a:r>
            <a:r>
              <a:rPr lang="en-US" dirty="0" smtClean="0"/>
              <a:t> </a:t>
            </a:r>
            <a:r>
              <a:rPr lang="en-US" dirty="0"/>
              <a:t>QX Storage: Firmware Updates </a:t>
            </a:r>
          </a:p>
          <a:p>
            <a:pPr lvl="1"/>
            <a:r>
              <a:rPr lang="en-US" dirty="0" err="1" smtClean="0"/>
              <a:t>StorNext</a:t>
            </a:r>
            <a:r>
              <a:rPr lang="en-US" dirty="0" smtClean="0"/>
              <a:t> </a:t>
            </a:r>
            <a:r>
              <a:rPr lang="en-US" dirty="0"/>
              <a:t>QX Storage: Configuring the System with the SMU </a:t>
            </a:r>
          </a:p>
          <a:p>
            <a:pPr lvl="1"/>
            <a:r>
              <a:rPr lang="en-US" dirty="0" err="1" smtClean="0"/>
              <a:t>StorNext</a:t>
            </a:r>
            <a:r>
              <a:rPr lang="en-US" dirty="0" smtClean="0"/>
              <a:t> </a:t>
            </a:r>
            <a:r>
              <a:rPr lang="en-US" dirty="0"/>
              <a:t>QX Storage: More About Spares </a:t>
            </a:r>
          </a:p>
          <a:p>
            <a:pPr lvl="1"/>
            <a:r>
              <a:rPr lang="en-US" dirty="0" err="1" smtClean="0"/>
              <a:t>StorNext</a:t>
            </a:r>
            <a:r>
              <a:rPr lang="en-US" dirty="0" smtClean="0"/>
              <a:t> </a:t>
            </a:r>
            <a:r>
              <a:rPr lang="en-US" dirty="0"/>
              <a:t>QX Storage: Disk Failures During </a:t>
            </a:r>
            <a:r>
              <a:rPr lang="en-US" dirty="0" err="1"/>
              <a:t>VDisk</a:t>
            </a:r>
            <a:r>
              <a:rPr lang="en-US" dirty="0"/>
              <a:t> Initialization </a:t>
            </a:r>
          </a:p>
          <a:p>
            <a:pPr lvl="1"/>
            <a:r>
              <a:rPr lang="en-US" dirty="0" err="1" smtClean="0"/>
              <a:t>StorNext</a:t>
            </a:r>
            <a:r>
              <a:rPr lang="en-US" dirty="0" smtClean="0"/>
              <a:t> </a:t>
            </a:r>
            <a:r>
              <a:rPr lang="en-US" dirty="0"/>
              <a:t>QX Storage: Working with Logs </a:t>
            </a:r>
          </a:p>
          <a:p>
            <a:pPr lvl="1"/>
            <a:r>
              <a:rPr lang="en-US" dirty="0" smtClean="0"/>
              <a:t>Storage </a:t>
            </a:r>
            <a:r>
              <a:rPr lang="en-US" dirty="0"/>
              <a:t>QX Storage: Identifying Issues in the SMU </a:t>
            </a:r>
            <a:endParaRPr lang="en-US" dirty="0" smtClean="0"/>
          </a:p>
          <a:p>
            <a:r>
              <a:rPr lang="en-US" dirty="0" smtClean="0"/>
              <a:t>Quantum branded training to come at a later date</a:t>
            </a:r>
          </a:p>
          <a:p>
            <a:endParaRPr lang="en-US" dirty="0" smtClean="0"/>
          </a:p>
        </p:txBody>
      </p:sp>
      <p:sp>
        <p:nvSpPr>
          <p:cNvPr id="4" name="Slide Number Placeholder 3"/>
          <p:cNvSpPr>
            <a:spLocks noGrp="1"/>
          </p:cNvSpPr>
          <p:nvPr>
            <p:ph type="sldNum" sz="quarter" idx="10"/>
          </p:nvPr>
        </p:nvSpPr>
        <p:spPr/>
        <p:txBody>
          <a:bodyPr/>
          <a:lstStyle/>
          <a:p>
            <a:pPr>
              <a:defRPr/>
            </a:pPr>
            <a:fld id="{2EC7CA25-9962-456F-B1E2-E811D1FA5007}" type="slidenum">
              <a:rPr lang="en-US" smtClean="0"/>
              <a:pPr>
                <a:defRPr/>
              </a:pPr>
              <a:t>25</a:t>
            </a:fld>
            <a:endParaRPr lang="en-US" dirty="0"/>
          </a:p>
        </p:txBody>
      </p:sp>
    </p:spTree>
    <p:extLst>
      <p:ext uri="{BB962C8B-B14F-4D97-AF65-F5344CB8AC3E}">
        <p14:creationId xmlns:p14="http://schemas.microsoft.com/office/powerpoint/2010/main" xmlns="" val="1027317881"/>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Service Strategy</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26</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a:t>
            </a:r>
            <a:r>
              <a:rPr lang="en-US" sz="1600" b="1" dirty="0" smtClean="0">
                <a:solidFill>
                  <a:srgbClr val="7DD8F4"/>
                </a:solidFill>
                <a:ea typeface="ＭＳ Ｐゴシック" charset="-128"/>
                <a:cs typeface="ＭＳ Ｐゴシック" charset="-128"/>
              </a:rPr>
              <a:t>Jim Hibbard</a:t>
            </a:r>
            <a:endPar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endParaRPr>
          </a:p>
        </p:txBody>
      </p:sp>
    </p:spTree>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dirty="0" smtClean="0">
                <a:latin typeface="Arial" charset="0"/>
                <a:cs typeface="Arial" charset="0"/>
              </a:rPr>
              <a:t> QX-1200/2400 Service Model Summary</a:t>
            </a:r>
          </a:p>
        </p:txBody>
      </p:sp>
      <p:sp>
        <p:nvSpPr>
          <p:cNvPr id="15363" name="Content Placeholder 2"/>
          <p:cNvSpPr>
            <a:spLocks noGrp="1"/>
          </p:cNvSpPr>
          <p:nvPr>
            <p:ph idx="1"/>
          </p:nvPr>
        </p:nvSpPr>
        <p:spPr>
          <a:xfrm>
            <a:off x="301625" y="969574"/>
            <a:ext cx="8596715" cy="5446713"/>
          </a:xfrm>
        </p:spPr>
        <p:txBody>
          <a:bodyPr/>
          <a:lstStyle/>
          <a:p>
            <a:pPr lvl="0"/>
            <a:r>
              <a:rPr lang="en-US" sz="1800" b="1" dirty="0" smtClean="0"/>
              <a:t>Identical Service model to </a:t>
            </a:r>
            <a:r>
              <a:rPr lang="en-US" sz="1800" b="1" dirty="0" err="1" smtClean="0"/>
              <a:t>NetApp</a:t>
            </a:r>
            <a:r>
              <a:rPr lang="en-US" sz="1800" b="1" dirty="0" smtClean="0"/>
              <a:t> based Q-Series (intentional)</a:t>
            </a:r>
          </a:p>
          <a:p>
            <a:pPr lvl="0"/>
            <a:r>
              <a:rPr lang="en-US" sz="1800" b="1" dirty="0" smtClean="0"/>
              <a:t>Case Management: </a:t>
            </a:r>
            <a:r>
              <a:rPr lang="en-US" sz="1800" dirty="0" smtClean="0"/>
              <a:t>Global Call Handling (GCH), CDS</a:t>
            </a:r>
          </a:p>
          <a:p>
            <a:pPr lvl="0"/>
            <a:r>
              <a:rPr lang="en-US" sz="1800" b="1" dirty="0" smtClean="0"/>
              <a:t>Technical Support: </a:t>
            </a:r>
            <a:r>
              <a:rPr lang="en-US" sz="1800" dirty="0" smtClean="0"/>
              <a:t>Software Product Support (SPS)</a:t>
            </a:r>
          </a:p>
          <a:p>
            <a:pPr lvl="0"/>
            <a:r>
              <a:rPr lang="en-US" sz="1800" b="1" dirty="0" smtClean="0"/>
              <a:t>Field Support: </a:t>
            </a:r>
            <a:r>
              <a:rPr lang="en-US" sz="1800" dirty="0" smtClean="0"/>
              <a:t>Quantum Field Engineers (QFE) as Primary with ASSPs/TPMs as Secondary</a:t>
            </a:r>
          </a:p>
          <a:p>
            <a:pPr lvl="0"/>
            <a:r>
              <a:rPr lang="en-US" sz="1800" b="1" dirty="0" smtClean="0"/>
              <a:t>Escalation Support: </a:t>
            </a:r>
            <a:r>
              <a:rPr lang="en-US" sz="1800" dirty="0" smtClean="0"/>
              <a:t>Dot Hill Solutions, StorNext Sustaining (SUS), and Quantum HW Engineering</a:t>
            </a:r>
          </a:p>
          <a:p>
            <a:pPr lvl="0"/>
            <a:r>
              <a:rPr lang="en-US" sz="1800" b="1" dirty="0" smtClean="0"/>
              <a:t>Replacement Part Fulfillment: </a:t>
            </a:r>
            <a:r>
              <a:rPr lang="en-US" sz="1800" dirty="0" smtClean="0"/>
              <a:t>FRU/CRUs stocked in Quantum Field Inventory.</a:t>
            </a:r>
          </a:p>
          <a:p>
            <a:pPr lvl="0"/>
            <a:r>
              <a:rPr lang="en-US" sz="1800" b="1" dirty="0" smtClean="0"/>
              <a:t>Service Offerings</a:t>
            </a:r>
          </a:p>
          <a:p>
            <a:pPr lvl="1"/>
            <a:r>
              <a:rPr lang="en-US" sz="1600" dirty="0" smtClean="0"/>
              <a:t>Standard Warranty: Three-year next business day parts replacement. Replacement item shipment targeted for next business day. Customer will perform the replacement and return of the failed item. Parts replacement service available 5x9 via telephone or email. Includes 30 days of 5x9 telephone and email software support.  (</a:t>
            </a:r>
            <a:r>
              <a:rPr lang="en-US" sz="1600" i="1" dirty="0" smtClean="0"/>
              <a:t>This warranty is designed to match competition with a longer warranty term and to take advantage of the trend toward Customer Replaceable Units (CRU))</a:t>
            </a:r>
          </a:p>
          <a:p>
            <a:pPr lvl="1"/>
            <a:r>
              <a:rPr lang="en-US" sz="1600" dirty="0" smtClean="0"/>
              <a:t>Uplifts and Extensions: Gold, NBD Gold, Bronze, Renewals and Extensions</a:t>
            </a:r>
          </a:p>
          <a:p>
            <a:pPr lvl="1"/>
            <a:r>
              <a:rPr lang="en-US" sz="1600" dirty="0" smtClean="0"/>
              <a:t>Installation and Integrations Services: Required </a:t>
            </a:r>
          </a:p>
          <a:p>
            <a:r>
              <a:rPr lang="en-US" sz="1800" b="1" dirty="0" smtClean="0"/>
              <a:t>Service Plan: </a:t>
            </a:r>
            <a:r>
              <a:rPr lang="en-US" sz="1800" dirty="0" smtClean="0"/>
              <a:t> 0-15019-01</a:t>
            </a:r>
          </a:p>
          <a:p>
            <a:pPr lvl="0">
              <a:buNone/>
            </a:pPr>
            <a:endParaRPr lang="en-US" dirty="0" smtClean="0"/>
          </a:p>
          <a:p>
            <a:pPr marL="342900" lvl="1" indent="-342900" eaLnBrk="1" hangingPunct="1">
              <a:buSzPct val="75000"/>
              <a:buFont typeface="Wingdings" pitchFamily="2" charset="2"/>
              <a:buChar char="§"/>
            </a:pPr>
            <a:endParaRPr sz="2400" dirty="0" smtClean="0">
              <a:latin typeface="Arial" charset="0"/>
              <a:cs typeface="Arial" charset="0"/>
            </a:endParaRPr>
          </a:p>
        </p:txBody>
      </p:sp>
      <p:sp>
        <p:nvSpPr>
          <p:cNvPr id="15364" name="Slide Number Placeholder 3"/>
          <p:cNvSpPr>
            <a:spLocks noGrp="1"/>
          </p:cNvSpPr>
          <p:nvPr>
            <p:ph type="sldNum" sz="quarter" idx="10"/>
          </p:nvPr>
        </p:nvSpPr>
        <p:spPr bwMode="auto"/>
        <p:txBody>
          <a:bodyPr vert="horz" wrap="square" lIns="91440" tIns="45720" rIns="91440" bIns="45720" numCol="1" anchor="t" anchorCtr="0" compatLnSpc="1">
            <a:prstTxWarp prst="textNoShape">
              <a:avLst/>
            </a:prstTxWarp>
          </a:bodyPr>
          <a:lstStyle/>
          <a:p>
            <a:pPr>
              <a:defRPr/>
            </a:pPr>
            <a:fld id="{A1FF8A79-CA05-40B6-A77C-3F293D6B025F}" type="slidenum">
              <a:rPr smtClean="0">
                <a:ea typeface="MS PGothic" pitchFamily="34" charset="-128"/>
              </a:rPr>
              <a:pPr>
                <a:defRPr/>
              </a:pPr>
              <a:t>27</a:t>
            </a:fld>
            <a:endParaRPr smtClean="0">
              <a:ea typeface="MS PGothic" pitchFamily="34" charset="-128"/>
            </a:endParaRPr>
          </a:p>
        </p:txBody>
      </p:sp>
    </p:spTree>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sz="2800" dirty="0" smtClean="0">
                <a:latin typeface="Arial" charset="0"/>
                <a:cs typeface="Arial" charset="0"/>
              </a:rPr>
              <a:t> QX-1200/2400 Service Model Summary (cont.)</a:t>
            </a:r>
          </a:p>
        </p:txBody>
      </p:sp>
      <p:sp>
        <p:nvSpPr>
          <p:cNvPr id="15363" name="Content Placeholder 2"/>
          <p:cNvSpPr>
            <a:spLocks noGrp="1"/>
          </p:cNvSpPr>
          <p:nvPr>
            <p:ph idx="1"/>
          </p:nvPr>
        </p:nvSpPr>
        <p:spPr>
          <a:xfrm>
            <a:off x="301625" y="1174526"/>
            <a:ext cx="8450263" cy="5446713"/>
          </a:xfrm>
        </p:spPr>
        <p:txBody>
          <a:bodyPr/>
          <a:lstStyle/>
          <a:p>
            <a:pPr lvl="0"/>
            <a:r>
              <a:rPr lang="en-US" sz="2000" dirty="0" smtClean="0"/>
              <a:t>Oracle IB Records - In the Oracle Install base (IB), each StorNext QX-1200/2400 Storage Systems will be linked as a child to a specific StorNext product (SW or M330/M440/M660) </a:t>
            </a:r>
          </a:p>
          <a:p>
            <a:pPr lvl="0"/>
            <a:r>
              <a:rPr lang="en-US" sz="2000" dirty="0" smtClean="0"/>
              <a:t>Opening an SR - SRs will be logged under that main </a:t>
            </a:r>
            <a:r>
              <a:rPr lang="en-US" sz="2000" dirty="0" err="1" smtClean="0"/>
              <a:t>StorNext</a:t>
            </a:r>
            <a:r>
              <a:rPr lang="en-US" sz="2000" dirty="0" smtClean="0"/>
              <a:t> (SW or M330/M440/M660) serial number. </a:t>
            </a:r>
          </a:p>
          <a:p>
            <a:pPr lvl="1"/>
            <a:r>
              <a:rPr lang="en-US" sz="1600" dirty="0" smtClean="0"/>
              <a:t>We need to look for a better process because this is causing confusion</a:t>
            </a:r>
          </a:p>
          <a:p>
            <a:pPr lvl="1"/>
            <a:r>
              <a:rPr lang="en-US" sz="1600" dirty="0" smtClean="0"/>
              <a:t>Logistics has difficulty with Service ordering parts against t a SW SR</a:t>
            </a:r>
          </a:p>
          <a:p>
            <a:pPr lvl="0">
              <a:buNone/>
            </a:pPr>
            <a:endParaRPr lang="en-US" dirty="0" smtClean="0"/>
          </a:p>
          <a:p>
            <a:pPr marL="342900" lvl="1" indent="-342900" eaLnBrk="1" hangingPunct="1">
              <a:buSzPct val="75000"/>
              <a:buFont typeface="Wingdings" pitchFamily="2" charset="2"/>
              <a:buChar char="§"/>
            </a:pPr>
            <a:endParaRPr sz="2400" dirty="0" smtClean="0">
              <a:latin typeface="Arial" charset="0"/>
              <a:cs typeface="Arial" charset="0"/>
            </a:endParaRPr>
          </a:p>
        </p:txBody>
      </p:sp>
      <p:sp>
        <p:nvSpPr>
          <p:cNvPr id="15364" name="Slide Number Placeholder 3"/>
          <p:cNvSpPr>
            <a:spLocks noGrp="1"/>
          </p:cNvSpPr>
          <p:nvPr>
            <p:ph type="sldNum" sz="quarter" idx="10"/>
          </p:nvPr>
        </p:nvSpPr>
        <p:spPr bwMode="auto"/>
        <p:txBody>
          <a:bodyPr vert="horz" wrap="square" lIns="91440" tIns="45720" rIns="91440" bIns="45720" numCol="1" anchor="t" anchorCtr="0" compatLnSpc="1">
            <a:prstTxWarp prst="textNoShape">
              <a:avLst/>
            </a:prstTxWarp>
          </a:bodyPr>
          <a:lstStyle/>
          <a:p>
            <a:pPr>
              <a:defRPr/>
            </a:pPr>
            <a:fld id="{A1FF8A79-CA05-40B6-A77C-3F293D6B025F}" type="slidenum">
              <a:rPr smtClean="0">
                <a:ea typeface="MS PGothic" pitchFamily="34" charset="-128"/>
              </a:rPr>
              <a:pPr>
                <a:defRPr/>
              </a:pPr>
              <a:t>28</a:t>
            </a:fld>
            <a:endParaRPr smtClean="0">
              <a:ea typeface="MS PGothic" pitchFamily="34" charset="-128"/>
            </a:endParaRPr>
          </a:p>
        </p:txBody>
      </p:sp>
    </p:spTree>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dirty="0" smtClean="0">
                <a:latin typeface="Arial" charset="0"/>
                <a:cs typeface="Arial" charset="0"/>
              </a:rPr>
              <a:t>Dot Hill Solutions Introduction (DHS)</a:t>
            </a:r>
          </a:p>
        </p:txBody>
      </p:sp>
      <p:sp>
        <p:nvSpPr>
          <p:cNvPr id="15363" name="Content Placeholder 2"/>
          <p:cNvSpPr>
            <a:spLocks noGrp="1"/>
          </p:cNvSpPr>
          <p:nvPr>
            <p:ph idx="1"/>
          </p:nvPr>
        </p:nvSpPr>
        <p:spPr>
          <a:xfrm>
            <a:off x="301625" y="969574"/>
            <a:ext cx="8450263" cy="5446713"/>
          </a:xfrm>
        </p:spPr>
        <p:txBody>
          <a:bodyPr/>
          <a:lstStyle/>
          <a:p>
            <a:r>
              <a:rPr lang="en-US" sz="1800" dirty="0" smtClean="0"/>
              <a:t>DHS is based in Longmont, CO</a:t>
            </a:r>
          </a:p>
          <a:p>
            <a:r>
              <a:rPr lang="en-US" sz="1800" dirty="0" smtClean="0"/>
              <a:t>Support contract with DHS – 7x24x365</a:t>
            </a:r>
          </a:p>
          <a:p>
            <a:r>
              <a:rPr lang="en-US" sz="1800" dirty="0" smtClean="0"/>
              <a:t>Dot Hill Technical Support Locations:</a:t>
            </a:r>
            <a:endParaRPr lang="en-US" dirty="0" smtClean="0"/>
          </a:p>
          <a:p>
            <a:pPr lvl="1"/>
            <a:r>
              <a:rPr lang="en-US" sz="1600" dirty="0" smtClean="0"/>
              <a:t>Frontline Support (Level 1) – Chennai, India</a:t>
            </a:r>
          </a:p>
          <a:p>
            <a:pPr lvl="1"/>
            <a:r>
              <a:rPr lang="en-US" sz="1600" dirty="0" smtClean="0"/>
              <a:t>Engineering Support – Hyderabad, India</a:t>
            </a:r>
          </a:p>
          <a:p>
            <a:pPr lvl="1"/>
            <a:r>
              <a:rPr lang="en-US" sz="1600" dirty="0" smtClean="0"/>
              <a:t>Systems Engineering Support – US, EMEA, AP, Japan</a:t>
            </a:r>
          </a:p>
          <a:p>
            <a:pPr lvl="1"/>
            <a:r>
              <a:rPr lang="en-US" sz="1600" dirty="0" smtClean="0"/>
              <a:t>L3 Technical Support – Longmont, CO</a:t>
            </a:r>
          </a:p>
          <a:p>
            <a:r>
              <a:rPr lang="en-US" sz="1800" dirty="0" smtClean="0"/>
              <a:t>Dot Hill Solutions Technical Support may be leveraged for technical assistance </a:t>
            </a:r>
          </a:p>
          <a:p>
            <a:pPr lvl="1"/>
            <a:r>
              <a:rPr lang="en-US" sz="1600" dirty="0" smtClean="0"/>
              <a:t>DHS prefers that cases are opened online, but will also accept phone calls.  </a:t>
            </a:r>
          </a:p>
          <a:p>
            <a:pPr lvl="1"/>
            <a:r>
              <a:rPr lang="en-US" sz="1600" dirty="0" err="1" smtClean="0"/>
              <a:t>SANsolve</a:t>
            </a:r>
            <a:r>
              <a:rPr lang="en-US" sz="1600" dirty="0" smtClean="0"/>
              <a:t> is Dot Hill’s online case management and knowledge base system.  </a:t>
            </a:r>
          </a:p>
          <a:p>
            <a:pPr lvl="2"/>
            <a:r>
              <a:rPr lang="en-US" sz="1400" dirty="0" smtClean="0"/>
              <a:t>Registration and access details are located in QX Series Service Plan</a:t>
            </a:r>
          </a:p>
          <a:p>
            <a:pPr lvl="1"/>
            <a:r>
              <a:rPr lang="en-US" sz="1600" dirty="0" smtClean="0"/>
              <a:t>Dot Hill Solutions Level 1 support can be contacted directly via the phone</a:t>
            </a:r>
          </a:p>
          <a:p>
            <a:pPr lvl="2"/>
            <a:r>
              <a:rPr lang="en-US" sz="1400" dirty="0" smtClean="0"/>
              <a:t>Contact details are located in the QX Series Service Plan</a:t>
            </a:r>
          </a:p>
          <a:p>
            <a:pPr marL="342900" lvl="2" indent="-342900">
              <a:buSzPct val="75000"/>
            </a:pPr>
            <a:r>
              <a:rPr lang="en-US" sz="1800" dirty="0" smtClean="0"/>
              <a:t>Dot Hill Solutions Escalations</a:t>
            </a:r>
          </a:p>
          <a:p>
            <a:pPr lvl="1"/>
            <a:r>
              <a:rPr lang="en-US" sz="1600" dirty="0" smtClean="0"/>
              <a:t>DHS Level 3 Technical Support is responsible for escalations. If you feel your needs are not being addressed by the L1 team, you can ask the case be escalated to L3, or contact escalation management directly. </a:t>
            </a:r>
          </a:p>
          <a:p>
            <a:pPr lvl="2"/>
            <a:r>
              <a:rPr lang="en-US" sz="1400" dirty="0" smtClean="0"/>
              <a:t>Escalation manager contact details are located in the QX Series Plan</a:t>
            </a:r>
          </a:p>
        </p:txBody>
      </p:sp>
      <p:sp>
        <p:nvSpPr>
          <p:cNvPr id="15364" name="Slide Number Placeholder 3"/>
          <p:cNvSpPr>
            <a:spLocks noGrp="1"/>
          </p:cNvSpPr>
          <p:nvPr>
            <p:ph type="sldNum" sz="quarter" idx="10"/>
          </p:nvPr>
        </p:nvSpPr>
        <p:spPr bwMode="auto"/>
        <p:txBody>
          <a:bodyPr vert="horz" wrap="square" lIns="91440" tIns="45720" rIns="91440" bIns="45720" numCol="1" anchor="t" anchorCtr="0" compatLnSpc="1">
            <a:prstTxWarp prst="textNoShape">
              <a:avLst/>
            </a:prstTxWarp>
          </a:bodyPr>
          <a:lstStyle/>
          <a:p>
            <a:pPr>
              <a:defRPr/>
            </a:pPr>
            <a:fld id="{A1FF8A79-CA05-40B6-A77C-3F293D6B025F}" type="slidenum">
              <a:rPr smtClean="0">
                <a:ea typeface="MS PGothic" pitchFamily="34" charset="-128"/>
              </a:rPr>
              <a:pPr>
                <a:defRPr/>
              </a:pPr>
              <a:t>29</a:t>
            </a:fld>
            <a:endParaRPr smtClean="0">
              <a:ea typeface="MS PGothic" pitchFamily="34" charset="-128"/>
            </a:endParaRPr>
          </a:p>
        </p:txBody>
      </p:sp>
    </p:spTree>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Agenda</a:t>
            </a:r>
            <a:endParaRPr lang="en-US" dirty="0"/>
          </a:p>
        </p:txBody>
      </p:sp>
      <p:sp>
        <p:nvSpPr>
          <p:cNvPr id="3" name="Content Placeholder 2"/>
          <p:cNvSpPr>
            <a:spLocks noGrp="1"/>
          </p:cNvSpPr>
          <p:nvPr>
            <p:ph idx="1"/>
          </p:nvPr>
        </p:nvSpPr>
        <p:spPr>
          <a:xfrm>
            <a:off x="301625" y="1143000"/>
            <a:ext cx="8160888" cy="5029200"/>
          </a:xfrm>
        </p:spPr>
        <p:txBody>
          <a:bodyPr/>
          <a:lstStyle/>
          <a:p>
            <a:pPr>
              <a:lnSpc>
                <a:spcPct val="90000"/>
              </a:lnSpc>
            </a:pPr>
            <a:r>
              <a:rPr lang="en-US" sz="2000" dirty="0" smtClean="0">
                <a:solidFill>
                  <a:schemeClr val="tx1"/>
                </a:solidFill>
              </a:rPr>
              <a:t>Marketing Overview – Nick Elvester</a:t>
            </a:r>
          </a:p>
          <a:p>
            <a:pPr>
              <a:lnSpc>
                <a:spcPct val="90000"/>
              </a:lnSpc>
            </a:pPr>
            <a:r>
              <a:rPr lang="en-US" sz="2000" dirty="0">
                <a:solidFill>
                  <a:schemeClr val="tx1"/>
                </a:solidFill>
              </a:rPr>
              <a:t>Engineering – Charlie Kunkel </a:t>
            </a:r>
            <a:r>
              <a:rPr lang="en-US" sz="1600" dirty="0">
                <a:solidFill>
                  <a:schemeClr val="tx1"/>
                </a:solidFill>
              </a:rPr>
              <a:t>(Dot Hill)</a:t>
            </a:r>
            <a:r>
              <a:rPr lang="en-US" sz="2000" dirty="0">
                <a:solidFill>
                  <a:schemeClr val="tx1"/>
                </a:solidFill>
              </a:rPr>
              <a:t>, Jeff Cheeney </a:t>
            </a:r>
            <a:r>
              <a:rPr lang="en-US" sz="1600" dirty="0">
                <a:solidFill>
                  <a:schemeClr val="tx1"/>
                </a:solidFill>
              </a:rPr>
              <a:t>(Quantum)</a:t>
            </a:r>
            <a:endParaRPr lang="en-US" sz="2000" dirty="0">
              <a:solidFill>
                <a:schemeClr val="tx1"/>
              </a:solidFill>
            </a:endParaRPr>
          </a:p>
          <a:p>
            <a:r>
              <a:rPr lang="en-US" sz="2000" dirty="0">
                <a:solidFill>
                  <a:schemeClr val="tx1"/>
                </a:solidFill>
              </a:rPr>
              <a:t>Known Issues – Charlie Kunkel </a:t>
            </a:r>
            <a:r>
              <a:rPr lang="en-US" sz="1600" dirty="0">
                <a:solidFill>
                  <a:schemeClr val="tx1"/>
                </a:solidFill>
              </a:rPr>
              <a:t>(Dot Hill)</a:t>
            </a:r>
            <a:r>
              <a:rPr lang="en-US" sz="2000" dirty="0">
                <a:solidFill>
                  <a:schemeClr val="tx1"/>
                </a:solidFill>
              </a:rPr>
              <a:t>, Jeff Cheeney </a:t>
            </a:r>
            <a:r>
              <a:rPr lang="en-US" sz="1600" dirty="0">
                <a:solidFill>
                  <a:schemeClr val="tx1"/>
                </a:solidFill>
              </a:rPr>
              <a:t>(Quantum)</a:t>
            </a:r>
            <a:endParaRPr lang="en-US" sz="2000" dirty="0">
              <a:solidFill>
                <a:schemeClr val="tx1"/>
              </a:solidFill>
            </a:endParaRPr>
          </a:p>
          <a:p>
            <a:r>
              <a:rPr lang="en-US" sz="2000" dirty="0" smtClean="0">
                <a:solidFill>
                  <a:schemeClr val="tx1"/>
                </a:solidFill>
              </a:rPr>
              <a:t>Documentation and Training– Dave Chapman</a:t>
            </a:r>
          </a:p>
          <a:p>
            <a:r>
              <a:rPr lang="en-US" sz="2000" dirty="0" smtClean="0">
                <a:solidFill>
                  <a:schemeClr val="tx1"/>
                </a:solidFill>
              </a:rPr>
              <a:t>Service Strategy – Jim Hibbard</a:t>
            </a:r>
          </a:p>
          <a:p>
            <a:endParaRPr lang="en-US" sz="2000" dirty="0" smtClean="0"/>
          </a:p>
          <a:p>
            <a:endParaRPr lang="en-US" sz="2000" dirty="0" smtClean="0"/>
          </a:p>
          <a:p>
            <a:pPr marL="463550" indent="-411163" defTabSz="914400" eaLnBrk="1" hangingPunct="1">
              <a:lnSpc>
                <a:spcPct val="90000"/>
              </a:lnSpc>
              <a:buNone/>
            </a:pPr>
            <a:r>
              <a:rPr lang="en-US" sz="2000" dirty="0" smtClean="0">
                <a:solidFill>
                  <a:srgbClr val="FF0000"/>
                </a:solidFill>
                <a:cs typeface="Arial" charset="0"/>
              </a:rPr>
              <a:t>Note: Ask questions as we go.  Q&amp;A also at the end.</a:t>
            </a:r>
          </a:p>
          <a:p>
            <a:endParaRPr lang="en-US" dirty="0"/>
          </a:p>
        </p:txBody>
      </p:sp>
      <p:sp>
        <p:nvSpPr>
          <p:cNvPr id="5" name="Slide Number Placeholder 4"/>
          <p:cNvSpPr>
            <a:spLocks noGrp="1"/>
          </p:cNvSpPr>
          <p:nvPr>
            <p:ph type="sldNum" sz="quarter" idx="10"/>
          </p:nvPr>
        </p:nvSpPr>
        <p:spPr/>
        <p:txBody>
          <a:bodyPr/>
          <a:lstStyle/>
          <a:p>
            <a:pPr>
              <a:defRPr/>
            </a:pPr>
            <a:fld id="{FB54C75B-A179-42A1-8192-6F39BEF3B589}" type="slidenum">
              <a:rPr lang="en-US" smtClean="0"/>
              <a:pPr>
                <a:defRPr/>
              </a:pPr>
              <a:t>3</a:t>
            </a:fld>
            <a:endParaRPr lang="en-US" sz="1200" dirty="0"/>
          </a:p>
        </p:txBody>
      </p:sp>
    </p:spTree>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dirty="0" smtClean="0">
                <a:latin typeface="Arial" charset="0"/>
                <a:cs typeface="Arial" charset="0"/>
              </a:rPr>
              <a:t> </a:t>
            </a:r>
            <a:r>
              <a:rPr lang="en-US" dirty="0" smtClean="0">
                <a:latin typeface="Arial" charset="0"/>
                <a:cs typeface="Arial" charset="0"/>
              </a:rPr>
              <a:t> FRU/CRU Model</a:t>
            </a:r>
            <a:endParaRPr dirty="0" smtClean="0">
              <a:latin typeface="Arial" charset="0"/>
              <a:cs typeface="Arial" charset="0"/>
            </a:endParaRPr>
          </a:p>
        </p:txBody>
      </p:sp>
      <p:sp>
        <p:nvSpPr>
          <p:cNvPr id="15363" name="Content Placeholder 2"/>
          <p:cNvSpPr>
            <a:spLocks noGrp="1"/>
          </p:cNvSpPr>
          <p:nvPr>
            <p:ph idx="1"/>
          </p:nvPr>
        </p:nvSpPr>
        <p:spPr>
          <a:xfrm>
            <a:off x="301625" y="1143000"/>
            <a:ext cx="8450263" cy="5446713"/>
          </a:xfrm>
        </p:spPr>
        <p:txBody>
          <a:bodyPr/>
          <a:lstStyle/>
          <a:p>
            <a:pPr lvl="0"/>
            <a:r>
              <a:rPr lang="en-US" dirty="0" smtClean="0"/>
              <a:t>All Field Replaceable Components are CRUs</a:t>
            </a:r>
            <a:endParaRPr lang="en-US" sz="2000" dirty="0" smtClean="0"/>
          </a:p>
          <a:p>
            <a:pPr lvl="0">
              <a:buNone/>
            </a:pPr>
            <a:endParaRPr lang="en-US" dirty="0" smtClean="0"/>
          </a:p>
          <a:p>
            <a:pPr marL="342900" lvl="1" indent="-342900" eaLnBrk="1" hangingPunct="1">
              <a:buSzPct val="75000"/>
              <a:buFont typeface="Wingdings" pitchFamily="2" charset="2"/>
              <a:buChar char="§"/>
            </a:pPr>
            <a:endParaRPr sz="2400" dirty="0" smtClean="0">
              <a:latin typeface="Arial" charset="0"/>
              <a:cs typeface="Arial" charset="0"/>
            </a:endParaRPr>
          </a:p>
        </p:txBody>
      </p:sp>
      <p:sp>
        <p:nvSpPr>
          <p:cNvPr id="15364" name="Slide Number Placeholder 3"/>
          <p:cNvSpPr>
            <a:spLocks noGrp="1"/>
          </p:cNvSpPr>
          <p:nvPr>
            <p:ph type="sldNum" sz="quarter" idx="10"/>
          </p:nvPr>
        </p:nvSpPr>
        <p:spPr bwMode="auto"/>
        <p:txBody>
          <a:bodyPr vert="horz" wrap="square" lIns="91440" tIns="45720" rIns="91440" bIns="45720" numCol="1" anchor="t" anchorCtr="0" compatLnSpc="1">
            <a:prstTxWarp prst="textNoShape">
              <a:avLst/>
            </a:prstTxWarp>
          </a:bodyPr>
          <a:lstStyle/>
          <a:p>
            <a:pPr>
              <a:defRPr/>
            </a:pPr>
            <a:fld id="{A1FF8A79-CA05-40B6-A77C-3F293D6B025F}" type="slidenum">
              <a:rPr smtClean="0">
                <a:ea typeface="MS PGothic" pitchFamily="34" charset="-128"/>
              </a:rPr>
              <a:pPr>
                <a:defRPr/>
              </a:pPr>
              <a:t>30</a:t>
            </a:fld>
            <a:endParaRPr smtClean="0">
              <a:ea typeface="MS PGothic" pitchFamily="34" charset="-128"/>
            </a:endParaRPr>
          </a:p>
        </p:txBody>
      </p:sp>
      <p:pic>
        <p:nvPicPr>
          <p:cNvPr id="5" name="Picture 2"/>
          <p:cNvPicPr>
            <a:picLocks noChangeAspect="1" noChangeArrowheads="1"/>
          </p:cNvPicPr>
          <p:nvPr/>
        </p:nvPicPr>
        <p:blipFill>
          <a:blip r:embed="rId2" cstate="print"/>
          <a:srcRect/>
          <a:stretch>
            <a:fillRect/>
          </a:stretch>
        </p:blipFill>
        <p:spPr bwMode="auto">
          <a:xfrm>
            <a:off x="511949" y="1734207"/>
            <a:ext cx="7013255" cy="4802774"/>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679700"/>
            <a:ext cx="7772400" cy="639763"/>
          </a:xfrm>
        </p:spPr>
        <p:txBody>
          <a:bodyPr/>
          <a:lstStyle/>
          <a:p>
            <a:pPr algn="ctr"/>
            <a:r>
              <a:rPr lang="en-US" dirty="0" smtClean="0"/>
              <a:t>Q&amp;A</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31</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endPar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endParaRPr>
          </a:p>
        </p:txBody>
      </p:sp>
    </p:spTree>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Marketing Overview</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4</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Nick Elvester</a:t>
            </a:r>
          </a:p>
        </p:txBody>
      </p:sp>
    </p:spTree>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56" y="134353"/>
            <a:ext cx="8273562" cy="639763"/>
          </a:xfrm>
        </p:spPr>
        <p:txBody>
          <a:bodyPr/>
          <a:lstStyle/>
          <a:p>
            <a:r>
              <a:rPr lang="en-US" sz="2800" dirty="0" smtClean="0"/>
              <a:t>StorNext QX Storage: Part of the Big Data Solution</a:t>
            </a:r>
            <a:endParaRPr lang="en-US" sz="2800" dirty="0"/>
          </a:p>
        </p:txBody>
      </p:sp>
      <p:sp>
        <p:nvSpPr>
          <p:cNvPr id="4" name="Slide Number Placeholder 3"/>
          <p:cNvSpPr>
            <a:spLocks noGrp="1"/>
          </p:cNvSpPr>
          <p:nvPr>
            <p:ph type="sldNum" sz="quarter" idx="10"/>
          </p:nvPr>
        </p:nvSpPr>
        <p:spPr/>
        <p:txBody>
          <a:bodyPr/>
          <a:lstStyle/>
          <a:p>
            <a:fld id="{0C232278-D11E-4C6A-BCB6-998D1ADDBD8F}" type="slidenum">
              <a:rPr lang="en-US" smtClean="0"/>
              <a:pPr/>
              <a:t>5</a:t>
            </a:fld>
            <a:endParaRPr lang="en-US"/>
          </a:p>
        </p:txBody>
      </p:sp>
      <p:sp>
        <p:nvSpPr>
          <p:cNvPr id="7" name="Rounded Rectangle 23"/>
          <p:cNvSpPr>
            <a:spLocks noChangeArrowheads="1"/>
          </p:cNvSpPr>
          <p:nvPr/>
        </p:nvSpPr>
        <p:spPr bwMode="auto">
          <a:xfrm>
            <a:off x="3033712" y="2480711"/>
            <a:ext cx="1425575" cy="292100"/>
          </a:xfrm>
          <a:prstGeom prst="roundRect">
            <a:avLst>
              <a:gd name="adj" fmla="val 16667"/>
            </a:avLst>
          </a:prstGeom>
          <a:solidFill>
            <a:schemeClr val="bg1"/>
          </a:solidFill>
          <a:ln w="19050">
            <a:solidFill>
              <a:srgbClr val="4E84C4"/>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900" b="1">
                <a:solidFill>
                  <a:schemeClr val="tx2"/>
                </a:solidFill>
              </a:rPr>
              <a:t>StorNext SAN Clients</a:t>
            </a:r>
          </a:p>
        </p:txBody>
      </p:sp>
      <p:sp>
        <p:nvSpPr>
          <p:cNvPr id="8" name="Freeform 29"/>
          <p:cNvSpPr>
            <a:spLocks/>
          </p:cNvSpPr>
          <p:nvPr/>
        </p:nvSpPr>
        <p:spPr bwMode="auto">
          <a:xfrm flipV="1">
            <a:off x="2217737" y="2958548"/>
            <a:ext cx="1190625" cy="590550"/>
          </a:xfrm>
          <a:custGeom>
            <a:avLst/>
            <a:gdLst>
              <a:gd name="T0" fmla="*/ 0 w 1778000"/>
              <a:gd name="T1" fmla="*/ 0 h 841507"/>
              <a:gd name="T2" fmla="*/ 0 w 1778000"/>
              <a:gd name="T3" fmla="*/ 0 h 841507"/>
              <a:gd name="T4" fmla="*/ 0 w 1778000"/>
              <a:gd name="T5" fmla="*/ 0 h 841507"/>
              <a:gd name="T6" fmla="*/ 0 w 1778000"/>
              <a:gd name="T7" fmla="*/ 0 h 841507"/>
              <a:gd name="T8" fmla="*/ 0 w 1778000"/>
              <a:gd name="T9" fmla="*/ 0 h 841507"/>
              <a:gd name="T10" fmla="*/ 0 60000 65536"/>
              <a:gd name="T11" fmla="*/ 0 60000 65536"/>
              <a:gd name="T12" fmla="*/ 0 60000 65536"/>
              <a:gd name="T13" fmla="*/ 0 60000 65536"/>
              <a:gd name="T14" fmla="*/ 0 60000 65536"/>
              <a:gd name="T15" fmla="*/ 0 w 1778000"/>
              <a:gd name="T16" fmla="*/ 0 h 841507"/>
              <a:gd name="T17" fmla="*/ 1778000 w 1778000"/>
              <a:gd name="T18" fmla="*/ 841507 h 841507"/>
            </a:gdLst>
            <a:ahLst/>
            <a:cxnLst>
              <a:cxn ang="T10">
                <a:pos x="T0" y="T1"/>
              </a:cxn>
              <a:cxn ang="T11">
                <a:pos x="T2" y="T3"/>
              </a:cxn>
              <a:cxn ang="T12">
                <a:pos x="T4" y="T5"/>
              </a:cxn>
              <a:cxn ang="T13">
                <a:pos x="T6" y="T7"/>
              </a:cxn>
              <a:cxn ang="T14">
                <a:pos x="T8" y="T9"/>
              </a:cxn>
            </a:cxnLst>
            <a:rect l="T15" t="T16" r="T17" b="T18"/>
            <a:pathLst>
              <a:path w="1778000" h="841507">
                <a:moveTo>
                  <a:pt x="0" y="835950"/>
                </a:moveTo>
                <a:cubicBezTo>
                  <a:pt x="132292" y="841507"/>
                  <a:pt x="243285" y="812932"/>
                  <a:pt x="312738" y="681169"/>
                </a:cubicBezTo>
                <a:cubicBezTo>
                  <a:pt x="382191" y="549406"/>
                  <a:pt x="429815" y="261143"/>
                  <a:pt x="488156" y="145388"/>
                </a:cubicBezTo>
                <a:cubicBezTo>
                  <a:pt x="546497" y="29633"/>
                  <a:pt x="635133" y="0"/>
                  <a:pt x="791369" y="925"/>
                </a:cubicBezTo>
                <a:lnTo>
                  <a:pt x="1778000" y="925"/>
                </a:lnTo>
              </a:path>
            </a:pathLst>
          </a:custGeom>
          <a:noFill/>
          <a:ln w="19050">
            <a:solidFill>
              <a:schemeClr val="tx2"/>
            </a:solidFill>
            <a:prstDash val="sysDash"/>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 name="Freeform 29"/>
          <p:cNvSpPr>
            <a:spLocks/>
          </p:cNvSpPr>
          <p:nvPr/>
        </p:nvSpPr>
        <p:spPr bwMode="auto">
          <a:xfrm>
            <a:off x="2293937" y="3987248"/>
            <a:ext cx="1066800" cy="828675"/>
          </a:xfrm>
          <a:custGeom>
            <a:avLst/>
            <a:gdLst>
              <a:gd name="T0" fmla="*/ 0 w 1778000"/>
              <a:gd name="T1" fmla="*/ 0 h 841507"/>
              <a:gd name="T2" fmla="*/ 0 w 1778000"/>
              <a:gd name="T3" fmla="*/ 0 h 841507"/>
              <a:gd name="T4" fmla="*/ 0 w 1778000"/>
              <a:gd name="T5" fmla="*/ 0 h 841507"/>
              <a:gd name="T6" fmla="*/ 0 w 1778000"/>
              <a:gd name="T7" fmla="*/ 0 h 841507"/>
              <a:gd name="T8" fmla="*/ 0 w 1778000"/>
              <a:gd name="T9" fmla="*/ 0 h 841507"/>
              <a:gd name="T10" fmla="*/ 0 60000 65536"/>
              <a:gd name="T11" fmla="*/ 0 60000 65536"/>
              <a:gd name="T12" fmla="*/ 0 60000 65536"/>
              <a:gd name="T13" fmla="*/ 0 60000 65536"/>
              <a:gd name="T14" fmla="*/ 0 60000 65536"/>
              <a:gd name="T15" fmla="*/ 0 w 1778000"/>
              <a:gd name="T16" fmla="*/ 0 h 841507"/>
              <a:gd name="T17" fmla="*/ 1778000 w 1778000"/>
              <a:gd name="T18" fmla="*/ 841507 h 841507"/>
            </a:gdLst>
            <a:ahLst/>
            <a:cxnLst>
              <a:cxn ang="T10">
                <a:pos x="T0" y="T1"/>
              </a:cxn>
              <a:cxn ang="T11">
                <a:pos x="T2" y="T3"/>
              </a:cxn>
              <a:cxn ang="T12">
                <a:pos x="T4" y="T5"/>
              </a:cxn>
              <a:cxn ang="T13">
                <a:pos x="T6" y="T7"/>
              </a:cxn>
              <a:cxn ang="T14">
                <a:pos x="T8" y="T9"/>
              </a:cxn>
            </a:cxnLst>
            <a:rect l="T15" t="T16" r="T17" b="T18"/>
            <a:pathLst>
              <a:path w="1778000" h="841507">
                <a:moveTo>
                  <a:pt x="0" y="835950"/>
                </a:moveTo>
                <a:cubicBezTo>
                  <a:pt x="132292" y="841507"/>
                  <a:pt x="243285" y="812932"/>
                  <a:pt x="312738" y="681169"/>
                </a:cubicBezTo>
                <a:cubicBezTo>
                  <a:pt x="382191" y="549406"/>
                  <a:pt x="429815" y="261143"/>
                  <a:pt x="488156" y="145388"/>
                </a:cubicBezTo>
                <a:cubicBezTo>
                  <a:pt x="546497" y="29633"/>
                  <a:pt x="635133" y="0"/>
                  <a:pt x="791369" y="925"/>
                </a:cubicBezTo>
                <a:lnTo>
                  <a:pt x="1778000" y="925"/>
                </a:lnTo>
              </a:path>
            </a:pathLst>
          </a:custGeom>
          <a:noFill/>
          <a:ln w="19050">
            <a:solidFill>
              <a:schemeClr val="tx2"/>
            </a:solidFill>
            <a:prstDash val="sysDash"/>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 name="Freeform 29"/>
          <p:cNvSpPr>
            <a:spLocks/>
          </p:cNvSpPr>
          <p:nvPr/>
        </p:nvSpPr>
        <p:spPr bwMode="auto">
          <a:xfrm>
            <a:off x="1970087" y="3882473"/>
            <a:ext cx="2181225" cy="257175"/>
          </a:xfrm>
          <a:custGeom>
            <a:avLst/>
            <a:gdLst>
              <a:gd name="T0" fmla="*/ 0 w 1778000"/>
              <a:gd name="T1" fmla="*/ 0 h 841507"/>
              <a:gd name="T2" fmla="*/ 0 w 1778000"/>
              <a:gd name="T3" fmla="*/ 0 h 841507"/>
              <a:gd name="T4" fmla="*/ 0 w 1778000"/>
              <a:gd name="T5" fmla="*/ 0 h 841507"/>
              <a:gd name="T6" fmla="*/ 0 w 1778000"/>
              <a:gd name="T7" fmla="*/ 0 h 841507"/>
              <a:gd name="T8" fmla="*/ 0 w 1778000"/>
              <a:gd name="T9" fmla="*/ 0 h 841507"/>
              <a:gd name="T10" fmla="*/ 0 60000 65536"/>
              <a:gd name="T11" fmla="*/ 0 60000 65536"/>
              <a:gd name="T12" fmla="*/ 0 60000 65536"/>
              <a:gd name="T13" fmla="*/ 0 60000 65536"/>
              <a:gd name="T14" fmla="*/ 0 60000 65536"/>
              <a:gd name="T15" fmla="*/ 0 w 1778000"/>
              <a:gd name="T16" fmla="*/ 0 h 841507"/>
              <a:gd name="T17" fmla="*/ 1778000 w 1778000"/>
              <a:gd name="T18" fmla="*/ 841507 h 841507"/>
            </a:gdLst>
            <a:ahLst/>
            <a:cxnLst>
              <a:cxn ang="T10">
                <a:pos x="T0" y="T1"/>
              </a:cxn>
              <a:cxn ang="T11">
                <a:pos x="T2" y="T3"/>
              </a:cxn>
              <a:cxn ang="T12">
                <a:pos x="T4" y="T5"/>
              </a:cxn>
              <a:cxn ang="T13">
                <a:pos x="T6" y="T7"/>
              </a:cxn>
              <a:cxn ang="T14">
                <a:pos x="T8" y="T9"/>
              </a:cxn>
            </a:cxnLst>
            <a:rect l="T15" t="T16" r="T17" b="T18"/>
            <a:pathLst>
              <a:path w="1778000" h="841507">
                <a:moveTo>
                  <a:pt x="0" y="835950"/>
                </a:moveTo>
                <a:cubicBezTo>
                  <a:pt x="132292" y="841507"/>
                  <a:pt x="243285" y="812932"/>
                  <a:pt x="312738" y="681169"/>
                </a:cubicBezTo>
                <a:cubicBezTo>
                  <a:pt x="382191" y="549406"/>
                  <a:pt x="429815" y="261143"/>
                  <a:pt x="488156" y="145388"/>
                </a:cubicBezTo>
                <a:cubicBezTo>
                  <a:pt x="546497" y="29633"/>
                  <a:pt x="635133" y="0"/>
                  <a:pt x="791369" y="925"/>
                </a:cubicBezTo>
                <a:lnTo>
                  <a:pt x="1778000" y="925"/>
                </a:lnTo>
              </a:path>
            </a:pathLst>
          </a:custGeom>
          <a:noFill/>
          <a:ln w="19050">
            <a:solidFill>
              <a:schemeClr val="tx2"/>
            </a:solidFill>
            <a:prstDash val="sysDash"/>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Freeform 29"/>
          <p:cNvSpPr>
            <a:spLocks/>
          </p:cNvSpPr>
          <p:nvPr/>
        </p:nvSpPr>
        <p:spPr bwMode="auto">
          <a:xfrm flipV="1">
            <a:off x="1989137" y="3491948"/>
            <a:ext cx="2143125" cy="200025"/>
          </a:xfrm>
          <a:custGeom>
            <a:avLst/>
            <a:gdLst>
              <a:gd name="T0" fmla="*/ 0 w 1778000"/>
              <a:gd name="T1" fmla="*/ 0 h 841507"/>
              <a:gd name="T2" fmla="*/ 0 w 1778000"/>
              <a:gd name="T3" fmla="*/ 0 h 841507"/>
              <a:gd name="T4" fmla="*/ 0 w 1778000"/>
              <a:gd name="T5" fmla="*/ 0 h 841507"/>
              <a:gd name="T6" fmla="*/ 0 w 1778000"/>
              <a:gd name="T7" fmla="*/ 0 h 841507"/>
              <a:gd name="T8" fmla="*/ 0 w 1778000"/>
              <a:gd name="T9" fmla="*/ 0 h 841507"/>
              <a:gd name="T10" fmla="*/ 0 60000 65536"/>
              <a:gd name="T11" fmla="*/ 0 60000 65536"/>
              <a:gd name="T12" fmla="*/ 0 60000 65536"/>
              <a:gd name="T13" fmla="*/ 0 60000 65536"/>
              <a:gd name="T14" fmla="*/ 0 60000 65536"/>
              <a:gd name="T15" fmla="*/ 0 w 1778000"/>
              <a:gd name="T16" fmla="*/ 0 h 841507"/>
              <a:gd name="T17" fmla="*/ 1778000 w 1778000"/>
              <a:gd name="T18" fmla="*/ 841507 h 841507"/>
            </a:gdLst>
            <a:ahLst/>
            <a:cxnLst>
              <a:cxn ang="T10">
                <a:pos x="T0" y="T1"/>
              </a:cxn>
              <a:cxn ang="T11">
                <a:pos x="T2" y="T3"/>
              </a:cxn>
              <a:cxn ang="T12">
                <a:pos x="T4" y="T5"/>
              </a:cxn>
              <a:cxn ang="T13">
                <a:pos x="T6" y="T7"/>
              </a:cxn>
              <a:cxn ang="T14">
                <a:pos x="T8" y="T9"/>
              </a:cxn>
            </a:cxnLst>
            <a:rect l="T15" t="T16" r="T17" b="T18"/>
            <a:pathLst>
              <a:path w="1778000" h="841507">
                <a:moveTo>
                  <a:pt x="0" y="835950"/>
                </a:moveTo>
                <a:cubicBezTo>
                  <a:pt x="132292" y="841507"/>
                  <a:pt x="243285" y="812932"/>
                  <a:pt x="312738" y="681169"/>
                </a:cubicBezTo>
                <a:cubicBezTo>
                  <a:pt x="382191" y="549406"/>
                  <a:pt x="429815" y="261143"/>
                  <a:pt x="488156" y="145388"/>
                </a:cubicBezTo>
                <a:cubicBezTo>
                  <a:pt x="546497" y="29633"/>
                  <a:pt x="635133" y="0"/>
                  <a:pt x="791369" y="925"/>
                </a:cubicBezTo>
                <a:lnTo>
                  <a:pt x="1778000" y="925"/>
                </a:lnTo>
              </a:path>
            </a:pathLst>
          </a:custGeom>
          <a:noFill/>
          <a:ln w="19050">
            <a:solidFill>
              <a:schemeClr val="tx2"/>
            </a:solidFill>
            <a:prstDash val="sysDash"/>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12" name="Picture 8" descr="Clou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1537" y="3282398"/>
            <a:ext cx="14478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AutoShape 120"/>
          <p:cNvSpPr>
            <a:spLocks noChangeArrowheads="1"/>
          </p:cNvSpPr>
          <p:nvPr/>
        </p:nvSpPr>
        <p:spPr bwMode="auto">
          <a:xfrm>
            <a:off x="5200650" y="1891748"/>
            <a:ext cx="2800350" cy="1952625"/>
          </a:xfrm>
          <a:prstGeom prst="roundRect">
            <a:avLst>
              <a:gd name="adj" fmla="val 8213"/>
            </a:avLst>
          </a:prstGeom>
          <a:noFill/>
          <a:ln w="38100">
            <a:solidFill>
              <a:srgbClr val="DDDDDD"/>
            </a:solidFill>
            <a:round/>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latin typeface="Calibri" panose="020F0502020204030204" pitchFamily="34" charset="0"/>
            </a:endParaRPr>
          </a:p>
        </p:txBody>
      </p:sp>
      <p:sp>
        <p:nvSpPr>
          <p:cNvPr id="14" name="AutoShape 121"/>
          <p:cNvSpPr>
            <a:spLocks noChangeArrowheads="1"/>
          </p:cNvSpPr>
          <p:nvPr/>
        </p:nvSpPr>
        <p:spPr bwMode="auto">
          <a:xfrm>
            <a:off x="5200650" y="3914223"/>
            <a:ext cx="2800350" cy="1490663"/>
          </a:xfrm>
          <a:prstGeom prst="roundRect">
            <a:avLst>
              <a:gd name="adj" fmla="val 8213"/>
            </a:avLst>
          </a:prstGeom>
          <a:noFill/>
          <a:ln w="38100">
            <a:solidFill>
              <a:srgbClr val="DDDDDD"/>
            </a:solidFill>
            <a:round/>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latin typeface="Calibri" panose="020F0502020204030204" pitchFamily="34" charset="0"/>
            </a:endParaRPr>
          </a:p>
        </p:txBody>
      </p:sp>
      <p:sp>
        <p:nvSpPr>
          <p:cNvPr id="15" name="AutoShape 119"/>
          <p:cNvSpPr>
            <a:spLocks noChangeArrowheads="1"/>
          </p:cNvSpPr>
          <p:nvPr/>
        </p:nvSpPr>
        <p:spPr bwMode="auto">
          <a:xfrm>
            <a:off x="998537" y="1825073"/>
            <a:ext cx="4198938" cy="3532188"/>
          </a:xfrm>
          <a:prstGeom prst="roundRect">
            <a:avLst>
              <a:gd name="adj" fmla="val 4153"/>
            </a:avLst>
          </a:prstGeom>
          <a:noFill/>
          <a:ln w="38100">
            <a:solidFill>
              <a:srgbClr val="DDDDDD"/>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latin typeface="Calibri" panose="020F0502020204030204" pitchFamily="34" charset="0"/>
            </a:endParaRPr>
          </a:p>
        </p:txBody>
      </p:sp>
      <p:sp>
        <p:nvSpPr>
          <p:cNvPr id="21" name="Line 5"/>
          <p:cNvSpPr>
            <a:spLocks noChangeShapeType="1"/>
          </p:cNvSpPr>
          <p:nvPr/>
        </p:nvSpPr>
        <p:spPr bwMode="auto">
          <a:xfrm flipV="1">
            <a:off x="6142037" y="3491948"/>
            <a:ext cx="504825" cy="114300"/>
          </a:xfrm>
          <a:prstGeom prst="line">
            <a:avLst/>
          </a:prstGeom>
          <a:noFill/>
          <a:ln w="19050">
            <a:solidFill>
              <a:schemeClr val="tx1"/>
            </a:solidFill>
            <a:prstDash val="sysDash"/>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22" name="Picture 66" descr="diskArray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46862" y="3212548"/>
            <a:ext cx="334963" cy="68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67" descr="diskArray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3050" y="3280811"/>
            <a:ext cx="288925"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90"/>
          <p:cNvGrpSpPr>
            <a:grpSpLocks/>
          </p:cNvGrpSpPr>
          <p:nvPr/>
        </p:nvGrpSpPr>
        <p:grpSpPr bwMode="auto">
          <a:xfrm>
            <a:off x="6408737" y="4253948"/>
            <a:ext cx="533400" cy="838200"/>
            <a:chOff x="4606636" y="4114800"/>
            <a:chExt cx="1412991" cy="2277225"/>
          </a:xfrm>
        </p:grpSpPr>
        <p:grpSp>
          <p:nvGrpSpPr>
            <p:cNvPr id="6" name="Group 74"/>
            <p:cNvGrpSpPr>
              <a:grpSpLocks/>
            </p:cNvGrpSpPr>
            <p:nvPr/>
          </p:nvGrpSpPr>
          <p:grpSpPr bwMode="auto">
            <a:xfrm>
              <a:off x="4606636" y="5508567"/>
              <a:ext cx="1412991" cy="883458"/>
              <a:chOff x="4606636" y="5508567"/>
              <a:chExt cx="1412991" cy="883458"/>
            </a:xfrm>
          </p:grpSpPr>
          <p:pic>
            <p:nvPicPr>
              <p:cNvPr id="41" name="Picture 41" descr="Tape_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15345" y="5508567"/>
                <a:ext cx="466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41" descr="Tape_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06636" y="5624945"/>
                <a:ext cx="466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41" descr="Tape_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52902" y="5691447"/>
                <a:ext cx="466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41" descr="Tape_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4193" y="5807825"/>
                <a:ext cx="466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6" name="Group 75"/>
            <p:cNvGrpSpPr>
              <a:grpSpLocks/>
            </p:cNvGrpSpPr>
            <p:nvPr/>
          </p:nvGrpSpPr>
          <p:grpSpPr bwMode="auto">
            <a:xfrm>
              <a:off x="4606636" y="5029200"/>
              <a:ext cx="1412991" cy="883458"/>
              <a:chOff x="4606636" y="5508567"/>
              <a:chExt cx="1412991" cy="883458"/>
            </a:xfrm>
          </p:grpSpPr>
          <p:pic>
            <p:nvPicPr>
              <p:cNvPr id="37" name="Picture 41" descr="Tape_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15345" y="5508567"/>
                <a:ext cx="466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41" descr="Tape_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06636" y="5624945"/>
                <a:ext cx="466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41" descr="Tape_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52902" y="5691447"/>
                <a:ext cx="466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41" descr="Tape_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4193" y="5807825"/>
                <a:ext cx="466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7" name="Group 80"/>
            <p:cNvGrpSpPr>
              <a:grpSpLocks/>
            </p:cNvGrpSpPr>
            <p:nvPr/>
          </p:nvGrpSpPr>
          <p:grpSpPr bwMode="auto">
            <a:xfrm>
              <a:off x="4606636" y="4572000"/>
              <a:ext cx="1412991" cy="883458"/>
              <a:chOff x="4606636" y="5508567"/>
              <a:chExt cx="1412991" cy="883458"/>
            </a:xfrm>
          </p:grpSpPr>
          <p:pic>
            <p:nvPicPr>
              <p:cNvPr id="33" name="Picture 41" descr="Tape_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15345" y="5508567"/>
                <a:ext cx="466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41" descr="Tape_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06636" y="5624945"/>
                <a:ext cx="466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41" descr="Tape_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52902" y="5691447"/>
                <a:ext cx="466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41" descr="Tape_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4193" y="5807825"/>
                <a:ext cx="466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8" name="Group 85"/>
            <p:cNvGrpSpPr>
              <a:grpSpLocks/>
            </p:cNvGrpSpPr>
            <p:nvPr/>
          </p:nvGrpSpPr>
          <p:grpSpPr bwMode="auto">
            <a:xfrm>
              <a:off x="4606636" y="4114800"/>
              <a:ext cx="1412991" cy="883458"/>
              <a:chOff x="4606636" y="5508567"/>
              <a:chExt cx="1412991" cy="883458"/>
            </a:xfrm>
          </p:grpSpPr>
          <p:pic>
            <p:nvPicPr>
              <p:cNvPr id="29" name="Picture 41" descr="Tape_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15345" y="5508567"/>
                <a:ext cx="466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41" descr="Tape_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06636" y="5624945"/>
                <a:ext cx="466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1" descr="Tape_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52902" y="5691447"/>
                <a:ext cx="466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1" descr="Tape_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4193" y="5807825"/>
                <a:ext cx="466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19" name="Group 33"/>
          <p:cNvGrpSpPr>
            <a:grpSpLocks/>
          </p:cNvGrpSpPr>
          <p:nvPr/>
        </p:nvGrpSpPr>
        <p:grpSpPr bwMode="auto">
          <a:xfrm>
            <a:off x="4122737" y="3187148"/>
            <a:ext cx="2047875" cy="1066800"/>
            <a:chOff x="4970764" y="3065552"/>
            <a:chExt cx="1296060" cy="784457"/>
          </a:xfrm>
        </p:grpSpPr>
        <p:pic>
          <p:nvPicPr>
            <p:cNvPr id="46" name="Picture 5" descr="Cloud_SA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70764" y="3065552"/>
              <a:ext cx="1296060" cy="78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 name="Text Box 21"/>
            <p:cNvSpPr txBox="1">
              <a:spLocks noChangeArrowheads="1"/>
            </p:cNvSpPr>
            <p:nvPr/>
          </p:nvSpPr>
          <p:spPr bwMode="auto">
            <a:xfrm>
              <a:off x="5115439" y="3334708"/>
              <a:ext cx="1056519" cy="362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1600" b="1">
                  <a:solidFill>
                    <a:srgbClr val="669900"/>
                  </a:solidFill>
                  <a:latin typeface="Calibri" panose="020F0502020204030204" pitchFamily="34" charset="0"/>
                </a:rPr>
                <a:t>SAN</a:t>
              </a:r>
            </a:p>
            <a:p>
              <a:pPr algn="ctr" eaLnBrk="1" hangingPunct="1"/>
              <a:r>
                <a:rPr lang="en-US" sz="1000" b="1">
                  <a:solidFill>
                    <a:srgbClr val="669900"/>
                  </a:solidFill>
                  <a:latin typeface="Calibri" panose="020F0502020204030204" pitchFamily="34" charset="0"/>
                </a:rPr>
                <a:t>(FC or iSCSI)</a:t>
              </a:r>
            </a:p>
          </p:txBody>
        </p:sp>
      </p:grpSp>
      <p:sp>
        <p:nvSpPr>
          <p:cNvPr id="48" name="Line 5"/>
          <p:cNvSpPr>
            <a:spLocks noChangeShapeType="1"/>
          </p:cNvSpPr>
          <p:nvPr/>
        </p:nvSpPr>
        <p:spPr bwMode="auto">
          <a:xfrm flipV="1">
            <a:off x="5732462" y="2729948"/>
            <a:ext cx="876300" cy="676275"/>
          </a:xfrm>
          <a:prstGeom prst="line">
            <a:avLst/>
          </a:prstGeom>
          <a:noFill/>
          <a:ln w="19050">
            <a:solidFill>
              <a:schemeClr val="tx1"/>
            </a:solidFill>
            <a:prstDash val="sysDash"/>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49" name="Picture 98" descr="diskArray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1150" y="2363236"/>
            <a:ext cx="334962"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 name="Picture 99" descr="diskArray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4950" y="2431498"/>
            <a:ext cx="334962" cy="68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 name="Picture 21" descr="G:\Sales&amp;Marketing\Isaac-BACKUPDrive_DoNotMoveOrDelete\FullBackups\Powerpoint\StorNext 4.0 diagrams\pngs\MDC.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37137" y="4644473"/>
            <a:ext cx="342900" cy="315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 name="Group 25"/>
          <p:cNvGrpSpPr>
            <a:grpSpLocks/>
          </p:cNvGrpSpPr>
          <p:nvPr/>
        </p:nvGrpSpPr>
        <p:grpSpPr bwMode="auto">
          <a:xfrm>
            <a:off x="4808537" y="4949273"/>
            <a:ext cx="838200" cy="433388"/>
            <a:chOff x="1912140" y="4089054"/>
            <a:chExt cx="838200" cy="463000"/>
          </a:xfrm>
        </p:grpSpPr>
        <p:sp>
          <p:nvSpPr>
            <p:cNvPr id="54" name="Rounded Rectangle 23"/>
            <p:cNvSpPr>
              <a:spLocks noChangeArrowheads="1"/>
            </p:cNvSpPr>
            <p:nvPr/>
          </p:nvSpPr>
          <p:spPr bwMode="auto">
            <a:xfrm>
              <a:off x="1912140" y="4089054"/>
              <a:ext cx="838200" cy="463000"/>
            </a:xfrm>
            <a:prstGeom prst="roundRect">
              <a:avLst>
                <a:gd name="adj" fmla="val 16667"/>
              </a:avLst>
            </a:prstGeom>
            <a:solidFill>
              <a:schemeClr val="bg1"/>
            </a:solidFill>
            <a:ln w="19050">
              <a:solidFill>
                <a:srgbClr val="4E84C4"/>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30000"/>
                </a:spcBef>
              </a:pPr>
              <a:endParaRPr lang="en-US" sz="1400" b="1"/>
            </a:p>
          </p:txBody>
        </p:sp>
        <p:sp>
          <p:nvSpPr>
            <p:cNvPr id="55" name="TextBox 24"/>
            <p:cNvSpPr txBox="1">
              <a:spLocks noChangeArrowheads="1"/>
            </p:cNvSpPr>
            <p:nvPr/>
          </p:nvSpPr>
          <p:spPr bwMode="auto">
            <a:xfrm>
              <a:off x="1988338" y="4170120"/>
              <a:ext cx="609600" cy="332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ts val="800"/>
                </a:lnSpc>
              </a:pPr>
              <a:r>
                <a:rPr lang="en-US" sz="800" b="1">
                  <a:solidFill>
                    <a:srgbClr val="4E84C4"/>
                  </a:solidFill>
                </a:rPr>
                <a:t>StorNext</a:t>
              </a:r>
            </a:p>
            <a:p>
              <a:pPr algn="ctr" eaLnBrk="1" hangingPunct="1">
                <a:lnSpc>
                  <a:spcPts val="800"/>
                </a:lnSpc>
              </a:pPr>
              <a:r>
                <a:rPr lang="en-US" sz="800" b="1">
                  <a:solidFill>
                    <a:srgbClr val="4E84C4"/>
                  </a:solidFill>
                </a:rPr>
                <a:t>Metadata</a:t>
              </a:r>
            </a:p>
            <a:p>
              <a:pPr algn="ctr" eaLnBrk="1" hangingPunct="1">
                <a:lnSpc>
                  <a:spcPts val="800"/>
                </a:lnSpc>
              </a:pPr>
              <a:r>
                <a:rPr lang="en-US" sz="800" b="1">
                  <a:solidFill>
                    <a:srgbClr val="4E84C4"/>
                  </a:solidFill>
                </a:rPr>
                <a:t>Controller</a:t>
              </a:r>
            </a:p>
          </p:txBody>
        </p:sp>
      </p:grpSp>
      <p:grpSp>
        <p:nvGrpSpPr>
          <p:cNvPr id="24" name="Group 76"/>
          <p:cNvGrpSpPr>
            <a:grpSpLocks/>
          </p:cNvGrpSpPr>
          <p:nvPr/>
        </p:nvGrpSpPr>
        <p:grpSpPr bwMode="auto">
          <a:xfrm>
            <a:off x="5227637" y="2396573"/>
            <a:ext cx="301625" cy="381000"/>
            <a:chOff x="2943860" y="2653318"/>
            <a:chExt cx="423228" cy="671225"/>
          </a:xfrm>
        </p:grpSpPr>
        <p:pic>
          <p:nvPicPr>
            <p:cNvPr id="57" name="Picture 16" descr="G:\Sales&amp;Marketing\Isaac-BACKUPDrive_DoNotMoveOrDelete\FullBackups\Powerpoint\StorNext 4.0 diagrams\pngs\server.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88481" y="2653318"/>
              <a:ext cx="278607" cy="606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 name="Picture 19" descr="G:\Sales&amp;Marketing\Isaac-BACKUPDrive_DoNotMoveOrDelete\FullBackups\Powerpoint\StorNext 4.0 diagrams\pngs\window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943860" y="3007360"/>
              <a:ext cx="317183" cy="317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5" name="Group 71"/>
          <p:cNvGrpSpPr>
            <a:grpSpLocks/>
          </p:cNvGrpSpPr>
          <p:nvPr/>
        </p:nvGrpSpPr>
        <p:grpSpPr bwMode="auto">
          <a:xfrm>
            <a:off x="1379537" y="3034748"/>
            <a:ext cx="635000" cy="685800"/>
            <a:chOff x="533401" y="3429000"/>
            <a:chExt cx="634999" cy="685805"/>
          </a:xfrm>
        </p:grpSpPr>
        <p:pic>
          <p:nvPicPr>
            <p:cNvPr id="60" name="Picture 3" descr="G:\Sales&amp;Marketing\Isaac-BACKUPDrive_DoNotMoveOrDelete\FullBackups\Powerpoint\StorNext 4.0 diagrams\pngs\clients.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9600" y="3429000"/>
              <a:ext cx="53169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6" name="Group 75"/>
            <p:cNvGrpSpPr>
              <a:grpSpLocks/>
            </p:cNvGrpSpPr>
            <p:nvPr/>
          </p:nvGrpSpPr>
          <p:grpSpPr bwMode="auto">
            <a:xfrm>
              <a:off x="533401" y="3733805"/>
              <a:ext cx="541336" cy="381000"/>
              <a:chOff x="518161" y="3435350"/>
              <a:chExt cx="546734" cy="405077"/>
            </a:xfrm>
          </p:grpSpPr>
          <p:pic>
            <p:nvPicPr>
              <p:cNvPr id="63" name="Picture 12" descr="G:\Sales&amp;Marketing\Isaac-BACKUPDrive_DoNotMoveOrDelete\FullBackups\Powerpoint\StorNext 4.0 diagrams\pngs\client.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19125" y="3435350"/>
                <a:ext cx="44577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 name="Picture 19" descr="G:\Sales&amp;Marketing\Isaac-BACKUPDrive_DoNotMoveOrDelete\FullBackups\Powerpoint\StorNext 4.0 diagrams\pngs\windows.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18161" y="3604260"/>
                <a:ext cx="236166" cy="236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62" name="Picture 8" descr="G:\Sales&amp;Marketing\Isaac-BACKUPDrive_DoNotMoveOrDelete\FullBackups\Powerpoint\StorNext 4.0 diagrams\pngs\stornext.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914400" y="3733800"/>
              <a:ext cx="25400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7" name="Group 25"/>
          <p:cNvGrpSpPr>
            <a:grpSpLocks/>
          </p:cNvGrpSpPr>
          <p:nvPr/>
        </p:nvGrpSpPr>
        <p:grpSpPr bwMode="auto">
          <a:xfrm>
            <a:off x="3513137" y="4158698"/>
            <a:ext cx="742950" cy="352425"/>
            <a:chOff x="1926430" y="4636294"/>
            <a:chExt cx="838200" cy="376237"/>
          </a:xfrm>
        </p:grpSpPr>
        <p:sp>
          <p:nvSpPr>
            <p:cNvPr id="66" name="Rounded Rectangle 23"/>
            <p:cNvSpPr>
              <a:spLocks noChangeArrowheads="1"/>
            </p:cNvSpPr>
            <p:nvPr/>
          </p:nvSpPr>
          <p:spPr bwMode="auto">
            <a:xfrm>
              <a:off x="1926430" y="4636294"/>
              <a:ext cx="838200" cy="376237"/>
            </a:xfrm>
            <a:prstGeom prst="roundRect">
              <a:avLst>
                <a:gd name="adj" fmla="val 16667"/>
              </a:avLst>
            </a:prstGeom>
            <a:solidFill>
              <a:schemeClr val="bg1"/>
            </a:solidFill>
            <a:ln w="19050">
              <a:solidFill>
                <a:srgbClr val="4E84C4"/>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30000"/>
                </a:spcBef>
              </a:pPr>
              <a:endParaRPr lang="en-US" sz="1400" b="1"/>
            </a:p>
          </p:txBody>
        </p:sp>
        <p:sp>
          <p:nvSpPr>
            <p:cNvPr id="67" name="TextBox 24"/>
            <p:cNvSpPr txBox="1">
              <a:spLocks noChangeArrowheads="1"/>
            </p:cNvSpPr>
            <p:nvPr/>
          </p:nvSpPr>
          <p:spPr bwMode="auto">
            <a:xfrm>
              <a:off x="2023145" y="4703181"/>
              <a:ext cx="608501" cy="219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ts val="800"/>
                </a:lnSpc>
              </a:pPr>
              <a:r>
                <a:rPr lang="en-US" sz="800" b="1">
                  <a:solidFill>
                    <a:srgbClr val="4E84C4"/>
                  </a:solidFill>
                </a:rPr>
                <a:t>DLC</a:t>
              </a:r>
            </a:p>
            <a:p>
              <a:pPr algn="ctr" eaLnBrk="1" hangingPunct="1">
                <a:lnSpc>
                  <a:spcPts val="800"/>
                </a:lnSpc>
              </a:pPr>
              <a:r>
                <a:rPr lang="en-US" sz="800" b="1">
                  <a:solidFill>
                    <a:srgbClr val="4E84C4"/>
                  </a:solidFill>
                </a:rPr>
                <a:t>Gateway</a:t>
              </a:r>
            </a:p>
          </p:txBody>
        </p:sp>
      </p:grpSp>
      <p:pic>
        <p:nvPicPr>
          <p:cNvPr id="68" name="Picture 16" descr="G:\Sales&amp;Marketing\Isaac-BACKUPDrive_DoNotMoveOrDelete\FullBackups\Powerpoint\StorNext 4.0 diagrams\pngs\server.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697287" y="3491948"/>
            <a:ext cx="26035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8" name="Group 81"/>
          <p:cNvGrpSpPr>
            <a:grpSpLocks/>
          </p:cNvGrpSpPr>
          <p:nvPr/>
        </p:nvGrpSpPr>
        <p:grpSpPr bwMode="auto">
          <a:xfrm>
            <a:off x="1455737" y="2729948"/>
            <a:ext cx="793750" cy="317500"/>
            <a:chOff x="609600" y="2998787"/>
            <a:chExt cx="793750" cy="317500"/>
          </a:xfrm>
        </p:grpSpPr>
        <p:pic>
          <p:nvPicPr>
            <p:cNvPr id="70" name="Picture 76" descr="Apple_1U"/>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09600" y="2998787"/>
              <a:ext cx="793750" cy="11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 name="Picture 76" descr="Apple_1U"/>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09600" y="3200400"/>
              <a:ext cx="793750" cy="11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5" name="Group 77"/>
          <p:cNvGrpSpPr>
            <a:grpSpLocks/>
          </p:cNvGrpSpPr>
          <p:nvPr/>
        </p:nvGrpSpPr>
        <p:grpSpPr bwMode="auto">
          <a:xfrm>
            <a:off x="4503737" y="2425148"/>
            <a:ext cx="301625" cy="384175"/>
            <a:chOff x="4176713" y="2551718"/>
            <a:chExt cx="478111" cy="727903"/>
          </a:xfrm>
        </p:grpSpPr>
        <p:pic>
          <p:nvPicPr>
            <p:cNvPr id="73" name="Picture 16" descr="G:\Sales&amp;Marketing\Isaac-BACKUPDrive_DoNotMoveOrDelete\FullBackups\Powerpoint\StorNext 4.0 diagrams\pngs\server.pn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4320382" y="2551718"/>
              <a:ext cx="334442" cy="727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 name="Picture 14" descr="G:\Sales&amp;Marketing\Isaac-BACKUPDrive_DoNotMoveOrDelete\FullBackups\Powerpoint\StorNext 4.0 diagrams\pngs\linux.pn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176713" y="2895600"/>
              <a:ext cx="325755" cy="325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1" name="Group 79"/>
          <p:cNvGrpSpPr>
            <a:grpSpLocks/>
          </p:cNvGrpSpPr>
          <p:nvPr/>
        </p:nvGrpSpPr>
        <p:grpSpPr bwMode="auto">
          <a:xfrm>
            <a:off x="4122737" y="2806148"/>
            <a:ext cx="304800" cy="384175"/>
            <a:chOff x="4024312" y="3612168"/>
            <a:chExt cx="415926" cy="658842"/>
          </a:xfrm>
        </p:grpSpPr>
        <p:pic>
          <p:nvPicPr>
            <p:cNvPr id="76" name="Picture 16" descr="G:\Sales&amp;Marketing\Isaac-BACKUPDrive_DoNotMoveOrDelete\FullBackups\Powerpoint\StorNext 4.0 diagrams\pngs\server.pn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161631" y="3612168"/>
              <a:ext cx="278607" cy="606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 name="Picture 18" descr="G:\Sales&amp;Marketing\Isaac-BACKUPDrive_DoNotMoveOrDelete\FullBackups\Powerpoint\StorNext 4.0 diagrams\pngs\unix.png"/>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4024312" y="3962400"/>
              <a:ext cx="317183" cy="308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8" name="Line 5"/>
          <p:cNvSpPr>
            <a:spLocks noChangeShapeType="1"/>
          </p:cNvSpPr>
          <p:nvPr/>
        </p:nvSpPr>
        <p:spPr bwMode="auto">
          <a:xfrm flipV="1">
            <a:off x="5227637" y="2777573"/>
            <a:ext cx="161925" cy="400050"/>
          </a:xfrm>
          <a:prstGeom prst="line">
            <a:avLst/>
          </a:prstGeom>
          <a:noFill/>
          <a:ln w="19050">
            <a:solidFill>
              <a:schemeClr val="tx1"/>
            </a:solidFill>
            <a:prstDash val="sys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 name="Line 5"/>
          <p:cNvSpPr>
            <a:spLocks noChangeShapeType="1"/>
          </p:cNvSpPr>
          <p:nvPr/>
        </p:nvSpPr>
        <p:spPr bwMode="auto">
          <a:xfrm flipH="1" flipV="1">
            <a:off x="4427537" y="3110948"/>
            <a:ext cx="152400" cy="228600"/>
          </a:xfrm>
          <a:prstGeom prst="line">
            <a:avLst/>
          </a:prstGeom>
          <a:noFill/>
          <a:ln w="19050">
            <a:solidFill>
              <a:schemeClr val="tx1"/>
            </a:solidFill>
            <a:prstDash val="sys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0" name="Line 5"/>
          <p:cNvSpPr>
            <a:spLocks noChangeShapeType="1"/>
          </p:cNvSpPr>
          <p:nvPr/>
        </p:nvSpPr>
        <p:spPr bwMode="auto">
          <a:xfrm flipH="1" flipV="1">
            <a:off x="4808537" y="2806148"/>
            <a:ext cx="152400" cy="381000"/>
          </a:xfrm>
          <a:prstGeom prst="line">
            <a:avLst/>
          </a:prstGeom>
          <a:noFill/>
          <a:ln w="19050">
            <a:solidFill>
              <a:schemeClr val="tx1"/>
            </a:solidFill>
            <a:prstDash val="sys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 name="Rounded Rectangle 23"/>
          <p:cNvSpPr>
            <a:spLocks noChangeArrowheads="1"/>
          </p:cNvSpPr>
          <p:nvPr/>
        </p:nvSpPr>
        <p:spPr bwMode="auto">
          <a:xfrm rot="16200000">
            <a:off x="595312" y="3611011"/>
            <a:ext cx="1176337" cy="261938"/>
          </a:xfrm>
          <a:prstGeom prst="roundRect">
            <a:avLst>
              <a:gd name="adj" fmla="val 16667"/>
            </a:avLst>
          </a:prstGeom>
          <a:solidFill>
            <a:schemeClr val="bg1"/>
          </a:solidFill>
          <a:ln w="19050">
            <a:solidFill>
              <a:srgbClr val="4E84C4"/>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900" b="1">
                <a:solidFill>
                  <a:schemeClr val="tx2"/>
                </a:solidFill>
              </a:rPr>
              <a:t>StorNext  DLC</a:t>
            </a:r>
          </a:p>
        </p:txBody>
      </p:sp>
      <p:sp>
        <p:nvSpPr>
          <p:cNvPr id="82" name="Text Box 18"/>
          <p:cNvSpPr txBox="1">
            <a:spLocks noChangeArrowheads="1"/>
          </p:cNvSpPr>
          <p:nvPr/>
        </p:nvSpPr>
        <p:spPr bwMode="auto">
          <a:xfrm>
            <a:off x="2501900" y="3560211"/>
            <a:ext cx="815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1600" b="1">
                <a:solidFill>
                  <a:srgbClr val="4D83C3"/>
                </a:solidFill>
                <a:latin typeface="Calibri" panose="020F0502020204030204" pitchFamily="34" charset="0"/>
              </a:rPr>
              <a:t>LAN</a:t>
            </a:r>
          </a:p>
        </p:txBody>
      </p:sp>
      <p:sp>
        <p:nvSpPr>
          <p:cNvPr id="83" name="Rounded Rectangle 23"/>
          <p:cNvSpPr>
            <a:spLocks noChangeArrowheads="1"/>
          </p:cNvSpPr>
          <p:nvPr/>
        </p:nvSpPr>
        <p:spPr bwMode="auto">
          <a:xfrm>
            <a:off x="1341437" y="2425148"/>
            <a:ext cx="838200" cy="228600"/>
          </a:xfrm>
          <a:prstGeom prst="roundRect">
            <a:avLst>
              <a:gd name="adj" fmla="val 16667"/>
            </a:avLst>
          </a:prstGeom>
          <a:solidFill>
            <a:schemeClr val="bg1"/>
          </a:solidFill>
          <a:ln w="19050">
            <a:solidFill>
              <a:srgbClr val="4E84C4"/>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800" b="1">
                <a:solidFill>
                  <a:schemeClr val="tx2"/>
                </a:solidFill>
              </a:rPr>
              <a:t>CIFS  &amp; NFS</a:t>
            </a:r>
          </a:p>
        </p:txBody>
      </p:sp>
      <p:sp>
        <p:nvSpPr>
          <p:cNvPr id="84" name="TextBox 31"/>
          <p:cNvSpPr txBox="1">
            <a:spLocks noChangeArrowheads="1"/>
          </p:cNvSpPr>
          <p:nvPr/>
        </p:nvSpPr>
        <p:spPr bwMode="auto">
          <a:xfrm>
            <a:off x="2303462" y="3101423"/>
            <a:ext cx="685800" cy="8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ts val="613"/>
              </a:lnSpc>
              <a:spcBef>
                <a:spcPct val="30000"/>
              </a:spcBef>
            </a:pPr>
            <a:r>
              <a:rPr lang="en-US" sz="900"/>
              <a:t>GbE</a:t>
            </a:r>
          </a:p>
        </p:txBody>
      </p:sp>
      <p:pic>
        <p:nvPicPr>
          <p:cNvPr id="85" name="Picture 3" descr="G:\Sales&amp;Marketing\Isaac-BACKUPDrive_DoNotMoveOrDelete\FullBackups\Powerpoint\StorNext 4.0 diagrams\pngs\clients.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455737" y="3720548"/>
            <a:ext cx="531813"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6" name="Picture 12" descr="G:\Sales&amp;Marketing\Isaac-BACKUPDrive_DoNotMoveOrDelete\FullBackups\Powerpoint\StorNext 4.0 diagrams\pngs\client.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479550" y="4025348"/>
            <a:ext cx="44132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 name="Picture 8" descr="G:\Sales&amp;Marketing\Isaac-BACKUPDrive_DoNotMoveOrDelete\FullBackups\Powerpoint\StorNext 4.0 diagrams\pngs\stornext.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760537" y="4025348"/>
            <a:ext cx="25400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3" name="Group 103"/>
          <p:cNvGrpSpPr>
            <a:grpSpLocks/>
          </p:cNvGrpSpPr>
          <p:nvPr/>
        </p:nvGrpSpPr>
        <p:grpSpPr bwMode="auto">
          <a:xfrm>
            <a:off x="1836737" y="4330148"/>
            <a:ext cx="531813" cy="627063"/>
            <a:chOff x="609600" y="3429000"/>
            <a:chExt cx="531695" cy="627324"/>
          </a:xfrm>
        </p:grpSpPr>
        <p:pic>
          <p:nvPicPr>
            <p:cNvPr id="89" name="Picture 3" descr="G:\Sales&amp;Marketing\Isaac-BACKUPDrive_DoNotMoveOrDelete\FullBackups\Powerpoint\StorNext 4.0 diagrams\pngs\clients.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9600" y="3429000"/>
              <a:ext cx="53169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 name="Picture 12" descr="G:\Sales&amp;Marketing\Isaac-BACKUPDrive_DoNotMoveOrDelete\FullBackups\Powerpoint\StorNext 4.0 diagrams\pngs\client.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33368" y="3733805"/>
              <a:ext cx="441369" cy="322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1" name="Picture 14" descr="G:\Sales&amp;Marketing\Isaac-BACKUPDrive_DoNotMoveOrDelete\FullBackups\Powerpoint\StorNext 4.0 diagrams\pngs\linux.png"/>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1379537" y="4177748"/>
            <a:ext cx="249238"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 name="Picture 15" descr="G:\Sales&amp;Marketing\Isaac-BACKUPDrive_DoNotMoveOrDelete\FullBackups\Powerpoint\StorNext 4.0 diagrams\pngs\mac.png"/>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1684337" y="4796873"/>
            <a:ext cx="32067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 name="Line 5"/>
          <p:cNvSpPr>
            <a:spLocks noChangeShapeType="1"/>
          </p:cNvSpPr>
          <p:nvPr/>
        </p:nvSpPr>
        <p:spPr bwMode="auto">
          <a:xfrm>
            <a:off x="5722937" y="4177748"/>
            <a:ext cx="1571625" cy="387350"/>
          </a:xfrm>
          <a:prstGeom prst="line">
            <a:avLst/>
          </a:prstGeom>
          <a:noFill/>
          <a:ln w="19050">
            <a:solidFill>
              <a:schemeClr val="tx1"/>
            </a:solidFill>
            <a:prstDash val="sys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5" name="TextBox 31"/>
          <p:cNvSpPr txBox="1">
            <a:spLocks noChangeArrowheads="1"/>
          </p:cNvSpPr>
          <p:nvPr/>
        </p:nvSpPr>
        <p:spPr bwMode="auto">
          <a:xfrm>
            <a:off x="2370137" y="4406348"/>
            <a:ext cx="685800" cy="8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ts val="613"/>
              </a:lnSpc>
              <a:spcBef>
                <a:spcPct val="30000"/>
              </a:spcBef>
            </a:pPr>
            <a:r>
              <a:rPr lang="en-US" sz="900"/>
              <a:t>GbE</a:t>
            </a:r>
          </a:p>
        </p:txBody>
      </p:sp>
      <p:sp>
        <p:nvSpPr>
          <p:cNvPr id="96" name="Rounded Rectangle 23"/>
          <p:cNvSpPr>
            <a:spLocks noChangeArrowheads="1"/>
          </p:cNvSpPr>
          <p:nvPr/>
        </p:nvSpPr>
        <p:spPr bwMode="auto">
          <a:xfrm>
            <a:off x="1341437" y="5101673"/>
            <a:ext cx="1768475" cy="219075"/>
          </a:xfrm>
          <a:prstGeom prst="roundRect">
            <a:avLst>
              <a:gd name="adj" fmla="val 16667"/>
            </a:avLst>
          </a:prstGeom>
          <a:solidFill>
            <a:schemeClr val="bg1"/>
          </a:solidFill>
          <a:ln w="19050">
            <a:solidFill>
              <a:srgbClr val="4E84C4"/>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800" b="1">
                <a:solidFill>
                  <a:schemeClr val="tx2"/>
                </a:solidFill>
              </a:rPr>
              <a:t>Group Logic LAN Client for Mac</a:t>
            </a:r>
          </a:p>
        </p:txBody>
      </p:sp>
      <p:cxnSp>
        <p:nvCxnSpPr>
          <p:cNvPr id="97" name="Straight Connector 96"/>
          <p:cNvCxnSpPr/>
          <p:nvPr/>
        </p:nvCxnSpPr>
        <p:spPr>
          <a:xfrm rot="10800000">
            <a:off x="4857750" y="4788936"/>
            <a:ext cx="179387" cy="4762"/>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pic>
        <p:nvPicPr>
          <p:cNvPr id="98" name="Picture 16" descr="G:\Sales&amp;Marketing\Isaac-BACKUPDrive_DoNotMoveOrDelete\FullBackups\Powerpoint\StorNext 4.0 diagrams\pngs\server.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608637" y="4596848"/>
            <a:ext cx="265113"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9" name="Straight Connector 98"/>
          <p:cNvCxnSpPr/>
          <p:nvPr/>
        </p:nvCxnSpPr>
        <p:spPr>
          <a:xfrm rot="16200000" flipV="1">
            <a:off x="4498975" y="4434923"/>
            <a:ext cx="700088" cy="7937"/>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pic>
        <p:nvPicPr>
          <p:cNvPr id="100" name="Picture 16" descr="G:\Sales&amp;Marketing\Isaac-BACKUPDrive_DoNotMoveOrDelete\FullBackups\Powerpoint\StorNext 4.0 diagrams\pngs\server.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456237" y="4644473"/>
            <a:ext cx="265113"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 name="Picture 13"/>
          <p:cNvPicPr>
            <a:picLocks noChangeAspect="1" noChangeArrowheads="1"/>
          </p:cNvPicPr>
          <p:nvPr/>
        </p:nvPicPr>
        <p:blipFill>
          <a:blip r:embed="rId21" cstate="print">
            <a:extLst>
              <a:ext uri="{28A0092B-C50C-407E-A947-70E740481C1C}">
                <a14:useLocalDpi xmlns:a14="http://schemas.microsoft.com/office/drawing/2010/main" xmlns="" val="0"/>
              </a:ext>
            </a:extLst>
          </a:blip>
          <a:srcRect b="84525"/>
          <a:stretch>
            <a:fillRect/>
          </a:stretch>
        </p:blipFill>
        <p:spPr bwMode="auto">
          <a:xfrm>
            <a:off x="3314700" y="3653873"/>
            <a:ext cx="1046162"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 name="Picture 13"/>
          <p:cNvPicPr>
            <a:picLocks noChangeAspect="1" noChangeArrowheads="1"/>
          </p:cNvPicPr>
          <p:nvPr/>
        </p:nvPicPr>
        <p:blipFill>
          <a:blip r:embed="rId21" cstate="print">
            <a:extLst>
              <a:ext uri="{28A0092B-C50C-407E-A947-70E740481C1C}">
                <a14:useLocalDpi xmlns:a14="http://schemas.microsoft.com/office/drawing/2010/main" xmlns="" val="0"/>
              </a:ext>
            </a:extLst>
          </a:blip>
          <a:srcRect b="84525"/>
          <a:stretch>
            <a:fillRect/>
          </a:stretch>
        </p:blipFill>
        <p:spPr bwMode="auto">
          <a:xfrm>
            <a:off x="3238500" y="3804686"/>
            <a:ext cx="1046162"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 name="Picture 8" descr="G:\Sales&amp;Marketing\Isaac-BACKUPDrive_DoNotMoveOrDelete\FullBackups\Powerpoint\StorNext 4.0 diagrams\pngs\stornext.png"/>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4381500" y="3817386"/>
            <a:ext cx="220662" cy="22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6" name="Group 109"/>
          <p:cNvGrpSpPr>
            <a:grpSpLocks/>
          </p:cNvGrpSpPr>
          <p:nvPr/>
        </p:nvGrpSpPr>
        <p:grpSpPr bwMode="auto">
          <a:xfrm>
            <a:off x="6294437" y="2490236"/>
            <a:ext cx="914400" cy="466725"/>
            <a:chOff x="3429000" y="3810000"/>
            <a:chExt cx="914400" cy="467139"/>
          </a:xfrm>
        </p:grpSpPr>
        <p:pic>
          <p:nvPicPr>
            <p:cNvPr id="105" name="Picture 2"/>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3429000" y="3962400"/>
              <a:ext cx="914400" cy="162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9" name="Group 106"/>
            <p:cNvGrpSpPr>
              <a:grpSpLocks/>
            </p:cNvGrpSpPr>
            <p:nvPr/>
          </p:nvGrpSpPr>
          <p:grpSpPr bwMode="auto">
            <a:xfrm>
              <a:off x="3429000" y="3810000"/>
              <a:ext cx="914400" cy="467139"/>
              <a:chOff x="3429000" y="3810000"/>
              <a:chExt cx="914400" cy="467139"/>
            </a:xfrm>
          </p:grpSpPr>
          <p:pic>
            <p:nvPicPr>
              <p:cNvPr id="107" name="Picture 2"/>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3429000" y="3810000"/>
                <a:ext cx="914400" cy="162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 name="Picture 2"/>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3429000" y="4114800"/>
                <a:ext cx="914400" cy="162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61" name="Group 148"/>
          <p:cNvGrpSpPr>
            <a:grpSpLocks/>
          </p:cNvGrpSpPr>
          <p:nvPr/>
        </p:nvGrpSpPr>
        <p:grpSpPr bwMode="auto">
          <a:xfrm>
            <a:off x="6380162" y="3195086"/>
            <a:ext cx="914400" cy="552450"/>
            <a:chOff x="4648200" y="1247775"/>
            <a:chExt cx="1019175" cy="704850"/>
          </a:xfrm>
        </p:grpSpPr>
        <p:pic>
          <p:nvPicPr>
            <p:cNvPr id="110" name="Picture 2"/>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4648200" y="1600200"/>
              <a:ext cx="101917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 name="Picture 3"/>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4648200" y="1247775"/>
              <a:ext cx="101917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12" name="Picture 4" descr="Scalari2000_Hero-update"/>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6340475" y="3995186"/>
            <a:ext cx="685800"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 name="Picture 8" descr="G:\Sales&amp;Marketing\Isaac-BACKUPDrive_DoNotMoveOrDelete\FullBackups\Powerpoint\StorNext 4.0 diagrams\pngs\stornext.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667500" y="4960386"/>
            <a:ext cx="25400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 name="Picture 4"/>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4788817" y="4272205"/>
            <a:ext cx="80645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 name="Picture 2"/>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7285037" y="4031698"/>
            <a:ext cx="560388" cy="152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6" name="Picture 8" descr="G:\Sales&amp;Marketing\Isaac-BACKUPDrive_DoNotMoveOrDelete\FullBackups\Powerpoint\StorNext 4.0 diagrams\pngs\stornext.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454900" y="4971498"/>
            <a:ext cx="25400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7" name="Line 5"/>
          <p:cNvSpPr>
            <a:spLocks noChangeShapeType="1"/>
          </p:cNvSpPr>
          <p:nvPr/>
        </p:nvSpPr>
        <p:spPr bwMode="auto">
          <a:xfrm>
            <a:off x="5578475" y="4231723"/>
            <a:ext cx="827087" cy="417513"/>
          </a:xfrm>
          <a:prstGeom prst="line">
            <a:avLst/>
          </a:prstGeom>
          <a:noFill/>
          <a:ln w="19050">
            <a:solidFill>
              <a:schemeClr val="tx1"/>
            </a:solidFill>
            <a:prstDash val="sys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 name="Oval 117"/>
          <p:cNvSpPr/>
          <p:nvPr/>
        </p:nvSpPr>
        <p:spPr>
          <a:xfrm>
            <a:off x="6007258" y="2152149"/>
            <a:ext cx="1676859" cy="175254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1113" y="936041"/>
            <a:ext cx="8977648" cy="5622990"/>
          </a:xfrm>
          <a:prstGeom prst="roundRect">
            <a:avLst/>
          </a:prstGeom>
          <a:solidFill>
            <a:schemeClr val="accent3">
              <a:alpha val="73000"/>
            </a:schemeClr>
          </a:solidFill>
          <a:ln/>
        </p:spPr>
        <p:style>
          <a:lnRef idx="3">
            <a:schemeClr val="lt1"/>
          </a:lnRef>
          <a:fillRef idx="1">
            <a:schemeClr val="accent3"/>
          </a:fillRef>
          <a:effectRef idx="1">
            <a:schemeClr val="accent3"/>
          </a:effectRef>
          <a:fontRef idx="minor">
            <a:schemeClr val="lt1"/>
          </a:fontRef>
        </p:style>
        <p:txBody>
          <a:bodyPr rtlCol="0" anchor="t"/>
          <a:lstStyle/>
          <a:p>
            <a:r>
              <a:rPr lang="en-US" sz="2400" b="1" u="sng" dirty="0" smtClean="0"/>
              <a:t>Good for Customers</a:t>
            </a:r>
          </a:p>
          <a:p>
            <a:pPr marL="342900" indent="-342900">
              <a:buFont typeface="Arial" panose="020B0604020202020204" pitchFamily="34" charset="0"/>
              <a:buChar char="•"/>
            </a:pPr>
            <a:r>
              <a:rPr lang="en-US" sz="2400" dirty="0" smtClean="0"/>
              <a:t>Completes the solution from a single vendor</a:t>
            </a:r>
          </a:p>
          <a:p>
            <a:pPr marL="342900" indent="-342900">
              <a:buFont typeface="Arial" panose="020B0604020202020204" pitchFamily="34" charset="0"/>
              <a:buChar char="•"/>
            </a:pPr>
            <a:r>
              <a:rPr lang="en-US" sz="2400" dirty="0" smtClean="0"/>
              <a:t>Predictable performance and behavior</a:t>
            </a:r>
          </a:p>
          <a:p>
            <a:pPr marL="342900" indent="-342900">
              <a:buFont typeface="Arial" panose="020B0604020202020204" pitchFamily="34" charset="0"/>
              <a:buChar char="•"/>
            </a:pPr>
            <a:r>
              <a:rPr lang="en-US" sz="2400" dirty="0" smtClean="0"/>
              <a:t>Assurance of solution compatibility</a:t>
            </a:r>
            <a:endParaRPr lang="en-US" sz="2400" dirty="0"/>
          </a:p>
          <a:p>
            <a:endParaRPr lang="en-US" dirty="0" smtClean="0"/>
          </a:p>
          <a:p>
            <a:r>
              <a:rPr lang="en-US" sz="2400" b="1" u="sng" dirty="0"/>
              <a:t>Good for </a:t>
            </a:r>
            <a:r>
              <a:rPr lang="en-US" sz="2400" b="1" u="sng" dirty="0" smtClean="0"/>
              <a:t>Quantum</a:t>
            </a:r>
            <a:endParaRPr lang="en-US" sz="2400" b="1" u="sng" dirty="0"/>
          </a:p>
          <a:p>
            <a:pPr marL="342900" indent="-342900">
              <a:buFont typeface="Arial" panose="020B0604020202020204" pitchFamily="34" charset="0"/>
              <a:buChar char="•"/>
            </a:pPr>
            <a:r>
              <a:rPr lang="en-US" sz="2400" dirty="0" smtClean="0"/>
              <a:t>Easier to support: we’ve tested the entire solution</a:t>
            </a:r>
            <a:endParaRPr lang="en-US" sz="2400" dirty="0"/>
          </a:p>
          <a:p>
            <a:pPr marL="342900" indent="-342900">
              <a:buFont typeface="Arial" panose="020B0604020202020204" pitchFamily="34" charset="0"/>
              <a:buChar char="•"/>
            </a:pPr>
            <a:r>
              <a:rPr lang="en-US" sz="2400" dirty="0" smtClean="0"/>
              <a:t>We gain ownership for a bigger part of the solution</a:t>
            </a:r>
          </a:p>
          <a:p>
            <a:pPr marL="342900" indent="-342900">
              <a:buFont typeface="Arial" panose="020B0604020202020204" pitchFamily="34" charset="0"/>
              <a:buChar char="•"/>
            </a:pPr>
            <a:r>
              <a:rPr lang="en-US" sz="2400" dirty="0" smtClean="0"/>
              <a:t>Increases visibility as Big Data experts</a:t>
            </a:r>
          </a:p>
          <a:p>
            <a:endParaRPr lang="en-US" sz="2400" dirty="0"/>
          </a:p>
          <a:p>
            <a:r>
              <a:rPr lang="en-US" sz="2400" b="1" u="sng" dirty="0" smtClean="0"/>
              <a:t>Remember</a:t>
            </a:r>
            <a:endParaRPr lang="en-US" sz="2400" b="1" u="sng" dirty="0"/>
          </a:p>
          <a:p>
            <a:pPr marL="342900" indent="-342900">
              <a:buFont typeface="Arial" panose="020B0604020202020204" pitchFamily="34" charset="0"/>
              <a:buChar char="•"/>
            </a:pPr>
            <a:r>
              <a:rPr lang="en-US" sz="2400" dirty="0"/>
              <a:t>Always sold with </a:t>
            </a:r>
            <a:r>
              <a:rPr lang="en-US" sz="2400" dirty="0" smtClean="0"/>
              <a:t>StorNext (or Xsan)</a:t>
            </a:r>
          </a:p>
          <a:p>
            <a:pPr marL="342900" indent="-342900">
              <a:buFont typeface="Arial" panose="020B0604020202020204" pitchFamily="34" charset="0"/>
              <a:buChar char="•"/>
            </a:pPr>
            <a:r>
              <a:rPr lang="en-US" sz="2400" dirty="0" smtClean="0"/>
              <a:t>Usually sold </a:t>
            </a:r>
            <a:r>
              <a:rPr lang="en-US" sz="2400" dirty="0"/>
              <a:t>with </a:t>
            </a:r>
            <a:r>
              <a:rPr lang="en-US" sz="2400" dirty="0" smtClean="0"/>
              <a:t>an </a:t>
            </a:r>
            <a:r>
              <a:rPr lang="en-US" sz="2400" dirty="0"/>
              <a:t>Metadata Appliance </a:t>
            </a:r>
            <a:r>
              <a:rPr lang="en-US" sz="2400" dirty="0" smtClean="0"/>
              <a:t>and/or tape</a:t>
            </a:r>
            <a:endParaRPr lang="en-US" sz="2400" dirty="0"/>
          </a:p>
          <a:p>
            <a:pPr marL="342900" indent="-342900">
              <a:buFont typeface="Arial" panose="020B0604020202020204" pitchFamily="34" charset="0"/>
              <a:buChar char="•"/>
            </a:pPr>
            <a:r>
              <a:rPr lang="en-US" sz="2400" dirty="0" smtClean="0"/>
              <a:t>Not sold for use cases outside of StorNext (VMware, etc.)</a:t>
            </a:r>
            <a:endParaRPr lang="en-US" sz="2400" dirty="0"/>
          </a:p>
        </p:txBody>
      </p:sp>
    </p:spTree>
    <p:extLst>
      <p:ext uri="{BB962C8B-B14F-4D97-AF65-F5344CB8AC3E}">
        <p14:creationId xmlns:p14="http://schemas.microsoft.com/office/powerpoint/2010/main" xmlns="" val="2352425766"/>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StorNext QX Storage</a:t>
            </a:r>
            <a:endParaRPr lang="en-US" dirty="0"/>
          </a:p>
        </p:txBody>
      </p:sp>
      <p:sp>
        <p:nvSpPr>
          <p:cNvPr id="3" name="Content Placeholder 2"/>
          <p:cNvSpPr>
            <a:spLocks noGrp="1"/>
          </p:cNvSpPr>
          <p:nvPr>
            <p:ph idx="1"/>
          </p:nvPr>
        </p:nvSpPr>
        <p:spPr>
          <a:xfrm>
            <a:off x="152400" y="914400"/>
            <a:ext cx="8839200" cy="5486400"/>
          </a:xfrm>
        </p:spPr>
        <p:txBody>
          <a:bodyPr>
            <a:normAutofit/>
          </a:bodyPr>
          <a:lstStyle/>
          <a:p>
            <a:pPr>
              <a:spcAft>
                <a:spcPts val="600"/>
              </a:spcAft>
              <a:buSzPct val="125000"/>
            </a:pPr>
            <a:r>
              <a:rPr lang="en-US" dirty="0" smtClean="0"/>
              <a:t>Originally sold as </a:t>
            </a:r>
            <a:r>
              <a:rPr lang="en-US" b="1" dirty="0" smtClean="0"/>
              <a:t>Denali</a:t>
            </a:r>
            <a:r>
              <a:rPr lang="en-US" dirty="0" smtClean="0"/>
              <a:t> and </a:t>
            </a:r>
            <a:r>
              <a:rPr lang="en-US" b="1" dirty="0" smtClean="0"/>
              <a:t>New Denali </a:t>
            </a:r>
            <a:r>
              <a:rPr lang="en-US" dirty="0" smtClean="0"/>
              <a:t>FQ3 – FQ4</a:t>
            </a:r>
          </a:p>
          <a:p>
            <a:pPr>
              <a:spcAft>
                <a:spcPts val="600"/>
              </a:spcAft>
              <a:buSzPct val="125000"/>
            </a:pPr>
            <a:r>
              <a:rPr lang="en-US" dirty="0" smtClean="0"/>
              <a:t>Easy, Flexible, Reliable</a:t>
            </a:r>
          </a:p>
          <a:p>
            <a:pPr>
              <a:spcAft>
                <a:spcPts val="600"/>
              </a:spcAft>
              <a:buSzPct val="125000"/>
            </a:pPr>
            <a:r>
              <a:rPr lang="en-US" dirty="0" smtClean="0"/>
              <a:t>Great fit for Xsan customers</a:t>
            </a:r>
          </a:p>
          <a:p>
            <a:pPr>
              <a:spcAft>
                <a:spcPts val="600"/>
              </a:spcAft>
              <a:buSzPct val="125000"/>
            </a:pPr>
            <a:r>
              <a:rPr lang="en-US" dirty="0" smtClean="0"/>
              <a:t>High Performance</a:t>
            </a:r>
          </a:p>
          <a:p>
            <a:pPr lvl="1">
              <a:spcAft>
                <a:spcPts val="600"/>
              </a:spcAft>
              <a:buSzPct val="125000"/>
            </a:pPr>
            <a:r>
              <a:rPr lang="en-US" dirty="0" smtClean="0"/>
              <a:t>Up to 4.5GB/s sequential read </a:t>
            </a:r>
          </a:p>
          <a:p>
            <a:pPr lvl="1">
              <a:spcAft>
                <a:spcPts val="600"/>
              </a:spcAft>
              <a:buSzPct val="125000"/>
            </a:pPr>
            <a:r>
              <a:rPr lang="en-US" dirty="0" smtClean="0"/>
              <a:t>Up to 2.5GB/s sequential write</a:t>
            </a:r>
          </a:p>
          <a:p>
            <a:pPr>
              <a:spcAft>
                <a:spcPts val="600"/>
              </a:spcAft>
              <a:buSzPct val="125000"/>
            </a:pPr>
            <a:r>
              <a:rPr lang="en-US" dirty="0" smtClean="0"/>
              <a:t>Affordable price/performance ratio</a:t>
            </a:r>
          </a:p>
        </p:txBody>
      </p:sp>
      <p:sp>
        <p:nvSpPr>
          <p:cNvPr id="4" name="Slide Number Placeholder 3"/>
          <p:cNvSpPr>
            <a:spLocks noGrp="1"/>
          </p:cNvSpPr>
          <p:nvPr>
            <p:ph type="sldNum" sz="quarter" idx="10"/>
          </p:nvPr>
        </p:nvSpPr>
        <p:spPr/>
        <p:txBody>
          <a:bodyPr/>
          <a:lstStyle/>
          <a:p>
            <a:pPr>
              <a:defRPr/>
            </a:pPr>
            <a:fld id="{47A88F08-5AB8-4095-8074-57956897D0F5}" type="slidenum">
              <a:rPr smtClean="0"/>
              <a:pPr>
                <a:defRPr/>
              </a:pPr>
              <a:t>6</a:t>
            </a:fld>
            <a:endParaRPr dirty="0"/>
          </a:p>
        </p:txBody>
      </p:sp>
      <p:pic>
        <p:nvPicPr>
          <p:cNvPr id="6" name="Picture 5"/>
          <p:cNvPicPr>
            <a:picLocks noChangeAspect="1"/>
          </p:cNvPicPr>
          <p:nvPr/>
        </p:nvPicPr>
        <p:blipFill>
          <a:blip r:embed="rId3" cstate="print"/>
          <a:stretch>
            <a:fillRect/>
          </a:stretch>
        </p:blipFill>
        <p:spPr>
          <a:xfrm>
            <a:off x="228617" y="4135435"/>
            <a:ext cx="8001000" cy="2534298"/>
          </a:xfrm>
          <a:prstGeom prst="rect">
            <a:avLst/>
          </a:prstGeom>
        </p:spPr>
      </p:pic>
    </p:spTree>
    <p:extLst>
      <p:ext uri="{BB962C8B-B14F-4D97-AF65-F5344CB8AC3E}">
        <p14:creationId xmlns:p14="http://schemas.microsoft.com/office/powerpoint/2010/main" xmlns="" val="2915331343"/>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652668" y="1158824"/>
            <a:ext cx="4345028" cy="4016077"/>
          </a:xfrm>
          <a:prstGeom prst="roundRect">
            <a:avLst/>
          </a:prstGeom>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t"/>
          <a:lstStyle/>
          <a:p>
            <a:pPr algn="ctr"/>
            <a:r>
              <a:rPr lang="en-US" sz="3600" b="1" dirty="0" smtClean="0"/>
              <a:t>StorNext QX-2400</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Font typeface="Arial" pitchFamily="34" charset="0"/>
              <a:buChar char="•"/>
            </a:pPr>
            <a:r>
              <a:rPr lang="en-US" sz="2000" b="1" dirty="0" smtClean="0"/>
              <a:t> 24 drive 2U chassis</a:t>
            </a:r>
          </a:p>
          <a:p>
            <a:pPr>
              <a:buFont typeface="Arial" pitchFamily="34" charset="0"/>
              <a:buChar char="•"/>
            </a:pPr>
            <a:r>
              <a:rPr lang="en-US" sz="2000" b="1" dirty="0" smtClean="0"/>
              <a:t> Base system and expansion unit</a:t>
            </a:r>
          </a:p>
          <a:p>
            <a:pPr>
              <a:buFont typeface="Arial" pitchFamily="34" charset="0"/>
              <a:buChar char="•"/>
            </a:pPr>
            <a:r>
              <a:rPr lang="en-US" sz="2000" b="1" dirty="0" smtClean="0"/>
              <a:t> 14.4TB and 21.6TB capacity</a:t>
            </a:r>
          </a:p>
          <a:p>
            <a:pPr>
              <a:buFont typeface="Arial" pitchFamily="34" charset="0"/>
              <a:buChar char="•"/>
            </a:pPr>
            <a:r>
              <a:rPr lang="en-US" sz="2000" b="1" dirty="0" smtClean="0"/>
              <a:t> 600GB and 900GB drives</a:t>
            </a:r>
          </a:p>
          <a:p>
            <a:pPr>
              <a:buFont typeface="Arial" pitchFamily="34" charset="0"/>
              <a:buChar char="•"/>
            </a:pPr>
            <a:r>
              <a:rPr lang="en-US" sz="2000" b="1" dirty="0" smtClean="0"/>
              <a:t> 24x 10K RPM 2.5” SAS drives</a:t>
            </a:r>
          </a:p>
        </p:txBody>
      </p:sp>
      <p:sp>
        <p:nvSpPr>
          <p:cNvPr id="9" name="Rounded Rectangle 8"/>
          <p:cNvSpPr/>
          <p:nvPr/>
        </p:nvSpPr>
        <p:spPr>
          <a:xfrm>
            <a:off x="130772" y="1152728"/>
            <a:ext cx="4345028" cy="4022173"/>
          </a:xfrm>
          <a:prstGeom prst="roundRect">
            <a:avLst/>
          </a:prstGeom>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t"/>
          <a:lstStyle/>
          <a:p>
            <a:pPr algn="ctr"/>
            <a:r>
              <a:rPr lang="en-US" sz="3600" b="1" dirty="0" smtClean="0"/>
              <a:t>StorNext QX-1200</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Font typeface="Arial" pitchFamily="34" charset="0"/>
              <a:buChar char="•"/>
            </a:pPr>
            <a:r>
              <a:rPr lang="en-US" sz="2000" b="1" dirty="0" smtClean="0"/>
              <a:t> 12 drive 2U chassis</a:t>
            </a:r>
          </a:p>
          <a:p>
            <a:pPr>
              <a:buFont typeface="Arial" pitchFamily="34" charset="0"/>
              <a:buChar char="•"/>
            </a:pPr>
            <a:r>
              <a:rPr lang="en-US" sz="2000" b="1" dirty="0" smtClean="0"/>
              <a:t> Base system and expansion unit</a:t>
            </a:r>
          </a:p>
          <a:p>
            <a:pPr>
              <a:buFont typeface="Arial" pitchFamily="34" charset="0"/>
              <a:buChar char="•"/>
            </a:pPr>
            <a:r>
              <a:rPr lang="en-US" sz="2000" b="1" dirty="0" smtClean="0"/>
              <a:t> 24TB, 36TB, and 48TB capacity</a:t>
            </a:r>
          </a:p>
          <a:p>
            <a:pPr>
              <a:buFont typeface="Arial" pitchFamily="34" charset="0"/>
              <a:buChar char="•"/>
            </a:pPr>
            <a:r>
              <a:rPr lang="en-US" sz="2000" b="1" dirty="0" smtClean="0"/>
              <a:t> 2TB, 3TB, and 4TB drives</a:t>
            </a:r>
          </a:p>
          <a:p>
            <a:pPr>
              <a:buFont typeface="Arial" pitchFamily="34" charset="0"/>
              <a:buChar char="•"/>
            </a:pPr>
            <a:r>
              <a:rPr lang="en-US" sz="2000" b="1" dirty="0" smtClean="0"/>
              <a:t> 12x 7.2K RPM 3.5” NL-SAS drives</a:t>
            </a:r>
          </a:p>
        </p:txBody>
      </p:sp>
      <p:sp>
        <p:nvSpPr>
          <p:cNvPr id="2" name="Title 1"/>
          <p:cNvSpPr>
            <a:spLocks noGrp="1"/>
          </p:cNvSpPr>
          <p:nvPr>
            <p:ph type="title"/>
          </p:nvPr>
        </p:nvSpPr>
        <p:spPr/>
        <p:txBody>
          <a:bodyPr/>
          <a:lstStyle/>
          <a:p>
            <a:r>
              <a:rPr lang="en-US" dirty="0" smtClean="0"/>
              <a:t>Product Models</a:t>
            </a: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7</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688062" y="1940524"/>
            <a:ext cx="4285250" cy="136051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43299" y="1746159"/>
            <a:ext cx="4323270" cy="1641212"/>
          </a:xfrm>
          <a:prstGeom prst="rect">
            <a:avLst/>
          </a:prstGeom>
          <a:noFill/>
          <a:ln w="9525">
            <a:noFill/>
            <a:miter lim="800000"/>
            <a:headEnd/>
            <a:tailEnd/>
          </a:ln>
          <a:effectLst/>
        </p:spPr>
      </p:pic>
      <p:sp>
        <p:nvSpPr>
          <p:cNvPr id="12" name="Rounded Rectangle 11"/>
          <p:cNvSpPr/>
          <p:nvPr/>
        </p:nvSpPr>
        <p:spPr>
          <a:xfrm>
            <a:off x="146304" y="5327904"/>
            <a:ext cx="8840942" cy="816864"/>
          </a:xfrm>
          <a:prstGeom prst="roundRect">
            <a:avLst/>
          </a:prstGeom>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smtClean="0"/>
              <a:t>QX Base, expansion, capacity, and models can be mixed in a single configuration</a:t>
            </a:r>
            <a:endParaRPr lang="en-US" b="1" dirty="0"/>
          </a:p>
        </p:txBody>
      </p:sp>
    </p:spTree>
    <p:extLst>
      <p:ext uri="{BB962C8B-B14F-4D97-AF65-F5344CB8AC3E}">
        <p14:creationId xmlns:p14="http://schemas.microsoft.com/office/powerpoint/2010/main" xmlns="" val="1692467352"/>
      </p:ext>
    </p:extLst>
  </p:cSld>
  <p:clrMapOvr>
    <a:masterClrMapping/>
  </p:clrMapOvr>
  <mc:AlternateContent xmlns:mc="http://schemas.openxmlformats.org/markup-compatibility/2006">
    <mc:Choice xmlns:p14="http://schemas.microsoft.com/office/powerpoint/2010/main" xmlns="" Requires="p14">
      <p:transition spd="med" p14:dur="600">
        <p:wipe/>
      </p:transition>
    </mc:Choice>
    <mc:Fallback>
      <p:transition spd="med">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HW/SW Engineering</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8</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defTabSz="457200" eaLnBrk="0" hangingPunct="0">
              <a:spcBef>
                <a:spcPct val="20000"/>
              </a:spcBef>
              <a:buClr>
                <a:srgbClr val="0DB6EC"/>
              </a:buClr>
              <a:buSzPct val="75000"/>
              <a:buFontTx/>
              <a:buChar char="-"/>
              <a:defRPr/>
            </a:pPr>
            <a:r>
              <a:rPr lang="en-US" sz="1600" b="1" dirty="0">
                <a:solidFill>
                  <a:srgbClr val="7DD8F4"/>
                </a:solidFill>
                <a:ea typeface="ＭＳ Ｐゴシック" charset="-128"/>
                <a:cs typeface="ＭＳ Ｐゴシック" charset="-128"/>
              </a:rPr>
              <a:t>Presented By: Charlie Kunkel (Dot Hill) &amp; Jeff Cheeney (Quantum)</a:t>
            </a:r>
          </a:p>
        </p:txBody>
      </p:sp>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a:t>
            </a:r>
            <a:r>
              <a:rPr lang="en-US" dirty="0"/>
              <a:t>O</a:t>
            </a:r>
            <a:r>
              <a:rPr lang="en-US" dirty="0" smtClean="0"/>
              <a:t>verview</a:t>
            </a:r>
            <a:endParaRPr lang="en-US" dirty="0"/>
          </a:p>
        </p:txBody>
      </p:sp>
      <p:sp>
        <p:nvSpPr>
          <p:cNvPr id="3" name="Slide Number Placeholder 2"/>
          <p:cNvSpPr>
            <a:spLocks noGrp="1"/>
          </p:cNvSpPr>
          <p:nvPr>
            <p:ph type="sldNum" sz="quarter" idx="4"/>
          </p:nvPr>
        </p:nvSpPr>
        <p:spPr/>
        <p:txBody>
          <a:bodyPr/>
          <a:lstStyle/>
          <a:p>
            <a:pPr>
              <a:defRPr/>
            </a:pPr>
            <a:fld id="{3F28CFF9-C498-437A-BF0D-9909F7150CC1}" type="slidenum">
              <a:rPr lang="en-US" smtClean="0"/>
              <a:pPr>
                <a:defRPr/>
              </a:pPr>
              <a:t>9</a:t>
            </a:fld>
            <a:endParaRPr lang="en-US" dirty="0"/>
          </a:p>
        </p:txBody>
      </p:sp>
      <p:graphicFrame>
        <p:nvGraphicFramePr>
          <p:cNvPr id="5" name="Diagram 4"/>
          <p:cNvGraphicFramePr/>
          <p:nvPr>
            <p:extLst>
              <p:ext uri="{D42A27DB-BD31-4B8C-83A1-F6EECF244321}">
                <p14:modId xmlns:p14="http://schemas.microsoft.com/office/powerpoint/2010/main" xmlns="" val="4106087322"/>
              </p:ext>
            </p:extLst>
          </p:nvPr>
        </p:nvGraphicFramePr>
        <p:xfrm>
          <a:off x="181155" y="1009291"/>
          <a:ext cx="8778694" cy="5020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2730C_nobackgrnd_shadow_v1"/>
          <p:cNvPicPr>
            <a:picLocks noChangeAspect="1" noChangeArrowheads="1"/>
          </p:cNvPicPr>
          <p:nvPr/>
        </p:nvPicPr>
        <p:blipFill>
          <a:blip r:embed="rId7" cstate="print"/>
          <a:srcRect/>
          <a:stretch>
            <a:fillRect/>
          </a:stretch>
        </p:blipFill>
        <p:spPr bwMode="auto">
          <a:xfrm>
            <a:off x="5295899" y="1698348"/>
            <a:ext cx="3423717" cy="1632268"/>
          </a:xfrm>
          <a:prstGeom prst="rect">
            <a:avLst/>
          </a:prstGeom>
          <a:noFill/>
          <a:ln w="9525">
            <a:noFill/>
            <a:miter lim="800000"/>
            <a:headEnd/>
            <a:tailEnd/>
          </a:ln>
        </p:spPr>
      </p:pic>
      <p:pic>
        <p:nvPicPr>
          <p:cNvPr id="7" name="Picture 6" descr="prod-2722.jpg"/>
          <p:cNvPicPr>
            <a:picLocks noChangeAspect="1"/>
          </p:cNvPicPr>
          <p:nvPr/>
        </p:nvPicPr>
        <p:blipFill>
          <a:blip r:embed="rId8" cstate="print"/>
          <a:stretch>
            <a:fillRect/>
          </a:stretch>
        </p:blipFill>
        <p:spPr>
          <a:xfrm>
            <a:off x="5638800" y="3411205"/>
            <a:ext cx="2952933" cy="1345895"/>
          </a:xfrm>
          <a:prstGeom prst="rect">
            <a:avLst/>
          </a:prstGeom>
        </p:spPr>
      </p:pic>
      <p:sp>
        <p:nvSpPr>
          <p:cNvPr id="8" name="TextBox 7"/>
          <p:cNvSpPr txBox="1"/>
          <p:nvPr/>
        </p:nvSpPr>
        <p:spPr>
          <a:xfrm>
            <a:off x="6274332" y="2145150"/>
            <a:ext cx="1657350" cy="369332"/>
          </a:xfrm>
          <a:prstGeom prst="rect">
            <a:avLst/>
          </a:prstGeom>
          <a:noFill/>
        </p:spPr>
        <p:txBody>
          <a:bodyPr wrap="square" rtlCol="0">
            <a:spAutoFit/>
          </a:bodyPr>
          <a:lstStyle/>
          <a:p>
            <a:r>
              <a:rPr lang="en-US" dirty="0" smtClean="0"/>
              <a:t>2U12 Chassis</a:t>
            </a:r>
            <a:endParaRPr lang="en-US" dirty="0"/>
          </a:p>
        </p:txBody>
      </p:sp>
      <p:sp>
        <p:nvSpPr>
          <p:cNvPr id="9" name="TextBox 8"/>
          <p:cNvSpPr txBox="1"/>
          <p:nvPr/>
        </p:nvSpPr>
        <p:spPr>
          <a:xfrm>
            <a:off x="6579223" y="4387768"/>
            <a:ext cx="1657350" cy="369332"/>
          </a:xfrm>
          <a:prstGeom prst="rect">
            <a:avLst/>
          </a:prstGeom>
          <a:noFill/>
        </p:spPr>
        <p:txBody>
          <a:bodyPr wrap="square" rtlCol="0">
            <a:spAutoFit/>
          </a:bodyPr>
          <a:lstStyle/>
          <a:p>
            <a:r>
              <a:rPr lang="en-US" dirty="0" smtClean="0"/>
              <a:t>2U24 Chassis</a:t>
            </a:r>
            <a:endParaRPr lang="en-US" dirty="0"/>
          </a:p>
        </p:txBody>
      </p:sp>
      <p:sp>
        <p:nvSpPr>
          <p:cNvPr id="10" name="Slide Number Placeholder 3"/>
          <p:cNvSpPr txBox="1">
            <a:spLocks/>
          </p:cNvSpPr>
          <p:nvPr/>
        </p:nvSpPr>
        <p:spPr>
          <a:xfrm>
            <a:off x="201707" y="6604255"/>
            <a:ext cx="463858" cy="246062"/>
          </a:xfrm>
          <a:prstGeom prst="rect">
            <a:avLst/>
          </a:prstGeom>
        </p:spPr>
        <p:txBody>
          <a:bodyPr/>
          <a:lstStyle/>
          <a:p>
            <a:pPr marL="0" marR="0" lvl="0" indent="0" defTabSz="914400" eaLnBrk="1" latinLnBrk="0" hangingPunct="1">
              <a:lnSpc>
                <a:spcPct val="100000"/>
              </a:lnSpc>
              <a:buClrTx/>
              <a:buSzTx/>
              <a:tabLst/>
              <a:defRPr/>
            </a:pPr>
            <a:fld id="{47A88F08-5AB8-4095-8074-57956897D0F5}" type="slidenum">
              <a:rPr lang="en-US" sz="1000" smtClean="0">
                <a:solidFill>
                  <a:srgbClr val="0DB6EC"/>
                </a:solidFill>
                <a:ea typeface="ＭＳ Ｐゴシック" charset="-128"/>
                <a:cs typeface="+mn-cs"/>
              </a:rPr>
              <a:pPr marL="0" marR="0" lvl="0" indent="0" defTabSz="914400" eaLnBrk="1" latinLnBrk="0" hangingPunct="1">
                <a:lnSpc>
                  <a:spcPct val="100000"/>
                </a:lnSpc>
                <a:buClrTx/>
                <a:buSzTx/>
                <a:tabLst/>
                <a:defRPr/>
              </a:pPr>
              <a:t>9</a:t>
            </a:fld>
            <a:endParaRPr lang="en-US" sz="1000" dirty="0">
              <a:solidFill>
                <a:srgbClr val="0DB6EC"/>
              </a:solidFill>
              <a:ea typeface="ＭＳ Ｐゴシック" charset="-128"/>
              <a:cs typeface="+mn-cs"/>
            </a:endParaRPr>
          </a:p>
        </p:txBody>
      </p:sp>
    </p:spTree>
    <p:extLst>
      <p:ext uri="{BB962C8B-B14F-4D97-AF65-F5344CB8AC3E}">
        <p14:creationId xmlns:p14="http://schemas.microsoft.com/office/powerpoint/2010/main" xmlns="" val="419667572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323&quot;/&gt;&lt;/object&gt;&lt;object type=&quot;3&quot; unique_id=&quot;10005&quot;&gt;&lt;property id=&quot;20148&quot; value=&quot;5&quot;/&gt;&lt;property id=&quot;20300&quot; value=&quot;Slide 1&quot;/&gt;&lt;property id=&quot;20307&quot; value=&quot;345&quot;/&gt;&lt;/object&gt;&lt;object type=&quot;3&quot; unique_id=&quot;10006&quot;&gt;&lt;property id=&quot;20148&quot; value=&quot;5&quot;/&gt;&lt;property id=&quot;20300&quot; value=&quot;Slide 3 - &amp;quot;Title Goes Here&amp;quot;&quot;/&gt;&lt;property id=&quot;20307&quot; value=&quot;325&quot;/&gt;&lt;/object&gt;&lt;object type=&quot;3&quot; unique_id=&quot;10007&quot;&gt;&lt;property id=&quot;20148&quot; value=&quot;5&quot;/&gt;&lt;property id=&quot;20300&quot; value=&quot;Slide 16&quot;/&gt;&lt;property id=&quot;20307&quot; value=&quot;331&quot;/&gt;&lt;/object&gt;&lt;object type=&quot;3&quot; unique_id=&quot;10008&quot;&gt;&lt;property id=&quot;20148&quot; value=&quot;5&quot;/&gt;&lt;property id=&quot;20300&quot; value=&quot;Slide 19 - &amp;quot;CHAPTER HEADLINE &amp;#x0D;&amp;#x0A;GOES HERE&amp;quot;&quot;/&gt;&lt;property id=&quot;20307&quot; value=&quot;333&quot;/&gt;&lt;/object&gt;&lt;object type=&quot;3&quot; unique_id=&quot;10009&quot;&gt;&lt;property id=&quot;20148&quot; value=&quot;5&quot;/&gt;&lt;property id=&quot;20300&quot; value=&quot;Slide 17 - &amp;quot;CHAPTER HEADLINE&amp;#x0D;&amp;#x0A;GOES HERE&amp;quot;&quot;/&gt;&lt;property id=&quot;20307&quot; value=&quot;334&quot;/&gt;&lt;/object&gt;&lt;object type=&quot;3&quot; unique_id=&quot;10010&quot;&gt;&lt;property id=&quot;20148&quot; value=&quot;5&quot;/&gt;&lt;property id=&quot;20300&quot; value=&quot;Slide 18 - &amp;quot;CHAPTER HEADLINE &amp;#x0D;&amp;#x0A;GOES HERE&amp;quot;&quot;/&gt;&lt;property id=&quot;20307&quot; value=&quot;338&quot;/&gt;&lt;/object&gt;&lt;object type=&quot;3&quot; unique_id=&quot;10011&quot;&gt;&lt;property id=&quot;20148&quot; value=&quot;5&quot;/&gt;&lt;property id=&quot;20300&quot; value=&quot;Slide 20 - &amp;quot;CHAPTER HEADLINE&amp;#x0D;&amp;#x0A;GOES HERE&amp;quot;&quot;/&gt;&lt;property id=&quot;20307&quot; value=&quot;336&quot;/&gt;&lt;/object&gt;&lt;object type=&quot;3&quot; unique_id=&quot;10625&quot;&gt;&lt;property id=&quot;20148&quot; value=&quot;5&quot;/&gt;&lt;property id=&quot;20300&quot; value=&quot;Slide 4 - &amp;quot;Before you begin…&amp;quot;&quot;/&gt;&lt;property id=&quot;20307&quot; value=&quot;346&quot;/&gt;&lt;/object&gt;&lt;object type=&quot;3&quot; unique_id=&quot;10626&quot;&gt;&lt;property id=&quot;20148&quot; value=&quot;5&quot;/&gt;&lt;property id=&quot;20300&quot; value=&quot;Slide 5 - &amp;quot;Headline goes here&amp;quot;&quot;/&gt;&lt;property id=&quot;20307&quot; value=&quot;347&quot;/&gt;&lt;/object&gt;&lt;object type=&quot;3&quot; unique_id=&quot;10627&quot;&gt;&lt;property id=&quot;20148&quot; value=&quot;5&quot;/&gt;&lt;property id=&quot;20300&quot; value=&quot;Slide 6 - &amp;quot;Converting old presentations to the new format&amp;quot;&quot;/&gt;&lt;property id=&quot;20307&quot; value=&quot;348&quot;/&gt;&lt;/object&gt;&lt;object type=&quot;3&quot; unique_id=&quot;10628&quot;&gt;&lt;property id=&quot;20148&quot; value=&quot;5&quot;/&gt;&lt;property id=&quot;20300&quot; value=&quot;Slide 7 - &amp;quot;Converting old presentations to the new format&amp;quot;&quot;/&gt;&lt;property id=&quot;20307&quot; value=&quot;349&quot;/&gt;&lt;/object&gt;&lt;object type=&quot;3&quot; unique_id=&quot;10629&quot;&gt;&lt;property id=&quot;20148&quot; value=&quot;5&quot;/&gt;&lt;property id=&quot;20300&quot; value=&quot;Slide 8 - &amp;quot;Converting old presentations to the new format&amp;quot;&quot;/&gt;&lt;property id=&quot;20307&quot; value=&quot;350&quot;/&gt;&lt;/object&gt;&lt;object type=&quot;3&quot; unique_id=&quot;10630&quot;&gt;&lt;property id=&quot;20148&quot; value=&quot;5&quot;/&gt;&lt;property id=&quot;20300&quot; value=&quot;Slide 9 - &amp;quot;Converting old presentations to the new format&amp;quot;&quot;/&gt;&lt;property id=&quot;20307&quot; value=&quot;351&quot;/&gt;&lt;/object&gt;&lt;object type=&quot;3&quot; unique_id=&quot;10631&quot;&gt;&lt;property id=&quot;20148&quot; value=&quot;5&quot;/&gt;&lt;property id=&quot;20300&quot; value=&quot;Slide 10 - &amp;quot;Converting old presentations to the new format&amp;quot;&quot;/&gt;&lt;property id=&quot;20307&quot; value=&quot;352&quot;/&gt;&lt;/object&gt;&lt;object type=&quot;3&quot; unique_id=&quot;10632&quot;&gt;&lt;property id=&quot;20148&quot; value=&quot;5&quot;/&gt;&lt;property id=&quot;20300&quot; value=&quot;Slide 11 - &amp;quot;Converting old presentations to the new format&amp;quot;&quot;/&gt;&lt;property id=&quot;20307&quot; value=&quot;353&quot;/&gt;&lt;/object&gt;&lt;object type=&quot;3&quot; unique_id=&quot;10633&quot;&gt;&lt;property id=&quot;20148&quot; value=&quot;5&quot;/&gt;&lt;property id=&quot;20300&quot; value=&quot;Slide 12 - &amp;quot;Converting old presentations to the new format&amp;quot;&quot;/&gt;&lt;property id=&quot;20307&quot; value=&quot;354&quot;/&gt;&lt;/object&gt;&lt;object type=&quot;3&quot; unique_id=&quot;10634&quot;&gt;&lt;property id=&quot;20148&quot; value=&quot;5&quot;/&gt;&lt;property id=&quot;20300&quot; value=&quot;Slide 13 - &amp;quot;Converting old presentations to the new format&amp;quot;&quot;/&gt;&lt;property id=&quot;20307&quot; value=&quot;355&quot;/&gt;&lt;/object&gt;&lt;object type=&quot;3&quot; unique_id=&quot;10635&quot;&gt;&lt;property id=&quot;20148&quot; value=&quot;5&quot;/&gt;&lt;property id=&quot;20300&quot; value=&quot;Slide 14 - &amp;quot;Converting old presentations to the new format&amp;quot;&quot;/&gt;&lt;property id=&quot;20307&quot; value=&quot;356&quot;/&gt;&lt;/object&gt;&lt;object type=&quot;3&quot; unique_id=&quot;10636&quot;&gt;&lt;property id=&quot;20148&quot; value=&quot;5&quot;/&gt;&lt;property id=&quot;20300&quot; value=&quot;Slide 15 - &amp;quot;Converting old presentations to the new format&amp;quot;&quot;/&gt;&lt;property id=&quot;20307&quot; value=&quot;357&quot;/&gt;&lt;/object&gt;&lt;/object&gt;&lt;/object&gt;&lt;/database&gt;"/>
  <p:tag name="SECTOMILLISECCONVERTED" val="1"/>
</p:tagLst>
</file>

<file path=ppt/theme/theme1.xml><?xml version="1.0" encoding="utf-8"?>
<a:theme xmlns:a="http://schemas.openxmlformats.org/drawingml/2006/main" name="Quantum Portfolio">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Quantum Template">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P00457A-v01 (2)</Template>
  <TotalTime>4970</TotalTime>
  <Words>1518</Words>
  <Application>Microsoft Office PowerPoint</Application>
  <PresentationFormat>On-screen Show (4:3)</PresentationFormat>
  <Paragraphs>327</Paragraphs>
  <Slides>32</Slides>
  <Notes>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Quantum Portfolio</vt:lpstr>
      <vt:lpstr>Quantum Template</vt:lpstr>
      <vt:lpstr>Slide 1</vt:lpstr>
      <vt:lpstr>Slide 2</vt:lpstr>
      <vt:lpstr>Agenda</vt:lpstr>
      <vt:lpstr>Marketing Overview</vt:lpstr>
      <vt:lpstr>StorNext QX Storage: Part of the Big Data Solution</vt:lpstr>
      <vt:lpstr>StorNext QX Storage</vt:lpstr>
      <vt:lpstr>Product Models</vt:lpstr>
      <vt:lpstr>HW/SW Engineering</vt:lpstr>
      <vt:lpstr>Array Overview</vt:lpstr>
      <vt:lpstr>Dot Hill Platform Architecture</vt:lpstr>
      <vt:lpstr>Mechanical Layout – 2U24</vt:lpstr>
      <vt:lpstr>Chassis Tour</vt:lpstr>
      <vt:lpstr>Chassis Tour - Disks</vt:lpstr>
      <vt:lpstr>Controller Module</vt:lpstr>
      <vt:lpstr>Power Supply Module or Unit (PSU)</vt:lpstr>
      <vt:lpstr>SimulCache Data Write Sequence</vt:lpstr>
      <vt:lpstr>Cabling Expansion Trays</vt:lpstr>
      <vt:lpstr>Redundant Enclosure Cabling</vt:lpstr>
      <vt:lpstr>Management Login</vt:lpstr>
      <vt:lpstr>Storage Management Introduction</vt:lpstr>
      <vt:lpstr>Bug Fixes/Known Issues</vt:lpstr>
      <vt:lpstr>Known Issues</vt:lpstr>
      <vt:lpstr>Documentation and Training</vt:lpstr>
      <vt:lpstr>Documentation</vt:lpstr>
      <vt:lpstr>Training</vt:lpstr>
      <vt:lpstr>Service Strategy</vt:lpstr>
      <vt:lpstr> QX-1200/2400 Service Model Summary</vt:lpstr>
      <vt:lpstr> QX-1200/2400 Service Model Summary (cont.)</vt:lpstr>
      <vt:lpstr>Dot Hill Solutions Introduction (DHS)</vt:lpstr>
      <vt:lpstr>  FRU/CRU Model</vt:lpstr>
      <vt:lpstr>Q&amp;A</vt:lpstr>
      <vt:lpstr>Slide 32</vt:lpstr>
    </vt:vector>
  </TitlesOfParts>
  <Company>Quantum Corporation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Denali TOI for Global Service</dc:title>
  <dc:creator>Jim Hibbard</dc:creator>
  <dc:description>Copyright 2013, Quantum, Inc.** Confidential / Internal Use Only **</dc:description>
  <cp:lastModifiedBy>Jim Hibbard</cp:lastModifiedBy>
  <cp:revision>335</cp:revision>
  <cp:lastPrinted>2012-04-03T01:06:05Z</cp:lastPrinted>
  <dcterms:created xsi:type="dcterms:W3CDTF">2012-04-26T00:37:40Z</dcterms:created>
  <dcterms:modified xsi:type="dcterms:W3CDTF">2013-04-29T22:54:51Z</dcterms:modified>
</cp:coreProperties>
</file>