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639" r:id="rId2"/>
    <p:sldId id="594" r:id="rId3"/>
    <p:sldId id="548" r:id="rId4"/>
    <p:sldId id="631" r:id="rId5"/>
    <p:sldId id="595" r:id="rId6"/>
    <p:sldId id="633" r:id="rId7"/>
    <p:sldId id="604" r:id="rId8"/>
    <p:sldId id="632" r:id="rId9"/>
    <p:sldId id="605" r:id="rId10"/>
    <p:sldId id="599" r:id="rId11"/>
    <p:sldId id="601" r:id="rId12"/>
    <p:sldId id="637" r:id="rId13"/>
    <p:sldId id="638" r:id="rId14"/>
    <p:sldId id="600" r:id="rId15"/>
    <p:sldId id="606" r:id="rId16"/>
    <p:sldId id="607" r:id="rId17"/>
    <p:sldId id="608" r:id="rId18"/>
    <p:sldId id="609" r:id="rId19"/>
    <p:sldId id="610" r:id="rId20"/>
    <p:sldId id="611" r:id="rId21"/>
    <p:sldId id="651" r:id="rId22"/>
    <p:sldId id="692" r:id="rId23"/>
    <p:sldId id="693" r:id="rId24"/>
    <p:sldId id="694" r:id="rId25"/>
    <p:sldId id="695" r:id="rId26"/>
    <p:sldId id="690" r:id="rId27"/>
    <p:sldId id="696" r:id="rId28"/>
    <p:sldId id="652" r:id="rId29"/>
    <p:sldId id="653" r:id="rId30"/>
    <p:sldId id="654" r:id="rId31"/>
    <p:sldId id="697" r:id="rId32"/>
    <p:sldId id="689" r:id="rId33"/>
    <p:sldId id="660" r:id="rId34"/>
    <p:sldId id="661" r:id="rId35"/>
    <p:sldId id="662" r:id="rId36"/>
    <p:sldId id="663" r:id="rId37"/>
    <p:sldId id="698" r:id="rId38"/>
    <p:sldId id="699" r:id="rId39"/>
    <p:sldId id="685" r:id="rId40"/>
    <p:sldId id="686" r:id="rId41"/>
    <p:sldId id="687" r:id="rId42"/>
    <p:sldId id="688" r:id="rId43"/>
    <p:sldId id="626" r:id="rId44"/>
    <p:sldId id="642" r:id="rId45"/>
    <p:sldId id="643" r:id="rId46"/>
    <p:sldId id="629" r:id="rId47"/>
    <p:sldId id="649" r:id="rId48"/>
    <p:sldId id="700" r:id="rId49"/>
    <p:sldId id="644" r:id="rId50"/>
    <p:sldId id="667" r:id="rId51"/>
    <p:sldId id="668" r:id="rId52"/>
    <p:sldId id="669" r:id="rId53"/>
    <p:sldId id="670" r:id="rId54"/>
    <p:sldId id="671" r:id="rId55"/>
    <p:sldId id="672" r:id="rId56"/>
    <p:sldId id="673" r:id="rId57"/>
    <p:sldId id="674" r:id="rId58"/>
    <p:sldId id="675" r:id="rId59"/>
    <p:sldId id="676" r:id="rId60"/>
    <p:sldId id="677" r:id="rId61"/>
    <p:sldId id="678" r:id="rId62"/>
    <p:sldId id="679" r:id="rId63"/>
    <p:sldId id="680" r:id="rId64"/>
    <p:sldId id="681" r:id="rId65"/>
    <p:sldId id="682" r:id="rId66"/>
    <p:sldId id="683" r:id="rId67"/>
    <p:sldId id="684" r:id="rId68"/>
  </p:sldIdLst>
  <p:sldSz cx="9144000" cy="5143500" type="screen16x9"/>
  <p:notesSz cx="9296400" cy="7010400"/>
  <p:custDataLst>
    <p:tags r:id="rId71"/>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bar Smith" initials="TS" lastIdx="7" clrIdx="0"/>
  <p:cmAuthor id="1" name="Jim Hibbard" initials="J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0F73C3"/>
    <a:srgbClr val="0000FF"/>
    <a:srgbClr val="002878"/>
    <a:srgbClr val="00B6F1"/>
    <a:srgbClr val="8EBE68"/>
    <a:srgbClr val="DCDCDC"/>
    <a:srgbClr val="F47F16"/>
    <a:srgbClr val="B0B9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2" autoAdjust="0"/>
    <p:restoredTop sz="93783" autoAdjust="0"/>
  </p:normalViewPr>
  <p:slideViewPr>
    <p:cSldViewPr snapToGrid="0">
      <p:cViewPr>
        <p:scale>
          <a:sx n="77" d="100"/>
          <a:sy n="77" d="100"/>
        </p:scale>
        <p:origin x="-490" y="-29"/>
      </p:cViewPr>
      <p:guideLst>
        <p:guide orient="horz" pos="1180"/>
        <p:guide pos="2247"/>
      </p:guideLst>
    </p:cSldViewPr>
  </p:slideViewPr>
  <p:notesTextViewPr>
    <p:cViewPr>
      <p:scale>
        <a:sx n="1" d="1"/>
        <a:sy n="1" d="1"/>
      </p:scale>
      <p:origin x="0" y="0"/>
    </p:cViewPr>
  </p:notesTextViewPr>
  <p:sorterViewPr>
    <p:cViewPr>
      <p:scale>
        <a:sx n="120" d="100"/>
        <a:sy n="120" d="100"/>
      </p:scale>
      <p:origin x="0" y="234"/>
    </p:cViewPr>
  </p:sorterViewPr>
  <p:notesViewPr>
    <p:cSldViewPr snapToGrid="0">
      <p:cViewPr varScale="1">
        <p:scale>
          <a:sx n="132" d="100"/>
          <a:sy n="132" d="100"/>
        </p:scale>
        <p:origin x="-85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1/21/2016</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1/21/2016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28</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29</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30</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31</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32</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33</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34</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35</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36</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37</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38</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39</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42</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43</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47</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50</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60</a:t>
            </a:fld>
            <a:endParaRPr lang="en-US"/>
          </a:p>
        </p:txBody>
      </p:sp>
    </p:spTree>
    <p:extLst>
      <p:ext uri="{BB962C8B-B14F-4D97-AF65-F5344CB8AC3E}">
        <p14:creationId xmlns:p14="http://schemas.microsoft.com/office/powerpoint/2010/main" val="251861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11</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13</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14</a:t>
            </a:fld>
            <a:endParaRPr lang="en-US" dirty="0"/>
          </a:p>
        </p:txBody>
      </p:sp>
    </p:spTree>
    <p:extLst>
      <p:ext uri="{BB962C8B-B14F-4D97-AF65-F5344CB8AC3E}">
        <p14:creationId xmlns:p14="http://schemas.microsoft.com/office/powerpoint/2010/main" val="78318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15</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19</a:t>
            </a:fld>
            <a:endParaRPr lang="en-US"/>
          </a:p>
        </p:txBody>
      </p:sp>
    </p:spTree>
    <p:extLst>
      <p:ext uri="{BB962C8B-B14F-4D97-AF65-F5344CB8AC3E}">
        <p14:creationId xmlns:p14="http://schemas.microsoft.com/office/powerpoint/2010/main" val="396060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21</a:t>
            </a:fld>
            <a:endParaRPr lang="en-US" dirty="0"/>
          </a:p>
        </p:txBody>
      </p:sp>
    </p:spTree>
    <p:extLst>
      <p:ext uri="{BB962C8B-B14F-4D97-AF65-F5344CB8AC3E}">
        <p14:creationId xmlns:p14="http://schemas.microsoft.com/office/powerpoint/2010/main" val="246541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0092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80" y="193328"/>
            <a:ext cx="828924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5" y="948026"/>
            <a:ext cx="8216220" cy="357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4865482"/>
            <a:ext cx="4572000" cy="320279"/>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4844209"/>
            <a:ext cx="171450" cy="185738"/>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381545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ppendix Indicator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idx="1"/>
          </p:nvPr>
        </p:nvSpPr>
        <p:spPr bwMode="auto">
          <a:xfrm>
            <a:off x="371475" y="2409825"/>
            <a:ext cx="837247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0" numCol="1" anchor="t" anchorCtr="0" compatLnSpc="1">
            <a:prstTxWarp prst="textNoShape">
              <a:avLst/>
            </a:prstTxWarp>
          </a:bodyPr>
          <a:lstStyle>
            <a:lvl1pPr marL="0" indent="0">
              <a:buNone/>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389558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3343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7749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4256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264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p:txBody>
          <a:bodyPr/>
          <a:lstStyle>
            <a:lvl1pPr>
              <a:defRPr baseline="0">
                <a:solidFill>
                  <a:srgbClr val="0F73C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5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a:r>
              <a:rPr lang="en-US" sz="800" dirty="0">
                <a:solidFill>
                  <a:schemeClr val="bg1"/>
                </a:solidFill>
                <a:cs typeface="Arial" charset="0"/>
                <a:sym typeface="Arial" charset="0"/>
              </a:rPr>
              <a:t>© 2015 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26173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69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1500744"/>
            <a:ext cx="9144000" cy="3642756"/>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1"/>
            <a:ext cx="9144000" cy="3964781"/>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9" y="4172094"/>
            <a:ext cx="7990487"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2" y="0"/>
            <a:ext cx="9925049" cy="3632495"/>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2734069"/>
            <a:ext cx="6992420" cy="10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11" name="Rectangle 10"/>
          <p:cNvSpPr/>
          <p:nvPr userDrawn="1"/>
        </p:nvSpPr>
        <p:spPr>
          <a:xfrm>
            <a:off x="0" y="5116870"/>
            <a:ext cx="9144000" cy="3428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16694"/>
            <a:ext cx="1416050"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0" bIns="0" numCol="1" anchor="b" anchorCtr="0" compatLnSpc="1">
            <a:prstTxWarp prst="textNoShape">
              <a:avLst/>
            </a:prstTxWarp>
          </a:bodyPr>
          <a:lstStyle/>
          <a:p>
            <a:pPr lvl="0"/>
            <a:r>
              <a:rPr lang="en-US" smtClean="0"/>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09" r:id="rId2"/>
    <p:sldLayoutId id="2147483710" r:id="rId3"/>
    <p:sldLayoutId id="2147483714" r:id="rId4"/>
    <p:sldLayoutId id="2147483711" r:id="rId5"/>
    <p:sldLayoutId id="2147483712" r:id="rId6"/>
    <p:sldLayoutId id="2147483715" r:id="rId7"/>
    <p:sldLayoutId id="2147483716" r:id="rId8"/>
    <p:sldLayoutId id="2147483742" r:id="rId9"/>
    <p:sldLayoutId id="2147483743" r:id="rId10"/>
    <p:sldLayoutId id="2147483744" r:id="rId11"/>
  </p:sldLayoutIdLst>
  <p:txStyles>
    <p:titleStyle>
      <a:lvl1pPr algn="l" rtl="0" eaLnBrk="1" fontAlgn="base" hangingPunct="1">
        <a:lnSpc>
          <a:spcPts val="2400"/>
        </a:lnSpc>
        <a:spcBef>
          <a:spcPct val="0"/>
        </a:spcBef>
        <a:spcAft>
          <a:spcPct val="0"/>
        </a:spcAft>
        <a:defRPr lang="en-US" sz="2400" b="1" i="0" u="none"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14"/>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aws.amazon.com/premiumsupport" TargetMode="External"/><Relationship Id="rId2" Type="http://schemas.openxmlformats.org/officeDocument/2006/relationships/hyperlink" Target="https://aws.amazon.com/marketplace/pp/B016QWY35S/ref=srh_res_product_title?ie=UTF8&amp;sr=0-3&amp;qid=1451943727925"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qsupport.quantum.com/kb/flare/Content/qcp/QCP_AWS_LRG/"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quantum.com/q-cloudprotectdocs"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qsupport.quantum.com/kb/flare/Content/qcp/QCP_AWS_L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qsupport.quantum.com/kb/flare/content/QCP_AWS_HTML5/"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qsupport.quantum.com/kb/flare/content/QCP_AWS_HTML5/"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qsupport.quantum.com/kb/flare/content/QCP_AWS_HTML5/"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aws.amazon.com/getting-started/?nc2=h_l2_cc"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tatus.aws.amazon.com/" TargetMode="Externa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January 2016</a:t>
            </a:r>
            <a:endParaRPr lang="en-US" dirty="0"/>
          </a:p>
        </p:txBody>
      </p:sp>
      <p:sp>
        <p:nvSpPr>
          <p:cNvPr id="3" name="Text Placeholder 2"/>
          <p:cNvSpPr>
            <a:spLocks noGrp="1"/>
          </p:cNvSpPr>
          <p:nvPr>
            <p:ph type="body" sz="quarter" idx="10"/>
          </p:nvPr>
        </p:nvSpPr>
        <p:spPr/>
        <p:txBody>
          <a:bodyPr/>
          <a:lstStyle/>
          <a:p>
            <a:r>
              <a:rPr lang="en-US" dirty="0" smtClean="0"/>
              <a:t>Q-Cloud Protect for AWS</a:t>
            </a:r>
          </a:p>
          <a:p>
            <a:r>
              <a:rPr lang="en-US" dirty="0" smtClean="0"/>
              <a:t>TOI for Global Service</a:t>
            </a:r>
            <a:endParaRPr lang="en-US" dirty="0"/>
          </a:p>
        </p:txBody>
      </p:sp>
    </p:spTree>
    <p:extLst>
      <p:ext uri="{BB962C8B-B14F-4D97-AF65-F5344CB8AC3E}">
        <p14:creationId xmlns:p14="http://schemas.microsoft.com/office/powerpoint/2010/main" val="340923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Use Cases</a:t>
            </a:r>
            <a:endParaRPr lang="en-US" dirty="0"/>
          </a:p>
        </p:txBody>
      </p:sp>
      <p:sp>
        <p:nvSpPr>
          <p:cNvPr id="3" name="Content Placeholder 2"/>
          <p:cNvSpPr>
            <a:spLocks noGrp="1"/>
          </p:cNvSpPr>
          <p:nvPr>
            <p:ph idx="1"/>
          </p:nvPr>
        </p:nvSpPr>
        <p:spPr/>
        <p:txBody>
          <a:bodyPr>
            <a:normAutofit/>
          </a:bodyPr>
          <a:lstStyle/>
          <a:p>
            <a:r>
              <a:rPr lang="en-US" b="1" i="1" dirty="0" smtClean="0">
                <a:solidFill>
                  <a:schemeClr val="accent1">
                    <a:lumMod val="75000"/>
                  </a:schemeClr>
                </a:solidFill>
              </a:rPr>
              <a:t>Three basic customer use cases</a:t>
            </a:r>
            <a:endParaRPr lang="en-US" dirty="0" smtClean="0">
              <a:solidFill>
                <a:schemeClr val="tx1">
                  <a:lumMod val="75000"/>
                </a:schemeClr>
              </a:solidFill>
            </a:endParaRPr>
          </a:p>
          <a:p>
            <a:pPr marL="741363" lvl="1" indent="-342900">
              <a:buFont typeface="+mj-lt"/>
              <a:buAutoNum type="arabicPeriod"/>
            </a:pPr>
            <a:r>
              <a:rPr lang="en-US" dirty="0" smtClean="0">
                <a:solidFill>
                  <a:schemeClr val="tx1">
                    <a:lumMod val="75000"/>
                  </a:schemeClr>
                </a:solidFill>
              </a:rPr>
              <a:t>On-premise DXI Replication to Q-Cloud Protect for AWS</a:t>
            </a:r>
          </a:p>
          <a:p>
            <a:pPr marL="741363" lvl="1" indent="-342900">
              <a:buFont typeface="+mj-lt"/>
              <a:buAutoNum type="arabicPeriod"/>
            </a:pPr>
            <a:r>
              <a:rPr lang="en-US" dirty="0" smtClean="0">
                <a:solidFill>
                  <a:schemeClr val="tx1">
                    <a:lumMod val="75000"/>
                  </a:schemeClr>
                </a:solidFill>
              </a:rPr>
              <a:t>On-premise DXI OST </a:t>
            </a:r>
            <a:r>
              <a:rPr lang="en-US" dirty="0" err="1" smtClean="0">
                <a:solidFill>
                  <a:schemeClr val="tx1">
                    <a:lumMod val="75000"/>
                  </a:schemeClr>
                </a:solidFill>
              </a:rPr>
              <a:t>Opdup</a:t>
            </a:r>
            <a:r>
              <a:rPr lang="en-US" dirty="0" smtClean="0">
                <a:solidFill>
                  <a:schemeClr val="tx1">
                    <a:lumMod val="75000"/>
                  </a:schemeClr>
                </a:solidFill>
              </a:rPr>
              <a:t> to Q-Cloud Protect for AWS</a:t>
            </a:r>
          </a:p>
          <a:p>
            <a:pPr marL="741363" lvl="1" indent="-342900">
              <a:buFont typeface="+mj-lt"/>
              <a:buAutoNum type="arabicPeriod"/>
            </a:pPr>
            <a:r>
              <a:rPr lang="en-US" dirty="0" smtClean="0">
                <a:solidFill>
                  <a:schemeClr val="tx1">
                    <a:lumMod val="75000"/>
                  </a:schemeClr>
                </a:solidFill>
              </a:rPr>
              <a:t>Enabling OST with accent direct to AWS</a:t>
            </a:r>
          </a:p>
        </p:txBody>
      </p:sp>
      <p:sp>
        <p:nvSpPr>
          <p:cNvPr id="14" name="AutoShape 2" descr="Image result for amazon web services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855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Use </a:t>
            </a:r>
            <a:r>
              <a:rPr lang="en-US" dirty="0" smtClean="0"/>
              <a:t>Case</a:t>
            </a:r>
            <a:endParaRPr lang="en-US" dirty="0"/>
          </a:p>
        </p:txBody>
      </p:sp>
      <p:sp>
        <p:nvSpPr>
          <p:cNvPr id="14" name="AutoShape 2" descr="Image result for amazon web services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83153" y="981488"/>
            <a:ext cx="6373045" cy="369332"/>
          </a:xfrm>
          <a:prstGeom prst="rect">
            <a:avLst/>
          </a:prstGeom>
        </p:spPr>
        <p:txBody>
          <a:bodyPr wrap="square">
            <a:spAutoFit/>
          </a:bodyPr>
          <a:lstStyle/>
          <a:p>
            <a:r>
              <a:rPr lang="en-US" dirty="0" smtClean="0">
                <a:solidFill>
                  <a:schemeClr val="tx1">
                    <a:lumMod val="75000"/>
                  </a:schemeClr>
                </a:solidFill>
              </a:rPr>
              <a:t>1. On-premise </a:t>
            </a:r>
            <a:r>
              <a:rPr lang="en-US" dirty="0">
                <a:solidFill>
                  <a:schemeClr val="tx1">
                    <a:lumMod val="75000"/>
                  </a:schemeClr>
                </a:solidFill>
              </a:rPr>
              <a:t>DXI Replication to Q-Cloud Protect for AWS</a:t>
            </a:r>
          </a:p>
        </p:txBody>
      </p:sp>
      <p:pic>
        <p:nvPicPr>
          <p:cNvPr id="4098" name="Picture 2" descr="http://qsupport.quantum.com/kb/flare/Content/qcp/QCP_AWS_UG/Content/Resources/Images/QCP_DXiReplicationWorkf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52" y="1576252"/>
            <a:ext cx="69723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8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Use Case</a:t>
            </a:r>
            <a:endParaRPr lang="en-US" dirty="0"/>
          </a:p>
        </p:txBody>
      </p:sp>
      <p:sp>
        <p:nvSpPr>
          <p:cNvPr id="14" name="AutoShape 2" descr="Image result for amazon web services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qsupport.quantum.com/kb/flare/Content/qcp/QCP_AWS_UG/Content/Resources/Images/QCP_OSTOpDupWorkf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92" y="1429254"/>
            <a:ext cx="7388225" cy="2705139"/>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383153" y="981488"/>
            <a:ext cx="6373045" cy="369332"/>
          </a:xfrm>
          <a:prstGeom prst="rect">
            <a:avLst/>
          </a:prstGeom>
        </p:spPr>
        <p:txBody>
          <a:bodyPr wrap="square">
            <a:spAutoFit/>
          </a:bodyPr>
          <a:lstStyle/>
          <a:p>
            <a:r>
              <a:rPr lang="en-US" dirty="0" smtClean="0">
                <a:solidFill>
                  <a:schemeClr val="tx1">
                    <a:lumMod val="75000"/>
                  </a:schemeClr>
                </a:solidFill>
              </a:rPr>
              <a:t>2. On-premise </a:t>
            </a:r>
            <a:r>
              <a:rPr lang="en-US" dirty="0">
                <a:solidFill>
                  <a:schemeClr val="tx1">
                    <a:lumMod val="75000"/>
                  </a:schemeClr>
                </a:solidFill>
              </a:rPr>
              <a:t>DXI OST </a:t>
            </a:r>
            <a:r>
              <a:rPr lang="en-US" dirty="0" err="1">
                <a:solidFill>
                  <a:schemeClr val="tx1">
                    <a:lumMod val="75000"/>
                  </a:schemeClr>
                </a:solidFill>
              </a:rPr>
              <a:t>Opdup</a:t>
            </a:r>
            <a:r>
              <a:rPr lang="en-US" dirty="0">
                <a:solidFill>
                  <a:schemeClr val="tx1">
                    <a:lumMod val="75000"/>
                  </a:schemeClr>
                </a:solidFill>
              </a:rPr>
              <a:t> to Q-Cloud Protect for AWS</a:t>
            </a:r>
          </a:p>
        </p:txBody>
      </p:sp>
    </p:spTree>
    <p:extLst>
      <p:ext uri="{BB962C8B-B14F-4D97-AF65-F5344CB8AC3E}">
        <p14:creationId xmlns:p14="http://schemas.microsoft.com/office/powerpoint/2010/main" val="400881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Use Case</a:t>
            </a:r>
            <a:endParaRPr lang="en-US" dirty="0"/>
          </a:p>
        </p:txBody>
      </p:sp>
      <p:sp>
        <p:nvSpPr>
          <p:cNvPr id="14" name="AutoShape 2" descr="Image result for amazon web services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qsupport.quantum.com/kb/flare/Content/qcp/QCP_AWS_UG/Content/Resources/Images/QCP_OSTAccentWorkf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92" y="1376363"/>
            <a:ext cx="7134225" cy="2505076"/>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383153" y="981488"/>
            <a:ext cx="6373045" cy="923330"/>
          </a:xfrm>
          <a:prstGeom prst="rect">
            <a:avLst/>
          </a:prstGeom>
        </p:spPr>
        <p:txBody>
          <a:bodyPr wrap="square">
            <a:spAutoFit/>
          </a:bodyPr>
          <a:lstStyle/>
          <a:p>
            <a:r>
              <a:rPr lang="en-US" dirty="0" smtClean="0">
                <a:solidFill>
                  <a:schemeClr val="tx1">
                    <a:lumMod val="75000"/>
                  </a:schemeClr>
                </a:solidFill>
              </a:rPr>
              <a:t>3. Enabling </a:t>
            </a:r>
            <a:r>
              <a:rPr lang="en-US" dirty="0">
                <a:solidFill>
                  <a:schemeClr val="tx1">
                    <a:lumMod val="75000"/>
                  </a:schemeClr>
                </a:solidFill>
              </a:rPr>
              <a:t>OST with accent direct to </a:t>
            </a:r>
            <a:r>
              <a:rPr lang="en-US" dirty="0" smtClean="0">
                <a:solidFill>
                  <a:schemeClr val="tx1">
                    <a:lumMod val="75000"/>
                  </a:schemeClr>
                </a:solidFill>
              </a:rPr>
              <a:t>AWS</a:t>
            </a:r>
          </a:p>
          <a:p>
            <a:r>
              <a:rPr lang="en-US" sz="1600" dirty="0" err="1" smtClean="0"/>
              <a:t>OpDup</a:t>
            </a:r>
            <a:r>
              <a:rPr lang="en-US" sz="1600" dirty="0" smtClean="0"/>
              <a:t> </a:t>
            </a:r>
            <a:r>
              <a:rPr lang="en-US" sz="1600" dirty="0"/>
              <a:t>data is moved </a:t>
            </a:r>
            <a:r>
              <a:rPr lang="en-US" sz="1600" dirty="0" err="1"/>
              <a:t>dedupped</a:t>
            </a:r>
            <a:r>
              <a:rPr lang="en-US" sz="1600" dirty="0"/>
              <a:t>/compressed/encrypted</a:t>
            </a:r>
          </a:p>
          <a:p>
            <a:endParaRPr lang="en-US" dirty="0">
              <a:solidFill>
                <a:schemeClr val="tx1">
                  <a:lumMod val="75000"/>
                </a:schemeClr>
              </a:solidFill>
            </a:endParaRPr>
          </a:p>
        </p:txBody>
      </p:sp>
    </p:spTree>
    <p:extLst>
      <p:ext uri="{BB962C8B-B14F-4D97-AF65-F5344CB8AC3E}">
        <p14:creationId xmlns:p14="http://schemas.microsoft.com/office/powerpoint/2010/main" val="338535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Milestones and Timeline</a:t>
            </a:r>
            <a:endParaRPr lang="en-US" dirty="0"/>
          </a:p>
        </p:txBody>
      </p:sp>
      <p:sp>
        <p:nvSpPr>
          <p:cNvPr id="4" name="Content Placeholder 3"/>
          <p:cNvSpPr>
            <a:spLocks noGrp="1"/>
          </p:cNvSpPr>
          <p:nvPr>
            <p:ph idx="1"/>
          </p:nvPr>
        </p:nvSpPr>
        <p:spPr>
          <a:xfrm>
            <a:off x="339634" y="1023871"/>
            <a:ext cx="6387737" cy="3603796"/>
          </a:xfrm>
        </p:spPr>
        <p:txBody>
          <a:bodyPr>
            <a:normAutofit/>
          </a:bodyPr>
          <a:lstStyle/>
          <a:p>
            <a:r>
              <a:rPr lang="en-US" sz="1800" dirty="0" smtClean="0"/>
              <a:t>December Sales trainings and internal announcements</a:t>
            </a:r>
          </a:p>
          <a:p>
            <a:r>
              <a:rPr lang="en-US" sz="1800" dirty="0" smtClean="0"/>
              <a:t>December 23, 2015 initial release</a:t>
            </a:r>
          </a:p>
          <a:p>
            <a:r>
              <a:rPr lang="en-US" sz="1800" dirty="0" smtClean="0"/>
              <a:t>January 11</a:t>
            </a:r>
            <a:r>
              <a:rPr lang="en-US" sz="1800" baseline="30000" dirty="0" smtClean="0"/>
              <a:t>th</a:t>
            </a:r>
            <a:r>
              <a:rPr lang="en-US" sz="1800" dirty="0" smtClean="0"/>
              <a:t> press </a:t>
            </a:r>
            <a:r>
              <a:rPr lang="en-US" sz="1800" dirty="0"/>
              <a:t>r</a:t>
            </a:r>
            <a:r>
              <a:rPr lang="en-US" sz="1800" dirty="0" smtClean="0"/>
              <a:t>elease</a:t>
            </a:r>
          </a:p>
          <a:p>
            <a:r>
              <a:rPr lang="en-US" sz="1800" dirty="0" err="1" smtClean="0"/>
              <a:t>GovCloud</a:t>
            </a:r>
            <a:r>
              <a:rPr lang="en-US" sz="1800" dirty="0" smtClean="0"/>
              <a:t> </a:t>
            </a:r>
            <a:r>
              <a:rPr lang="en-US" sz="1800" dirty="0"/>
              <a:t>r</a:t>
            </a:r>
            <a:r>
              <a:rPr lang="en-US" sz="1800" dirty="0" smtClean="0"/>
              <a:t>egion release: CQ1’16</a:t>
            </a:r>
          </a:p>
          <a:p>
            <a:r>
              <a:rPr lang="en-US" sz="1800" dirty="0" smtClean="0"/>
              <a:t>C2S cloud release: </a:t>
            </a:r>
            <a:r>
              <a:rPr lang="en-US" sz="1800" dirty="0"/>
              <a:t>CQ1’16</a:t>
            </a:r>
            <a:endParaRPr lang="en-US" sz="1800" dirty="0" smtClean="0"/>
          </a:p>
          <a:p>
            <a:r>
              <a:rPr lang="en-US" sz="1800" dirty="0" smtClean="0"/>
              <a:t>Each release will be offered as an upgrade with code continuing to mature</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971550"/>
            <a:ext cx="1822333" cy="102479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572" y="1809750"/>
            <a:ext cx="1751828" cy="9854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ebassier\AppData\Local\Microsoft\Windows\Temporary Internet Files\Content.Outlook\YQ74FXA0\IMG_18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724150"/>
            <a:ext cx="1508790" cy="113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3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Bill Weakley &amp; Tabar Smith</a:t>
            </a:r>
            <a:endParaRPr lang="en-US" dirty="0"/>
          </a:p>
        </p:txBody>
      </p:sp>
      <p:sp>
        <p:nvSpPr>
          <p:cNvPr id="4" name="Title 3"/>
          <p:cNvSpPr>
            <a:spLocks noGrp="1"/>
          </p:cNvSpPr>
          <p:nvPr>
            <p:ph type="title"/>
          </p:nvPr>
        </p:nvSpPr>
        <p:spPr/>
        <p:txBody>
          <a:bodyPr/>
          <a:lstStyle/>
          <a:p>
            <a:r>
              <a:rPr lang="en-US" sz="4800" dirty="0" smtClean="0"/>
              <a:t>Support Strategy &amp; Resources</a:t>
            </a:r>
            <a:br>
              <a:rPr lang="en-US" sz="4800" dirty="0" smtClean="0"/>
            </a:br>
            <a:r>
              <a:rPr lang="en-US" sz="3200" dirty="0"/>
              <a:t>	</a:t>
            </a:r>
            <a:endParaRPr lang="en-US" sz="4800" dirty="0"/>
          </a:p>
        </p:txBody>
      </p:sp>
    </p:spTree>
    <p:extLst>
      <p:ext uri="{BB962C8B-B14F-4D97-AF65-F5344CB8AC3E}">
        <p14:creationId xmlns:p14="http://schemas.microsoft.com/office/powerpoint/2010/main" val="167907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vs. Amazon Responsibility</a:t>
            </a:r>
            <a:endParaRPr lang="en-US" dirty="0"/>
          </a:p>
        </p:txBody>
      </p:sp>
      <p:sp>
        <p:nvSpPr>
          <p:cNvPr id="5" name="Text Placeholder 4"/>
          <p:cNvSpPr>
            <a:spLocks noGrp="1"/>
          </p:cNvSpPr>
          <p:nvPr>
            <p:ph idx="1"/>
          </p:nvPr>
        </p:nvSpPr>
        <p:spPr>
          <a:xfrm>
            <a:off x="395805" y="653852"/>
            <a:ext cx="8216220" cy="3576473"/>
          </a:xfrm>
        </p:spPr>
        <p:txBody>
          <a:bodyPr/>
          <a:lstStyle/>
          <a:p>
            <a:r>
              <a:rPr lang="en-US" sz="1600" dirty="0" smtClean="0"/>
              <a:t>Quantum is responsible for supporting the Q-Cloud Protect (QCP) software running in AWS</a:t>
            </a:r>
          </a:p>
          <a:p>
            <a:r>
              <a:rPr lang="en-US" sz="1600" dirty="0" smtClean="0"/>
              <a:t>Amazon is responsible </a:t>
            </a:r>
            <a:r>
              <a:rPr lang="en-US" sz="1600" dirty="0"/>
              <a:t>for supporting all </a:t>
            </a:r>
            <a:r>
              <a:rPr lang="en-US" sz="1600" dirty="0" smtClean="0"/>
              <a:t>Amazon Infrastructure </a:t>
            </a:r>
          </a:p>
          <a:p>
            <a:r>
              <a:rPr lang="en-US" sz="1600" dirty="0" smtClean="0"/>
              <a:t>Message to Customers (On the Q-Cloud Protect AWS Marketplace webpage):</a:t>
            </a:r>
          </a:p>
          <a:p>
            <a:pPr lvl="1"/>
            <a:r>
              <a:rPr lang="en-US" sz="1200" dirty="0"/>
              <a:t>Support is included with Q-Cloud Protect purchased through the Amazon Marketplace. </a:t>
            </a:r>
            <a:r>
              <a:rPr lang="en-US" sz="1200" dirty="0" smtClean="0"/>
              <a:t>Please </a:t>
            </a:r>
            <a:r>
              <a:rPr lang="en-US" sz="1200" dirty="0"/>
              <a:t>register your product at http://www.quantum.com/startup.  </a:t>
            </a:r>
            <a:endParaRPr lang="en-US" sz="1200" dirty="0" smtClean="0"/>
          </a:p>
          <a:p>
            <a:pPr lvl="1"/>
            <a:r>
              <a:rPr lang="en-US" sz="1200" dirty="0"/>
              <a:t>Product serial number registration is required to activate support from Quantum.  Your serial number </a:t>
            </a:r>
            <a:r>
              <a:rPr lang="en-US" sz="1200" dirty="0" smtClean="0"/>
              <a:t>is established </a:t>
            </a:r>
            <a:r>
              <a:rPr lang="en-US" sz="1200" dirty="0"/>
              <a:t>during installation.  Please register your product at www.quantum.com/startup. </a:t>
            </a:r>
          </a:p>
          <a:p>
            <a:pPr lvl="1"/>
            <a:r>
              <a:rPr lang="en-US" sz="1200" dirty="0" smtClean="0"/>
              <a:t>Telephone </a:t>
            </a:r>
            <a:r>
              <a:rPr lang="en-US" sz="1200" dirty="0"/>
              <a:t>support will be provided 5x9 local business hours. We’ll also match the contract with the </a:t>
            </a:r>
            <a:r>
              <a:rPr lang="en-US" sz="1200" dirty="0" err="1"/>
              <a:t>on-premise</a:t>
            </a:r>
            <a:r>
              <a:rPr lang="en-US" sz="1200" dirty="0"/>
              <a:t> </a:t>
            </a:r>
            <a:r>
              <a:rPr lang="en-US" sz="1200" dirty="0" err="1"/>
              <a:t>DXi</a:t>
            </a:r>
            <a:r>
              <a:rPr lang="en-US" sz="1200" dirty="0" smtClean="0"/>
              <a:t>.</a:t>
            </a:r>
          </a:p>
          <a:p>
            <a:pPr lvl="1"/>
            <a:r>
              <a:rPr lang="en-US" sz="1200" dirty="0" smtClean="0">
                <a:hlinkClick r:id="rId2"/>
              </a:rPr>
              <a:t>Link to Q-Cloud Protect AWS Marketplace Webpage</a:t>
            </a:r>
            <a:endParaRPr lang="en-US" sz="1200" dirty="0" smtClean="0"/>
          </a:p>
          <a:p>
            <a:r>
              <a:rPr lang="en-US" sz="1600" dirty="0" smtClean="0"/>
              <a:t>AWS </a:t>
            </a:r>
            <a:r>
              <a:rPr lang="en-US" sz="1600" dirty="0"/>
              <a:t>Support </a:t>
            </a:r>
            <a:endParaRPr lang="en-US" sz="1600" dirty="0" smtClean="0"/>
          </a:p>
          <a:p>
            <a:pPr lvl="1"/>
            <a:r>
              <a:rPr lang="en-US" sz="1200" dirty="0"/>
              <a:t>AWS Support is a one-on-one, fast-response support channel that is staffed 24x7x365 with experienced and technical support engineers. The service helps customers of all sizes and technical abilities to successfully utilize the products and features provided by Amazon Web Services</a:t>
            </a:r>
            <a:r>
              <a:rPr lang="en-US" sz="1200" dirty="0" smtClean="0"/>
              <a:t>.</a:t>
            </a:r>
            <a:r>
              <a:rPr lang="en-US" sz="1200" dirty="0"/>
              <a:t/>
            </a:r>
            <a:br>
              <a:rPr lang="en-US" sz="1200" dirty="0"/>
            </a:br>
            <a:r>
              <a:rPr lang="en-US" sz="1200" dirty="0" smtClean="0"/>
              <a:t>All </a:t>
            </a:r>
            <a:r>
              <a:rPr lang="en-US" sz="1200" dirty="0"/>
              <a:t>AWS Support tiers offer an unlimited number of support cases with pay-by-the-month pricing and no long-term contracts. The four tiers provide developers and businesses the flexibility to choose the support tiers that meet their specific </a:t>
            </a:r>
            <a:r>
              <a:rPr lang="en-US" sz="1200" dirty="0" smtClean="0"/>
              <a:t>needs.</a:t>
            </a:r>
          </a:p>
          <a:p>
            <a:pPr lvl="1"/>
            <a:r>
              <a:rPr lang="en-US" sz="1200" dirty="0" smtClean="0">
                <a:hlinkClick r:id="rId3"/>
              </a:rPr>
              <a:t>Link to AWS Support Webpage</a:t>
            </a:r>
            <a:endParaRPr lang="en-US" sz="1200" dirty="0"/>
          </a:p>
        </p:txBody>
      </p:sp>
    </p:spTree>
    <p:extLst>
      <p:ext uri="{BB962C8B-B14F-4D97-AF65-F5344CB8AC3E}">
        <p14:creationId xmlns:p14="http://schemas.microsoft.com/office/powerpoint/2010/main" val="24542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vs. Amazon Responsibility</a:t>
            </a:r>
            <a:endParaRPr lang="en-US" dirty="0"/>
          </a:p>
        </p:txBody>
      </p:sp>
      <p:sp>
        <p:nvSpPr>
          <p:cNvPr id="5" name="Text Placeholder 4"/>
          <p:cNvSpPr>
            <a:spLocks noGrp="1"/>
          </p:cNvSpPr>
          <p:nvPr>
            <p:ph idx="1"/>
          </p:nvPr>
        </p:nvSpPr>
        <p:spPr>
          <a:xfrm>
            <a:off x="395805" y="745565"/>
            <a:ext cx="8216220" cy="3576473"/>
          </a:xfrm>
        </p:spPr>
        <p:txBody>
          <a:bodyPr/>
          <a:lstStyle/>
          <a:p>
            <a:r>
              <a:rPr lang="en-US" sz="1600" dirty="0" smtClean="0"/>
              <a:t>Quantum Support Responsibility</a:t>
            </a:r>
          </a:p>
          <a:p>
            <a:pPr lvl="1"/>
            <a:r>
              <a:rPr lang="en-US" sz="1200" dirty="0" smtClean="0"/>
              <a:t>Be familiar with the Amazon Infrastructure topics and terminology</a:t>
            </a:r>
          </a:p>
          <a:p>
            <a:pPr lvl="1"/>
            <a:r>
              <a:rPr lang="en-US" sz="1200" dirty="0" smtClean="0"/>
              <a:t>Know where to “draw the line” for what we support vs. what Amazon supports</a:t>
            </a:r>
          </a:p>
          <a:p>
            <a:pPr lvl="1"/>
            <a:r>
              <a:rPr lang="en-US" sz="1200" dirty="0" smtClean="0"/>
              <a:t>Know when to </a:t>
            </a:r>
            <a:r>
              <a:rPr lang="en-US" sz="1200" dirty="0" smtClean="0">
                <a:solidFill>
                  <a:schemeClr val="bg2">
                    <a:lumMod val="50000"/>
                  </a:schemeClr>
                </a:solidFill>
              </a:rPr>
              <a:t>recommend Consulting Services Offering</a:t>
            </a:r>
          </a:p>
          <a:p>
            <a:pPr lvl="1"/>
            <a:r>
              <a:rPr lang="en-US" sz="1200" dirty="0" smtClean="0"/>
              <a:t>Quantum should not contact Amazon support on behalf of the customer</a:t>
            </a:r>
          </a:p>
          <a:p>
            <a:pPr lvl="1"/>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62541309"/>
              </p:ext>
            </p:extLst>
          </p:nvPr>
        </p:nvGraphicFramePr>
        <p:xfrm>
          <a:off x="254726" y="2081176"/>
          <a:ext cx="8301445" cy="2571751"/>
        </p:xfrm>
        <a:graphic>
          <a:graphicData uri="http://schemas.openxmlformats.org/drawingml/2006/table">
            <a:tbl>
              <a:tblPr firstRow="1" bandRow="1">
                <a:tableStyleId>{5C22544A-7EE6-4342-B048-85BDC9FD1C3A}</a:tableStyleId>
              </a:tblPr>
              <a:tblGrid>
                <a:gridCol w="2129245"/>
                <a:gridCol w="1887583"/>
                <a:gridCol w="1698172"/>
                <a:gridCol w="2586445"/>
              </a:tblGrid>
              <a:tr h="224418">
                <a:tc>
                  <a:txBody>
                    <a:bodyPr/>
                    <a:lstStyle/>
                    <a:p>
                      <a:r>
                        <a:rPr lang="en-US" sz="1100" dirty="0" smtClean="0">
                          <a:solidFill>
                            <a:schemeClr val="bg1">
                              <a:lumMod val="85000"/>
                            </a:schemeClr>
                          </a:solidFill>
                        </a:rPr>
                        <a:t>Topic</a:t>
                      </a:r>
                      <a:endParaRPr lang="en-US" sz="1100" dirty="0">
                        <a:solidFill>
                          <a:schemeClr val="bg1">
                            <a:lumMod val="85000"/>
                          </a:schemeClr>
                        </a:solidFill>
                      </a:endParaRPr>
                    </a:p>
                  </a:txBody>
                  <a:tcPr/>
                </a:tc>
                <a:tc>
                  <a:txBody>
                    <a:bodyPr/>
                    <a:lstStyle/>
                    <a:p>
                      <a:r>
                        <a:rPr lang="en-US" sz="1100" dirty="0" smtClean="0">
                          <a:solidFill>
                            <a:schemeClr val="bg1">
                              <a:lumMod val="85000"/>
                            </a:schemeClr>
                          </a:solidFill>
                        </a:rPr>
                        <a:t>QTM Service</a:t>
                      </a:r>
                      <a:r>
                        <a:rPr lang="en-US" sz="1100" baseline="0" dirty="0" smtClean="0">
                          <a:solidFill>
                            <a:schemeClr val="bg1">
                              <a:lumMod val="85000"/>
                            </a:schemeClr>
                          </a:solidFill>
                        </a:rPr>
                        <a:t> </a:t>
                      </a:r>
                      <a:r>
                        <a:rPr lang="en-US" sz="1100" dirty="0" smtClean="0">
                          <a:solidFill>
                            <a:schemeClr val="bg1">
                              <a:lumMod val="85000"/>
                            </a:schemeClr>
                          </a:solidFill>
                        </a:rPr>
                        <a:t>Responsibility</a:t>
                      </a:r>
                      <a:endParaRPr lang="en-US" sz="1100" dirty="0">
                        <a:solidFill>
                          <a:schemeClr val="bg1">
                            <a:lumMod val="85000"/>
                          </a:schemeClr>
                        </a:solidFill>
                      </a:endParaRPr>
                    </a:p>
                  </a:txBody>
                  <a:tcPr/>
                </a:tc>
                <a:tc>
                  <a:txBody>
                    <a:bodyPr/>
                    <a:lstStyle/>
                    <a:p>
                      <a:r>
                        <a:rPr lang="en-US" sz="1100" dirty="0" smtClean="0">
                          <a:solidFill>
                            <a:schemeClr val="bg1">
                              <a:lumMod val="85000"/>
                            </a:schemeClr>
                          </a:solidFill>
                        </a:rPr>
                        <a:t>Handling</a:t>
                      </a:r>
                      <a:endParaRPr lang="en-US" sz="1100" dirty="0">
                        <a:solidFill>
                          <a:schemeClr val="bg1">
                            <a:lumMod val="85000"/>
                          </a:schemeClr>
                        </a:solidFill>
                      </a:endParaRPr>
                    </a:p>
                  </a:txBody>
                  <a:tcPr/>
                </a:tc>
                <a:tc>
                  <a:txBody>
                    <a:bodyPr/>
                    <a:lstStyle/>
                    <a:p>
                      <a:r>
                        <a:rPr lang="en-US" sz="1100" dirty="0" smtClean="0">
                          <a:solidFill>
                            <a:schemeClr val="bg1">
                              <a:lumMod val="85000"/>
                            </a:schemeClr>
                          </a:solidFill>
                        </a:rPr>
                        <a:t>QCP </a:t>
                      </a:r>
                      <a:r>
                        <a:rPr lang="en-US" sz="1100" baseline="0" dirty="0" smtClean="0">
                          <a:solidFill>
                            <a:schemeClr val="bg1">
                              <a:lumMod val="85000"/>
                            </a:schemeClr>
                          </a:solidFill>
                        </a:rPr>
                        <a:t>Launch &amp; Recovery Guide</a:t>
                      </a:r>
                    </a:p>
                  </a:txBody>
                  <a:tcPr/>
                </a:tc>
              </a:tr>
              <a:tr h="370840">
                <a:tc>
                  <a:txBody>
                    <a:bodyPr/>
                    <a:lstStyle/>
                    <a:p>
                      <a:r>
                        <a:rPr lang="en-US" sz="1050" dirty="0" smtClean="0">
                          <a:solidFill>
                            <a:schemeClr val="tx1">
                              <a:lumMod val="75000"/>
                            </a:schemeClr>
                          </a:solidFill>
                        </a:rPr>
                        <a:t>Customer prerequisites and Amazon Infrastructure</a:t>
                      </a:r>
                      <a:endParaRPr lang="en-US" sz="1050" dirty="0">
                        <a:solidFill>
                          <a:schemeClr val="tx1">
                            <a:lumMod val="75000"/>
                          </a:schemeClr>
                        </a:solidFill>
                      </a:endParaRPr>
                    </a:p>
                  </a:txBody>
                  <a:tcPr/>
                </a:tc>
                <a:tc>
                  <a:txBody>
                    <a:bodyPr/>
                    <a:lstStyle/>
                    <a:p>
                      <a:r>
                        <a:rPr lang="en-US" sz="1050" dirty="0" smtClean="0">
                          <a:solidFill>
                            <a:schemeClr val="tx1">
                              <a:lumMod val="75000"/>
                            </a:schemeClr>
                          </a:solidFill>
                        </a:rPr>
                        <a:t>Familiarity</a:t>
                      </a:r>
                      <a:endParaRPr lang="en-US" sz="1050" dirty="0">
                        <a:solidFill>
                          <a:schemeClr val="tx1">
                            <a:lumMod val="75000"/>
                          </a:schemeClr>
                        </a:solidFill>
                      </a:endParaRPr>
                    </a:p>
                  </a:txBody>
                  <a:tcPr/>
                </a:tc>
                <a:tc>
                  <a:txBody>
                    <a:bodyPr/>
                    <a:lstStyle/>
                    <a:p>
                      <a:r>
                        <a:rPr lang="en-US" sz="1050" dirty="0" smtClean="0">
                          <a:solidFill>
                            <a:schemeClr val="tx1">
                              <a:lumMod val="75000"/>
                            </a:schemeClr>
                          </a:solidFill>
                        </a:rPr>
                        <a:t>Hand-off to Amazon or </a:t>
                      </a:r>
                    </a:p>
                    <a:p>
                      <a:r>
                        <a:rPr lang="en-US" sz="1050" dirty="0" smtClean="0">
                          <a:solidFill>
                            <a:schemeClr val="tx1">
                              <a:lumMod val="75000"/>
                            </a:schemeClr>
                          </a:solidFill>
                        </a:rPr>
                        <a:t>Consulting Services</a:t>
                      </a:r>
                      <a:endParaRPr lang="en-US" sz="1050" dirty="0">
                        <a:solidFill>
                          <a:schemeClr val="tx1">
                            <a:lumMod val="75000"/>
                          </a:schemeClr>
                        </a:solidFill>
                      </a:endParaRPr>
                    </a:p>
                  </a:txBody>
                  <a:tcPr/>
                </a:tc>
                <a:tc>
                  <a:txBody>
                    <a:bodyPr/>
                    <a:lstStyle/>
                    <a:p>
                      <a:r>
                        <a:rPr lang="en-US" sz="1050" baseline="0" dirty="0" smtClean="0">
                          <a:solidFill>
                            <a:schemeClr val="tx1">
                              <a:lumMod val="75000"/>
                            </a:schemeClr>
                          </a:solidFill>
                          <a:hlinkClick r:id="rId2"/>
                        </a:rPr>
                        <a:t>QCP Launch and Recovery Guide</a:t>
                      </a:r>
                      <a:endParaRPr lang="en-US" sz="1050" baseline="0" dirty="0" smtClean="0">
                        <a:solidFill>
                          <a:schemeClr val="tx1">
                            <a:lumMod val="75000"/>
                          </a:schemeClr>
                        </a:solidFill>
                        <a:hlinkClick r:id=""/>
                      </a:endParaRPr>
                    </a:p>
                    <a:p>
                      <a:r>
                        <a:rPr lang="en-US" sz="1050" baseline="0" dirty="0" smtClean="0">
                          <a:solidFill>
                            <a:schemeClr val="tx1">
                              <a:lumMod val="75000"/>
                            </a:schemeClr>
                          </a:solidFill>
                          <a:hlinkClick r:id="rId2"/>
                        </a:rPr>
                        <a:t>AWS Terms and Concepts</a:t>
                      </a:r>
                      <a:endParaRPr lang="en-US" sz="1050" dirty="0">
                        <a:solidFill>
                          <a:schemeClr val="tx1">
                            <a:lumMod val="75000"/>
                          </a:schemeClr>
                        </a:solidFill>
                      </a:endParaRPr>
                    </a:p>
                  </a:txBody>
                  <a:tcPr/>
                </a:tc>
              </a:tr>
              <a:tr h="370840">
                <a:tc>
                  <a:txBody>
                    <a:bodyPr/>
                    <a:lstStyle/>
                    <a:p>
                      <a:r>
                        <a:rPr lang="en-US" sz="1050" dirty="0" smtClean="0">
                          <a:solidFill>
                            <a:schemeClr val="tx1">
                              <a:lumMod val="75000"/>
                            </a:schemeClr>
                          </a:solidFill>
                        </a:rPr>
                        <a:t>Networking:</a:t>
                      </a:r>
                      <a:r>
                        <a:rPr lang="en-US" sz="1050" baseline="0" dirty="0" smtClean="0">
                          <a:solidFill>
                            <a:schemeClr val="tx1">
                              <a:lumMod val="75000"/>
                            </a:schemeClr>
                          </a:solidFill>
                        </a:rPr>
                        <a:t> Data Center to AWS</a:t>
                      </a:r>
                      <a:endParaRPr lang="en-US" sz="1050" dirty="0">
                        <a:solidFill>
                          <a:schemeClr val="tx1">
                            <a:lumMod val="75000"/>
                          </a:schemeClr>
                        </a:solidFill>
                      </a:endParaRPr>
                    </a:p>
                  </a:txBody>
                  <a:tcPr/>
                </a:tc>
                <a:tc>
                  <a:txBody>
                    <a:bodyPr/>
                    <a:lstStyle/>
                    <a:p>
                      <a:r>
                        <a:rPr lang="en-US" sz="1050" dirty="0" smtClean="0">
                          <a:solidFill>
                            <a:schemeClr val="tx1">
                              <a:lumMod val="75000"/>
                            </a:schemeClr>
                          </a:solidFill>
                        </a:rPr>
                        <a:t>Familiarity</a:t>
                      </a:r>
                      <a:endParaRPr lang="en-US" sz="1050" dirty="0">
                        <a:solidFill>
                          <a:schemeClr val="tx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75000"/>
                            </a:schemeClr>
                          </a:solidFill>
                        </a:rPr>
                        <a:t>Hand-off to Amazon 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75000"/>
                            </a:schemeClr>
                          </a:solidFill>
                        </a:rPr>
                        <a:t>Consulting Services</a:t>
                      </a:r>
                    </a:p>
                  </a:txBody>
                  <a:tcPr/>
                </a:tc>
                <a:tc>
                  <a:txBody>
                    <a:bodyPr/>
                    <a:lstStyle/>
                    <a:p>
                      <a:r>
                        <a:rPr lang="en-US" sz="1050" baseline="0" dirty="0" smtClean="0">
                          <a:solidFill>
                            <a:schemeClr val="tx1">
                              <a:lumMod val="75000"/>
                            </a:schemeClr>
                          </a:solidFill>
                          <a:hlinkClick r:id="rId2"/>
                        </a:rPr>
                        <a:t>VPC-Private Network Connections</a:t>
                      </a:r>
                      <a:endParaRPr lang="en-US" sz="1050" dirty="0" smtClean="0">
                        <a:solidFill>
                          <a:schemeClr val="tx1">
                            <a:lumMod val="75000"/>
                          </a:schemeClr>
                        </a:solidFill>
                      </a:endParaRPr>
                    </a:p>
                  </a:txBody>
                  <a:tcPr/>
                </a:tc>
              </a:tr>
              <a:tr h="370840">
                <a:tc>
                  <a:txBody>
                    <a:bodyPr/>
                    <a:lstStyle/>
                    <a:p>
                      <a:r>
                        <a:rPr lang="en-US" sz="1050" dirty="0" smtClean="0">
                          <a:solidFill>
                            <a:schemeClr val="tx1">
                              <a:lumMod val="75000"/>
                            </a:schemeClr>
                          </a:solidFill>
                        </a:rPr>
                        <a:t>Launching QCP Software</a:t>
                      </a:r>
                      <a:endParaRPr lang="en-US" sz="1050" dirty="0">
                        <a:solidFill>
                          <a:schemeClr val="tx1">
                            <a:lumMod val="75000"/>
                          </a:schemeClr>
                        </a:solidFill>
                      </a:endParaRPr>
                    </a:p>
                  </a:txBody>
                  <a:tcPr/>
                </a:tc>
                <a:tc>
                  <a:txBody>
                    <a:bodyPr/>
                    <a:lstStyle/>
                    <a:p>
                      <a:r>
                        <a:rPr lang="en-US" sz="1050" dirty="0" smtClean="0">
                          <a:solidFill>
                            <a:schemeClr val="tx1">
                              <a:lumMod val="75000"/>
                            </a:schemeClr>
                          </a:solidFill>
                        </a:rPr>
                        <a:t>Familiarity &amp; </a:t>
                      </a:r>
                    </a:p>
                    <a:p>
                      <a:r>
                        <a:rPr lang="en-US" sz="1050" dirty="0" smtClean="0">
                          <a:solidFill>
                            <a:schemeClr val="tx1">
                              <a:lumMod val="75000"/>
                            </a:schemeClr>
                          </a:solidFill>
                        </a:rPr>
                        <a:t>Ability to support</a:t>
                      </a:r>
                      <a:endParaRPr lang="en-US" sz="1050" dirty="0">
                        <a:solidFill>
                          <a:schemeClr val="tx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75000"/>
                            </a:schemeClr>
                          </a:solidFill>
                        </a:rPr>
                        <a:t>Hand-off to Amazon 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75000"/>
                            </a:schemeClr>
                          </a:solidFill>
                        </a:rPr>
                        <a:t>Professional Services</a:t>
                      </a:r>
                      <a:r>
                        <a:rPr lang="en-US" sz="1050" baseline="0" dirty="0" smtClean="0">
                          <a:solidFill>
                            <a:schemeClr val="tx1">
                              <a:lumMod val="75000"/>
                            </a:schemeClr>
                          </a:solidFill>
                        </a:rPr>
                        <a:t> 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lumMod val="75000"/>
                            </a:schemeClr>
                          </a:solidFill>
                        </a:rPr>
                        <a:t>Direct Support</a:t>
                      </a:r>
                      <a:endParaRPr lang="en-US" sz="1050" dirty="0" smtClean="0">
                        <a:solidFill>
                          <a:schemeClr val="tx1">
                            <a:lumMod val="75000"/>
                          </a:schemeClr>
                        </a:solidFill>
                      </a:endParaRPr>
                    </a:p>
                  </a:txBody>
                  <a:tcPr/>
                </a:tc>
                <a:tc>
                  <a:txBody>
                    <a:bodyPr/>
                    <a:lstStyle/>
                    <a:p>
                      <a:r>
                        <a:rPr lang="en-US" sz="1050" baseline="0" dirty="0" smtClean="0">
                          <a:solidFill>
                            <a:schemeClr val="tx1">
                              <a:lumMod val="75000"/>
                            </a:schemeClr>
                          </a:solidFill>
                          <a:hlinkClick r:id="rId2"/>
                        </a:rPr>
                        <a:t>Launch</a:t>
                      </a:r>
                      <a:endParaRPr lang="en-US" sz="1050" dirty="0" smtClean="0">
                        <a:solidFill>
                          <a:schemeClr val="tx1">
                            <a:lumMod val="75000"/>
                          </a:schemeClr>
                        </a:solidFill>
                      </a:endParaRPr>
                    </a:p>
                  </a:txBody>
                  <a:tcPr/>
                </a:tc>
              </a:tr>
              <a:tr h="216082">
                <a:tc>
                  <a:txBody>
                    <a:bodyPr/>
                    <a:lstStyle/>
                    <a:p>
                      <a:r>
                        <a:rPr lang="en-US" sz="1050" dirty="0" smtClean="0">
                          <a:solidFill>
                            <a:schemeClr val="tx1">
                              <a:lumMod val="75000"/>
                            </a:schemeClr>
                          </a:solidFill>
                        </a:rPr>
                        <a:t>Deploying QCP Software</a:t>
                      </a:r>
                      <a:endParaRPr lang="en-US" sz="1050" dirty="0">
                        <a:solidFill>
                          <a:schemeClr val="tx1">
                            <a:lumMod val="75000"/>
                          </a:schemeClr>
                        </a:solidFill>
                      </a:endParaRPr>
                    </a:p>
                  </a:txBody>
                  <a:tcPr/>
                </a:tc>
                <a:tc>
                  <a:txBody>
                    <a:bodyPr/>
                    <a:lstStyle/>
                    <a:p>
                      <a:r>
                        <a:rPr lang="en-US" sz="1050" dirty="0" smtClean="0">
                          <a:solidFill>
                            <a:schemeClr val="tx1">
                              <a:lumMod val="75000"/>
                            </a:schemeClr>
                          </a:solidFill>
                        </a:rPr>
                        <a:t>Ability to support</a:t>
                      </a:r>
                      <a:endParaRPr lang="en-US" sz="1050" dirty="0">
                        <a:solidFill>
                          <a:schemeClr val="tx1">
                            <a:lumMod val="75000"/>
                          </a:schemeClr>
                        </a:solidFill>
                      </a:endParaRPr>
                    </a:p>
                  </a:txBody>
                  <a:tcPr/>
                </a:tc>
                <a:tc>
                  <a:txBody>
                    <a:bodyPr/>
                    <a:lstStyle/>
                    <a:p>
                      <a:r>
                        <a:rPr lang="en-US" sz="1050" baseline="0" dirty="0" smtClean="0">
                          <a:solidFill>
                            <a:schemeClr val="tx1">
                              <a:lumMod val="75000"/>
                            </a:schemeClr>
                          </a:solidFill>
                        </a:rPr>
                        <a:t>Direct Support</a:t>
                      </a:r>
                      <a:endParaRPr lang="en-US" sz="1050" dirty="0">
                        <a:solidFill>
                          <a:schemeClr val="tx1">
                            <a:lumMod val="75000"/>
                          </a:schemeClr>
                        </a:solidFill>
                      </a:endParaRPr>
                    </a:p>
                  </a:txBody>
                  <a:tcPr/>
                </a:tc>
                <a:tc>
                  <a:txBody>
                    <a:bodyPr/>
                    <a:lstStyle/>
                    <a:p>
                      <a:r>
                        <a:rPr lang="en-US" sz="1050" baseline="0" dirty="0" smtClean="0">
                          <a:solidFill>
                            <a:schemeClr val="tx1">
                              <a:lumMod val="75000"/>
                            </a:schemeClr>
                          </a:solidFill>
                          <a:hlinkClick r:id="rId2"/>
                        </a:rPr>
                        <a:t>Deploy</a:t>
                      </a:r>
                      <a:endParaRPr lang="en-US" sz="1050" dirty="0" smtClean="0">
                        <a:solidFill>
                          <a:schemeClr val="tx1">
                            <a:lumMod val="75000"/>
                          </a:schemeClr>
                        </a:solidFill>
                      </a:endParaRPr>
                    </a:p>
                  </a:txBody>
                  <a:tcPr/>
                </a:tc>
              </a:tr>
              <a:tr h="255271">
                <a:tc>
                  <a:txBody>
                    <a:bodyPr/>
                    <a:lstStyle/>
                    <a:p>
                      <a:r>
                        <a:rPr lang="en-US" sz="1050" dirty="0" smtClean="0">
                          <a:solidFill>
                            <a:schemeClr val="tx1">
                              <a:lumMod val="75000"/>
                            </a:schemeClr>
                          </a:solidFill>
                        </a:rPr>
                        <a:t>Connecting via</a:t>
                      </a:r>
                      <a:r>
                        <a:rPr lang="en-US" sz="1050" baseline="0" dirty="0" smtClean="0">
                          <a:solidFill>
                            <a:schemeClr val="tx1">
                              <a:lumMod val="75000"/>
                            </a:schemeClr>
                          </a:solidFill>
                        </a:rPr>
                        <a:t> </a:t>
                      </a:r>
                      <a:r>
                        <a:rPr lang="en-US" sz="1050" baseline="0" dirty="0" err="1" smtClean="0">
                          <a:solidFill>
                            <a:schemeClr val="tx1">
                              <a:lumMod val="75000"/>
                            </a:schemeClr>
                          </a:solidFill>
                        </a:rPr>
                        <a:t>SecureShell</a:t>
                      </a:r>
                      <a:endParaRPr lang="en-US" sz="1050" dirty="0">
                        <a:solidFill>
                          <a:schemeClr val="tx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75000"/>
                            </a:schemeClr>
                          </a:solidFill>
                        </a:rPr>
                        <a:t>Ability to support</a:t>
                      </a:r>
                      <a:endParaRPr lang="en-US" sz="1050" dirty="0">
                        <a:solidFill>
                          <a:schemeClr val="tx1">
                            <a:lumMod val="75000"/>
                          </a:schemeClr>
                        </a:solidFill>
                      </a:endParaRPr>
                    </a:p>
                  </a:txBody>
                  <a:tcPr/>
                </a:tc>
                <a:tc>
                  <a:txBody>
                    <a:bodyPr/>
                    <a:lstStyle/>
                    <a:p>
                      <a:r>
                        <a:rPr lang="en-US" sz="1050" baseline="0" dirty="0" smtClean="0">
                          <a:solidFill>
                            <a:schemeClr val="tx1">
                              <a:lumMod val="75000"/>
                            </a:schemeClr>
                          </a:solidFill>
                        </a:rPr>
                        <a:t>Direct Support</a:t>
                      </a:r>
                      <a:endParaRPr lang="en-US" sz="1050" dirty="0">
                        <a:solidFill>
                          <a:schemeClr val="tx1">
                            <a:lumMod val="75000"/>
                          </a:schemeClr>
                        </a:solidFill>
                      </a:endParaRPr>
                    </a:p>
                  </a:txBody>
                  <a:tcPr/>
                </a:tc>
                <a:tc>
                  <a:txBody>
                    <a:bodyPr/>
                    <a:lstStyle/>
                    <a:p>
                      <a:r>
                        <a:rPr lang="en-US" sz="1050" baseline="0" dirty="0" smtClean="0">
                          <a:solidFill>
                            <a:schemeClr val="tx1">
                              <a:lumMod val="75000"/>
                            </a:schemeClr>
                          </a:solidFill>
                          <a:hlinkClick r:id="rId2"/>
                        </a:rPr>
                        <a:t>SSH Connection</a:t>
                      </a:r>
                      <a:endParaRPr lang="en-US" sz="1050" dirty="0" smtClean="0">
                        <a:solidFill>
                          <a:schemeClr val="tx1">
                            <a:lumMod val="75000"/>
                          </a:schemeClr>
                        </a:solidFill>
                      </a:endParaRPr>
                    </a:p>
                  </a:txBody>
                  <a:tcPr/>
                </a:tc>
              </a:tr>
              <a:tr h="370840">
                <a:tc>
                  <a:txBody>
                    <a:bodyPr/>
                    <a:lstStyle/>
                    <a:p>
                      <a:r>
                        <a:rPr lang="en-US" sz="1050" dirty="0" smtClean="0">
                          <a:solidFill>
                            <a:schemeClr val="tx1">
                              <a:lumMod val="75000"/>
                            </a:schemeClr>
                          </a:solidFill>
                        </a:rPr>
                        <a:t>Storage:</a:t>
                      </a:r>
                      <a:r>
                        <a:rPr lang="en-US" sz="1050" baseline="0" dirty="0" smtClean="0">
                          <a:solidFill>
                            <a:schemeClr val="tx1">
                              <a:lumMod val="75000"/>
                            </a:schemeClr>
                          </a:solidFill>
                        </a:rPr>
                        <a:t> S3, EBS </a:t>
                      </a:r>
                      <a:r>
                        <a:rPr lang="en-US" sz="1050" dirty="0" smtClean="0">
                          <a:solidFill>
                            <a:schemeClr val="tx1">
                              <a:lumMod val="75000"/>
                            </a:schemeClr>
                          </a:solidFill>
                        </a:rPr>
                        <a:t>Expanding &amp; Snapshots</a:t>
                      </a:r>
                      <a:endParaRPr lang="en-US" sz="1050" dirty="0">
                        <a:solidFill>
                          <a:schemeClr val="tx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75000"/>
                            </a:schemeClr>
                          </a:solidFill>
                        </a:rPr>
                        <a:t>Ability to support</a:t>
                      </a:r>
                      <a:endParaRPr lang="en-US" sz="1050" dirty="0">
                        <a:solidFill>
                          <a:schemeClr val="tx1">
                            <a:lumMod val="75000"/>
                          </a:schemeClr>
                        </a:solidFill>
                      </a:endParaRPr>
                    </a:p>
                  </a:txBody>
                  <a:tcPr/>
                </a:tc>
                <a:tc>
                  <a:txBody>
                    <a:bodyPr/>
                    <a:lstStyle/>
                    <a:p>
                      <a:r>
                        <a:rPr lang="en-US" sz="1050" baseline="0" dirty="0" smtClean="0">
                          <a:solidFill>
                            <a:schemeClr val="tx1">
                              <a:lumMod val="75000"/>
                            </a:schemeClr>
                          </a:solidFill>
                        </a:rPr>
                        <a:t>Direct Support</a:t>
                      </a:r>
                      <a:endParaRPr lang="en-US" sz="1050" dirty="0">
                        <a:solidFill>
                          <a:schemeClr val="tx1">
                            <a:lumMod val="75000"/>
                          </a:schemeClr>
                        </a:solidFill>
                      </a:endParaRPr>
                    </a:p>
                  </a:txBody>
                  <a:tcPr/>
                </a:tc>
                <a:tc>
                  <a:txBody>
                    <a:bodyPr/>
                    <a:lstStyle/>
                    <a:p>
                      <a:r>
                        <a:rPr lang="en-US" sz="1050" baseline="0" dirty="0" smtClean="0">
                          <a:solidFill>
                            <a:schemeClr val="tx1">
                              <a:lumMod val="75000"/>
                            </a:schemeClr>
                          </a:solidFill>
                          <a:hlinkClick r:id="rId2"/>
                        </a:rPr>
                        <a:t>S3, EBS Volumes, and Snapshots</a:t>
                      </a:r>
                      <a:endParaRPr lang="en-US" sz="1050" dirty="0" smtClean="0">
                        <a:solidFill>
                          <a:schemeClr val="tx1">
                            <a:lumMod val="75000"/>
                          </a:schemeClr>
                        </a:solidFill>
                      </a:endParaRPr>
                    </a:p>
                  </a:txBody>
                  <a:tcPr/>
                </a:tc>
              </a:tr>
            </a:tbl>
          </a:graphicData>
        </a:graphic>
      </p:graphicFrame>
    </p:spTree>
    <p:extLst>
      <p:ext uri="{BB962C8B-B14F-4D97-AF65-F5344CB8AC3E}">
        <p14:creationId xmlns:p14="http://schemas.microsoft.com/office/powerpoint/2010/main" val="261780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Documentation</a:t>
            </a:r>
            <a:endParaRPr lang="en-US" dirty="0"/>
          </a:p>
        </p:txBody>
      </p:sp>
      <p:sp>
        <p:nvSpPr>
          <p:cNvPr id="3" name="Content Placeholder 2"/>
          <p:cNvSpPr>
            <a:spLocks noGrp="1"/>
          </p:cNvSpPr>
          <p:nvPr>
            <p:ph idx="1"/>
          </p:nvPr>
        </p:nvSpPr>
        <p:spPr>
          <a:xfrm>
            <a:off x="395805" y="948026"/>
            <a:ext cx="8216220" cy="3449662"/>
          </a:xfrm>
        </p:spPr>
        <p:txBody>
          <a:bodyPr>
            <a:spAutoFit/>
          </a:bodyPr>
          <a:lstStyle/>
          <a:p>
            <a:r>
              <a:rPr lang="en-US" dirty="0" smtClean="0"/>
              <a:t>Technical Publications</a:t>
            </a:r>
            <a:endParaRPr lang="en-US" dirty="0"/>
          </a:p>
          <a:p>
            <a:pPr lvl="1"/>
            <a:r>
              <a:rPr lang="en-US" sz="1400" dirty="0"/>
              <a:t>Q-Cloud Protect Launch and Recovery Guide for AWS (6-68366-01)</a:t>
            </a:r>
          </a:p>
          <a:p>
            <a:pPr lvl="1"/>
            <a:r>
              <a:rPr lang="en-US" sz="1400" dirty="0" smtClean="0"/>
              <a:t>Q-Cloud </a:t>
            </a:r>
            <a:r>
              <a:rPr lang="en-US" sz="1400" dirty="0"/>
              <a:t>Protect for AWS User’s Guide (6-68365-01)</a:t>
            </a:r>
          </a:p>
          <a:p>
            <a:pPr lvl="1"/>
            <a:r>
              <a:rPr lang="en-US" sz="1400" dirty="0" smtClean="0"/>
              <a:t>Q-Cloud </a:t>
            </a:r>
            <a:r>
              <a:rPr lang="en-US" sz="1400" dirty="0"/>
              <a:t>Protect for AWS Release Notes (6-68367-01)</a:t>
            </a:r>
          </a:p>
          <a:p>
            <a:pPr lvl="1"/>
            <a:r>
              <a:rPr lang="en-US" sz="1400" dirty="0" smtClean="0"/>
              <a:t>Advanced </a:t>
            </a:r>
            <a:r>
              <a:rPr lang="en-US" sz="1400" dirty="0"/>
              <a:t>Reporting for Q-Cloud Protect User’s Guide (6-68368-01)</a:t>
            </a:r>
          </a:p>
          <a:p>
            <a:pPr lvl="1"/>
            <a:r>
              <a:rPr lang="en-US" sz="1400" dirty="0" smtClean="0"/>
              <a:t>Advanced </a:t>
            </a:r>
            <a:r>
              <a:rPr lang="en-US" sz="1400" dirty="0"/>
              <a:t>Reporting for Q-Cloud Protect Service Manual (6-68369-01)</a:t>
            </a:r>
          </a:p>
          <a:p>
            <a:pPr lvl="1"/>
            <a:r>
              <a:rPr lang="en-US" sz="1400" dirty="0" smtClean="0"/>
              <a:t>DXi-Series </a:t>
            </a:r>
            <a:r>
              <a:rPr lang="en-US" sz="1400" dirty="0"/>
              <a:t>CLI Guide (6-67081-13)</a:t>
            </a:r>
          </a:p>
          <a:p>
            <a:pPr lvl="1"/>
            <a:r>
              <a:rPr lang="en-US" sz="1400" dirty="0" smtClean="0">
                <a:hlinkClick r:id="rId2"/>
              </a:rPr>
              <a:t>Link to Quantum.com Documentation</a:t>
            </a:r>
            <a:endParaRPr lang="en-US" sz="1400" dirty="0" smtClean="0"/>
          </a:p>
          <a:p>
            <a:r>
              <a:rPr lang="en-US" dirty="0"/>
              <a:t>Sales Engineering </a:t>
            </a:r>
            <a:r>
              <a:rPr lang="en-US" dirty="0" smtClean="0"/>
              <a:t>materials (located on IQ)</a:t>
            </a:r>
            <a:endParaRPr lang="en-US" dirty="0"/>
          </a:p>
          <a:p>
            <a:pPr lvl="1"/>
            <a:r>
              <a:rPr lang="en-US" sz="1400" dirty="0"/>
              <a:t>Quantum.com product webpage</a:t>
            </a:r>
          </a:p>
          <a:p>
            <a:pPr lvl="1"/>
            <a:r>
              <a:rPr lang="en-US" sz="1400" dirty="0"/>
              <a:t>QCP	Datasheet</a:t>
            </a:r>
          </a:p>
          <a:p>
            <a:pPr lvl="1"/>
            <a:r>
              <a:rPr lang="en-US" sz="1400" dirty="0"/>
              <a:t>QCP Solution Brief </a:t>
            </a:r>
          </a:p>
          <a:p>
            <a:pPr lvl="1"/>
            <a:r>
              <a:rPr lang="en-US" sz="1400" dirty="0"/>
              <a:t>QCP Marketing Announcement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00">
            <a:off x="6817845" y="344229"/>
            <a:ext cx="1862992" cy="241093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505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Training</a:t>
            </a:r>
          </a:p>
        </p:txBody>
      </p:sp>
      <p:sp>
        <p:nvSpPr>
          <p:cNvPr id="3" name="Content Placeholder 2"/>
          <p:cNvSpPr>
            <a:spLocks noGrp="1"/>
          </p:cNvSpPr>
          <p:nvPr>
            <p:ph idx="1"/>
          </p:nvPr>
        </p:nvSpPr>
        <p:spPr>
          <a:xfrm>
            <a:off x="395805" y="948026"/>
            <a:ext cx="4944053" cy="3576473"/>
          </a:xfrm>
        </p:spPr>
        <p:txBody>
          <a:bodyPr>
            <a:normAutofit fontScale="92500" lnSpcReduction="10000"/>
          </a:bodyPr>
          <a:lstStyle/>
          <a:p>
            <a:r>
              <a:rPr lang="en-US" b="1" dirty="0" smtClean="0"/>
              <a:t>Transfer of Information</a:t>
            </a:r>
          </a:p>
          <a:p>
            <a:pPr lvl="1"/>
            <a:r>
              <a:rPr lang="en-US" dirty="0" err="1" smtClean="0"/>
              <a:t>Qwikipedia</a:t>
            </a:r>
            <a:endParaRPr lang="en-US" dirty="0"/>
          </a:p>
          <a:p>
            <a:r>
              <a:rPr lang="en-US" b="1" dirty="0" smtClean="0"/>
              <a:t>Training</a:t>
            </a:r>
          </a:p>
          <a:p>
            <a:pPr lvl="1"/>
            <a:r>
              <a:rPr lang="en-US" dirty="0"/>
              <a:t>Q-Cloud Protect for AWS At a Glance </a:t>
            </a:r>
          </a:p>
          <a:p>
            <a:pPr lvl="1"/>
            <a:r>
              <a:rPr lang="en-US" dirty="0"/>
              <a:t>Q-Cloud Protect Service Overview </a:t>
            </a:r>
            <a:r>
              <a:rPr lang="en-US" dirty="0" smtClean="0"/>
              <a:t>	</a:t>
            </a:r>
          </a:p>
          <a:p>
            <a:r>
              <a:rPr lang="en-US" b="1" dirty="0" smtClean="0"/>
              <a:t>Consulting Services </a:t>
            </a:r>
          </a:p>
          <a:p>
            <a:pPr lvl="1"/>
            <a:r>
              <a:rPr lang="en-US" dirty="0"/>
              <a:t>Consulting Services Team provides customer assistance for setup and negotiation of AWS terminology and processes</a:t>
            </a:r>
          </a:p>
          <a:p>
            <a:pPr lvl="1"/>
            <a:r>
              <a:rPr lang="en-US" dirty="0"/>
              <a:t>Provides phone counseling on Amazon processes and setup along with guidance on becoming proficient in its use for backup</a:t>
            </a:r>
          </a:p>
          <a:p>
            <a:pPr lvl="1"/>
            <a:r>
              <a:rPr lang="en-US" dirty="0"/>
              <a:t>Price to be included in price book under Consulting Services</a:t>
            </a:r>
          </a:p>
          <a:p>
            <a:pPr lvl="1"/>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442" y="3176172"/>
            <a:ext cx="1188720" cy="118872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8216" y="3492860"/>
            <a:ext cx="1190625" cy="119062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96" y="1922623"/>
            <a:ext cx="1188720" cy="118872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9858" y="1641320"/>
            <a:ext cx="1188720" cy="118872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5734050" y="752475"/>
            <a:ext cx="2310689" cy="771525"/>
            <a:chOff x="5495925" y="742950"/>
            <a:chExt cx="2310689" cy="771525"/>
          </a:xfrm>
          <a:effectLst>
            <a:outerShdw blurRad="50800" dist="38100" dir="2700000" algn="tl" rotWithShape="0">
              <a:prstClr val="black">
                <a:alpha val="40000"/>
              </a:prstClr>
            </a:outerShdw>
          </a:effectLst>
        </p:grpSpPr>
        <p:sp>
          <p:nvSpPr>
            <p:cNvPr id="10" name="Rectangle 9"/>
            <p:cNvSpPr/>
            <p:nvPr/>
          </p:nvSpPr>
          <p:spPr>
            <a:xfrm>
              <a:off x="5495925" y="742950"/>
              <a:ext cx="2310689" cy="771525"/>
            </a:xfrm>
            <a:prstGeom prst="rect">
              <a:avLst/>
            </a:prstGeom>
            <a:solidFill>
              <a:schemeClr val="bg1"/>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1619" y="864393"/>
              <a:ext cx="2019300" cy="528638"/>
            </a:xfrm>
            <a:prstGeom prst="rect">
              <a:avLst/>
            </a:prstGeom>
          </p:spPr>
        </p:pic>
      </p:grpSp>
    </p:spTree>
    <p:extLst>
      <p:ext uri="{BB962C8B-B14F-4D97-AF65-F5344CB8AC3E}">
        <p14:creationId xmlns:p14="http://schemas.microsoft.com/office/powerpoint/2010/main" val="338709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idx="1"/>
          </p:nvPr>
        </p:nvSpPr>
        <p:spPr>
          <a:xfrm>
            <a:off x="400777" y="966651"/>
            <a:ext cx="8286023" cy="3627972"/>
          </a:xfrm>
        </p:spPr>
        <p:txBody>
          <a:bodyPr/>
          <a:lstStyle/>
          <a:p>
            <a:r>
              <a:rPr lang="en-US" sz="1800" dirty="0"/>
              <a:t>Product Overview</a:t>
            </a:r>
          </a:p>
          <a:p>
            <a:pPr lvl="1"/>
            <a:r>
              <a:rPr lang="en-US" sz="1400" dirty="0" smtClean="0"/>
              <a:t>Market and sales strategy</a:t>
            </a:r>
          </a:p>
          <a:p>
            <a:pPr lvl="1"/>
            <a:r>
              <a:rPr lang="en-US" sz="1400" dirty="0" smtClean="0"/>
              <a:t>Customer use cases</a:t>
            </a:r>
          </a:p>
          <a:p>
            <a:r>
              <a:rPr lang="en-US" sz="1800" dirty="0" smtClean="0"/>
              <a:t>Support Strategy and Resources</a:t>
            </a:r>
          </a:p>
          <a:p>
            <a:pPr lvl="1"/>
            <a:r>
              <a:rPr lang="en-US" sz="1400" dirty="0" smtClean="0"/>
              <a:t>Amazon vs. Quantum responsibility</a:t>
            </a:r>
          </a:p>
          <a:p>
            <a:pPr lvl="1"/>
            <a:r>
              <a:rPr lang="en-US" sz="1400" dirty="0" smtClean="0"/>
              <a:t>Documentation and Training resources</a:t>
            </a:r>
          </a:p>
          <a:p>
            <a:r>
              <a:rPr lang="en-US" sz="1800" dirty="0" smtClean="0"/>
              <a:t>Core Concepts</a:t>
            </a:r>
          </a:p>
          <a:p>
            <a:pPr lvl="1"/>
            <a:r>
              <a:rPr lang="en-US" sz="1400" b="1" dirty="0" smtClean="0">
                <a:solidFill>
                  <a:schemeClr val="accent1">
                    <a:lumMod val="75000"/>
                  </a:schemeClr>
                </a:solidFill>
              </a:rPr>
              <a:t>Launch and Deploy Demonstration</a:t>
            </a:r>
          </a:p>
          <a:p>
            <a:r>
              <a:rPr lang="en-US" sz="1800" dirty="0" smtClean="0"/>
              <a:t>Support Scenarios</a:t>
            </a:r>
          </a:p>
          <a:p>
            <a:r>
              <a:rPr lang="en-US" sz="1800" dirty="0" smtClean="0"/>
              <a:t>Service Model</a:t>
            </a:r>
          </a:p>
          <a:p>
            <a:endParaRPr lang="en-US" dirty="0" smtClean="0"/>
          </a:p>
        </p:txBody>
      </p:sp>
      <p:pic>
        <p:nvPicPr>
          <p:cNvPr id="1026" name="Picture 2" descr="C:\Users\bweakley\AppData\Local\Microsoft\Windows\Temporary Internet Files\Content.IE5\LWJ6K4IU\co teachin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730" y="1867598"/>
            <a:ext cx="2851529" cy="285152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683033" y="326180"/>
            <a:ext cx="2373395" cy="146996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300"/>
              </a:spcBef>
              <a:spcAft>
                <a:spcPts val="300"/>
              </a:spcAft>
              <a:buSzPct val="95000"/>
            </a:pPr>
            <a:r>
              <a:rPr lang="en-US" sz="1400" b="1" dirty="0" smtClean="0">
                <a:solidFill>
                  <a:schemeClr val="bg1"/>
                </a:solidFill>
                <a:latin typeface="Calibri" panose="020F0502020204030204" pitchFamily="34" charset="0"/>
                <a:ea typeface="ＭＳ Ｐゴシック" charset="0"/>
              </a:rPr>
              <a:t>Prerequisite</a:t>
            </a:r>
            <a:endParaRPr lang="en-US" sz="1400" dirty="0" smtClean="0">
              <a:solidFill>
                <a:schemeClr val="bg1"/>
              </a:solidFill>
              <a:latin typeface="Calibri" panose="020F0502020204030204" pitchFamily="34" charset="0"/>
              <a:ea typeface="ＭＳ Ｐゴシック" charset="0"/>
            </a:endParaRPr>
          </a:p>
          <a:p>
            <a:pPr lvl="0" algn="ctr">
              <a:spcBef>
                <a:spcPts val="300"/>
              </a:spcBef>
              <a:spcAft>
                <a:spcPts val="300"/>
              </a:spcAft>
              <a:buSzPct val="95000"/>
            </a:pPr>
            <a:r>
              <a:rPr lang="en-US" sz="1400" dirty="0" smtClean="0">
                <a:solidFill>
                  <a:schemeClr val="bg1"/>
                </a:solidFill>
                <a:latin typeface="Calibri" panose="020F0502020204030204" pitchFamily="34" charset="0"/>
                <a:ea typeface="ＭＳ Ｐゴシック" charset="0"/>
              </a:rPr>
              <a:t>Attendees </a:t>
            </a:r>
            <a:r>
              <a:rPr lang="en-US" sz="1400" dirty="0">
                <a:solidFill>
                  <a:schemeClr val="bg1"/>
                </a:solidFill>
                <a:latin typeface="Calibri" panose="020F0502020204030204" pitchFamily="34" charset="0"/>
                <a:ea typeface="ＭＳ Ｐゴシック" charset="0"/>
              </a:rPr>
              <a:t>are expected to review </a:t>
            </a:r>
            <a:r>
              <a:rPr lang="en-US" sz="1400" dirty="0" smtClean="0">
                <a:solidFill>
                  <a:schemeClr val="bg1"/>
                </a:solidFill>
                <a:latin typeface="Calibri" panose="020F0502020204030204" pitchFamily="34" charset="0"/>
                <a:ea typeface="ＭＳ Ｐゴシック" charset="0"/>
              </a:rPr>
              <a:t>the </a:t>
            </a:r>
            <a:r>
              <a:rPr lang="en-US" sz="1400" b="1" i="1" dirty="0" smtClean="0">
                <a:solidFill>
                  <a:schemeClr val="bg1"/>
                </a:solidFill>
                <a:latin typeface="Calibri" panose="020F0502020204030204" pitchFamily="34" charset="0"/>
                <a:ea typeface="ＭＳ Ｐゴシック" charset="0"/>
              </a:rPr>
              <a:t>Q-Cloud  </a:t>
            </a:r>
            <a:r>
              <a:rPr lang="en-US" sz="1400" b="1" i="1" dirty="0">
                <a:solidFill>
                  <a:schemeClr val="bg1"/>
                </a:solidFill>
                <a:latin typeface="Calibri" panose="020F0502020204030204" pitchFamily="34" charset="0"/>
                <a:ea typeface="ＭＳ Ｐゴシック" charset="0"/>
              </a:rPr>
              <a:t>Protect Launch and Recovery Guide</a:t>
            </a:r>
            <a:r>
              <a:rPr lang="en-US" sz="1400" dirty="0">
                <a:solidFill>
                  <a:schemeClr val="bg1"/>
                </a:solidFill>
                <a:latin typeface="Calibri" panose="020F0502020204030204" pitchFamily="34" charset="0"/>
                <a:ea typeface="ＭＳ Ｐゴシック" charset="0"/>
              </a:rPr>
              <a:t> in advance of this live presentation</a:t>
            </a:r>
            <a:r>
              <a:rPr lang="en-US" sz="1400" dirty="0" smtClean="0">
                <a:solidFill>
                  <a:schemeClr val="bg1"/>
                </a:solidFill>
                <a:latin typeface="Calibri" panose="020F0502020204030204" pitchFamily="34" charset="0"/>
                <a:ea typeface="ＭＳ Ｐゴシック" charset="0"/>
              </a:rPr>
              <a:t>. </a:t>
            </a:r>
            <a:r>
              <a:rPr lang="en-US" sz="1400" dirty="0" smtClean="0">
                <a:solidFill>
                  <a:srgbClr val="414141"/>
                </a:solidFill>
                <a:latin typeface="Calibri" panose="020F0502020204030204" pitchFamily="34" charset="0"/>
                <a:ea typeface="ＭＳ Ｐゴシック" charset="0"/>
                <a:hlinkClick r:id="rId3"/>
              </a:rPr>
              <a:t>Link</a:t>
            </a:r>
            <a:endParaRPr lang="en-US" sz="1400" dirty="0">
              <a:solidFill>
                <a:srgbClr val="414141"/>
              </a:solidFill>
              <a:latin typeface="Calibri" panose="020F0502020204030204" pitchFamily="34" charset="0"/>
              <a:ea typeface="ＭＳ Ｐゴシック" charset="0"/>
            </a:endParaRPr>
          </a:p>
        </p:txBody>
      </p:sp>
      <p:sp>
        <p:nvSpPr>
          <p:cNvPr id="5" name="Line Callout 1 4"/>
          <p:cNvSpPr/>
          <p:nvPr/>
        </p:nvSpPr>
        <p:spPr>
          <a:xfrm>
            <a:off x="7687491" y="1074224"/>
            <a:ext cx="1149531" cy="535577"/>
          </a:xfrm>
          <a:prstGeom prst="borderCallout1">
            <a:avLst>
              <a:gd name="adj1" fmla="val 95882"/>
              <a:gd name="adj2" fmla="val -84332"/>
              <a:gd name="adj3" fmla="val 50485"/>
              <a:gd name="adj4" fmla="val 479"/>
            </a:avLst>
          </a:prstGeom>
          <a:noFill/>
          <a:ln w="15875">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200" b="1" dirty="0" smtClean="0">
                <a:solidFill>
                  <a:schemeClr val="accent4">
                    <a:lumMod val="50000"/>
                  </a:schemeClr>
                </a:solidFill>
              </a:rPr>
              <a:t>Links are only active in </a:t>
            </a:r>
          </a:p>
          <a:p>
            <a:pPr algn="ctr" fontAlgn="auto">
              <a:spcBef>
                <a:spcPts val="0"/>
              </a:spcBef>
              <a:spcAft>
                <a:spcPts val="0"/>
              </a:spcAft>
            </a:pPr>
            <a:r>
              <a:rPr lang="en-US" sz="1200" b="1" i="1" dirty="0" smtClean="0">
                <a:solidFill>
                  <a:schemeClr val="accent4">
                    <a:lumMod val="50000"/>
                  </a:schemeClr>
                </a:solidFill>
              </a:rPr>
              <a:t>Slide Show</a:t>
            </a:r>
            <a:endParaRPr lang="en-US" sz="1200" b="1" i="1" dirty="0">
              <a:solidFill>
                <a:schemeClr val="accent4">
                  <a:lumMod val="50000"/>
                </a:schemeClr>
              </a:solidFill>
            </a:endParaRPr>
          </a:p>
        </p:txBody>
      </p:sp>
    </p:spTree>
    <p:extLst>
      <p:ext uri="{BB962C8B-B14F-4D97-AF65-F5344CB8AC3E}">
        <p14:creationId xmlns:p14="http://schemas.microsoft.com/office/powerpoint/2010/main" val="1273799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395805" y="948026"/>
            <a:ext cx="8216220" cy="2257028"/>
          </a:xfrm>
        </p:spPr>
        <p:txBody>
          <a:bodyPr>
            <a:spAutoFit/>
          </a:bodyPr>
          <a:lstStyle/>
          <a:p>
            <a:r>
              <a:rPr lang="en-US" b="1" dirty="0" smtClean="0"/>
              <a:t>General DXI…</a:t>
            </a:r>
          </a:p>
          <a:p>
            <a:pPr lvl="1"/>
            <a:r>
              <a:rPr lang="en-US" dirty="0"/>
              <a:t>DXi-Series Core Concepts for Service (2-0443 Online Self-paced)</a:t>
            </a:r>
          </a:p>
          <a:p>
            <a:pPr lvl="1"/>
            <a:r>
              <a:rPr lang="en-US" dirty="0"/>
              <a:t>DXi-Series Linux CLI Basics (2-4453 </a:t>
            </a:r>
            <a:r>
              <a:rPr lang="en-US" dirty="0" smtClean="0"/>
              <a:t>Online Self-paced</a:t>
            </a:r>
            <a:r>
              <a:rPr lang="en-US" dirty="0"/>
              <a:t>)</a:t>
            </a:r>
          </a:p>
          <a:p>
            <a:pPr lvl="1"/>
            <a:r>
              <a:rPr lang="en-US" dirty="0"/>
              <a:t>DXi Advanced Reporting Service Training (2-2414 Online Self-paced)</a:t>
            </a:r>
            <a:endParaRPr lang="en-US" dirty="0" smtClean="0"/>
          </a:p>
          <a:p>
            <a:r>
              <a:rPr lang="en-US" b="1" dirty="0" smtClean="0"/>
              <a:t>Knowledge Base</a:t>
            </a:r>
          </a:p>
          <a:p>
            <a:pPr lvl="1"/>
            <a:r>
              <a:rPr lang="en-US" dirty="0" smtClean="0"/>
              <a:t>Includes support scenarios (details to follow in TOI)</a:t>
            </a:r>
          </a:p>
          <a:p>
            <a:r>
              <a:rPr lang="en-US" b="1" dirty="0" smtClean="0"/>
              <a:t>Service Plan (</a:t>
            </a:r>
            <a:r>
              <a:rPr lang="en-US" b="1" dirty="0" smtClean="0">
                <a:solidFill>
                  <a:schemeClr val="bg2">
                    <a:lumMod val="50000"/>
                  </a:schemeClr>
                </a:solidFill>
              </a:rPr>
              <a:t>0-16065-01)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000">
            <a:off x="6817845" y="344229"/>
            <a:ext cx="1862992" cy="241093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560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Jim Peters &amp; Aaron Laffin </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Core Concepts</a:t>
            </a:r>
            <a:endParaRPr lang="en-US" sz="4800" dirty="0"/>
          </a:p>
        </p:txBody>
      </p:sp>
    </p:spTree>
    <p:extLst>
      <p:ext uri="{BB962C8B-B14F-4D97-AF65-F5344CB8AC3E}">
        <p14:creationId xmlns:p14="http://schemas.microsoft.com/office/powerpoint/2010/main" val="57365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Q-Cloud Protect Architecture</a:t>
            </a:r>
            <a:endParaRPr lang="en-US" dirty="0"/>
          </a:p>
        </p:txBody>
      </p:sp>
      <p:sp>
        <p:nvSpPr>
          <p:cNvPr id="3" name="Content Placeholder 2"/>
          <p:cNvSpPr>
            <a:spLocks noGrp="1"/>
          </p:cNvSpPr>
          <p:nvPr>
            <p:ph idx="1"/>
          </p:nvPr>
        </p:nvSpPr>
        <p:spPr>
          <a:xfrm>
            <a:off x="395805" y="777922"/>
            <a:ext cx="8216220" cy="3746577"/>
          </a:xfrm>
        </p:spPr>
        <p:txBody>
          <a:bodyPr/>
          <a:lstStyle/>
          <a:p>
            <a:r>
              <a:rPr lang="en-US" dirty="0" err="1" smtClean="0"/>
              <a:t>DXi</a:t>
            </a:r>
            <a:r>
              <a:rPr lang="en-US" dirty="0" smtClean="0"/>
              <a:t>, for the cloud.</a:t>
            </a:r>
          </a:p>
          <a:p>
            <a:pPr lvl="1"/>
            <a:r>
              <a:rPr lang="en-US" dirty="0" smtClean="0"/>
              <a:t>Embrace AWS resources and APIs.</a:t>
            </a:r>
          </a:p>
          <a:p>
            <a:pPr lvl="1"/>
            <a:r>
              <a:rPr lang="en-US" dirty="0" smtClean="0"/>
              <a:t>Targeted for Replication.</a:t>
            </a:r>
          </a:p>
          <a:p>
            <a:pPr lvl="1"/>
            <a:r>
              <a:rPr lang="en-US" dirty="0" smtClean="0"/>
              <a:t>Ingest with OST Accent (deduplication at the client).</a:t>
            </a:r>
          </a:p>
          <a:p>
            <a:r>
              <a:rPr lang="en-US" dirty="0" smtClean="0"/>
              <a:t>AWS Resources</a:t>
            </a:r>
          </a:p>
          <a:p>
            <a:pPr lvl="1"/>
            <a:r>
              <a:rPr lang="en-US" dirty="0" smtClean="0"/>
              <a:t>EC2 "M" instances, </a:t>
            </a:r>
            <a:r>
              <a:rPr lang="en-US" dirty="0" err="1" smtClean="0"/>
              <a:t>xlarge</a:t>
            </a:r>
            <a:r>
              <a:rPr lang="en-US" dirty="0" smtClean="0"/>
              <a:t> and 2xlarge.</a:t>
            </a:r>
          </a:p>
          <a:p>
            <a:pPr lvl="1"/>
            <a:r>
              <a:rPr lang="en-US" dirty="0" smtClean="0"/>
              <a:t>S3 objects store Blockpool cluster  bodies.</a:t>
            </a:r>
          </a:p>
          <a:p>
            <a:pPr lvl="1"/>
            <a:r>
              <a:rPr lang="en-US" dirty="0" smtClean="0"/>
              <a:t>EBS - Block storage, for root and metadata volumes.</a:t>
            </a:r>
          </a:p>
          <a:p>
            <a:r>
              <a:rPr lang="en-US" dirty="0" smtClean="0"/>
              <a:t>AWS Adaptations</a:t>
            </a:r>
          </a:p>
          <a:p>
            <a:pPr lvl="1"/>
            <a:r>
              <a:rPr lang="en-US" dirty="0" smtClean="0"/>
              <a:t>S3 - Less expensive and more reliable than EBS.</a:t>
            </a:r>
          </a:p>
          <a:p>
            <a:pPr lvl="1"/>
            <a:r>
              <a:rPr lang="en-US" dirty="0" smtClean="0"/>
              <a:t>EBS snapshots - Improve recoverability.</a:t>
            </a:r>
          </a:p>
          <a:p>
            <a:pPr lvl="1"/>
            <a:r>
              <a:rPr lang="en-US" dirty="0" smtClean="0"/>
              <a:t>EBS expansion - Grow over time.</a:t>
            </a:r>
          </a:p>
          <a:p>
            <a:pPr lvl="1"/>
            <a:endParaRPr lang="en-US" dirty="0" smtClean="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Q-Cloud Protect: EC2</a:t>
            </a:r>
            <a:endParaRPr lang="en-US" dirty="0"/>
          </a:p>
        </p:txBody>
      </p:sp>
      <p:sp>
        <p:nvSpPr>
          <p:cNvPr id="3" name="Content Placeholder 2"/>
          <p:cNvSpPr>
            <a:spLocks noGrp="1"/>
          </p:cNvSpPr>
          <p:nvPr>
            <p:ph idx="1"/>
          </p:nvPr>
        </p:nvSpPr>
        <p:spPr>
          <a:xfrm>
            <a:off x="395805" y="771100"/>
            <a:ext cx="8216220" cy="3753400"/>
          </a:xfrm>
        </p:spPr>
        <p:txBody>
          <a:bodyPr/>
          <a:lstStyle/>
          <a:p>
            <a:r>
              <a:rPr lang="en-US" dirty="0" smtClean="0"/>
              <a:t>Instance types</a:t>
            </a:r>
          </a:p>
          <a:p>
            <a:pPr lvl="1"/>
            <a:r>
              <a:rPr lang="en-US" dirty="0" smtClean="0"/>
              <a:t>M3 (future: M4)</a:t>
            </a:r>
          </a:p>
          <a:p>
            <a:pPr lvl="1"/>
            <a:r>
              <a:rPr lang="en-US" dirty="0" err="1" smtClean="0"/>
              <a:t>xlarge</a:t>
            </a:r>
            <a:r>
              <a:rPr lang="en-US" dirty="0" smtClean="0"/>
              <a:t>: ~15 </a:t>
            </a:r>
            <a:r>
              <a:rPr lang="en-US" dirty="0" err="1" smtClean="0"/>
              <a:t>GiB</a:t>
            </a:r>
            <a:r>
              <a:rPr lang="en-US" dirty="0" smtClean="0"/>
              <a:t> RAM and 4 CPU threads</a:t>
            </a:r>
          </a:p>
          <a:p>
            <a:pPr lvl="2"/>
            <a:r>
              <a:rPr lang="en-US" dirty="0" smtClean="0"/>
              <a:t>Up to 90 TB capacity</a:t>
            </a:r>
          </a:p>
          <a:p>
            <a:pPr lvl="1"/>
            <a:r>
              <a:rPr lang="en-US" dirty="0" smtClean="0"/>
              <a:t>2xlarge: ~30 </a:t>
            </a:r>
            <a:r>
              <a:rPr lang="en-US" dirty="0" err="1" smtClean="0"/>
              <a:t>GiB</a:t>
            </a:r>
            <a:r>
              <a:rPr lang="en-US" dirty="0" smtClean="0"/>
              <a:t> RAM and 8 CPU threads</a:t>
            </a:r>
          </a:p>
          <a:p>
            <a:pPr lvl="2"/>
            <a:r>
              <a:rPr lang="en-US" dirty="0" smtClean="0"/>
              <a:t>Up to 20 TB capacity</a:t>
            </a:r>
          </a:p>
          <a:p>
            <a:r>
              <a:rPr lang="en-US" dirty="0" smtClean="0"/>
              <a:t>Metered cost is tied to instance type</a:t>
            </a:r>
          </a:p>
          <a:p>
            <a:pPr lvl="1"/>
            <a:r>
              <a:rPr lang="en-US" dirty="0" smtClean="0"/>
              <a:t>No easy method to grow from 20 TB to 90 TB.</a:t>
            </a:r>
          </a:p>
          <a:p>
            <a:r>
              <a:rPr lang="en-US" dirty="0" smtClean="0"/>
              <a:t>Licensed system can grow into a larger instances.</a:t>
            </a:r>
          </a:p>
          <a:p>
            <a:pPr lvl="1"/>
            <a:r>
              <a:rPr lang="en-US" dirty="0" smtClean="0"/>
              <a:t>Shutdown instance, change type, start again.</a:t>
            </a:r>
          </a:p>
          <a:p>
            <a:pPr lvl="1"/>
            <a:r>
              <a:rPr lang="en-US" dirty="0" smtClean="0"/>
              <a:t>Cannot shrink.</a:t>
            </a:r>
          </a:p>
          <a:p>
            <a:r>
              <a:rPr lang="en-US" dirty="0" smtClean="0"/>
              <a:t>API credentials: Instance attached IAM Role</a:t>
            </a:r>
          </a:p>
          <a:p>
            <a:pPr lvl="1"/>
            <a:endParaRPr lang="en-US" dirty="0" smtClean="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Q-Cloud Protect: EC2</a:t>
            </a:r>
            <a:endParaRPr lang="en-US" dirty="0"/>
          </a:p>
        </p:txBody>
      </p:sp>
      <p:sp>
        <p:nvSpPr>
          <p:cNvPr id="3" name="Content Placeholder 2"/>
          <p:cNvSpPr>
            <a:spLocks noGrp="1"/>
          </p:cNvSpPr>
          <p:nvPr>
            <p:ph idx="1"/>
          </p:nvPr>
        </p:nvSpPr>
        <p:spPr>
          <a:xfrm>
            <a:off x="395805" y="777922"/>
            <a:ext cx="8216220" cy="3746577"/>
          </a:xfrm>
        </p:spPr>
        <p:txBody>
          <a:bodyPr/>
          <a:lstStyle/>
          <a:p>
            <a:r>
              <a:rPr lang="en-US" dirty="0" smtClean="0"/>
              <a:t>EBS</a:t>
            </a:r>
          </a:p>
          <a:p>
            <a:pPr lvl="1"/>
            <a:r>
              <a:rPr lang="en-US" dirty="0" smtClean="0"/>
              <a:t>Reliability similar to a physical drive (less than RAID)</a:t>
            </a:r>
          </a:p>
          <a:p>
            <a:pPr lvl="2"/>
            <a:r>
              <a:rPr lang="en-US" dirty="0" smtClean="0"/>
              <a:t>Adaptation:  snapshots</a:t>
            </a:r>
          </a:p>
          <a:p>
            <a:pPr lvl="1"/>
            <a:r>
              <a:rPr lang="en-US" dirty="0" smtClean="0"/>
              <a:t>Root: 320GiB magnetic, fixed size, no encryption</a:t>
            </a:r>
          </a:p>
          <a:p>
            <a:pPr lvl="1"/>
            <a:r>
              <a:rPr lang="en-US" dirty="0" smtClean="0"/>
              <a:t>Metadata: 1 </a:t>
            </a:r>
            <a:r>
              <a:rPr lang="en-US" dirty="0" err="1" smtClean="0"/>
              <a:t>TiB</a:t>
            </a:r>
            <a:r>
              <a:rPr lang="en-US" dirty="0" smtClean="0"/>
              <a:t> SSD, encryption optional</a:t>
            </a:r>
          </a:p>
          <a:p>
            <a:pPr lvl="2"/>
            <a:r>
              <a:rPr lang="en-US" dirty="0" smtClean="0"/>
              <a:t>StorNext filesystem: contains BPW, Blockpool, and other metadata</a:t>
            </a:r>
          </a:p>
          <a:p>
            <a:pPr lvl="2"/>
            <a:r>
              <a:rPr lang="en-US" dirty="0" smtClean="0"/>
              <a:t>Can be grown through expansion feature. </a:t>
            </a:r>
          </a:p>
          <a:p>
            <a:pPr lvl="3"/>
            <a:r>
              <a:rPr lang="en-US" dirty="0" smtClean="0"/>
              <a:t>Default size will be reduced from 1 </a:t>
            </a:r>
            <a:r>
              <a:rPr lang="en-US" dirty="0" err="1" smtClean="0"/>
              <a:t>TiB</a:t>
            </a:r>
            <a:r>
              <a:rPr lang="en-US" dirty="0" smtClean="0"/>
              <a:t> to 256 </a:t>
            </a:r>
            <a:r>
              <a:rPr lang="en-US" dirty="0" err="1" smtClean="0"/>
              <a:t>GiB</a:t>
            </a:r>
            <a:r>
              <a:rPr lang="en-US" dirty="0" smtClean="0"/>
              <a:t> in next release.</a:t>
            </a:r>
          </a:p>
          <a:p>
            <a:r>
              <a:rPr lang="en-US" dirty="0" smtClean="0"/>
              <a:t>EBS Snapshots</a:t>
            </a:r>
          </a:p>
          <a:p>
            <a:pPr lvl="1"/>
            <a:r>
              <a:rPr lang="en-US" dirty="0" smtClean="0"/>
              <a:t>EBS and EBS snapshots are part of EC2.</a:t>
            </a:r>
          </a:p>
          <a:p>
            <a:pPr lvl="2"/>
            <a:r>
              <a:rPr lang="en-US" dirty="0" smtClean="0"/>
              <a:t>Cost is charged as an EC2 line item.</a:t>
            </a:r>
          </a:p>
          <a:p>
            <a:pPr lvl="1"/>
            <a:r>
              <a:rPr lang="en-US" dirty="0" smtClean="0"/>
              <a:t>AWS states that EBS snapshots are stored in S3.</a:t>
            </a:r>
          </a:p>
          <a:p>
            <a:pPr lvl="2"/>
            <a:r>
              <a:rPr lang="en-US" dirty="0" smtClean="0"/>
              <a:t>Snapshot artifacts are not visible in S3.</a:t>
            </a:r>
          </a:p>
          <a:p>
            <a:pPr lvl="2"/>
            <a:r>
              <a:rPr lang="en-US" dirty="0" smtClean="0"/>
              <a:t>Gives snapshots the reliability of S3.</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Q-Cloud Protect: S3</a:t>
            </a:r>
            <a:endParaRPr lang="en-US" dirty="0"/>
          </a:p>
        </p:txBody>
      </p:sp>
      <p:sp>
        <p:nvSpPr>
          <p:cNvPr id="3" name="Content Placeholder 2"/>
          <p:cNvSpPr>
            <a:spLocks noGrp="1"/>
          </p:cNvSpPr>
          <p:nvPr>
            <p:ph idx="1"/>
          </p:nvPr>
        </p:nvSpPr>
        <p:spPr>
          <a:xfrm>
            <a:off x="395805" y="777922"/>
            <a:ext cx="8216220" cy="3746577"/>
          </a:xfrm>
        </p:spPr>
        <p:txBody>
          <a:bodyPr/>
          <a:lstStyle/>
          <a:p>
            <a:r>
              <a:rPr lang="en-US" dirty="0" smtClean="0"/>
              <a:t>Cluster bodies are stored in S3</a:t>
            </a:r>
          </a:p>
          <a:p>
            <a:pPr lvl="1"/>
            <a:r>
              <a:rPr lang="en-US" dirty="0" smtClean="0"/>
              <a:t>Motivated by reliability and cost.</a:t>
            </a:r>
          </a:p>
          <a:p>
            <a:r>
              <a:rPr lang="en-US" dirty="0" smtClean="0"/>
              <a:t>License capacity defined by S3 utilization:</a:t>
            </a:r>
          </a:p>
          <a:p>
            <a:pPr lvl="1"/>
            <a:r>
              <a:rPr lang="en-US" dirty="0" smtClean="0"/>
              <a:t>Size after reduction plus reclaimable space.</a:t>
            </a:r>
          </a:p>
          <a:p>
            <a:pPr lvl="1"/>
            <a:r>
              <a:rPr lang="en-US" dirty="0" smtClean="0"/>
              <a:t>Separate UI presentation of licensed capacity </a:t>
            </a:r>
            <a:r>
              <a:rPr lang="en-US" dirty="0" err="1" smtClean="0"/>
              <a:t>vs</a:t>
            </a:r>
            <a:r>
              <a:rPr lang="en-US" dirty="0" smtClean="0"/>
              <a:t> metadata</a:t>
            </a:r>
          </a:p>
          <a:p>
            <a:pPr lvl="1"/>
            <a:r>
              <a:rPr lang="en-US" dirty="0" smtClean="0"/>
              <a:t>Metadata to data ratio is not predictable.</a:t>
            </a:r>
          </a:p>
          <a:p>
            <a:pPr lvl="2"/>
            <a:r>
              <a:rPr lang="en-US" dirty="0" smtClean="0"/>
              <a:t>Start small and grow as needed with EBS Expansion feature.</a:t>
            </a:r>
          </a:p>
          <a:p>
            <a:pPr lvl="2"/>
            <a:r>
              <a:rPr lang="en-US" dirty="0" smtClean="0"/>
              <a:t>System can run out of metadata space independently of licensed space.</a:t>
            </a:r>
          </a:p>
          <a:p>
            <a:r>
              <a:rPr lang="en-US" dirty="0" smtClean="0"/>
              <a:t>Snapshots: more than just EBS snapshots</a:t>
            </a:r>
          </a:p>
          <a:p>
            <a:pPr lvl="1"/>
            <a:r>
              <a:rPr lang="en-US" dirty="0" smtClean="0"/>
              <a:t>Blockpool feature to properly maintain S3 objects, index and metadata.</a:t>
            </a:r>
          </a:p>
          <a:p>
            <a:pPr lvl="1"/>
            <a:r>
              <a:rPr lang="en-US" dirty="0" smtClean="0"/>
              <a:t>Ensure proper and timely recovery.</a:t>
            </a:r>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Diagram</a:t>
            </a:r>
            <a:endParaRPr lang="en-US" dirty="0"/>
          </a:p>
        </p:txBody>
      </p:sp>
      <p:pic>
        <p:nvPicPr>
          <p:cNvPr id="1026" name="05C20F72-46B9-40C4-8B75-8338411CF085" descr="95346B11-B306-45EF-9AD7-E66478943A16@hsd1"/>
          <p:cNvPicPr>
            <a:picLocks noChangeAspect="1" noChangeArrowheads="1"/>
          </p:cNvPicPr>
          <p:nvPr/>
        </p:nvPicPr>
        <p:blipFill>
          <a:blip r:embed="rId2"/>
          <a:srcRect/>
          <a:stretch>
            <a:fillRect/>
          </a:stretch>
        </p:blipFill>
        <p:spPr bwMode="auto">
          <a:xfrm>
            <a:off x="859525" y="1043628"/>
            <a:ext cx="7315200" cy="28575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Q-Cloud Protect: Odds 'N Ends</a:t>
            </a:r>
            <a:endParaRPr lang="en-US" dirty="0"/>
          </a:p>
        </p:txBody>
      </p:sp>
      <p:sp>
        <p:nvSpPr>
          <p:cNvPr id="3" name="Content Placeholder 2"/>
          <p:cNvSpPr>
            <a:spLocks noGrp="1"/>
          </p:cNvSpPr>
          <p:nvPr>
            <p:ph idx="1"/>
          </p:nvPr>
        </p:nvSpPr>
        <p:spPr>
          <a:xfrm>
            <a:off x="395805" y="777922"/>
            <a:ext cx="8216220" cy="3746577"/>
          </a:xfrm>
        </p:spPr>
        <p:txBody>
          <a:bodyPr/>
          <a:lstStyle/>
          <a:p>
            <a:r>
              <a:rPr lang="en-US" dirty="0" smtClean="0"/>
              <a:t>Recommendation: Always stop or reboot QCP instance using QCP UI</a:t>
            </a:r>
          </a:p>
          <a:p>
            <a:pPr lvl="1"/>
            <a:r>
              <a:rPr lang="en-US" dirty="0" smtClean="0"/>
              <a:t>EC2 Dashboard can be used, but does not allow sufficient time to shutdown cleanly.</a:t>
            </a:r>
          </a:p>
          <a:p>
            <a:r>
              <a:rPr lang="en-US" dirty="0" smtClean="0"/>
              <a:t>Passwords</a:t>
            </a:r>
          </a:p>
          <a:p>
            <a:pPr lvl="1"/>
            <a:r>
              <a:rPr lang="en-US" dirty="0" smtClean="0"/>
              <a:t>Initial GUI password is the instance Id.</a:t>
            </a:r>
          </a:p>
          <a:p>
            <a:pPr lvl="1"/>
            <a:r>
              <a:rPr lang="en-US" dirty="0" smtClean="0"/>
              <a:t>All GUI passwords must then be set by GUI Administrator.</a:t>
            </a:r>
          </a:p>
          <a:p>
            <a:pPr lvl="1"/>
            <a:r>
              <a:rPr lang="en-US" dirty="0" smtClean="0"/>
              <a:t>No passwords allowed for shell access.</a:t>
            </a:r>
          </a:p>
          <a:p>
            <a:pPr lvl="2"/>
            <a:r>
              <a:rPr lang="en-US" dirty="0" smtClean="0"/>
              <a:t>AWS Requirement: SSH keys Only</a:t>
            </a:r>
          </a:p>
          <a:p>
            <a:pPr lvl="1"/>
            <a:r>
              <a:rPr lang="en-US" dirty="0" err="1" smtClean="0"/>
              <a:t>ServiceLogin</a:t>
            </a:r>
            <a:r>
              <a:rPr lang="en-US" dirty="0" smtClean="0"/>
              <a:t> account has AWS provided key installed.</a:t>
            </a:r>
          </a:p>
          <a:p>
            <a:pPr lvl="2"/>
            <a:r>
              <a:rPr lang="en-US" dirty="0" smtClean="0"/>
              <a:t>New GUI facility for installing customer provided SSH keys.</a:t>
            </a:r>
          </a:p>
          <a:p>
            <a:r>
              <a:rPr lang="en-US" dirty="0" smtClean="0"/>
              <a:t>GUI has TLS/SSL enabled by default.</a:t>
            </a:r>
          </a:p>
          <a:p>
            <a:r>
              <a:rPr lang="en-US" dirty="0" smtClean="0"/>
              <a:t>No support for non-</a:t>
            </a:r>
            <a:r>
              <a:rPr lang="en-US" dirty="0" err="1" smtClean="0"/>
              <a:t>deduplicated</a:t>
            </a:r>
            <a:r>
              <a:rPr lang="en-US" smtClean="0"/>
              <a:t> data.</a:t>
            </a:r>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AWS Terms and Concepts</a:t>
            </a:r>
            <a:br>
              <a:rPr lang="en-US" dirty="0" smtClean="0"/>
            </a:br>
            <a:r>
              <a:rPr lang="en-US" sz="1200" dirty="0"/>
              <a:t>Learn More: </a:t>
            </a:r>
            <a:r>
              <a:rPr lang="en-US" sz="1200" dirty="0">
                <a:solidFill>
                  <a:schemeClr val="tx1">
                    <a:lumMod val="75000"/>
                  </a:schemeClr>
                </a:solidFill>
                <a:hlinkClick r:id="rId3"/>
              </a:rPr>
              <a:t>AWS Terms and </a:t>
            </a:r>
            <a:r>
              <a:rPr lang="en-US" sz="1200" dirty="0" smtClean="0">
                <a:solidFill>
                  <a:schemeClr val="tx1">
                    <a:lumMod val="75000"/>
                  </a:schemeClr>
                </a:solidFill>
                <a:hlinkClick r:id="rId3"/>
              </a:rPr>
              <a:t>Concepts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783638"/>
              </p:ext>
            </p:extLst>
          </p:nvPr>
        </p:nvGraphicFramePr>
        <p:xfrm>
          <a:off x="320041" y="947738"/>
          <a:ext cx="8562702" cy="3617731"/>
        </p:xfrm>
        <a:graphic>
          <a:graphicData uri="http://schemas.openxmlformats.org/drawingml/2006/table">
            <a:tbl>
              <a:tblPr firstRow="1" bandRow="1">
                <a:tableStyleId>{00A15C55-8517-42AA-B614-E9B94910E393}</a:tableStyleId>
              </a:tblPr>
              <a:tblGrid>
                <a:gridCol w="1730828"/>
                <a:gridCol w="6831874"/>
              </a:tblGrid>
              <a:tr h="370840">
                <a:tc>
                  <a:txBody>
                    <a:bodyPr/>
                    <a:lstStyle/>
                    <a:p>
                      <a:r>
                        <a:rPr lang="en-US" dirty="0" smtClean="0"/>
                        <a:t>Term</a:t>
                      </a:r>
                      <a:endParaRPr lang="en-US" dirty="0"/>
                    </a:p>
                  </a:txBody>
                  <a:tcPr/>
                </a:tc>
                <a:tc>
                  <a:txBody>
                    <a:bodyPr/>
                    <a:lstStyle/>
                    <a:p>
                      <a:r>
                        <a:rPr lang="en-US" dirty="0" smtClean="0"/>
                        <a:t>Concept</a:t>
                      </a:r>
                      <a:endParaRPr lang="en-US" dirty="0"/>
                    </a:p>
                  </a:txBody>
                  <a:tcPr/>
                </a:tc>
              </a:tr>
              <a:tr h="370840">
                <a:tc>
                  <a:txBody>
                    <a:bodyPr/>
                    <a:lstStyle/>
                    <a:p>
                      <a:r>
                        <a:rPr lang="en-US" sz="1200" dirty="0" smtClean="0">
                          <a:solidFill>
                            <a:schemeClr val="tx1">
                              <a:lumMod val="75000"/>
                            </a:schemeClr>
                          </a:solidFill>
                        </a:rPr>
                        <a:t>EC2 –</a:t>
                      </a:r>
                      <a:r>
                        <a:rPr lang="en-US" sz="1200" baseline="0" dirty="0" smtClean="0">
                          <a:solidFill>
                            <a:schemeClr val="tx1">
                              <a:lumMod val="75000"/>
                            </a:schemeClr>
                          </a:solidFill>
                        </a:rPr>
                        <a:t> </a:t>
                      </a:r>
                    </a:p>
                    <a:p>
                      <a:r>
                        <a:rPr lang="en-US" sz="1200" dirty="0" smtClean="0">
                          <a:solidFill>
                            <a:schemeClr val="tx1">
                              <a:lumMod val="75000"/>
                            </a:schemeClr>
                          </a:solidFill>
                        </a:rPr>
                        <a:t>Elastic Compute Cloud </a:t>
                      </a:r>
                      <a:endParaRPr lang="en-US" sz="1200" dirty="0">
                        <a:solidFill>
                          <a:schemeClr val="tx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Virtual Servers in the Amazon Cloud.  An area within AWS from which you can launch and manage Q-Cloud Protect instances. </a:t>
                      </a:r>
                    </a:p>
                  </a:txBody>
                  <a:tcPr/>
                </a:tc>
              </a:tr>
              <a:tr h="1052331">
                <a:tc>
                  <a:txBody>
                    <a:bodyPr/>
                    <a:lstStyle/>
                    <a:p>
                      <a:r>
                        <a:rPr lang="en-US" sz="1200" dirty="0" smtClean="0">
                          <a:solidFill>
                            <a:schemeClr val="tx1">
                              <a:lumMod val="75000"/>
                            </a:schemeClr>
                          </a:solidFill>
                        </a:rPr>
                        <a:t>AMI – </a:t>
                      </a:r>
                    </a:p>
                    <a:p>
                      <a:r>
                        <a:rPr lang="en-US" sz="1200" dirty="0" smtClean="0">
                          <a:solidFill>
                            <a:schemeClr val="tx1">
                              <a:lumMod val="75000"/>
                            </a:schemeClr>
                          </a:solidFill>
                        </a:rPr>
                        <a:t>Amazon Machine</a:t>
                      </a:r>
                      <a:r>
                        <a:rPr lang="en-US" sz="1200" baseline="0" dirty="0" smtClean="0">
                          <a:solidFill>
                            <a:schemeClr val="tx1">
                              <a:lumMod val="75000"/>
                            </a:schemeClr>
                          </a:solidFill>
                        </a:rPr>
                        <a:t> Image</a:t>
                      </a:r>
                      <a:endParaRPr lang="en-US" sz="1200" dirty="0">
                        <a:solidFill>
                          <a:schemeClr val="tx1">
                            <a:lumMod val="75000"/>
                          </a:schemeClr>
                        </a:solidFill>
                      </a:endParaRPr>
                    </a:p>
                  </a:txBody>
                  <a:tcPr/>
                </a:tc>
                <a:tc>
                  <a:txBody>
                    <a:bodyPr/>
                    <a:lstStyle/>
                    <a:p>
                      <a:r>
                        <a:rPr lang="en-US" sz="1200" dirty="0" smtClean="0">
                          <a:solidFill>
                            <a:schemeClr val="tx1">
                              <a:lumMod val="75000"/>
                            </a:schemeClr>
                          </a:solidFill>
                        </a:rPr>
                        <a:t>This is</a:t>
                      </a:r>
                      <a:r>
                        <a:rPr lang="en-US" sz="1200" baseline="0" dirty="0" smtClean="0">
                          <a:solidFill>
                            <a:schemeClr val="tx1">
                              <a:lumMod val="75000"/>
                            </a:schemeClr>
                          </a:solidFill>
                        </a:rPr>
                        <a:t> the Software that runs in the Amazon cloud.  It is a s</a:t>
                      </a:r>
                      <a:r>
                        <a:rPr lang="en-US" sz="1200" dirty="0" smtClean="0">
                          <a:solidFill>
                            <a:schemeClr val="tx1">
                              <a:lumMod val="75000"/>
                            </a:schemeClr>
                          </a:solidFill>
                        </a:rPr>
                        <a:t>napshot of a system that users can deploy as a new EC2 instance. </a:t>
                      </a:r>
                    </a:p>
                    <a:p>
                      <a:endParaRPr lang="en-US" sz="1200" dirty="0" smtClean="0">
                        <a:solidFill>
                          <a:schemeClr val="tx1">
                            <a:lumMod val="75000"/>
                          </a:schemeClr>
                        </a:solidFill>
                      </a:endParaRPr>
                    </a:p>
                    <a:p>
                      <a:endParaRPr lang="en-US" sz="1200" dirty="0" smtClean="0">
                        <a:solidFill>
                          <a:schemeClr val="tx1">
                            <a:lumMod val="75000"/>
                          </a:schemeClr>
                        </a:solidFill>
                      </a:endParaRPr>
                    </a:p>
                    <a:p>
                      <a:endParaRPr lang="en-US" sz="1200" dirty="0">
                        <a:solidFill>
                          <a:schemeClr val="tx1">
                            <a:lumMod val="75000"/>
                          </a:schemeClr>
                        </a:solidFill>
                      </a:endParaRPr>
                    </a:p>
                  </a:txBody>
                  <a:tcPr/>
                </a:tc>
              </a:tr>
              <a:tr h="370840">
                <a:tc>
                  <a:txBody>
                    <a:bodyPr/>
                    <a:lstStyle/>
                    <a:p>
                      <a:r>
                        <a:rPr lang="en-US" sz="1200" dirty="0" smtClean="0">
                          <a:solidFill>
                            <a:schemeClr val="tx1">
                              <a:lumMod val="75000"/>
                            </a:schemeClr>
                          </a:solidFill>
                        </a:rPr>
                        <a:t>Instance</a:t>
                      </a:r>
                      <a:endParaRPr lang="en-US" sz="1200" dirty="0">
                        <a:solidFill>
                          <a:schemeClr val="tx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A unique virtual machine image of an AMI that operates in EC2. The virtual machine image of the Q-Cloud Protect AMI. Q-Cloud Protect runs as an EC2 instance after being launched.</a:t>
                      </a:r>
                      <a:endParaRPr lang="en-US" sz="1200" dirty="0">
                        <a:solidFill>
                          <a:schemeClr val="tx1">
                            <a:lumMod val="75000"/>
                          </a:schemeClr>
                        </a:solidFill>
                      </a:endParaRPr>
                    </a:p>
                  </a:txBody>
                  <a:tcPr/>
                </a:tc>
              </a:tr>
              <a:tr h="370840">
                <a:tc>
                  <a:txBody>
                    <a:bodyPr/>
                    <a:lstStyle/>
                    <a:p>
                      <a:r>
                        <a:rPr lang="en-US" sz="1200" dirty="0" smtClean="0">
                          <a:solidFill>
                            <a:schemeClr val="tx1">
                              <a:lumMod val="75000"/>
                            </a:schemeClr>
                          </a:solidFill>
                        </a:rPr>
                        <a:t>Cloud Appliance</a:t>
                      </a:r>
                      <a:endParaRPr lang="en-US" sz="1200" dirty="0">
                        <a:solidFill>
                          <a:schemeClr val="tx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lumMod val="75000"/>
                            </a:schemeClr>
                          </a:solidFill>
                          <a:latin typeface="+mn-lt"/>
                          <a:ea typeface="+mn-ea"/>
                          <a:cs typeface="+mn-cs"/>
                        </a:rPr>
                        <a:t>Q-Cloud Protect provides a powerful Web-based user interface that allows you to configure and manage the appliance. This virtual console must be accessed from a workstation that exists within the VPC-network configured for your Q-Cloud Protect appliance. </a:t>
                      </a:r>
                      <a:endParaRPr lang="en-US" sz="1000" dirty="0" smtClean="0">
                        <a:solidFill>
                          <a:schemeClr val="tx1">
                            <a:lumMod val="75000"/>
                          </a:schemeClr>
                        </a:solidFill>
                      </a:endParaRPr>
                    </a:p>
                  </a:txBody>
                  <a:tcPr/>
                </a:tc>
              </a:tr>
              <a:tr h="370840">
                <a:tc>
                  <a:txBody>
                    <a:bodyPr/>
                    <a:lstStyle/>
                    <a:p>
                      <a:r>
                        <a:rPr lang="en-US" sz="1200" dirty="0" smtClean="0">
                          <a:solidFill>
                            <a:schemeClr val="tx1">
                              <a:lumMod val="75000"/>
                            </a:schemeClr>
                          </a:solidFill>
                        </a:rPr>
                        <a:t>Regions</a:t>
                      </a:r>
                      <a:endParaRPr lang="en-US" sz="1200" dirty="0">
                        <a:solidFill>
                          <a:schemeClr val="tx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Geographic independent areas around the world in which EC2 data centers are located. A</a:t>
                      </a:r>
                      <a:r>
                        <a:rPr lang="en-US" sz="1200" baseline="0" dirty="0" smtClean="0">
                          <a:solidFill>
                            <a:schemeClr val="tx1">
                              <a:lumMod val="75000"/>
                            </a:schemeClr>
                          </a:solidFill>
                        </a:rPr>
                        <a:t> region is selected w</a:t>
                      </a:r>
                      <a:r>
                        <a:rPr lang="en-US" sz="1200" dirty="0" smtClean="0">
                          <a:solidFill>
                            <a:schemeClr val="tx1">
                              <a:lumMod val="75000"/>
                            </a:schemeClr>
                          </a:solidFill>
                        </a:rPr>
                        <a:t>hen launching a Q-Cloud Protect instance. We recommend selecting a region that is geographically close in proximity to your source DXi or OST server to reduce network latency. </a:t>
                      </a:r>
                    </a:p>
                  </a:txBody>
                  <a:tcPr/>
                </a:tc>
              </a:tr>
            </a:tbl>
          </a:graphicData>
        </a:graphic>
      </p:graphicFrame>
      <p:sp>
        <p:nvSpPr>
          <p:cNvPr id="6" name="Rounded Rectangle 5"/>
          <p:cNvSpPr/>
          <p:nvPr/>
        </p:nvSpPr>
        <p:spPr>
          <a:xfrm>
            <a:off x="3553096" y="2170960"/>
            <a:ext cx="2527664" cy="5994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accent4">
                    <a:lumMod val="75000"/>
                  </a:schemeClr>
                </a:solidFill>
              </a:rPr>
              <a:t>AWS Marketplace offers two sizes:</a:t>
            </a:r>
          </a:p>
          <a:p>
            <a:pPr lvl="1"/>
            <a:r>
              <a:rPr lang="en-US" sz="1200" dirty="0">
                <a:solidFill>
                  <a:schemeClr val="accent4">
                    <a:lumMod val="75000"/>
                  </a:schemeClr>
                </a:solidFill>
              </a:rPr>
              <a:t>1 to 20TB AMI</a:t>
            </a:r>
          </a:p>
          <a:p>
            <a:pPr lvl="1"/>
            <a:r>
              <a:rPr lang="en-US" sz="1200" dirty="0">
                <a:solidFill>
                  <a:schemeClr val="accent4">
                    <a:lumMod val="75000"/>
                  </a:schemeClr>
                </a:solidFill>
              </a:rPr>
              <a:t>1 to 90TB AMI</a:t>
            </a:r>
          </a:p>
        </p:txBody>
      </p:sp>
      <p:sp>
        <p:nvSpPr>
          <p:cNvPr id="9" name="Rounded Rectangle 8"/>
          <p:cNvSpPr/>
          <p:nvPr/>
        </p:nvSpPr>
        <p:spPr>
          <a:xfrm>
            <a:off x="6250532" y="2170960"/>
            <a:ext cx="2527664" cy="5994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accent4">
                    <a:lumMod val="75000"/>
                  </a:schemeClr>
                </a:solidFill>
              </a:rPr>
              <a:t>GovCloud</a:t>
            </a:r>
            <a:r>
              <a:rPr lang="en-US" sz="1200" dirty="0">
                <a:solidFill>
                  <a:schemeClr val="accent4">
                    <a:lumMod val="75000"/>
                  </a:schemeClr>
                </a:solidFill>
              </a:rPr>
              <a:t> Region and </a:t>
            </a:r>
            <a:r>
              <a:rPr lang="en-US" sz="1200" dirty="0" smtClean="0">
                <a:solidFill>
                  <a:schemeClr val="accent4">
                    <a:lumMod val="75000"/>
                  </a:schemeClr>
                </a:solidFill>
              </a:rPr>
              <a:t>C2S (Future):</a:t>
            </a:r>
          </a:p>
          <a:p>
            <a:pPr lvl="1"/>
            <a:r>
              <a:rPr lang="en-US" sz="1200" dirty="0" smtClean="0">
                <a:solidFill>
                  <a:schemeClr val="accent4">
                    <a:lumMod val="75000"/>
                  </a:schemeClr>
                </a:solidFill>
              </a:rPr>
              <a:t>1 </a:t>
            </a:r>
            <a:r>
              <a:rPr lang="en-US" sz="1200" dirty="0">
                <a:solidFill>
                  <a:schemeClr val="accent4">
                    <a:lumMod val="75000"/>
                  </a:schemeClr>
                </a:solidFill>
              </a:rPr>
              <a:t>to 90 TB </a:t>
            </a:r>
            <a:r>
              <a:rPr lang="en-US" sz="1200" dirty="0" smtClean="0">
                <a:solidFill>
                  <a:schemeClr val="accent4">
                    <a:lumMod val="75000"/>
                  </a:schemeClr>
                </a:solidFill>
              </a:rPr>
              <a:t>AMI</a:t>
            </a:r>
          </a:p>
          <a:p>
            <a:pPr lvl="1"/>
            <a:endParaRPr lang="en-US" sz="1200" dirty="0">
              <a:solidFill>
                <a:schemeClr val="accent4">
                  <a:lumMod val="75000"/>
                </a:schemeClr>
              </a:solidFill>
            </a:endParaRPr>
          </a:p>
        </p:txBody>
      </p:sp>
    </p:spTree>
    <p:extLst>
      <p:ext uri="{BB962C8B-B14F-4D97-AF65-F5344CB8AC3E}">
        <p14:creationId xmlns:p14="http://schemas.microsoft.com/office/powerpoint/2010/main" val="237524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AWS Terms and Concepts</a:t>
            </a:r>
            <a:br>
              <a:rPr lang="en-US" dirty="0" smtClean="0"/>
            </a:br>
            <a:r>
              <a:rPr lang="en-US" sz="1200" dirty="0"/>
              <a:t>Learn More: </a:t>
            </a:r>
            <a:r>
              <a:rPr lang="en-US" sz="1200" dirty="0">
                <a:solidFill>
                  <a:schemeClr val="tx1">
                    <a:lumMod val="75000"/>
                  </a:schemeClr>
                </a:solidFill>
                <a:hlinkClick r:id="rId3"/>
              </a:rPr>
              <a:t>AWS Terms and </a:t>
            </a:r>
            <a:r>
              <a:rPr lang="en-US" sz="1200" dirty="0" smtClean="0">
                <a:solidFill>
                  <a:schemeClr val="tx1">
                    <a:lumMod val="75000"/>
                  </a:schemeClr>
                </a:solidFill>
                <a:hlinkClick r:id="rId3"/>
              </a:rPr>
              <a:t>Concepts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6958413"/>
              </p:ext>
            </p:extLst>
          </p:nvPr>
        </p:nvGraphicFramePr>
        <p:xfrm>
          <a:off x="320041" y="947738"/>
          <a:ext cx="8562703" cy="3296920"/>
        </p:xfrm>
        <a:graphic>
          <a:graphicData uri="http://schemas.openxmlformats.org/drawingml/2006/table">
            <a:tbl>
              <a:tblPr firstRow="1" bandRow="1">
                <a:tableStyleId>{00A15C55-8517-42AA-B614-E9B94910E393}</a:tableStyleId>
              </a:tblPr>
              <a:tblGrid>
                <a:gridCol w="1717765"/>
                <a:gridCol w="4813663"/>
                <a:gridCol w="2031275"/>
              </a:tblGrid>
              <a:tr h="370840">
                <a:tc>
                  <a:txBody>
                    <a:bodyPr/>
                    <a:lstStyle/>
                    <a:p>
                      <a:r>
                        <a:rPr lang="en-US" dirty="0" smtClean="0"/>
                        <a:t>Term</a:t>
                      </a:r>
                      <a:endParaRPr lang="en-US" dirty="0"/>
                    </a:p>
                  </a:txBody>
                  <a:tcPr/>
                </a:tc>
                <a:tc gridSpan="2">
                  <a:txBody>
                    <a:bodyPr/>
                    <a:lstStyle/>
                    <a:p>
                      <a:r>
                        <a:rPr lang="en-US" dirty="0" smtClean="0"/>
                        <a:t>Concept</a:t>
                      </a:r>
                      <a:endParaRPr lang="en-US" dirty="0"/>
                    </a:p>
                  </a:txBody>
                  <a:tcPr/>
                </a:tc>
                <a:tc hMerge="1">
                  <a:txBody>
                    <a:bodyPr/>
                    <a:lstStyle/>
                    <a:p>
                      <a:endParaRPr lang="en-US"/>
                    </a:p>
                  </a:txBody>
                  <a:tcPr/>
                </a:tc>
              </a:tr>
              <a:tr h="4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EBS Volumes</a:t>
                      </a:r>
                    </a:p>
                    <a:p>
                      <a:endParaRPr lang="en-US" sz="1200" dirty="0">
                        <a:solidFill>
                          <a:schemeClr val="tx1">
                            <a:lumMod val="75000"/>
                          </a:schemeClr>
                        </a:solidFill>
                      </a:endParaRPr>
                    </a:p>
                  </a:txBody>
                  <a:tcPr/>
                </a:tc>
                <a:tc>
                  <a:txBody>
                    <a:bodyPr/>
                    <a:lstStyle/>
                    <a:p>
                      <a:r>
                        <a:rPr lang="en-US" sz="1200" dirty="0" smtClean="0">
                          <a:solidFill>
                            <a:schemeClr val="tx1">
                              <a:lumMod val="75000"/>
                            </a:schemeClr>
                          </a:solidFill>
                        </a:rPr>
                        <a:t>Persistent block-level storage attached to instances. These volumes remain without an instance so that stored data is not lost. </a:t>
                      </a:r>
                    </a:p>
                    <a:p>
                      <a:r>
                        <a:rPr lang="en-US" sz="1200" dirty="0" smtClean="0">
                          <a:solidFill>
                            <a:schemeClr val="tx1">
                              <a:lumMod val="75000"/>
                            </a:schemeClr>
                          </a:solidFill>
                        </a:rPr>
                        <a:t>The Q-Cloud Protect instance uses two main types of EBS volumes:</a:t>
                      </a:r>
                    </a:p>
                    <a:p>
                      <a:pPr lvl="1"/>
                      <a:r>
                        <a:rPr lang="en-US" sz="1200" dirty="0" smtClean="0">
                          <a:solidFill>
                            <a:schemeClr val="tx1">
                              <a:lumMod val="75000"/>
                            </a:schemeClr>
                          </a:solidFill>
                        </a:rPr>
                        <a:t>1) Root volumes store OS and initial configuration data.</a:t>
                      </a:r>
                    </a:p>
                    <a:p>
                      <a:pPr lvl="1"/>
                      <a:r>
                        <a:rPr lang="en-US" sz="1200" dirty="0" smtClean="0">
                          <a:solidFill>
                            <a:schemeClr val="tx1">
                              <a:lumMod val="75000"/>
                            </a:schemeClr>
                          </a:solidFill>
                        </a:rPr>
                        <a:t>2) Data volumes store metadata.</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accent2">
                              <a:lumMod val="75000"/>
                            </a:schemeClr>
                          </a:solidFill>
                        </a:rPr>
                        <a:t>By using both types of EBS volumes along with S3, all data associated with the Q-Cloud Protect instance and appliance is being protected. To further protect data stored in these volumes, Q-Cloud Protect takes snapshots of each volume, which are also stored in S3. </a:t>
                      </a:r>
                    </a:p>
                  </a:txBody>
                  <a:tcPr/>
                </a:tc>
              </a:tr>
              <a:tr h="4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S3</a:t>
                      </a:r>
                    </a:p>
                  </a:txBody>
                  <a:tcPr/>
                </a:tc>
                <a:tc>
                  <a:txBody>
                    <a:bodyPr/>
                    <a:lstStyle/>
                    <a:p>
                      <a:r>
                        <a:rPr lang="en-US" sz="1200" dirty="0" smtClean="0">
                          <a:solidFill>
                            <a:schemeClr val="tx1">
                              <a:lumMod val="75000"/>
                            </a:schemeClr>
                          </a:solidFill>
                        </a:rPr>
                        <a:t>Simple Storage Service (S3) is Amazon's cloud storage service. Q-Cloud Protect uses S3 to directly store the user data. It places this data into S3 buckets, which are identified by the serial number assigned to your Q-Cloud Protect appliance.</a:t>
                      </a:r>
                      <a:endParaRPr lang="en-US" sz="1200" dirty="0">
                        <a:solidFill>
                          <a:schemeClr val="tx1">
                            <a:lumMod val="75000"/>
                          </a:schemeClr>
                        </a:solidFill>
                      </a:endParaRPr>
                    </a:p>
                  </a:txBody>
                  <a:tcPr/>
                </a:tc>
                <a:tc vMerge="1">
                  <a:txBody>
                    <a:bodyPr/>
                    <a:lstStyle/>
                    <a:p>
                      <a:endParaRPr lang="en-US" sz="1200" dirty="0">
                        <a:solidFill>
                          <a:schemeClr val="tx1">
                            <a:lumMod val="75000"/>
                          </a:schemeClr>
                        </a:solidFill>
                      </a:endParaRPr>
                    </a:p>
                  </a:txBody>
                  <a:tcPr/>
                </a:tc>
              </a:tr>
              <a:tr h="370840">
                <a:tc>
                  <a:txBody>
                    <a:bodyPr/>
                    <a:lstStyle/>
                    <a:p>
                      <a:r>
                        <a:rPr lang="en-US" sz="1200" dirty="0" smtClean="0">
                          <a:solidFill>
                            <a:schemeClr val="tx1">
                              <a:lumMod val="75000"/>
                            </a:schemeClr>
                          </a:solidFill>
                        </a:rPr>
                        <a:t>EBS Snapshots</a:t>
                      </a:r>
                      <a:endParaRPr lang="en-US" sz="1200" dirty="0">
                        <a:solidFill>
                          <a:schemeClr val="tx1">
                            <a:lumMod val="75000"/>
                          </a:schemeClr>
                        </a:solidFill>
                      </a:endParaRPr>
                    </a:p>
                  </a:txBody>
                  <a:tcPr/>
                </a:tc>
                <a:tc gridSpan="2">
                  <a:txBody>
                    <a:bodyPr/>
                    <a:lstStyle/>
                    <a:p>
                      <a:r>
                        <a:rPr lang="en-US" sz="1200" dirty="0" smtClean="0">
                          <a:solidFill>
                            <a:schemeClr val="tx1">
                              <a:lumMod val="75000"/>
                            </a:schemeClr>
                          </a:solidFill>
                        </a:rPr>
                        <a:t>Images of the volumes attached to EC2 instances. Snapshots are implemented with the reliability of S3, increasing the durability of stored data. Q-Cloud Protect takes advantage of this durability by capturing routine EBS snapshots of your instance's volumes. If you need to restore data on an EBS volume or entire instance — in cases where the data on the volume is corrupted or fails — you can use the volume's snapshots along with the data stored in S3.</a:t>
                      </a:r>
                      <a:endParaRPr lang="en-US" sz="1200" dirty="0">
                        <a:solidFill>
                          <a:schemeClr val="tx1">
                            <a:lumMod val="75000"/>
                          </a:schemeClr>
                        </a:solidFill>
                      </a:endParaRPr>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177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Pat Dolan</a:t>
            </a:r>
            <a:endParaRPr lang="en-US" dirty="0"/>
          </a:p>
        </p:txBody>
      </p:sp>
      <p:sp>
        <p:nvSpPr>
          <p:cNvPr id="4" name="Title 3"/>
          <p:cNvSpPr>
            <a:spLocks noGrp="1"/>
          </p:cNvSpPr>
          <p:nvPr>
            <p:ph type="title"/>
          </p:nvPr>
        </p:nvSpPr>
        <p:spPr/>
        <p:txBody>
          <a:bodyPr/>
          <a:lstStyle/>
          <a:p>
            <a:r>
              <a:rPr lang="en-US" sz="4800" dirty="0" smtClean="0"/>
              <a:t>Product Overview</a:t>
            </a:r>
            <a:br>
              <a:rPr lang="en-US" sz="4800" dirty="0" smtClean="0"/>
            </a:br>
            <a:r>
              <a:rPr lang="en-US" sz="3200" dirty="0"/>
              <a:t>	</a:t>
            </a:r>
            <a:endParaRPr lang="en-US" sz="4800" dirty="0"/>
          </a:p>
        </p:txBody>
      </p:sp>
    </p:spTree>
    <p:extLst>
      <p:ext uri="{BB962C8B-B14F-4D97-AF65-F5344CB8AC3E}">
        <p14:creationId xmlns:p14="http://schemas.microsoft.com/office/powerpoint/2010/main" val="67729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AWS Terms and Concepts</a:t>
            </a:r>
            <a:br>
              <a:rPr lang="en-US" dirty="0" smtClean="0"/>
            </a:br>
            <a:r>
              <a:rPr lang="en-US" sz="1200" dirty="0"/>
              <a:t>Learn More: </a:t>
            </a:r>
            <a:r>
              <a:rPr lang="en-US" sz="1200" dirty="0">
                <a:solidFill>
                  <a:schemeClr val="tx1">
                    <a:lumMod val="75000"/>
                  </a:schemeClr>
                </a:solidFill>
                <a:hlinkClick r:id="rId3"/>
              </a:rPr>
              <a:t>AWS Terms and </a:t>
            </a:r>
            <a:r>
              <a:rPr lang="en-US" sz="1200" dirty="0" smtClean="0">
                <a:solidFill>
                  <a:schemeClr val="tx1">
                    <a:lumMod val="75000"/>
                  </a:schemeClr>
                </a:solidFill>
                <a:hlinkClick r:id="rId3"/>
              </a:rPr>
              <a:t>Concepts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270767"/>
              </p:ext>
            </p:extLst>
          </p:nvPr>
        </p:nvGraphicFramePr>
        <p:xfrm>
          <a:off x="320041" y="947738"/>
          <a:ext cx="8562702" cy="2820896"/>
        </p:xfrm>
        <a:graphic>
          <a:graphicData uri="http://schemas.openxmlformats.org/drawingml/2006/table">
            <a:tbl>
              <a:tblPr firstRow="1" bandRow="1">
                <a:tableStyleId>{00A15C55-8517-42AA-B614-E9B94910E393}</a:tableStyleId>
              </a:tblPr>
              <a:tblGrid>
                <a:gridCol w="1730828"/>
                <a:gridCol w="6831874"/>
              </a:tblGrid>
              <a:tr h="370840">
                <a:tc>
                  <a:txBody>
                    <a:bodyPr/>
                    <a:lstStyle/>
                    <a:p>
                      <a:r>
                        <a:rPr lang="en-US" dirty="0" smtClean="0"/>
                        <a:t>Term</a:t>
                      </a:r>
                      <a:endParaRPr lang="en-US" dirty="0"/>
                    </a:p>
                  </a:txBody>
                  <a:tcPr/>
                </a:tc>
                <a:tc>
                  <a:txBody>
                    <a:bodyPr/>
                    <a:lstStyle/>
                    <a:p>
                      <a:r>
                        <a:rPr lang="en-US" dirty="0" smtClean="0"/>
                        <a:t>Concept</a:t>
                      </a:r>
                      <a:endParaRPr lang="en-US" dirty="0"/>
                    </a:p>
                  </a:txBody>
                  <a:tcPr/>
                </a:tc>
              </a:tr>
              <a:tr h="370840">
                <a:tc>
                  <a:txBody>
                    <a:bodyPr/>
                    <a:lstStyle/>
                    <a:p>
                      <a:r>
                        <a:rPr lang="en-US" sz="1200" dirty="0" smtClean="0">
                          <a:solidFill>
                            <a:schemeClr val="tx1">
                              <a:lumMod val="75000"/>
                            </a:schemeClr>
                          </a:solidFill>
                        </a:rPr>
                        <a:t>VPC – </a:t>
                      </a:r>
                    </a:p>
                    <a:p>
                      <a:r>
                        <a:rPr lang="en-US" sz="1200" dirty="0" smtClean="0">
                          <a:solidFill>
                            <a:schemeClr val="tx1">
                              <a:lumMod val="75000"/>
                            </a:schemeClr>
                          </a:solidFill>
                        </a:rPr>
                        <a:t>Virtual Private Cloud </a:t>
                      </a:r>
                      <a:endParaRPr lang="en-US" sz="1200" dirty="0">
                        <a:solidFill>
                          <a:schemeClr val="tx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An isolated section within the AWS cloud where Q-Cloud Protect instances reside. You can configure your own VPC and its virtual network, including the configuration of the network connection between your Q-Cloud Protect instances and your on-site DXi appliances. </a:t>
                      </a:r>
                    </a:p>
                  </a:txBody>
                  <a:tcPr/>
                </a:tc>
              </a:tr>
              <a:tr h="529816">
                <a:tc>
                  <a:txBody>
                    <a:bodyPr/>
                    <a:lstStyle/>
                    <a:p>
                      <a:r>
                        <a:rPr lang="en-US" sz="1200" dirty="0" smtClean="0">
                          <a:solidFill>
                            <a:schemeClr val="tx1">
                              <a:lumMod val="75000"/>
                            </a:schemeClr>
                          </a:solidFill>
                        </a:rPr>
                        <a:t>Security Groups</a:t>
                      </a:r>
                      <a:endParaRPr lang="en-US" sz="1200" dirty="0">
                        <a:solidFill>
                          <a:schemeClr val="tx1">
                            <a:lumMod val="75000"/>
                          </a:schemeClr>
                        </a:solidFill>
                      </a:endParaRPr>
                    </a:p>
                  </a:txBody>
                  <a:tcPr/>
                </a:tc>
                <a:tc>
                  <a:txBody>
                    <a:bodyPr/>
                    <a:lstStyle/>
                    <a:p>
                      <a:r>
                        <a:rPr lang="en-US" sz="1200" dirty="0" smtClean="0">
                          <a:solidFill>
                            <a:schemeClr val="tx1">
                              <a:lumMod val="75000"/>
                            </a:schemeClr>
                          </a:solidFill>
                        </a:rPr>
                        <a:t>Virtual firewalls that you can create to control traffic to and from your instances.</a:t>
                      </a:r>
                      <a:endParaRPr lang="en-US" sz="1200" dirty="0">
                        <a:solidFill>
                          <a:schemeClr val="tx1">
                            <a:lumMod val="75000"/>
                          </a:schemeClr>
                        </a:solidFill>
                      </a:endParaRPr>
                    </a:p>
                  </a:txBody>
                  <a:tcPr/>
                </a:tc>
              </a:tr>
              <a:tr h="370840">
                <a:tc>
                  <a:txBody>
                    <a:bodyPr/>
                    <a:lstStyle/>
                    <a:p>
                      <a:r>
                        <a:rPr lang="en-US" sz="1200" dirty="0" smtClean="0">
                          <a:solidFill>
                            <a:schemeClr val="tx1">
                              <a:lumMod val="75000"/>
                            </a:schemeClr>
                          </a:solidFill>
                        </a:rPr>
                        <a:t>IAM Roles –</a:t>
                      </a:r>
                    </a:p>
                    <a:p>
                      <a:r>
                        <a:rPr lang="en-US" sz="1200" dirty="0" smtClean="0">
                          <a:solidFill>
                            <a:schemeClr val="tx1">
                              <a:lumMod val="75000"/>
                            </a:schemeClr>
                          </a:solidFill>
                        </a:rPr>
                        <a:t>Identity and Access Management </a:t>
                      </a:r>
                      <a:endParaRPr lang="en-US" sz="1200" dirty="0">
                        <a:solidFill>
                          <a:schemeClr val="tx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They grant permissions to different users or applications within AWS. Use IAM roles with Q-Cloud Protect to grant instances permissions to manage S3 objects and EBS snapshots.</a:t>
                      </a:r>
                      <a:endParaRPr lang="en-US" sz="1200" dirty="0">
                        <a:solidFill>
                          <a:schemeClr val="tx1">
                            <a:lumMod val="75000"/>
                          </a:schemeClr>
                        </a:solidFill>
                      </a:endParaRPr>
                    </a:p>
                  </a:txBody>
                  <a:tcPr/>
                </a:tc>
              </a:tr>
              <a:tr h="370840">
                <a:tc>
                  <a:txBody>
                    <a:bodyPr/>
                    <a:lstStyle/>
                    <a:p>
                      <a:r>
                        <a:rPr lang="en-US" sz="1200" dirty="0" smtClean="0">
                          <a:solidFill>
                            <a:schemeClr val="tx1">
                              <a:lumMod val="75000"/>
                            </a:schemeClr>
                          </a:solidFill>
                        </a:rPr>
                        <a:t>VPC Endpoints</a:t>
                      </a:r>
                      <a:endParaRPr lang="en-US" sz="1200" dirty="0">
                        <a:solidFill>
                          <a:schemeClr val="tx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schemeClr>
                          </a:solidFill>
                        </a:rPr>
                        <a:t>A VPC S3 endpoint enables instances within your VPC to communicate with their S3 buckets over a private connection that does not require an Internet gateway or a VPN connection. All data transferred between your instances and their S3 buckets stays securely within the Amazon network.</a:t>
                      </a:r>
                    </a:p>
                  </a:txBody>
                  <a:tcPr/>
                </a:tc>
              </a:tr>
            </a:tbl>
          </a:graphicData>
        </a:graphic>
      </p:graphicFrame>
    </p:spTree>
    <p:extLst>
      <p:ext uri="{BB962C8B-B14F-4D97-AF65-F5344CB8AC3E}">
        <p14:creationId xmlns:p14="http://schemas.microsoft.com/office/powerpoint/2010/main" val="13891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6" y="231820"/>
            <a:ext cx="4637554" cy="4417453"/>
          </a:xfrm>
        </p:spPr>
        <p:txBody>
          <a:bodyPr>
            <a:normAutofit/>
          </a:bodyPr>
          <a:lstStyle/>
          <a:p>
            <a:pPr marL="0" indent="0" algn="ctr">
              <a:buNone/>
            </a:pPr>
            <a:endParaRPr lang="en-US" b="1" dirty="0" smtClean="0">
              <a:solidFill>
                <a:schemeClr val="accent1">
                  <a:lumMod val="75000"/>
                </a:schemeClr>
              </a:solidFill>
            </a:endParaRPr>
          </a:p>
          <a:p>
            <a:pPr marL="0" indent="0" algn="ctr">
              <a:buNone/>
            </a:pPr>
            <a:endParaRPr lang="en-US" b="1" dirty="0">
              <a:solidFill>
                <a:schemeClr val="accent1">
                  <a:lumMod val="75000"/>
                </a:schemeClr>
              </a:solidFill>
            </a:endParaRPr>
          </a:p>
          <a:p>
            <a:pPr marL="0" indent="0" algn="ctr">
              <a:buNone/>
            </a:pPr>
            <a:r>
              <a:rPr lang="en-US" sz="3600" b="1" i="1" dirty="0" smtClean="0">
                <a:solidFill>
                  <a:schemeClr val="accent1">
                    <a:lumMod val="75000"/>
                  </a:schemeClr>
                </a:solidFill>
              </a:rPr>
              <a:t>Q-Cloud Protect </a:t>
            </a:r>
          </a:p>
          <a:p>
            <a:pPr marL="0" indent="0" algn="ctr">
              <a:buNone/>
            </a:pPr>
            <a:r>
              <a:rPr lang="en-US" sz="2800" b="1" dirty="0" smtClean="0"/>
              <a:t>Demonstration</a:t>
            </a:r>
          </a:p>
          <a:p>
            <a:pPr marL="0" indent="0" algn="ctr">
              <a:buNone/>
            </a:pPr>
            <a:endParaRPr lang="en-US" b="1" dirty="0"/>
          </a:p>
          <a:p>
            <a:pPr marL="0" indent="0" algn="ctr">
              <a:buNone/>
            </a:pPr>
            <a:r>
              <a:rPr lang="en-US" sz="3200" b="1" dirty="0" err="1" smtClean="0">
                <a:solidFill>
                  <a:schemeClr val="accent4">
                    <a:lumMod val="75000"/>
                  </a:schemeClr>
                </a:solidFill>
              </a:rPr>
              <a:t>aws</a:t>
            </a:r>
            <a:r>
              <a:rPr lang="en-US" sz="3200" b="1" dirty="0" err="1" smtClean="0">
                <a:solidFill>
                  <a:schemeClr val="bg1">
                    <a:lumMod val="50000"/>
                  </a:schemeClr>
                </a:solidFill>
              </a:rPr>
              <a:t>marketplace</a:t>
            </a:r>
            <a:endParaRPr lang="en-US" sz="3200" b="1" dirty="0">
              <a:solidFill>
                <a:schemeClr val="tx1">
                  <a:lumMod val="75000"/>
                </a:schemeClr>
              </a:solidFill>
            </a:endParaRPr>
          </a:p>
          <a:p>
            <a:pPr marL="0" indent="0" algn="ctr">
              <a:buNone/>
            </a:pPr>
            <a:r>
              <a:rPr lang="en-US" sz="3200" b="1" dirty="0" smtClean="0">
                <a:solidFill>
                  <a:schemeClr val="tx1">
                    <a:lumMod val="75000"/>
                  </a:schemeClr>
                </a:solidFill>
              </a:rPr>
              <a:t>Launch &amp; Deploy</a:t>
            </a:r>
          </a:p>
        </p:txBody>
      </p:sp>
      <p:sp>
        <p:nvSpPr>
          <p:cNvPr id="14" name="AutoShape 2" descr="Image result for amazon web services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4"/>
          <p:cNvSpPr txBox="1">
            <a:spLocks/>
          </p:cNvSpPr>
          <p:nvPr/>
        </p:nvSpPr>
        <p:spPr bwMode="auto">
          <a:xfrm>
            <a:off x="368509" y="4454434"/>
            <a:ext cx="7990487" cy="45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bodyPr>
          <a:lstStyle>
            <a:lvl1pPr marL="0" indent="0" algn="l" rtl="0" eaLnBrk="1" fontAlgn="base" hangingPunct="1">
              <a:spcBef>
                <a:spcPts val="300"/>
              </a:spcBef>
              <a:spcAft>
                <a:spcPts val="300"/>
              </a:spcAft>
              <a:buSzPct val="95000"/>
              <a:buNone/>
              <a:defRPr lang="en-US" sz="2800" kern="1200">
                <a:solidFill>
                  <a:schemeClr val="accent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solidFill>
                  <a:schemeClr val="bg1">
                    <a:lumMod val="50000"/>
                  </a:schemeClr>
                </a:solidFill>
              </a:rPr>
              <a:t>Jim Peters</a:t>
            </a:r>
            <a:endParaRPr lang="en-US" dirty="0">
              <a:solidFill>
                <a:schemeClr val="bg1">
                  <a:lumMod val="50000"/>
                </a:schemeClr>
              </a:solidFill>
            </a:endParaRPr>
          </a:p>
        </p:txBody>
      </p:sp>
      <p:sp>
        <p:nvSpPr>
          <p:cNvPr id="5" name="Rectangle 4"/>
          <p:cNvSpPr/>
          <p:nvPr/>
        </p:nvSpPr>
        <p:spPr>
          <a:xfrm>
            <a:off x="5069540" y="1328703"/>
            <a:ext cx="3543301" cy="2708434"/>
          </a:xfrm>
          <a:prstGeom prst="rect">
            <a:avLst/>
          </a:prstGeom>
        </p:spPr>
        <p:txBody>
          <a:bodyPr wrap="square">
            <a:spAutoFit/>
          </a:bodyPr>
          <a:lstStyle/>
          <a:p>
            <a:r>
              <a:rPr lang="en-US" sz="1200" u="sng" dirty="0" smtClean="0">
                <a:solidFill>
                  <a:schemeClr val="tx1">
                    <a:lumMod val="75000"/>
                  </a:schemeClr>
                </a:solidFill>
              </a:rPr>
              <a:t>Demo Overview</a:t>
            </a:r>
            <a:endParaRPr lang="en-US" sz="1200" dirty="0" smtClean="0">
              <a:solidFill>
                <a:schemeClr val="tx1">
                  <a:lumMod val="75000"/>
                </a:schemeClr>
              </a:solidFill>
            </a:endParaRPr>
          </a:p>
          <a:p>
            <a:pPr marL="171450" indent="-171450">
              <a:buFont typeface="Arial" panose="020B0604020202020204" pitchFamily="34" charset="0"/>
              <a:buChar char="•"/>
            </a:pPr>
            <a:r>
              <a:rPr lang="en-US" sz="1200" dirty="0" smtClean="0">
                <a:solidFill>
                  <a:schemeClr val="tx1">
                    <a:lumMod val="75000"/>
                  </a:schemeClr>
                </a:solidFill>
              </a:rPr>
              <a:t>AWS </a:t>
            </a:r>
            <a:r>
              <a:rPr lang="en-US" sz="1200" dirty="0">
                <a:solidFill>
                  <a:schemeClr val="tx1">
                    <a:lumMod val="75000"/>
                  </a:schemeClr>
                </a:solidFill>
              </a:rPr>
              <a:t>Web Service Console overview</a:t>
            </a:r>
            <a:endParaRPr lang="en-US" sz="1200" dirty="0"/>
          </a:p>
          <a:p>
            <a:pPr marL="628650" lvl="1" indent="-171450">
              <a:buFont typeface="Arial" panose="020B0604020202020204" pitchFamily="34" charset="0"/>
              <a:buChar char="•"/>
            </a:pPr>
            <a:r>
              <a:rPr lang="en-US" sz="1050" dirty="0">
                <a:solidFill>
                  <a:schemeClr val="tx1">
                    <a:lumMod val="75000"/>
                  </a:schemeClr>
                </a:solidFill>
              </a:rPr>
              <a:t>Region, EC2, S3, IAM and VPC dashboards</a:t>
            </a:r>
          </a:p>
          <a:p>
            <a:pPr marL="171450" indent="-171450">
              <a:buFont typeface="Arial" panose="020B0604020202020204" pitchFamily="34" charset="0"/>
              <a:buChar char="•"/>
            </a:pPr>
            <a:r>
              <a:rPr lang="en-US" sz="1200" dirty="0">
                <a:solidFill>
                  <a:schemeClr val="tx1">
                    <a:lumMod val="75000"/>
                  </a:schemeClr>
                </a:solidFill>
              </a:rPr>
              <a:t>Launch Q-Cloud Protect from AWS Marketplace</a:t>
            </a:r>
          </a:p>
          <a:p>
            <a:pPr marL="628650" lvl="1" indent="-171450">
              <a:buFont typeface="Arial" panose="020B0604020202020204" pitchFamily="34" charset="0"/>
              <a:buChar char="•"/>
            </a:pPr>
            <a:r>
              <a:rPr lang="en-US" sz="1050" dirty="0">
                <a:solidFill>
                  <a:schemeClr val="tx1">
                    <a:lumMod val="75000"/>
                  </a:schemeClr>
                </a:solidFill>
              </a:rPr>
              <a:t> Manual EC2 7-Step Launch Wizard</a:t>
            </a:r>
          </a:p>
          <a:p>
            <a:pPr marL="171450" indent="-171450">
              <a:buFont typeface="Arial" panose="020B0604020202020204" pitchFamily="34" charset="0"/>
              <a:buChar char="•"/>
            </a:pPr>
            <a:r>
              <a:rPr lang="en-US" sz="1200" dirty="0">
                <a:solidFill>
                  <a:schemeClr val="tx1">
                    <a:lumMod val="75000"/>
                  </a:schemeClr>
                </a:solidFill>
              </a:rPr>
              <a:t>Q-Cloud Protect Initial Login and Setup</a:t>
            </a:r>
          </a:p>
          <a:p>
            <a:pPr marL="171450" indent="-171450">
              <a:buFont typeface="Arial" panose="020B0604020202020204" pitchFamily="34" charset="0"/>
              <a:buChar char="•"/>
            </a:pPr>
            <a:r>
              <a:rPr lang="en-US" sz="1200" dirty="0">
                <a:solidFill>
                  <a:schemeClr val="tx1">
                    <a:lumMod val="75000"/>
                  </a:schemeClr>
                </a:solidFill>
              </a:rPr>
              <a:t>Q-Cloud Protect Home page differences</a:t>
            </a:r>
          </a:p>
          <a:p>
            <a:pPr marL="628650" lvl="1" indent="-171450">
              <a:buFont typeface="Arial" panose="020B0604020202020204" pitchFamily="34" charset="0"/>
              <a:buChar char="•"/>
            </a:pPr>
            <a:r>
              <a:rPr lang="en-US" sz="1050" dirty="0">
                <a:solidFill>
                  <a:schemeClr val="tx1">
                    <a:lumMod val="75000"/>
                  </a:schemeClr>
                </a:solidFill>
              </a:rPr>
              <a:t>Branding, License Capacity, Disk Usage</a:t>
            </a:r>
          </a:p>
          <a:p>
            <a:pPr marL="171450" indent="-171450">
              <a:buFont typeface="Arial" panose="020B0604020202020204" pitchFamily="34" charset="0"/>
              <a:buChar char="•"/>
            </a:pPr>
            <a:r>
              <a:rPr lang="en-US" sz="1200" dirty="0">
                <a:solidFill>
                  <a:schemeClr val="tx1">
                    <a:lumMod val="75000"/>
                  </a:schemeClr>
                </a:solidFill>
              </a:rPr>
              <a:t>AWS Infrastructure used by Q-Cloud Protect</a:t>
            </a:r>
          </a:p>
          <a:p>
            <a:pPr marL="628650" lvl="1" indent="-171450">
              <a:buFont typeface="Arial" panose="020B0604020202020204" pitchFamily="34" charset="0"/>
              <a:buChar char="•"/>
            </a:pPr>
            <a:r>
              <a:rPr lang="en-US" sz="1050" dirty="0">
                <a:solidFill>
                  <a:schemeClr val="tx1">
                    <a:lumMod val="75000"/>
                  </a:schemeClr>
                </a:solidFill>
              </a:rPr>
              <a:t>EC2 EBS Volumes and Snapshots</a:t>
            </a:r>
          </a:p>
          <a:p>
            <a:pPr marL="628650" lvl="1" indent="-171450">
              <a:buFont typeface="Arial" panose="020B0604020202020204" pitchFamily="34" charset="0"/>
              <a:buChar char="•"/>
            </a:pPr>
            <a:r>
              <a:rPr lang="en-US" sz="1050" dirty="0">
                <a:solidFill>
                  <a:schemeClr val="tx1">
                    <a:lumMod val="75000"/>
                  </a:schemeClr>
                </a:solidFill>
              </a:rPr>
              <a:t>IAM Role</a:t>
            </a:r>
          </a:p>
          <a:p>
            <a:pPr marL="628650" lvl="1" indent="-171450">
              <a:buFont typeface="Arial" panose="020B0604020202020204" pitchFamily="34" charset="0"/>
              <a:buChar char="•"/>
            </a:pPr>
            <a:r>
              <a:rPr lang="en-US" sz="1050" dirty="0">
                <a:solidFill>
                  <a:schemeClr val="tx1">
                    <a:lumMod val="75000"/>
                  </a:schemeClr>
                </a:solidFill>
              </a:rPr>
              <a:t>S3 Bucket</a:t>
            </a:r>
          </a:p>
          <a:p>
            <a:pPr marL="628650" lvl="1" indent="-171450">
              <a:buFont typeface="Arial" panose="020B0604020202020204" pitchFamily="34" charset="0"/>
              <a:buChar char="•"/>
            </a:pPr>
            <a:r>
              <a:rPr lang="en-US" sz="1050" dirty="0">
                <a:solidFill>
                  <a:schemeClr val="tx1">
                    <a:lumMod val="75000"/>
                  </a:schemeClr>
                </a:solidFill>
              </a:rPr>
              <a:t>VCP (VPN, Route Table, Internet Gateway, DHCP Options Set, </a:t>
            </a:r>
            <a:r>
              <a:rPr lang="en-US" sz="1050" dirty="0" err="1">
                <a:solidFill>
                  <a:schemeClr val="tx1">
                    <a:lumMod val="75000"/>
                  </a:schemeClr>
                </a:solidFill>
              </a:rPr>
              <a:t>EndPoint</a:t>
            </a:r>
            <a:r>
              <a:rPr lang="en-US" sz="1050" dirty="0">
                <a:solidFill>
                  <a:schemeClr val="tx1">
                    <a:lumMod val="75000"/>
                  </a:schemeClr>
                </a:solidFill>
              </a:rPr>
              <a:t>, Security Group)</a:t>
            </a:r>
          </a:p>
          <a:p>
            <a:pPr marL="285750" indent="-285750">
              <a:buFont typeface="Arial" panose="020B0604020202020204" pitchFamily="34" charset="0"/>
              <a:buChar char="•"/>
            </a:pPr>
            <a:r>
              <a:rPr lang="en-US" sz="1400" dirty="0">
                <a:solidFill>
                  <a:schemeClr val="tx1">
                    <a:lumMod val="75000"/>
                  </a:schemeClr>
                </a:solidFill>
              </a:rPr>
              <a:t>ssh login</a:t>
            </a:r>
          </a:p>
        </p:txBody>
      </p:sp>
    </p:spTree>
    <p:extLst>
      <p:ext uri="{BB962C8B-B14F-4D97-AF65-F5344CB8AC3E}">
        <p14:creationId xmlns:p14="http://schemas.microsoft.com/office/powerpoint/2010/main" val="104780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Pre-Launch Checklist</a:t>
            </a:r>
            <a:endParaRPr lang="en-US" dirty="0"/>
          </a:p>
        </p:txBody>
      </p:sp>
      <p:sp>
        <p:nvSpPr>
          <p:cNvPr id="2" name="Content Placeholder 1"/>
          <p:cNvSpPr>
            <a:spLocks noGrp="1"/>
          </p:cNvSpPr>
          <p:nvPr>
            <p:ph idx="1"/>
          </p:nvPr>
        </p:nvSpPr>
        <p:spPr/>
        <p:txBody>
          <a:bodyPr/>
          <a:lstStyle/>
          <a:p>
            <a:r>
              <a:rPr lang="en-US" dirty="0"/>
              <a:t>Create a AWS Account</a:t>
            </a:r>
          </a:p>
          <a:p>
            <a:pPr lvl="1"/>
            <a:r>
              <a:rPr lang="en-US" dirty="0">
                <a:hlinkClick r:id="rId3"/>
              </a:rPr>
              <a:t>https://aws.amazon.com/getting-started/?nc2=h_l2_cc</a:t>
            </a:r>
            <a:endParaRPr lang="en-US" dirty="0"/>
          </a:p>
          <a:p>
            <a:r>
              <a:rPr lang="en-US" dirty="0"/>
              <a:t>Configure a VPC-Private Connection</a:t>
            </a:r>
          </a:p>
          <a:p>
            <a:pPr lvl="1"/>
            <a:r>
              <a:rPr lang="en-US" dirty="0"/>
              <a:t>Per Q-Cloud Protect Launch and Recovery Guide for AWS section ‘VPC-Private Network Connections’</a:t>
            </a:r>
          </a:p>
          <a:p>
            <a:pPr lvl="1"/>
            <a:r>
              <a:rPr lang="en-US" dirty="0"/>
              <a:t>Only VPC with VPN is support. Other AWS Network model VPC with EIP is not supported</a:t>
            </a:r>
          </a:p>
          <a:p>
            <a:r>
              <a:rPr lang="en-US" dirty="0"/>
              <a:t>Create IAM Role</a:t>
            </a:r>
          </a:p>
          <a:p>
            <a:pPr lvl="1"/>
            <a:r>
              <a:rPr lang="en-US" dirty="0"/>
              <a:t>Per Q-Cloud Protect Launch and Recovery Guide for AWS section ‘Creating IAM Roles’</a:t>
            </a:r>
          </a:p>
          <a:p>
            <a:r>
              <a:rPr lang="en-US" dirty="0"/>
              <a:t>Determine Storage Needs</a:t>
            </a:r>
          </a:p>
          <a:p>
            <a:pPr lvl="1"/>
            <a:r>
              <a:rPr lang="en-US" dirty="0"/>
              <a:t>Per Q-Cloud Protect Launch and Recovery Guide for AWS section ‘Calculating Storage Needs’</a:t>
            </a:r>
          </a:p>
        </p:txBody>
      </p:sp>
    </p:spTree>
    <p:extLst>
      <p:ext uri="{BB962C8B-B14F-4D97-AF65-F5344CB8AC3E}">
        <p14:creationId xmlns:p14="http://schemas.microsoft.com/office/powerpoint/2010/main" val="43328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Pre-Launch Checklist – VPC-VPN</a:t>
            </a:r>
            <a:endParaRPr lang="en-US" dirty="0"/>
          </a:p>
        </p:txBody>
      </p:sp>
      <p:sp>
        <p:nvSpPr>
          <p:cNvPr id="2" name="Content Placeholder 1"/>
          <p:cNvSpPr>
            <a:spLocks noGrp="1"/>
          </p:cNvSpPr>
          <p:nvPr>
            <p:ph idx="1"/>
          </p:nvPr>
        </p:nvSpPr>
        <p:spPr/>
        <p:txBody>
          <a:bodyPr/>
          <a:lstStyle/>
          <a:p>
            <a:r>
              <a:rPr lang="en-US" dirty="0" smtClean="0"/>
              <a:t>Create a VPC</a:t>
            </a:r>
          </a:p>
          <a:p>
            <a:r>
              <a:rPr lang="en-US" dirty="0" smtClean="0"/>
              <a:t>Configure a Subnet for the VPC</a:t>
            </a:r>
          </a:p>
          <a:p>
            <a:r>
              <a:rPr lang="en-US" dirty="0" smtClean="0"/>
              <a:t>Configure a Routing Table for VPC Subnet</a:t>
            </a:r>
          </a:p>
          <a:p>
            <a:r>
              <a:rPr lang="en-US" dirty="0" smtClean="0"/>
              <a:t>Create VPN S3 </a:t>
            </a:r>
            <a:r>
              <a:rPr lang="en-US" dirty="0" err="1" smtClean="0"/>
              <a:t>EndPoint</a:t>
            </a:r>
            <a:r>
              <a:rPr lang="en-US" dirty="0" smtClean="0"/>
              <a:t> (recommended)</a:t>
            </a:r>
          </a:p>
          <a:p>
            <a:r>
              <a:rPr lang="en-US" dirty="0" smtClean="0"/>
              <a:t>Create an Internet Gateway </a:t>
            </a:r>
          </a:p>
          <a:p>
            <a:r>
              <a:rPr lang="en-US" dirty="0" smtClean="0"/>
              <a:t>Create a VPN Tunnel </a:t>
            </a:r>
          </a:p>
          <a:p>
            <a:pPr lvl="1"/>
            <a:r>
              <a:rPr lang="en-US" dirty="0" smtClean="0"/>
              <a:t>Uses </a:t>
            </a:r>
            <a:r>
              <a:rPr lang="en-US" dirty="0"/>
              <a:t>existing customer gateway device or application to connect to the </a:t>
            </a:r>
            <a:r>
              <a:rPr lang="en-US" dirty="0" smtClean="0"/>
              <a:t>VPN</a:t>
            </a:r>
          </a:p>
          <a:p>
            <a:r>
              <a:rPr lang="en-US" dirty="0" smtClean="0"/>
              <a:t>Configure Security Group</a:t>
            </a:r>
          </a:p>
          <a:p>
            <a:r>
              <a:rPr lang="en-US" dirty="0" smtClean="0"/>
              <a:t>Configure DHCP Options Set </a:t>
            </a:r>
          </a:p>
          <a:p>
            <a:pPr lvl="1"/>
            <a:r>
              <a:rPr lang="en-US" dirty="0" smtClean="0"/>
              <a:t>Domain Name and DNS Servers IPs</a:t>
            </a:r>
          </a:p>
        </p:txBody>
      </p:sp>
    </p:spTree>
    <p:extLst>
      <p:ext uri="{BB962C8B-B14F-4D97-AF65-F5344CB8AC3E}">
        <p14:creationId xmlns:p14="http://schemas.microsoft.com/office/powerpoint/2010/main" val="160198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Managing Metadata EBS</a:t>
            </a:r>
            <a:endParaRPr lang="en-US" dirty="0"/>
          </a:p>
        </p:txBody>
      </p:sp>
      <p:sp>
        <p:nvSpPr>
          <p:cNvPr id="2" name="Content Placeholder 1"/>
          <p:cNvSpPr>
            <a:spLocks noGrp="1"/>
          </p:cNvSpPr>
          <p:nvPr>
            <p:ph idx="1"/>
          </p:nvPr>
        </p:nvSpPr>
        <p:spPr/>
        <p:txBody>
          <a:bodyPr/>
          <a:lstStyle/>
          <a:p>
            <a:r>
              <a:rPr lang="en-US" dirty="0" smtClean="0"/>
              <a:t>Low Space Notification from System</a:t>
            </a:r>
          </a:p>
          <a:p>
            <a:pPr lvl="1"/>
            <a:r>
              <a:rPr lang="en-US" dirty="0" smtClean="0"/>
              <a:t>Low Space indicator Yellow when </a:t>
            </a:r>
            <a:r>
              <a:rPr lang="en-US" dirty="0"/>
              <a:t>within 15% of volume </a:t>
            </a:r>
            <a:r>
              <a:rPr lang="en-US" dirty="0" smtClean="0"/>
              <a:t>size</a:t>
            </a:r>
            <a:endParaRPr lang="en-US" dirty="0"/>
          </a:p>
          <a:p>
            <a:pPr lvl="2"/>
            <a:r>
              <a:rPr lang="en-US" dirty="0" smtClean="0"/>
              <a:t>RAS ticket every 24-hours </a:t>
            </a:r>
          </a:p>
          <a:p>
            <a:pPr lvl="1"/>
            <a:r>
              <a:rPr lang="en-US" dirty="0" smtClean="0"/>
              <a:t>Low Space indicatory Red when within 5% of volume size</a:t>
            </a:r>
          </a:p>
          <a:p>
            <a:pPr lvl="2"/>
            <a:r>
              <a:rPr lang="en-US" dirty="0" smtClean="0"/>
              <a:t>Ingest and replication stopped</a:t>
            </a:r>
          </a:p>
          <a:p>
            <a:pPr lvl="2"/>
            <a:r>
              <a:rPr lang="en-US" dirty="0" smtClean="0"/>
              <a:t>Expansion required</a:t>
            </a:r>
          </a:p>
          <a:p>
            <a:r>
              <a:rPr lang="en-US" dirty="0" smtClean="0"/>
              <a:t>Expanding EBS Volume</a:t>
            </a:r>
          </a:p>
          <a:p>
            <a:pPr lvl="1"/>
            <a:r>
              <a:rPr lang="en-US" dirty="0" smtClean="0"/>
              <a:t> Procedure in Q-Cloud </a:t>
            </a:r>
            <a:r>
              <a:rPr lang="en-US" dirty="0"/>
              <a:t>Protect Launch and Recovery Guide for AWS (6-68366-01)</a:t>
            </a:r>
          </a:p>
          <a:p>
            <a:r>
              <a:rPr lang="en-US" dirty="0" smtClean="0"/>
              <a:t>Recovering from EBS failure (using a Snapshot)</a:t>
            </a:r>
          </a:p>
          <a:p>
            <a:pPr lvl="1"/>
            <a:r>
              <a:rPr lang="en-US" dirty="0"/>
              <a:t>Procedure in Q-Cloud Protect Launch and Recovery Guide for AWS (6-68366-01</a:t>
            </a:r>
            <a:r>
              <a:rPr lang="en-US" dirty="0" smtClean="0"/>
              <a:t>)</a:t>
            </a:r>
          </a:p>
        </p:txBody>
      </p:sp>
    </p:spTree>
    <p:extLst>
      <p:ext uri="{BB962C8B-B14F-4D97-AF65-F5344CB8AC3E}">
        <p14:creationId xmlns:p14="http://schemas.microsoft.com/office/powerpoint/2010/main" val="268994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Other Notable Changes – Home UI</a:t>
            </a:r>
            <a:endParaRPr lang="en-US" dirty="0"/>
          </a:p>
        </p:txBody>
      </p:sp>
      <p:sp>
        <p:nvSpPr>
          <p:cNvPr id="2" name="Content Placeholder 1"/>
          <p:cNvSpPr>
            <a:spLocks noGrp="1"/>
          </p:cNvSpPr>
          <p:nvPr>
            <p:ph idx="1"/>
          </p:nvPr>
        </p:nvSpPr>
        <p:spPr/>
        <p:txBody>
          <a:bodyPr/>
          <a:lstStyle/>
          <a:p>
            <a:r>
              <a:rPr lang="en-US" dirty="0" smtClean="0"/>
              <a:t>Home page changes</a:t>
            </a:r>
          </a:p>
          <a:p>
            <a:pPr lvl="1"/>
            <a:r>
              <a:rPr lang="en-US" dirty="0" smtClean="0"/>
              <a:t>Hostname</a:t>
            </a:r>
          </a:p>
          <a:p>
            <a:pPr lvl="2"/>
            <a:r>
              <a:rPr lang="en-US" dirty="0" smtClean="0"/>
              <a:t>Default Instance ID</a:t>
            </a:r>
          </a:p>
          <a:p>
            <a:pPr lvl="1"/>
            <a:r>
              <a:rPr lang="en-US" dirty="0" smtClean="0"/>
              <a:t>Serial Number</a:t>
            </a:r>
          </a:p>
          <a:p>
            <a:pPr lvl="2"/>
            <a:r>
              <a:rPr lang="en-US" dirty="0" smtClean="0"/>
              <a:t>Metered - Auto Generated</a:t>
            </a:r>
          </a:p>
          <a:p>
            <a:pPr lvl="2"/>
            <a:r>
              <a:rPr lang="en-US" dirty="0" smtClean="0"/>
              <a:t>Licensed - Product Key</a:t>
            </a:r>
          </a:p>
          <a:p>
            <a:pPr lvl="1"/>
            <a:r>
              <a:rPr lang="en-US" dirty="0" smtClean="0"/>
              <a:t>Licenses Usage</a:t>
            </a:r>
          </a:p>
          <a:p>
            <a:pPr lvl="2"/>
            <a:r>
              <a:rPr lang="en-US" dirty="0" smtClean="0"/>
              <a:t>S3 Storage</a:t>
            </a:r>
          </a:p>
          <a:p>
            <a:pPr lvl="1"/>
            <a:r>
              <a:rPr lang="en-US" dirty="0" smtClean="0"/>
              <a:t>Metadata Disk</a:t>
            </a:r>
          </a:p>
          <a:p>
            <a:pPr lvl="2"/>
            <a:r>
              <a:rPr lang="en-US" dirty="0" smtClean="0"/>
              <a:t>EBS</a:t>
            </a:r>
            <a:r>
              <a:rPr lang="en-US" dirty="0"/>
              <a:t> </a:t>
            </a:r>
            <a:r>
              <a:rPr lang="en-US" dirty="0" smtClean="0"/>
              <a:t>Storage</a:t>
            </a:r>
          </a:p>
          <a:p>
            <a:r>
              <a:rPr lang="en-US" dirty="0" smtClean="0"/>
              <a:t>UI Rebranding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496" y="961465"/>
            <a:ext cx="5324433" cy="294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82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Other Notable Changes – Advanced Reporting</a:t>
            </a:r>
            <a:endParaRPr lang="en-US" dirty="0"/>
          </a:p>
        </p:txBody>
      </p:sp>
      <p:sp>
        <p:nvSpPr>
          <p:cNvPr id="2" name="Content Placeholder 1"/>
          <p:cNvSpPr>
            <a:spLocks noGrp="1"/>
          </p:cNvSpPr>
          <p:nvPr>
            <p:ph idx="1"/>
          </p:nvPr>
        </p:nvSpPr>
        <p:spPr/>
        <p:txBody>
          <a:bodyPr/>
          <a:lstStyle/>
          <a:p>
            <a:r>
              <a:rPr lang="en-US" dirty="0" smtClean="0"/>
              <a:t>Advance </a:t>
            </a:r>
            <a:r>
              <a:rPr lang="en-US" dirty="0"/>
              <a:t>R</a:t>
            </a:r>
            <a:r>
              <a:rPr lang="en-US" dirty="0" smtClean="0"/>
              <a:t>eporting changes</a:t>
            </a:r>
          </a:p>
          <a:p>
            <a:pPr lvl="1"/>
            <a:r>
              <a:rPr lang="en-US" dirty="0" smtClean="0"/>
              <a:t>VTL / Fibre Channel removed</a:t>
            </a:r>
          </a:p>
          <a:p>
            <a:pPr lvl="1"/>
            <a:r>
              <a:rPr lang="en-US" dirty="0" smtClean="0"/>
              <a:t>Data Volume removed</a:t>
            </a:r>
          </a:p>
          <a:p>
            <a:pPr lvl="2"/>
            <a:r>
              <a:rPr lang="en-US" dirty="0" smtClean="0"/>
              <a:t>Used Disk </a:t>
            </a:r>
          </a:p>
          <a:p>
            <a:pPr lvl="2"/>
            <a:r>
              <a:rPr lang="en-US" dirty="0" smtClean="0"/>
              <a:t>Allocated Disk</a:t>
            </a:r>
          </a:p>
          <a:p>
            <a:pPr lvl="1"/>
            <a:r>
              <a:rPr lang="en-US" dirty="0" smtClean="0"/>
              <a:t>Disk Usage removed</a:t>
            </a:r>
          </a:p>
          <a:p>
            <a:pPr lvl="2"/>
            <a:r>
              <a:rPr lang="en-US" dirty="0" smtClean="0"/>
              <a:t>Data </a:t>
            </a:r>
            <a:r>
              <a:rPr lang="en-US" dirty="0"/>
              <a:t>not intended for deduplication</a:t>
            </a:r>
          </a:p>
          <a:p>
            <a:pPr lvl="2"/>
            <a:r>
              <a:rPr lang="en-US" dirty="0" smtClean="0"/>
              <a:t>Non </a:t>
            </a:r>
            <a:r>
              <a:rPr lang="en-US" dirty="0"/>
              <a:t>dedup Throughput per week</a:t>
            </a:r>
          </a:p>
          <a:p>
            <a:pPr lvl="2"/>
            <a:r>
              <a:rPr lang="en-US" dirty="0" smtClean="0"/>
              <a:t>Non </a:t>
            </a:r>
            <a:r>
              <a:rPr lang="en-US" dirty="0"/>
              <a:t>dedup Throughput per </a:t>
            </a:r>
            <a:r>
              <a:rPr lang="en-US" dirty="0" smtClean="0"/>
              <a:t>day</a:t>
            </a:r>
          </a:p>
          <a:p>
            <a:pPr lvl="2"/>
            <a:r>
              <a:rPr lang="en-US" dirty="0" smtClean="0"/>
              <a:t>Non </a:t>
            </a:r>
            <a:r>
              <a:rPr lang="en-US" dirty="0"/>
              <a:t>dedup Throughput</a:t>
            </a:r>
          </a:p>
          <a:p>
            <a:pPr lvl="2"/>
            <a:r>
              <a:rPr lang="en-US" dirty="0" smtClean="0"/>
              <a:t>Non </a:t>
            </a:r>
            <a:r>
              <a:rPr lang="en-US" dirty="0" err="1"/>
              <a:t>deup</a:t>
            </a:r>
            <a:r>
              <a:rPr lang="en-US" dirty="0"/>
              <a:t> </a:t>
            </a:r>
            <a:r>
              <a:rPr lang="en-US" dirty="0" smtClean="0"/>
              <a:t>Data</a:t>
            </a:r>
          </a:p>
          <a:p>
            <a:pPr lvl="1"/>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013" y="1087558"/>
            <a:ext cx="4634718" cy="258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5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Other Notable Items - Supported Configurations</a:t>
            </a:r>
            <a:endParaRPr lang="en-US" dirty="0"/>
          </a:p>
        </p:txBody>
      </p:sp>
      <p:sp>
        <p:nvSpPr>
          <p:cNvPr id="2" name="Content Placeholder 1"/>
          <p:cNvSpPr>
            <a:spLocks noGrp="1"/>
          </p:cNvSpPr>
          <p:nvPr>
            <p:ph idx="1"/>
          </p:nvPr>
        </p:nvSpPr>
        <p:spPr/>
        <p:txBody>
          <a:bodyPr/>
          <a:lstStyle/>
          <a:p>
            <a:r>
              <a:rPr lang="en-US" sz="1800" dirty="0" smtClean="0"/>
              <a:t>AWS Regions Supported</a:t>
            </a:r>
          </a:p>
          <a:p>
            <a:pPr lvl="1"/>
            <a:r>
              <a:rPr lang="en-US" sz="1400" dirty="0" smtClean="0"/>
              <a:t>All Regions except new Seoul Region</a:t>
            </a:r>
            <a:endParaRPr lang="en-US" sz="1400" dirty="0"/>
          </a:p>
          <a:p>
            <a:r>
              <a:rPr lang="en-US" sz="1800" dirty="0" smtClean="0"/>
              <a:t>Replication </a:t>
            </a:r>
            <a:r>
              <a:rPr lang="en-US" sz="1800" dirty="0" err="1" smtClean="0"/>
              <a:t>FanIn</a:t>
            </a:r>
            <a:r>
              <a:rPr lang="en-US" sz="1800" dirty="0" smtClean="0"/>
              <a:t>/FanOut Support</a:t>
            </a:r>
            <a:endParaRPr lang="en-US" sz="1800" dirty="0"/>
          </a:p>
          <a:p>
            <a:pPr lvl="1"/>
            <a:r>
              <a:rPr lang="en-US" sz="1400" dirty="0" smtClean="0"/>
              <a:t>1to1 </a:t>
            </a:r>
            <a:r>
              <a:rPr lang="en-US" sz="1400" dirty="0" err="1" smtClean="0"/>
              <a:t>FanIn</a:t>
            </a:r>
            <a:r>
              <a:rPr lang="en-US" sz="1400" dirty="0" smtClean="0"/>
              <a:t> </a:t>
            </a:r>
            <a:r>
              <a:rPr lang="en-US" sz="1400" dirty="0"/>
              <a:t>&amp; </a:t>
            </a:r>
            <a:r>
              <a:rPr lang="en-US" sz="1400" dirty="0" smtClean="0"/>
              <a:t>1to1 FanOut </a:t>
            </a:r>
            <a:endParaRPr lang="en-US" sz="1400" dirty="0"/>
          </a:p>
          <a:p>
            <a:r>
              <a:rPr lang="en-US" sz="1800" dirty="0" smtClean="0"/>
              <a:t>Vision </a:t>
            </a:r>
            <a:r>
              <a:rPr lang="en-US" sz="1800" dirty="0"/>
              <a:t>partially supported</a:t>
            </a:r>
          </a:p>
          <a:p>
            <a:pPr lvl="1"/>
            <a:r>
              <a:rPr lang="en-US" sz="1400" dirty="0"/>
              <a:t>Vision can discover and report on QCP Instances. It is unable to collect some data such as replication data. Vision uses ssh with password which is not support in AWS environment</a:t>
            </a:r>
          </a:p>
          <a:p>
            <a:pPr lvl="1"/>
            <a:r>
              <a:rPr lang="en-US" sz="1400" dirty="0"/>
              <a:t>Vision requires change to support ssh key-pair</a:t>
            </a:r>
          </a:p>
          <a:p>
            <a:r>
              <a:rPr lang="en-US" sz="1800" dirty="0"/>
              <a:t>Guardian is not supported</a:t>
            </a:r>
          </a:p>
          <a:p>
            <a:pPr lvl="1"/>
            <a:r>
              <a:rPr lang="en-US" sz="1400" dirty="0"/>
              <a:t>Guardian </a:t>
            </a:r>
            <a:r>
              <a:rPr lang="en-US" sz="1400" dirty="0" smtClean="0"/>
              <a:t>would require </a:t>
            </a:r>
            <a:r>
              <a:rPr lang="en-US" sz="1400" dirty="0"/>
              <a:t>changes to support ssh </a:t>
            </a:r>
            <a:r>
              <a:rPr lang="en-US" sz="1400" dirty="0" smtClean="0"/>
              <a:t>key-pair</a:t>
            </a:r>
            <a:endParaRPr lang="en-US" sz="1800" dirty="0"/>
          </a:p>
          <a:p>
            <a:pPr lvl="1"/>
            <a:endParaRPr lang="en-US" dirty="0"/>
          </a:p>
        </p:txBody>
      </p:sp>
    </p:spTree>
    <p:extLst>
      <p:ext uri="{BB962C8B-B14F-4D97-AF65-F5344CB8AC3E}">
        <p14:creationId xmlns:p14="http://schemas.microsoft.com/office/powerpoint/2010/main" val="18890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Other Notable Items – QCP UI</a:t>
            </a:r>
            <a:endParaRPr lang="en-US" dirty="0"/>
          </a:p>
        </p:txBody>
      </p:sp>
      <p:sp>
        <p:nvSpPr>
          <p:cNvPr id="2" name="Content Placeholder 1"/>
          <p:cNvSpPr>
            <a:spLocks noGrp="1"/>
          </p:cNvSpPr>
          <p:nvPr>
            <p:ph idx="1"/>
          </p:nvPr>
        </p:nvSpPr>
        <p:spPr/>
        <p:txBody>
          <a:bodyPr/>
          <a:lstStyle/>
          <a:p>
            <a:r>
              <a:rPr lang="en-US" sz="1400" dirty="0"/>
              <a:t>UI NAS Configuration for Replication support only</a:t>
            </a:r>
          </a:p>
          <a:p>
            <a:pPr lvl="1"/>
            <a:r>
              <a:rPr lang="en-US" sz="1100" dirty="0"/>
              <a:t>CIFS / NFS Direct IO is NOT </a:t>
            </a:r>
            <a:r>
              <a:rPr lang="en-US" sz="1100" dirty="0" smtClean="0"/>
              <a:t>supported</a:t>
            </a:r>
            <a:endParaRPr lang="en-US" sz="1100" dirty="0"/>
          </a:p>
          <a:p>
            <a:pPr lvl="1"/>
            <a:r>
              <a:rPr lang="en-US" sz="1100" dirty="0"/>
              <a:t>Non-Dedup Share is NOT supported (will write to EBS</a:t>
            </a:r>
            <a:r>
              <a:rPr lang="en-US" sz="1100" dirty="0" smtClean="0"/>
              <a:t>)</a:t>
            </a:r>
          </a:p>
          <a:p>
            <a:pPr lvl="1"/>
            <a:r>
              <a:rPr lang="en-US" sz="1100" dirty="0" smtClean="0"/>
              <a:t>NAS Replication Recovery </a:t>
            </a:r>
            <a:r>
              <a:rPr lang="en-US" sz="1100" dirty="0"/>
              <a:t>is NOT supported </a:t>
            </a:r>
          </a:p>
          <a:p>
            <a:r>
              <a:rPr lang="en-US" sz="1400" dirty="0" smtClean="0"/>
              <a:t>UI VTL Configuration </a:t>
            </a:r>
            <a:r>
              <a:rPr lang="en-US" sz="1400" dirty="0"/>
              <a:t>for Replication support </a:t>
            </a:r>
            <a:r>
              <a:rPr lang="en-US" sz="1400" dirty="0" smtClean="0"/>
              <a:t>only</a:t>
            </a:r>
          </a:p>
          <a:p>
            <a:pPr lvl="1"/>
            <a:r>
              <a:rPr lang="en-US" sz="1100" dirty="0" smtClean="0"/>
              <a:t>Some un-needed VTL Pages remain in initial release </a:t>
            </a:r>
          </a:p>
          <a:p>
            <a:pPr lvl="2"/>
            <a:r>
              <a:rPr lang="en-US" sz="1050" dirty="0" smtClean="0"/>
              <a:t>Remote Host Mapping, Remote Host, Targets, &amp; Target Usage</a:t>
            </a:r>
          </a:p>
          <a:p>
            <a:pPr lvl="2"/>
            <a:r>
              <a:rPr lang="en-US" sz="1050" dirty="0" smtClean="0"/>
              <a:t>Summary page highlight Host Mapping Needed</a:t>
            </a:r>
          </a:p>
          <a:p>
            <a:pPr lvl="1"/>
            <a:r>
              <a:rPr lang="en-US" sz="1100" dirty="0" smtClean="0"/>
              <a:t>VTL Direct IO is NOT supported  – no FC</a:t>
            </a:r>
          </a:p>
          <a:p>
            <a:pPr lvl="1"/>
            <a:r>
              <a:rPr lang="en-US" sz="1100" dirty="0" smtClean="0"/>
              <a:t>VTL Replication Recovery is NOT supported </a:t>
            </a:r>
          </a:p>
          <a:p>
            <a:r>
              <a:rPr lang="en-US" sz="1400" dirty="0"/>
              <a:t>OST Accent configuration default is ‘disabled’</a:t>
            </a:r>
          </a:p>
          <a:p>
            <a:pPr lvl="1"/>
            <a:r>
              <a:rPr lang="en-US" sz="1100" dirty="0"/>
              <a:t>Customer needs to enable Accent when using OST Direct </a:t>
            </a:r>
            <a:endParaRPr lang="en-US" sz="1400" dirty="0"/>
          </a:p>
          <a:p>
            <a:r>
              <a:rPr lang="en-US" sz="1400" dirty="0"/>
              <a:t>UI Security </a:t>
            </a:r>
          </a:p>
          <a:p>
            <a:pPr lvl="1"/>
            <a:r>
              <a:rPr lang="en-US" sz="1100" dirty="0"/>
              <a:t>CLI Administrator ssh prepopulated with key-pair. Not shown in UI</a:t>
            </a:r>
          </a:p>
          <a:p>
            <a:r>
              <a:rPr lang="en-US" sz="1400" dirty="0"/>
              <a:t>UI Network NAT Configuration is not needed with </a:t>
            </a:r>
            <a:r>
              <a:rPr lang="en-US" sz="1400" dirty="0" smtClean="0"/>
              <a:t>VPC-VPN</a:t>
            </a:r>
          </a:p>
          <a:p>
            <a:pPr lvl="1"/>
            <a:r>
              <a:rPr lang="en-US" sz="1000" dirty="0" smtClean="0"/>
              <a:t>Similar to V-Series DHCP only</a:t>
            </a:r>
            <a:endParaRPr lang="en-US" sz="1000" dirty="0"/>
          </a:p>
          <a:p>
            <a:pPr lvl="1"/>
            <a:endParaRPr lang="en-US" dirty="0"/>
          </a:p>
        </p:txBody>
      </p:sp>
    </p:spTree>
    <p:extLst>
      <p:ext uri="{BB962C8B-B14F-4D97-AF65-F5344CB8AC3E}">
        <p14:creationId xmlns:p14="http://schemas.microsoft.com/office/powerpoint/2010/main" val="17143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Jim Peters &amp; Aaron Laffin </a:t>
            </a:r>
          </a:p>
        </p:txBody>
      </p:sp>
      <p:sp>
        <p:nvSpPr>
          <p:cNvPr id="4" name="Title 3"/>
          <p:cNvSpPr>
            <a:spLocks noGrp="1"/>
          </p:cNvSpPr>
          <p:nvPr>
            <p:ph type="title"/>
          </p:nvPr>
        </p:nvSpPr>
        <p:spPr>
          <a:xfrm>
            <a:off x="322780" y="2734069"/>
            <a:ext cx="8629834" cy="1014233"/>
          </a:xfrm>
        </p:spPr>
        <p:txBody>
          <a:bodyPr/>
          <a:lstStyle/>
          <a:p>
            <a:r>
              <a:rPr lang="en-US" sz="4800" dirty="0" smtClean="0"/>
              <a:t>Support Scenarios</a:t>
            </a:r>
            <a:endParaRPr lang="en-US" sz="4800" dirty="0"/>
          </a:p>
        </p:txBody>
      </p:sp>
    </p:spTree>
    <p:extLst>
      <p:ext uri="{BB962C8B-B14F-4D97-AF65-F5344CB8AC3E}">
        <p14:creationId xmlns:p14="http://schemas.microsoft.com/office/powerpoint/2010/main" val="180024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Q-Cloud Protect for Amazon Web Services</a:t>
            </a:r>
            <a:endParaRPr lang="en-US" dirty="0"/>
          </a:p>
        </p:txBody>
      </p:sp>
      <p:sp>
        <p:nvSpPr>
          <p:cNvPr id="3" name="Text Placeholder 2"/>
          <p:cNvSpPr>
            <a:spLocks noGrp="1"/>
          </p:cNvSpPr>
          <p:nvPr>
            <p:ph type="body" idx="1"/>
          </p:nvPr>
        </p:nvSpPr>
        <p:spPr/>
        <p:txBody>
          <a:bodyPr/>
          <a:lstStyle/>
          <a:p>
            <a:r>
              <a:rPr lang="en-US" dirty="0" smtClean="0"/>
              <a:t>Q-Cloud Protect for AWS is a virtual deduplication appliance,</a:t>
            </a:r>
            <a:endParaRPr lang="en-US" dirty="0"/>
          </a:p>
          <a:p>
            <a:r>
              <a:rPr lang="en-US" dirty="0" smtClean="0"/>
              <a:t>Available in the Amazon Marketplace,</a:t>
            </a:r>
          </a:p>
          <a:p>
            <a:r>
              <a:rPr lang="en-US" dirty="0" smtClean="0"/>
              <a:t>That runs on Amazon EC2, and uses Amazon S3 storage.</a:t>
            </a:r>
          </a:p>
          <a:p>
            <a:pPr>
              <a:spcAft>
                <a:spcPts val="0"/>
              </a:spcAft>
            </a:pPr>
            <a:r>
              <a:rPr lang="en-US" dirty="0"/>
              <a:t>Put simply: </a:t>
            </a:r>
            <a:endParaRPr lang="en-US" dirty="0" smtClean="0"/>
          </a:p>
          <a:p>
            <a:pPr>
              <a:spcAft>
                <a:spcPts val="0"/>
              </a:spcAft>
            </a:pPr>
            <a:endParaRPr lang="en-US" dirty="0"/>
          </a:p>
          <a:p>
            <a:pPr>
              <a:spcAft>
                <a:spcPts val="0"/>
              </a:spcAft>
            </a:pPr>
            <a:endParaRPr lang="en-US" dirty="0" smtClean="0"/>
          </a:p>
          <a:p>
            <a:pPr marL="0" indent="0">
              <a:spcAft>
                <a:spcPts val="0"/>
              </a:spcAft>
              <a:buNone/>
            </a:pPr>
            <a:endParaRPr lang="en-US" dirty="0"/>
          </a:p>
          <a:p>
            <a:pPr marL="0" indent="0">
              <a:spcAft>
                <a:spcPts val="0"/>
              </a:spcAft>
              <a:buNone/>
            </a:pPr>
            <a:endParaRPr lang="en-US" dirty="0"/>
          </a:p>
          <a:p>
            <a:endParaRPr lang="en-US" sz="400" dirty="0" smtClean="0"/>
          </a:p>
          <a:p>
            <a:r>
              <a:rPr lang="en-US" dirty="0" smtClean="0"/>
              <a:t>Scales from 1 to 90 TB (useable)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653" y="1626538"/>
            <a:ext cx="663284" cy="50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iperiusbackup.net/wp-content/uploads/2014/11/amazon-s3-logo-150x1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028" y="2076295"/>
            <a:ext cx="623687" cy="49063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436223" y="2455817"/>
            <a:ext cx="3958045" cy="1521823"/>
          </a:xfrm>
          <a:prstGeom prst="round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spcBef>
                <a:spcPts val="0"/>
              </a:spcBef>
              <a:spcAft>
                <a:spcPts val="0"/>
              </a:spcAft>
              <a:buNone/>
            </a:pPr>
            <a:r>
              <a:rPr lang="en-US" sz="2000" b="1" dirty="0">
                <a:solidFill>
                  <a:srgbClr val="0F73C3"/>
                </a:solidFill>
              </a:rPr>
              <a:t>DXi software refactored for AWS:</a:t>
            </a:r>
          </a:p>
          <a:p>
            <a:pPr marL="0" indent="0" algn="ctr">
              <a:spcBef>
                <a:spcPts val="0"/>
              </a:spcBef>
              <a:spcAft>
                <a:spcPts val="0"/>
              </a:spcAft>
              <a:buNone/>
            </a:pPr>
            <a:r>
              <a:rPr lang="en-US" sz="1600" b="1" dirty="0">
                <a:solidFill>
                  <a:srgbClr val="0F73C3"/>
                </a:solidFill>
              </a:rPr>
              <a:t>Branded “Q-Cloud Protect”</a:t>
            </a:r>
          </a:p>
          <a:p>
            <a:pPr marL="0" indent="0" algn="ctr">
              <a:spcBef>
                <a:spcPts val="0"/>
              </a:spcBef>
              <a:spcAft>
                <a:spcPts val="0"/>
              </a:spcAft>
              <a:buNone/>
            </a:pPr>
            <a:r>
              <a:rPr lang="en-US" sz="1600" b="1" dirty="0">
                <a:solidFill>
                  <a:srgbClr val="0F73C3"/>
                </a:solidFill>
              </a:rPr>
              <a:t>Amazon Machine Image</a:t>
            </a:r>
          </a:p>
          <a:p>
            <a:pPr marL="0" indent="0" algn="ctr">
              <a:spcBef>
                <a:spcPts val="0"/>
              </a:spcBef>
              <a:spcAft>
                <a:spcPts val="0"/>
              </a:spcAft>
              <a:buNone/>
            </a:pPr>
            <a:r>
              <a:rPr lang="en-US" sz="1600" b="1" dirty="0">
                <a:solidFill>
                  <a:srgbClr val="0F73C3"/>
                </a:solidFill>
              </a:rPr>
              <a:t>Security</a:t>
            </a:r>
          </a:p>
          <a:p>
            <a:pPr marL="0" indent="0" algn="ctr">
              <a:spcBef>
                <a:spcPts val="0"/>
              </a:spcBef>
              <a:spcAft>
                <a:spcPts val="0"/>
              </a:spcAft>
              <a:buNone/>
            </a:pPr>
            <a:r>
              <a:rPr lang="en-US" sz="1600" b="1" dirty="0" smtClean="0">
                <a:solidFill>
                  <a:srgbClr val="0F73C3"/>
                </a:solidFill>
              </a:rPr>
              <a:t>Blockpool S3 Object </a:t>
            </a:r>
            <a:r>
              <a:rPr lang="en-US" sz="1600" b="1" dirty="0">
                <a:solidFill>
                  <a:srgbClr val="0F73C3"/>
                </a:solidFill>
              </a:rPr>
              <a:t>Storage</a:t>
            </a:r>
          </a:p>
        </p:txBody>
      </p:sp>
    </p:spTree>
    <p:extLst>
      <p:ext uri="{BB962C8B-B14F-4D97-AF65-F5344CB8AC3E}">
        <p14:creationId xmlns:p14="http://schemas.microsoft.com/office/powerpoint/2010/main" val="930902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Launch Issues - Configuration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Potential Customer Q-Cloud (QCP) Launch issues</a:t>
            </a:r>
            <a:endParaRPr lang="en-US" dirty="0"/>
          </a:p>
          <a:p>
            <a:pPr lvl="1"/>
            <a:r>
              <a:rPr lang="en-US" dirty="0" smtClean="0"/>
              <a:t>Launch QCP instance </a:t>
            </a:r>
            <a:r>
              <a:rPr lang="en-US" dirty="0"/>
              <a:t>with no IAM Role attached (</a:t>
            </a:r>
            <a:r>
              <a:rPr lang="en-US" dirty="0" smtClean="0"/>
              <a:t>needed </a:t>
            </a:r>
            <a:r>
              <a:rPr lang="en-US" dirty="0"/>
              <a:t>for </a:t>
            </a:r>
            <a:r>
              <a:rPr lang="en-US" dirty="0" smtClean="0"/>
              <a:t>Snapshots </a:t>
            </a:r>
            <a:r>
              <a:rPr lang="en-US" dirty="0"/>
              <a:t>and S3 </a:t>
            </a:r>
            <a:r>
              <a:rPr lang="en-US" dirty="0" smtClean="0"/>
              <a:t>access) </a:t>
            </a:r>
            <a:endParaRPr lang="en-US" dirty="0"/>
          </a:p>
          <a:p>
            <a:pPr lvl="2"/>
            <a:r>
              <a:rPr lang="en-US" dirty="0" smtClean="0"/>
              <a:t>Alert posted</a:t>
            </a:r>
          </a:p>
          <a:p>
            <a:pPr lvl="1"/>
            <a:r>
              <a:rPr lang="en-US" dirty="0" smtClean="0"/>
              <a:t>Launch </a:t>
            </a:r>
            <a:r>
              <a:rPr lang="en-US" dirty="0"/>
              <a:t>QCP instance with no internet access (</a:t>
            </a:r>
            <a:r>
              <a:rPr lang="en-US" dirty="0" smtClean="0"/>
              <a:t>needed </a:t>
            </a:r>
            <a:r>
              <a:rPr lang="en-US" dirty="0"/>
              <a:t>for </a:t>
            </a:r>
            <a:r>
              <a:rPr lang="en-US" dirty="0" smtClean="0"/>
              <a:t>EBS Snapshots)</a:t>
            </a:r>
          </a:p>
          <a:p>
            <a:pPr lvl="2"/>
            <a:r>
              <a:rPr lang="en-US" dirty="0" smtClean="0"/>
              <a:t>Alert posted</a:t>
            </a:r>
          </a:p>
          <a:p>
            <a:pPr lvl="1"/>
            <a:r>
              <a:rPr lang="en-US" dirty="0" smtClean="0"/>
              <a:t>Launch QCP </a:t>
            </a:r>
            <a:r>
              <a:rPr lang="en-US" dirty="0"/>
              <a:t>instance from AWS Marketplace using invalid Instance </a:t>
            </a:r>
            <a:r>
              <a:rPr lang="en-US" dirty="0" smtClean="0"/>
              <a:t>Type</a:t>
            </a:r>
          </a:p>
          <a:p>
            <a:pPr lvl="2"/>
            <a:r>
              <a:rPr lang="en-US" dirty="0" smtClean="0"/>
              <a:t>AWS fails launch</a:t>
            </a:r>
          </a:p>
          <a:p>
            <a:pPr lvl="1"/>
            <a:r>
              <a:rPr lang="en-US" dirty="0" smtClean="0"/>
              <a:t>Launch </a:t>
            </a:r>
            <a:r>
              <a:rPr lang="en-US" dirty="0"/>
              <a:t>QCP instance from </a:t>
            </a:r>
            <a:r>
              <a:rPr lang="en-US" dirty="0" smtClean="0"/>
              <a:t>‘Shared AMI’ </a:t>
            </a:r>
            <a:r>
              <a:rPr lang="en-US" dirty="0"/>
              <a:t>using invalid Instance </a:t>
            </a:r>
            <a:r>
              <a:rPr lang="en-US" dirty="0" smtClean="0"/>
              <a:t>Type (not for AWS Commercial)</a:t>
            </a:r>
          </a:p>
          <a:p>
            <a:pPr lvl="2"/>
            <a:r>
              <a:rPr lang="en-US" dirty="0" smtClean="0"/>
              <a:t>Alert posted</a:t>
            </a:r>
          </a:p>
          <a:p>
            <a:pPr lvl="1"/>
            <a:r>
              <a:rPr lang="en-US" dirty="0" smtClean="0"/>
              <a:t>Launch QCP </a:t>
            </a:r>
            <a:r>
              <a:rPr lang="en-US" dirty="0"/>
              <a:t>instance with no access to S3 – needed for </a:t>
            </a:r>
            <a:r>
              <a:rPr lang="en-US" dirty="0" err="1"/>
              <a:t>blockpool</a:t>
            </a:r>
            <a:r>
              <a:rPr lang="en-US" dirty="0"/>
              <a:t> </a:t>
            </a:r>
            <a:r>
              <a:rPr lang="en-US" dirty="0" smtClean="0"/>
              <a:t>storage</a:t>
            </a:r>
          </a:p>
          <a:p>
            <a:r>
              <a:rPr lang="en-US" dirty="0" smtClean="0">
                <a:solidFill>
                  <a:schemeClr val="bg1">
                    <a:lumMod val="50000"/>
                  </a:schemeClr>
                </a:solidFill>
              </a:rPr>
              <a:t>Symptoms </a:t>
            </a:r>
            <a:r>
              <a:rPr lang="en-US" dirty="0">
                <a:solidFill>
                  <a:schemeClr val="bg1">
                    <a:lumMod val="50000"/>
                  </a:schemeClr>
                </a:solidFill>
              </a:rPr>
              <a:t>and </a:t>
            </a:r>
            <a:r>
              <a:rPr lang="en-US" dirty="0" smtClean="0">
                <a:solidFill>
                  <a:schemeClr val="bg1">
                    <a:lumMod val="50000"/>
                  </a:schemeClr>
                </a:solidFill>
              </a:rPr>
              <a:t>Troubleshooting </a:t>
            </a:r>
            <a:r>
              <a:rPr lang="en-US" dirty="0">
                <a:solidFill>
                  <a:schemeClr val="bg1">
                    <a:lumMod val="50000"/>
                  </a:schemeClr>
                </a:solidFill>
              </a:rPr>
              <a:t>steps </a:t>
            </a:r>
          </a:p>
          <a:p>
            <a:pPr lvl="1"/>
            <a:r>
              <a:rPr lang="en-US" dirty="0"/>
              <a:t>Q-Cloud Protect Launch and Recovery Guide for AWS section ‘Troubleshooting Tips and FAQs’</a:t>
            </a:r>
            <a:endParaRPr lang="en-US" dirty="0">
              <a:solidFill>
                <a:schemeClr val="bg1">
                  <a:lumMod val="50000"/>
                </a:schemeClr>
              </a:solidFill>
            </a:endParaRPr>
          </a:p>
          <a:p>
            <a:pPr lvl="1"/>
            <a:r>
              <a:rPr lang="en-US" dirty="0">
                <a:solidFill>
                  <a:schemeClr val="bg1">
                    <a:lumMod val="50000"/>
                  </a:schemeClr>
                </a:solidFill>
              </a:rPr>
              <a:t>Knowledge Base </a:t>
            </a:r>
            <a:r>
              <a:rPr lang="en-US" dirty="0" smtClean="0">
                <a:solidFill>
                  <a:schemeClr val="bg1">
                    <a:lumMod val="50000"/>
                  </a:schemeClr>
                </a:solidFill>
              </a:rPr>
              <a:t>and/or Q-Cloud </a:t>
            </a:r>
            <a:r>
              <a:rPr lang="en-US" dirty="0">
                <a:solidFill>
                  <a:schemeClr val="bg1">
                    <a:lumMod val="50000"/>
                  </a:schemeClr>
                </a:solidFill>
              </a:rPr>
              <a:t>Protect Launch and Recovery Guide for AWS section ‘VPC-Private Network Connections</a:t>
            </a:r>
          </a:p>
          <a:p>
            <a:pPr lvl="1"/>
            <a:endParaRPr lang="en-US" dirty="0" smtClean="0"/>
          </a:p>
          <a:p>
            <a:pPr marL="398463" lvl="1" indent="0">
              <a:buNone/>
            </a:pPr>
            <a:endParaRPr lang="en-US" dirty="0" smtClean="0"/>
          </a:p>
        </p:txBody>
      </p:sp>
    </p:spTree>
    <p:extLst>
      <p:ext uri="{BB962C8B-B14F-4D97-AF65-F5344CB8AC3E}">
        <p14:creationId xmlns:p14="http://schemas.microsoft.com/office/powerpoint/2010/main" val="80755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Launch Issues - Network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Potential Customer Q-Cloud (QCP) Launch issues</a:t>
            </a:r>
            <a:endParaRPr lang="en-US" dirty="0"/>
          </a:p>
          <a:p>
            <a:pPr lvl="1"/>
            <a:r>
              <a:rPr lang="en-US" dirty="0" smtClean="0"/>
              <a:t>Launches QCP </a:t>
            </a:r>
            <a:r>
              <a:rPr lang="en-US" dirty="0"/>
              <a:t>instance in VPC that is not part of a </a:t>
            </a:r>
            <a:r>
              <a:rPr lang="en-US" dirty="0" smtClean="0"/>
              <a:t>VPN</a:t>
            </a:r>
            <a:endParaRPr lang="en-US" dirty="0"/>
          </a:p>
          <a:p>
            <a:pPr lvl="1"/>
            <a:r>
              <a:rPr lang="en-US" dirty="0" smtClean="0"/>
              <a:t>Launches QCP </a:t>
            </a:r>
            <a:r>
              <a:rPr lang="en-US" dirty="0"/>
              <a:t>instance in VPC-VPN that is not setup with proper network connectivity to on-site DXi or ISV </a:t>
            </a:r>
            <a:r>
              <a:rPr lang="en-US" dirty="0" smtClean="0"/>
              <a:t>server</a:t>
            </a:r>
          </a:p>
          <a:p>
            <a:r>
              <a:rPr lang="en-US" dirty="0">
                <a:solidFill>
                  <a:schemeClr val="bg1">
                    <a:lumMod val="50000"/>
                  </a:schemeClr>
                </a:solidFill>
              </a:rPr>
              <a:t>Symptoms and </a:t>
            </a:r>
            <a:r>
              <a:rPr lang="en-US" dirty="0" smtClean="0">
                <a:solidFill>
                  <a:schemeClr val="bg1">
                    <a:lumMod val="50000"/>
                  </a:schemeClr>
                </a:solidFill>
              </a:rPr>
              <a:t>Troubleshooting </a:t>
            </a:r>
            <a:r>
              <a:rPr lang="en-US" dirty="0">
                <a:solidFill>
                  <a:schemeClr val="bg1">
                    <a:lumMod val="50000"/>
                  </a:schemeClr>
                </a:solidFill>
              </a:rPr>
              <a:t>steps </a:t>
            </a:r>
            <a:endParaRPr lang="en-US" dirty="0" smtClean="0"/>
          </a:p>
          <a:p>
            <a:pPr lvl="1"/>
            <a:r>
              <a:rPr lang="en-US" dirty="0"/>
              <a:t>The customer has an AWS Support contract they should leverage </a:t>
            </a:r>
          </a:p>
          <a:p>
            <a:pPr lvl="1"/>
            <a:r>
              <a:rPr lang="en-US" dirty="0"/>
              <a:t>We have </a:t>
            </a:r>
            <a:r>
              <a:rPr lang="en-US" i="1" dirty="0" smtClean="0"/>
              <a:t>Q-Cloud </a:t>
            </a:r>
            <a:r>
              <a:rPr lang="en-US" i="1" dirty="0"/>
              <a:t>Protect Launch and Recovery Guide </a:t>
            </a:r>
            <a:r>
              <a:rPr lang="en-US" dirty="0" smtClean="0"/>
              <a:t>which </a:t>
            </a:r>
            <a:r>
              <a:rPr lang="en-US" dirty="0"/>
              <a:t>is intended to narrow the focus to the appropriate AWS Documentation available to the customer</a:t>
            </a:r>
          </a:p>
          <a:p>
            <a:pPr lvl="1"/>
            <a:r>
              <a:rPr lang="en-US" dirty="0"/>
              <a:t>Consulting Service assistance</a:t>
            </a:r>
          </a:p>
          <a:p>
            <a:pPr lvl="1"/>
            <a:r>
              <a:rPr lang="en-US" dirty="0"/>
              <a:t>What QTM Service might need to address:</a:t>
            </a:r>
          </a:p>
          <a:p>
            <a:pPr lvl="2"/>
            <a:r>
              <a:rPr lang="en-US" dirty="0"/>
              <a:t>Similar to troubleshooting existing DXi to DXi Replication </a:t>
            </a:r>
            <a:r>
              <a:rPr lang="en-US" dirty="0" smtClean="0"/>
              <a:t>network issues </a:t>
            </a:r>
            <a:endParaRPr lang="en-US" dirty="0"/>
          </a:p>
          <a:p>
            <a:pPr lvl="2"/>
            <a:r>
              <a:rPr lang="en-US" dirty="0" smtClean="0"/>
              <a:t>Other </a:t>
            </a:r>
            <a:r>
              <a:rPr lang="en-US" dirty="0"/>
              <a:t>services are working and connected to my AWS account but I can’t connect my DXi on-site to the </a:t>
            </a:r>
            <a:r>
              <a:rPr lang="en-US" dirty="0" err="1"/>
              <a:t>DXiA</a:t>
            </a:r>
            <a:r>
              <a:rPr lang="en-US" dirty="0"/>
              <a:t>…Ports, credential issue, etc</a:t>
            </a:r>
            <a:r>
              <a:rPr lang="en-US" dirty="0" smtClean="0"/>
              <a:t>.</a:t>
            </a:r>
            <a:endParaRPr lang="en-US" dirty="0"/>
          </a:p>
          <a:p>
            <a:pPr lvl="2"/>
            <a:r>
              <a:rPr lang="en-US" dirty="0" smtClean="0"/>
              <a:t>Check network set-ups. We only support VPC-VPN network model. No VPC-EIP</a:t>
            </a:r>
          </a:p>
          <a:p>
            <a:pPr lvl="2"/>
            <a:r>
              <a:rPr lang="en-US" dirty="0"/>
              <a:t>Check network ports </a:t>
            </a:r>
            <a:r>
              <a:rPr lang="en-US" dirty="0" smtClean="0"/>
              <a:t>connectivity</a:t>
            </a:r>
          </a:p>
          <a:p>
            <a:pPr lvl="1"/>
            <a:endParaRPr lang="en-US" dirty="0" smtClean="0"/>
          </a:p>
          <a:p>
            <a:pPr marL="398463" lvl="1" indent="0">
              <a:buNone/>
            </a:pPr>
            <a:endParaRPr lang="en-US" dirty="0" smtClean="0"/>
          </a:p>
        </p:txBody>
      </p:sp>
    </p:spTree>
    <p:extLst>
      <p:ext uri="{BB962C8B-B14F-4D97-AF65-F5344CB8AC3E}">
        <p14:creationId xmlns:p14="http://schemas.microsoft.com/office/powerpoint/2010/main" val="21601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Known Issues - QCP </a:t>
            </a:r>
            <a:r>
              <a:rPr lang="en-US" dirty="0"/>
              <a:t>Software </a:t>
            </a:r>
          </a:p>
        </p:txBody>
      </p:sp>
      <p:sp>
        <p:nvSpPr>
          <p:cNvPr id="2" name="Content Placeholder 1"/>
          <p:cNvSpPr>
            <a:spLocks noGrp="1"/>
          </p:cNvSpPr>
          <p:nvPr>
            <p:ph idx="1"/>
          </p:nvPr>
        </p:nvSpPr>
        <p:spPr>
          <a:xfrm>
            <a:off x="368911" y="934579"/>
            <a:ext cx="8216220" cy="3576473"/>
          </a:xfrm>
        </p:spPr>
        <p:txBody>
          <a:bodyPr/>
          <a:lstStyle/>
          <a:p>
            <a:r>
              <a:rPr lang="en-US" sz="1800" dirty="0" smtClean="0"/>
              <a:t>JIRA and Bugzilla Used during product Development &amp; Test</a:t>
            </a:r>
          </a:p>
          <a:p>
            <a:pPr lvl="1"/>
            <a:r>
              <a:rPr lang="en-US" sz="1400" dirty="0" smtClean="0"/>
              <a:t>Search existing JIRA and/or BUG under </a:t>
            </a:r>
            <a:r>
              <a:rPr lang="en-US" sz="1400" dirty="0" err="1" smtClean="0"/>
              <a:t>DXi</a:t>
            </a:r>
            <a:r>
              <a:rPr lang="en-US" sz="1400" dirty="0" smtClean="0"/>
              <a:t>-A project</a:t>
            </a:r>
          </a:p>
          <a:p>
            <a:r>
              <a:rPr lang="en-US" sz="1800" dirty="0" smtClean="0"/>
              <a:t>Issues of interest</a:t>
            </a:r>
          </a:p>
          <a:p>
            <a:pPr lvl="1"/>
            <a:r>
              <a:rPr lang="en-US" sz="1400" dirty="0"/>
              <a:t>Significant number of Blockpool messages logged to QCP /var/log/message</a:t>
            </a:r>
          </a:p>
          <a:p>
            <a:pPr lvl="1"/>
            <a:r>
              <a:rPr lang="en-US" sz="1400" dirty="0"/>
              <a:t>OST Backup timeout – similar to current DXi</a:t>
            </a:r>
          </a:p>
          <a:p>
            <a:pPr lvl="1"/>
            <a:r>
              <a:rPr lang="en-US" sz="1400" dirty="0"/>
              <a:t>GC Fails to restart if Blockpool is restarted – similar to current DXi</a:t>
            </a:r>
          </a:p>
          <a:p>
            <a:pPr lvl="1"/>
            <a:r>
              <a:rPr lang="en-US" sz="1400" dirty="0"/>
              <a:t>Provide method to auto generate CA key/certificate – similar to current DXi</a:t>
            </a:r>
          </a:p>
          <a:p>
            <a:pPr lvl="1"/>
            <a:r>
              <a:rPr lang="en-US" sz="1400" dirty="0"/>
              <a:t>Email SMTP does not support SMTP that require credentials – similar to current DXi</a:t>
            </a:r>
          </a:p>
          <a:p>
            <a:pPr lvl="1"/>
            <a:r>
              <a:rPr lang="en-US" sz="1400" dirty="0"/>
              <a:t>Disallow non-DHCP Ethernet configuration - similar to current V-Series </a:t>
            </a:r>
          </a:p>
          <a:p>
            <a:pPr lvl="1"/>
            <a:r>
              <a:rPr lang="en-US" sz="1400" dirty="0"/>
              <a:t>Q-Cloud Protect Welcome Wizard VTL indicates that Q-Cloud Protect can be used as VTL target - future</a:t>
            </a:r>
          </a:p>
          <a:p>
            <a:pPr lvl="1"/>
            <a:r>
              <a:rPr lang="en-US" sz="1400" dirty="0"/>
              <a:t>Provide UI Utility to initiate EBS Volume Expansion – future</a:t>
            </a:r>
          </a:p>
          <a:p>
            <a:pPr lvl="1"/>
            <a:r>
              <a:rPr lang="en-US" sz="1400" dirty="0"/>
              <a:t>Provide method to migrate to larger EC2 instance – </a:t>
            </a:r>
            <a:r>
              <a:rPr lang="en-US" sz="1400" dirty="0" smtClean="0"/>
              <a:t>future</a:t>
            </a:r>
            <a:endParaRPr lang="en-US" dirty="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22809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Jim Hibbard</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Service Model</a:t>
            </a:r>
            <a:endParaRPr lang="en-US" sz="4800" dirty="0"/>
          </a:p>
        </p:txBody>
      </p:sp>
    </p:spTree>
    <p:extLst>
      <p:ext uri="{BB962C8B-B14F-4D97-AF65-F5344CB8AC3E}">
        <p14:creationId xmlns:p14="http://schemas.microsoft.com/office/powerpoint/2010/main" val="42024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Model Summary</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dirty="0"/>
              <a:t>Case </a:t>
            </a:r>
            <a:r>
              <a:rPr lang="en-US" dirty="0" smtClean="0"/>
              <a:t>Management </a:t>
            </a:r>
            <a:endParaRPr lang="en-US" dirty="0"/>
          </a:p>
          <a:p>
            <a:pPr lvl="1"/>
            <a:r>
              <a:rPr lang="en-US" dirty="0" smtClean="0"/>
              <a:t>Global Service Center </a:t>
            </a:r>
            <a:r>
              <a:rPr lang="en-US" dirty="0"/>
              <a:t>(GSC), CDS, Kuala Lumpur</a:t>
            </a:r>
          </a:p>
          <a:p>
            <a:r>
              <a:rPr lang="en-US" dirty="0"/>
              <a:t>Technical </a:t>
            </a:r>
            <a:r>
              <a:rPr lang="en-US" dirty="0" smtClean="0"/>
              <a:t>Support </a:t>
            </a:r>
            <a:endParaRPr lang="en-US" dirty="0"/>
          </a:p>
          <a:p>
            <a:pPr lvl="1"/>
            <a:r>
              <a:rPr lang="en-US" dirty="0"/>
              <a:t>Advanced Solutions Product Support (ASPS)</a:t>
            </a:r>
          </a:p>
          <a:p>
            <a:r>
              <a:rPr lang="en-US" dirty="0"/>
              <a:t>Field </a:t>
            </a:r>
            <a:r>
              <a:rPr lang="en-US" dirty="0" smtClean="0"/>
              <a:t>Support </a:t>
            </a:r>
            <a:endParaRPr lang="en-US" dirty="0"/>
          </a:p>
          <a:p>
            <a:pPr lvl="1"/>
            <a:r>
              <a:rPr lang="en-US" dirty="0"/>
              <a:t>No Field Support is offered for Q-Cloud Protect</a:t>
            </a:r>
          </a:p>
          <a:p>
            <a:r>
              <a:rPr lang="en-US" dirty="0"/>
              <a:t>Escalation </a:t>
            </a:r>
            <a:r>
              <a:rPr lang="en-US" dirty="0" smtClean="0"/>
              <a:t>Support </a:t>
            </a:r>
            <a:endParaRPr lang="en-US" dirty="0"/>
          </a:p>
          <a:p>
            <a:pPr lvl="1"/>
            <a:r>
              <a:rPr lang="en-US" dirty="0"/>
              <a:t>Service Engineering Specialists (SES), </a:t>
            </a:r>
            <a:r>
              <a:rPr lang="en-US" dirty="0" err="1"/>
              <a:t>DXi</a:t>
            </a:r>
            <a:r>
              <a:rPr lang="en-US" dirty="0"/>
              <a:t> Sustaining Engineering (SUS)</a:t>
            </a:r>
          </a:p>
          <a:p>
            <a:r>
              <a:rPr lang="en-US" dirty="0" smtClean="0"/>
              <a:t>Replacement </a:t>
            </a:r>
            <a:r>
              <a:rPr lang="en-US" dirty="0"/>
              <a:t>Part </a:t>
            </a:r>
            <a:r>
              <a:rPr lang="en-US" dirty="0" smtClean="0"/>
              <a:t>Fulfillment </a:t>
            </a:r>
            <a:endParaRPr lang="en-US" dirty="0"/>
          </a:p>
          <a:p>
            <a:pPr lvl="1"/>
            <a:r>
              <a:rPr lang="en-US" dirty="0"/>
              <a:t>No field replacement components available (Amazon hardware)</a:t>
            </a:r>
          </a:p>
          <a:p>
            <a:r>
              <a:rPr lang="en-US" dirty="0" smtClean="0"/>
              <a:t>Q-Cloud Protect Service </a:t>
            </a:r>
            <a:r>
              <a:rPr lang="en-US" dirty="0"/>
              <a:t>Plan </a:t>
            </a:r>
            <a:r>
              <a:rPr lang="en-US" dirty="0" smtClean="0"/>
              <a:t>includes support details </a:t>
            </a:r>
          </a:p>
          <a:p>
            <a:pPr lvl="1"/>
            <a:r>
              <a:rPr lang="en-US" dirty="0" smtClean="0"/>
              <a:t>PN 0-16065-01</a:t>
            </a:r>
          </a:p>
        </p:txBody>
      </p:sp>
    </p:spTree>
    <p:extLst>
      <p:ext uri="{BB962C8B-B14F-4D97-AF65-F5344CB8AC3E}">
        <p14:creationId xmlns:p14="http://schemas.microsoft.com/office/powerpoint/2010/main" val="35984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Offerings</a:t>
            </a:r>
            <a:endParaRPr lang="en-US" dirty="0"/>
          </a:p>
        </p:txBody>
      </p:sp>
      <p:sp>
        <p:nvSpPr>
          <p:cNvPr id="3" name="Content Placeholder 2"/>
          <p:cNvSpPr>
            <a:spLocks noGrp="1"/>
          </p:cNvSpPr>
          <p:nvPr>
            <p:ph idx="1"/>
          </p:nvPr>
        </p:nvSpPr>
        <p:spPr>
          <a:xfrm>
            <a:off x="395805" y="868680"/>
            <a:ext cx="8216220" cy="36558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smtClean="0"/>
              <a:t>Included Support with AMI purchase</a:t>
            </a:r>
          </a:p>
          <a:p>
            <a:pPr lvl="1"/>
            <a:r>
              <a:rPr lang="en-US" dirty="0" smtClean="0"/>
              <a:t>5x9 Phone Support as a warranty for both AWS Marketplace and </a:t>
            </a:r>
            <a:r>
              <a:rPr lang="en-US" dirty="0" err="1" smtClean="0"/>
              <a:t>GovCloud</a:t>
            </a:r>
            <a:r>
              <a:rPr lang="en-US" dirty="0" smtClean="0"/>
              <a:t> </a:t>
            </a:r>
          </a:p>
          <a:p>
            <a:pPr lvl="1"/>
            <a:r>
              <a:rPr lang="en-US" dirty="0" smtClean="0"/>
              <a:t>Or, will match support contract with </a:t>
            </a:r>
            <a:r>
              <a:rPr lang="en-US" dirty="0" err="1" smtClean="0"/>
              <a:t>on-premise</a:t>
            </a:r>
            <a:r>
              <a:rPr lang="en-US" dirty="0"/>
              <a:t> </a:t>
            </a:r>
            <a:r>
              <a:rPr lang="en-US" dirty="0" err="1" smtClean="0"/>
              <a:t>DXi</a:t>
            </a:r>
            <a:r>
              <a:rPr lang="en-US" dirty="0" smtClean="0"/>
              <a:t>.  If no valid warranty/contract for the </a:t>
            </a:r>
            <a:r>
              <a:rPr lang="en-US" dirty="0" err="1" smtClean="0"/>
              <a:t>on-premise</a:t>
            </a:r>
            <a:r>
              <a:rPr lang="en-US" dirty="0" smtClean="0"/>
              <a:t> </a:t>
            </a:r>
            <a:r>
              <a:rPr lang="en-US" dirty="0" err="1" smtClean="0"/>
              <a:t>DXi</a:t>
            </a:r>
            <a:r>
              <a:rPr lang="en-US" dirty="0" smtClean="0"/>
              <a:t>, support reverts to the included warranty.</a:t>
            </a:r>
            <a:endParaRPr lang="en-US" dirty="0"/>
          </a:p>
          <a:p>
            <a:r>
              <a:rPr lang="en-US" dirty="0" smtClean="0"/>
              <a:t>Support Uplifts</a:t>
            </a:r>
            <a:r>
              <a:rPr lang="en-US" dirty="0"/>
              <a:t>, Extensions, and </a:t>
            </a:r>
            <a:r>
              <a:rPr lang="en-US" dirty="0" smtClean="0"/>
              <a:t>Renewals</a:t>
            </a:r>
          </a:p>
          <a:p>
            <a:pPr lvl="1"/>
            <a:r>
              <a:rPr lang="en-US" dirty="0" smtClean="0"/>
              <a:t>No uplifts are available for the AWS Marketplace product other than match the support level with the </a:t>
            </a:r>
            <a:r>
              <a:rPr lang="en-US" dirty="0" err="1" smtClean="0"/>
              <a:t>on-premise</a:t>
            </a:r>
            <a:r>
              <a:rPr lang="en-US" dirty="0" smtClean="0"/>
              <a:t> </a:t>
            </a:r>
            <a:r>
              <a:rPr lang="en-US" dirty="0" err="1" smtClean="0"/>
              <a:t>DXi</a:t>
            </a:r>
            <a:r>
              <a:rPr lang="en-US" dirty="0" smtClean="0"/>
              <a:t>.</a:t>
            </a:r>
          </a:p>
          <a:p>
            <a:pPr lvl="1"/>
            <a:r>
              <a:rPr lang="en-US" dirty="0" smtClean="0"/>
              <a:t>Silver and Gold Software Support will be offered for the AWS </a:t>
            </a:r>
            <a:r>
              <a:rPr lang="en-US" dirty="0" err="1" smtClean="0"/>
              <a:t>GovCloud</a:t>
            </a:r>
            <a:r>
              <a:rPr lang="en-US" dirty="0" smtClean="0"/>
              <a:t>.</a:t>
            </a:r>
            <a:endParaRPr lang="en-US" dirty="0"/>
          </a:p>
          <a:p>
            <a:r>
              <a:rPr lang="en-US" dirty="0"/>
              <a:t>Consulting </a:t>
            </a:r>
            <a:r>
              <a:rPr lang="en-US" dirty="0" smtClean="0"/>
              <a:t>Services</a:t>
            </a:r>
          </a:p>
          <a:p>
            <a:pPr lvl="1"/>
            <a:r>
              <a:rPr lang="en-US" dirty="0" smtClean="0"/>
              <a:t>Available and highly recommended for customers that are unfamiliar with Amazon Web Services.</a:t>
            </a:r>
          </a:p>
          <a:p>
            <a:pPr lvl="1"/>
            <a:r>
              <a:rPr lang="en-US" dirty="0"/>
              <a:t>Customers need to engage their account team who can quote Consulting Services. </a:t>
            </a:r>
          </a:p>
        </p:txBody>
      </p:sp>
    </p:spTree>
    <p:extLst>
      <p:ext uri="{BB962C8B-B14F-4D97-AF65-F5344CB8AC3E}">
        <p14:creationId xmlns:p14="http://schemas.microsoft.com/office/powerpoint/2010/main" val="133466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 Records</a:t>
            </a:r>
            <a:endParaRPr lang="en-US" dirty="0"/>
          </a:p>
        </p:txBody>
      </p:sp>
      <p:sp>
        <p:nvSpPr>
          <p:cNvPr id="3" name="Content Placeholder 2"/>
          <p:cNvSpPr>
            <a:spLocks noGrp="1"/>
          </p:cNvSpPr>
          <p:nvPr>
            <p:ph idx="1"/>
          </p:nvPr>
        </p:nvSpPr>
        <p:spPr>
          <a:xfrm>
            <a:off x="395805" y="803366"/>
            <a:ext cx="8216220" cy="3721133"/>
          </a:xfrm>
        </p:spPr>
        <p:txBody>
          <a:bodyPr/>
          <a:lstStyle/>
          <a:p>
            <a:r>
              <a:rPr lang="en-US" dirty="0" smtClean="0"/>
              <a:t>IB Records in Oracle Install Base under Quantum unique 14 character serial number</a:t>
            </a:r>
          </a:p>
          <a:p>
            <a:pPr lvl="1"/>
            <a:r>
              <a:rPr lang="en-US" dirty="0" smtClean="0"/>
              <a:t>2 character </a:t>
            </a:r>
            <a:r>
              <a:rPr lang="en-US" dirty="0"/>
              <a:t>site code: </a:t>
            </a:r>
            <a:r>
              <a:rPr lang="en-US" u="sng" dirty="0"/>
              <a:t>AW</a:t>
            </a:r>
            <a:r>
              <a:rPr lang="en-US" dirty="0"/>
              <a:t> </a:t>
            </a:r>
            <a:r>
              <a:rPr lang="en-US" dirty="0" smtClean="0"/>
              <a:t>Metered, </a:t>
            </a:r>
            <a:r>
              <a:rPr lang="en-US" u="sng" dirty="0" smtClean="0"/>
              <a:t>CX</a:t>
            </a:r>
            <a:r>
              <a:rPr lang="en-US" dirty="0" smtClean="0"/>
              <a:t> BYOL</a:t>
            </a:r>
            <a:endParaRPr lang="en-US" dirty="0"/>
          </a:p>
          <a:p>
            <a:pPr lvl="1"/>
            <a:r>
              <a:rPr lang="en-US" dirty="0" smtClean="0"/>
              <a:t>4 numbers: random and unique</a:t>
            </a:r>
            <a:endParaRPr lang="en-US" dirty="0"/>
          </a:p>
          <a:p>
            <a:pPr lvl="1"/>
            <a:r>
              <a:rPr lang="en-US" dirty="0" smtClean="0"/>
              <a:t>3 </a:t>
            </a:r>
            <a:r>
              <a:rPr lang="en-US" dirty="0"/>
              <a:t>character product code: </a:t>
            </a:r>
            <a:r>
              <a:rPr lang="en-US" u="sng" dirty="0"/>
              <a:t>CAH</a:t>
            </a:r>
            <a:r>
              <a:rPr lang="en-US" dirty="0"/>
              <a:t> </a:t>
            </a:r>
            <a:r>
              <a:rPr lang="en-US" dirty="0" smtClean="0"/>
              <a:t>Metered </a:t>
            </a:r>
            <a:r>
              <a:rPr lang="en-US" dirty="0"/>
              <a:t>and </a:t>
            </a:r>
            <a:r>
              <a:rPr lang="en-US" dirty="0" smtClean="0"/>
              <a:t>BYOL</a:t>
            </a:r>
            <a:endParaRPr lang="en-US" dirty="0"/>
          </a:p>
          <a:p>
            <a:pPr lvl="1"/>
            <a:r>
              <a:rPr lang="en-US" dirty="0"/>
              <a:t>5 </a:t>
            </a:r>
            <a:r>
              <a:rPr lang="en-US" dirty="0" smtClean="0"/>
              <a:t>numbers: </a:t>
            </a:r>
            <a:r>
              <a:rPr lang="en-US" dirty="0"/>
              <a:t>random and unique</a:t>
            </a:r>
          </a:p>
          <a:p>
            <a:r>
              <a:rPr lang="en-US" dirty="0" smtClean="0"/>
              <a:t>Product registration is required to generate IB record</a:t>
            </a:r>
          </a:p>
          <a:p>
            <a:pPr lvl="1"/>
            <a:r>
              <a:rPr lang="en-US" dirty="0" smtClean="0"/>
              <a:t>Manual process initially where </a:t>
            </a:r>
            <a:r>
              <a:rPr lang="en-US" dirty="0" smtClean="0"/>
              <a:t>Service Sales </a:t>
            </a:r>
            <a:r>
              <a:rPr lang="en-US" dirty="0"/>
              <a:t>receives Product Registration requests </a:t>
            </a:r>
            <a:r>
              <a:rPr lang="en-US" dirty="0" smtClean="0"/>
              <a:t>to </a:t>
            </a:r>
            <a:r>
              <a:rPr lang="en-US" dirty="0"/>
              <a:t>setup IB records</a:t>
            </a:r>
            <a:r>
              <a:rPr lang="en-US" dirty="0" smtClean="0"/>
              <a:t>.</a:t>
            </a:r>
          </a:p>
          <a:p>
            <a:pPr lvl="1"/>
            <a:r>
              <a:rPr lang="en-US" dirty="0" smtClean="0"/>
              <a:t>Eventual automated process that IT is reviewing</a:t>
            </a:r>
          </a:p>
          <a:p>
            <a:pPr lvl="1"/>
            <a:endParaRPr lang="en-US" dirty="0"/>
          </a:p>
        </p:txBody>
      </p:sp>
    </p:spTree>
    <p:extLst>
      <p:ext uri="{BB962C8B-B14F-4D97-AF65-F5344CB8AC3E}">
        <p14:creationId xmlns:p14="http://schemas.microsoft.com/office/powerpoint/2010/main" val="401275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Initial </a:t>
            </a:r>
            <a:r>
              <a:rPr lang="en-US" dirty="0" smtClean="0"/>
              <a:t>Engagement </a:t>
            </a:r>
            <a:r>
              <a:rPr lang="en-US" dirty="0"/>
              <a:t>with the </a:t>
            </a:r>
            <a:r>
              <a:rPr lang="en-US" dirty="0" smtClean="0"/>
              <a:t>Customer</a:t>
            </a:r>
            <a:endParaRPr lang="en-US" dirty="0"/>
          </a:p>
        </p:txBody>
      </p:sp>
      <p:sp>
        <p:nvSpPr>
          <p:cNvPr id="2" name="Content Placeholder 1"/>
          <p:cNvSpPr>
            <a:spLocks noGrp="1"/>
          </p:cNvSpPr>
          <p:nvPr>
            <p:ph idx="1"/>
          </p:nvPr>
        </p:nvSpPr>
        <p:spPr/>
        <p:txBody>
          <a:bodyPr>
            <a:normAutofit lnSpcReduction="10000"/>
          </a:bodyPr>
          <a:lstStyle/>
          <a:p>
            <a:r>
              <a:rPr lang="en-US" dirty="0" smtClean="0"/>
              <a:t>The Call Queue will manage response time</a:t>
            </a:r>
            <a:endParaRPr lang="en-US" dirty="0"/>
          </a:p>
          <a:p>
            <a:r>
              <a:rPr lang="en-US" sz="2100" dirty="0"/>
              <a:t>Support warranty/contract will be included in the </a:t>
            </a:r>
            <a:r>
              <a:rPr lang="en-US" sz="2100" dirty="0" smtClean="0"/>
              <a:t>IB</a:t>
            </a:r>
            <a:endParaRPr lang="en-US" sz="2100" dirty="0"/>
          </a:p>
          <a:p>
            <a:pPr lvl="1"/>
            <a:r>
              <a:rPr lang="en-US" dirty="0"/>
              <a:t>Base TLA will include a warranty that populates in Coverage Field of SR </a:t>
            </a:r>
          </a:p>
          <a:p>
            <a:pPr lvl="1"/>
            <a:r>
              <a:rPr lang="en-US" dirty="0"/>
              <a:t>We’ll match contract levels </a:t>
            </a:r>
            <a:r>
              <a:rPr lang="en-US" dirty="0" smtClean="0"/>
              <a:t>with </a:t>
            </a:r>
            <a:r>
              <a:rPr lang="en-US" dirty="0"/>
              <a:t>the </a:t>
            </a:r>
            <a:r>
              <a:rPr lang="en-US" dirty="0" err="1"/>
              <a:t>on-premise</a:t>
            </a:r>
            <a:r>
              <a:rPr lang="en-US" dirty="0"/>
              <a:t> </a:t>
            </a:r>
            <a:r>
              <a:rPr lang="en-US" dirty="0" smtClean="0"/>
              <a:t>DXi </a:t>
            </a:r>
            <a:r>
              <a:rPr lang="en-US" dirty="0"/>
              <a:t>(if valid contract exists)</a:t>
            </a:r>
          </a:p>
          <a:p>
            <a:r>
              <a:rPr lang="en-US" dirty="0" smtClean="0"/>
              <a:t>Q-Cloud Protect Serial Number is required for SR</a:t>
            </a:r>
          </a:p>
          <a:p>
            <a:r>
              <a:rPr lang="en-US" dirty="0" smtClean="0"/>
              <a:t>Customer </a:t>
            </a:r>
            <a:r>
              <a:rPr lang="en-US" dirty="0"/>
              <a:t>doesn’t have a Serial </a:t>
            </a:r>
            <a:r>
              <a:rPr lang="en-US" dirty="0" smtClean="0"/>
              <a:t>Number</a:t>
            </a:r>
          </a:p>
          <a:p>
            <a:pPr lvl="1"/>
            <a:r>
              <a:rPr lang="en-US" dirty="0" smtClean="0"/>
              <a:t>The product will generate a unique 14 Character Quantum Serial Number when AMI is launched (refer to </a:t>
            </a:r>
            <a:r>
              <a:rPr lang="en-US" i="1" dirty="0" smtClean="0"/>
              <a:t>Q-Cloud Protect Launch and Recovery Guide</a:t>
            </a:r>
            <a:r>
              <a:rPr lang="en-US" dirty="0" smtClean="0"/>
              <a:t>).  </a:t>
            </a:r>
          </a:p>
          <a:p>
            <a:pPr lvl="2"/>
            <a:r>
              <a:rPr lang="en-US" dirty="0" smtClean="0"/>
              <a:t>Determine </a:t>
            </a:r>
            <a:r>
              <a:rPr lang="en-US" dirty="0"/>
              <a:t>which side of </a:t>
            </a:r>
            <a:r>
              <a:rPr lang="en-US" dirty="0" smtClean="0"/>
              <a:t>support line</a:t>
            </a:r>
            <a:r>
              <a:rPr lang="en-US" dirty="0"/>
              <a:t>:</a:t>
            </a:r>
          </a:p>
          <a:p>
            <a:pPr lvl="3"/>
            <a:r>
              <a:rPr lang="en-US" dirty="0"/>
              <a:t>Either punt to Amazon or </a:t>
            </a:r>
            <a:r>
              <a:rPr lang="en-US" dirty="0" smtClean="0"/>
              <a:t>Quantum Consulting Service </a:t>
            </a:r>
            <a:r>
              <a:rPr lang="en-US" dirty="0"/>
              <a:t>Assistance</a:t>
            </a:r>
          </a:p>
          <a:p>
            <a:pPr lvl="3"/>
            <a:r>
              <a:rPr lang="en-US" dirty="0"/>
              <a:t>Help them by using </a:t>
            </a:r>
            <a:r>
              <a:rPr lang="en-US" dirty="0" smtClean="0"/>
              <a:t>Generic Q-Cloud Protect Serial Number in IB (see service plan)</a:t>
            </a:r>
            <a:endParaRPr lang="en-US" dirty="0"/>
          </a:p>
          <a:p>
            <a:pPr lvl="2"/>
            <a:r>
              <a:rPr lang="en-US" dirty="0"/>
              <a:t>Then they </a:t>
            </a:r>
            <a:r>
              <a:rPr lang="en-US" dirty="0" smtClean="0"/>
              <a:t>complete their AMI launch and register</a:t>
            </a:r>
            <a:r>
              <a:rPr lang="en-US" dirty="0"/>
              <a:t>. </a:t>
            </a:r>
          </a:p>
          <a:p>
            <a:pPr lvl="1"/>
            <a:endParaRPr lang="en-US" dirty="0"/>
          </a:p>
          <a:p>
            <a:endParaRPr lang="en-US" dirty="0"/>
          </a:p>
        </p:txBody>
      </p:sp>
    </p:spTree>
    <p:extLst>
      <p:ext uri="{BB962C8B-B14F-4D97-AF65-F5344CB8AC3E}">
        <p14:creationId xmlns:p14="http://schemas.microsoft.com/office/powerpoint/2010/main" val="416136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Questions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For product sold in the AWS Marketplace, Amazon handles all billing</a:t>
            </a:r>
          </a:p>
          <a:p>
            <a:pPr lvl="1"/>
            <a:r>
              <a:rPr lang="en-US" dirty="0" smtClean="0"/>
              <a:t>Our AWS Marketplace Product </a:t>
            </a:r>
            <a:r>
              <a:rPr lang="en-US" dirty="0"/>
              <a:t>page </a:t>
            </a:r>
            <a:r>
              <a:rPr lang="en-US" dirty="0" smtClean="0"/>
              <a:t>has </a:t>
            </a:r>
            <a:r>
              <a:rPr lang="en-US" dirty="0"/>
              <a:t>clear information regarding the cost of running the product. </a:t>
            </a:r>
            <a:endParaRPr lang="en-US" dirty="0" smtClean="0"/>
          </a:p>
          <a:p>
            <a:pPr lvl="1"/>
            <a:r>
              <a:rPr lang="en-US" sz="1800" dirty="0" smtClean="0">
                <a:cs typeface="ＭＳ Ｐゴシック" charset="0"/>
              </a:rPr>
              <a:t>The </a:t>
            </a:r>
            <a:r>
              <a:rPr lang="en-US" sz="1800" dirty="0">
                <a:cs typeface="ＭＳ Ｐゴシック" charset="0"/>
              </a:rPr>
              <a:t>customer AWS Account pages have several tools and reports related to billing: “Billing and Cost Management’</a:t>
            </a:r>
          </a:p>
          <a:p>
            <a:r>
              <a:rPr lang="en-US" dirty="0" smtClean="0"/>
              <a:t>For </a:t>
            </a:r>
            <a:r>
              <a:rPr lang="en-US" dirty="0" err="1" smtClean="0"/>
              <a:t>GovCloud</a:t>
            </a:r>
            <a:r>
              <a:rPr lang="en-US" dirty="0" smtClean="0"/>
              <a:t> and C2S BYOL</a:t>
            </a:r>
          </a:p>
          <a:p>
            <a:pPr lvl="1"/>
            <a:r>
              <a:rPr lang="en-US" dirty="0" smtClean="0"/>
              <a:t>We will bill for the capacity license and Silver or Gold service contracts.</a:t>
            </a:r>
          </a:p>
          <a:p>
            <a:pPr lvl="1"/>
            <a:r>
              <a:rPr lang="en-US" dirty="0" smtClean="0"/>
              <a:t>Amazon will bill for everything else.</a:t>
            </a:r>
          </a:p>
        </p:txBody>
      </p:sp>
    </p:spTree>
    <p:extLst>
      <p:ext uri="{BB962C8B-B14F-4D97-AF65-F5344CB8AC3E}">
        <p14:creationId xmlns:p14="http://schemas.microsoft.com/office/powerpoint/2010/main" val="188785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Support Details</a:t>
            </a:r>
            <a:endParaRPr lang="en-US" dirty="0"/>
          </a:p>
        </p:txBody>
      </p:sp>
      <p:sp>
        <p:nvSpPr>
          <p:cNvPr id="3" name="Content Placeholder 2"/>
          <p:cNvSpPr>
            <a:spLocks noGrp="1"/>
          </p:cNvSpPr>
          <p:nvPr>
            <p:ph idx="1"/>
          </p:nvPr>
        </p:nvSpPr>
        <p:spPr>
          <a:xfrm>
            <a:off x="395805" y="710283"/>
            <a:ext cx="4313355" cy="3489426"/>
          </a:xfrm>
        </p:spPr>
        <p:txBody>
          <a:bodyPr/>
          <a:lstStyle/>
          <a:p>
            <a:r>
              <a:rPr lang="en-US" sz="1400" dirty="0" smtClean="0"/>
              <a:t>Customers have support contract with Amazon; not Quantum.</a:t>
            </a:r>
          </a:p>
          <a:p>
            <a:r>
              <a:rPr lang="en-US" sz="1400" dirty="0" smtClean="0"/>
              <a:t>Quantum has an Amazon Account Manager assigned to Quantum that can be contacted through Quantum Product Management (Pat Dolan).</a:t>
            </a:r>
          </a:p>
          <a:p>
            <a:r>
              <a:rPr lang="en-US" sz="1400" dirty="0" smtClean="0"/>
              <a:t>If Quantum Service thinks they need to contact Amazon Support, Service should route the request through DXi Sustaining Engineering.</a:t>
            </a:r>
          </a:p>
          <a:p>
            <a:r>
              <a:rPr lang="en-US" sz="1400" dirty="0" smtClean="0"/>
              <a:t>Amazon has a Health dashboard if you suspect an outage: </a:t>
            </a:r>
            <a:r>
              <a:rPr lang="en-US" sz="1400" u="sng" dirty="0">
                <a:hlinkClick r:id="rId2"/>
              </a:rPr>
              <a:t>http://</a:t>
            </a:r>
            <a:r>
              <a:rPr lang="en-US" sz="1400" u="sng" dirty="0" smtClean="0">
                <a:hlinkClick r:id="rId2"/>
              </a:rPr>
              <a:t>status.aws.amazon.com</a:t>
            </a:r>
            <a:endParaRPr lang="en-US" sz="1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51" t="9064" r="-1" b="24542"/>
          <a:stretch/>
        </p:blipFill>
        <p:spPr bwMode="auto">
          <a:xfrm>
            <a:off x="4703934" y="548639"/>
            <a:ext cx="3604388" cy="15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9157"/>
          <a:stretch/>
        </p:blipFill>
        <p:spPr bwMode="auto">
          <a:xfrm>
            <a:off x="4976949" y="2602118"/>
            <a:ext cx="4002292" cy="198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1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Q-Cloud Protect for AWS</a:t>
            </a:r>
            <a:endParaRPr lang="en-US" dirty="0"/>
          </a:p>
        </p:txBody>
      </p:sp>
      <p:sp>
        <p:nvSpPr>
          <p:cNvPr id="3" name="Text Placeholder 2"/>
          <p:cNvSpPr>
            <a:spLocks noGrp="1"/>
          </p:cNvSpPr>
          <p:nvPr>
            <p:ph type="body" idx="1"/>
          </p:nvPr>
        </p:nvSpPr>
        <p:spPr>
          <a:xfrm>
            <a:off x="400777" y="1058779"/>
            <a:ext cx="8286023" cy="3535844"/>
          </a:xfrm>
        </p:spPr>
        <p:txBody>
          <a:bodyPr/>
          <a:lstStyle/>
          <a:p>
            <a:pPr marL="0" indent="0">
              <a:buNone/>
            </a:pPr>
            <a:r>
              <a:rPr lang="en-US" b="1" dirty="0" smtClean="0"/>
              <a:t>For companies </a:t>
            </a:r>
            <a:r>
              <a:rPr lang="en-US" b="1" dirty="0"/>
              <a:t>using tape for offsite storage</a:t>
            </a:r>
          </a:p>
          <a:p>
            <a:pPr lvl="1">
              <a:spcBef>
                <a:spcPts val="300"/>
              </a:spcBef>
              <a:spcAft>
                <a:spcPts val="300"/>
              </a:spcAft>
            </a:pPr>
            <a:r>
              <a:rPr lang="en-US" dirty="0"/>
              <a:t>Eliminate tape</a:t>
            </a:r>
          </a:p>
          <a:p>
            <a:pPr lvl="1">
              <a:spcBef>
                <a:spcPts val="300"/>
              </a:spcBef>
              <a:spcAft>
                <a:spcPts val="300"/>
              </a:spcAft>
            </a:pPr>
            <a:r>
              <a:rPr lang="en-US" dirty="0"/>
              <a:t>Eliminate Iron Mountain costs</a:t>
            </a:r>
          </a:p>
          <a:p>
            <a:pPr lvl="1">
              <a:spcBef>
                <a:spcPts val="300"/>
              </a:spcBef>
              <a:spcAft>
                <a:spcPts val="300"/>
              </a:spcAft>
            </a:pPr>
            <a:r>
              <a:rPr lang="en-US" dirty="0"/>
              <a:t>Eliminate capex associated with DR</a:t>
            </a:r>
          </a:p>
          <a:p>
            <a:pPr lvl="1">
              <a:spcBef>
                <a:spcPts val="300"/>
              </a:spcBef>
              <a:spcAft>
                <a:spcPts val="300"/>
              </a:spcAft>
            </a:pPr>
            <a:r>
              <a:rPr lang="en-US" dirty="0"/>
              <a:t>Improve restore times</a:t>
            </a:r>
          </a:p>
          <a:p>
            <a:pPr lvl="1">
              <a:spcBef>
                <a:spcPts val="300"/>
              </a:spcBef>
              <a:spcAft>
                <a:spcPts val="300"/>
              </a:spcAft>
            </a:pPr>
            <a:r>
              <a:rPr lang="en-US" dirty="0"/>
              <a:t>Answer the “cloud mandate” – offsite DR is a great place to </a:t>
            </a:r>
            <a:r>
              <a:rPr lang="en-US" dirty="0" smtClean="0"/>
              <a:t>start</a:t>
            </a:r>
          </a:p>
          <a:p>
            <a:pPr marL="0" indent="0">
              <a:buNone/>
            </a:pPr>
            <a:r>
              <a:rPr lang="en-US" b="1" dirty="0"/>
              <a:t>For companies considering two deduplication appliances</a:t>
            </a:r>
          </a:p>
          <a:p>
            <a:pPr lvl="1">
              <a:spcBef>
                <a:spcPts val="300"/>
              </a:spcBef>
              <a:spcAft>
                <a:spcPts val="300"/>
              </a:spcAft>
            </a:pPr>
            <a:r>
              <a:rPr lang="en-US" dirty="0"/>
              <a:t>Cut initial capex purchase by 50%, turn to </a:t>
            </a:r>
            <a:r>
              <a:rPr lang="en-US" dirty="0" err="1"/>
              <a:t>opex</a:t>
            </a:r>
            <a:endParaRPr lang="en-US" dirty="0"/>
          </a:p>
          <a:p>
            <a:pPr lvl="1">
              <a:spcBef>
                <a:spcPts val="300"/>
              </a:spcBef>
              <a:spcAft>
                <a:spcPts val="300"/>
              </a:spcAft>
            </a:pPr>
            <a:r>
              <a:rPr lang="en-US" dirty="0"/>
              <a:t>Eliminate co-lo / DR site power, cooling, </a:t>
            </a:r>
            <a:r>
              <a:rPr lang="en-US" dirty="0" err="1"/>
              <a:t>mgmt</a:t>
            </a:r>
            <a:r>
              <a:rPr lang="en-US" dirty="0"/>
              <a:t> costs</a:t>
            </a:r>
          </a:p>
          <a:p>
            <a:pPr lvl="1">
              <a:spcBef>
                <a:spcPts val="300"/>
              </a:spcBef>
              <a:spcAft>
                <a:spcPts val="300"/>
              </a:spcAft>
            </a:pPr>
            <a:r>
              <a:rPr lang="en-US" dirty="0"/>
              <a:t>Answer the “cloud mandate” – start with </a:t>
            </a:r>
            <a:r>
              <a:rPr lang="en-US" dirty="0" smtClean="0"/>
              <a:t>DR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971550"/>
            <a:ext cx="2209800" cy="2235288"/>
          </a:xfrm>
          <a:prstGeom prst="rect">
            <a:avLst/>
          </a:prstGeom>
        </p:spPr>
      </p:pic>
      <p:sp>
        <p:nvSpPr>
          <p:cNvPr id="7" name="TextBox 6"/>
          <p:cNvSpPr txBox="1"/>
          <p:nvPr/>
        </p:nvSpPr>
        <p:spPr>
          <a:xfrm>
            <a:off x="7462871" y="2180799"/>
            <a:ext cx="1023387" cy="338554"/>
          </a:xfrm>
          <a:prstGeom prst="rect">
            <a:avLst/>
          </a:prstGeom>
          <a:noFill/>
        </p:spPr>
        <p:txBody>
          <a:bodyPr wrap="square" lIns="0" tIns="0" rIns="0" bIns="0" rtlCol="0">
            <a:spAutoFit/>
          </a:bodyPr>
          <a:lstStyle/>
          <a:p>
            <a:pPr algn="ctr" defTabSz="457200"/>
            <a:r>
              <a:rPr lang="en-US" sz="1100" b="1" dirty="0" smtClean="0"/>
              <a:t>Q-Cloud Protect for Amazon</a:t>
            </a:r>
            <a:endParaRPr lang="en-US" sz="1100" b="1" dirty="0"/>
          </a:p>
        </p:txBody>
      </p:sp>
      <p:pic>
        <p:nvPicPr>
          <p:cNvPr id="8" name="Picture 5" descr="https://upload.wikimedia.org/wikipedia/commons/thumb/1/1d/AmazonWebservices_Logo.svg/1280px-AmazonWebservices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494242"/>
            <a:ext cx="1318730" cy="527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229" y="2101266"/>
            <a:ext cx="685171" cy="497619"/>
          </a:xfrm>
          <a:prstGeom prst="rect">
            <a:avLst/>
          </a:prstGeom>
        </p:spPr>
      </p:pic>
    </p:spTree>
    <p:extLst>
      <p:ext uri="{BB962C8B-B14F-4D97-AF65-F5344CB8AC3E}">
        <p14:creationId xmlns:p14="http://schemas.microsoft.com/office/powerpoint/2010/main" val="1455377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AWS Launch Steps </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Appendix A</a:t>
            </a:r>
            <a:endParaRPr lang="en-US" sz="4800" dirty="0"/>
          </a:p>
        </p:txBody>
      </p:sp>
    </p:spTree>
    <p:extLst>
      <p:ext uri="{BB962C8B-B14F-4D97-AF65-F5344CB8AC3E}">
        <p14:creationId xmlns:p14="http://schemas.microsoft.com/office/powerpoint/2010/main" val="36329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Marketplace – Product Page</a:t>
            </a:r>
            <a:endParaRPr lang="en-US" dirty="0"/>
          </a:p>
        </p:txBody>
      </p:sp>
      <p:sp>
        <p:nvSpPr>
          <p:cNvPr id="3" name="Text Placeholder 2"/>
          <p:cNvSpPr>
            <a:spLocks noGrp="1"/>
          </p:cNvSpPr>
          <p:nvPr>
            <p:ph type="body" idx="1"/>
          </p:nvPr>
        </p:nvSpPr>
        <p:spPr/>
        <p:txBody>
          <a:bodyPr/>
          <a:lstStyle/>
          <a:p>
            <a:pPr marL="0" indent="0">
              <a:buNone/>
            </a:pPr>
            <a:endParaRPr lang="en-US" dirty="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04" y="1017172"/>
            <a:ext cx="3930937" cy="368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694" y="1017172"/>
            <a:ext cx="4006658" cy="366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41464" y="1929384"/>
            <a:ext cx="1828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Product Descriptions</a:t>
            </a:r>
          </a:p>
          <a:p>
            <a:pPr marL="285750" indent="-285750">
              <a:buFont typeface="Arial" panose="020B0604020202020204" pitchFamily="34" charset="0"/>
              <a:buChar char="•"/>
            </a:pPr>
            <a:r>
              <a:rPr lang="en-US" dirty="0" smtClean="0"/>
              <a:t>Links to Resources</a:t>
            </a:r>
          </a:p>
          <a:p>
            <a:pPr marL="285750" indent="-285750">
              <a:buFont typeface="Arial" panose="020B0604020202020204" pitchFamily="34" charset="0"/>
              <a:buChar char="•"/>
            </a:pPr>
            <a:r>
              <a:rPr lang="en-US" dirty="0" smtClean="0"/>
              <a:t>Pricing Details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35618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a:t>
            </a:r>
            <a:r>
              <a:rPr lang="en-US" dirty="0" smtClean="0"/>
              <a:t>Marketplace - Launch</a:t>
            </a:r>
            <a:endParaRPr lang="en-US" dirty="0"/>
          </a:p>
        </p:txBody>
      </p:sp>
      <p:sp>
        <p:nvSpPr>
          <p:cNvPr id="3" name="Text Placeholder 2"/>
          <p:cNvSpPr>
            <a:spLocks noGrp="1"/>
          </p:cNvSpPr>
          <p:nvPr>
            <p:ph type="body" idx="1"/>
          </p:nvPr>
        </p:nvSpPr>
        <p:spPr/>
        <p:txBody>
          <a:bodyPr/>
          <a:lstStyle/>
          <a:p>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6" y="886968"/>
            <a:ext cx="4170472" cy="377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1131804">
            <a:off x="2907814" y="3676355"/>
            <a:ext cx="869185" cy="9965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5" name="TextBox 4"/>
          <p:cNvSpPr txBox="1"/>
          <p:nvPr/>
        </p:nvSpPr>
        <p:spPr>
          <a:xfrm>
            <a:off x="3779778" y="3627314"/>
            <a:ext cx="2767326" cy="646331"/>
          </a:xfrm>
          <a:prstGeom prst="rect">
            <a:avLst/>
          </a:prstGeom>
          <a:noFill/>
        </p:spPr>
        <p:txBody>
          <a:bodyPr wrap="square" rtlCol="0">
            <a:spAutoFit/>
          </a:bodyPr>
          <a:lstStyle/>
          <a:p>
            <a:r>
              <a:rPr lang="en-US" dirty="0" smtClean="0"/>
              <a:t>Select Region in wh</a:t>
            </a:r>
            <a:r>
              <a:rPr lang="en-US" dirty="0"/>
              <a:t>i</a:t>
            </a:r>
            <a:r>
              <a:rPr lang="en-US" dirty="0" smtClean="0"/>
              <a:t>ch to Launch Instance</a:t>
            </a:r>
            <a:endParaRPr lang="en-US" dirty="0"/>
          </a:p>
        </p:txBody>
      </p:sp>
    </p:spTree>
    <p:extLst>
      <p:ext uri="{BB962C8B-B14F-4D97-AF65-F5344CB8AC3E}">
        <p14:creationId xmlns:p14="http://schemas.microsoft.com/office/powerpoint/2010/main" val="214152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Launch Wizard  - Choose Instance Type</a:t>
            </a:r>
            <a:endParaRPr lang="en-US" dirty="0"/>
          </a:p>
        </p:txBody>
      </p:sp>
      <p:sp>
        <p:nvSpPr>
          <p:cNvPr id="3" name="Text Placeholder 2"/>
          <p:cNvSpPr>
            <a:spLocks noGrp="1"/>
          </p:cNvSpPr>
          <p:nvPr>
            <p:ph type="body" idx="1"/>
          </p:nvPr>
        </p:nvSpPr>
        <p:spPr/>
        <p:txBody>
          <a:bodyPr/>
          <a:lstStyle/>
          <a:p>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923295"/>
            <a:ext cx="6958583" cy="372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Launch Wizard  - </a:t>
            </a:r>
            <a:r>
              <a:rPr lang="en-US" dirty="0" smtClean="0"/>
              <a:t>Configure Instance</a:t>
            </a:r>
            <a:endParaRPr lang="en-US" dirty="0"/>
          </a:p>
        </p:txBody>
      </p:sp>
      <p:sp>
        <p:nvSpPr>
          <p:cNvPr id="3" name="Text Placeholder 2"/>
          <p:cNvSpPr>
            <a:spLocks noGrp="1"/>
          </p:cNvSpPr>
          <p:nvPr>
            <p:ph type="body" idx="1"/>
          </p:nvPr>
        </p:nvSpPr>
        <p:spPr/>
        <p:txBody>
          <a:bodyPr/>
          <a:lstStyle/>
          <a:p>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 y="932942"/>
            <a:ext cx="7013448" cy="377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21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Launch Wizard  - </a:t>
            </a:r>
            <a:r>
              <a:rPr lang="en-US" dirty="0" smtClean="0"/>
              <a:t>Add Storage</a:t>
            </a:r>
            <a:endParaRPr lang="en-US" dirty="0"/>
          </a:p>
        </p:txBody>
      </p:sp>
      <p:sp>
        <p:nvSpPr>
          <p:cNvPr id="3" name="Text Placeholder 2"/>
          <p:cNvSpPr>
            <a:spLocks noGrp="1"/>
          </p:cNvSpPr>
          <p:nvPr>
            <p:ph type="body" idx="1"/>
          </p:nvPr>
        </p:nvSpPr>
        <p:spPr/>
        <p:txBody>
          <a:bodyPr/>
          <a:lstStyle/>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9" y="938341"/>
            <a:ext cx="7050025" cy="37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Launch Wizard  - </a:t>
            </a:r>
            <a:r>
              <a:rPr lang="en-US" dirty="0" smtClean="0"/>
              <a:t>Tag Instance</a:t>
            </a:r>
            <a:endParaRPr lang="en-US" dirty="0"/>
          </a:p>
        </p:txBody>
      </p:sp>
      <p:sp>
        <p:nvSpPr>
          <p:cNvPr id="3" name="Text Placeholder 2"/>
          <p:cNvSpPr>
            <a:spLocks noGrp="1"/>
          </p:cNvSpPr>
          <p:nvPr>
            <p:ph type="body" idx="1"/>
          </p:nvPr>
        </p:nvSpPr>
        <p:spPr/>
        <p:txBody>
          <a:bodyPr/>
          <a:lstStyle/>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 y="886243"/>
            <a:ext cx="7013448" cy="385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29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Launch Wizard  - </a:t>
            </a:r>
            <a:r>
              <a:rPr lang="en-US" dirty="0" smtClean="0"/>
              <a:t>Configure Security Group</a:t>
            </a:r>
            <a:endParaRPr lang="en-US" dirty="0"/>
          </a:p>
        </p:txBody>
      </p:sp>
      <p:sp>
        <p:nvSpPr>
          <p:cNvPr id="3" name="Text Placeholder 2"/>
          <p:cNvSpPr>
            <a:spLocks noGrp="1"/>
          </p:cNvSpPr>
          <p:nvPr>
            <p:ph type="body" idx="1"/>
          </p:nvPr>
        </p:nvSpPr>
        <p:spPr/>
        <p:txBody>
          <a:bodyPr/>
          <a:lstStyle/>
          <a:p>
            <a:pPr marL="0" indent="0">
              <a:buNone/>
            </a:pPr>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dirty="0" smtClean="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2" y="937806"/>
            <a:ext cx="7031737" cy="377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8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Launch Wizard  - </a:t>
            </a:r>
            <a:r>
              <a:rPr lang="en-US" dirty="0" smtClean="0"/>
              <a:t>Review</a:t>
            </a:r>
            <a:endParaRPr lang="en-US" dirty="0"/>
          </a:p>
        </p:txBody>
      </p:sp>
      <p:sp>
        <p:nvSpPr>
          <p:cNvPr id="3" name="Text Placeholder 2"/>
          <p:cNvSpPr>
            <a:spLocks noGrp="1"/>
          </p:cNvSpPr>
          <p:nvPr>
            <p:ph type="body" idx="1"/>
          </p:nvPr>
        </p:nvSpPr>
        <p:spPr/>
        <p:txBody>
          <a:bodyPr/>
          <a:lstStyle/>
          <a:p>
            <a:pPr marL="0" indent="0">
              <a:buNone/>
            </a:pPr>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 y="916517"/>
            <a:ext cx="7104888" cy="371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49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Launch Wizard  - </a:t>
            </a:r>
            <a:r>
              <a:rPr lang="en-US" dirty="0" smtClean="0"/>
              <a:t>Select ssh key pair</a:t>
            </a:r>
            <a:endParaRPr lang="en-US" dirty="0"/>
          </a:p>
        </p:txBody>
      </p:sp>
      <p:sp>
        <p:nvSpPr>
          <p:cNvPr id="4" name="Text Placeholder 3"/>
          <p:cNvSpPr>
            <a:spLocks noGrp="1"/>
          </p:cNvSpPr>
          <p:nvPr>
            <p:ph type="body"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925836"/>
            <a:ext cx="7050024" cy="367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9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Amazon Web Services (AWS)</a:t>
            </a:r>
            <a:endParaRPr lang="en-US" dirty="0"/>
          </a:p>
        </p:txBody>
      </p:sp>
      <p:sp>
        <p:nvSpPr>
          <p:cNvPr id="3" name="Text Placeholder 2"/>
          <p:cNvSpPr>
            <a:spLocks noGrp="1"/>
          </p:cNvSpPr>
          <p:nvPr>
            <p:ph type="body" idx="1"/>
          </p:nvPr>
        </p:nvSpPr>
        <p:spPr/>
        <p:txBody>
          <a:bodyPr/>
          <a:lstStyle/>
          <a:p>
            <a:r>
              <a:rPr lang="en-US" dirty="0" smtClean="0"/>
              <a:t>Q-Cloud Protect is planned for three AWS Cloud Markets:</a:t>
            </a:r>
          </a:p>
          <a:p>
            <a:pPr lvl="1"/>
            <a:r>
              <a:rPr lang="en-US" dirty="0" smtClean="0"/>
              <a:t>AWS Marketplace (Public) </a:t>
            </a:r>
          </a:p>
          <a:p>
            <a:pPr lvl="2"/>
            <a:endParaRPr lang="en-US" dirty="0" smtClean="0">
              <a:solidFill>
                <a:schemeClr val="accent1">
                  <a:lumMod val="75000"/>
                </a:schemeClr>
              </a:solidFill>
            </a:endParaRPr>
          </a:p>
          <a:p>
            <a:pPr lvl="1"/>
            <a:r>
              <a:rPr lang="en-US" dirty="0" smtClean="0"/>
              <a:t>AWS </a:t>
            </a:r>
            <a:r>
              <a:rPr lang="en-US" dirty="0" err="1"/>
              <a:t>GovCloud</a:t>
            </a:r>
            <a:r>
              <a:rPr lang="en-US" dirty="0"/>
              <a:t> Region</a:t>
            </a:r>
          </a:p>
          <a:p>
            <a:pPr lvl="2"/>
            <a:endParaRPr lang="en-US" dirty="0" smtClean="0">
              <a:solidFill>
                <a:schemeClr val="accent1">
                  <a:lumMod val="75000"/>
                </a:schemeClr>
              </a:solidFill>
            </a:endParaRPr>
          </a:p>
          <a:p>
            <a:pPr lvl="1"/>
            <a:r>
              <a:rPr lang="en-US" dirty="0" smtClean="0"/>
              <a:t>Federal </a:t>
            </a:r>
            <a:r>
              <a:rPr lang="en-US" dirty="0"/>
              <a:t>C2S </a:t>
            </a:r>
            <a:r>
              <a:rPr lang="en-US" dirty="0" smtClean="0"/>
              <a:t>Cloud (Private)</a:t>
            </a:r>
            <a:endParaRPr lang="en-US" dirty="0"/>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endParaRPr lang="en-US" sz="1400" dirty="0">
              <a:solidFill>
                <a:schemeClr val="accent1">
                  <a:lumMod val="75000"/>
                </a:schemeClr>
              </a:solidFill>
            </a:endParaRPr>
          </a:p>
          <a:p>
            <a:pPr lvl="1"/>
            <a:endParaRPr lang="en-US" dirty="0" smtClean="0"/>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547" t="30584" r="8304" b="22550"/>
          <a:stretch/>
        </p:blipFill>
        <p:spPr bwMode="auto">
          <a:xfrm>
            <a:off x="6717068" y="1570449"/>
            <a:ext cx="2211232" cy="48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AWS-C2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5786" y="2532037"/>
            <a:ext cx="1693797" cy="169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loud49.com/wp-content/uploads/2014/01/govcloud_events_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06" y="3267091"/>
            <a:ext cx="4931228" cy="114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3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 EC2 Dashboard</a:t>
            </a:r>
            <a:endParaRPr lang="en-US" dirty="0"/>
          </a:p>
        </p:txBody>
      </p:sp>
      <p:sp>
        <p:nvSpPr>
          <p:cNvPr id="4" name="Text Placeholder 3"/>
          <p:cNvSpPr>
            <a:spLocks noGrp="1"/>
          </p:cNvSpPr>
          <p:nvPr>
            <p:ph type="body" idx="1"/>
          </p:nvPr>
        </p:nvSpPr>
        <p:spPr/>
        <p:txBody>
          <a:bodyPr/>
          <a:lstStyle/>
          <a:p>
            <a:pPr marL="0" indent="0">
              <a:buNone/>
            </a:pP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1" y="926458"/>
            <a:ext cx="7077457" cy="377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45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Q-Cloud Protect </a:t>
            </a:r>
            <a:r>
              <a:rPr lang="en-US" dirty="0"/>
              <a:t>– </a:t>
            </a:r>
            <a:r>
              <a:rPr lang="en-US" dirty="0" smtClean="0"/>
              <a:t>Initial Login</a:t>
            </a:r>
            <a:endParaRPr lang="en-US" dirty="0"/>
          </a:p>
        </p:txBody>
      </p:sp>
      <p:sp>
        <p:nvSpPr>
          <p:cNvPr id="4" name="Text Placeholder 3"/>
          <p:cNvSpPr>
            <a:spLocks noGrp="1"/>
          </p:cNvSpPr>
          <p:nvPr>
            <p:ph type="body" idx="1"/>
          </p:nvPr>
        </p:nvSpPr>
        <p:spPr/>
        <p:txBody>
          <a:bodyPr/>
          <a:lstStyle/>
          <a:p>
            <a:pPr marL="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15" y="1009009"/>
            <a:ext cx="7174421" cy="361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10800000">
            <a:off x="5065776" y="2825496"/>
            <a:ext cx="1133856" cy="12801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8" name="TextBox 7"/>
          <p:cNvSpPr txBox="1"/>
          <p:nvPr/>
        </p:nvSpPr>
        <p:spPr>
          <a:xfrm>
            <a:off x="6272784" y="2597116"/>
            <a:ext cx="1591056" cy="830997"/>
          </a:xfrm>
          <a:prstGeom prst="rect">
            <a:avLst/>
          </a:prstGeom>
          <a:noFill/>
        </p:spPr>
        <p:txBody>
          <a:bodyPr wrap="square" rtlCol="0">
            <a:spAutoFit/>
          </a:bodyPr>
          <a:lstStyle/>
          <a:p>
            <a:pPr algn="ctr"/>
            <a:r>
              <a:rPr lang="en-US" sz="1600" dirty="0" smtClean="0"/>
              <a:t>Initial Login use Instance Id for Password</a:t>
            </a:r>
            <a:endParaRPr lang="en-US" sz="1600" dirty="0"/>
          </a:p>
        </p:txBody>
      </p:sp>
    </p:spTree>
    <p:extLst>
      <p:ext uri="{BB962C8B-B14F-4D97-AF65-F5344CB8AC3E}">
        <p14:creationId xmlns:p14="http://schemas.microsoft.com/office/powerpoint/2010/main" val="76248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Q-Cloud Protect – </a:t>
            </a:r>
            <a:r>
              <a:rPr lang="en-US" dirty="0" smtClean="0"/>
              <a:t>Getting Started Wizard</a:t>
            </a:r>
            <a:endParaRPr lang="en-US" dirty="0"/>
          </a:p>
        </p:txBody>
      </p:sp>
      <p:sp>
        <p:nvSpPr>
          <p:cNvPr id="4" name="Text Placeholder 3"/>
          <p:cNvSpPr>
            <a:spLocks noGrp="1"/>
          </p:cNvSpPr>
          <p:nvPr>
            <p:ph type="body"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 y="969263"/>
            <a:ext cx="7187184" cy="363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0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Q-Cloud Protect – </a:t>
            </a:r>
            <a:r>
              <a:rPr lang="en-US" dirty="0" smtClean="0"/>
              <a:t>EULA </a:t>
            </a:r>
            <a:endParaRPr lang="en-US" dirty="0"/>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92" y="932687"/>
            <a:ext cx="7059812" cy="381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9265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Q-Cloud Protect – </a:t>
            </a:r>
            <a:r>
              <a:rPr lang="en-US" dirty="0" smtClean="0"/>
              <a:t>Access Control </a:t>
            </a:r>
            <a:endParaRPr lang="en-US" dirty="0"/>
          </a:p>
        </p:txBody>
      </p:sp>
      <p:sp>
        <p:nvSpPr>
          <p:cNvPr id="3" name="Text Placeholder 2"/>
          <p:cNvSpPr>
            <a:spLocks noGrp="1"/>
          </p:cNvSpPr>
          <p:nvPr>
            <p:ph type="body"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91" y="927006"/>
            <a:ext cx="7303833" cy="369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63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Q-Cloud Protect – </a:t>
            </a:r>
            <a:r>
              <a:rPr lang="en-US" dirty="0" smtClean="0"/>
              <a:t>Confirm</a:t>
            </a:r>
            <a:endParaRPr lang="en-US" dirty="0"/>
          </a:p>
        </p:txBody>
      </p:sp>
      <p:sp>
        <p:nvSpPr>
          <p:cNvPr id="4" name="Text Placeholder 3"/>
          <p:cNvSpPr>
            <a:spLocks noGrp="1"/>
          </p:cNvSpPr>
          <p:nvPr>
            <p:ph type="body"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919987"/>
            <a:ext cx="70866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50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Q-Cloud Protect – </a:t>
            </a:r>
            <a:r>
              <a:rPr lang="en-US" dirty="0" smtClean="0"/>
              <a:t>Configuration Wizard</a:t>
            </a:r>
            <a:endParaRPr lang="en-US" dirty="0"/>
          </a:p>
        </p:txBody>
      </p:sp>
      <p:sp>
        <p:nvSpPr>
          <p:cNvPr id="4" name="Text Placeholder 3"/>
          <p:cNvSpPr>
            <a:spLocks noGrp="1"/>
          </p:cNvSpPr>
          <p:nvPr>
            <p:ph type="body"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93" y="970979"/>
            <a:ext cx="7060756" cy="370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5550408" y="2514600"/>
            <a:ext cx="1280160" cy="29260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5" name="TextBox 4"/>
          <p:cNvSpPr txBox="1"/>
          <p:nvPr/>
        </p:nvSpPr>
        <p:spPr>
          <a:xfrm>
            <a:off x="6830568" y="2337737"/>
            <a:ext cx="1737360" cy="646331"/>
          </a:xfrm>
          <a:prstGeom prst="rect">
            <a:avLst/>
          </a:prstGeom>
          <a:noFill/>
        </p:spPr>
        <p:txBody>
          <a:bodyPr wrap="square" rtlCol="0">
            <a:spAutoFit/>
          </a:bodyPr>
          <a:lstStyle/>
          <a:p>
            <a:pPr algn="ctr"/>
            <a:r>
              <a:rPr lang="en-US" dirty="0" smtClean="0"/>
              <a:t>Standard DXi</a:t>
            </a:r>
          </a:p>
          <a:p>
            <a:pPr algn="ctr"/>
            <a:r>
              <a:rPr lang="en-US" dirty="0" smtClean="0"/>
              <a:t>Config Wizard</a:t>
            </a:r>
            <a:endParaRPr lang="en-US" dirty="0"/>
          </a:p>
        </p:txBody>
      </p:sp>
    </p:spTree>
    <p:extLst>
      <p:ext uri="{BB962C8B-B14F-4D97-AF65-F5344CB8AC3E}">
        <p14:creationId xmlns:p14="http://schemas.microsoft.com/office/powerpoint/2010/main" val="315204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Q-Cloud Protect – </a:t>
            </a:r>
            <a:r>
              <a:rPr lang="en-US" dirty="0" smtClean="0"/>
              <a:t>Home UI</a:t>
            </a:r>
            <a:endParaRPr lang="en-US" dirty="0"/>
          </a:p>
        </p:txBody>
      </p:sp>
      <p:sp>
        <p:nvSpPr>
          <p:cNvPr id="4" name="Text Placeholder 3"/>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910768"/>
            <a:ext cx="7430960" cy="385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67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Amazon Web Services (AWS)</a:t>
            </a:r>
            <a:endParaRPr lang="en-US" dirty="0"/>
          </a:p>
        </p:txBody>
      </p:sp>
      <p:sp>
        <p:nvSpPr>
          <p:cNvPr id="3" name="Text Placeholder 2"/>
          <p:cNvSpPr>
            <a:spLocks noGrp="1"/>
          </p:cNvSpPr>
          <p:nvPr>
            <p:ph type="body" idx="1"/>
          </p:nvPr>
        </p:nvSpPr>
        <p:spPr/>
        <p:txBody>
          <a:bodyPr/>
          <a:lstStyle/>
          <a:p>
            <a:r>
              <a:rPr lang="en-US" dirty="0" smtClean="0"/>
              <a:t>Q-Cloud Protect is planned for three AWS Cloud Markets:</a:t>
            </a:r>
          </a:p>
          <a:p>
            <a:pPr lvl="1"/>
            <a:r>
              <a:rPr lang="en-US" dirty="0" smtClean="0"/>
              <a:t>AWS Marketplace (Public) </a:t>
            </a:r>
          </a:p>
          <a:p>
            <a:pPr lvl="2"/>
            <a:r>
              <a:rPr lang="en-US" b="1" i="1" dirty="0" smtClean="0">
                <a:solidFill>
                  <a:schemeClr val="accent1">
                    <a:lumMod val="75000"/>
                  </a:schemeClr>
                </a:solidFill>
              </a:rPr>
              <a:t>Metered</a:t>
            </a:r>
            <a:r>
              <a:rPr lang="en-US" b="1" dirty="0" smtClean="0">
                <a:solidFill>
                  <a:schemeClr val="accent1">
                    <a:lumMod val="75000"/>
                  </a:schemeClr>
                </a:solidFill>
              </a:rPr>
              <a:t> - no Quantum license - Amazon collects hourly* software fees</a:t>
            </a:r>
          </a:p>
          <a:p>
            <a:pPr lvl="1"/>
            <a:r>
              <a:rPr lang="en-US" dirty="0" smtClean="0"/>
              <a:t>AWS </a:t>
            </a:r>
            <a:r>
              <a:rPr lang="en-US" dirty="0" err="1"/>
              <a:t>GovCloud</a:t>
            </a:r>
            <a:r>
              <a:rPr lang="en-US" dirty="0"/>
              <a:t> Region</a:t>
            </a:r>
          </a:p>
          <a:p>
            <a:pPr lvl="2"/>
            <a:endParaRPr lang="en-US" dirty="0" smtClean="0">
              <a:solidFill>
                <a:schemeClr val="accent1">
                  <a:lumMod val="75000"/>
                </a:schemeClr>
              </a:solidFill>
            </a:endParaRPr>
          </a:p>
          <a:p>
            <a:pPr lvl="1"/>
            <a:r>
              <a:rPr lang="en-US" dirty="0" smtClean="0"/>
              <a:t>Federal </a:t>
            </a:r>
            <a:r>
              <a:rPr lang="en-US" dirty="0"/>
              <a:t>C2S </a:t>
            </a:r>
            <a:r>
              <a:rPr lang="en-US" dirty="0" smtClean="0"/>
              <a:t>Cloud (Private)</a:t>
            </a:r>
            <a:endParaRPr lang="en-US" dirty="0"/>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r>
              <a:rPr lang="en-US" sz="1400" dirty="0" smtClean="0">
                <a:solidFill>
                  <a:schemeClr val="accent1">
                    <a:lumMod val="75000"/>
                  </a:schemeClr>
                </a:solidFill>
              </a:rPr>
              <a:t>*Customer has an option to pre-pay annually to receive a discount</a:t>
            </a:r>
            <a:endParaRPr lang="en-US" sz="1400" dirty="0">
              <a:solidFill>
                <a:schemeClr val="accent1">
                  <a:lumMod val="75000"/>
                </a:schemeClr>
              </a:solidFill>
            </a:endParaRPr>
          </a:p>
          <a:p>
            <a:pPr lvl="1"/>
            <a:endParaRPr lang="en-US" dirty="0" smtClean="0"/>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547" t="30584" r="8304" b="22550"/>
          <a:stretch/>
        </p:blipFill>
        <p:spPr bwMode="auto">
          <a:xfrm>
            <a:off x="6717068" y="1570449"/>
            <a:ext cx="2211232" cy="48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AWS-C2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5786" y="2532037"/>
            <a:ext cx="1693797" cy="169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loud49.com/wp-content/uploads/2014/01/govcloud_events_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06" y="3267091"/>
            <a:ext cx="4931228" cy="114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Amazon Web Services (AWS)</a:t>
            </a:r>
            <a:endParaRPr lang="en-US" dirty="0"/>
          </a:p>
        </p:txBody>
      </p:sp>
      <p:sp>
        <p:nvSpPr>
          <p:cNvPr id="3" name="Text Placeholder 2"/>
          <p:cNvSpPr>
            <a:spLocks noGrp="1"/>
          </p:cNvSpPr>
          <p:nvPr>
            <p:ph type="body" idx="1"/>
          </p:nvPr>
        </p:nvSpPr>
        <p:spPr/>
        <p:txBody>
          <a:bodyPr/>
          <a:lstStyle/>
          <a:p>
            <a:r>
              <a:rPr lang="en-US" dirty="0" smtClean="0"/>
              <a:t>Q-Cloud Protect is planned for three AWS Cloud Markets:</a:t>
            </a:r>
          </a:p>
          <a:p>
            <a:pPr lvl="1"/>
            <a:r>
              <a:rPr lang="en-US" dirty="0" smtClean="0"/>
              <a:t>AWS Marketplace (Public) </a:t>
            </a:r>
          </a:p>
          <a:p>
            <a:pPr lvl="2"/>
            <a:r>
              <a:rPr lang="en-US" i="1" dirty="0" smtClean="0">
                <a:solidFill>
                  <a:schemeClr val="accent1">
                    <a:lumMod val="75000"/>
                  </a:schemeClr>
                </a:solidFill>
              </a:rPr>
              <a:t>Metered</a:t>
            </a:r>
            <a:r>
              <a:rPr lang="en-US" dirty="0" smtClean="0">
                <a:solidFill>
                  <a:schemeClr val="accent1">
                    <a:lumMod val="75000"/>
                  </a:schemeClr>
                </a:solidFill>
              </a:rPr>
              <a:t> - no Quantum license - Amazon collects hourly* software fees</a:t>
            </a:r>
          </a:p>
          <a:p>
            <a:pPr lvl="1"/>
            <a:r>
              <a:rPr lang="en-US" dirty="0" smtClean="0"/>
              <a:t>AWS </a:t>
            </a:r>
            <a:r>
              <a:rPr lang="en-US" dirty="0" err="1"/>
              <a:t>GovCloud</a:t>
            </a:r>
            <a:r>
              <a:rPr lang="en-US" dirty="0"/>
              <a:t> Region</a:t>
            </a:r>
          </a:p>
          <a:p>
            <a:pPr lvl="2"/>
            <a:r>
              <a:rPr lang="en-US" b="1" i="1" dirty="0" smtClean="0">
                <a:solidFill>
                  <a:schemeClr val="accent1">
                    <a:lumMod val="75000"/>
                  </a:schemeClr>
                </a:solidFill>
              </a:rPr>
              <a:t>BYOL</a:t>
            </a:r>
            <a:r>
              <a:rPr lang="en-US" b="1" dirty="0" smtClean="0">
                <a:solidFill>
                  <a:schemeClr val="accent1">
                    <a:lumMod val="75000"/>
                  </a:schemeClr>
                </a:solidFill>
              </a:rPr>
              <a:t> – Quantum licensed via Mosaic server - V-Series Model</a:t>
            </a:r>
          </a:p>
          <a:p>
            <a:pPr lvl="1"/>
            <a:r>
              <a:rPr lang="en-US" dirty="0" smtClean="0"/>
              <a:t>Federal </a:t>
            </a:r>
            <a:r>
              <a:rPr lang="en-US" dirty="0"/>
              <a:t>C2S </a:t>
            </a:r>
            <a:r>
              <a:rPr lang="en-US" dirty="0" smtClean="0"/>
              <a:t>Cloud (Private)</a:t>
            </a:r>
            <a:endParaRPr lang="en-US" dirty="0"/>
          </a:p>
          <a:p>
            <a:pPr lvl="2"/>
            <a:r>
              <a:rPr lang="en-US" b="1" i="1" dirty="0">
                <a:solidFill>
                  <a:schemeClr val="accent1">
                    <a:lumMod val="75000"/>
                  </a:schemeClr>
                </a:solidFill>
              </a:rPr>
              <a:t>BYOL</a:t>
            </a:r>
            <a:r>
              <a:rPr lang="en-US" b="1" dirty="0">
                <a:solidFill>
                  <a:schemeClr val="accent1">
                    <a:lumMod val="75000"/>
                  </a:schemeClr>
                </a:solidFill>
              </a:rPr>
              <a:t> – Quantum licensed via Mosaic server - </a:t>
            </a:r>
            <a:r>
              <a:rPr lang="en-US" b="1" dirty="0" smtClean="0">
                <a:solidFill>
                  <a:schemeClr val="accent1">
                    <a:lumMod val="75000"/>
                  </a:schemeClr>
                </a:solidFill>
              </a:rPr>
              <a:t>V-Series Model (Dark Site)</a:t>
            </a:r>
          </a:p>
          <a:p>
            <a:pPr lvl="2"/>
            <a:endParaRPr lang="en-US" dirty="0">
              <a:solidFill>
                <a:schemeClr val="accent1">
                  <a:lumMod val="75000"/>
                </a:schemeClr>
              </a:solidFill>
            </a:endParaRPr>
          </a:p>
          <a:p>
            <a:pPr lvl="2"/>
            <a:endParaRPr lang="en-US" dirty="0" smtClean="0">
              <a:solidFill>
                <a:schemeClr val="accent1">
                  <a:lumMod val="75000"/>
                </a:schemeClr>
              </a:solidFill>
            </a:endParaRPr>
          </a:p>
          <a:p>
            <a:pPr lvl="2"/>
            <a:endParaRPr lang="en-US" dirty="0">
              <a:solidFill>
                <a:schemeClr val="accent1">
                  <a:lumMod val="75000"/>
                </a:schemeClr>
              </a:solidFill>
            </a:endParaRPr>
          </a:p>
          <a:p>
            <a:pPr lvl="2"/>
            <a:endParaRPr lang="en-US" dirty="0" smtClean="0">
              <a:solidFill>
                <a:schemeClr val="accent1">
                  <a:lumMod val="75000"/>
                </a:schemeClr>
              </a:solidFill>
            </a:endParaRPr>
          </a:p>
          <a:p>
            <a:pPr marL="685800" lvl="2" indent="0">
              <a:buNone/>
            </a:pPr>
            <a:endParaRPr lang="en-US" dirty="0">
              <a:solidFill>
                <a:schemeClr val="accent1">
                  <a:lumMod val="75000"/>
                </a:schemeClr>
              </a:solidFill>
            </a:endParaRPr>
          </a:p>
          <a:p>
            <a:pPr marL="53975" indent="0">
              <a:buNone/>
            </a:pPr>
            <a:r>
              <a:rPr lang="en-US" sz="1400" dirty="0" smtClean="0">
                <a:solidFill>
                  <a:schemeClr val="accent1">
                    <a:lumMod val="75000"/>
                  </a:schemeClr>
                </a:solidFill>
              </a:rPr>
              <a:t>*Customer has an option to pre-pay annually to receive a discount</a:t>
            </a:r>
            <a:endParaRPr lang="en-US" sz="1400" dirty="0">
              <a:solidFill>
                <a:schemeClr val="accent1">
                  <a:lumMod val="75000"/>
                </a:schemeClr>
              </a:solidFill>
            </a:endParaRPr>
          </a:p>
          <a:p>
            <a:pPr lvl="1"/>
            <a:endParaRPr lang="en-US" dirty="0" smtClean="0"/>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547" t="30584" r="8304" b="22550"/>
          <a:stretch/>
        </p:blipFill>
        <p:spPr bwMode="auto">
          <a:xfrm>
            <a:off x="6717068" y="1570449"/>
            <a:ext cx="2211232" cy="48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AWS-C2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5786" y="2532037"/>
            <a:ext cx="1693797" cy="169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loud49.com/wp-content/uploads/2014/01/govcloud_events_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06" y="3267091"/>
            <a:ext cx="4931228" cy="114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1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Q-Cloud Protect Product Offerings</a:t>
            </a:r>
            <a:endParaRPr lang="en-US" dirty="0"/>
          </a:p>
        </p:txBody>
      </p:sp>
      <p:sp>
        <p:nvSpPr>
          <p:cNvPr id="3" name="Text Placeholder 2"/>
          <p:cNvSpPr>
            <a:spLocks noGrp="1"/>
          </p:cNvSpPr>
          <p:nvPr>
            <p:ph type="body" idx="1"/>
          </p:nvPr>
        </p:nvSpPr>
        <p:spPr>
          <a:xfrm>
            <a:off x="400777" y="1200151"/>
            <a:ext cx="4125503" cy="3394472"/>
          </a:xfrm>
        </p:spPr>
        <p:txBody>
          <a:bodyPr/>
          <a:lstStyle/>
          <a:p>
            <a:r>
              <a:rPr lang="en-US" dirty="0" smtClean="0"/>
              <a:t>Offerings</a:t>
            </a:r>
          </a:p>
          <a:p>
            <a:pPr lvl="1"/>
            <a:r>
              <a:rPr lang="en-US" dirty="0" smtClean="0"/>
              <a:t>AWS Marketplace (Public) </a:t>
            </a:r>
          </a:p>
          <a:p>
            <a:pPr lvl="2"/>
            <a:r>
              <a:rPr lang="en-US" i="1" dirty="0" smtClean="0">
                <a:solidFill>
                  <a:schemeClr val="accent1">
                    <a:lumMod val="75000"/>
                  </a:schemeClr>
                </a:solidFill>
              </a:rPr>
              <a:t>Small: Supports 1-20TB ($0.50/hour)</a:t>
            </a:r>
          </a:p>
          <a:p>
            <a:pPr lvl="2"/>
            <a:r>
              <a:rPr lang="en-US" i="1" dirty="0" smtClean="0">
                <a:solidFill>
                  <a:schemeClr val="accent1">
                    <a:lumMod val="75000"/>
                  </a:schemeClr>
                </a:solidFill>
              </a:rPr>
              <a:t>Large: Support 1-90TB ($1.00/hour)</a:t>
            </a:r>
          </a:p>
          <a:p>
            <a:pPr lvl="2"/>
            <a:r>
              <a:rPr lang="en-US" i="1" dirty="0" smtClean="0">
                <a:solidFill>
                  <a:schemeClr val="accent1">
                    <a:lumMod val="75000"/>
                  </a:schemeClr>
                </a:solidFill>
              </a:rPr>
              <a:t>Support: Included</a:t>
            </a:r>
            <a:endParaRPr lang="en-US" dirty="0" smtClean="0">
              <a:solidFill>
                <a:schemeClr val="accent1">
                  <a:lumMod val="75000"/>
                </a:schemeClr>
              </a:solidFill>
            </a:endParaRPr>
          </a:p>
          <a:p>
            <a:pPr lvl="1"/>
            <a:r>
              <a:rPr lang="en-US" dirty="0" smtClean="0"/>
              <a:t>AWS </a:t>
            </a:r>
            <a:r>
              <a:rPr lang="en-US" dirty="0" err="1"/>
              <a:t>GovCloud</a:t>
            </a:r>
            <a:r>
              <a:rPr lang="en-US" dirty="0"/>
              <a:t> Region</a:t>
            </a:r>
          </a:p>
          <a:p>
            <a:pPr lvl="2"/>
            <a:r>
              <a:rPr lang="en-US" i="1" dirty="0" smtClean="0">
                <a:solidFill>
                  <a:schemeClr val="accent1">
                    <a:lumMod val="75000"/>
                  </a:schemeClr>
                </a:solidFill>
              </a:rPr>
              <a:t>One product: 1-90TB ($1,000/TB)</a:t>
            </a:r>
          </a:p>
          <a:p>
            <a:pPr lvl="2"/>
            <a:r>
              <a:rPr lang="en-US" i="1" dirty="0" smtClean="0">
                <a:solidFill>
                  <a:schemeClr val="accent1">
                    <a:lumMod val="75000"/>
                  </a:schemeClr>
                </a:solidFill>
              </a:rPr>
              <a:t>Support: Silver $150/TB, Gold $200/TB</a:t>
            </a:r>
            <a:endParaRPr lang="en-US" dirty="0" smtClean="0">
              <a:solidFill>
                <a:schemeClr val="accent1">
                  <a:lumMod val="75000"/>
                </a:schemeClr>
              </a:solidFill>
            </a:endParaRPr>
          </a:p>
          <a:p>
            <a:pPr lvl="1"/>
            <a:r>
              <a:rPr lang="en-US" dirty="0" smtClean="0"/>
              <a:t>Federal </a:t>
            </a:r>
            <a:r>
              <a:rPr lang="en-US" dirty="0"/>
              <a:t>C2S </a:t>
            </a:r>
            <a:r>
              <a:rPr lang="en-US" dirty="0" smtClean="0"/>
              <a:t>Cloud (Private)</a:t>
            </a:r>
            <a:endParaRPr lang="en-US" dirty="0"/>
          </a:p>
          <a:p>
            <a:pPr lvl="2"/>
            <a:r>
              <a:rPr lang="en-US" i="1" dirty="0">
                <a:solidFill>
                  <a:schemeClr val="accent1">
                    <a:lumMod val="75000"/>
                  </a:schemeClr>
                </a:solidFill>
              </a:rPr>
              <a:t>One product: 1-90TB ($</a:t>
            </a:r>
            <a:r>
              <a:rPr lang="en-US" i="1" dirty="0" smtClean="0">
                <a:solidFill>
                  <a:schemeClr val="accent1">
                    <a:lumMod val="75000"/>
                  </a:schemeClr>
                </a:solidFill>
              </a:rPr>
              <a:t>1,000/TB)</a:t>
            </a:r>
          </a:p>
          <a:p>
            <a:pPr lvl="2"/>
            <a:r>
              <a:rPr lang="en-US" i="1" dirty="0">
                <a:solidFill>
                  <a:schemeClr val="accent1">
                    <a:lumMod val="75000"/>
                  </a:schemeClr>
                </a:solidFill>
              </a:rPr>
              <a:t>Support: Silver $150/TB, Gold $200/TB</a:t>
            </a:r>
            <a:endParaRPr lang="en-US" dirty="0">
              <a:solidFill>
                <a:schemeClr val="accent1">
                  <a:lumMod val="75000"/>
                </a:schemeClr>
              </a:solidFill>
            </a:endParaRPr>
          </a:p>
          <a:p>
            <a:pPr marL="0" indent="0">
              <a:buNone/>
            </a:pPr>
            <a:endParaRPr lang="en-US" dirty="0" smtClean="0"/>
          </a:p>
        </p:txBody>
      </p:sp>
      <p:sp>
        <p:nvSpPr>
          <p:cNvPr id="7" name="Text Placeholder 2"/>
          <p:cNvSpPr txBox="1">
            <a:spLocks/>
          </p:cNvSpPr>
          <p:nvPr/>
        </p:nvSpPr>
        <p:spPr bwMode="auto">
          <a:xfrm>
            <a:off x="4343401" y="1193619"/>
            <a:ext cx="4362994"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rtlCol="0" anchor="t" anchorCtr="0" compatLnSpc="1">
            <a:prstTxWarp prst="textNoShape">
              <a:avLst/>
            </a:prstTxWarp>
            <a:noAutofit/>
          </a:bodyPr>
          <a:lstStyle>
            <a:lvl1pPr marL="227013" indent="-227013" algn="l" rtl="0" eaLnBrk="1" fontAlgn="base" hangingPunct="1">
              <a:spcBef>
                <a:spcPts val="300"/>
              </a:spcBef>
              <a:spcAft>
                <a:spcPts val="300"/>
              </a:spcAft>
              <a:buSzPct val="95000"/>
              <a:buBlip>
                <a:blip r:embed="rId2"/>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Support Details</a:t>
            </a:r>
          </a:p>
          <a:p>
            <a:pPr lvl="1"/>
            <a:r>
              <a:rPr lang="en-US" sz="1200" dirty="0" smtClean="0"/>
              <a:t>QCP launched through AWS Marketplace includes service. </a:t>
            </a:r>
          </a:p>
          <a:p>
            <a:pPr lvl="1"/>
            <a:r>
              <a:rPr lang="en-US" sz="1200" dirty="0" err="1" smtClean="0"/>
              <a:t>GovCloud</a:t>
            </a:r>
            <a:r>
              <a:rPr lang="en-US" sz="1200" dirty="0" smtClean="0"/>
              <a:t> and C2S we’ll offer Silver &amp; Gold uplifts</a:t>
            </a:r>
          </a:p>
          <a:p>
            <a:r>
              <a:rPr lang="en-US" dirty="0" smtClean="0"/>
              <a:t>Consulting Services</a:t>
            </a:r>
          </a:p>
          <a:p>
            <a:pPr lvl="1"/>
            <a:r>
              <a:rPr lang="en-US" sz="1200" dirty="0" smtClean="0"/>
              <a:t>We are offering AWS implementation assistance, targeting customers without AWS experience</a:t>
            </a:r>
          </a:p>
          <a:p>
            <a:pPr lvl="1"/>
            <a:r>
              <a:rPr lang="en-US" sz="1200" dirty="0" smtClean="0"/>
              <a:t>Specifically: </a:t>
            </a:r>
            <a:r>
              <a:rPr lang="en-US" sz="1200" i="1" dirty="0" smtClean="0"/>
              <a:t>Q-Cloud Protect for AWS, Implementation</a:t>
            </a:r>
            <a:endParaRPr lang="en-US" sz="1200" i="1" dirty="0"/>
          </a:p>
          <a:p>
            <a:pPr marL="0" indent="0">
              <a:buFontTx/>
              <a:buNone/>
            </a:pPr>
            <a:endParaRPr lang="en-US" dirty="0" smtClean="0"/>
          </a:p>
        </p:txBody>
      </p:sp>
    </p:spTree>
    <p:extLst>
      <p:ext uri="{BB962C8B-B14F-4D97-AF65-F5344CB8AC3E}">
        <p14:creationId xmlns:p14="http://schemas.microsoft.com/office/powerpoint/2010/main" val="3410265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639&quot;/&gt;&lt;/object&gt;&lt;object type=&quot;3&quot; unique_id=&quot;10004&quot;&gt;&lt;property id=&quot;20148&quot; value=&quot;5&quot;/&gt;&lt;property id=&quot;20300&quot; value=&quot;Slide 2 - &amp;quot;Agenda&amp;quot;&quot;/&gt;&lt;property id=&quot;20307&quot; value=&quot;594&quot;/&gt;&lt;/object&gt;&lt;object type=&quot;3&quot; unique_id=&quot;10005&quot;&gt;&lt;property id=&quot;20148&quot; value=&quot;5&quot;/&gt;&lt;property id=&quot;20300&quot; value=&quot;Slide 3 - &amp;quot;Product Overview &amp;amp;#x09;&amp;quot;&quot;/&gt;&lt;property id=&quot;20307&quot; value=&quot;548&quot;/&gt;&lt;/object&gt;&lt;object type=&quot;3&quot; unique_id=&quot;10006&quot;&gt;&lt;property id=&quot;20148&quot; value=&quot;5&quot;/&gt;&lt;property id=&quot;20300&quot; value=&quot;Slide 4 - &amp;quot;Introducing Q-Cloud Protect for Amazon Web Services&amp;quot;&quot;/&gt;&lt;property id=&quot;20307&quot; value=&quot;631&quot;/&gt;&lt;/object&gt;&lt;object type=&quot;3&quot; unique_id=&quot;10007&quot;&gt;&lt;property id=&quot;20148&quot; value=&quot;5&quot;/&gt;&lt;property id=&quot;20300&quot; value=&quot;Slide 5 - &amp;quot;Benefits of Q-Cloud Protect for AWS&amp;quot;&quot;/&gt;&lt;property id=&quot;20307&quot; value=&quot;595&quot;/&gt;&lt;/object&gt;&lt;object type=&quot;3&quot; unique_id=&quot;10008&quot;&gt;&lt;property id=&quot;20148&quot; value=&quot;5&quot;/&gt;&lt;property id=&quot;20300&quot; value=&quot;Slide 6 - &amp;quot;About Amazon Web Services (AWS)&amp;quot;&quot;/&gt;&lt;property id=&quot;20307&quot; value=&quot;633&quot;/&gt;&lt;/object&gt;&lt;object type=&quot;3&quot; unique_id=&quot;10009&quot;&gt;&lt;property id=&quot;20148&quot; value=&quot;5&quot;/&gt;&lt;property id=&quot;20300&quot; value=&quot;Slide 7 - &amp;quot;About Amazon Web Services (AWS)&amp;quot;&quot;/&gt;&lt;property id=&quot;20307&quot; value=&quot;604&quot;/&gt;&lt;/object&gt;&lt;object type=&quot;3&quot; unique_id=&quot;10010&quot;&gt;&lt;property id=&quot;20148&quot; value=&quot;5&quot;/&gt;&lt;property id=&quot;20300&quot; value=&quot;Slide 8 - &amp;quot;About Amazon Web Services (AWS)&amp;quot;&quot;/&gt;&lt;property id=&quot;20307&quot; value=&quot;632&quot;/&gt;&lt;/object&gt;&lt;object type=&quot;3&quot; unique_id=&quot;10011&quot;&gt;&lt;property id=&quot;20148&quot; value=&quot;5&quot;/&gt;&lt;property id=&quot;20300&quot; value=&quot;Slide 9 - &amp;quot;Q-Cloud Protect Product Offerings&amp;quot;&quot;/&gt;&lt;property id=&quot;20307&quot; value=&quot;605&quot;/&gt;&lt;/object&gt;&lt;object type=&quot;3&quot; unique_id=&quot;10012&quot;&gt;&lt;property id=&quot;20148&quot; value=&quot;5&quot;/&gt;&lt;property id=&quot;20300&quot; value=&quot;Slide 10 - &amp;quot;Customer Use Cases&amp;quot;&quot;/&gt;&lt;property id=&quot;20307&quot; value=&quot;599&quot;/&gt;&lt;/object&gt;&lt;object type=&quot;3&quot; unique_id=&quot;10013&quot;&gt;&lt;property id=&quot;20148&quot; value=&quot;5&quot;/&gt;&lt;property id=&quot;20300&quot; value=&quot;Slide 11 - &amp;quot;Primary Use Case&amp;quot;&quot;/&gt;&lt;property id=&quot;20307&quot; value=&quot;601&quot;/&gt;&lt;/object&gt;&lt;object type=&quot;3&quot; unique_id=&quot;10014&quot;&gt;&lt;property id=&quot;20148&quot; value=&quot;5&quot;/&gt;&lt;property id=&quot;20300&quot; value=&quot;Slide 12 - &amp;quot;Secondary Use Case&amp;quot;&quot;/&gt;&lt;property id=&quot;20307&quot; value=&quot;637&quot;/&gt;&lt;/object&gt;&lt;object type=&quot;3&quot; unique_id=&quot;10015&quot;&gt;&lt;property id=&quot;20148&quot; value=&quot;5&quot;/&gt;&lt;property id=&quot;20300&quot; value=&quot;Slide 13 - &amp;quot;Tertiary Use Case&amp;quot;&quot;/&gt;&lt;property id=&quot;20307&quot; value=&quot;638&quot;/&gt;&lt;/object&gt;&lt;object type=&quot;3&quot; unique_id=&quot;10016&quot;&gt;&lt;property id=&quot;20148&quot; value=&quot;5&quot;/&gt;&lt;property id=&quot;20300&quot; value=&quot;Slide 14 - &amp;quot;Launch Milestones and Timeline&amp;quot;&quot;/&gt;&lt;property id=&quot;20307&quot; value=&quot;600&quot;/&gt;&lt;/object&gt;&lt;object type=&quot;3&quot; unique_id=&quot;10017&quot;&gt;&lt;property id=&quot;20148&quot; value=&quot;5&quot;/&gt;&lt;property id=&quot;20300&quot; value=&quot;Slide 15 - &amp;quot;Support Strategy &amp;amp; Resources &amp;amp;#x09;&amp;quot;&quot;/&gt;&lt;property id=&quot;20307&quot; value=&quot;606&quot;/&gt;&lt;/object&gt;&lt;object type=&quot;3&quot; unique_id=&quot;10018&quot;&gt;&lt;property id=&quot;20148&quot; value=&quot;5&quot;/&gt;&lt;property id=&quot;20300&quot; value=&quot;Slide 16 - &amp;quot;Quantum vs. Amazon Responsibility&amp;quot;&quot;/&gt;&lt;property id=&quot;20307&quot; value=&quot;607&quot;/&gt;&lt;/object&gt;&lt;object type=&quot;3&quot; unique_id=&quot;10019&quot;&gt;&lt;property id=&quot;20148&quot; value=&quot;5&quot;/&gt;&lt;property id=&quot;20300&quot; value=&quot;Slide 17 - &amp;quot;Quantum vs. Amazon Responsibility&amp;quot;&quot;/&gt;&lt;property id=&quot;20307&quot; value=&quot;608&quot;/&gt;&lt;/object&gt;&lt;object type=&quot;3&quot; unique_id=&quot;10020&quot;&gt;&lt;property id=&quot;20148&quot; value=&quot;5&quot;/&gt;&lt;property id=&quot;20300&quot; value=&quot;Slide 18 - &amp;quot;Available Documentation&amp;quot;&quot;/&gt;&lt;property id=&quot;20307&quot; value=&quot;609&quot;/&gt;&lt;/object&gt;&lt;object type=&quot;3&quot; unique_id=&quot;10021&quot;&gt;&lt;property id=&quot;20148&quot; value=&quot;5&quot;/&gt;&lt;property id=&quot;20300&quot; value=&quot;Slide 19 - &amp;quot;Available Training&amp;quot;&quot;/&gt;&lt;property id=&quot;20307&quot; value=&quot;610&quot;/&gt;&lt;/object&gt;&lt;object type=&quot;3&quot; unique_id=&quot;10022&quot;&gt;&lt;property id=&quot;20148&quot; value=&quot;5&quot;/&gt;&lt;property id=&quot;20300&quot; value=&quot;Slide 20 - &amp;quot;Other Resources&amp;quot;&quot;/&gt;&lt;property id=&quot;20307&quot; value=&quot;611&quot;/&gt;&lt;/object&gt;&lt;object type=&quot;3&quot; unique_id=&quot;10023&quot;&gt;&lt;property id=&quot;20148&quot; value=&quot;5&quot;/&gt;&lt;property id=&quot;20300&quot; value=&quot;Slide 21 - &amp;quot;Core Concepts&amp;quot;&quot;/&gt;&lt;property id=&quot;20307&quot; value=&quot;612&quot;/&gt;&lt;/object&gt;&lt;object type=&quot;3&quot; unique_id=&quot;10024&quot;&gt;&lt;property id=&quot;20148&quot; value=&quot;5&quot;/&gt;&lt;property id=&quot;20300&quot; value=&quot;Slide 22 - &amp;quot;AWS Terms and Concepts Learn More: AWS Terms and Concepts&amp;quot;&quot;/&gt;&lt;property id=&quot;20307&quot; value=&quot;613&quot;/&gt;&lt;/object&gt;&lt;object type=&quot;3&quot; unique_id=&quot;10025&quot;&gt;&lt;property id=&quot;20148&quot; value=&quot;5&quot;/&gt;&lt;property id=&quot;20300&quot; value=&quot;Slide 23 - &amp;quot;AWS Terms and Concepts Learn More: AWS Terms and Concepts&amp;quot;&quot;/&gt;&lt;property id=&quot;20307&quot; value=&quot;614&quot;/&gt;&lt;/object&gt;&lt;object type=&quot;3&quot; unique_id=&quot;10026&quot;&gt;&lt;property id=&quot;20148&quot; value=&quot;5&quot;/&gt;&lt;property id=&quot;20300&quot; value=&quot;Slide 24 - &amp;quot;AWS Terms and Concepts Learn More: AWS Terms and Concepts&amp;quot;&quot;/&gt;&lt;property id=&quot;20307&quot; value=&quot;615&quot;/&gt;&lt;/object&gt;&lt;object type=&quot;3&quot; unique_id=&quot;10027&quot;&gt;&lt;property id=&quot;20148&quot; value=&quot;5&quot;/&gt;&lt;property id=&quot;20300&quot; value=&quot;Slide 25 - &amp;quot;Product Architecture&amp;quot;&quot;/&gt;&lt;property id=&quot;20307&quot; value=&quot;636&quot;/&gt;&lt;/object&gt;&lt;object type=&quot;3&quot; unique_id=&quot;10028&quot;&gt;&lt;property id=&quot;20148&quot; value=&quot;5&quot;/&gt;&lt;property id=&quot;20300&quot; value=&quot;Slide 26&quot;/&gt;&lt;property id=&quot;20307&quot; value=&quot;646&quot;/&gt;&lt;/object&gt;&lt;object type=&quot;3&quot; unique_id=&quot;10029&quot;&gt;&lt;property id=&quot;20148&quot; value=&quot;5&quot;/&gt;&lt;property id=&quot;20300&quot; value=&quot;Slide 27 - &amp;quot;Managing EBS Learn More: &amp;lt;insert link&amp;gt; &amp;quot;&quot;/&gt;&lt;property id=&quot;20307&quot; value=&quot;617&quot;/&gt;&lt;/object&gt;&lt;object type=&quot;3&quot; unique_id=&quot;10030&quot;&gt;&lt;property id=&quot;20148&quot; value=&quot;5&quot;/&gt;&lt;property id=&quot;20300&quot; value=&quot;Slide 28 - &amp;quot;Other Notable Changes&amp;quot;&quot;/&gt;&lt;property id=&quot;20307&quot; value=&quot;619&quot;/&gt;&lt;/object&gt;&lt;object type=&quot;3&quot; unique_id=&quot;10031&quot;&gt;&lt;property id=&quot;20148&quot; value=&quot;5&quot;/&gt;&lt;property id=&quot;20300&quot; value=&quot;Slide 29 - &amp;quot;Support Scenarios&amp;quot;&quot;/&gt;&lt;property id=&quot;20307&quot; value=&quot;620&quot;/&gt;&lt;/object&gt;&lt;object type=&quot;3&quot; unique_id=&quot;10032&quot;&gt;&lt;property id=&quot;20148&quot; value=&quot;5&quot;/&gt;&lt;property id=&quot;20300&quot; value=&quot;Slide 30 - &amp;quot;Initial Engagement with the Customer&amp;quot;&quot;/&gt;&lt;property id=&quot;20307&quot; value=&quot;640&quot;/&gt;&lt;/object&gt;&lt;object type=&quot;3&quot; unique_id=&quot;10033&quot;&gt;&lt;property id=&quot;20148&quot; value=&quot;5&quot;/&gt;&lt;property id=&quot;20300&quot; value=&quot;Slide 31 - &amp;quot;Networking Issues&amp;quot;&quot;/&gt;&lt;property id=&quot;20307&quot; value=&quot;622&quot;/&gt;&lt;/object&gt;&lt;object type=&quot;3&quot; unique_id=&quot;10034&quot;&gt;&lt;property id=&quot;20148&quot; value=&quot;5&quot;/&gt;&lt;property id=&quot;20300&quot; value=&quot;Slide 32 - &amp;quot;Performance Issues&amp;quot;&quot;/&gt;&lt;property id=&quot;20307&quot; value=&quot;623&quot;/&gt;&lt;/object&gt;&lt;object type=&quot;3&quot; unique_id=&quot;10035&quot;&gt;&lt;property id=&quot;20148&quot; value=&quot;5&quot;/&gt;&lt;property id=&quot;20300&quot; value=&quot;Slide 33 - &amp;quot;Potential Launch Issues&amp;quot;&quot;/&gt;&lt;property id=&quot;20307&quot; value=&quot;624&quot;/&gt;&lt;/object&gt;&lt;object type=&quot;3&quot; unique_id=&quot;10036&quot;&gt;&lt;property id=&quot;20148&quot; value=&quot;5&quot;/&gt;&lt;property id=&quot;20300&quot; value=&quot;Slide 34 - &amp;quot;Billing Issues&amp;quot;&quot;/&gt;&lt;property id=&quot;20307&quot; value=&quot;641&quot;/&gt;&lt;/object&gt;&lt;object type=&quot;3&quot; unique_id=&quot;10037&quot;&gt;&lt;property id=&quot;20148&quot; value=&quot;5&quot;/&gt;&lt;property id=&quot;20300&quot; value=&quot;Slide 35 - &amp;quot;Known Issues - QCP Software &amp;quot;&quot;/&gt;&lt;property id=&quot;20307&quot; value=&quot;645&quot;/&gt;&lt;/object&gt;&lt;object type=&quot;3&quot; unique_id=&quot;10038&quot;&gt;&lt;property id=&quot;20148&quot; value=&quot;5&quot;/&gt;&lt;property id=&quot;20300&quot; value=&quot;Slide 36 - &amp;quot;Service Model&amp;quot;&quot;/&gt;&lt;property id=&quot;20307&quot; value=&quot;626&quot;/&gt;&lt;/object&gt;&lt;object type=&quot;3&quot; unique_id=&quot;10039&quot;&gt;&lt;property id=&quot;20148&quot; value=&quot;5&quot;/&gt;&lt;property id=&quot;20300&quot; value=&quot;Slide 37 - &amp;quot;Support Model Summary&amp;quot;&quot;/&gt;&lt;property id=&quot;20307&quot; value=&quot;642&quot;/&gt;&lt;/object&gt;&lt;object type=&quot;3&quot; unique_id=&quot;10040&quot;&gt;&lt;property id=&quot;20148&quot; value=&quot;5&quot;/&gt;&lt;property id=&quot;20300&quot; value=&quot;Slide 38 - &amp;quot;Service Offerings&amp;quot;&quot;/&gt;&lt;property id=&quot;20307&quot; value=&quot;643&quot;/&gt;&lt;/object&gt;&lt;object type=&quot;3&quot; unique_id=&quot;10041&quot;&gt;&lt;property id=&quot;20148&quot; value=&quot;5&quot;/&gt;&lt;property id=&quot;20300&quot; value=&quot;Slide 39 - &amp;quot;IB Records&amp;quot;&quot;/&gt;&lt;property id=&quot;20307&quot; value=&quot;629&quot;/&gt;&lt;/object&gt;&lt;object type=&quot;3&quot; unique_id=&quot;10042&quot;&gt;&lt;property id=&quot;20148&quot; value=&quot;5&quot;/&gt;&lt;property id=&quot;20300&quot; value=&quot;Slide 40 - &amp;quot;Amazon Support Details&amp;quot;&quot;/&gt;&lt;property id=&quot;20307&quot; value=&quot;644&quot;/&gt;&lt;/object&gt;&lt;/object&gt;&lt;object type=&quot;8&quot; unique_id=&quot;10084&quot;&gt;&lt;/object&gt;&lt;/object&gt;&lt;/database&gt;"/>
  <p:tag name="MMPROD_NEXTUNIQUEID" val="10009"/>
  <p:tag name="SECTOMILLISECCONVERTED" val="1"/>
</p:tagLst>
</file>

<file path=ppt/theme/theme1.xml><?xml version="1.0" encoding="utf-8"?>
<a:theme xmlns:a="http://schemas.openxmlformats.org/drawingml/2006/main" name="_New__2015_Quantum_PowerPoint_Template_-_Widescreen_Format_[P00582A]">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_New__2015_Quantum_PowerPoint_Template_-_Widescreen_Format_[P00582A]</Template>
  <TotalTime>5017</TotalTime>
  <Words>4579</Words>
  <Application>Microsoft Office PowerPoint</Application>
  <PresentationFormat>On-screen Show (16:9)</PresentationFormat>
  <Paragraphs>643</Paragraphs>
  <Slides>67</Slides>
  <Notes>26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_New__2015_Quantum_PowerPoint_Template_-_Widescreen_Format_[P00582A]</vt:lpstr>
      <vt:lpstr>PowerPoint Presentation</vt:lpstr>
      <vt:lpstr>Agenda</vt:lpstr>
      <vt:lpstr>Product Overview  </vt:lpstr>
      <vt:lpstr>Introducing Q-Cloud Protect for Amazon Web Services</vt:lpstr>
      <vt:lpstr>Benefits of Q-Cloud Protect for AWS</vt:lpstr>
      <vt:lpstr>About Amazon Web Services (AWS)</vt:lpstr>
      <vt:lpstr>About Amazon Web Services (AWS)</vt:lpstr>
      <vt:lpstr>About Amazon Web Services (AWS)</vt:lpstr>
      <vt:lpstr>Q-Cloud Protect Product Offerings</vt:lpstr>
      <vt:lpstr>Customer Use Cases</vt:lpstr>
      <vt:lpstr>Primary Use Case</vt:lpstr>
      <vt:lpstr>Secondary Use Case</vt:lpstr>
      <vt:lpstr>Tertiary Use Case</vt:lpstr>
      <vt:lpstr>Launch Milestones and Timeline</vt:lpstr>
      <vt:lpstr>Support Strategy &amp; Resources  </vt:lpstr>
      <vt:lpstr>Quantum vs. Amazon Responsibility</vt:lpstr>
      <vt:lpstr>Quantum vs. Amazon Responsibility</vt:lpstr>
      <vt:lpstr>Available Documentation</vt:lpstr>
      <vt:lpstr>Available Training</vt:lpstr>
      <vt:lpstr>Other Resources</vt:lpstr>
      <vt:lpstr>Core Concepts</vt:lpstr>
      <vt:lpstr>Q-Cloud Protect Architecture</vt:lpstr>
      <vt:lpstr>Q-Cloud Protect: EC2</vt:lpstr>
      <vt:lpstr>Q-Cloud Protect: EC2</vt:lpstr>
      <vt:lpstr>Q-Cloud Protect: S3</vt:lpstr>
      <vt:lpstr>Architecture Diagram</vt:lpstr>
      <vt:lpstr>Q-Cloud Protect: Odds 'N Ends</vt:lpstr>
      <vt:lpstr>AWS Terms and Concepts Learn More: AWS Terms and Concepts</vt:lpstr>
      <vt:lpstr>AWS Terms and Concepts Learn More: AWS Terms and Concepts</vt:lpstr>
      <vt:lpstr>AWS Terms and Concepts Learn More: AWS Terms and Concepts</vt:lpstr>
      <vt:lpstr>PowerPoint Presentation</vt:lpstr>
      <vt:lpstr>Pre-Launch Checklist</vt:lpstr>
      <vt:lpstr>Pre-Launch Checklist – VPC-VPN</vt:lpstr>
      <vt:lpstr>Managing Metadata EBS</vt:lpstr>
      <vt:lpstr>Other Notable Changes – Home UI</vt:lpstr>
      <vt:lpstr>Other Notable Changes – Advanced Reporting</vt:lpstr>
      <vt:lpstr>Other Notable Items - Supported Configurations</vt:lpstr>
      <vt:lpstr>Other Notable Items – QCP UI</vt:lpstr>
      <vt:lpstr>Support Scenarios</vt:lpstr>
      <vt:lpstr>Potential Launch Issues - Configuration</vt:lpstr>
      <vt:lpstr>Potential Launch Issues - Network</vt:lpstr>
      <vt:lpstr>Known Issues - QCP Software </vt:lpstr>
      <vt:lpstr>Service Model</vt:lpstr>
      <vt:lpstr>Support Model Summary</vt:lpstr>
      <vt:lpstr>Service Offerings</vt:lpstr>
      <vt:lpstr>IB Records</vt:lpstr>
      <vt:lpstr>Initial Engagement with the Customer</vt:lpstr>
      <vt:lpstr>Billing Questions</vt:lpstr>
      <vt:lpstr>Amazon Support Details</vt:lpstr>
      <vt:lpstr>Appendix A</vt:lpstr>
      <vt:lpstr>Amazon Marketplace – Product Page</vt:lpstr>
      <vt:lpstr>Amazon Marketplace - Launch</vt:lpstr>
      <vt:lpstr>Amazon Launch Wizard  - Choose Instance Type</vt:lpstr>
      <vt:lpstr>Amazon Launch Wizard  - Configure Instance</vt:lpstr>
      <vt:lpstr>Amazon Launch Wizard  - Add Storage</vt:lpstr>
      <vt:lpstr>Amazon Launch Wizard  - Tag Instance</vt:lpstr>
      <vt:lpstr>Amazon Launch Wizard  - Configure Security Group</vt:lpstr>
      <vt:lpstr>Amazon Launch Wizard  - Review</vt:lpstr>
      <vt:lpstr>Amazon Launch Wizard  - Select ssh key pair</vt:lpstr>
      <vt:lpstr>Amazon – EC2 Dashboard</vt:lpstr>
      <vt:lpstr>Q-Cloud Protect – Initial Login</vt:lpstr>
      <vt:lpstr>Q-Cloud Protect – Getting Started Wizard</vt:lpstr>
      <vt:lpstr>Q-Cloud Protect – EULA </vt:lpstr>
      <vt:lpstr>Q-Cloud Protect – Access Control </vt:lpstr>
      <vt:lpstr>Q-Cloud Protect – Confirm</vt:lpstr>
      <vt:lpstr>Q-Cloud Protect – Configuration Wizard</vt:lpstr>
      <vt:lpstr>Q-Cloud Protect – Home UI</vt:lpstr>
    </vt:vector>
  </TitlesOfParts>
  <Manager>Isaac Alves</Manager>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Quantum 16:9</dc:subject>
  <dc:creator>Jim Hibbard</dc:creator>
  <cp:keywords>Template Mater 2015</cp:keywords>
  <cp:lastModifiedBy>Jim Hibbard</cp:lastModifiedBy>
  <cp:revision>287</cp:revision>
  <cp:lastPrinted>2016-01-14T18:57:58Z</cp:lastPrinted>
  <dcterms:created xsi:type="dcterms:W3CDTF">2015-06-29T19:53:47Z</dcterms:created>
  <dcterms:modified xsi:type="dcterms:W3CDTF">2016-01-21T14:43:13Z</dcterms:modified>
</cp:coreProperties>
</file>