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6" r:id="rId2"/>
    <p:sldId id="288" r:id="rId3"/>
    <p:sldId id="279" r:id="rId4"/>
    <p:sldId id="277" r:id="rId5"/>
    <p:sldId id="280" r:id="rId6"/>
    <p:sldId id="282" r:id="rId7"/>
    <p:sldId id="281" r:id="rId8"/>
    <p:sldId id="284" r:id="rId9"/>
    <p:sldId id="290" r:id="rId10"/>
    <p:sldId id="285" r:id="rId11"/>
    <p:sldId id="287" r:id="rId12"/>
    <p:sldId id="286" r:id="rId13"/>
    <p:sldId id="289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0000"/>
    <a:srgbClr val="006AD6"/>
    <a:srgbClr val="FFBA00"/>
    <a:srgbClr val="66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5" autoAdjust="0"/>
    <p:restoredTop sz="94660" autoAdjust="0"/>
  </p:normalViewPr>
  <p:slideViewPr>
    <p:cSldViewPr snapToGrid="0" snapToObjects="1">
      <p:cViewPr varScale="1">
        <p:scale>
          <a:sx n="84" d="100"/>
          <a:sy n="8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0963" y="9042400"/>
            <a:ext cx="52832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defTabSz="966788">
              <a:defRPr/>
            </a:pPr>
            <a:r>
              <a:rPr lang="en-US" sz="60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689600" y="9040813"/>
            <a:ext cx="16240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>
              <a:defRPr/>
            </a:pPr>
            <a:fld id="{E1B67E6B-8848-4E02-8910-080D6D1D1CE0}" type="slidenum">
              <a:rPr lang="en-US" sz="1300"/>
              <a:pPr algn="r" defTabSz="966788">
                <a:defRPr/>
              </a:pPr>
              <a:t>‹#›</a:t>
            </a:fld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1925" y="4560888"/>
            <a:ext cx="69913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0963" y="9040813"/>
            <a:ext cx="5283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600"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89600" y="9040813"/>
            <a:ext cx="16240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4C1F808-5CE9-49C1-BD6C-A7373A626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366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7D842-1371-4A8A-8326-2F230C8737A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DE82A-28A4-4404-9D55-B47631B9667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6BBB-539E-441A-9B41-D2EBC7511E2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8600" y="36195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89691-A96C-4CEC-8EF2-C43BFC5B62E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36B2-E91B-4E87-9363-96F7503844C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6B885-A2B2-4B6B-9F77-F95B14C2CA0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F21D1-1D19-4E45-9209-FA0A1F4D8FC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05774-C855-4D46-8B65-E062DBC4D753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F76D-B793-41AF-8115-89FBC63298B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28926-F523-40FB-9169-D1A479DA995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71CA1-F753-4F1B-9DAD-A5D4B15AF69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EDCFF-1EF6-45B5-900A-2755A962CB5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292-21E6-40DD-946E-BCBE05BFD1FE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12A96A0A-4ED8-4E0E-8305-34ED692403B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6" cstate="print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Scalar </a:t>
            </a:r>
            <a:r>
              <a:rPr lang="en-US" dirty="0" smtClean="0"/>
              <a:t>LTFS 2.0 </a:t>
            </a:r>
            <a:r>
              <a:rPr lang="en-US" dirty="0" smtClean="0"/>
              <a:t>- TOI</a:t>
            </a:r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Hawkins</a:t>
            </a:r>
          </a:p>
          <a:p>
            <a:r>
              <a:rPr lang="en-US" dirty="0" smtClean="0"/>
              <a:t>4/3/13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A38D471-D58D-4D88-9160-2B7C627C50C5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10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Snapshot Logs</a:t>
            </a:r>
          </a:p>
          <a:p>
            <a:pPr lvl="1"/>
            <a:r>
              <a:rPr lang="en-US" smtClean="0"/>
              <a:t>/scratch/collect/node1-collection</a:t>
            </a:r>
          </a:p>
          <a:p>
            <a:pPr lvl="2"/>
            <a:r>
              <a:rPr lang="en-US" smtClean="0"/>
              <a:t>Collect.txt – system information</a:t>
            </a:r>
          </a:p>
          <a:p>
            <a:pPr lvl="3"/>
            <a:r>
              <a:rPr lang="en-US" smtClean="0"/>
              <a:t>Platform details/core backtraces/scsi info/network details</a:t>
            </a:r>
          </a:p>
          <a:p>
            <a:pPr lvl="2"/>
            <a:r>
              <a:rPr lang="en-US" smtClean="0"/>
              <a:t>Altfs-info directory (sltfs specific logs)</a:t>
            </a:r>
          </a:p>
          <a:p>
            <a:pPr lvl="3"/>
            <a:r>
              <a:rPr lang="en-US" smtClean="0"/>
              <a:t>Depending on the usage these logs can be rolled every 10 minutes</a:t>
            </a:r>
          </a:p>
          <a:p>
            <a:pPr lvl="3"/>
            <a:r>
              <a:rPr lang="en-US" smtClean="0"/>
              <a:t>Altfs.log* – contains all sltfs logs</a:t>
            </a:r>
          </a:p>
          <a:p>
            <a:pPr lvl="4"/>
            <a:r>
              <a:rPr lang="en-US" smtClean="0"/>
              <a:t>Search for ERR can give you a feel for an error that occurred</a:t>
            </a:r>
          </a:p>
          <a:p>
            <a:pPr lvl="3"/>
            <a:r>
              <a:rPr lang="en-US" smtClean="0"/>
              <a:t>Altfs_debug.log* - debug level logs (development only)</a:t>
            </a:r>
          </a:p>
          <a:p>
            <a:pPr lvl="3"/>
            <a:r>
              <a:rPr lang="en-US" smtClean="0"/>
              <a:t>Altfs_ltfs.log* - drive communications via ltfs</a:t>
            </a:r>
          </a:p>
          <a:p>
            <a:pPr lvl="3"/>
            <a:r>
              <a:rPr lang="en-US" smtClean="0"/>
              <a:t>Altfs_uti.log – uti utility logs (development only)</a:t>
            </a:r>
          </a:p>
          <a:p>
            <a:pPr lvl="3"/>
            <a:r>
              <a:rPr lang="en-US" smtClean="0"/>
              <a:t>Altfsdb.log – altfs database dump</a:t>
            </a:r>
          </a:p>
          <a:p>
            <a:pPr lvl="3"/>
            <a:r>
              <a:rPr lang="en-US" smtClean="0"/>
              <a:t>Configchanges.log – configuration changes that happened via the gui</a:t>
            </a:r>
          </a:p>
          <a:p>
            <a:pPr lvl="3"/>
            <a:r>
              <a:rPr lang="en-US" smtClean="0"/>
              <a:t>Directory.log – list of sltfs owned directories</a:t>
            </a:r>
          </a:p>
          <a:p>
            <a:pPr lvl="3"/>
            <a:r>
              <a:rPr lang="en-US" smtClean="0"/>
              <a:t>Driveusage.log – list of drive mount and dismounts</a:t>
            </a:r>
          </a:p>
          <a:p>
            <a:pPr lvl="3"/>
            <a:r>
              <a:rPr lang="en-US" smtClean="0"/>
              <a:t>Fileops.log* - list of filesystem operations received from host</a:t>
            </a:r>
          </a:p>
          <a:p>
            <a:pPr lvl="3"/>
            <a:r>
              <a:rPr lang="en-US" smtClean="0"/>
              <a:t>Gui.log – activities from the gui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50CDFB3-6531-4D05-A9DA-691365C72C73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11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 (cont)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Snapshot Logs (cont)</a:t>
            </a:r>
          </a:p>
          <a:p>
            <a:pPr lvl="1"/>
            <a:r>
              <a:rPr lang="en-US" smtClean="0"/>
              <a:t>/scratch/collect/node1-collection</a:t>
            </a:r>
          </a:p>
          <a:p>
            <a:pPr lvl="2"/>
            <a:r>
              <a:rPr lang="en-US" smtClean="0"/>
              <a:t>Altfs-info directory (sltfs specific logs)</a:t>
            </a:r>
          </a:p>
          <a:p>
            <a:pPr lvl="3"/>
            <a:r>
              <a:rPr lang="en-US" smtClean="0"/>
              <a:t>Memcheck.log – 5 minute memory tracing</a:t>
            </a:r>
          </a:p>
          <a:p>
            <a:pPr lvl="3"/>
            <a:r>
              <a:rPr lang="en-US" smtClean="0"/>
              <a:t>Memory.log – memory at time of snapshot</a:t>
            </a:r>
          </a:p>
          <a:p>
            <a:pPr lvl="3"/>
            <a:r>
              <a:rPr lang="en-US" smtClean="0"/>
              <a:t>Php_error.log – php (used by the gui) errors</a:t>
            </a:r>
          </a:p>
          <a:p>
            <a:pPr lvl="3"/>
            <a:r>
              <a:rPr lang="en-US" smtClean="0"/>
              <a:t>sltfsWS.log – Webservice logging (possible external apps can use WS)</a:t>
            </a:r>
          </a:p>
          <a:p>
            <a:pPr lvl="3"/>
            <a:r>
              <a:rPr lang="en-US" smtClean="0"/>
              <a:t>Vdbdb.log – RAS database dump </a:t>
            </a:r>
          </a:p>
          <a:p>
            <a:pPr lvl="4"/>
            <a:r>
              <a:rPr lang="en-US" smtClean="0"/>
              <a:t>sl_event_details have tickets</a:t>
            </a:r>
          </a:p>
          <a:p>
            <a:pPr lvl="4"/>
            <a:r>
              <a:rPr lang="en-US" smtClean="0"/>
              <a:t>DT_BAD tickets visable as well, these are not customer facing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1E02EA-98C2-467C-B07B-775B0F9B2C24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12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 (cont)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Darryl Torske - Engineering contact</a:t>
            </a:r>
          </a:p>
          <a:p>
            <a:r>
              <a:rPr lang="en-US" smtClean="0"/>
              <a:t>DT054 – Unexpected System Restart</a:t>
            </a:r>
          </a:p>
          <a:p>
            <a:pPr lvl="1"/>
            <a:r>
              <a:rPr lang="en-US" smtClean="0"/>
              <a:t>Collect Extended snapshot</a:t>
            </a:r>
          </a:p>
          <a:p>
            <a:pPr lvl="1"/>
            <a:r>
              <a:rPr lang="en-US" smtClean="0"/>
              <a:t>System likely panic’d or sltfs cored</a:t>
            </a:r>
          </a:p>
          <a:p>
            <a:pPr lvl="1"/>
            <a:r>
              <a:rPr lang="en-US" smtClean="0"/>
              <a:t>Contact Darryl with this information</a:t>
            </a:r>
          </a:p>
          <a:p>
            <a:pPr lvl="1"/>
            <a:r>
              <a:rPr lang="en-US" smtClean="0"/>
              <a:t>Will see DT055 – Forced unload for each mounted volume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84B50BB-1907-4A9A-BEC6-F943BF4A6FB0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13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Questions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Q and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FF85CE5-3952-4D08-AFF2-0202D1C62E2E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2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Changes from 1.0 to 2.0</a:t>
            </a:r>
          </a:p>
          <a:p>
            <a:pPr lvl="1"/>
            <a:r>
              <a:rPr lang="en-US" smtClean="0"/>
              <a:t>Moved to Dell 520</a:t>
            </a:r>
          </a:p>
          <a:p>
            <a:pPr lvl="1"/>
            <a:r>
              <a:rPr lang="en-US" smtClean="0"/>
              <a:t>LTO6 support</a:t>
            </a:r>
          </a:p>
          <a:p>
            <a:pPr lvl="1"/>
            <a:r>
              <a:rPr lang="en-US" smtClean="0"/>
              <a:t>IBM drive support</a:t>
            </a:r>
          </a:p>
          <a:p>
            <a:r>
              <a:rPr lang="en-US" smtClean="0"/>
              <a:t>Installation and Setup</a:t>
            </a:r>
          </a:p>
          <a:p>
            <a:pPr lvl="1"/>
            <a:r>
              <a:rPr lang="en-US" smtClean="0"/>
              <a:t>Setup Wizard (all the Configuration menus; run only on initial login)</a:t>
            </a:r>
          </a:p>
          <a:p>
            <a:pPr lvl="1"/>
            <a:r>
              <a:rPr lang="en-US" smtClean="0"/>
              <a:t>License key might be an issue during setup</a:t>
            </a:r>
          </a:p>
          <a:p>
            <a:pPr lvl="2"/>
            <a:r>
              <a:rPr lang="en-US" smtClean="0"/>
              <a:t>Generated on the Quantum website by the customer</a:t>
            </a:r>
          </a:p>
          <a:p>
            <a:pPr lvl="2"/>
            <a:r>
              <a:rPr lang="en-US" smtClean="0"/>
              <a:t>Customer shipped a License Key Certificate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Format/Attach/Sequester media</a:t>
            </a:r>
          </a:p>
          <a:p>
            <a:pPr lvl="2"/>
            <a:r>
              <a:rPr lang="en-US" smtClean="0"/>
              <a:t>Media have to be attached to be available for use </a:t>
            </a:r>
          </a:p>
          <a:p>
            <a:pPr lvl="1"/>
            <a:r>
              <a:rPr lang="en-US" smtClean="0"/>
              <a:t>How to map via NFS and CIFS/Samba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C95426-803E-4C8A-B829-D389DFD46BC4}" type="slidenum">
              <a:rPr lang="en-US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LTFS tape contents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 partition tape</a:t>
            </a:r>
          </a:p>
          <a:p>
            <a:pPr lvl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partition contains the file mapping structure (index) of the media</a:t>
            </a:r>
          </a:p>
          <a:p>
            <a:pPr lvl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partition contains the data</a:t>
            </a:r>
          </a:p>
          <a:p>
            <a:r>
              <a:rPr lang="en-US" smtClean="0"/>
              <a:t>Index</a:t>
            </a:r>
          </a:p>
          <a:p>
            <a:pPr lvl="1"/>
            <a:r>
              <a:rPr lang="en-US" smtClean="0"/>
              <a:t>XML file that contains…</a:t>
            </a:r>
          </a:p>
          <a:p>
            <a:pPr lvl="2"/>
            <a:r>
              <a:rPr lang="en-US" smtClean="0"/>
              <a:t>details of the file locations on the media</a:t>
            </a:r>
          </a:p>
          <a:p>
            <a:pPr lvl="2"/>
            <a:r>
              <a:rPr lang="en-US" smtClean="0"/>
              <a:t>Metadata</a:t>
            </a:r>
          </a:p>
          <a:p>
            <a:pPr lvl="1"/>
            <a:r>
              <a:rPr lang="en-US" smtClean="0"/>
              <a:t>Written to the media itself (self describing)</a:t>
            </a:r>
          </a:p>
          <a:p>
            <a:r>
              <a:rPr lang="en-US" smtClean="0"/>
              <a:t>Extents</a:t>
            </a:r>
          </a:p>
          <a:p>
            <a:pPr lvl="1"/>
            <a:r>
              <a:rPr lang="en-US" smtClean="0"/>
              <a:t>Contained in the index</a:t>
            </a:r>
          </a:p>
          <a:p>
            <a:pPr lvl="1"/>
            <a:r>
              <a:rPr lang="en-US" smtClean="0"/>
              <a:t>Identifies file segments and tape location</a:t>
            </a:r>
          </a:p>
          <a:p>
            <a:pPr lvl="1"/>
            <a:r>
              <a:rPr lang="en-US" smtClean="0"/>
              <a:t>Single file can be 1 to 1000’s of Extents</a:t>
            </a:r>
          </a:p>
          <a:p>
            <a:pPr lvl="2"/>
            <a:r>
              <a:rPr lang="en-US" smtClean="0"/>
              <a:t>Depends on filesize and protocol</a:t>
            </a:r>
          </a:p>
          <a:p>
            <a:pPr lvl="2"/>
            <a:r>
              <a:rPr lang="en-US" smtClean="0"/>
              <a:t>CIFS - usually one</a:t>
            </a:r>
          </a:p>
          <a:p>
            <a:pPr lvl="2"/>
            <a:r>
              <a:rPr lang="en-US" smtClean="0"/>
              <a:t>NFS - dependent on mount options and usage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ABA436-D09C-43BE-BD36-5C08D63E782B}" type="slidenum">
              <a:rPr lang="en-US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Reference Chapter 2 of User Guide (Best Practices Guide)</a:t>
            </a:r>
          </a:p>
          <a:p>
            <a:pPr lvl="1"/>
            <a:r>
              <a:rPr lang="en-US" smtClean="0"/>
              <a:t>6-67514-01</a:t>
            </a:r>
          </a:p>
          <a:p>
            <a:pPr lvl="1"/>
            <a:r>
              <a:rPr lang="en-US" smtClean="0"/>
              <a:t>“Must reading”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B6BE42-D462-4F66-91D9-0C4481D59ABC}" type="slidenum">
              <a:rPr lang="en-US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Best Practices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NFS on Linux</a:t>
            </a:r>
          </a:p>
          <a:p>
            <a:pPr lvl="1"/>
            <a:r>
              <a:rPr lang="en-US" smtClean="0"/>
              <a:t>Use nfs version 4 (not 3)</a:t>
            </a:r>
          </a:p>
          <a:p>
            <a:pPr lvl="1"/>
            <a:r>
              <a:rPr lang="en-US" smtClean="0"/>
              <a:t>1MB rsize/wsize</a:t>
            </a:r>
          </a:p>
          <a:p>
            <a:pPr lvl="2"/>
            <a:r>
              <a:rPr lang="en-US" smtClean="0"/>
              <a:t>Lower sizes cause high number of extents (large index files)</a:t>
            </a:r>
          </a:p>
          <a:p>
            <a:pPr lvl="1"/>
            <a:r>
              <a:rPr lang="en-US" smtClean="0"/>
              <a:t>Use directio via the “dd” command</a:t>
            </a:r>
          </a:p>
          <a:p>
            <a:pPr lvl="2"/>
            <a:r>
              <a:rPr lang="en-US" smtClean="0"/>
              <a:t>Out of order extents without directio (causes slow read performance)</a:t>
            </a:r>
          </a:p>
          <a:p>
            <a:r>
              <a:rPr lang="en-US" smtClean="0"/>
              <a:t>File Browsers tend to want to reload all files to get thumbnails</a:t>
            </a:r>
          </a:p>
          <a:p>
            <a:r>
              <a:rPr lang="en-US" smtClean="0"/>
              <a:t>One drive per user (best possible usage model)</a:t>
            </a:r>
          </a:p>
          <a:p>
            <a:pPr lvl="1"/>
            <a:r>
              <a:rPr lang="en-US" smtClean="0"/>
              <a:t>Drive over subscription</a:t>
            </a:r>
          </a:p>
          <a:p>
            <a:pPr lvl="2"/>
            <a:r>
              <a:rPr lang="en-US" smtClean="0"/>
              <a:t>CIFS: Network busy error and must retry</a:t>
            </a:r>
          </a:p>
          <a:p>
            <a:pPr lvl="2"/>
            <a:r>
              <a:rPr lang="en-US" smtClean="0"/>
              <a:t>NFS: Based on otime (mount param) can timeout as well, must retry</a:t>
            </a:r>
          </a:p>
          <a:p>
            <a:r>
              <a:rPr lang="en-US" smtClean="0"/>
              <a:t>Known good tape</a:t>
            </a:r>
          </a:p>
          <a:p>
            <a:pPr lvl="1"/>
            <a:r>
              <a:rPr lang="en-US" smtClean="0"/>
              <a:t>Customer writes non-critical data to a tape that will only be used to verify possible drive failures.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D825A85-AB46-47A6-B65C-1DA4631A8DF1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6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Key Best Practices (cont)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Library </a:t>
            </a:r>
            <a:r>
              <a:rPr lang="en-US" dirty="0" smtClean="0"/>
              <a:t>must be partitioned with LTO5 and LTO6 in different partitions</a:t>
            </a:r>
          </a:p>
          <a:p>
            <a:r>
              <a:rPr lang="en-US" dirty="0" smtClean="0"/>
              <a:t>Avoid editing files on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some editors generate temp files which have to be written to media</a:t>
            </a:r>
          </a:p>
          <a:p>
            <a:r>
              <a:rPr lang="en-US" dirty="0" smtClean="0"/>
              <a:t>Deleting files from the </a:t>
            </a:r>
            <a:r>
              <a:rPr lang="en-US" dirty="0" err="1" smtClean="0"/>
              <a:t>filesystem</a:t>
            </a:r>
            <a:r>
              <a:rPr lang="en-US" dirty="0" smtClean="0"/>
              <a:t> does not free up space</a:t>
            </a:r>
          </a:p>
          <a:p>
            <a:pPr lvl="1"/>
            <a:r>
              <a:rPr lang="en-US" dirty="0" smtClean="0"/>
              <a:t>Format is only way to reclaim space, however data is not recoverable after a format.</a:t>
            </a:r>
          </a:p>
          <a:p>
            <a:r>
              <a:rPr lang="en-US" dirty="0" smtClean="0"/>
              <a:t>Import/Export operations can cause partition to go 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725564C-C2C0-4805-BCBA-732FF9A3C4FC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7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Tools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Save/Restore</a:t>
            </a:r>
          </a:p>
          <a:p>
            <a:pPr lvl="1"/>
            <a:r>
              <a:rPr lang="en-US" smtClean="0"/>
              <a:t>Save current config and allows restore</a:t>
            </a:r>
          </a:p>
          <a:p>
            <a:pPr lvl="1"/>
            <a:r>
              <a:rPr lang="en-US" smtClean="0"/>
              <a:t>Must be at the same version of software to restore as the save was taken</a:t>
            </a:r>
          </a:p>
          <a:p>
            <a:pPr lvl="1"/>
            <a:r>
              <a:rPr lang="en-US" smtClean="0"/>
              <a:t>Saves a maximum of 1GB (uncompressed) of index files most recently used</a:t>
            </a:r>
          </a:p>
          <a:p>
            <a:pPr lvl="2"/>
            <a:r>
              <a:rPr lang="en-US" smtClean="0"/>
              <a:t>Will not save index file for currently mounted tapes</a:t>
            </a:r>
          </a:p>
          <a:p>
            <a:pPr lvl="1"/>
            <a:r>
              <a:rPr lang="en-US" smtClean="0"/>
              <a:t>Must have the matching Quantum serial number to restore if appliance was replaced.</a:t>
            </a:r>
          </a:p>
          <a:p>
            <a:pPr lvl="2"/>
            <a:r>
              <a:rPr lang="en-US" smtClean="0"/>
              <a:t>Use service.sh to set this</a:t>
            </a:r>
          </a:p>
          <a:p>
            <a:r>
              <a:rPr lang="en-US" smtClean="0"/>
              <a:t>Capture snapshot</a:t>
            </a:r>
          </a:p>
          <a:p>
            <a:pPr lvl="1"/>
            <a:r>
              <a:rPr lang="en-US" smtClean="0"/>
              <a:t>“normal snapshot” – keep it to ~10MB or less to email it</a:t>
            </a:r>
          </a:p>
          <a:p>
            <a:pPr lvl="1"/>
            <a:r>
              <a:rPr lang="en-US" smtClean="0"/>
              <a:t>“extended snapshot” – gets all sltfs logs and cores. Can be gigabytes.</a:t>
            </a:r>
          </a:p>
          <a:p>
            <a:pPr lvl="1"/>
            <a:r>
              <a:rPr lang="en-US" smtClean="0"/>
              <a:t>“component log collection” – dell collect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D97C81C-2748-40BE-9F28-2017412E786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8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Tools (cont)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Security</a:t>
            </a:r>
          </a:p>
          <a:p>
            <a:pPr lvl="1"/>
            <a:r>
              <a:rPr lang="en-US" smtClean="0"/>
              <a:t>IP list only (no ranges)</a:t>
            </a:r>
          </a:p>
          <a:p>
            <a:pPr lvl="1"/>
            <a:r>
              <a:rPr lang="en-US" smtClean="0"/>
              <a:t>Customer will be very interested in this</a:t>
            </a:r>
          </a:p>
          <a:p>
            <a:r>
              <a:rPr lang="en-US" smtClean="0"/>
              <a:t>Update firmware</a:t>
            </a:r>
          </a:p>
          <a:p>
            <a:pPr lvl="1"/>
            <a:r>
              <a:rPr lang="en-US" smtClean="0"/>
              <a:t>Not allowed if tapes are mounted or any tickets are open</a:t>
            </a:r>
          </a:p>
          <a:p>
            <a:pPr lvl="1"/>
            <a:r>
              <a:rPr lang="en-US" smtClean="0"/>
              <a:t>Normally takes 10-15 minutes</a:t>
            </a:r>
          </a:p>
          <a:p>
            <a:pPr lvl="1"/>
            <a:r>
              <a:rPr lang="en-US" smtClean="0"/>
              <a:t>If component firmware upgrades required can take an hour</a:t>
            </a:r>
          </a:p>
          <a:p>
            <a:r>
              <a:rPr lang="en-US" smtClean="0"/>
              <a:t>Diagnostic tickets</a:t>
            </a:r>
          </a:p>
          <a:p>
            <a:pPr lvl="1"/>
            <a:r>
              <a:rPr lang="en-US" smtClean="0"/>
              <a:t>3 Levels</a:t>
            </a:r>
          </a:p>
          <a:p>
            <a:pPr lvl="2"/>
            <a:r>
              <a:rPr lang="en-US" smtClean="0"/>
              <a:t>Low – Blue; Medium – Yellow; Red - High</a:t>
            </a:r>
          </a:p>
          <a:p>
            <a:pPr lvl="1"/>
            <a:r>
              <a:rPr lang="en-US" smtClean="0"/>
              <a:t>Always check the library for tickets</a:t>
            </a:r>
          </a:p>
          <a:p>
            <a:pPr lvl="2"/>
            <a:r>
              <a:rPr lang="en-US" smtClean="0"/>
              <a:t>Specifically for Tape alerts on drive and media</a:t>
            </a:r>
          </a:p>
          <a:p>
            <a:pPr lvl="1"/>
            <a:r>
              <a:rPr lang="en-US" smtClean="0"/>
              <a:t>Each ticket has resolutions to follow</a:t>
            </a:r>
          </a:p>
          <a:p>
            <a:pPr lvl="2"/>
            <a:r>
              <a:rPr lang="en-US" smtClean="0"/>
              <a:t>If-then structure</a:t>
            </a:r>
          </a:p>
          <a:p>
            <a:pPr lvl="2"/>
            <a:r>
              <a:rPr lang="en-US" smtClean="0"/>
              <a:t>Find changes or helpful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EB37521-B980-47EA-9EF0-212EB5623BC7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9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Items to be aware of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SLTFSCK</a:t>
            </a:r>
          </a:p>
          <a:p>
            <a:pPr lvl="1"/>
            <a:r>
              <a:rPr lang="en-US" smtClean="0"/>
              <a:t>Recovery of media by the user to a valid index</a:t>
            </a:r>
          </a:p>
          <a:p>
            <a:pPr lvl="2"/>
            <a:r>
              <a:rPr lang="en-US" smtClean="0"/>
              <a:t>If power outage during write and index is not written</a:t>
            </a:r>
          </a:p>
          <a:p>
            <a:pPr lvl="2"/>
            <a:r>
              <a:rPr lang="en-US" smtClean="0"/>
              <a:t>Will drop data up to the last written index.</a:t>
            </a:r>
          </a:p>
          <a:p>
            <a:pPr lvl="1"/>
            <a:r>
              <a:rPr lang="en-US" smtClean="0"/>
              <a:t>Currently not functional in 2.0 (will be fixed in 2.1)</a:t>
            </a:r>
          </a:p>
          <a:p>
            <a:pPr lvl="2"/>
            <a:r>
              <a:rPr lang="en-US" smtClean="0"/>
              <a:t>TSB likely in case service becomes involved</a:t>
            </a:r>
          </a:p>
          <a:p>
            <a:r>
              <a:rPr lang="en-US" smtClean="0"/>
              <a:t>Library and drive reservations</a:t>
            </a:r>
          </a:p>
          <a:p>
            <a:pPr lvl="1"/>
            <a:r>
              <a:rPr lang="en-US" smtClean="0"/>
              <a:t>Crash of SLTFS can leave reservations on drive and library</a:t>
            </a:r>
          </a:p>
          <a:p>
            <a:pPr lvl="1"/>
            <a:r>
              <a:rPr lang="en-US" smtClean="0"/>
              <a:t>Restart should release reservations</a:t>
            </a:r>
          </a:p>
          <a:p>
            <a:pPr lvl="1"/>
            <a:r>
              <a:rPr lang="en-US" smtClean="0"/>
              <a:t>Re-cabling HBA or switching SLTFS appliances may not release them</a:t>
            </a:r>
          </a:p>
          <a:p>
            <a:pPr lvl="1"/>
            <a:r>
              <a:rPr lang="en-US" smtClean="0"/>
              <a:t>Reboot drive and/or library (look for tickets on library)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presentation">
  <a:themeElements>
    <a:clrScheme name="Qpresentation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Q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Qpresentation</Template>
  <TotalTime>2793</TotalTime>
  <Words>982</Words>
  <Application>Microsoft Office PowerPoint</Application>
  <PresentationFormat>On-screen Show (4:3)</PresentationFormat>
  <Paragraphs>160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Qpresentation</vt:lpstr>
      <vt:lpstr>Scalar LTFS 2.0 - TOI</vt:lpstr>
      <vt:lpstr>Intro</vt:lpstr>
      <vt:lpstr>LTFS tape contents</vt:lpstr>
      <vt:lpstr>Best Practices</vt:lpstr>
      <vt:lpstr>Key Best Practices</vt:lpstr>
      <vt:lpstr>Key Best Practices (cont)</vt:lpstr>
      <vt:lpstr>Tools</vt:lpstr>
      <vt:lpstr>Tools (cont)</vt:lpstr>
      <vt:lpstr>Items to be aware of</vt:lpstr>
      <vt:lpstr>Troubleshooting</vt:lpstr>
      <vt:lpstr>Troubleshooting (cont)</vt:lpstr>
      <vt:lpstr>Troubleshooting (cont)</vt:lpstr>
      <vt:lpstr>Questions</vt:lpstr>
    </vt:vector>
  </TitlesOfParts>
  <Company>Quantum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Management Competitive Landscape</dc:title>
  <dc:creator>ebassier</dc:creator>
  <cp:lastModifiedBy>dross</cp:lastModifiedBy>
  <cp:revision>152</cp:revision>
  <dcterms:created xsi:type="dcterms:W3CDTF">2010-04-08T21:19:26Z</dcterms:created>
  <dcterms:modified xsi:type="dcterms:W3CDTF">2013-04-03T15:13:37Z</dcterms:modified>
</cp:coreProperties>
</file>