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9"/>
  </p:notesMasterIdLst>
  <p:handoutMasterIdLst>
    <p:handoutMasterId r:id="rId20"/>
  </p:handoutMasterIdLst>
  <p:sldIdLst>
    <p:sldId id="603" r:id="rId2"/>
    <p:sldId id="602" r:id="rId3"/>
    <p:sldId id="735" r:id="rId4"/>
    <p:sldId id="746" r:id="rId5"/>
    <p:sldId id="769" r:id="rId6"/>
    <p:sldId id="770" r:id="rId7"/>
    <p:sldId id="771" r:id="rId8"/>
    <p:sldId id="772" r:id="rId9"/>
    <p:sldId id="786" r:id="rId10"/>
    <p:sldId id="780" r:id="rId11"/>
    <p:sldId id="683" r:id="rId12"/>
    <p:sldId id="779" r:id="rId13"/>
    <p:sldId id="781" r:id="rId14"/>
    <p:sldId id="782" r:id="rId15"/>
    <p:sldId id="783" r:id="rId16"/>
    <p:sldId id="784" r:id="rId17"/>
    <p:sldId id="785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1202"/>
    <a:srgbClr val="FFBA00"/>
    <a:srgbClr val="00FF00"/>
    <a:srgbClr val="FFFF66"/>
    <a:srgbClr val="FFFF99"/>
    <a:srgbClr val="006AD6"/>
    <a:srgbClr val="6666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58" autoAdjust="0"/>
    <p:restoredTop sz="94647" autoAdjust="0"/>
  </p:normalViewPr>
  <p:slideViewPr>
    <p:cSldViewPr>
      <p:cViewPr varScale="1">
        <p:scale>
          <a:sx n="73" d="100"/>
          <a:sy n="73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32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logo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111125"/>
            <a:ext cx="210343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77788" y="8755063"/>
            <a:ext cx="50625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172" tIns="46587" rIns="93172" bIns="46587" anchor="b"/>
          <a:lstStyle/>
          <a:p>
            <a:pPr>
              <a:defRPr/>
            </a:pPr>
            <a:r>
              <a:rPr lang="en-US" sz="600" dirty="0">
                <a:cs typeface="+mn-cs"/>
              </a:rPr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453063" y="8753475"/>
            <a:ext cx="15557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172" tIns="46587" rIns="93172" bIns="46587" anchor="b"/>
          <a:lstStyle/>
          <a:p>
            <a:pPr algn="r">
              <a:defRPr/>
            </a:pPr>
            <a:fld id="{D0A05833-9445-4A02-A13E-5882ADCD3B49}" type="slidenum">
              <a:rPr lang="en-US" sz="1200">
                <a:cs typeface="+mn-cs"/>
              </a:rPr>
              <a:pPr algn="r">
                <a:defRPr/>
              </a:pPr>
              <a:t>‹#›</a:t>
            </a:fld>
            <a:endParaRPr lang="en-US" sz="1200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5575" y="4416425"/>
            <a:ext cx="66992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7788" y="8753475"/>
            <a:ext cx="50625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>
              <a:defRPr sz="600"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53063" y="8753475"/>
            <a:ext cx="15557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E2DE13B-D5BE-4CE7-A0EF-BF692E212B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8" name="Picture 8" descr="logo_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111125"/>
            <a:ext cx="210343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 bwMode="auto">
          <a:xfrm>
            <a:off x="77788" y="8753475"/>
            <a:ext cx="5062537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2" tIns="46587" rIns="93172" bIns="46587" anchor="b"/>
          <a:lstStyle/>
          <a:p>
            <a:pPr>
              <a:defRPr/>
            </a:pPr>
            <a:r>
              <a:rPr lang="en-US" sz="600">
                <a:cs typeface="+mn-cs"/>
              </a:rPr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5453063" y="8753475"/>
            <a:ext cx="1555750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2" tIns="46587" rIns="93172" bIns="46587" anchor="b"/>
          <a:lstStyle/>
          <a:p>
            <a:pPr algn="r">
              <a:defRPr/>
            </a:pPr>
            <a:fld id="{31B27D61-4D82-4C06-8B75-0235C2B36187}" type="slidenum">
              <a:rPr lang="en-US" sz="1200">
                <a:cs typeface="+mn-cs"/>
              </a:rPr>
              <a:pPr algn="r">
                <a:defRPr/>
              </a:pPr>
              <a:t>1</a:t>
            </a:fld>
            <a:endParaRPr lang="en-US" sz="1200" dirty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6"/>
          <p:cNvSpPr txBox="1">
            <a:spLocks noGrp="1" noChangeArrowheads="1"/>
          </p:cNvSpPr>
          <p:nvPr/>
        </p:nvSpPr>
        <p:spPr bwMode="auto">
          <a:xfrm>
            <a:off x="311150" y="8753475"/>
            <a:ext cx="47513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7" rIns="93172" bIns="46587" anchor="b"/>
          <a:lstStyle/>
          <a:p>
            <a:r>
              <a:rPr lang="en-US" sz="800"/>
              <a:t>© 2008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5297488" y="8753475"/>
            <a:ext cx="14017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7" rIns="93172" bIns="46587" anchor="b"/>
          <a:lstStyle/>
          <a:p>
            <a:pPr algn="r"/>
            <a:fld id="{1A7F9C84-F326-4EF7-BB98-8369FDC0F8A0}" type="slidenum">
              <a:rPr lang="en-US"/>
              <a:pPr algn="r"/>
              <a:t>2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0088"/>
            <a:ext cx="4648200" cy="3486150"/>
          </a:xfrm>
          <a:ln/>
        </p:spPr>
      </p:sp>
      <p:sp>
        <p:nvSpPr>
          <p:cNvPr id="417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79888"/>
          </a:xfrm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2832B4-5568-49AD-9C76-750E2F4CC46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438400"/>
            <a:ext cx="8534400" cy="685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124200"/>
            <a:ext cx="8534400" cy="990600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F1A21-BA35-4269-826D-DE7448689F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F5FE1-D705-4068-B9D4-01024E69545D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98438"/>
            <a:ext cx="8686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Headline goes here</a:t>
            </a:r>
          </a:p>
        </p:txBody>
      </p:sp>
      <p:sp>
        <p:nvSpPr>
          <p:cNvPr id="102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70338" y="6424613"/>
            <a:ext cx="3276600" cy="396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30963"/>
            <a:ext cx="533400" cy="323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BA00"/>
                </a:solidFill>
                <a:cs typeface="+mn-cs"/>
              </a:defRPr>
            </a:lvl1pPr>
          </a:lstStyle>
          <a:p>
            <a:pPr>
              <a:defRPr/>
            </a:pPr>
            <a:fld id="{615D7FBC-DAE1-4E27-913C-D826723FB7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6AD6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6AD6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6AD6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6AD6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6AD6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AD6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AD6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AD6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AD6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4"/>
        </a:buBlip>
        <a:defRPr sz="2400">
          <a:solidFill>
            <a:srgbClr val="21212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6AD6"/>
        </a:buClr>
        <a:buFont typeface="Arial" charset="0"/>
        <a:buChar char="–"/>
        <a:defRPr>
          <a:solidFill>
            <a:srgbClr val="212121"/>
          </a:solidFill>
          <a:latin typeface="Arial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AD6"/>
        </a:buClr>
        <a:buFont typeface="Wingdings" pitchFamily="2" charset="2"/>
        <a:buChar char="§"/>
        <a:defRPr sz="1600">
          <a:solidFill>
            <a:srgbClr val="212121"/>
          </a:solidFill>
          <a:latin typeface="Arial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AD6"/>
        </a:buClr>
        <a:buFont typeface="Arial" charset="0"/>
        <a:buChar char="–"/>
        <a:defRPr sz="1600">
          <a:solidFill>
            <a:srgbClr val="212121"/>
          </a:solidFill>
          <a:latin typeface="Arial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AD6"/>
        </a:buClr>
        <a:buFont typeface="Wingdings" pitchFamily="2" charset="2"/>
        <a:buChar char="§"/>
        <a:defRPr sz="1600">
          <a:solidFill>
            <a:srgbClr val="212121"/>
          </a:solidFill>
          <a:latin typeface="Arial" charset="0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6AD6"/>
        </a:buClr>
        <a:buFont typeface="Wingdings" pitchFamily="2" charset="2"/>
        <a:buChar char="§"/>
        <a:defRPr sz="1600">
          <a:solidFill>
            <a:srgbClr val="212121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6AD6"/>
        </a:buClr>
        <a:buFont typeface="Wingdings" pitchFamily="2" charset="2"/>
        <a:buChar char="§"/>
        <a:defRPr sz="1600">
          <a:solidFill>
            <a:srgbClr val="212121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6AD6"/>
        </a:buClr>
        <a:buFont typeface="Wingdings" pitchFamily="2" charset="2"/>
        <a:buChar char="§"/>
        <a:defRPr sz="1600">
          <a:solidFill>
            <a:srgbClr val="212121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6AD6"/>
        </a:buClr>
        <a:buFont typeface="Wingdings" pitchFamily="2" charset="2"/>
        <a:buChar char="§"/>
        <a:defRPr sz="1600">
          <a:solidFill>
            <a:srgbClr val="21212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8"/>
          <p:cNvSpPr>
            <a:spLocks noGrp="1"/>
          </p:cNvSpPr>
          <p:nvPr>
            <p:ph type="ctrTitle" idx="4294967295"/>
          </p:nvPr>
        </p:nvSpPr>
        <p:spPr>
          <a:xfrm>
            <a:off x="304800" y="243840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DXi 2.1.x FTS Custom Training</a:t>
            </a:r>
          </a:p>
        </p:txBody>
      </p:sp>
      <p:pic>
        <p:nvPicPr>
          <p:cNvPr id="5123" name="Picture 2" descr="C:\Documents and Settings\ialves\My Documents\Downloads\Quantum_Logo_RGB_PNG\Quantum_Logo_RG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143000"/>
            <a:ext cx="29718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81000" y="3581400"/>
            <a:ext cx="3048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SzPct val="75000"/>
            </a:pPr>
            <a:endParaRPr lang="en-US" sz="1600" b="1" dirty="0">
              <a:solidFill>
                <a:srgbClr val="666666"/>
              </a:solidFill>
            </a:endParaRPr>
          </a:p>
          <a:p>
            <a:pPr marL="342900" indent="-342900" defTabSz="457200">
              <a:spcBef>
                <a:spcPct val="20000"/>
              </a:spcBef>
              <a:buSzPct val="75000"/>
            </a:pPr>
            <a:r>
              <a:rPr lang="en-US" sz="1600" b="1" dirty="0" smtClean="0">
                <a:solidFill>
                  <a:srgbClr val="666666"/>
                </a:solidFill>
              </a:rPr>
              <a:t>March 22, 2012</a:t>
            </a:r>
            <a:endParaRPr lang="en-US" sz="1600" b="1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/>
        </p:nvSpPr>
        <p:spPr bwMode="auto">
          <a:xfrm>
            <a:off x="304800" y="6430963"/>
            <a:ext cx="533400" cy="323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7760408-C319-4DA9-9093-291C078883E8}" type="slidenum">
              <a:rPr lang="en-US" sz="1400">
                <a:solidFill>
                  <a:srgbClr val="FFBA00"/>
                </a:solidFill>
                <a:cs typeface="+mn-cs"/>
              </a:rPr>
              <a:pPr>
                <a:defRPr/>
              </a:pPr>
              <a:t>10</a:t>
            </a:fld>
            <a:endParaRPr lang="en-US" sz="1200" dirty="0">
              <a:solidFill>
                <a:srgbClr val="FFBA00"/>
              </a:solidFill>
              <a:cs typeface="+mn-cs"/>
            </a:endParaRPr>
          </a:p>
        </p:txBody>
      </p:sp>
      <p:sp>
        <p:nvSpPr>
          <p:cNvPr id="457730" name="TextBox 2"/>
          <p:cNvSpPr txBox="1">
            <a:spLocks noChangeArrowheads="1"/>
          </p:cNvSpPr>
          <p:nvPr/>
        </p:nvSpPr>
        <p:spPr bwMode="auto">
          <a:xfrm>
            <a:off x="762000" y="2209800"/>
            <a:ext cx="7162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 smtClean="0"/>
              <a:t>2.1.x Replication Features</a:t>
            </a:r>
            <a:endParaRPr lang="en-US" sz="5400" dirty="0"/>
          </a:p>
          <a:p>
            <a:endParaRPr lang="en-US" b="1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Trigger Replication Deletes</a:t>
            </a:r>
          </a:p>
        </p:txBody>
      </p:sp>
      <p:sp>
        <p:nvSpPr>
          <p:cNvPr id="395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86800" cy="52578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>
                <a:cs typeface="Arial" charset="0"/>
              </a:rPr>
              <a:t>This Feature allows data deleted on the Source Share or Partition to be automatically deleted on the Target in a Trigger Replication configuration.</a:t>
            </a:r>
          </a:p>
          <a:p>
            <a:pPr>
              <a:lnSpc>
                <a:spcPct val="90000"/>
              </a:lnSpc>
              <a:buNone/>
            </a:pPr>
            <a:endParaRPr lang="en-US" dirty="0" smtClean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By </a:t>
            </a:r>
            <a:r>
              <a:rPr lang="en-US" dirty="0" smtClean="0">
                <a:cs typeface="Arial" charset="0"/>
              </a:rPr>
              <a:t>default Trigger Deletes feature is enabled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Controlled by Seer variable &lt;</a:t>
            </a:r>
            <a:r>
              <a:rPr lang="en-US" dirty="0" err="1" smtClean="0">
                <a:cs typeface="Arial" charset="0"/>
              </a:rPr>
              <a:t>TriggerDeletesEnabled</a:t>
            </a:r>
            <a:r>
              <a:rPr lang="en-US" dirty="0" smtClean="0">
                <a:cs typeface="Arial" charset="0"/>
              </a:rPr>
              <a:t>&gt;true&lt;/</a:t>
            </a:r>
            <a:r>
              <a:rPr lang="en-US" dirty="0" err="1" smtClean="0">
                <a:cs typeface="Arial" charset="0"/>
              </a:rPr>
              <a:t>TriggerDeletesEnabled</a:t>
            </a:r>
            <a:r>
              <a:rPr lang="en-US" dirty="0" smtClean="0">
                <a:cs typeface="Arial" charset="0"/>
              </a:rPr>
              <a:t>&gt;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cs typeface="Arial" charset="0"/>
              </a:rPr>
              <a:t>Config</a:t>
            </a:r>
            <a:r>
              <a:rPr lang="en-US" dirty="0" smtClean="0">
                <a:cs typeface="Arial" charset="0"/>
              </a:rPr>
              <a:t> file is (reboot needed) /data/hurricane/conf/</a:t>
            </a:r>
            <a:r>
              <a:rPr lang="en-US" dirty="0" err="1" smtClean="0">
                <a:cs typeface="Arial" charset="0"/>
              </a:rPr>
              <a:t>Common.conf</a:t>
            </a:r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Replication Scheduling and Throttling</a:t>
            </a:r>
            <a:endParaRPr lang="en-US" smtClean="0">
              <a:solidFill>
                <a:srgbClr val="E81202"/>
              </a:solidFill>
            </a:endParaRPr>
          </a:p>
        </p:txBody>
      </p:sp>
      <p:sp>
        <p:nvSpPr>
          <p:cNvPr id="388098" name="Content Placeholder 2"/>
          <p:cNvSpPr>
            <a:spLocks noGrp="1"/>
          </p:cNvSpPr>
          <p:nvPr>
            <p:ph idx="4294967295"/>
          </p:nvPr>
        </p:nvSpPr>
        <p:spPr>
          <a:xfrm>
            <a:off x="228600" y="990600"/>
            <a:ext cx="8686800" cy="5334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Default is no throttle; used when no event scheduled</a:t>
            </a:r>
            <a:endParaRPr lang="en-US" sz="2000" dirty="0" smtClean="0">
              <a:solidFill>
                <a:srgbClr val="006AD6"/>
              </a:solidFill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04800" y="6430963"/>
            <a:ext cx="533400" cy="323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3F79BFE-3AE8-4A95-B715-B554FFF39143}" type="slidenum">
              <a:rPr lang="en-US" sz="1400">
                <a:solidFill>
                  <a:srgbClr val="FFBA00"/>
                </a:solidFill>
                <a:cs typeface="+mn-cs"/>
              </a:rPr>
              <a:pPr>
                <a:defRPr/>
              </a:pPr>
              <a:t>12</a:t>
            </a:fld>
            <a:endParaRPr lang="en-US" sz="1200" dirty="0">
              <a:solidFill>
                <a:srgbClr val="FFBA00"/>
              </a:solidFill>
              <a:cs typeface="+mn-cs"/>
            </a:endParaRPr>
          </a:p>
        </p:txBody>
      </p:sp>
      <p:pic>
        <p:nvPicPr>
          <p:cNvPr id="6" name="Picture 5" descr="bandwidth-thrott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0425"/>
            <a:ext cx="9144000" cy="411797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8101" name="Footer Placeholder 3"/>
          <p:cNvSpPr txBox="1">
            <a:spLocks noGrp="1"/>
          </p:cNvSpPr>
          <p:nvPr/>
        </p:nvSpPr>
        <p:spPr bwMode="auto">
          <a:xfrm>
            <a:off x="2362200" y="6391275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64008" anchor="ctr"/>
          <a:lstStyle/>
          <a:p>
            <a:r>
              <a:rPr lang="en-US" sz="700" b="1">
                <a:solidFill>
                  <a:schemeClr val="bg1"/>
                </a:solidFill>
              </a:rPr>
              <a:t>© 2011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/>
        </p:nvSpPr>
        <p:spPr bwMode="auto">
          <a:xfrm>
            <a:off x="304800" y="6430963"/>
            <a:ext cx="533400" cy="323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7760408-C319-4DA9-9093-291C078883E8}" type="slidenum">
              <a:rPr lang="en-US" sz="1400">
                <a:solidFill>
                  <a:srgbClr val="FFBA00"/>
                </a:solidFill>
                <a:cs typeface="+mn-cs"/>
              </a:rPr>
              <a:pPr>
                <a:defRPr/>
              </a:pPr>
              <a:t>13</a:t>
            </a:fld>
            <a:endParaRPr lang="en-US" sz="1200" dirty="0">
              <a:solidFill>
                <a:srgbClr val="FFBA00"/>
              </a:solidFill>
              <a:cs typeface="+mn-cs"/>
            </a:endParaRPr>
          </a:p>
        </p:txBody>
      </p:sp>
      <p:sp>
        <p:nvSpPr>
          <p:cNvPr id="457730" name="TextBox 2"/>
          <p:cNvSpPr txBox="1">
            <a:spLocks noChangeArrowheads="1"/>
          </p:cNvSpPr>
          <p:nvPr/>
        </p:nvSpPr>
        <p:spPr bwMode="auto">
          <a:xfrm>
            <a:off x="762000" y="2209800"/>
            <a:ext cx="7162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 smtClean="0"/>
              <a:t>Full System Data Shred</a:t>
            </a:r>
            <a:endParaRPr lang="en-US" sz="5400" dirty="0"/>
          </a:p>
          <a:p>
            <a:endParaRPr lang="en-US" b="1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System Compatibility</a:t>
            </a:r>
          </a:p>
        </p:txBody>
      </p:sp>
      <p:sp>
        <p:nvSpPr>
          <p:cNvPr id="39526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DXi4510, DXi4520, DXi4601 </a:t>
            </a:r>
          </a:p>
          <a:p>
            <a:r>
              <a:rPr lang="en-US" dirty="0" smtClean="0"/>
              <a:t>DXi6510, DXi6520, DXi6530, DXi6540, DXi6550 </a:t>
            </a:r>
          </a:p>
          <a:p>
            <a:r>
              <a:rPr lang="en-US" dirty="0" smtClean="0"/>
              <a:t>DXi6700, DXi6701, DXi6702</a:t>
            </a:r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Download ISO and Instructions from </a:t>
            </a:r>
            <a:r>
              <a:rPr lang="en-US" dirty="0" err="1" smtClean="0">
                <a:cs typeface="Arial" charset="0"/>
              </a:rPr>
              <a:t>CSWeb</a:t>
            </a:r>
            <a:endParaRPr lang="en-US" dirty="0" smtClean="0">
              <a:cs typeface="Arial" charset="0"/>
            </a:endParaRPr>
          </a:p>
        </p:txBody>
      </p:sp>
      <p:pic>
        <p:nvPicPr>
          <p:cNvPr id="439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695" y="1143000"/>
            <a:ext cx="7948611" cy="479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Make Sure to </a:t>
            </a:r>
            <a:r>
              <a:rPr lang="en-US" b="1" dirty="0" smtClean="0">
                <a:cs typeface="Arial" charset="0"/>
              </a:rPr>
              <a:t>Back </a:t>
            </a:r>
            <a:r>
              <a:rPr lang="en-US" b="1" dirty="0" smtClean="0">
                <a:cs typeface="Arial" charset="0"/>
              </a:rPr>
              <a:t>Up Important Data</a:t>
            </a:r>
          </a:p>
        </p:txBody>
      </p:sp>
      <p:sp>
        <p:nvSpPr>
          <p:cNvPr id="395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914400"/>
            <a:ext cx="8686800" cy="5257800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Running the System Data Shred utility will destroy all data stored on the DXi. Before you proceed, make sure any data you want to retain has been copied to a safe location off of the DXi. Any data not copied off the DXi is permanently lost after running System Data Shred</a:t>
            </a:r>
            <a:endParaRPr lang="en-US" b="1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Questions???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114800" y="1524000"/>
            <a:ext cx="4800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" algn="l" defTabSz="457200">
              <a:spcBef>
                <a:spcPct val="20000"/>
              </a:spcBef>
              <a:buSzPct val="75000"/>
            </a:pPr>
            <a:r>
              <a:rPr lang="en-US" sz="2800" b="1">
                <a:solidFill>
                  <a:srgbClr val="212121"/>
                </a:solidFill>
              </a:rPr>
              <a:t>What if...</a:t>
            </a:r>
          </a:p>
          <a:p>
            <a:pPr marL="57150" algn="l" defTabSz="457200">
              <a:spcBef>
                <a:spcPct val="20000"/>
              </a:spcBef>
              <a:buSzPct val="75000"/>
            </a:pPr>
            <a:endParaRPr lang="en-US" sz="2800" b="1">
              <a:solidFill>
                <a:srgbClr val="212121"/>
              </a:solidFill>
            </a:endParaRPr>
          </a:p>
          <a:p>
            <a:pPr marL="57150" algn="l" defTabSz="457200">
              <a:spcBef>
                <a:spcPct val="20000"/>
              </a:spcBef>
              <a:buSzPct val="75000"/>
            </a:pPr>
            <a:r>
              <a:rPr lang="en-US" sz="2800" b="1">
                <a:solidFill>
                  <a:srgbClr val="212121"/>
                </a:solidFill>
              </a:rPr>
              <a:t>How does…</a:t>
            </a:r>
          </a:p>
          <a:p>
            <a:pPr marL="57150" algn="l" defTabSz="457200">
              <a:spcBef>
                <a:spcPct val="20000"/>
              </a:spcBef>
              <a:buSzPct val="75000"/>
            </a:pPr>
            <a:endParaRPr lang="en-US" sz="2800" b="1">
              <a:solidFill>
                <a:srgbClr val="212121"/>
              </a:solidFill>
            </a:endParaRPr>
          </a:p>
          <a:p>
            <a:pPr marL="57150" algn="l" defTabSz="457200">
              <a:spcBef>
                <a:spcPct val="20000"/>
              </a:spcBef>
              <a:buSzPct val="75000"/>
            </a:pPr>
            <a:r>
              <a:rPr lang="en-US" sz="2800" b="1">
                <a:solidFill>
                  <a:srgbClr val="212121"/>
                </a:solidFill>
              </a:rPr>
              <a:t>Can I…</a:t>
            </a:r>
          </a:p>
          <a:p>
            <a:pPr marL="57150" algn="l" defTabSz="457200">
              <a:spcBef>
                <a:spcPct val="20000"/>
              </a:spcBef>
              <a:buSzPct val="75000"/>
            </a:pPr>
            <a:endParaRPr lang="en-US" sz="2800" b="1">
              <a:solidFill>
                <a:srgbClr val="212121"/>
              </a:solidFill>
            </a:endParaRPr>
          </a:p>
          <a:p>
            <a:pPr marL="57150" algn="l" defTabSz="457200">
              <a:spcBef>
                <a:spcPct val="20000"/>
              </a:spcBef>
              <a:buSzPct val="75000"/>
            </a:pPr>
            <a:r>
              <a:rPr lang="en-US" sz="2800" b="1">
                <a:solidFill>
                  <a:srgbClr val="212121"/>
                </a:solidFill>
              </a:rPr>
              <a:t>When will…</a:t>
            </a:r>
          </a:p>
          <a:p>
            <a:pPr marL="57150" algn="l" defTabSz="457200">
              <a:spcBef>
                <a:spcPct val="20000"/>
              </a:spcBef>
              <a:buSzPct val="75000"/>
            </a:pPr>
            <a:endParaRPr lang="en-US" sz="2800" b="1">
              <a:solidFill>
                <a:srgbClr val="212121"/>
              </a:solidFill>
            </a:endParaRPr>
          </a:p>
          <a:p>
            <a:pPr marL="57150" algn="l" defTabSz="457200">
              <a:spcBef>
                <a:spcPct val="20000"/>
              </a:spcBef>
              <a:buSzPct val="75000"/>
            </a:pPr>
            <a:endParaRPr lang="en-US" sz="2400" b="1">
              <a:solidFill>
                <a:srgbClr val="212121"/>
              </a:solidFill>
            </a:endParaRPr>
          </a:p>
        </p:txBody>
      </p:sp>
      <p:pic>
        <p:nvPicPr>
          <p:cNvPr id="6148" name="Picture 7" descr="Geek_Q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6800" y="381000"/>
            <a:ext cx="5429250" cy="802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427038"/>
            <a:ext cx="8686800" cy="639762"/>
          </a:xfrm>
        </p:spPr>
        <p:txBody>
          <a:bodyPr/>
          <a:lstStyle/>
          <a:p>
            <a:pPr eaLnBrk="1" hangingPunct="1"/>
            <a:r>
              <a:rPr lang="en-US" dirty="0" smtClean="0"/>
              <a:t>What We’re Going to Cover</a:t>
            </a:r>
            <a:endParaRPr lang="en-US" dirty="0" smtClean="0">
              <a:cs typeface="Arial" charset="0"/>
            </a:endParaRP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458200" cy="5105400"/>
          </a:xfrm>
        </p:spPr>
        <p:txBody>
          <a:bodyPr/>
          <a:lstStyle/>
          <a:p>
            <a:pPr marL="463550" indent="-411163" defTabSz="914400" eaLnBrk="1" hangingPunct="1"/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Optimized Synthetic Full Backups</a:t>
            </a:r>
          </a:p>
          <a:p>
            <a:pPr marL="463550" indent="-411163" defTabSz="914400" eaLnBrk="1" hangingPunct="1"/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New Replication Features in 2.1.x</a:t>
            </a:r>
          </a:p>
          <a:p>
            <a:pPr marL="463550" indent="-411163" defTabSz="914400" eaLnBrk="1" hangingPunct="1"/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Full System Data Shred</a:t>
            </a:r>
          </a:p>
          <a:p>
            <a:pPr marL="463550" indent="-411163" defTabSz="914400" eaLnBrk="1" hangingPunct="1">
              <a:buNone/>
            </a:pPr>
            <a:endParaRPr lang="en-US" sz="200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 bwMode="auto">
          <a:xfrm>
            <a:off x="2514600" y="6324600"/>
            <a:ext cx="4732338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chemeClr val="bg1"/>
                </a:solidFill>
                <a:cs typeface="+mn-cs"/>
              </a:rPr>
              <a:t>© 2011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5" name="Slide Number Placeholder 3"/>
          <p:cNvSpPr txBox="1">
            <a:spLocks noGrp="1"/>
          </p:cNvSpPr>
          <p:nvPr/>
        </p:nvSpPr>
        <p:spPr bwMode="auto">
          <a:xfrm>
            <a:off x="304800" y="6430963"/>
            <a:ext cx="533400" cy="323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FA25FA-A8DE-43DC-B42A-12365D06E321}" type="slidenum">
              <a:rPr lang="en-US" sz="1400">
                <a:solidFill>
                  <a:srgbClr val="FFBA00"/>
                </a:solidFill>
                <a:cs typeface="+mn-cs"/>
              </a:rPr>
              <a:pPr>
                <a:defRPr/>
              </a:pPr>
              <a:t>2</a:t>
            </a:fld>
            <a:endParaRPr lang="en-US" sz="1200" dirty="0">
              <a:solidFill>
                <a:srgbClr val="FFBA00"/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/>
        </p:nvSpPr>
        <p:spPr bwMode="auto">
          <a:xfrm>
            <a:off x="304800" y="6430963"/>
            <a:ext cx="533400" cy="323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7760408-C319-4DA9-9093-291C078883E8}" type="slidenum">
              <a:rPr lang="en-US" sz="1400">
                <a:solidFill>
                  <a:srgbClr val="FFBA00"/>
                </a:solidFill>
                <a:cs typeface="+mn-cs"/>
              </a:rPr>
              <a:pPr>
                <a:defRPr/>
              </a:pPr>
              <a:t>3</a:t>
            </a:fld>
            <a:endParaRPr lang="en-US" sz="1200" dirty="0">
              <a:solidFill>
                <a:srgbClr val="FFBA00"/>
              </a:solidFill>
              <a:cs typeface="+mn-cs"/>
            </a:endParaRPr>
          </a:p>
        </p:txBody>
      </p:sp>
      <p:sp>
        <p:nvSpPr>
          <p:cNvPr id="457730" name="TextBox 2"/>
          <p:cNvSpPr txBox="1">
            <a:spLocks noChangeArrowheads="1"/>
          </p:cNvSpPr>
          <p:nvPr/>
        </p:nvSpPr>
        <p:spPr bwMode="auto">
          <a:xfrm>
            <a:off x="762000" y="2209800"/>
            <a:ext cx="7162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 smtClean="0"/>
              <a:t>Optimized Synthetic Full Backups</a:t>
            </a:r>
            <a:endParaRPr lang="en-US" sz="5400" dirty="0"/>
          </a:p>
          <a:p>
            <a:endParaRPr lang="en-US" b="1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9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8438"/>
            <a:ext cx="8915400" cy="639762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Optimized Synthetic Full Backups  </a:t>
            </a:r>
            <a:endParaRPr lang="en-US" sz="2800" dirty="0" smtClean="0">
              <a:solidFill>
                <a:srgbClr val="E81202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50893" name="Rectangle 4"/>
          <p:cNvSpPr>
            <a:spLocks noChangeArrowheads="1"/>
          </p:cNvSpPr>
          <p:nvPr/>
        </p:nvSpPr>
        <p:spPr bwMode="auto">
          <a:xfrm>
            <a:off x="377825" y="2819400"/>
            <a:ext cx="3005138" cy="1016000"/>
          </a:xfrm>
          <a:prstGeom prst="rect">
            <a:avLst/>
          </a:prstGeom>
          <a:solidFill>
            <a:schemeClr val="bg1">
              <a:alpha val="27843"/>
            </a:schemeClr>
          </a:solidFill>
          <a:ln w="19050">
            <a:solidFill>
              <a:schemeClr val="bg2"/>
            </a:solidFill>
            <a:prstDash val="sysDot"/>
            <a:miter lim="800000"/>
            <a:headEnd/>
            <a:tailEnd/>
          </a:ln>
        </p:spPr>
        <p:txBody>
          <a:bodyPr tIns="594360" anchor="ctr">
            <a:spAutoFit/>
          </a:bodyPr>
          <a:lstStyle/>
          <a:p>
            <a:endParaRPr lang="en-US"/>
          </a:p>
        </p:txBody>
      </p:sp>
      <p:sp>
        <p:nvSpPr>
          <p:cNvPr id="250894" name="Line 92"/>
          <p:cNvSpPr>
            <a:spLocks noChangeShapeType="1"/>
          </p:cNvSpPr>
          <p:nvPr/>
        </p:nvSpPr>
        <p:spPr bwMode="auto">
          <a:xfrm flipV="1">
            <a:off x="2085975" y="3508375"/>
            <a:ext cx="685800" cy="685800"/>
          </a:xfrm>
          <a:prstGeom prst="line">
            <a:avLst/>
          </a:prstGeom>
          <a:noFill/>
          <a:ln w="3810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50895" name="Picture 6" descr="EnterpriseHo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0775" y="2746375"/>
            <a:ext cx="7350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0896" name="Line 92"/>
          <p:cNvSpPr>
            <a:spLocks noChangeShapeType="1"/>
          </p:cNvSpPr>
          <p:nvPr/>
        </p:nvSpPr>
        <p:spPr bwMode="auto">
          <a:xfrm flipH="1" flipV="1">
            <a:off x="866775" y="3508375"/>
            <a:ext cx="533400" cy="762000"/>
          </a:xfrm>
          <a:prstGeom prst="line">
            <a:avLst/>
          </a:prstGeom>
          <a:noFill/>
          <a:ln w="3810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50897" name="Picture 8" descr="EnterpriseHo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975" y="2746375"/>
            <a:ext cx="7350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0898" name="Line 92"/>
          <p:cNvSpPr>
            <a:spLocks noChangeShapeType="1"/>
          </p:cNvSpPr>
          <p:nvPr/>
        </p:nvSpPr>
        <p:spPr bwMode="auto">
          <a:xfrm flipV="1">
            <a:off x="1628775" y="4422775"/>
            <a:ext cx="0" cy="685800"/>
          </a:xfrm>
          <a:prstGeom prst="line">
            <a:avLst/>
          </a:prstGeom>
          <a:noFill/>
          <a:ln w="3810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50899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7638" y="4724400"/>
            <a:ext cx="8143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0900" name="Oval 36"/>
          <p:cNvSpPr>
            <a:spLocks noChangeArrowheads="1"/>
          </p:cNvSpPr>
          <p:nvPr/>
        </p:nvSpPr>
        <p:spPr bwMode="auto">
          <a:xfrm>
            <a:off x="1374775" y="1439863"/>
            <a:ext cx="1600200" cy="514350"/>
          </a:xfrm>
          <a:prstGeom prst="ellipse">
            <a:avLst/>
          </a:prstGeom>
          <a:solidFill>
            <a:srgbClr val="E4C794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0891" name="Object 11"/>
          <p:cNvGraphicFramePr>
            <a:graphicFrameLocks noChangeAspect="1"/>
          </p:cNvGraphicFramePr>
          <p:nvPr/>
        </p:nvGraphicFramePr>
        <p:xfrm>
          <a:off x="1943100" y="1235075"/>
          <a:ext cx="588963" cy="687388"/>
        </p:xfrm>
        <a:graphic>
          <a:graphicData uri="http://schemas.openxmlformats.org/presentationml/2006/ole">
            <p:oleObj spid="_x0000_s250891" name="Visio" r:id="rId6" imgW="446532" imgH="582549" progId="">
              <p:embed/>
            </p:oleObj>
          </a:graphicData>
        </a:graphic>
      </p:graphicFrame>
      <p:sp>
        <p:nvSpPr>
          <p:cNvPr id="250901" name="Line 92"/>
          <p:cNvSpPr>
            <a:spLocks noChangeShapeType="1"/>
          </p:cNvSpPr>
          <p:nvPr/>
        </p:nvSpPr>
        <p:spPr bwMode="auto">
          <a:xfrm flipV="1">
            <a:off x="1781175" y="3432175"/>
            <a:ext cx="0" cy="914400"/>
          </a:xfrm>
          <a:prstGeom prst="line">
            <a:avLst/>
          </a:prstGeom>
          <a:noFill/>
          <a:ln w="3810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50902" name="Picture 156" descr="EnterpriseHo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2746375"/>
            <a:ext cx="7350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0903" name="Arc 207"/>
          <p:cNvSpPr>
            <a:spLocks/>
          </p:cNvSpPr>
          <p:nvPr/>
        </p:nvSpPr>
        <p:spPr bwMode="auto">
          <a:xfrm rot="-9036559">
            <a:off x="1047750" y="1997075"/>
            <a:ext cx="1098550" cy="2451100"/>
          </a:xfrm>
          <a:custGeom>
            <a:avLst/>
            <a:gdLst>
              <a:gd name="T0" fmla="*/ 2147483647 w 21589"/>
              <a:gd name="T1" fmla="*/ 0 h 21115"/>
              <a:gd name="T2" fmla="*/ 2147483647 w 21589"/>
              <a:gd name="T3" fmla="*/ 2147483647 h 21115"/>
              <a:gd name="T4" fmla="*/ 0 w 21589"/>
              <a:gd name="T5" fmla="*/ 2147483647 h 21115"/>
              <a:gd name="T6" fmla="*/ 0 60000 65536"/>
              <a:gd name="T7" fmla="*/ 0 60000 65536"/>
              <a:gd name="T8" fmla="*/ 0 60000 65536"/>
              <a:gd name="T9" fmla="*/ 0 w 21589"/>
              <a:gd name="T10" fmla="*/ 0 h 21115"/>
              <a:gd name="T11" fmla="*/ 21589 w 21589"/>
              <a:gd name="T12" fmla="*/ 21115 h 211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89" h="21115" fill="none" extrusionOk="0">
                <a:moveTo>
                  <a:pt x="4552" y="0"/>
                </a:moveTo>
                <a:cubicBezTo>
                  <a:pt x="14241" y="2089"/>
                  <a:pt x="21265" y="10504"/>
                  <a:pt x="21588" y="20411"/>
                </a:cubicBezTo>
              </a:path>
              <a:path w="21589" h="21115" stroke="0" extrusionOk="0">
                <a:moveTo>
                  <a:pt x="4552" y="0"/>
                </a:moveTo>
                <a:cubicBezTo>
                  <a:pt x="14241" y="2089"/>
                  <a:pt x="21265" y="10504"/>
                  <a:pt x="21588" y="20411"/>
                </a:cubicBezTo>
                <a:lnTo>
                  <a:pt x="0" y="21115"/>
                </a:lnTo>
                <a:lnTo>
                  <a:pt x="4552" y="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0" name="Arc 208"/>
          <p:cNvSpPr>
            <a:spLocks/>
          </p:cNvSpPr>
          <p:nvPr/>
        </p:nvSpPr>
        <p:spPr bwMode="auto">
          <a:xfrm rot="5400000" flipH="1">
            <a:off x="2223294" y="5423694"/>
            <a:ext cx="481012" cy="857250"/>
          </a:xfrm>
          <a:custGeom>
            <a:avLst/>
            <a:gdLst>
              <a:gd name="T0" fmla="*/ 0 w 40323"/>
              <a:gd name="T1" fmla="*/ 165228 h 21600"/>
              <a:gd name="T2" fmla="*/ 1854686 w 40323"/>
              <a:gd name="T3" fmla="*/ 251425 h 21600"/>
              <a:gd name="T4" fmla="*/ 878887 w 40323"/>
              <a:gd name="T5" fmla="*/ 309587 h 21600"/>
              <a:gd name="T6" fmla="*/ 0 60000 65536"/>
              <a:gd name="T7" fmla="*/ 0 60000 65536"/>
              <a:gd name="T8" fmla="*/ 0 60000 65536"/>
              <a:gd name="T9" fmla="*/ 0 w 40323"/>
              <a:gd name="T10" fmla="*/ 0 h 21600"/>
              <a:gd name="T11" fmla="*/ 40323 w 403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323" h="21600" fill="none" extrusionOk="0">
                <a:moveTo>
                  <a:pt x="0" y="11528"/>
                </a:moveTo>
                <a:cubicBezTo>
                  <a:pt x="3737" y="4437"/>
                  <a:pt x="11093" y="-1"/>
                  <a:pt x="19108" y="0"/>
                </a:cubicBezTo>
                <a:cubicBezTo>
                  <a:pt x="29472" y="0"/>
                  <a:pt x="38376" y="7361"/>
                  <a:pt x="40323" y="17541"/>
                </a:cubicBezTo>
              </a:path>
              <a:path w="40323" h="21600" stroke="0" extrusionOk="0">
                <a:moveTo>
                  <a:pt x="0" y="11528"/>
                </a:moveTo>
                <a:cubicBezTo>
                  <a:pt x="3737" y="4437"/>
                  <a:pt x="11093" y="-1"/>
                  <a:pt x="19108" y="0"/>
                </a:cubicBezTo>
                <a:cubicBezTo>
                  <a:pt x="29472" y="0"/>
                  <a:pt x="38376" y="7361"/>
                  <a:pt x="40323" y="17541"/>
                </a:cubicBezTo>
                <a:lnTo>
                  <a:pt x="19108" y="21600"/>
                </a:lnTo>
                <a:close/>
              </a:path>
            </a:pathLst>
          </a:custGeom>
          <a:noFill/>
          <a:ln w="76200">
            <a:solidFill>
              <a:schemeClr val="accent2">
                <a:lumMod val="75000"/>
              </a:schemeClr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0905" name="Text Box 202"/>
          <p:cNvSpPr txBox="1">
            <a:spLocks noChangeArrowheads="1"/>
          </p:cNvSpPr>
          <p:nvPr/>
        </p:nvSpPr>
        <p:spPr bwMode="auto">
          <a:xfrm>
            <a:off x="2628900" y="4741863"/>
            <a:ext cx="1246188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Optimized Synthetic</a:t>
            </a:r>
            <a:endParaRPr lang="en-US" i="1"/>
          </a:p>
        </p:txBody>
      </p:sp>
      <p:sp>
        <p:nvSpPr>
          <p:cNvPr id="250906" name="Arc 207"/>
          <p:cNvSpPr>
            <a:spLocks/>
          </p:cNvSpPr>
          <p:nvPr/>
        </p:nvSpPr>
        <p:spPr bwMode="auto">
          <a:xfrm rot="-9036559">
            <a:off x="1319213" y="2014538"/>
            <a:ext cx="1023937" cy="2244725"/>
          </a:xfrm>
          <a:custGeom>
            <a:avLst/>
            <a:gdLst>
              <a:gd name="T0" fmla="*/ 2147483647 w 21589"/>
              <a:gd name="T1" fmla="*/ 0 h 21115"/>
              <a:gd name="T2" fmla="*/ 2147483647 w 21589"/>
              <a:gd name="T3" fmla="*/ 2147483647 h 21115"/>
              <a:gd name="T4" fmla="*/ 0 w 21589"/>
              <a:gd name="T5" fmla="*/ 2147483647 h 21115"/>
              <a:gd name="T6" fmla="*/ 0 60000 65536"/>
              <a:gd name="T7" fmla="*/ 0 60000 65536"/>
              <a:gd name="T8" fmla="*/ 0 60000 65536"/>
              <a:gd name="T9" fmla="*/ 0 w 21589"/>
              <a:gd name="T10" fmla="*/ 0 h 21115"/>
              <a:gd name="T11" fmla="*/ 21589 w 21589"/>
              <a:gd name="T12" fmla="*/ 21115 h 211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89" h="21115" fill="none" extrusionOk="0">
                <a:moveTo>
                  <a:pt x="4552" y="0"/>
                </a:moveTo>
                <a:cubicBezTo>
                  <a:pt x="14241" y="2089"/>
                  <a:pt x="21265" y="10504"/>
                  <a:pt x="21588" y="20411"/>
                </a:cubicBezTo>
              </a:path>
              <a:path w="21589" h="21115" stroke="0" extrusionOk="0">
                <a:moveTo>
                  <a:pt x="4552" y="0"/>
                </a:moveTo>
                <a:cubicBezTo>
                  <a:pt x="14241" y="2089"/>
                  <a:pt x="21265" y="10504"/>
                  <a:pt x="21588" y="20411"/>
                </a:cubicBezTo>
                <a:lnTo>
                  <a:pt x="0" y="21115"/>
                </a:lnTo>
                <a:lnTo>
                  <a:pt x="4552" y="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0907" name="Arc 207"/>
          <p:cNvSpPr>
            <a:spLocks/>
          </p:cNvSpPr>
          <p:nvPr/>
        </p:nvSpPr>
        <p:spPr bwMode="auto">
          <a:xfrm rot="-9036559">
            <a:off x="1863725" y="2000250"/>
            <a:ext cx="377825" cy="1257300"/>
          </a:xfrm>
          <a:custGeom>
            <a:avLst/>
            <a:gdLst>
              <a:gd name="T0" fmla="*/ 2147483647 w 21589"/>
              <a:gd name="T1" fmla="*/ 0 h 21115"/>
              <a:gd name="T2" fmla="*/ 2147483647 w 21589"/>
              <a:gd name="T3" fmla="*/ 2147483647 h 21115"/>
              <a:gd name="T4" fmla="*/ 0 w 21589"/>
              <a:gd name="T5" fmla="*/ 2147483647 h 21115"/>
              <a:gd name="T6" fmla="*/ 0 60000 65536"/>
              <a:gd name="T7" fmla="*/ 0 60000 65536"/>
              <a:gd name="T8" fmla="*/ 0 60000 65536"/>
              <a:gd name="T9" fmla="*/ 0 w 21589"/>
              <a:gd name="T10" fmla="*/ 0 h 21115"/>
              <a:gd name="T11" fmla="*/ 21589 w 21589"/>
              <a:gd name="T12" fmla="*/ 21115 h 211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89" h="21115" fill="none" extrusionOk="0">
                <a:moveTo>
                  <a:pt x="4552" y="0"/>
                </a:moveTo>
                <a:cubicBezTo>
                  <a:pt x="14241" y="2089"/>
                  <a:pt x="21265" y="10504"/>
                  <a:pt x="21588" y="20411"/>
                </a:cubicBezTo>
              </a:path>
              <a:path w="21589" h="21115" stroke="0" extrusionOk="0">
                <a:moveTo>
                  <a:pt x="4552" y="0"/>
                </a:moveTo>
                <a:cubicBezTo>
                  <a:pt x="14241" y="2089"/>
                  <a:pt x="21265" y="10504"/>
                  <a:pt x="21588" y="20411"/>
                </a:cubicBezTo>
                <a:lnTo>
                  <a:pt x="0" y="21115"/>
                </a:lnTo>
                <a:lnTo>
                  <a:pt x="4552" y="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0908" name="TextBox 14"/>
          <p:cNvSpPr txBox="1">
            <a:spLocks noChangeArrowheads="1"/>
          </p:cNvSpPr>
          <p:nvPr/>
        </p:nvSpPr>
        <p:spPr bwMode="auto">
          <a:xfrm>
            <a:off x="561975" y="3355975"/>
            <a:ext cx="2238375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/>
              <a:t>Load Balanced Media Servers</a:t>
            </a:r>
          </a:p>
        </p:txBody>
      </p:sp>
      <p:sp>
        <p:nvSpPr>
          <p:cNvPr id="250909" name="Arc 207"/>
          <p:cNvSpPr>
            <a:spLocks/>
          </p:cNvSpPr>
          <p:nvPr/>
        </p:nvSpPr>
        <p:spPr bwMode="auto">
          <a:xfrm rot="-9036559">
            <a:off x="2260600" y="2022475"/>
            <a:ext cx="284163" cy="793750"/>
          </a:xfrm>
          <a:custGeom>
            <a:avLst/>
            <a:gdLst>
              <a:gd name="T0" fmla="*/ 2147483647 w 21589"/>
              <a:gd name="T1" fmla="*/ 0 h 21115"/>
              <a:gd name="T2" fmla="*/ 2147483647 w 21589"/>
              <a:gd name="T3" fmla="*/ 2147483647 h 21115"/>
              <a:gd name="T4" fmla="*/ 0 w 21589"/>
              <a:gd name="T5" fmla="*/ 2147483647 h 21115"/>
              <a:gd name="T6" fmla="*/ 0 60000 65536"/>
              <a:gd name="T7" fmla="*/ 0 60000 65536"/>
              <a:gd name="T8" fmla="*/ 0 60000 65536"/>
              <a:gd name="T9" fmla="*/ 0 w 21589"/>
              <a:gd name="T10" fmla="*/ 0 h 21115"/>
              <a:gd name="T11" fmla="*/ 21589 w 21589"/>
              <a:gd name="T12" fmla="*/ 21115 h 211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89" h="21115" fill="none" extrusionOk="0">
                <a:moveTo>
                  <a:pt x="4552" y="0"/>
                </a:moveTo>
                <a:cubicBezTo>
                  <a:pt x="14241" y="2089"/>
                  <a:pt x="21265" y="10504"/>
                  <a:pt x="21588" y="20411"/>
                </a:cubicBezTo>
              </a:path>
              <a:path w="21589" h="21115" stroke="0" extrusionOk="0">
                <a:moveTo>
                  <a:pt x="4552" y="0"/>
                </a:moveTo>
                <a:cubicBezTo>
                  <a:pt x="14241" y="2089"/>
                  <a:pt x="21265" y="10504"/>
                  <a:pt x="21588" y="20411"/>
                </a:cubicBezTo>
                <a:lnTo>
                  <a:pt x="0" y="21115"/>
                </a:lnTo>
                <a:lnTo>
                  <a:pt x="4552" y="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0910" name="TextBox 14"/>
          <p:cNvSpPr txBox="1">
            <a:spLocks noChangeArrowheads="1"/>
          </p:cNvSpPr>
          <p:nvPr/>
        </p:nvSpPr>
        <p:spPr bwMode="auto">
          <a:xfrm>
            <a:off x="1308100" y="1325563"/>
            <a:ext cx="576263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/>
              <a:t>Client</a:t>
            </a:r>
          </a:p>
        </p:txBody>
      </p:sp>
      <p:sp>
        <p:nvSpPr>
          <p:cNvPr id="250911" name="Arc 207"/>
          <p:cNvSpPr>
            <a:spLocks/>
          </p:cNvSpPr>
          <p:nvPr/>
        </p:nvSpPr>
        <p:spPr bwMode="auto">
          <a:xfrm rot="11560170" flipH="1">
            <a:off x="2003425" y="3806825"/>
            <a:ext cx="730250" cy="1257300"/>
          </a:xfrm>
          <a:custGeom>
            <a:avLst/>
            <a:gdLst>
              <a:gd name="T0" fmla="*/ 2147483647 w 21589"/>
              <a:gd name="T1" fmla="*/ 0 h 21115"/>
              <a:gd name="T2" fmla="*/ 2147483647 w 21589"/>
              <a:gd name="T3" fmla="*/ 2147483647 h 21115"/>
              <a:gd name="T4" fmla="*/ 0 w 21589"/>
              <a:gd name="T5" fmla="*/ 2147483647 h 21115"/>
              <a:gd name="T6" fmla="*/ 0 60000 65536"/>
              <a:gd name="T7" fmla="*/ 0 60000 65536"/>
              <a:gd name="T8" fmla="*/ 0 60000 65536"/>
              <a:gd name="T9" fmla="*/ 0 w 21589"/>
              <a:gd name="T10" fmla="*/ 0 h 21115"/>
              <a:gd name="T11" fmla="*/ 21589 w 21589"/>
              <a:gd name="T12" fmla="*/ 21115 h 211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89" h="21115" fill="none" extrusionOk="0">
                <a:moveTo>
                  <a:pt x="4552" y="0"/>
                </a:moveTo>
                <a:cubicBezTo>
                  <a:pt x="14241" y="2089"/>
                  <a:pt x="21265" y="10504"/>
                  <a:pt x="21588" y="20411"/>
                </a:cubicBezTo>
              </a:path>
              <a:path w="21589" h="21115" stroke="0" extrusionOk="0">
                <a:moveTo>
                  <a:pt x="4552" y="0"/>
                </a:moveTo>
                <a:cubicBezTo>
                  <a:pt x="14241" y="2089"/>
                  <a:pt x="21265" y="10504"/>
                  <a:pt x="21588" y="20411"/>
                </a:cubicBezTo>
                <a:lnTo>
                  <a:pt x="0" y="21115"/>
                </a:lnTo>
                <a:lnTo>
                  <a:pt x="4552" y="0"/>
                </a:lnTo>
                <a:close/>
              </a:path>
            </a:pathLst>
          </a:custGeom>
          <a:noFill/>
          <a:ln w="76200">
            <a:solidFill>
              <a:srgbClr val="A30609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0912" name="Arc 207"/>
          <p:cNvSpPr>
            <a:spLocks/>
          </p:cNvSpPr>
          <p:nvPr/>
        </p:nvSpPr>
        <p:spPr bwMode="auto">
          <a:xfrm rot="608399" flipH="1">
            <a:off x="1984375" y="3741738"/>
            <a:ext cx="730250" cy="1258887"/>
          </a:xfrm>
          <a:custGeom>
            <a:avLst/>
            <a:gdLst>
              <a:gd name="T0" fmla="*/ 2147483647 w 21589"/>
              <a:gd name="T1" fmla="*/ 0 h 21115"/>
              <a:gd name="T2" fmla="*/ 2147483647 w 21589"/>
              <a:gd name="T3" fmla="*/ 2147483647 h 21115"/>
              <a:gd name="T4" fmla="*/ 0 w 21589"/>
              <a:gd name="T5" fmla="*/ 2147483647 h 21115"/>
              <a:gd name="T6" fmla="*/ 0 60000 65536"/>
              <a:gd name="T7" fmla="*/ 0 60000 65536"/>
              <a:gd name="T8" fmla="*/ 0 60000 65536"/>
              <a:gd name="T9" fmla="*/ 0 w 21589"/>
              <a:gd name="T10" fmla="*/ 0 h 21115"/>
              <a:gd name="T11" fmla="*/ 21589 w 21589"/>
              <a:gd name="T12" fmla="*/ 21115 h 211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89" h="21115" fill="none" extrusionOk="0">
                <a:moveTo>
                  <a:pt x="4552" y="0"/>
                </a:moveTo>
                <a:cubicBezTo>
                  <a:pt x="14241" y="2089"/>
                  <a:pt x="21265" y="10504"/>
                  <a:pt x="21588" y="20411"/>
                </a:cubicBezTo>
              </a:path>
              <a:path w="21589" h="21115" stroke="0" extrusionOk="0">
                <a:moveTo>
                  <a:pt x="4552" y="0"/>
                </a:moveTo>
                <a:cubicBezTo>
                  <a:pt x="14241" y="2089"/>
                  <a:pt x="21265" y="10504"/>
                  <a:pt x="21588" y="20411"/>
                </a:cubicBezTo>
                <a:lnTo>
                  <a:pt x="0" y="21115"/>
                </a:lnTo>
                <a:lnTo>
                  <a:pt x="4552" y="0"/>
                </a:lnTo>
                <a:close/>
              </a:path>
            </a:pathLst>
          </a:custGeom>
          <a:noFill/>
          <a:ln w="76200">
            <a:solidFill>
              <a:srgbClr val="A30609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0913" name="Rectangular Callout 83"/>
          <p:cNvSpPr>
            <a:spLocks noChangeArrowheads="1"/>
          </p:cNvSpPr>
          <p:nvPr/>
        </p:nvSpPr>
        <p:spPr bwMode="auto">
          <a:xfrm>
            <a:off x="3875088" y="3749675"/>
            <a:ext cx="4800600" cy="947738"/>
          </a:xfrm>
          <a:prstGeom prst="wedgeRectCallout">
            <a:avLst>
              <a:gd name="adj1" fmla="val -70634"/>
              <a:gd name="adj2" fmla="val -34005"/>
            </a:avLst>
          </a:prstGeom>
          <a:gradFill rotWithShape="1">
            <a:gsLst>
              <a:gs pos="0">
                <a:srgbClr val="A7BDD4"/>
              </a:gs>
              <a:gs pos="50000">
                <a:srgbClr val="C9D6E3"/>
              </a:gs>
              <a:gs pos="100000">
                <a:srgbClr val="E4EAF1"/>
              </a:gs>
            </a:gsLst>
            <a:lin ang="2700000" scaled="1"/>
          </a:gradFill>
          <a:ln w="127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dirty="0" smtClean="0"/>
              <a:t>Today</a:t>
            </a:r>
            <a:r>
              <a:rPr lang="en-US" dirty="0" smtClean="0">
                <a:ea typeface="ＭＳ Ｐゴシック"/>
              </a:rPr>
              <a:t>’</a:t>
            </a:r>
            <a:r>
              <a:rPr lang="en-US" altLang="ja-JP" dirty="0" smtClean="0">
                <a:ea typeface="ＭＳ Ｐゴシック"/>
                <a:cs typeface="ＭＳ Ｐゴシック"/>
              </a:rPr>
              <a:t>s </a:t>
            </a:r>
            <a:r>
              <a:rPr lang="en-US" altLang="ja-JP" dirty="0">
                <a:ea typeface="ＭＳ Ｐゴシック"/>
                <a:cs typeface="ＭＳ Ｐゴシック"/>
              </a:rPr>
              <a:t>traditional synthetic full is created by pulling data through the media server then writing the new full image back to the device</a:t>
            </a:r>
            <a:r>
              <a:rPr lang="en-US" altLang="ja-JP" sz="2000" dirty="0">
                <a:ea typeface="ＭＳ Ｐゴシック"/>
                <a:cs typeface="ＭＳ Ｐゴシック"/>
              </a:rPr>
              <a:t>.</a:t>
            </a:r>
            <a:endParaRPr lang="en-US" sz="2000" dirty="0"/>
          </a:p>
        </p:txBody>
      </p:sp>
      <p:sp>
        <p:nvSpPr>
          <p:cNvPr id="250914" name="TextBox 14"/>
          <p:cNvSpPr txBox="1">
            <a:spLocks noChangeArrowheads="1"/>
          </p:cNvSpPr>
          <p:nvPr/>
        </p:nvSpPr>
        <p:spPr bwMode="auto">
          <a:xfrm>
            <a:off x="1022350" y="2228850"/>
            <a:ext cx="1600200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/>
              <a:t>Incremental backups</a:t>
            </a:r>
          </a:p>
        </p:txBody>
      </p:sp>
      <p:sp>
        <p:nvSpPr>
          <p:cNvPr id="250915" name="Oval 324" descr="Large grid"/>
          <p:cNvSpPr>
            <a:spLocks noChangeArrowheads="1"/>
          </p:cNvSpPr>
          <p:nvPr/>
        </p:nvSpPr>
        <p:spPr bwMode="auto">
          <a:xfrm>
            <a:off x="2470150" y="5248275"/>
            <a:ext cx="635000" cy="627063"/>
          </a:xfrm>
          <a:prstGeom prst="ellipse">
            <a:avLst/>
          </a:prstGeom>
          <a:pattFill prst="lgGrid">
            <a:fgClr>
              <a:schemeClr val="accent1"/>
            </a:fgClr>
            <a:bgClr>
              <a:srgbClr val="FFFFFF"/>
            </a:bgClr>
          </a:pattFill>
          <a:ln w="12700">
            <a:solidFill>
              <a:schemeClr val="accent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9" name="Rectangular Callout 108"/>
          <p:cNvSpPr/>
          <p:nvPr/>
        </p:nvSpPr>
        <p:spPr bwMode="auto">
          <a:xfrm>
            <a:off x="4117975" y="5124450"/>
            <a:ext cx="4568825" cy="1184275"/>
          </a:xfrm>
          <a:prstGeom prst="wedgeRectCallout">
            <a:avLst>
              <a:gd name="adj1" fmla="val -73660"/>
              <a:gd name="adj2" fmla="val 196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n-US" i="1" dirty="0">
                <a:ea typeface="ＭＳ Ｐゴシック" charset="0"/>
                <a:cs typeface="ＭＳ Ｐゴシック" charset="0"/>
              </a:rPr>
              <a:t>Optimized</a:t>
            </a:r>
            <a:r>
              <a:rPr lang="en-US" dirty="0">
                <a:ea typeface="ＭＳ Ｐゴシック" charset="0"/>
                <a:cs typeface="ＭＳ Ｐゴシック" charset="0"/>
              </a:rPr>
              <a:t> synthetics are created by the storage server.  NetBackup instructs which parts of previous backups to use.  Storage server creates a pointer map.</a:t>
            </a: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0" name="Arc 207"/>
          <p:cNvSpPr>
            <a:spLocks/>
          </p:cNvSpPr>
          <p:nvPr/>
        </p:nvSpPr>
        <p:spPr bwMode="auto">
          <a:xfrm rot="10616804">
            <a:off x="747713" y="3752850"/>
            <a:ext cx="511175" cy="1657350"/>
          </a:xfrm>
          <a:custGeom>
            <a:avLst/>
            <a:gdLst>
              <a:gd name="T0" fmla="*/ 324416 w 21589"/>
              <a:gd name="T1" fmla="*/ 0 h 21115"/>
              <a:gd name="T2" fmla="*/ 1538287 w 21589"/>
              <a:gd name="T3" fmla="*/ 2788315 h 21115"/>
              <a:gd name="T4" fmla="*/ 0 w 21589"/>
              <a:gd name="T5" fmla="*/ 2884487 h 21115"/>
              <a:gd name="T6" fmla="*/ 0 60000 65536"/>
              <a:gd name="T7" fmla="*/ 0 60000 65536"/>
              <a:gd name="T8" fmla="*/ 0 60000 65536"/>
              <a:gd name="T9" fmla="*/ 0 w 21589"/>
              <a:gd name="T10" fmla="*/ 0 h 21115"/>
              <a:gd name="T11" fmla="*/ 21589 w 21589"/>
              <a:gd name="T12" fmla="*/ 21115 h 211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89" h="21115" fill="none" extrusionOk="0">
                <a:moveTo>
                  <a:pt x="4552" y="0"/>
                </a:moveTo>
                <a:cubicBezTo>
                  <a:pt x="14241" y="2089"/>
                  <a:pt x="21265" y="10504"/>
                  <a:pt x="21588" y="20411"/>
                </a:cubicBezTo>
              </a:path>
              <a:path w="21589" h="21115" stroke="0" extrusionOk="0">
                <a:moveTo>
                  <a:pt x="4552" y="0"/>
                </a:moveTo>
                <a:cubicBezTo>
                  <a:pt x="14241" y="2089"/>
                  <a:pt x="21265" y="10504"/>
                  <a:pt x="21588" y="20411"/>
                </a:cubicBezTo>
                <a:lnTo>
                  <a:pt x="0" y="21115"/>
                </a:lnTo>
                <a:close/>
              </a:path>
            </a:pathLst>
          </a:custGeom>
          <a:noFill/>
          <a:ln w="41275">
            <a:solidFill>
              <a:schemeClr val="accent2">
                <a:lumMod val="75000"/>
              </a:schemeClr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50918" name="Picture 85" descr="j043158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4850" y="221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0919" name="Text Box 202"/>
          <p:cNvSpPr txBox="1">
            <a:spLocks noChangeArrowheads="1"/>
          </p:cNvSpPr>
          <p:nvPr/>
        </p:nvSpPr>
        <p:spPr bwMode="auto">
          <a:xfrm>
            <a:off x="4689475" y="3144838"/>
            <a:ext cx="36322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/>
              <a:t>Lightening fast backups!</a:t>
            </a:r>
          </a:p>
        </p:txBody>
      </p:sp>
      <p:grpSp>
        <p:nvGrpSpPr>
          <p:cNvPr id="250920" name="Group 86"/>
          <p:cNvGrpSpPr>
            <a:grpSpLocks/>
          </p:cNvGrpSpPr>
          <p:nvPr/>
        </p:nvGrpSpPr>
        <p:grpSpPr bwMode="auto">
          <a:xfrm>
            <a:off x="1066800" y="1371600"/>
            <a:ext cx="7292975" cy="4675188"/>
            <a:chOff x="1066800" y="1371600"/>
            <a:chExt cx="7292975" cy="4675188"/>
          </a:xfrm>
        </p:grpSpPr>
        <p:sp>
          <p:nvSpPr>
            <p:cNvPr id="250924" name="AutoShape 4"/>
            <p:cNvSpPr>
              <a:spLocks noChangeAspect="1" noChangeArrowheads="1" noTextEdit="1"/>
            </p:cNvSpPr>
            <p:nvPr/>
          </p:nvSpPr>
          <p:spPr bwMode="auto">
            <a:xfrm rot="-487998">
              <a:off x="1066800" y="3962400"/>
              <a:ext cx="1447800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25" name="Freeform 5"/>
            <p:cNvSpPr>
              <a:spLocks noEditPoints="1"/>
            </p:cNvSpPr>
            <p:nvPr/>
          </p:nvSpPr>
          <p:spPr bwMode="auto">
            <a:xfrm rot="-487998">
              <a:off x="1066800" y="3962400"/>
              <a:ext cx="1447800" cy="639763"/>
            </a:xfrm>
            <a:custGeom>
              <a:avLst/>
              <a:gdLst>
                <a:gd name="T0" fmla="*/ 2147483647 w 288"/>
                <a:gd name="T1" fmla="*/ 2147483647 h 177"/>
                <a:gd name="T2" fmla="*/ 2147483647 w 288"/>
                <a:gd name="T3" fmla="*/ 2147483647 h 177"/>
                <a:gd name="T4" fmla="*/ 2147483647 w 288"/>
                <a:gd name="T5" fmla="*/ 2147483647 h 177"/>
                <a:gd name="T6" fmla="*/ 2147483647 w 288"/>
                <a:gd name="T7" fmla="*/ 2147483647 h 177"/>
                <a:gd name="T8" fmla="*/ 2147483647 w 288"/>
                <a:gd name="T9" fmla="*/ 0 h 177"/>
                <a:gd name="T10" fmla="*/ 2147483647 w 288"/>
                <a:gd name="T11" fmla="*/ 2147483647 h 177"/>
                <a:gd name="T12" fmla="*/ 2147483647 w 288"/>
                <a:gd name="T13" fmla="*/ 2147483647 h 177"/>
                <a:gd name="T14" fmla="*/ 2147483647 w 288"/>
                <a:gd name="T15" fmla="*/ 2147483647 h 177"/>
                <a:gd name="T16" fmla="*/ 0 w 288"/>
                <a:gd name="T17" fmla="*/ 2147483647 h 177"/>
                <a:gd name="T18" fmla="*/ 2147483647 w 288"/>
                <a:gd name="T19" fmla="*/ 2147483647 h 177"/>
                <a:gd name="T20" fmla="*/ 2147483647 w 288"/>
                <a:gd name="T21" fmla="*/ 2147483647 h 177"/>
                <a:gd name="T22" fmla="*/ 2147483647 w 288"/>
                <a:gd name="T23" fmla="*/ 2147483647 h 177"/>
                <a:gd name="T24" fmla="*/ 2147483647 w 288"/>
                <a:gd name="T25" fmla="*/ 2147483647 h 177"/>
                <a:gd name="T26" fmla="*/ 2147483647 w 288"/>
                <a:gd name="T27" fmla="*/ 2147483647 h 177"/>
                <a:gd name="T28" fmla="*/ 2147483647 w 288"/>
                <a:gd name="T29" fmla="*/ 2147483647 h 177"/>
                <a:gd name="T30" fmla="*/ 2147483647 w 288"/>
                <a:gd name="T31" fmla="*/ 2147483647 h 177"/>
                <a:gd name="T32" fmla="*/ 2147483647 w 288"/>
                <a:gd name="T33" fmla="*/ 2147483647 h 177"/>
                <a:gd name="T34" fmla="*/ 2147483647 w 288"/>
                <a:gd name="T35" fmla="*/ 2147483647 h 177"/>
                <a:gd name="T36" fmla="*/ 2147483647 w 288"/>
                <a:gd name="T37" fmla="*/ 2147483647 h 177"/>
                <a:gd name="T38" fmla="*/ 2147483647 w 288"/>
                <a:gd name="T39" fmla="*/ 2147483647 h 177"/>
                <a:gd name="T40" fmla="*/ 2147483647 w 288"/>
                <a:gd name="T41" fmla="*/ 2147483647 h 177"/>
                <a:gd name="T42" fmla="*/ 2147483647 w 288"/>
                <a:gd name="T43" fmla="*/ 2147483647 h 177"/>
                <a:gd name="T44" fmla="*/ 2147483647 w 288"/>
                <a:gd name="T45" fmla="*/ 2147483647 h 177"/>
                <a:gd name="T46" fmla="*/ 2147483647 w 288"/>
                <a:gd name="T47" fmla="*/ 2147483647 h 177"/>
                <a:gd name="T48" fmla="*/ 2147483647 w 288"/>
                <a:gd name="T49" fmla="*/ 2147483647 h 177"/>
                <a:gd name="T50" fmla="*/ 2147483647 w 288"/>
                <a:gd name="T51" fmla="*/ 2147483647 h 177"/>
                <a:gd name="T52" fmla="*/ 2147483647 w 288"/>
                <a:gd name="T53" fmla="*/ 2147483647 h 177"/>
                <a:gd name="T54" fmla="*/ 2147483647 w 288"/>
                <a:gd name="T55" fmla="*/ 2147483647 h 177"/>
                <a:gd name="T56" fmla="*/ 2147483647 w 288"/>
                <a:gd name="T57" fmla="*/ 2147483647 h 177"/>
                <a:gd name="T58" fmla="*/ 2147483647 w 288"/>
                <a:gd name="T59" fmla="*/ 2147483647 h 177"/>
                <a:gd name="T60" fmla="*/ 2147483647 w 288"/>
                <a:gd name="T61" fmla="*/ 2147483647 h 177"/>
                <a:gd name="T62" fmla="*/ 2147483647 w 288"/>
                <a:gd name="T63" fmla="*/ 2147483647 h 177"/>
                <a:gd name="T64" fmla="*/ 2147483647 w 288"/>
                <a:gd name="T65" fmla="*/ 2147483647 h 177"/>
                <a:gd name="T66" fmla="*/ 2147483647 w 288"/>
                <a:gd name="T67" fmla="*/ 2147483647 h 177"/>
                <a:gd name="T68" fmla="*/ 2147483647 w 288"/>
                <a:gd name="T69" fmla="*/ 2147483647 h 177"/>
                <a:gd name="T70" fmla="*/ 2147483647 w 288"/>
                <a:gd name="T71" fmla="*/ 2147483647 h 177"/>
                <a:gd name="T72" fmla="*/ 2147483647 w 288"/>
                <a:gd name="T73" fmla="*/ 2147483647 h 177"/>
                <a:gd name="T74" fmla="*/ 2147483647 w 288"/>
                <a:gd name="T75" fmla="*/ 2147483647 h 177"/>
                <a:gd name="T76" fmla="*/ 2147483647 w 288"/>
                <a:gd name="T77" fmla="*/ 2147483647 h 177"/>
                <a:gd name="T78" fmla="*/ 2147483647 w 288"/>
                <a:gd name="T79" fmla="*/ 2147483647 h 177"/>
                <a:gd name="T80" fmla="*/ 2147483647 w 288"/>
                <a:gd name="T81" fmla="*/ 2147483647 h 177"/>
                <a:gd name="T82" fmla="*/ 2147483647 w 288"/>
                <a:gd name="T83" fmla="*/ 2147483647 h 177"/>
                <a:gd name="T84" fmla="*/ 2147483647 w 288"/>
                <a:gd name="T85" fmla="*/ 2147483647 h 177"/>
                <a:gd name="T86" fmla="*/ 2147483647 w 288"/>
                <a:gd name="T87" fmla="*/ 2147483647 h 177"/>
                <a:gd name="T88" fmla="*/ 2147483647 w 288"/>
                <a:gd name="T89" fmla="*/ 2147483647 h 177"/>
                <a:gd name="T90" fmla="*/ 2147483647 w 288"/>
                <a:gd name="T91" fmla="*/ 2147483647 h 177"/>
                <a:gd name="T92" fmla="*/ 2147483647 w 288"/>
                <a:gd name="T93" fmla="*/ 2147483647 h 177"/>
                <a:gd name="T94" fmla="*/ 2147483647 w 288"/>
                <a:gd name="T95" fmla="*/ 2147483647 h 177"/>
                <a:gd name="T96" fmla="*/ 2147483647 w 288"/>
                <a:gd name="T97" fmla="*/ 2147483647 h 1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8"/>
                <a:gd name="T148" fmla="*/ 0 h 177"/>
                <a:gd name="T149" fmla="*/ 288 w 288"/>
                <a:gd name="T150" fmla="*/ 177 h 1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8" h="177">
                  <a:moveTo>
                    <a:pt x="244" y="55"/>
                  </a:moveTo>
                  <a:cubicBezTo>
                    <a:pt x="239" y="33"/>
                    <a:pt x="218" y="19"/>
                    <a:pt x="192" y="19"/>
                  </a:cubicBezTo>
                  <a:cubicBezTo>
                    <a:pt x="183" y="19"/>
                    <a:pt x="175" y="20"/>
                    <a:pt x="167" y="24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58" y="8"/>
                    <a:pt x="141" y="0"/>
                    <a:pt x="121" y="0"/>
                  </a:cubicBezTo>
                  <a:cubicBezTo>
                    <a:pt x="100" y="0"/>
                    <a:pt x="82" y="8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68" y="23"/>
                    <a:pt x="63" y="22"/>
                    <a:pt x="56" y="22"/>
                  </a:cubicBezTo>
                  <a:cubicBezTo>
                    <a:pt x="25" y="22"/>
                    <a:pt x="0" y="44"/>
                    <a:pt x="0" y="72"/>
                  </a:cubicBezTo>
                  <a:cubicBezTo>
                    <a:pt x="0" y="97"/>
                    <a:pt x="20" y="117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51" y="144"/>
                    <a:pt x="74" y="159"/>
                    <a:pt x="101" y="159"/>
                  </a:cubicBezTo>
                  <a:cubicBezTo>
                    <a:pt x="112" y="159"/>
                    <a:pt x="121" y="158"/>
                    <a:pt x="130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8" y="169"/>
                    <a:pt x="156" y="177"/>
                    <a:pt x="177" y="177"/>
                  </a:cubicBezTo>
                  <a:cubicBezTo>
                    <a:pt x="201" y="177"/>
                    <a:pt x="221" y="165"/>
                    <a:pt x="227" y="145"/>
                  </a:cubicBezTo>
                  <a:cubicBezTo>
                    <a:pt x="227" y="145"/>
                    <a:pt x="227" y="145"/>
                    <a:pt x="227" y="145"/>
                  </a:cubicBezTo>
                  <a:cubicBezTo>
                    <a:pt x="230" y="146"/>
                    <a:pt x="231" y="146"/>
                    <a:pt x="235" y="146"/>
                  </a:cubicBezTo>
                  <a:cubicBezTo>
                    <a:pt x="249" y="146"/>
                    <a:pt x="262" y="141"/>
                    <a:pt x="272" y="133"/>
                  </a:cubicBezTo>
                  <a:cubicBezTo>
                    <a:pt x="282" y="124"/>
                    <a:pt x="288" y="112"/>
                    <a:pt x="288" y="100"/>
                  </a:cubicBezTo>
                  <a:cubicBezTo>
                    <a:pt x="288" y="77"/>
                    <a:pt x="270" y="58"/>
                    <a:pt x="244" y="55"/>
                  </a:cubicBezTo>
                  <a:close/>
                  <a:moveTo>
                    <a:pt x="282" y="100"/>
                  </a:moveTo>
                  <a:cubicBezTo>
                    <a:pt x="282" y="111"/>
                    <a:pt x="277" y="121"/>
                    <a:pt x="269" y="128"/>
                  </a:cubicBezTo>
                  <a:cubicBezTo>
                    <a:pt x="260" y="136"/>
                    <a:pt x="248" y="141"/>
                    <a:pt x="235" y="141"/>
                  </a:cubicBezTo>
                  <a:cubicBezTo>
                    <a:pt x="232" y="141"/>
                    <a:pt x="229" y="140"/>
                    <a:pt x="226" y="140"/>
                  </a:cubicBezTo>
                  <a:cubicBezTo>
                    <a:pt x="223" y="139"/>
                    <a:pt x="223" y="139"/>
                    <a:pt x="223" y="139"/>
                  </a:cubicBezTo>
                  <a:cubicBezTo>
                    <a:pt x="223" y="142"/>
                    <a:pt x="223" y="142"/>
                    <a:pt x="223" y="142"/>
                  </a:cubicBezTo>
                  <a:cubicBezTo>
                    <a:pt x="217" y="159"/>
                    <a:pt x="198" y="172"/>
                    <a:pt x="177" y="172"/>
                  </a:cubicBezTo>
                  <a:cubicBezTo>
                    <a:pt x="158" y="172"/>
                    <a:pt x="141" y="162"/>
                    <a:pt x="133" y="147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29" y="146"/>
                    <a:pt x="129" y="146"/>
                    <a:pt x="129" y="146"/>
                  </a:cubicBezTo>
                  <a:cubicBezTo>
                    <a:pt x="121" y="151"/>
                    <a:pt x="111" y="154"/>
                    <a:pt x="101" y="154"/>
                  </a:cubicBezTo>
                  <a:cubicBezTo>
                    <a:pt x="76" y="154"/>
                    <a:pt x="56" y="138"/>
                    <a:pt x="53" y="117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25" y="113"/>
                    <a:pt x="6" y="94"/>
                    <a:pt x="6" y="72"/>
                  </a:cubicBezTo>
                  <a:cubicBezTo>
                    <a:pt x="6" y="47"/>
                    <a:pt x="28" y="28"/>
                    <a:pt x="56" y="28"/>
                  </a:cubicBezTo>
                  <a:cubicBezTo>
                    <a:pt x="62" y="28"/>
                    <a:pt x="68" y="29"/>
                    <a:pt x="74" y="3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85" y="15"/>
                    <a:pt x="102" y="5"/>
                    <a:pt x="121" y="5"/>
                  </a:cubicBezTo>
                  <a:cubicBezTo>
                    <a:pt x="139" y="5"/>
                    <a:pt x="156" y="15"/>
                    <a:pt x="164" y="29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67" y="30"/>
                    <a:pt x="167" y="30"/>
                    <a:pt x="167" y="30"/>
                  </a:cubicBezTo>
                  <a:cubicBezTo>
                    <a:pt x="175" y="26"/>
                    <a:pt x="183" y="24"/>
                    <a:pt x="192" y="24"/>
                  </a:cubicBezTo>
                  <a:cubicBezTo>
                    <a:pt x="215" y="24"/>
                    <a:pt x="235" y="38"/>
                    <a:pt x="239" y="58"/>
                  </a:cubicBezTo>
                  <a:cubicBezTo>
                    <a:pt x="240" y="59"/>
                    <a:pt x="240" y="59"/>
                    <a:pt x="240" y="59"/>
                  </a:cubicBezTo>
                  <a:cubicBezTo>
                    <a:pt x="242" y="60"/>
                    <a:pt x="242" y="60"/>
                    <a:pt x="242" y="60"/>
                  </a:cubicBezTo>
                  <a:cubicBezTo>
                    <a:pt x="265" y="62"/>
                    <a:pt x="282" y="80"/>
                    <a:pt x="282" y="100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26" name="Freeform 6"/>
            <p:cNvSpPr>
              <a:spLocks noEditPoints="1"/>
            </p:cNvSpPr>
            <p:nvPr/>
          </p:nvSpPr>
          <p:spPr bwMode="auto">
            <a:xfrm rot="-487998">
              <a:off x="1081920" y="3973098"/>
              <a:ext cx="1417992" cy="621397"/>
            </a:xfrm>
            <a:custGeom>
              <a:avLst/>
              <a:gdLst>
                <a:gd name="T0" fmla="*/ 2147483647 w 282"/>
                <a:gd name="T1" fmla="*/ 2147483647 h 172"/>
                <a:gd name="T2" fmla="*/ 2147483647 w 282"/>
                <a:gd name="T3" fmla="*/ 2147483647 h 172"/>
                <a:gd name="T4" fmla="*/ 2147483647 w 282"/>
                <a:gd name="T5" fmla="*/ 2147483647 h 172"/>
                <a:gd name="T6" fmla="*/ 2147483647 w 282"/>
                <a:gd name="T7" fmla="*/ 0 h 172"/>
                <a:gd name="T8" fmla="*/ 2147483647 w 282"/>
                <a:gd name="T9" fmla="*/ 2147483647 h 172"/>
                <a:gd name="T10" fmla="*/ 2147483647 w 282"/>
                <a:gd name="T11" fmla="*/ 2147483647 h 172"/>
                <a:gd name="T12" fmla="*/ 0 w 282"/>
                <a:gd name="T13" fmla="*/ 2147483647 h 172"/>
                <a:gd name="T14" fmla="*/ 2147483647 w 282"/>
                <a:gd name="T15" fmla="*/ 2147483647 h 172"/>
                <a:gd name="T16" fmla="*/ 2147483647 w 282"/>
                <a:gd name="T17" fmla="*/ 2147483647 h 172"/>
                <a:gd name="T18" fmla="*/ 2147483647 w 282"/>
                <a:gd name="T19" fmla="*/ 2147483647 h 172"/>
                <a:gd name="T20" fmla="*/ 2147483647 w 282"/>
                <a:gd name="T21" fmla="*/ 2147483647 h 172"/>
                <a:gd name="T22" fmla="*/ 2147483647 w 282"/>
                <a:gd name="T23" fmla="*/ 2147483647 h 172"/>
                <a:gd name="T24" fmla="*/ 2147483647 w 282"/>
                <a:gd name="T25" fmla="*/ 2147483647 h 172"/>
                <a:gd name="T26" fmla="*/ 2147483647 w 282"/>
                <a:gd name="T27" fmla="*/ 2147483647 h 172"/>
                <a:gd name="T28" fmla="*/ 2147483647 w 282"/>
                <a:gd name="T29" fmla="*/ 2147483647 h 172"/>
                <a:gd name="T30" fmla="*/ 2147483647 w 282"/>
                <a:gd name="T31" fmla="*/ 2147483647 h 172"/>
                <a:gd name="T32" fmla="*/ 2147483647 w 282"/>
                <a:gd name="T33" fmla="*/ 2147483647 h 172"/>
                <a:gd name="T34" fmla="*/ 2147483647 w 282"/>
                <a:gd name="T35" fmla="*/ 2147483647 h 172"/>
                <a:gd name="T36" fmla="*/ 2147483647 w 282"/>
                <a:gd name="T37" fmla="*/ 2147483647 h 1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2"/>
                <a:gd name="T58" fmla="*/ 0 h 172"/>
                <a:gd name="T59" fmla="*/ 282 w 282"/>
                <a:gd name="T60" fmla="*/ 172 h 1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2" h="172">
                  <a:moveTo>
                    <a:pt x="239" y="54"/>
                  </a:moveTo>
                  <a:cubicBezTo>
                    <a:pt x="234" y="34"/>
                    <a:pt x="214" y="19"/>
                    <a:pt x="189" y="19"/>
                  </a:cubicBezTo>
                  <a:cubicBezTo>
                    <a:pt x="180" y="19"/>
                    <a:pt x="171" y="21"/>
                    <a:pt x="163" y="25"/>
                  </a:cubicBezTo>
                  <a:cubicBezTo>
                    <a:pt x="155" y="10"/>
                    <a:pt x="138" y="0"/>
                    <a:pt x="118" y="0"/>
                  </a:cubicBezTo>
                  <a:cubicBezTo>
                    <a:pt x="97" y="0"/>
                    <a:pt x="80" y="10"/>
                    <a:pt x="72" y="25"/>
                  </a:cubicBezTo>
                  <a:cubicBezTo>
                    <a:pt x="66" y="23"/>
                    <a:pt x="60" y="22"/>
                    <a:pt x="53" y="22"/>
                  </a:cubicBezTo>
                  <a:cubicBezTo>
                    <a:pt x="24" y="22"/>
                    <a:pt x="0" y="43"/>
                    <a:pt x="0" y="69"/>
                  </a:cubicBezTo>
                  <a:cubicBezTo>
                    <a:pt x="0" y="92"/>
                    <a:pt x="21" y="112"/>
                    <a:pt x="48" y="115"/>
                  </a:cubicBezTo>
                  <a:cubicBezTo>
                    <a:pt x="50" y="137"/>
                    <a:pt x="72" y="154"/>
                    <a:pt x="98" y="154"/>
                  </a:cubicBezTo>
                  <a:cubicBezTo>
                    <a:pt x="109" y="154"/>
                    <a:pt x="119" y="151"/>
                    <a:pt x="128" y="145"/>
                  </a:cubicBezTo>
                  <a:cubicBezTo>
                    <a:pt x="135" y="161"/>
                    <a:pt x="153" y="172"/>
                    <a:pt x="174" y="172"/>
                  </a:cubicBezTo>
                  <a:cubicBezTo>
                    <a:pt x="197" y="172"/>
                    <a:pt x="217" y="158"/>
                    <a:pt x="222" y="139"/>
                  </a:cubicBezTo>
                  <a:cubicBezTo>
                    <a:pt x="225" y="140"/>
                    <a:pt x="229" y="140"/>
                    <a:pt x="232" y="140"/>
                  </a:cubicBezTo>
                  <a:cubicBezTo>
                    <a:pt x="260" y="140"/>
                    <a:pt x="282" y="121"/>
                    <a:pt x="282" y="97"/>
                  </a:cubicBezTo>
                  <a:cubicBezTo>
                    <a:pt x="282" y="75"/>
                    <a:pt x="263" y="57"/>
                    <a:pt x="239" y="54"/>
                  </a:cubicBezTo>
                  <a:close/>
                  <a:moveTo>
                    <a:pt x="150" y="90"/>
                  </a:moveTo>
                  <a:cubicBezTo>
                    <a:pt x="150" y="90"/>
                    <a:pt x="150" y="90"/>
                    <a:pt x="150" y="90"/>
                  </a:cubicBezTo>
                  <a:cubicBezTo>
                    <a:pt x="150" y="90"/>
                    <a:pt x="150" y="90"/>
                    <a:pt x="150" y="90"/>
                  </a:cubicBezTo>
                  <a:cubicBezTo>
                    <a:pt x="150" y="90"/>
                    <a:pt x="150" y="90"/>
                    <a:pt x="150" y="90"/>
                  </a:cubicBez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27" name="AutoShape 173"/>
            <p:cNvSpPr>
              <a:spLocks noChangeArrowheads="1"/>
            </p:cNvSpPr>
            <p:nvPr/>
          </p:nvSpPr>
          <p:spPr bwMode="auto">
            <a:xfrm>
              <a:off x="1260475" y="5437188"/>
              <a:ext cx="1047750" cy="609600"/>
            </a:xfrm>
            <a:prstGeom prst="roundRect">
              <a:avLst>
                <a:gd name="adj" fmla="val 16667"/>
              </a:avLst>
            </a:prstGeom>
            <a:solidFill>
              <a:srgbClr val="9ECD93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108960" tIns="137160" anchor="ctr"/>
            <a:lstStyle/>
            <a:p>
              <a:endParaRPr lang="en-US"/>
            </a:p>
          </p:txBody>
        </p:sp>
        <p:grpSp>
          <p:nvGrpSpPr>
            <p:cNvPr id="250928" name="Group 174"/>
            <p:cNvGrpSpPr>
              <a:grpSpLocks/>
            </p:cNvGrpSpPr>
            <p:nvPr/>
          </p:nvGrpSpPr>
          <p:grpSpPr bwMode="auto">
            <a:xfrm>
              <a:off x="1333500" y="5494338"/>
              <a:ext cx="903288" cy="498475"/>
              <a:chOff x="3766" y="2208"/>
              <a:chExt cx="569" cy="314"/>
            </a:xfrm>
          </p:grpSpPr>
          <p:sp>
            <p:nvSpPr>
              <p:cNvPr id="250948" name="Can 116"/>
              <p:cNvSpPr>
                <a:spLocks noChangeAspect="1" noChangeArrowheads="1"/>
              </p:cNvSpPr>
              <p:nvPr/>
            </p:nvSpPr>
            <p:spPr bwMode="auto">
              <a:xfrm>
                <a:off x="4071" y="2211"/>
                <a:ext cx="264" cy="311"/>
              </a:xfrm>
              <a:prstGeom prst="can">
                <a:avLst>
                  <a:gd name="adj" fmla="val 24820"/>
                </a:avLst>
              </a:prstGeom>
              <a:solidFill>
                <a:schemeClr val="bg1"/>
              </a:solidFill>
              <a:ln w="12700">
                <a:solidFill>
                  <a:srgbClr val="4E4845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50949" name="Oval 139"/>
              <p:cNvSpPr>
                <a:spLocks noChangeAspect="1" noChangeArrowheads="1"/>
              </p:cNvSpPr>
              <p:nvPr/>
            </p:nvSpPr>
            <p:spPr bwMode="auto">
              <a:xfrm>
                <a:off x="4168" y="2444"/>
                <a:ext cx="63" cy="63"/>
              </a:xfrm>
              <a:prstGeom prst="ellipse">
                <a:avLst/>
              </a:prstGeom>
              <a:solidFill>
                <a:srgbClr val="C2BDBA"/>
              </a:solidFill>
              <a:ln w="28575" cap="rnd">
                <a:noFill/>
                <a:prstDash val="sysDot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50" name="Oval 140"/>
              <p:cNvSpPr>
                <a:spLocks noChangeAspect="1" noChangeArrowheads="1"/>
              </p:cNvSpPr>
              <p:nvPr/>
            </p:nvSpPr>
            <p:spPr bwMode="auto">
              <a:xfrm>
                <a:off x="4210" y="2353"/>
                <a:ext cx="78" cy="77"/>
              </a:xfrm>
              <a:prstGeom prst="ellipse">
                <a:avLst/>
              </a:prstGeom>
              <a:solidFill>
                <a:srgbClr val="C2BDBA"/>
              </a:solidFill>
              <a:ln w="28575" cap="rnd">
                <a:noFill/>
                <a:prstDash val="sysDot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51" name="Oval 141"/>
              <p:cNvSpPr>
                <a:spLocks noChangeAspect="1" noChangeArrowheads="1"/>
              </p:cNvSpPr>
              <p:nvPr/>
            </p:nvSpPr>
            <p:spPr bwMode="auto">
              <a:xfrm>
                <a:off x="4236" y="2446"/>
                <a:ext cx="62" cy="63"/>
              </a:xfrm>
              <a:prstGeom prst="ellipse">
                <a:avLst/>
              </a:prstGeom>
              <a:solidFill>
                <a:srgbClr val="FFC000"/>
              </a:solidFill>
              <a:ln w="28575" cap="rnd">
                <a:noFill/>
                <a:prstDash val="sysDot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52" name="Oval 142"/>
              <p:cNvSpPr>
                <a:spLocks noChangeAspect="1" noChangeArrowheads="1"/>
              </p:cNvSpPr>
              <p:nvPr/>
            </p:nvSpPr>
            <p:spPr bwMode="auto">
              <a:xfrm>
                <a:off x="4075" y="2372"/>
                <a:ext cx="53" cy="53"/>
              </a:xfrm>
              <a:prstGeom prst="ellipse">
                <a:avLst/>
              </a:prstGeom>
              <a:solidFill>
                <a:srgbClr val="C2BDBA"/>
              </a:solidFill>
              <a:ln w="28575" cap="rnd">
                <a:noFill/>
                <a:prstDash val="sysDot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53" name="Oval 144"/>
              <p:cNvSpPr>
                <a:spLocks noChangeAspect="1" noChangeArrowheads="1"/>
              </p:cNvSpPr>
              <p:nvPr/>
            </p:nvSpPr>
            <p:spPr bwMode="auto">
              <a:xfrm>
                <a:off x="4129" y="2339"/>
                <a:ext cx="77" cy="78"/>
              </a:xfrm>
              <a:prstGeom prst="ellipse">
                <a:avLst/>
              </a:prstGeom>
              <a:solidFill>
                <a:srgbClr val="FFC000"/>
              </a:solidFill>
              <a:ln w="28575" cap="rnd">
                <a:noFill/>
                <a:prstDash val="sysDot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54" name="Oval 145"/>
              <p:cNvSpPr>
                <a:spLocks noChangeAspect="1" noChangeArrowheads="1"/>
              </p:cNvSpPr>
              <p:nvPr/>
            </p:nvSpPr>
            <p:spPr bwMode="auto">
              <a:xfrm>
                <a:off x="4097" y="2424"/>
                <a:ext cx="63" cy="63"/>
              </a:xfrm>
              <a:prstGeom prst="ellipse">
                <a:avLst/>
              </a:prstGeom>
              <a:solidFill>
                <a:srgbClr val="A87C00"/>
              </a:solidFill>
              <a:ln w="28575" cap="rnd">
                <a:noFill/>
                <a:prstDash val="sysDot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55" name="Oval 146"/>
              <p:cNvSpPr>
                <a:spLocks noChangeAspect="1" noChangeArrowheads="1"/>
              </p:cNvSpPr>
              <p:nvPr/>
            </p:nvSpPr>
            <p:spPr bwMode="auto">
              <a:xfrm>
                <a:off x="4185" y="2285"/>
                <a:ext cx="53" cy="54"/>
              </a:xfrm>
              <a:prstGeom prst="ellipse">
                <a:avLst/>
              </a:prstGeom>
              <a:solidFill>
                <a:srgbClr val="A87C00"/>
              </a:solidFill>
              <a:ln w="28575" cap="rnd">
                <a:noFill/>
                <a:prstDash val="sysDot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56" name="Oval 147"/>
              <p:cNvSpPr>
                <a:spLocks noChangeAspect="1" noChangeArrowheads="1"/>
              </p:cNvSpPr>
              <p:nvPr/>
            </p:nvSpPr>
            <p:spPr bwMode="auto">
              <a:xfrm>
                <a:off x="4246" y="2278"/>
                <a:ext cx="77" cy="77"/>
              </a:xfrm>
              <a:prstGeom prst="ellipse">
                <a:avLst/>
              </a:prstGeom>
              <a:solidFill>
                <a:srgbClr val="C2BDBA"/>
              </a:solidFill>
              <a:ln w="28575" cap="rnd">
                <a:noFill/>
                <a:prstDash val="sysDot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57" name="Oval 148"/>
              <p:cNvSpPr>
                <a:spLocks noChangeAspect="1" noChangeArrowheads="1"/>
              </p:cNvSpPr>
              <p:nvPr/>
            </p:nvSpPr>
            <p:spPr bwMode="auto">
              <a:xfrm>
                <a:off x="4075" y="2285"/>
                <a:ext cx="54" cy="53"/>
              </a:xfrm>
              <a:prstGeom prst="ellipse">
                <a:avLst/>
              </a:prstGeom>
              <a:solidFill>
                <a:srgbClr val="C2BDBA"/>
              </a:solidFill>
              <a:ln w="28575" cap="rnd">
                <a:noFill/>
                <a:prstDash val="sysDot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58" name="Can 116"/>
              <p:cNvSpPr>
                <a:spLocks noChangeAspect="1" noChangeArrowheads="1"/>
              </p:cNvSpPr>
              <p:nvPr/>
            </p:nvSpPr>
            <p:spPr bwMode="auto">
              <a:xfrm>
                <a:off x="3766" y="2208"/>
                <a:ext cx="264" cy="311"/>
              </a:xfrm>
              <a:prstGeom prst="can">
                <a:avLst>
                  <a:gd name="adj" fmla="val 24820"/>
                </a:avLst>
              </a:prstGeom>
              <a:solidFill>
                <a:schemeClr val="bg1"/>
              </a:solidFill>
              <a:ln w="12700">
                <a:solidFill>
                  <a:srgbClr val="4E4845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50959" name="Oval 139"/>
              <p:cNvSpPr>
                <a:spLocks noChangeAspect="1" noChangeArrowheads="1"/>
              </p:cNvSpPr>
              <p:nvPr/>
            </p:nvSpPr>
            <p:spPr bwMode="auto">
              <a:xfrm>
                <a:off x="3843" y="2381"/>
                <a:ext cx="63" cy="63"/>
              </a:xfrm>
              <a:prstGeom prst="ellipse">
                <a:avLst/>
              </a:prstGeom>
              <a:solidFill>
                <a:srgbClr val="C2BDBA"/>
              </a:solidFill>
              <a:ln w="28575" cap="rnd">
                <a:noFill/>
                <a:prstDash val="sysDot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60" name="Oval 140"/>
              <p:cNvSpPr>
                <a:spLocks noChangeAspect="1" noChangeArrowheads="1"/>
              </p:cNvSpPr>
              <p:nvPr/>
            </p:nvSpPr>
            <p:spPr bwMode="auto">
              <a:xfrm>
                <a:off x="3933" y="2292"/>
                <a:ext cx="78" cy="77"/>
              </a:xfrm>
              <a:prstGeom prst="ellipse">
                <a:avLst/>
              </a:prstGeom>
              <a:solidFill>
                <a:srgbClr val="FFC000"/>
              </a:solidFill>
              <a:ln w="28575" cap="rnd">
                <a:noFill/>
                <a:prstDash val="sysDot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61" name="Oval 141"/>
              <p:cNvSpPr>
                <a:spLocks noChangeAspect="1" noChangeArrowheads="1"/>
              </p:cNvSpPr>
              <p:nvPr/>
            </p:nvSpPr>
            <p:spPr bwMode="auto">
              <a:xfrm>
                <a:off x="3910" y="2364"/>
                <a:ext cx="62" cy="63"/>
              </a:xfrm>
              <a:prstGeom prst="ellipse">
                <a:avLst/>
              </a:prstGeom>
              <a:solidFill>
                <a:srgbClr val="C2BDBA"/>
              </a:solidFill>
              <a:ln w="28575" cap="rnd">
                <a:noFill/>
                <a:prstDash val="sysDot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62" name="Oval 142"/>
              <p:cNvSpPr>
                <a:spLocks noChangeAspect="1" noChangeArrowheads="1"/>
              </p:cNvSpPr>
              <p:nvPr/>
            </p:nvSpPr>
            <p:spPr bwMode="auto">
              <a:xfrm>
                <a:off x="3784" y="2369"/>
                <a:ext cx="53" cy="53"/>
              </a:xfrm>
              <a:prstGeom prst="ellipse">
                <a:avLst/>
              </a:prstGeom>
              <a:solidFill>
                <a:srgbClr val="C2BDBA"/>
              </a:solidFill>
              <a:ln w="28575" cap="rnd">
                <a:noFill/>
                <a:prstDash val="sysDot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63" name="Oval 144"/>
              <p:cNvSpPr>
                <a:spLocks noChangeAspect="1" noChangeArrowheads="1"/>
              </p:cNvSpPr>
              <p:nvPr/>
            </p:nvSpPr>
            <p:spPr bwMode="auto">
              <a:xfrm>
                <a:off x="3784" y="2282"/>
                <a:ext cx="77" cy="78"/>
              </a:xfrm>
              <a:prstGeom prst="ellipse">
                <a:avLst/>
              </a:prstGeom>
              <a:solidFill>
                <a:srgbClr val="A87C00"/>
              </a:solidFill>
              <a:ln w="28575" cap="rnd">
                <a:noFill/>
                <a:prstDash val="sysDot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64" name="Oval 145"/>
              <p:cNvSpPr>
                <a:spLocks noChangeAspect="1" noChangeArrowheads="1"/>
              </p:cNvSpPr>
              <p:nvPr/>
            </p:nvSpPr>
            <p:spPr bwMode="auto">
              <a:xfrm>
                <a:off x="3869" y="2442"/>
                <a:ext cx="63" cy="63"/>
              </a:xfrm>
              <a:prstGeom prst="ellipse">
                <a:avLst/>
              </a:prstGeom>
              <a:solidFill>
                <a:srgbClr val="A87C00"/>
              </a:solidFill>
              <a:ln w="28575" cap="rnd">
                <a:noFill/>
                <a:prstDash val="sysDot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65" name="Oval 146"/>
              <p:cNvSpPr>
                <a:spLocks noChangeAspect="1" noChangeArrowheads="1"/>
              </p:cNvSpPr>
              <p:nvPr/>
            </p:nvSpPr>
            <p:spPr bwMode="auto">
              <a:xfrm>
                <a:off x="3874" y="2301"/>
                <a:ext cx="53" cy="54"/>
              </a:xfrm>
              <a:prstGeom prst="ellipse">
                <a:avLst/>
              </a:prstGeom>
              <a:solidFill>
                <a:srgbClr val="A87C00"/>
              </a:solidFill>
              <a:ln w="28575" cap="rnd">
                <a:noFill/>
                <a:prstDash val="sysDot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66" name="Oval 147"/>
              <p:cNvSpPr>
                <a:spLocks noChangeAspect="1" noChangeArrowheads="1"/>
              </p:cNvSpPr>
              <p:nvPr/>
            </p:nvSpPr>
            <p:spPr bwMode="auto">
              <a:xfrm>
                <a:off x="3779" y="2425"/>
                <a:ext cx="77" cy="77"/>
              </a:xfrm>
              <a:prstGeom prst="ellipse">
                <a:avLst/>
              </a:prstGeom>
              <a:solidFill>
                <a:srgbClr val="FFC000"/>
              </a:solidFill>
              <a:ln w="28575" cap="rnd">
                <a:noFill/>
                <a:prstDash val="sysDot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67" name="Oval 148"/>
              <p:cNvSpPr>
                <a:spLocks noChangeAspect="1" noChangeArrowheads="1"/>
              </p:cNvSpPr>
              <p:nvPr/>
            </p:nvSpPr>
            <p:spPr bwMode="auto">
              <a:xfrm>
                <a:off x="3947" y="2420"/>
                <a:ext cx="54" cy="53"/>
              </a:xfrm>
              <a:prstGeom prst="ellipse">
                <a:avLst/>
              </a:prstGeom>
              <a:solidFill>
                <a:srgbClr val="C2BDBA"/>
              </a:solidFill>
              <a:ln w="28575" cap="rnd">
                <a:noFill/>
                <a:prstDash val="sysDot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50929" name="Oval 279"/>
            <p:cNvSpPr>
              <a:spLocks noChangeArrowheads="1"/>
            </p:cNvSpPr>
            <p:nvPr/>
          </p:nvSpPr>
          <p:spPr bwMode="auto">
            <a:xfrm>
              <a:off x="4095181" y="2243890"/>
              <a:ext cx="518870" cy="545181"/>
            </a:xfrm>
            <a:prstGeom prst="ellipse">
              <a:avLst/>
            </a:prstGeom>
            <a:solidFill>
              <a:srgbClr val="FFC000"/>
            </a:solidFill>
            <a:ln w="28575" cap="rnd">
              <a:noFill/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6" name="Rectangle 258"/>
            <p:cNvSpPr>
              <a:spLocks noChangeArrowheads="1"/>
            </p:cNvSpPr>
            <p:nvPr/>
          </p:nvSpPr>
          <p:spPr bwMode="auto">
            <a:xfrm>
              <a:off x="3810000" y="1371600"/>
              <a:ext cx="4549775" cy="1657350"/>
            </a:xfrm>
            <a:prstGeom prst="rect">
              <a:avLst/>
            </a:prstGeom>
            <a:solidFill>
              <a:srgbClr val="E6BA00">
                <a:alpha val="41960"/>
              </a:srgbClr>
            </a:solidFill>
            <a:ln w="28575">
              <a:solidFill>
                <a:schemeClr val="accent6">
                  <a:alpha val="75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spcBef>
                  <a:spcPct val="50000"/>
                </a:spcBef>
                <a:defRPr/>
              </a:pPr>
              <a:endParaRPr lang="en-US" sz="1200" b="1" dirty="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7" name="Text Box 259"/>
            <p:cNvSpPr txBox="1">
              <a:spLocks noChangeArrowheads="1"/>
            </p:cNvSpPr>
            <p:nvPr/>
          </p:nvSpPr>
          <p:spPr bwMode="auto">
            <a:xfrm>
              <a:off x="4924425" y="1720850"/>
              <a:ext cx="954088" cy="4365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44" rIns="9144" anchor="ctr" anchorCtr="1"/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ＭＳ Ｐゴシック" charset="-128"/>
                  <a:cs typeface="ＭＳ Ｐゴシック" charset="-128"/>
                </a:rPr>
                <a:t>Incremental</a:t>
              </a:r>
              <a:br>
                <a:rPr lang="en-US" sz="1200" b="1" dirty="0">
                  <a:solidFill>
                    <a:schemeClr val="bg1"/>
                  </a:solidFill>
                  <a:ea typeface="ＭＳ Ｐゴシック" charset="-128"/>
                  <a:cs typeface="ＭＳ Ｐゴシック" charset="-128"/>
                </a:rPr>
              </a:br>
              <a:r>
                <a:rPr lang="en-US" sz="1200" b="1" dirty="0">
                  <a:solidFill>
                    <a:schemeClr val="bg1"/>
                  </a:solidFill>
                  <a:ea typeface="ＭＳ Ｐゴシック" charset="-128"/>
                  <a:cs typeface="ＭＳ Ｐゴシック" charset="-128"/>
                </a:rPr>
                <a:t>Backup</a:t>
              </a:r>
            </a:p>
          </p:txBody>
        </p:sp>
        <p:sp>
          <p:nvSpPr>
            <p:cNvPr id="250932" name="Text Box 260"/>
            <p:cNvSpPr txBox="1">
              <a:spLocks noChangeArrowheads="1"/>
            </p:cNvSpPr>
            <p:nvPr/>
          </p:nvSpPr>
          <p:spPr bwMode="auto">
            <a:xfrm>
              <a:off x="5319081" y="1458829"/>
              <a:ext cx="114864" cy="210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tIns="0" rIns="4572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200" b="1"/>
            </a:p>
          </p:txBody>
        </p:sp>
        <p:sp>
          <p:nvSpPr>
            <p:cNvPr id="111" name="Text Box 261"/>
            <p:cNvSpPr txBox="1">
              <a:spLocks noChangeArrowheads="1"/>
            </p:cNvSpPr>
            <p:nvPr/>
          </p:nvSpPr>
          <p:spPr bwMode="auto">
            <a:xfrm>
              <a:off x="3981450" y="1720850"/>
              <a:ext cx="754063" cy="4365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44" rIns="9144" anchor="ctr" anchorCtr="1"/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ＭＳ Ｐゴシック" charset="-128"/>
                  <a:cs typeface="ＭＳ Ｐゴシック" charset="-128"/>
                </a:rPr>
                <a:t>Full</a:t>
              </a:r>
              <a:br>
                <a:rPr lang="en-US" sz="1200" b="1" dirty="0">
                  <a:solidFill>
                    <a:schemeClr val="bg1"/>
                  </a:solidFill>
                  <a:ea typeface="ＭＳ Ｐゴシック" charset="-128"/>
                  <a:cs typeface="ＭＳ Ｐゴシック" charset="-128"/>
                </a:rPr>
              </a:br>
              <a:r>
                <a:rPr lang="en-US" sz="1200" b="1" dirty="0">
                  <a:solidFill>
                    <a:schemeClr val="bg1"/>
                  </a:solidFill>
                  <a:ea typeface="ＭＳ Ｐゴシック" charset="-128"/>
                  <a:cs typeface="ＭＳ Ｐゴシック" charset="-128"/>
                </a:rPr>
                <a:t>Backup</a:t>
              </a:r>
            </a:p>
          </p:txBody>
        </p:sp>
        <p:sp>
          <p:nvSpPr>
            <p:cNvPr id="112" name="Text Box 262"/>
            <p:cNvSpPr txBox="1">
              <a:spLocks noChangeArrowheads="1"/>
            </p:cNvSpPr>
            <p:nvPr/>
          </p:nvSpPr>
          <p:spPr bwMode="auto">
            <a:xfrm>
              <a:off x="6015038" y="1720850"/>
              <a:ext cx="927100" cy="4365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44" rIns="9144" anchor="ctr" anchorCtr="1"/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b="1" dirty="0">
                  <a:solidFill>
                    <a:schemeClr val="bg1"/>
                  </a:solidFill>
                  <a:ea typeface="ＭＳ Ｐゴシック" charset="-128"/>
                  <a:cs typeface="ＭＳ Ｐゴシック" charset="-128"/>
                </a:rPr>
                <a:t>Incremental</a:t>
              </a:r>
              <a:br>
                <a:rPr lang="en-US" sz="1200" b="1" dirty="0">
                  <a:solidFill>
                    <a:schemeClr val="bg1"/>
                  </a:solidFill>
                  <a:ea typeface="ＭＳ Ｐゴシック" charset="-128"/>
                  <a:cs typeface="ＭＳ Ｐゴシック" charset="-128"/>
                </a:rPr>
              </a:br>
              <a:r>
                <a:rPr lang="en-US" sz="1200" b="1" dirty="0">
                  <a:solidFill>
                    <a:schemeClr val="bg1"/>
                  </a:solidFill>
                  <a:ea typeface="ＭＳ Ｐゴシック" charset="-128"/>
                  <a:cs typeface="ＭＳ Ｐゴシック" charset="-128"/>
                </a:rPr>
                <a:t>Backup</a:t>
              </a:r>
            </a:p>
          </p:txBody>
        </p:sp>
        <p:sp>
          <p:nvSpPr>
            <p:cNvPr id="250935" name="Oval 332"/>
            <p:cNvSpPr>
              <a:spLocks noChangeArrowheads="1"/>
            </p:cNvSpPr>
            <p:nvPr/>
          </p:nvSpPr>
          <p:spPr bwMode="auto">
            <a:xfrm>
              <a:off x="5140843" y="2243890"/>
              <a:ext cx="326770" cy="296215"/>
            </a:xfrm>
            <a:prstGeom prst="ellipse">
              <a:avLst/>
            </a:prstGeom>
            <a:solidFill>
              <a:srgbClr val="FFC000"/>
            </a:solidFill>
            <a:ln w="28575" cap="rnd">
              <a:noFill/>
              <a:prstDash val="sysDot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 sz="1200"/>
            </a:p>
          </p:txBody>
        </p:sp>
        <p:sp>
          <p:nvSpPr>
            <p:cNvPr id="250936" name="Oval 332"/>
            <p:cNvSpPr>
              <a:spLocks noChangeArrowheads="1"/>
            </p:cNvSpPr>
            <p:nvPr/>
          </p:nvSpPr>
          <p:spPr bwMode="auto">
            <a:xfrm>
              <a:off x="6091445" y="2243890"/>
              <a:ext cx="762462" cy="296215"/>
            </a:xfrm>
            <a:prstGeom prst="ellipse">
              <a:avLst/>
            </a:prstGeom>
            <a:solidFill>
              <a:srgbClr val="FFC000"/>
            </a:solidFill>
            <a:ln w="28575" cap="rnd">
              <a:noFill/>
              <a:prstDash val="sysDot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 sz="1200"/>
            </a:p>
          </p:txBody>
        </p:sp>
        <p:sp>
          <p:nvSpPr>
            <p:cNvPr id="116" name="Text Box 265"/>
            <p:cNvSpPr txBox="1">
              <a:spLocks noChangeArrowheads="1"/>
            </p:cNvSpPr>
            <p:nvPr/>
          </p:nvSpPr>
          <p:spPr bwMode="auto">
            <a:xfrm>
              <a:off x="7050088" y="1546225"/>
              <a:ext cx="1130300" cy="61118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44" rIns="9144" anchor="ctr" anchorCtr="1"/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chemeClr val="bg1"/>
                  </a:solidFill>
                  <a:ea typeface="Arial" charset="0"/>
                </a:rPr>
                <a:t>Optimized Synthetic</a:t>
              </a:r>
            </a:p>
          </p:txBody>
        </p:sp>
        <p:sp>
          <p:nvSpPr>
            <p:cNvPr id="250938" name="Oval 324" descr="Large grid"/>
            <p:cNvSpPr>
              <a:spLocks noChangeArrowheads="1"/>
            </p:cNvSpPr>
            <p:nvPr/>
          </p:nvSpPr>
          <p:spPr bwMode="auto">
            <a:xfrm>
              <a:off x="7232168" y="2243890"/>
              <a:ext cx="570362" cy="545181"/>
            </a:xfrm>
            <a:prstGeom prst="ellipse">
              <a:avLst/>
            </a:prstGeom>
            <a:pattFill prst="lgGrid">
              <a:fgClr>
                <a:schemeClr val="accent1"/>
              </a:fgClr>
              <a:bgClr>
                <a:srgbClr val="FFFFFF"/>
              </a:bgClr>
            </a:patt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9" name="Line 268"/>
            <p:cNvSpPr>
              <a:spLocks noChangeShapeType="1"/>
            </p:cNvSpPr>
            <p:nvPr/>
          </p:nvSpPr>
          <p:spPr bwMode="auto">
            <a:xfrm flipH="1">
              <a:off x="4275138" y="2879725"/>
              <a:ext cx="3405187" cy="0"/>
            </a:xfrm>
            <a:prstGeom prst="line">
              <a:avLst/>
            </a:prstGeom>
            <a:noFill/>
            <a:ln w="222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0" name="Line 269"/>
            <p:cNvSpPr>
              <a:spLocks noChangeShapeType="1"/>
            </p:cNvSpPr>
            <p:nvPr/>
          </p:nvSpPr>
          <p:spPr bwMode="auto">
            <a:xfrm flipV="1">
              <a:off x="7680325" y="2570163"/>
              <a:ext cx="0" cy="309562"/>
            </a:xfrm>
            <a:prstGeom prst="line">
              <a:avLst/>
            </a:prstGeom>
            <a:noFill/>
            <a:ln w="222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1" name="Line 270"/>
            <p:cNvSpPr>
              <a:spLocks noChangeShapeType="1"/>
            </p:cNvSpPr>
            <p:nvPr/>
          </p:nvSpPr>
          <p:spPr bwMode="auto">
            <a:xfrm flipV="1">
              <a:off x="5314950" y="2338388"/>
              <a:ext cx="0" cy="541337"/>
            </a:xfrm>
            <a:prstGeom prst="line">
              <a:avLst/>
            </a:prstGeom>
            <a:noFill/>
            <a:ln w="22225">
              <a:solidFill>
                <a:schemeClr val="accent1">
                  <a:lumMod val="75000"/>
                </a:schemeClr>
              </a:solidFill>
              <a:round/>
              <a:headEnd/>
              <a:tailEnd type="diamond" w="med" len="med"/>
            </a:ln>
          </p:spPr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2" name="Line 271"/>
            <p:cNvSpPr>
              <a:spLocks noChangeShapeType="1"/>
            </p:cNvSpPr>
            <p:nvPr/>
          </p:nvSpPr>
          <p:spPr bwMode="auto">
            <a:xfrm flipV="1">
              <a:off x="5410200" y="2416175"/>
              <a:ext cx="0" cy="463550"/>
            </a:xfrm>
            <a:prstGeom prst="line">
              <a:avLst/>
            </a:prstGeom>
            <a:noFill/>
            <a:ln w="22225">
              <a:solidFill>
                <a:schemeClr val="accent1">
                  <a:lumMod val="75000"/>
                </a:schemeClr>
              </a:solidFill>
              <a:round/>
              <a:headEnd/>
              <a:tailEnd type="diamond" w="med" len="med"/>
            </a:ln>
          </p:spPr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3" name="Line 272"/>
            <p:cNvSpPr>
              <a:spLocks noChangeShapeType="1"/>
            </p:cNvSpPr>
            <p:nvPr/>
          </p:nvSpPr>
          <p:spPr bwMode="auto">
            <a:xfrm flipV="1">
              <a:off x="6356350" y="2338388"/>
              <a:ext cx="0" cy="541337"/>
            </a:xfrm>
            <a:prstGeom prst="line">
              <a:avLst/>
            </a:prstGeom>
            <a:noFill/>
            <a:ln w="22225">
              <a:solidFill>
                <a:schemeClr val="accent1">
                  <a:lumMod val="75000"/>
                </a:schemeClr>
              </a:solidFill>
              <a:round/>
              <a:headEnd/>
              <a:tailEnd type="diamond" w="med" len="med"/>
            </a:ln>
          </p:spPr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4" name="Line 273"/>
            <p:cNvSpPr>
              <a:spLocks noChangeShapeType="1"/>
            </p:cNvSpPr>
            <p:nvPr/>
          </p:nvSpPr>
          <p:spPr bwMode="auto">
            <a:xfrm flipV="1">
              <a:off x="6545263" y="2416175"/>
              <a:ext cx="0" cy="463550"/>
            </a:xfrm>
            <a:prstGeom prst="line">
              <a:avLst/>
            </a:prstGeom>
            <a:noFill/>
            <a:ln w="22225">
              <a:solidFill>
                <a:schemeClr val="accent1">
                  <a:lumMod val="75000"/>
                </a:schemeClr>
              </a:solidFill>
              <a:round/>
              <a:headEnd/>
              <a:tailEnd type="diamond" w="med" len="med"/>
            </a:ln>
          </p:spPr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5" name="Line 274"/>
            <p:cNvSpPr>
              <a:spLocks noChangeShapeType="1"/>
            </p:cNvSpPr>
            <p:nvPr/>
          </p:nvSpPr>
          <p:spPr bwMode="auto">
            <a:xfrm flipV="1">
              <a:off x="6734175" y="2338388"/>
              <a:ext cx="0" cy="541337"/>
            </a:xfrm>
            <a:prstGeom prst="line">
              <a:avLst/>
            </a:prstGeom>
            <a:noFill/>
            <a:ln w="22225">
              <a:solidFill>
                <a:schemeClr val="accent1">
                  <a:lumMod val="75000"/>
                </a:schemeClr>
              </a:solidFill>
              <a:round/>
              <a:headEnd/>
              <a:tailEnd type="diamond" w="med" len="med"/>
            </a:ln>
          </p:spPr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6" name="Line 275"/>
            <p:cNvSpPr>
              <a:spLocks noChangeShapeType="1"/>
            </p:cNvSpPr>
            <p:nvPr/>
          </p:nvSpPr>
          <p:spPr bwMode="auto">
            <a:xfrm flipV="1">
              <a:off x="4275138" y="2570163"/>
              <a:ext cx="0" cy="309562"/>
            </a:xfrm>
            <a:prstGeom prst="line">
              <a:avLst/>
            </a:prstGeom>
            <a:noFill/>
            <a:ln w="22225">
              <a:solidFill>
                <a:schemeClr val="accent1">
                  <a:lumMod val="75000"/>
                </a:schemeClr>
              </a:solidFill>
              <a:round/>
              <a:headEnd/>
              <a:tailEnd type="diamond" w="med" len="med"/>
            </a:ln>
          </p:spPr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7" name="Line 276"/>
            <p:cNvSpPr>
              <a:spLocks noChangeShapeType="1"/>
            </p:cNvSpPr>
            <p:nvPr/>
          </p:nvSpPr>
          <p:spPr bwMode="auto">
            <a:xfrm flipV="1">
              <a:off x="4464050" y="2416175"/>
              <a:ext cx="0" cy="463550"/>
            </a:xfrm>
            <a:prstGeom prst="line">
              <a:avLst/>
            </a:prstGeom>
            <a:noFill/>
            <a:ln w="22225">
              <a:solidFill>
                <a:schemeClr val="accent1">
                  <a:lumMod val="75000"/>
                </a:schemeClr>
              </a:solidFill>
              <a:round/>
              <a:headEnd/>
              <a:tailEnd type="diamond" w="med" len="med"/>
            </a:ln>
          </p:spPr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83" name="Rectangle 10"/>
          <p:cNvSpPr txBox="1">
            <a:spLocks noChangeArrowheads="1"/>
          </p:cNvSpPr>
          <p:nvPr/>
        </p:nvSpPr>
        <p:spPr bwMode="auto">
          <a:xfrm>
            <a:off x="4038600" y="4572000"/>
            <a:ext cx="8686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kern="0" dirty="0">
                <a:solidFill>
                  <a:srgbClr val="006AD6"/>
                </a:solidFill>
                <a:latin typeface="+mj-lt"/>
                <a:ea typeface="ＭＳ Ｐゴシック" pitchFamily="34" charset="-128"/>
                <a:cs typeface="+mj-cs"/>
              </a:rPr>
              <a:t>Zero data movement synthetic backups</a:t>
            </a:r>
            <a:endParaRPr lang="en-US" sz="2400" kern="0" dirty="0">
              <a:solidFill>
                <a:srgbClr val="006AD6"/>
              </a:solidFill>
              <a:latin typeface="+mj-lt"/>
              <a:ea typeface="ＭＳ Ｐゴシック" pitchFamily="34" charset="-128"/>
              <a:cs typeface="+mj-cs"/>
            </a:endParaRPr>
          </a:p>
        </p:txBody>
      </p:sp>
      <p:sp>
        <p:nvSpPr>
          <p:cNvPr id="78" name="Slide Number Placeholder 2"/>
          <p:cNvSpPr txBox="1">
            <a:spLocks noGrp="1"/>
          </p:cNvSpPr>
          <p:nvPr/>
        </p:nvSpPr>
        <p:spPr bwMode="auto">
          <a:xfrm>
            <a:off x="304800" y="6430963"/>
            <a:ext cx="533400" cy="323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5217383-5719-429F-BE8B-07356DAE32D6}" type="slidenum">
              <a:rPr lang="en-US" sz="1400">
                <a:solidFill>
                  <a:srgbClr val="FFBA00"/>
                </a:solidFill>
                <a:cs typeface="+mn-cs"/>
              </a:rPr>
              <a:pPr>
                <a:defRPr/>
              </a:pPr>
              <a:t>4</a:t>
            </a:fld>
            <a:endParaRPr lang="en-US" sz="1200" dirty="0">
              <a:solidFill>
                <a:srgbClr val="FFBA00"/>
              </a:solidFill>
              <a:cs typeface="+mn-cs"/>
            </a:endParaRPr>
          </a:p>
        </p:txBody>
      </p:sp>
      <p:sp>
        <p:nvSpPr>
          <p:cNvPr id="250923" name="Footer Placeholder 3"/>
          <p:cNvSpPr txBox="1">
            <a:spLocks noGrp="1"/>
          </p:cNvSpPr>
          <p:nvPr/>
        </p:nvSpPr>
        <p:spPr bwMode="auto">
          <a:xfrm>
            <a:off x="2362200" y="6391275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64008" anchor="ctr"/>
          <a:lstStyle/>
          <a:p>
            <a:r>
              <a:rPr lang="en-US" sz="700" b="1">
                <a:solidFill>
                  <a:schemeClr val="bg1"/>
                </a:solidFill>
              </a:rPr>
              <a:t>© 2011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Overview	</a:t>
            </a:r>
          </a:p>
        </p:txBody>
      </p:sp>
      <p:sp>
        <p:nvSpPr>
          <p:cNvPr id="42905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219200"/>
            <a:ext cx="8229600" cy="4830762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Optimized synthetic backups</a:t>
            </a:r>
          </a:p>
          <a:p>
            <a:pPr lvl="1">
              <a:buFontTx/>
              <a:buChar char="-"/>
            </a:pPr>
            <a:r>
              <a:rPr lang="en-US" dirty="0" smtClean="0"/>
              <a:t>Very fast full backups with no data movement</a:t>
            </a:r>
          </a:p>
          <a:p>
            <a:pPr lvl="1">
              <a:buFontTx/>
              <a:buChar char="-"/>
            </a:pPr>
            <a:r>
              <a:rPr lang="en-US" dirty="0" smtClean="0"/>
              <a:t>Requires at least one prior full and an incremental backup</a:t>
            </a:r>
          </a:p>
          <a:p>
            <a:pPr lvl="1">
              <a:buFontTx/>
              <a:buChar char="-"/>
            </a:pPr>
            <a:r>
              <a:rPr lang="en-US" dirty="0" smtClean="0"/>
              <a:t>Full backup is current up to the last incremental </a:t>
            </a:r>
          </a:p>
          <a:p>
            <a:pPr lvl="1">
              <a:buFontTx/>
              <a:buChar char="-"/>
            </a:pPr>
            <a:r>
              <a:rPr lang="en-US" dirty="0" smtClean="0"/>
              <a:t>Does not depend on the existing backups after </a:t>
            </a:r>
            <a:r>
              <a:rPr lang="en-US" dirty="0" smtClean="0"/>
              <a:t>creation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Has its own independent life </a:t>
            </a:r>
            <a:r>
              <a:rPr lang="en-US" dirty="0" smtClean="0"/>
              <a:t>cycle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Nature of change</a:t>
            </a:r>
          </a:p>
          <a:p>
            <a:pPr lvl="1">
              <a:buFontTx/>
              <a:buChar char="-"/>
            </a:pPr>
            <a:r>
              <a:rPr lang="en-US" dirty="0" smtClean="0"/>
              <a:t>Changes involve the OST plug-in, </a:t>
            </a:r>
            <a:r>
              <a:rPr lang="en-US" dirty="0" err="1" smtClean="0"/>
              <a:t>Ostd</a:t>
            </a:r>
            <a:r>
              <a:rPr lang="en-US" dirty="0" smtClean="0"/>
              <a:t>, BPW and </a:t>
            </a:r>
            <a:r>
              <a:rPr lang="en-US" dirty="0" smtClean="0"/>
              <a:t>BFST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Most of this is new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Requirements (1 of </a:t>
            </a:r>
            <a:r>
              <a:rPr lang="en-US" dirty="0" smtClean="0"/>
              <a:t>4)</a:t>
            </a:r>
            <a:endParaRPr lang="en-US" dirty="0" smtClean="0"/>
          </a:p>
        </p:txBody>
      </p:sp>
      <p:sp>
        <p:nvSpPr>
          <p:cNvPr id="430082" name="Content Placeholder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r>
              <a:rPr lang="en-US" dirty="0" smtClean="0"/>
              <a:t>The feature is tied to OST v10 and higher.</a:t>
            </a:r>
          </a:p>
          <a:p>
            <a:r>
              <a:rPr lang="en-US" dirty="0" err="1" smtClean="0"/>
              <a:t>NetBackup</a:t>
            </a:r>
            <a:endParaRPr lang="en-US" dirty="0" smtClean="0"/>
          </a:p>
          <a:p>
            <a:pPr lvl="1"/>
            <a:r>
              <a:rPr lang="en-US" b="1" dirty="0" smtClean="0"/>
              <a:t>6.5 or higher </a:t>
            </a:r>
          </a:p>
          <a:p>
            <a:pPr lvl="1"/>
            <a:r>
              <a:rPr lang="en-US" dirty="0" smtClean="0"/>
              <a:t>6.5 is at (v10)</a:t>
            </a:r>
          </a:p>
          <a:p>
            <a:pPr lvl="1"/>
            <a:r>
              <a:rPr lang="en-US" dirty="0" smtClean="0"/>
              <a:t>7.0 is at V10</a:t>
            </a:r>
          </a:p>
          <a:p>
            <a:pPr lvl="1"/>
            <a:r>
              <a:rPr lang="en-US" dirty="0" smtClean="0"/>
              <a:t>7.1 is at V11</a:t>
            </a:r>
          </a:p>
          <a:p>
            <a:r>
              <a:rPr lang="en-US" dirty="0" smtClean="0"/>
              <a:t>OST Plug-in release 2.5.0 or higher</a:t>
            </a:r>
          </a:p>
          <a:p>
            <a:r>
              <a:rPr lang="en-US" dirty="0" smtClean="0"/>
              <a:t>Galaxy release 2.1</a:t>
            </a:r>
          </a:p>
          <a:p>
            <a:r>
              <a:rPr lang="en-US" dirty="0" smtClean="0"/>
              <a:t>Full and incremental and the target synthetic backup must be from the same </a:t>
            </a:r>
            <a:r>
              <a:rPr lang="en-US" dirty="0" err="1" smtClean="0"/>
              <a:t>diskpool</a:t>
            </a:r>
            <a:r>
              <a:rPr lang="en-US" dirty="0" smtClean="0"/>
              <a:t> </a:t>
            </a:r>
            <a:r>
              <a:rPr lang="en-US" dirty="0" smtClean="0"/>
              <a:t>volume</a:t>
            </a:r>
            <a:endParaRPr lang="en-US" dirty="0" smtClean="0"/>
          </a:p>
          <a:p>
            <a:pPr lvl="1"/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Requirements (2 of </a:t>
            </a:r>
            <a:r>
              <a:rPr lang="en-US" dirty="0" smtClean="0"/>
              <a:t>4)</a:t>
            </a:r>
            <a:endParaRPr lang="en-US" dirty="0" smtClean="0"/>
          </a:p>
        </p:txBody>
      </p:sp>
      <p:sp>
        <p:nvSpPr>
          <p:cNvPr id="431106" name="Content Placeholder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pic>
        <p:nvPicPr>
          <p:cNvPr id="431107" name="Picture 5" descr="opsynth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315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038600" y="2743200"/>
            <a:ext cx="1676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2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Requirements (3 of </a:t>
            </a:r>
            <a:r>
              <a:rPr lang="en-US" dirty="0" smtClean="0"/>
              <a:t>4)</a:t>
            </a:r>
            <a:endParaRPr lang="en-US" dirty="0" smtClean="0"/>
          </a:p>
        </p:txBody>
      </p:sp>
      <p:pic>
        <p:nvPicPr>
          <p:cNvPr id="432130" name="Content Placeholder 4" descr="opsynth-2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63600" y="1158875"/>
            <a:ext cx="7899400" cy="4937125"/>
          </a:xfrm>
        </p:spPr>
      </p:pic>
      <p:sp>
        <p:nvSpPr>
          <p:cNvPr id="4" name="Rectangle 3"/>
          <p:cNvSpPr/>
          <p:nvPr/>
        </p:nvSpPr>
        <p:spPr>
          <a:xfrm>
            <a:off x="914400" y="2362200"/>
            <a:ext cx="1066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Requirements </a:t>
            </a:r>
            <a:r>
              <a:rPr lang="en-US" dirty="0" smtClean="0"/>
              <a:t>(4 </a:t>
            </a:r>
            <a:r>
              <a:rPr lang="en-US" dirty="0" smtClean="0"/>
              <a:t>of </a:t>
            </a:r>
            <a:r>
              <a:rPr lang="en-US" dirty="0" smtClean="0"/>
              <a:t>4)</a:t>
            </a:r>
            <a:endParaRPr lang="en-US" dirty="0" smtClean="0"/>
          </a:p>
        </p:txBody>
      </p:sp>
      <p:sp>
        <p:nvSpPr>
          <p:cNvPr id="430082" name="Content Placeholder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r>
              <a:rPr lang="en-US" dirty="0" smtClean="0"/>
              <a:t>(Optional) If upgrading from a previous version you will need to add the </a:t>
            </a:r>
            <a:r>
              <a:rPr lang="en-US" b="1" dirty="0" err="1" smtClean="0"/>
              <a:t>OptimizedImage</a:t>
            </a:r>
            <a:r>
              <a:rPr lang="en-US" dirty="0" smtClean="0"/>
              <a:t> flag to the existing Storage Servers and Disk Pools using the following commands:</a:t>
            </a:r>
            <a:endParaRPr lang="en-US" dirty="0" smtClean="0"/>
          </a:p>
          <a:p>
            <a:pPr lvl="1"/>
            <a:r>
              <a:rPr lang="en-US" dirty="0" err="1" smtClean="0"/>
              <a:t>nbdevconfig</a:t>
            </a:r>
            <a:r>
              <a:rPr lang="en-US" dirty="0" smtClean="0"/>
              <a:t> -</a:t>
            </a:r>
            <a:r>
              <a:rPr lang="en-US" dirty="0" err="1" smtClean="0"/>
              <a:t>changests</a:t>
            </a:r>
            <a:r>
              <a:rPr lang="en-US" dirty="0" smtClean="0"/>
              <a:t> -</a:t>
            </a:r>
            <a:r>
              <a:rPr lang="en-US" dirty="0" err="1" smtClean="0"/>
              <a:t>stype</a:t>
            </a:r>
            <a:r>
              <a:rPr lang="en-US" dirty="0" smtClean="0"/>
              <a:t> </a:t>
            </a:r>
            <a:r>
              <a:rPr lang="en-US" dirty="0" smtClean="0"/>
              <a:t>Quantum -</a:t>
            </a:r>
            <a:r>
              <a:rPr lang="en-US" dirty="0" err="1" smtClean="0"/>
              <a:t>storage_server</a:t>
            </a:r>
            <a:r>
              <a:rPr lang="en-US" dirty="0" smtClean="0"/>
              <a:t> </a:t>
            </a:r>
            <a:r>
              <a:rPr lang="en-US" i="1" dirty="0" err="1" smtClean="0"/>
              <a:t>ss_name</a:t>
            </a:r>
            <a:r>
              <a:rPr lang="en-US" i="1" dirty="0" smtClean="0"/>
              <a:t> </a:t>
            </a:r>
            <a:r>
              <a:rPr lang="en-US" dirty="0" smtClean="0"/>
              <a:t>-</a:t>
            </a:r>
            <a:r>
              <a:rPr lang="en-US" dirty="0" err="1" smtClean="0"/>
              <a:t>setattribute</a:t>
            </a:r>
            <a:r>
              <a:rPr lang="en-US" dirty="0" smtClean="0"/>
              <a:t> </a:t>
            </a:r>
            <a:r>
              <a:rPr lang="en-US" dirty="0" err="1" smtClean="0"/>
              <a:t>OptimizedImage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nbdevconfig</a:t>
            </a:r>
            <a:r>
              <a:rPr lang="en-US" dirty="0" smtClean="0"/>
              <a:t> -</a:t>
            </a:r>
            <a:r>
              <a:rPr lang="en-US" dirty="0" err="1" smtClean="0"/>
              <a:t>changedp</a:t>
            </a:r>
            <a:r>
              <a:rPr lang="en-US" dirty="0" smtClean="0"/>
              <a:t> -</a:t>
            </a:r>
            <a:r>
              <a:rPr lang="en-US" dirty="0" err="1" smtClean="0"/>
              <a:t>stype</a:t>
            </a:r>
            <a:r>
              <a:rPr lang="en-US" dirty="0" smtClean="0"/>
              <a:t> </a:t>
            </a:r>
            <a:r>
              <a:rPr lang="en-US" dirty="0" smtClean="0"/>
              <a:t>Quantum </a:t>
            </a:r>
            <a:r>
              <a:rPr lang="en-US" dirty="0" smtClean="0"/>
              <a:t>-</a:t>
            </a:r>
            <a:r>
              <a:rPr lang="en-US" dirty="0" err="1" smtClean="0"/>
              <a:t>dp</a:t>
            </a:r>
            <a:r>
              <a:rPr lang="en-US" dirty="0" smtClean="0"/>
              <a:t> </a:t>
            </a:r>
            <a:r>
              <a:rPr lang="en-US" i="1" dirty="0" err="1" smtClean="0"/>
              <a:t>dp_name</a:t>
            </a:r>
            <a:r>
              <a:rPr lang="en-US" i="1" dirty="0" smtClean="0"/>
              <a:t> </a:t>
            </a:r>
            <a:r>
              <a:rPr lang="en-US" dirty="0" smtClean="0"/>
              <a:t>-</a:t>
            </a:r>
            <a:r>
              <a:rPr lang="en-US" dirty="0" err="1" smtClean="0"/>
              <a:t>setattribute</a:t>
            </a:r>
            <a:r>
              <a:rPr lang="en-US" dirty="0" smtClean="0"/>
              <a:t> </a:t>
            </a:r>
            <a:r>
              <a:rPr lang="en-US" dirty="0" err="1" smtClean="0"/>
              <a:t>OptimizedImage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You can confirm that the </a:t>
            </a:r>
            <a:r>
              <a:rPr lang="en-US" b="1" dirty="0" err="1" smtClean="0"/>
              <a:t>OptimizedImage</a:t>
            </a:r>
            <a:r>
              <a:rPr lang="en-US" dirty="0" smtClean="0"/>
              <a:t> flag is set by running the following commands:</a:t>
            </a:r>
          </a:p>
          <a:p>
            <a:pPr lvl="1"/>
            <a:r>
              <a:rPr lang="en-US" dirty="0" err="1" smtClean="0"/>
              <a:t>nbdevquery</a:t>
            </a:r>
            <a:r>
              <a:rPr lang="en-US" dirty="0" smtClean="0"/>
              <a:t> -</a:t>
            </a:r>
            <a:r>
              <a:rPr lang="en-US" dirty="0" err="1" smtClean="0"/>
              <a:t>liststs</a:t>
            </a:r>
            <a:r>
              <a:rPr lang="en-US" dirty="0" smtClean="0"/>
              <a:t> -U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nbdevquery</a:t>
            </a:r>
            <a:r>
              <a:rPr lang="en-US" dirty="0" smtClean="0"/>
              <a:t> -</a:t>
            </a:r>
            <a:r>
              <a:rPr lang="en-US" dirty="0" err="1" smtClean="0"/>
              <a:t>listdp</a:t>
            </a:r>
            <a:r>
              <a:rPr lang="en-US" dirty="0" smtClean="0"/>
              <a:t> -U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presentation">
  <a:themeElements>
    <a:clrScheme name="New Template for PowerPoint 2003 to test with 2007 02APR10 with update instructions 13">
      <a:dk1>
        <a:srgbClr val="000000"/>
      </a:dk1>
      <a:lt1>
        <a:srgbClr val="FFFFFF"/>
      </a:lt1>
      <a:dk2>
        <a:srgbClr val="006AD6"/>
      </a:dk2>
      <a:lt2>
        <a:srgbClr val="808080"/>
      </a:lt2>
      <a:accent1>
        <a:srgbClr val="41A2EF"/>
      </a:accent1>
      <a:accent2>
        <a:srgbClr val="FFA600"/>
      </a:accent2>
      <a:accent3>
        <a:srgbClr val="FFFFFF"/>
      </a:accent3>
      <a:accent4>
        <a:srgbClr val="000000"/>
      </a:accent4>
      <a:accent5>
        <a:srgbClr val="B0CEF6"/>
      </a:accent5>
      <a:accent6>
        <a:srgbClr val="E79600"/>
      </a:accent6>
      <a:hlink>
        <a:srgbClr val="666666"/>
      </a:hlink>
      <a:folHlink>
        <a:srgbClr val="999999"/>
      </a:folHlink>
    </a:clrScheme>
    <a:fontScheme name="Qpresentatio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Template for PowerPoint 2003 to test with 2007 02APR10 with update instruc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13">
        <a:dk1>
          <a:srgbClr val="000000"/>
        </a:dk1>
        <a:lt1>
          <a:srgbClr val="FFFFFF"/>
        </a:lt1>
        <a:dk2>
          <a:srgbClr val="006AD6"/>
        </a:dk2>
        <a:lt2>
          <a:srgbClr val="808080"/>
        </a:lt2>
        <a:accent1>
          <a:srgbClr val="41A2EF"/>
        </a:accent1>
        <a:accent2>
          <a:srgbClr val="FFA600"/>
        </a:accent2>
        <a:accent3>
          <a:srgbClr val="FFFFFF"/>
        </a:accent3>
        <a:accent4>
          <a:srgbClr val="000000"/>
        </a:accent4>
        <a:accent5>
          <a:srgbClr val="B0CEF6"/>
        </a:accent5>
        <a:accent6>
          <a:srgbClr val="E79600"/>
        </a:accent6>
        <a:hlink>
          <a:srgbClr val="666666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11241</TotalTime>
  <Words>651</Words>
  <Application>Microsoft Office PowerPoint</Application>
  <PresentationFormat>On-screen Show (4:3)</PresentationFormat>
  <Paragraphs>97</Paragraphs>
  <Slides>17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Qpresentation</vt:lpstr>
      <vt:lpstr>Visio</vt:lpstr>
      <vt:lpstr>DXi 2.1.x FTS Custom Training</vt:lpstr>
      <vt:lpstr>What We’re Going to Cover</vt:lpstr>
      <vt:lpstr>Slide 3</vt:lpstr>
      <vt:lpstr>Optimized Synthetic Full Backups  </vt:lpstr>
      <vt:lpstr>Overview </vt:lpstr>
      <vt:lpstr>Requirements (1 of 4)</vt:lpstr>
      <vt:lpstr>Requirements (2 of 4)</vt:lpstr>
      <vt:lpstr>Requirements (3 of 4)</vt:lpstr>
      <vt:lpstr>Requirements (4 of 4)</vt:lpstr>
      <vt:lpstr>Slide 10</vt:lpstr>
      <vt:lpstr>Trigger Replication Deletes</vt:lpstr>
      <vt:lpstr>Replication Scheduling and Throttling</vt:lpstr>
      <vt:lpstr>Slide 13</vt:lpstr>
      <vt:lpstr>System Compatibility</vt:lpstr>
      <vt:lpstr>Download ISO and Instructions from CSWeb</vt:lpstr>
      <vt:lpstr>Make Sure to Back Up Important Data</vt:lpstr>
      <vt:lpstr>Questions???</vt:lpstr>
    </vt:vector>
  </TitlesOfParts>
  <Company>Quantum Corporation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DXi 2.1 Marketing Handoff</dc:title>
  <dc:creator>Mark Thacker</dc:creator>
  <dc:description>Template version 5 (13AUG10)_x000d_Quantum Confidential : Internal Use Only_x000d_Copyright 2011</dc:description>
  <cp:lastModifiedBy>bryce</cp:lastModifiedBy>
  <cp:revision>640</cp:revision>
  <dcterms:created xsi:type="dcterms:W3CDTF">2010-08-23T16:42:13Z</dcterms:created>
  <dcterms:modified xsi:type="dcterms:W3CDTF">2012-03-23T16:32:01Z</dcterms:modified>
</cp:coreProperties>
</file>