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1"/>
  </p:notesMasterIdLst>
  <p:handoutMasterIdLst>
    <p:handoutMasterId r:id="rId42"/>
  </p:handoutMasterIdLst>
  <p:sldIdLst>
    <p:sldId id="257" r:id="rId2"/>
    <p:sldId id="337" r:id="rId3"/>
    <p:sldId id="338" r:id="rId4"/>
    <p:sldId id="627" r:id="rId5"/>
    <p:sldId id="628" r:id="rId6"/>
    <p:sldId id="629" r:id="rId7"/>
    <p:sldId id="630" r:id="rId8"/>
    <p:sldId id="631" r:id="rId9"/>
    <p:sldId id="632" r:id="rId10"/>
    <p:sldId id="633" r:id="rId11"/>
    <p:sldId id="634" r:id="rId12"/>
    <p:sldId id="635" r:id="rId13"/>
    <p:sldId id="636" r:id="rId14"/>
    <p:sldId id="637" r:id="rId15"/>
    <p:sldId id="641" r:id="rId16"/>
    <p:sldId id="639" r:id="rId17"/>
    <p:sldId id="560" r:id="rId18"/>
    <p:sldId id="562" r:id="rId19"/>
    <p:sldId id="640" r:id="rId20"/>
    <p:sldId id="604" r:id="rId21"/>
    <p:sldId id="605" r:id="rId22"/>
    <p:sldId id="606" r:id="rId23"/>
    <p:sldId id="607" r:id="rId24"/>
    <p:sldId id="647" r:id="rId25"/>
    <p:sldId id="649" r:id="rId26"/>
    <p:sldId id="610" r:id="rId27"/>
    <p:sldId id="642" r:id="rId28"/>
    <p:sldId id="643" r:id="rId29"/>
    <p:sldId id="644" r:id="rId30"/>
    <p:sldId id="645" r:id="rId31"/>
    <p:sldId id="615" r:id="rId32"/>
    <p:sldId id="616" r:id="rId33"/>
    <p:sldId id="617" r:id="rId34"/>
    <p:sldId id="620" r:id="rId35"/>
    <p:sldId id="646" r:id="rId36"/>
    <p:sldId id="619" r:id="rId37"/>
    <p:sldId id="336" r:id="rId38"/>
    <p:sldId id="279" r:id="rId39"/>
    <p:sldId id="548"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Weakley" initials="BW" lastIdx="19" clrIdx="0"/>
  <p:cmAuthor id="1" name="Jim Hibbard" initials="J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6BB"/>
    <a:srgbClr val="666666"/>
    <a:srgbClr val="D703AF"/>
    <a:srgbClr val="AE028D"/>
    <a:srgbClr val="BED99B"/>
    <a:srgbClr val="7DD8F4"/>
    <a:srgbClr val="0000FF"/>
    <a:srgbClr val="CC99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9104" autoAdjust="0"/>
  </p:normalViewPr>
  <p:slideViewPr>
    <p:cSldViewPr snapToGrid="0" showGuides="1">
      <p:cViewPr>
        <p:scale>
          <a:sx n="90" d="100"/>
          <a:sy n="90" d="100"/>
        </p:scale>
        <p:origin x="-6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48" cy="480223"/>
          </a:xfrm>
          <a:prstGeom prst="rect">
            <a:avLst/>
          </a:prstGeom>
        </p:spPr>
        <p:txBody>
          <a:bodyPr vert="horz" lIns="94072" tIns="47035" rIns="94072" bIns="47035" rtlCol="0"/>
          <a:lstStyle>
            <a:lvl1pPr algn="l">
              <a:defRPr sz="1200"/>
            </a:lvl1pPr>
          </a:lstStyle>
          <a:p>
            <a:endParaRPr lang="en-US"/>
          </a:p>
        </p:txBody>
      </p:sp>
      <p:sp>
        <p:nvSpPr>
          <p:cNvPr id="3" name="Date Placeholder 2"/>
          <p:cNvSpPr>
            <a:spLocks noGrp="1"/>
          </p:cNvSpPr>
          <p:nvPr>
            <p:ph type="dt" sz="quarter" idx="1"/>
          </p:nvPr>
        </p:nvSpPr>
        <p:spPr>
          <a:xfrm>
            <a:off x="4143312" y="2"/>
            <a:ext cx="3170248" cy="480223"/>
          </a:xfrm>
          <a:prstGeom prst="rect">
            <a:avLst/>
          </a:prstGeom>
        </p:spPr>
        <p:txBody>
          <a:bodyPr vert="horz" lIns="94072" tIns="47035" rIns="94072" bIns="47035" rtlCol="0"/>
          <a:lstStyle>
            <a:lvl1pPr algn="r">
              <a:defRPr sz="1200"/>
            </a:lvl1pPr>
          </a:lstStyle>
          <a:p>
            <a:fld id="{EF41BEF6-C64F-4BE7-AFB0-67FF0368A895}" type="datetimeFigureOut">
              <a:rPr lang="en-US" smtClean="0"/>
              <a:pPr/>
              <a:t>10/10/2013</a:t>
            </a:fld>
            <a:endParaRPr lang="en-US"/>
          </a:p>
        </p:txBody>
      </p:sp>
      <p:sp>
        <p:nvSpPr>
          <p:cNvPr id="4" name="Footer Placeholder 3"/>
          <p:cNvSpPr>
            <a:spLocks noGrp="1"/>
          </p:cNvSpPr>
          <p:nvPr>
            <p:ph type="ftr" sz="quarter" idx="2"/>
          </p:nvPr>
        </p:nvSpPr>
        <p:spPr>
          <a:xfrm>
            <a:off x="0" y="9119351"/>
            <a:ext cx="3170248" cy="480223"/>
          </a:xfrm>
          <a:prstGeom prst="rect">
            <a:avLst/>
          </a:prstGeom>
        </p:spPr>
        <p:txBody>
          <a:bodyPr vert="horz" lIns="94072" tIns="47035" rIns="94072" bIns="47035" rtlCol="0" anchor="b"/>
          <a:lstStyle>
            <a:lvl1pPr algn="l">
              <a:defRPr sz="1200"/>
            </a:lvl1pPr>
          </a:lstStyle>
          <a:p>
            <a:endParaRPr lang="en-US"/>
          </a:p>
        </p:txBody>
      </p:sp>
      <p:sp>
        <p:nvSpPr>
          <p:cNvPr id="5" name="Slide Number Placeholder 4"/>
          <p:cNvSpPr>
            <a:spLocks noGrp="1"/>
          </p:cNvSpPr>
          <p:nvPr>
            <p:ph type="sldNum" sz="quarter" idx="3"/>
          </p:nvPr>
        </p:nvSpPr>
        <p:spPr>
          <a:xfrm>
            <a:off x="4143312" y="9119351"/>
            <a:ext cx="3170248" cy="480223"/>
          </a:xfrm>
          <a:prstGeom prst="rect">
            <a:avLst/>
          </a:prstGeom>
        </p:spPr>
        <p:txBody>
          <a:bodyPr vert="horz" lIns="94072" tIns="47035" rIns="94072" bIns="47035" rtlCol="0" anchor="b"/>
          <a:lstStyle>
            <a:lvl1pPr algn="r">
              <a:defRPr sz="1200"/>
            </a:lvl1pPr>
          </a:lstStyle>
          <a:p>
            <a:fld id="{8E3DF950-A030-4EEE-A86C-4232C06BAA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638" tIns="48319" rIns="96638" bIns="48319" rtlCol="0"/>
          <a:lstStyle>
            <a:lvl1pPr algn="l">
              <a:defRPr sz="13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38" tIns="48319" rIns="96638" bIns="48319" rtlCol="0"/>
          <a:lstStyle>
            <a:lvl1pPr algn="r">
              <a:defRPr sz="1300"/>
            </a:lvl1pPr>
          </a:lstStyle>
          <a:p>
            <a:fld id="{AA99EFDC-4056-4895-9786-E7C6808CC61A}" type="datetimeFigureOut">
              <a:rPr lang="en-US" smtClean="0"/>
              <a:pPr/>
              <a:t>10/10/2013</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38" tIns="48319" rIns="96638" bIns="48319"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38" tIns="48319" rIns="96638" bIns="483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1" cy="480060"/>
          </a:xfrm>
          <a:prstGeom prst="rect">
            <a:avLst/>
          </a:prstGeom>
        </p:spPr>
        <p:txBody>
          <a:bodyPr vert="horz" lIns="96638" tIns="48319" rIns="96638" bIns="48319"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38" tIns="48319" rIns="96638" bIns="48319" rtlCol="0" anchor="b"/>
          <a:lstStyle>
            <a:lvl1pPr algn="r">
              <a:defRPr sz="1300"/>
            </a:lvl1pPr>
          </a:lstStyle>
          <a:p>
            <a:fld id="{3B229296-326E-43DF-9CD5-E2CF52FB7BAF}" type="slidenum">
              <a:rPr lang="en-US" smtClean="0"/>
              <a:pPr/>
              <a:t>‹#›</a:t>
            </a:fld>
            <a:endParaRPr lang="en-US"/>
          </a:p>
        </p:txBody>
      </p:sp>
    </p:spTree>
    <p:extLst>
      <p:ext uri="{BB962C8B-B14F-4D97-AF65-F5344CB8AC3E}">
        <p14:creationId xmlns:p14="http://schemas.microsoft.com/office/powerpoint/2010/main" xmlns="" val="3970068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25</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Is there any upgrade path from DXi6701/02 to DXi6802?</a:t>
            </a:r>
          </a:p>
          <a:p>
            <a:pPr lvl="1"/>
            <a:r>
              <a:rPr lang="en-US" sz="1600" dirty="0" smtClean="0"/>
              <a:t>No, these are two distinctly different products with no storage or controller commonality.  </a:t>
            </a:r>
          </a:p>
          <a:p>
            <a:pPr lvl="1"/>
            <a:r>
              <a:rPr lang="en-US" sz="1600" dirty="0" smtClean="0"/>
              <a:t>Per DXi </a:t>
            </a:r>
            <a:r>
              <a:rPr lang="en-US" sz="1600" dirty="0" err="1" smtClean="0"/>
              <a:t>deduplication</a:t>
            </a:r>
            <a:r>
              <a:rPr lang="en-US" sz="1600" dirty="0" smtClean="0"/>
              <a:t> appliances, replication compatibility exists with existing DXi </a:t>
            </a:r>
            <a:r>
              <a:rPr lang="en-US" sz="1600" dirty="0" err="1" smtClean="0"/>
              <a:t>deduplication</a:t>
            </a:r>
            <a:r>
              <a:rPr lang="en-US" sz="1600" dirty="0" smtClean="0"/>
              <a:t> products.</a:t>
            </a:r>
          </a:p>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27</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Is there any upgrade path from DXi6701/02 to DXi6802?</a:t>
            </a:r>
          </a:p>
          <a:p>
            <a:pPr lvl="1"/>
            <a:r>
              <a:rPr lang="en-US" sz="1600" dirty="0" smtClean="0"/>
              <a:t>No, these are two distinctly different products with no storage or controller commonality.  </a:t>
            </a:r>
          </a:p>
          <a:p>
            <a:pPr lvl="1"/>
            <a:r>
              <a:rPr lang="en-US" sz="1600" dirty="0" smtClean="0"/>
              <a:t>Per DXi </a:t>
            </a:r>
            <a:r>
              <a:rPr lang="en-US" sz="1600" dirty="0" err="1" smtClean="0"/>
              <a:t>deduplication</a:t>
            </a:r>
            <a:r>
              <a:rPr lang="en-US" sz="1600" dirty="0" smtClean="0"/>
              <a:t> appliances, replication compatibility exists with existing DXi </a:t>
            </a:r>
            <a:r>
              <a:rPr lang="en-US" sz="1600" dirty="0" err="1" smtClean="0"/>
              <a:t>deduplication</a:t>
            </a:r>
            <a:r>
              <a:rPr lang="en-US" sz="1600" dirty="0" smtClean="0"/>
              <a:t> products.</a:t>
            </a:r>
          </a:p>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28</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Is there any upgrade path from DXi6701/02 to DXi6802?</a:t>
            </a:r>
          </a:p>
          <a:p>
            <a:pPr lvl="1"/>
            <a:r>
              <a:rPr lang="en-US" sz="1600" dirty="0" smtClean="0"/>
              <a:t>No, these are two distinctly different products with no storage or controller commonality.  </a:t>
            </a:r>
          </a:p>
          <a:p>
            <a:pPr lvl="1"/>
            <a:r>
              <a:rPr lang="en-US" sz="1600" dirty="0" smtClean="0"/>
              <a:t>Per DXi </a:t>
            </a:r>
            <a:r>
              <a:rPr lang="en-US" sz="1600" dirty="0" err="1" smtClean="0"/>
              <a:t>deduplication</a:t>
            </a:r>
            <a:r>
              <a:rPr lang="en-US" sz="1600" dirty="0" smtClean="0"/>
              <a:t> appliances, replication compatibility exists with existing DXi </a:t>
            </a:r>
            <a:r>
              <a:rPr lang="en-US" sz="1600" dirty="0" err="1" smtClean="0"/>
              <a:t>deduplication</a:t>
            </a:r>
            <a:r>
              <a:rPr lang="en-US" sz="1600" dirty="0" smtClean="0"/>
              <a:t> products.</a:t>
            </a:r>
          </a:p>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29</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Is there any upgrade path from DXi6701/02 to DXi6802?</a:t>
            </a:r>
          </a:p>
          <a:p>
            <a:pPr lvl="1"/>
            <a:r>
              <a:rPr lang="en-US" sz="1600" dirty="0" smtClean="0"/>
              <a:t>No, these are two distinctly different products with no storage or controller commonality.  </a:t>
            </a:r>
          </a:p>
          <a:p>
            <a:pPr lvl="1"/>
            <a:r>
              <a:rPr lang="en-US" sz="1600" dirty="0" smtClean="0"/>
              <a:t>Per DXi </a:t>
            </a:r>
            <a:r>
              <a:rPr lang="en-US" sz="1600" dirty="0" err="1" smtClean="0"/>
              <a:t>deduplication</a:t>
            </a:r>
            <a:r>
              <a:rPr lang="en-US" sz="1600" dirty="0" smtClean="0"/>
              <a:t> appliances, replication compatibility exists with existing DXi </a:t>
            </a:r>
            <a:r>
              <a:rPr lang="en-US" sz="1600" dirty="0" err="1" smtClean="0"/>
              <a:t>deduplication</a:t>
            </a:r>
            <a:r>
              <a:rPr lang="en-US" sz="1600" dirty="0" smtClean="0"/>
              <a:t> products.</a:t>
            </a:r>
          </a:p>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30</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31</a:t>
            </a:fld>
            <a:endParaRPr lang="en-US"/>
          </a:p>
        </p:txBody>
      </p:sp>
    </p:spTree>
    <p:extLst>
      <p:ext uri="{BB962C8B-B14F-4D97-AF65-F5344CB8AC3E}">
        <p14:creationId xmlns="" xmlns:p14="http://schemas.microsoft.com/office/powerpoint/2010/main" val="422987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32</a:t>
            </a:fld>
            <a:endParaRPr lang="en-US"/>
          </a:p>
        </p:txBody>
      </p:sp>
    </p:spTree>
    <p:extLst>
      <p:ext uri="{BB962C8B-B14F-4D97-AF65-F5344CB8AC3E}">
        <p14:creationId xmlns="" xmlns:p14="http://schemas.microsoft.com/office/powerpoint/2010/main" val="422987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34</a:t>
            </a:fld>
            <a:endParaRPr lang="en-US"/>
          </a:p>
        </p:txBody>
      </p:sp>
    </p:spTree>
    <p:extLst>
      <p:ext uri="{BB962C8B-B14F-4D97-AF65-F5344CB8AC3E}">
        <p14:creationId xmlns="" xmlns:p14="http://schemas.microsoft.com/office/powerpoint/2010/main" val="422987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Is there any upgrade path from DXi6701/02 to DXi6802?</a:t>
            </a:r>
          </a:p>
          <a:p>
            <a:pPr lvl="1"/>
            <a:r>
              <a:rPr lang="en-US" sz="1600" dirty="0" smtClean="0"/>
              <a:t>No, these are two distinctly different products with no storage or controller commonality.  </a:t>
            </a:r>
          </a:p>
          <a:p>
            <a:pPr lvl="1"/>
            <a:r>
              <a:rPr lang="en-US" sz="1600" dirty="0" smtClean="0"/>
              <a:t>Per DXi </a:t>
            </a:r>
            <a:r>
              <a:rPr lang="en-US" sz="1600" dirty="0" err="1" smtClean="0"/>
              <a:t>deduplication</a:t>
            </a:r>
            <a:r>
              <a:rPr lang="en-US" sz="1600" dirty="0" smtClean="0"/>
              <a:t> appliances, replication compatibility exists with existing DXi </a:t>
            </a:r>
            <a:r>
              <a:rPr lang="en-US" sz="1600" dirty="0" err="1" smtClean="0"/>
              <a:t>deduplication</a:t>
            </a:r>
            <a:r>
              <a:rPr lang="en-US" sz="1600" dirty="0" smtClean="0"/>
              <a:t> products.</a:t>
            </a:r>
          </a:p>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35</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36</a:t>
            </a:fld>
            <a:endParaRPr lang="en-US"/>
          </a:p>
        </p:txBody>
      </p:sp>
    </p:spTree>
    <p:extLst>
      <p:ext uri="{BB962C8B-B14F-4D97-AF65-F5344CB8AC3E}">
        <p14:creationId xmlns="" xmlns:p14="http://schemas.microsoft.com/office/powerpoint/2010/main" val="42298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9</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18</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19</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20</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21</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22</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23</a:t>
            </a:fld>
            <a:endParaRPr lang="en-US"/>
          </a:p>
        </p:txBody>
      </p:sp>
    </p:spTree>
    <p:extLst>
      <p:ext uri="{BB962C8B-B14F-4D97-AF65-F5344CB8AC3E}">
        <p14:creationId xmlns:p14="http://schemas.microsoft.com/office/powerpoint/2010/main" xmlns="" val="422987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24</a:t>
            </a:fld>
            <a:endParaRPr lang="en-US"/>
          </a:p>
        </p:txBody>
      </p:sp>
    </p:spTree>
    <p:extLst>
      <p:ext uri="{BB962C8B-B14F-4D97-AF65-F5344CB8AC3E}">
        <p14:creationId xmlns:p14="http://schemas.microsoft.com/office/powerpoint/2010/main" xmlns="" val="422987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none"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27B1C4-A5E0-4B20-AFB9-DCB4017CC31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3B2CDD3-FBA1-4EB2-88FB-421CADA72892}"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Photo-FPO.jpg"/>
          <p:cNvPicPr>
            <a:picLocks noChangeAspect="1"/>
          </p:cNvPicPr>
          <p:nvPr/>
        </p:nvPicPr>
        <p:blipFill>
          <a:blip r:embed="rId2" cstate="print"/>
          <a:srcRect/>
          <a:stretch>
            <a:fillRect/>
          </a:stretch>
        </p:blipFill>
        <p:spPr bwMode="auto">
          <a:xfrm>
            <a:off x="1271588" y="1820863"/>
            <a:ext cx="3295650" cy="2984500"/>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035050" y="1582738"/>
            <a:ext cx="4789488" cy="340995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B927B1C4-A5E0-4B20-AFB9-DCB4017CC3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a:ln/>
        </p:spPr>
        <p:txBody>
          <a:bodyPr/>
          <a:lstStyle>
            <a:lvl1pPr>
              <a:defRPr/>
            </a:lvl1pPr>
          </a:lstStyle>
          <a:p>
            <a:fld id="{B927B1C4-A5E0-4B20-AFB9-DCB4017CC3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fld id="{B927B1C4-A5E0-4B20-AFB9-DCB4017CC31F}" type="slidenum">
              <a:rPr lang="en-US" smtClean="0"/>
              <a:pPr/>
              <a:t>‹#›</a:t>
            </a:fld>
            <a:endParaRPr lang="en-US"/>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7"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4"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5" r:id="rId15"/>
  </p:sldLayoutIdLst>
  <p:hf hdr="0" ftr="0" dt="0"/>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quantum.com/cssp"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quantum.com/ServiceandSupport/Index.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quantum.com/css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solidFill>
                  <a:schemeClr val="bg1">
                    <a:lumMod val="85000"/>
                  </a:schemeClr>
                </a:solidFill>
              </a:rPr>
              <a:t>TOI for Global Service</a:t>
            </a:r>
          </a:p>
          <a:p>
            <a:endParaRPr lang="en-US" dirty="0"/>
          </a:p>
        </p:txBody>
      </p:sp>
      <p:sp>
        <p:nvSpPr>
          <p:cNvPr id="3" name="Text Placeholder 2"/>
          <p:cNvSpPr>
            <a:spLocks noGrp="1"/>
          </p:cNvSpPr>
          <p:nvPr>
            <p:ph type="body" sz="quarter" idx="14"/>
          </p:nvPr>
        </p:nvSpPr>
        <p:spPr>
          <a:xfrm>
            <a:off x="1981200" y="4504588"/>
            <a:ext cx="3899210" cy="246221"/>
          </a:xfrm>
        </p:spPr>
        <p:txBody>
          <a:bodyPr/>
          <a:lstStyle/>
          <a:p>
            <a:r>
              <a:rPr lang="en-US" sz="1000" dirty="0" smtClean="0"/>
              <a:t>October 10, 2013</a:t>
            </a:r>
            <a:endParaRPr lang="en-US" sz="1000" dirty="0"/>
          </a:p>
        </p:txBody>
      </p:sp>
      <p:sp>
        <p:nvSpPr>
          <p:cNvPr id="4" name="Text Placeholder 3"/>
          <p:cNvSpPr>
            <a:spLocks noGrp="1"/>
          </p:cNvSpPr>
          <p:nvPr>
            <p:ph type="body" sz="quarter" idx="15"/>
          </p:nvPr>
        </p:nvSpPr>
        <p:spPr>
          <a:xfrm>
            <a:off x="1981200" y="4206875"/>
            <a:ext cx="3549805" cy="338554"/>
          </a:xfrm>
        </p:spPr>
        <p:txBody>
          <a:bodyPr/>
          <a:lstStyle/>
          <a:p>
            <a:r>
              <a:rPr lang="en-US" dirty="0" smtClean="0">
                <a:solidFill>
                  <a:schemeClr val="bg1"/>
                </a:solidFill>
              </a:rPr>
              <a:t> </a:t>
            </a:r>
            <a:endParaRPr lang="en-US" dirty="0">
              <a:solidFill>
                <a:schemeClr val="bg1"/>
              </a:solidFill>
            </a:endParaRPr>
          </a:p>
        </p:txBody>
      </p:sp>
      <p:sp>
        <p:nvSpPr>
          <p:cNvPr id="5" name="Text Placeholder 4"/>
          <p:cNvSpPr>
            <a:spLocks noGrp="1"/>
          </p:cNvSpPr>
          <p:nvPr>
            <p:ph type="body" sz="quarter" idx="16"/>
          </p:nvPr>
        </p:nvSpPr>
        <p:spPr/>
        <p:txBody>
          <a:bodyPr>
            <a:normAutofit/>
          </a:bodyPr>
          <a:lstStyle/>
          <a:p>
            <a:r>
              <a:rPr lang="en-US" dirty="0" smtClean="0"/>
              <a:t> </a:t>
            </a:r>
          </a:p>
          <a:p>
            <a:r>
              <a:rPr lang="en-US" dirty="0" smtClean="0"/>
              <a:t>Updated Service Contracts and Expectations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sz="2400" dirty="0" smtClean="0"/>
              <a:t>Customer Visibility</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10</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Trudi Eisenhour  </a:t>
            </a:r>
          </a:p>
        </p:txBody>
      </p:sp>
    </p:spTree>
    <p:extLst>
      <p:ext uri="{BB962C8B-B14F-4D97-AF65-F5344CB8AC3E}">
        <p14:creationId xmlns:p14="http://schemas.microsoft.com/office/powerpoint/2010/main" xmlns="" val="3421344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639763"/>
          </a:xfrm>
        </p:spPr>
        <p:txBody>
          <a:bodyPr/>
          <a:lstStyle/>
          <a:p>
            <a:r>
              <a:rPr lang="en-US" sz="2400" dirty="0" smtClean="0"/>
              <a:t>Startup Page for New Customers: </a:t>
            </a:r>
            <a:r>
              <a:rPr lang="en-US" sz="2000" dirty="0" smtClean="0"/>
              <a:t>www.quantum.com/startup</a:t>
            </a:r>
            <a:endParaRPr lang="en-US" sz="2000" dirty="0"/>
          </a:p>
        </p:txBody>
      </p:sp>
      <p:sp>
        <p:nvSpPr>
          <p:cNvPr id="6" name="TextBox 5"/>
          <p:cNvSpPr txBox="1"/>
          <p:nvPr/>
        </p:nvSpPr>
        <p:spPr>
          <a:xfrm>
            <a:off x="152400" y="2477631"/>
            <a:ext cx="3124200" cy="2262158"/>
          </a:xfrm>
          <a:prstGeom prst="rect">
            <a:avLst/>
          </a:prstGeom>
          <a:noFill/>
        </p:spPr>
        <p:txBody>
          <a:bodyPr wrap="square" rtlCol="0">
            <a:spAutoFit/>
          </a:bodyPr>
          <a:lstStyle/>
          <a:p>
            <a:pPr marL="228600" indent="-228600"/>
            <a:r>
              <a:rPr lang="en-US" sz="2300" dirty="0" smtClean="0">
                <a:solidFill>
                  <a:schemeClr val="accent5"/>
                </a:solidFill>
              </a:rPr>
              <a:t>Modifications:</a:t>
            </a:r>
          </a:p>
          <a:p>
            <a:pPr marL="228600" indent="-228600"/>
            <a:endParaRPr lang="en-US" sz="1000" dirty="0" smtClean="0">
              <a:solidFill>
                <a:schemeClr val="accent5"/>
              </a:solidFill>
            </a:endParaRPr>
          </a:p>
          <a:p>
            <a:pPr marL="973138" indent="-973138"/>
            <a:r>
              <a:rPr lang="en-US" dirty="0" smtClean="0">
                <a:solidFill>
                  <a:schemeClr val="accent5"/>
                </a:solidFill>
              </a:rPr>
              <a:t>Phase I 	</a:t>
            </a:r>
          </a:p>
          <a:p>
            <a:pPr marL="973138" indent="-973138"/>
            <a:r>
              <a:rPr lang="en-US" dirty="0" smtClean="0">
                <a:solidFill>
                  <a:schemeClr val="accent5"/>
                </a:solidFill>
              </a:rPr>
              <a:t>10/1 - Add a link to CSSP</a:t>
            </a:r>
          </a:p>
          <a:p>
            <a:pPr marL="973138" indent="-973138"/>
            <a:endParaRPr lang="en-US" dirty="0" smtClean="0">
              <a:solidFill>
                <a:schemeClr val="accent5"/>
              </a:solidFill>
            </a:endParaRPr>
          </a:p>
          <a:p>
            <a:pPr marL="973138" indent="-973138"/>
            <a:r>
              <a:rPr lang="en-US" dirty="0" smtClean="0">
                <a:solidFill>
                  <a:schemeClr val="accent5"/>
                </a:solidFill>
              </a:rPr>
              <a:t>Phase II: </a:t>
            </a:r>
          </a:p>
          <a:p>
            <a:r>
              <a:rPr lang="en-US" dirty="0" smtClean="0">
                <a:solidFill>
                  <a:schemeClr val="accent5"/>
                </a:solidFill>
              </a:rPr>
              <a:t>Q3 – Amp up this page to match Q.com branding</a:t>
            </a:r>
          </a:p>
        </p:txBody>
      </p:sp>
      <p:pic>
        <p:nvPicPr>
          <p:cNvPr id="7" name="Picture 6" descr="startup v2.PNG"/>
          <p:cNvPicPr>
            <a:picLocks noChangeAspect="1"/>
          </p:cNvPicPr>
          <p:nvPr/>
        </p:nvPicPr>
        <p:blipFill>
          <a:blip r:embed="rId2" cstate="print"/>
          <a:stretch>
            <a:fillRect/>
          </a:stretch>
        </p:blipFill>
        <p:spPr>
          <a:xfrm>
            <a:off x="3384627" y="748145"/>
            <a:ext cx="5141856" cy="5848597"/>
          </a:xfrm>
          <a:prstGeom prst="rect">
            <a:avLst/>
          </a:prstGeom>
        </p:spPr>
      </p:pic>
      <p:sp>
        <p:nvSpPr>
          <p:cNvPr id="5" name="Right Arrow 4"/>
          <p:cNvSpPr/>
          <p:nvPr/>
        </p:nvSpPr>
        <p:spPr>
          <a:xfrm>
            <a:off x="2636875" y="2998382"/>
            <a:ext cx="985284" cy="614916"/>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639763"/>
          </a:xfrm>
        </p:spPr>
        <p:txBody>
          <a:bodyPr/>
          <a:lstStyle/>
          <a:p>
            <a:r>
              <a:rPr lang="en-US" sz="2800" dirty="0" smtClean="0"/>
              <a:t>CRU Card </a:t>
            </a:r>
            <a:r>
              <a:rPr lang="en-US" dirty="0" smtClean="0"/>
              <a:t>– </a:t>
            </a:r>
            <a:r>
              <a:rPr lang="en-US" sz="2000" dirty="0" smtClean="0"/>
              <a:t>Inside shipped replacement components</a:t>
            </a:r>
            <a:endParaRPr lang="en-US" sz="2000" dirty="0"/>
          </a:p>
        </p:txBody>
      </p:sp>
      <p:pic>
        <p:nvPicPr>
          <p:cNvPr id="8" name="Picture 7" descr="CRU Card 2.PNG"/>
          <p:cNvPicPr>
            <a:picLocks noChangeAspect="1"/>
          </p:cNvPicPr>
          <p:nvPr/>
        </p:nvPicPr>
        <p:blipFill>
          <a:blip r:embed="rId2" cstate="print"/>
          <a:stretch>
            <a:fillRect/>
          </a:stretch>
        </p:blipFill>
        <p:spPr>
          <a:xfrm>
            <a:off x="1849824" y="1116284"/>
            <a:ext cx="7143944" cy="4683929"/>
          </a:xfrm>
          <a:prstGeom prst="rect">
            <a:avLst/>
          </a:prstGeom>
        </p:spPr>
      </p:pic>
      <p:sp>
        <p:nvSpPr>
          <p:cNvPr id="5" name="Rounded Rectangle 4"/>
          <p:cNvSpPr/>
          <p:nvPr/>
        </p:nvSpPr>
        <p:spPr>
          <a:xfrm>
            <a:off x="393405" y="1499191"/>
            <a:ext cx="1190846" cy="36576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Note: </a:t>
            </a:r>
          </a:p>
          <a:p>
            <a:pPr algn="ctr"/>
            <a:r>
              <a:rPr lang="en-US" sz="1400" dirty="0" smtClean="0"/>
              <a:t>The distribution of this card will take time. </a:t>
            </a:r>
          </a:p>
          <a:p>
            <a:pPr algn="ctr"/>
            <a:r>
              <a:rPr lang="en-US" sz="1400" dirty="0" smtClean="0"/>
              <a:t>At the time of SR, an email should be sent to the customer pointing them to the CSSP site.</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639763"/>
          </a:xfrm>
        </p:spPr>
        <p:txBody>
          <a:bodyPr/>
          <a:lstStyle/>
          <a:p>
            <a:r>
              <a:rPr lang="en-US" sz="2400" dirty="0" smtClean="0"/>
              <a:t>Customer Self Service Portal: </a:t>
            </a:r>
            <a:r>
              <a:rPr lang="en-US" sz="2000" dirty="0" smtClean="0"/>
              <a:t>www.quantum.com/cssp</a:t>
            </a:r>
            <a:endParaRPr lang="en-US" sz="2000" dirty="0"/>
          </a:p>
        </p:txBody>
      </p:sp>
      <p:sp>
        <p:nvSpPr>
          <p:cNvPr id="4" name="Right Arrow 3"/>
          <p:cNvSpPr/>
          <p:nvPr/>
        </p:nvSpPr>
        <p:spPr>
          <a:xfrm>
            <a:off x="489098" y="1913861"/>
            <a:ext cx="1467293" cy="68048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Customer Value</a:t>
            </a:r>
            <a:endParaRPr lang="en-US" sz="1200" dirty="0"/>
          </a:p>
        </p:txBody>
      </p:sp>
      <p:sp>
        <p:nvSpPr>
          <p:cNvPr id="5" name="Right Arrow 4"/>
          <p:cNvSpPr/>
          <p:nvPr/>
        </p:nvSpPr>
        <p:spPr>
          <a:xfrm>
            <a:off x="556436" y="3788736"/>
            <a:ext cx="1467293" cy="68048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Why CRU</a:t>
            </a:r>
            <a:endParaRPr lang="en-US" sz="1200" dirty="0"/>
          </a:p>
        </p:txBody>
      </p:sp>
      <p:sp>
        <p:nvSpPr>
          <p:cNvPr id="7" name="Right Arrow 6"/>
          <p:cNvSpPr/>
          <p:nvPr/>
        </p:nvSpPr>
        <p:spPr>
          <a:xfrm>
            <a:off x="581246" y="5419061"/>
            <a:ext cx="1467293" cy="68048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Search </a:t>
            </a:r>
            <a:endParaRPr lang="en-US" sz="1200" dirty="0"/>
          </a:p>
        </p:txBody>
      </p:sp>
      <p:pic>
        <p:nvPicPr>
          <p:cNvPr id="9" name="Picture 8" descr="Cssp v5.PNG"/>
          <p:cNvPicPr>
            <a:picLocks noChangeAspect="1"/>
          </p:cNvPicPr>
          <p:nvPr/>
        </p:nvPicPr>
        <p:blipFill>
          <a:blip r:embed="rId2" cstate="print"/>
          <a:stretch>
            <a:fillRect/>
          </a:stretch>
        </p:blipFill>
        <p:spPr>
          <a:xfrm>
            <a:off x="2222206" y="890048"/>
            <a:ext cx="6683224" cy="592537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arch results.PNG"/>
          <p:cNvPicPr>
            <a:picLocks noChangeAspect="1"/>
          </p:cNvPicPr>
          <p:nvPr/>
        </p:nvPicPr>
        <p:blipFill>
          <a:blip r:embed="rId2" cstate="print"/>
          <a:stretch>
            <a:fillRect/>
          </a:stretch>
        </p:blipFill>
        <p:spPr>
          <a:xfrm>
            <a:off x="180765" y="1137698"/>
            <a:ext cx="8708054" cy="5562791"/>
          </a:xfrm>
          <a:prstGeom prst="rect">
            <a:avLst/>
          </a:prstGeom>
        </p:spPr>
      </p:pic>
      <p:sp>
        <p:nvSpPr>
          <p:cNvPr id="11" name="Title 10"/>
          <p:cNvSpPr>
            <a:spLocks noGrp="1"/>
          </p:cNvSpPr>
          <p:nvPr>
            <p:ph type="title"/>
          </p:nvPr>
        </p:nvSpPr>
        <p:spPr>
          <a:xfrm>
            <a:off x="228600" y="228600"/>
            <a:ext cx="8594766" cy="639763"/>
          </a:xfrm>
        </p:spPr>
        <p:txBody>
          <a:bodyPr/>
          <a:lstStyle/>
          <a:p>
            <a:r>
              <a:rPr lang="en-US" sz="2400" dirty="0" smtClean="0"/>
              <a:t>Customer Self Service Portal : www.quantum.com/cssp</a:t>
            </a:r>
            <a:br>
              <a:rPr lang="en-US" sz="2400" dirty="0" smtClean="0"/>
            </a:br>
            <a:r>
              <a:rPr lang="en-US" sz="2400" i="1" dirty="0" smtClean="0">
                <a:solidFill>
                  <a:schemeClr val="accent1"/>
                </a:solidFill>
              </a:rPr>
              <a:t>Search Results</a:t>
            </a:r>
            <a:endParaRPr lang="en-US" sz="2400" i="1" dirty="0">
              <a:solidFill>
                <a:schemeClr val="accent1"/>
              </a:solidFill>
            </a:endParaRPr>
          </a:p>
        </p:txBody>
      </p:sp>
      <p:sp>
        <p:nvSpPr>
          <p:cNvPr id="14" name="Left Arrow 13"/>
          <p:cNvSpPr/>
          <p:nvPr/>
        </p:nvSpPr>
        <p:spPr>
          <a:xfrm>
            <a:off x="7402895" y="2504446"/>
            <a:ext cx="1674421" cy="1009402"/>
          </a:xfrm>
          <a:prstGeom prst="lef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Link directly to CRU instructions</a:t>
            </a:r>
            <a:endParaRPr lang="en-US" sz="1400" dirty="0"/>
          </a:p>
        </p:txBody>
      </p:sp>
      <p:sp>
        <p:nvSpPr>
          <p:cNvPr id="15" name="Left Arrow 14"/>
          <p:cNvSpPr/>
          <p:nvPr/>
        </p:nvSpPr>
        <p:spPr>
          <a:xfrm>
            <a:off x="7397737" y="4875302"/>
            <a:ext cx="1674421" cy="1009402"/>
          </a:xfrm>
          <a:prstGeom prst="lef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Links based on Product Selection</a:t>
            </a:r>
            <a:endParaRPr lang="en-US" sz="1200" dirty="0"/>
          </a:p>
        </p:txBody>
      </p:sp>
      <p:sp>
        <p:nvSpPr>
          <p:cNvPr id="12" name="Right Arrow 11"/>
          <p:cNvSpPr/>
          <p:nvPr/>
        </p:nvSpPr>
        <p:spPr>
          <a:xfrm>
            <a:off x="3657609" y="5964864"/>
            <a:ext cx="1339702" cy="47846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If all else fails</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2903"/>
            <a:ext cx="8915400" cy="639763"/>
          </a:xfrm>
        </p:spPr>
        <p:txBody>
          <a:bodyPr/>
          <a:lstStyle/>
          <a:p>
            <a:r>
              <a:rPr lang="en-US" sz="2800" dirty="0" smtClean="0"/>
              <a:t>Customer Self Service Portal : www.quantum.com/cssp </a:t>
            </a:r>
            <a:br>
              <a:rPr lang="en-US" sz="2800" dirty="0" smtClean="0"/>
            </a:br>
            <a:r>
              <a:rPr lang="en-US" sz="2400" i="1" dirty="0" smtClean="0">
                <a:solidFill>
                  <a:schemeClr val="accent1"/>
                </a:solidFill>
              </a:rPr>
              <a:t>Serial Number Gate and Document Example</a:t>
            </a:r>
            <a:endParaRPr lang="en-US" sz="2000" dirty="0"/>
          </a:p>
        </p:txBody>
      </p:sp>
      <p:sp>
        <p:nvSpPr>
          <p:cNvPr id="4" name="Slide Number Placeholder 3"/>
          <p:cNvSpPr>
            <a:spLocks noGrp="1"/>
          </p:cNvSpPr>
          <p:nvPr>
            <p:ph type="sldNum" sz="quarter" idx="10"/>
          </p:nvPr>
        </p:nvSpPr>
        <p:spPr/>
        <p:txBody>
          <a:bodyPr/>
          <a:lstStyle/>
          <a:p>
            <a:pPr>
              <a:defRPr/>
            </a:pPr>
            <a:fld id="{1D83E50B-BA52-4871-BCD3-4EADB33B5279}" type="slidenum">
              <a:rPr lang="en-US" smtClean="0"/>
              <a:pPr>
                <a:defRPr/>
              </a:pPr>
              <a:t>15</a:t>
            </a:fld>
            <a:endParaRPr lang="en-US" sz="1200" dirty="0"/>
          </a:p>
        </p:txBody>
      </p:sp>
      <p:pic>
        <p:nvPicPr>
          <p:cNvPr id="9" name="Picture 8" descr="SN Gate v3.PNG"/>
          <p:cNvPicPr>
            <a:picLocks noChangeAspect="1"/>
          </p:cNvPicPr>
          <p:nvPr/>
        </p:nvPicPr>
        <p:blipFill>
          <a:blip r:embed="rId2" cstate="print"/>
          <a:stretch>
            <a:fillRect/>
          </a:stretch>
        </p:blipFill>
        <p:spPr>
          <a:xfrm>
            <a:off x="200462" y="935665"/>
            <a:ext cx="4375303" cy="2378168"/>
          </a:xfrm>
          <a:prstGeom prst="rect">
            <a:avLst/>
          </a:prstGeom>
        </p:spPr>
      </p:pic>
      <p:pic>
        <p:nvPicPr>
          <p:cNvPr id="10" name="Picture 9" descr="Disk Drive replacement.PNG"/>
          <p:cNvPicPr>
            <a:picLocks noChangeAspect="1"/>
          </p:cNvPicPr>
          <p:nvPr/>
        </p:nvPicPr>
        <p:blipFill>
          <a:blip r:embed="rId3" cstate="print"/>
          <a:stretch>
            <a:fillRect/>
          </a:stretch>
        </p:blipFill>
        <p:spPr>
          <a:xfrm>
            <a:off x="1860706" y="935663"/>
            <a:ext cx="6911162" cy="5787539"/>
          </a:xfrm>
          <a:prstGeom prst="rect">
            <a:avLst/>
          </a:prstGeom>
        </p:spPr>
      </p:pic>
      <p:sp>
        <p:nvSpPr>
          <p:cNvPr id="11" name="Rounded Rectangle 10"/>
          <p:cNvSpPr/>
          <p:nvPr/>
        </p:nvSpPr>
        <p:spPr>
          <a:xfrm>
            <a:off x="5316492" y="1509735"/>
            <a:ext cx="3306733" cy="123337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Not all Documents have the SN Gate. Dependent on sensitivity of document and existing gates.</a:t>
            </a:r>
            <a:endParaRPr lang="en-US"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362507" cy="639763"/>
          </a:xfrm>
        </p:spPr>
        <p:txBody>
          <a:bodyPr/>
          <a:lstStyle/>
          <a:p>
            <a:r>
              <a:rPr lang="en-US" dirty="0" smtClean="0"/>
              <a:t>CRU Documentation also accessible here:</a:t>
            </a:r>
            <a:endParaRPr lang="en-US" dirty="0"/>
          </a:p>
        </p:txBody>
      </p:sp>
      <p:sp>
        <p:nvSpPr>
          <p:cNvPr id="4" name="Slide Number Placeholder 3"/>
          <p:cNvSpPr>
            <a:spLocks noGrp="1"/>
          </p:cNvSpPr>
          <p:nvPr>
            <p:ph type="sldNum" sz="quarter" idx="10"/>
          </p:nvPr>
        </p:nvSpPr>
        <p:spPr/>
        <p:txBody>
          <a:bodyPr/>
          <a:lstStyle/>
          <a:p>
            <a:pPr>
              <a:defRPr/>
            </a:pPr>
            <a:fld id="{1D83E50B-BA52-4871-BCD3-4EADB33B5279}" type="slidenum">
              <a:rPr lang="en-US" smtClean="0"/>
              <a:pPr>
                <a:defRPr/>
              </a:pPr>
              <a:t>16</a:t>
            </a:fld>
            <a:endParaRPr lang="en-US" sz="1200" dirty="0"/>
          </a:p>
        </p:txBody>
      </p:sp>
      <p:grpSp>
        <p:nvGrpSpPr>
          <p:cNvPr id="3" name="Group 8"/>
          <p:cNvGrpSpPr/>
          <p:nvPr/>
        </p:nvGrpSpPr>
        <p:grpSpPr>
          <a:xfrm>
            <a:off x="223284" y="948930"/>
            <a:ext cx="8708065" cy="5909070"/>
            <a:chOff x="1222743" y="800068"/>
            <a:chExt cx="7688955" cy="5919718"/>
          </a:xfrm>
        </p:grpSpPr>
        <p:pic>
          <p:nvPicPr>
            <p:cNvPr id="6" name="Picture 5" descr="Documentation.PNG"/>
            <p:cNvPicPr>
              <a:picLocks noChangeAspect="1"/>
            </p:cNvPicPr>
            <p:nvPr/>
          </p:nvPicPr>
          <p:blipFill>
            <a:blip r:embed="rId2" cstate="print"/>
            <a:stretch>
              <a:fillRect/>
            </a:stretch>
          </p:blipFill>
          <p:spPr>
            <a:xfrm>
              <a:off x="1329070" y="2702143"/>
              <a:ext cx="7570381" cy="3889822"/>
            </a:xfrm>
            <a:prstGeom prst="rect">
              <a:avLst/>
            </a:prstGeom>
          </p:spPr>
        </p:pic>
        <p:sp>
          <p:nvSpPr>
            <p:cNvPr id="7" name="Oval 6"/>
            <p:cNvSpPr/>
            <p:nvPr/>
          </p:nvSpPr>
          <p:spPr>
            <a:xfrm>
              <a:off x="1339729" y="6113731"/>
              <a:ext cx="3136604" cy="606055"/>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eading doc.PNG"/>
            <p:cNvPicPr>
              <a:picLocks noChangeAspect="1"/>
            </p:cNvPicPr>
            <p:nvPr/>
          </p:nvPicPr>
          <p:blipFill>
            <a:blip r:embed="rId3" cstate="print"/>
            <a:stretch>
              <a:fillRect/>
            </a:stretch>
          </p:blipFill>
          <p:spPr>
            <a:xfrm>
              <a:off x="1222743" y="800068"/>
              <a:ext cx="7688955" cy="1876687"/>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sz="2400" dirty="0" smtClean="0"/>
              <a:t/>
            </a:r>
            <a:br>
              <a:rPr lang="en-US" sz="2400" dirty="0" smtClean="0"/>
            </a:br>
            <a:r>
              <a:rPr lang="en-US" sz="2400" dirty="0" smtClean="0"/>
              <a:t>Contract Level Visibility for Service Team</a:t>
            </a:r>
            <a:r>
              <a:rPr lang="en-US" sz="2400" dirty="0" smtClean="0">
                <a:solidFill>
                  <a:schemeClr val="tx1"/>
                </a:solidFill>
              </a:rPr>
              <a:t/>
            </a:r>
            <a:br>
              <a:rPr lang="en-US" sz="2400" dirty="0" smtClean="0">
                <a:solidFill>
                  <a:schemeClr val="tx1"/>
                </a:solidFill>
              </a:rPr>
            </a:br>
            <a:endParaRPr lang="en-US" sz="2400" dirty="0" smtClean="0"/>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17</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Jim Hibbard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Contract “Coverage” Names</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18</a:t>
            </a:fld>
            <a:endParaRPr lang="en-US" sz="1200" dirty="0"/>
          </a:p>
        </p:txBody>
      </p:sp>
      <p:sp>
        <p:nvSpPr>
          <p:cNvPr id="4" name="Content Placeholder 2"/>
          <p:cNvSpPr>
            <a:spLocks noGrp="1"/>
          </p:cNvSpPr>
          <p:nvPr>
            <p:ph idx="1"/>
          </p:nvPr>
        </p:nvSpPr>
        <p:spPr>
          <a:xfrm>
            <a:off x="206622" y="936697"/>
            <a:ext cx="8623053" cy="5793711"/>
          </a:xfrm>
        </p:spPr>
        <p:txBody>
          <a:bodyPr/>
          <a:lstStyle/>
          <a:p>
            <a:r>
              <a:rPr lang="en-US" sz="1600" dirty="0" smtClean="0"/>
              <a:t>Old contract names that show up in “Coverage” field of SR</a:t>
            </a:r>
          </a:p>
          <a:p>
            <a:pPr lvl="1"/>
            <a:r>
              <a:rPr lang="en-US" sz="1100" b="1" dirty="0" smtClean="0"/>
              <a:t>5x9 ND </a:t>
            </a:r>
            <a:r>
              <a:rPr lang="en-US" sz="1100" dirty="0" smtClean="0"/>
              <a:t>(Bronze)</a:t>
            </a:r>
          </a:p>
          <a:p>
            <a:pPr lvl="1"/>
            <a:r>
              <a:rPr lang="en-US" sz="1100" b="1" dirty="0" smtClean="0"/>
              <a:t>4HR TS–NBD OS </a:t>
            </a:r>
            <a:r>
              <a:rPr lang="en-US" sz="1100" dirty="0" smtClean="0"/>
              <a:t>(NBD Gold)</a:t>
            </a:r>
          </a:p>
          <a:p>
            <a:pPr lvl="1"/>
            <a:r>
              <a:rPr lang="en-US" sz="1100" b="1" dirty="0" smtClean="0"/>
              <a:t>7x24 4HR </a:t>
            </a:r>
            <a:r>
              <a:rPr lang="en-US" sz="1100" dirty="0" smtClean="0"/>
              <a:t>(Gold)</a:t>
            </a:r>
          </a:p>
          <a:p>
            <a:pPr lvl="1"/>
            <a:r>
              <a:rPr lang="en-US" sz="1100" dirty="0" smtClean="0"/>
              <a:t>Variations of the above for AFCP, ASSP, and ASP</a:t>
            </a:r>
          </a:p>
          <a:p>
            <a:r>
              <a:rPr lang="en-US" sz="1600" dirty="0" smtClean="0"/>
              <a:t>New contract names that show up in “Coverage” field of SR</a:t>
            </a:r>
          </a:p>
          <a:p>
            <a:pPr lvl="1"/>
            <a:r>
              <a:rPr lang="en-US" sz="1100" b="1" dirty="0" smtClean="0"/>
              <a:t>CRU Rapid Exchange</a:t>
            </a:r>
          </a:p>
          <a:p>
            <a:pPr lvl="1"/>
            <a:r>
              <a:rPr lang="en-US" sz="1100" b="1" dirty="0" smtClean="0"/>
              <a:t>CRU </a:t>
            </a:r>
            <a:r>
              <a:rPr lang="en-US" sz="1100" b="1" dirty="0" smtClean="0"/>
              <a:t>Warranty</a:t>
            </a:r>
          </a:p>
          <a:p>
            <a:pPr lvl="1"/>
            <a:r>
              <a:rPr lang="en-US" sz="1100" b="1" dirty="0" smtClean="0"/>
              <a:t>CRU </a:t>
            </a:r>
            <a:r>
              <a:rPr lang="en-US" sz="1100" b="1" dirty="0" smtClean="0"/>
              <a:t>Bronze</a:t>
            </a:r>
          </a:p>
          <a:p>
            <a:pPr lvl="1"/>
            <a:r>
              <a:rPr lang="en-US" sz="1100" b="1" dirty="0" smtClean="0"/>
              <a:t>CRU NBD Gold</a:t>
            </a:r>
          </a:p>
          <a:p>
            <a:pPr lvl="1"/>
            <a:r>
              <a:rPr lang="en-US" sz="1100" b="1" dirty="0" smtClean="0"/>
              <a:t>CRU Gold</a:t>
            </a:r>
          </a:p>
          <a:p>
            <a:pPr lvl="1"/>
            <a:r>
              <a:rPr lang="en-US" sz="1100" b="1" dirty="0" smtClean="0"/>
              <a:t>CRU ASSP Bronze (FCP)</a:t>
            </a:r>
          </a:p>
          <a:p>
            <a:pPr lvl="1"/>
            <a:r>
              <a:rPr lang="en-US" sz="1100" b="1" dirty="0" smtClean="0"/>
              <a:t>CRU </a:t>
            </a:r>
            <a:r>
              <a:rPr lang="en-US" sz="1100" b="1" dirty="0" smtClean="0"/>
              <a:t>ASSP NBD Gold (FCP)</a:t>
            </a:r>
          </a:p>
          <a:p>
            <a:pPr lvl="1"/>
            <a:r>
              <a:rPr lang="en-US" sz="1100" b="1" dirty="0" smtClean="0"/>
              <a:t>CRU ASSP Gold (FCP)</a:t>
            </a:r>
          </a:p>
          <a:p>
            <a:r>
              <a:rPr lang="en-US" sz="1600" dirty="0" smtClean="0"/>
              <a:t>New </a:t>
            </a:r>
            <a:r>
              <a:rPr lang="en-US" sz="1600" dirty="0" smtClean="0"/>
              <a:t>Supplemental Uplifts to new CRU contracts</a:t>
            </a:r>
          </a:p>
          <a:p>
            <a:pPr lvl="1"/>
            <a:r>
              <a:rPr lang="en-US" sz="1100" dirty="0" smtClean="0"/>
              <a:t>Requires QFE/TPM resources to replace CRUs and FRUs.</a:t>
            </a:r>
          </a:p>
          <a:p>
            <a:pPr lvl="1"/>
            <a:r>
              <a:rPr lang="en-US" sz="1100" dirty="0" smtClean="0"/>
              <a:t>“Coverage” field in SR for Supplemental Uplift will change in the near future </a:t>
            </a:r>
          </a:p>
          <a:p>
            <a:pPr lvl="2"/>
            <a:r>
              <a:rPr lang="en-US" sz="900" b="1" dirty="0" smtClean="0"/>
              <a:t>CRU Bronze </a:t>
            </a:r>
            <a:r>
              <a:rPr lang="en-US" sz="900" b="1" dirty="0" smtClean="0">
                <a:sym typeface="Wingdings" pitchFamily="2" charset="2"/>
              </a:rPr>
              <a:t> BRONZE Supplement</a:t>
            </a:r>
            <a:endParaRPr lang="en-US" sz="900" b="1" dirty="0" smtClean="0"/>
          </a:p>
          <a:p>
            <a:pPr lvl="2"/>
            <a:r>
              <a:rPr lang="en-US" sz="900" b="1" dirty="0" smtClean="0"/>
              <a:t>CRU NBD Gold </a:t>
            </a:r>
            <a:r>
              <a:rPr lang="en-US" sz="900" b="1" dirty="0" smtClean="0">
                <a:sym typeface="Wingdings" pitchFamily="2" charset="2"/>
              </a:rPr>
              <a:t> NBD GOLD Supplement</a:t>
            </a:r>
            <a:endParaRPr lang="en-US" sz="900" b="1" dirty="0" smtClean="0"/>
          </a:p>
          <a:p>
            <a:pPr lvl="2"/>
            <a:r>
              <a:rPr lang="en-US" sz="900" b="1" dirty="0" smtClean="0"/>
              <a:t>CRU Gold </a:t>
            </a:r>
            <a:r>
              <a:rPr lang="en-US" sz="900" b="1" dirty="0" smtClean="0">
                <a:sym typeface="Wingdings" pitchFamily="2" charset="2"/>
              </a:rPr>
              <a:t> GOLD Supplement</a:t>
            </a:r>
          </a:p>
          <a:p>
            <a:pPr lvl="2"/>
            <a:r>
              <a:rPr lang="en-US" sz="900" b="1" dirty="0" smtClean="0"/>
              <a:t>CRU ASSP Bronze (FCP) </a:t>
            </a:r>
            <a:r>
              <a:rPr lang="en-US" sz="900" b="1" dirty="0" smtClean="0">
                <a:sym typeface="Wingdings" pitchFamily="2" charset="2"/>
              </a:rPr>
              <a:t> ASSP BRONZE Supplement (FCP)</a:t>
            </a:r>
            <a:endParaRPr lang="en-US" sz="900" b="1" dirty="0" smtClean="0"/>
          </a:p>
          <a:p>
            <a:pPr lvl="2"/>
            <a:r>
              <a:rPr lang="en-US" sz="900" b="1" dirty="0" smtClean="0"/>
              <a:t>CRU ASSP NBD Gold (FCP) </a:t>
            </a:r>
            <a:r>
              <a:rPr lang="en-US" sz="900" b="1" dirty="0" smtClean="0">
                <a:sym typeface="Wingdings" pitchFamily="2" charset="2"/>
              </a:rPr>
              <a:t> </a:t>
            </a:r>
            <a:r>
              <a:rPr lang="en-US" sz="900" b="1" dirty="0" smtClean="0"/>
              <a:t>ASSP NBD GOLD Supplement (FCP)</a:t>
            </a:r>
          </a:p>
          <a:p>
            <a:pPr lvl="2"/>
            <a:r>
              <a:rPr lang="en-US" sz="900" b="1" dirty="0" smtClean="0"/>
              <a:t>CRU ASSP Gold (FCP) </a:t>
            </a:r>
            <a:r>
              <a:rPr lang="en-US" sz="900" b="1" dirty="0" smtClean="0">
                <a:sym typeface="Wingdings" pitchFamily="2" charset="2"/>
              </a:rPr>
              <a:t> ASSP GOLD Supplement (FCP)</a:t>
            </a:r>
            <a:endParaRPr lang="en-US" sz="900" b="1" dirty="0" smtClean="0"/>
          </a:p>
          <a:p>
            <a:pPr lvl="1"/>
            <a:r>
              <a:rPr lang="en-US" sz="1100" i="1" dirty="0" smtClean="0">
                <a:solidFill>
                  <a:schemeClr val="accent4">
                    <a:lumMod val="75000"/>
                  </a:schemeClr>
                </a:solidFill>
              </a:rPr>
              <a:t>“Coverage” field in SR. Note that these coverage names are the old coverage names.</a:t>
            </a:r>
          </a:p>
          <a:p>
            <a:pPr lvl="2"/>
            <a:r>
              <a:rPr lang="en-US" sz="900" b="1" i="1" dirty="0" smtClean="0">
                <a:solidFill>
                  <a:schemeClr val="accent4">
                    <a:lumMod val="75000"/>
                  </a:schemeClr>
                </a:solidFill>
              </a:rPr>
              <a:t>CRU Bronze </a:t>
            </a:r>
            <a:r>
              <a:rPr lang="en-US" sz="900" b="1" i="1" dirty="0" smtClean="0">
                <a:solidFill>
                  <a:schemeClr val="accent4">
                    <a:lumMod val="75000"/>
                  </a:schemeClr>
                </a:solidFill>
                <a:sym typeface="Wingdings" pitchFamily="2" charset="2"/>
              </a:rPr>
              <a:t> </a:t>
            </a:r>
            <a:r>
              <a:rPr lang="en-US" sz="900" b="1" i="1" dirty="0" smtClean="0">
                <a:solidFill>
                  <a:schemeClr val="accent4">
                    <a:lumMod val="75000"/>
                  </a:schemeClr>
                </a:solidFill>
              </a:rPr>
              <a:t>5x9 ND</a:t>
            </a:r>
            <a:endParaRPr lang="en-US" sz="900" i="1" dirty="0" smtClean="0">
              <a:solidFill>
                <a:schemeClr val="accent4">
                  <a:lumMod val="75000"/>
                </a:schemeClr>
              </a:solidFill>
            </a:endParaRPr>
          </a:p>
          <a:p>
            <a:pPr lvl="2"/>
            <a:r>
              <a:rPr lang="en-US" sz="900" b="1" i="1" dirty="0" smtClean="0">
                <a:solidFill>
                  <a:schemeClr val="accent4">
                    <a:lumMod val="75000"/>
                  </a:schemeClr>
                </a:solidFill>
              </a:rPr>
              <a:t>CRU NBD Gold </a:t>
            </a:r>
            <a:r>
              <a:rPr lang="en-US" sz="900" b="1" i="1" dirty="0" smtClean="0">
                <a:solidFill>
                  <a:schemeClr val="accent4">
                    <a:lumMod val="75000"/>
                  </a:schemeClr>
                </a:solidFill>
                <a:sym typeface="Wingdings" pitchFamily="2" charset="2"/>
              </a:rPr>
              <a:t> </a:t>
            </a:r>
            <a:r>
              <a:rPr lang="en-US" sz="900" b="1" i="1" dirty="0" smtClean="0">
                <a:solidFill>
                  <a:schemeClr val="accent4">
                    <a:lumMod val="75000"/>
                  </a:schemeClr>
                </a:solidFill>
              </a:rPr>
              <a:t>4HR TS–NBD OS</a:t>
            </a:r>
          </a:p>
          <a:p>
            <a:pPr lvl="2"/>
            <a:r>
              <a:rPr lang="en-US" sz="900" b="1" i="1" dirty="0" smtClean="0">
                <a:solidFill>
                  <a:schemeClr val="accent4">
                    <a:lumMod val="75000"/>
                  </a:schemeClr>
                </a:solidFill>
              </a:rPr>
              <a:t>CRU Gold </a:t>
            </a:r>
            <a:r>
              <a:rPr lang="en-US" sz="900" b="1" i="1" dirty="0" smtClean="0">
                <a:solidFill>
                  <a:schemeClr val="accent4">
                    <a:lumMod val="75000"/>
                  </a:schemeClr>
                </a:solidFill>
                <a:sym typeface="Wingdings" pitchFamily="2" charset="2"/>
              </a:rPr>
              <a:t> </a:t>
            </a:r>
            <a:r>
              <a:rPr lang="en-US" sz="900" b="1" i="1" dirty="0" smtClean="0">
                <a:solidFill>
                  <a:schemeClr val="accent4">
                    <a:lumMod val="75000"/>
                  </a:schemeClr>
                </a:solidFill>
              </a:rPr>
              <a:t>7x24 4HR </a:t>
            </a:r>
            <a:endParaRPr lang="en-US" sz="900" i="1" dirty="0" smtClean="0">
              <a:solidFill>
                <a:schemeClr val="accent4">
                  <a:lumMod val="75000"/>
                </a:schemeClr>
              </a:solidFill>
            </a:endParaRPr>
          </a:p>
        </p:txBody>
      </p:sp>
    </p:spTree>
    <p:extLst>
      <p:ext uri="{BB962C8B-B14F-4D97-AF65-F5344CB8AC3E}">
        <p14:creationId xmlns:p14="http://schemas.microsoft.com/office/powerpoint/2010/main" xmlns="" val="421620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Contract Response Targets</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19</a:t>
            </a:fld>
            <a:endParaRPr lang="en-US" sz="1200" dirty="0"/>
          </a:p>
        </p:txBody>
      </p:sp>
      <p:sp>
        <p:nvSpPr>
          <p:cNvPr id="4" name="Content Placeholder 2"/>
          <p:cNvSpPr>
            <a:spLocks noGrp="1"/>
          </p:cNvSpPr>
          <p:nvPr>
            <p:ph idx="1"/>
          </p:nvPr>
        </p:nvSpPr>
        <p:spPr>
          <a:xfrm>
            <a:off x="206622" y="979230"/>
            <a:ext cx="8623053" cy="5029200"/>
          </a:xfrm>
        </p:spPr>
        <p:txBody>
          <a:bodyPr/>
          <a:lstStyle/>
          <a:p>
            <a:r>
              <a:rPr lang="en-US" sz="1800" dirty="0" smtClean="0"/>
              <a:t>Call Back Response Time Targets</a:t>
            </a:r>
          </a:p>
          <a:p>
            <a:pPr lvl="1"/>
            <a:r>
              <a:rPr lang="en-US" sz="1400" dirty="0" smtClean="0"/>
              <a:t>Managed dynamically in the Call Back Tool </a:t>
            </a:r>
          </a:p>
          <a:p>
            <a:pPr lvl="1"/>
            <a:r>
              <a:rPr lang="en-US" sz="1400" dirty="0" smtClean="0"/>
              <a:t>Call Back Tool prioritizes call back targets for new and old Service contracts per pre-defined call back time targets</a:t>
            </a:r>
          </a:p>
          <a:p>
            <a:r>
              <a:rPr lang="en-US" sz="1800" dirty="0" smtClean="0"/>
              <a:t>Onsite Parts and Engineer Targets</a:t>
            </a:r>
          </a:p>
          <a:p>
            <a:pPr lvl="1"/>
            <a:r>
              <a:rPr lang="en-US" sz="1400" dirty="0" smtClean="0"/>
              <a:t>Old Contracts</a:t>
            </a:r>
          </a:p>
          <a:p>
            <a:pPr lvl="2"/>
            <a:r>
              <a:rPr lang="en-US" sz="1200" dirty="0" smtClean="0"/>
              <a:t>5x9 ND – </a:t>
            </a:r>
            <a:r>
              <a:rPr lang="en-US" sz="1200" b="1" dirty="0" smtClean="0"/>
              <a:t>NBD</a:t>
            </a:r>
          </a:p>
          <a:p>
            <a:pPr lvl="2"/>
            <a:r>
              <a:rPr lang="en-US" sz="1200" dirty="0" smtClean="0"/>
              <a:t>4HR TS–NBD </a:t>
            </a:r>
            <a:r>
              <a:rPr lang="en-US" sz="1200" dirty="0" smtClean="0"/>
              <a:t>OS </a:t>
            </a:r>
            <a:r>
              <a:rPr lang="en-US" sz="1200" dirty="0" smtClean="0"/>
              <a:t>– </a:t>
            </a:r>
            <a:r>
              <a:rPr lang="en-US" sz="1200" b="1" dirty="0" smtClean="0"/>
              <a:t>NBD</a:t>
            </a:r>
          </a:p>
          <a:p>
            <a:pPr lvl="2"/>
            <a:r>
              <a:rPr lang="en-US" sz="1200" dirty="0" smtClean="0"/>
              <a:t>7x24 4HR – </a:t>
            </a:r>
            <a:r>
              <a:rPr lang="en-US" sz="1200" b="1" dirty="0" smtClean="0"/>
              <a:t>4HR</a:t>
            </a:r>
          </a:p>
          <a:p>
            <a:pPr lvl="1"/>
            <a:r>
              <a:rPr lang="en-US" sz="1400" dirty="0" smtClean="0"/>
              <a:t>New Contracts</a:t>
            </a:r>
          </a:p>
          <a:p>
            <a:pPr lvl="2"/>
            <a:r>
              <a:rPr lang="en-US" sz="1200" dirty="0" smtClean="0"/>
              <a:t>CRU Rapid Exchange – </a:t>
            </a:r>
            <a:r>
              <a:rPr lang="en-US" sz="1200" b="1" dirty="0" smtClean="0"/>
              <a:t>within 2 business days</a:t>
            </a:r>
          </a:p>
          <a:p>
            <a:pPr lvl="2"/>
            <a:r>
              <a:rPr lang="en-US" sz="1200" dirty="0" smtClean="0"/>
              <a:t>CRU </a:t>
            </a:r>
            <a:r>
              <a:rPr lang="en-US" sz="1200" dirty="0" smtClean="0"/>
              <a:t>Warranty – </a:t>
            </a:r>
            <a:r>
              <a:rPr lang="en-US" sz="1200" b="1" dirty="0" smtClean="0"/>
              <a:t>NBD </a:t>
            </a:r>
          </a:p>
          <a:p>
            <a:pPr lvl="2"/>
            <a:r>
              <a:rPr lang="en-US" sz="1200" dirty="0" smtClean="0"/>
              <a:t>CRU </a:t>
            </a:r>
            <a:r>
              <a:rPr lang="en-US" sz="1200" dirty="0" smtClean="0"/>
              <a:t>Bronze – </a:t>
            </a:r>
            <a:r>
              <a:rPr lang="en-US" sz="1200" b="1" dirty="0" smtClean="0"/>
              <a:t>NBD </a:t>
            </a:r>
          </a:p>
          <a:p>
            <a:pPr lvl="2"/>
            <a:r>
              <a:rPr lang="en-US" sz="1200" dirty="0" smtClean="0"/>
              <a:t>CRU NBD Gold – </a:t>
            </a:r>
            <a:r>
              <a:rPr lang="en-US" sz="1200" b="1" dirty="0" smtClean="0"/>
              <a:t>NBD </a:t>
            </a:r>
          </a:p>
          <a:p>
            <a:pPr lvl="2"/>
            <a:r>
              <a:rPr lang="en-US" sz="1200" dirty="0" smtClean="0"/>
              <a:t>CRU Gold – </a:t>
            </a:r>
            <a:r>
              <a:rPr lang="en-US" sz="1200" b="1" dirty="0" smtClean="0"/>
              <a:t>Dependent on SR Severity Level</a:t>
            </a:r>
          </a:p>
          <a:p>
            <a:pPr lvl="2"/>
            <a:r>
              <a:rPr lang="en-US" sz="1200" dirty="0" smtClean="0"/>
              <a:t>CRU ASSP Bronze (FCP) – </a:t>
            </a:r>
            <a:r>
              <a:rPr lang="en-US" sz="1200" b="1" dirty="0" smtClean="0"/>
              <a:t>NBD </a:t>
            </a:r>
          </a:p>
          <a:p>
            <a:pPr lvl="2"/>
            <a:r>
              <a:rPr lang="en-US" sz="1200" dirty="0" smtClean="0"/>
              <a:t>CRU ASSP NBD Gold (FCP) – </a:t>
            </a:r>
            <a:r>
              <a:rPr lang="en-US" sz="1200" b="1" dirty="0" smtClean="0"/>
              <a:t>NBD </a:t>
            </a:r>
          </a:p>
          <a:p>
            <a:pPr lvl="2"/>
            <a:r>
              <a:rPr lang="en-US" sz="1200" dirty="0" smtClean="0"/>
              <a:t>CRU ASSP Gold (FCP) – </a:t>
            </a:r>
            <a:r>
              <a:rPr lang="en-US" sz="1200" b="1" dirty="0" smtClean="0"/>
              <a:t>Dependent on SR Severity Level</a:t>
            </a:r>
          </a:p>
          <a:p>
            <a:pPr lvl="1"/>
            <a:r>
              <a:rPr lang="en-US" sz="1400" dirty="0" smtClean="0"/>
              <a:t>New Contracts with Supplemental Uplift</a:t>
            </a:r>
          </a:p>
          <a:p>
            <a:pPr lvl="2"/>
            <a:r>
              <a:rPr lang="en-US" sz="1200" dirty="0" smtClean="0"/>
              <a:t>Identical response times (callback, parts, and onsite) as CRU based contracts but includes QFE/TPM replacement of CRUs</a:t>
            </a:r>
            <a:endParaRPr lang="en-US" sz="1200" dirty="0" smtClean="0">
              <a:sym typeface="Wingdings" pitchFamily="2" charset="2"/>
            </a:endParaRPr>
          </a:p>
          <a:p>
            <a:endParaRPr lang="en-US" sz="2000" dirty="0" smtClean="0"/>
          </a:p>
          <a:p>
            <a:r>
              <a:rPr lang="en-US" sz="2000" dirty="0" smtClean="0"/>
              <a:t>Refer to Support vs. Warranty Slide for new response targets</a:t>
            </a:r>
          </a:p>
          <a:p>
            <a:pPr lvl="2"/>
            <a:endParaRPr lang="en-US" sz="1200" dirty="0" smtClean="0"/>
          </a:p>
          <a:p>
            <a:pPr lvl="1"/>
            <a:endParaRPr lang="en-US" dirty="0" smtClean="0"/>
          </a:p>
        </p:txBody>
      </p:sp>
    </p:spTree>
    <p:extLst>
      <p:ext uri="{BB962C8B-B14F-4D97-AF65-F5344CB8AC3E}">
        <p14:creationId xmlns:p14="http://schemas.microsoft.com/office/powerpoint/2010/main" xmlns="" val="421620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nowledgeTransfer_MainScreen"/>
          <p:cNvPicPr>
            <a:picLocks noChangeAspect="1" noChangeArrowheads="1"/>
          </p:cNvPicPr>
          <p:nvPr/>
        </p:nvPicPr>
        <p:blipFill>
          <a:blip r:embed="rId2" cstate="print"/>
          <a:srcRect/>
          <a:stretch>
            <a:fillRect/>
          </a:stretch>
        </p:blipFill>
        <p:spPr bwMode="auto">
          <a:xfrm>
            <a:off x="1143000" y="1028700"/>
            <a:ext cx="6858000" cy="5143500"/>
          </a:xfrm>
          <a:prstGeom prst="rect">
            <a:avLst/>
          </a:prstGeom>
          <a:noFill/>
          <a:ln w="9525">
            <a:noFill/>
            <a:miter lim="800000"/>
            <a:headEnd/>
            <a:tailEnd/>
          </a:ln>
        </p:spPr>
      </p:pic>
      <p:sp>
        <p:nvSpPr>
          <p:cNvPr id="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a:t>
            </a:fld>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Oracle SR Visibility – CRU Warranty</a:t>
            </a:r>
            <a:endParaRPr lang="en-US" sz="2800"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20</a:t>
            </a:fld>
            <a:endParaRPr lang="en-US" sz="1200" dirty="0"/>
          </a:p>
        </p:txBody>
      </p:sp>
      <p:sp>
        <p:nvSpPr>
          <p:cNvPr id="6" name="Content Placeholder 5"/>
          <p:cNvSpPr>
            <a:spLocks noGrp="1"/>
          </p:cNvSpPr>
          <p:nvPr>
            <p:ph idx="1"/>
          </p:nvPr>
        </p:nvSpPr>
        <p:spPr>
          <a:xfrm>
            <a:off x="312258" y="972879"/>
            <a:ext cx="7543800" cy="366823"/>
          </a:xfrm>
        </p:spPr>
        <p:txBody>
          <a:bodyPr/>
          <a:lstStyle/>
          <a:p>
            <a:r>
              <a:rPr lang="en-US" sz="1600" dirty="0" smtClean="0"/>
              <a:t>GCH selects coverage type when opening SR</a:t>
            </a:r>
            <a:endParaRPr lang="en-US" sz="2000" dirty="0" smtClean="0"/>
          </a:p>
        </p:txBody>
      </p:sp>
      <p:pic>
        <p:nvPicPr>
          <p:cNvPr id="5" name="Picture 4"/>
          <p:cNvPicPr/>
          <p:nvPr/>
        </p:nvPicPr>
        <p:blipFill>
          <a:blip r:embed="rId3" cstate="print"/>
          <a:srcRect/>
          <a:stretch>
            <a:fillRect/>
          </a:stretch>
        </p:blipFill>
        <p:spPr bwMode="auto">
          <a:xfrm>
            <a:off x="946298" y="1392845"/>
            <a:ext cx="6949440" cy="795528"/>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1169569" y="3274823"/>
            <a:ext cx="6035040" cy="3476847"/>
          </a:xfrm>
          <a:prstGeom prst="rect">
            <a:avLst/>
          </a:prstGeom>
          <a:noFill/>
          <a:ln w="9525">
            <a:noFill/>
            <a:miter lim="800000"/>
            <a:headEnd/>
            <a:tailEnd/>
          </a:ln>
        </p:spPr>
      </p:pic>
      <p:sp>
        <p:nvSpPr>
          <p:cNvPr id="8" name="Content Placeholder 5"/>
          <p:cNvSpPr txBox="1">
            <a:spLocks/>
          </p:cNvSpPr>
          <p:nvPr/>
        </p:nvSpPr>
        <p:spPr bwMode="auto">
          <a:xfrm>
            <a:off x="315795" y="2220478"/>
            <a:ext cx="8137089" cy="1086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457200" fontAlgn="base">
              <a:spcBef>
                <a:spcPct val="20000"/>
              </a:spcBef>
              <a:spcAft>
                <a:spcPct val="0"/>
              </a:spcAft>
              <a:buClr>
                <a:srgbClr val="0DB6EC"/>
              </a:buClr>
              <a:buSzPct val="75000"/>
              <a:buFont typeface="Wingdings" pitchFamily="2" charset="2"/>
              <a:buChar char="§"/>
            </a:pPr>
            <a:r>
              <a:rPr lang="en-US" sz="1600" dirty="0" smtClean="0">
                <a:solidFill>
                  <a:srgbClr val="666666"/>
                </a:solidFill>
                <a:latin typeface="Arial" pitchFamily="34" charset="0"/>
                <a:ea typeface="ＭＳ Ｐゴシック" charset="0"/>
                <a:cs typeface="Arial" pitchFamily="34" charset="0"/>
              </a:rPr>
              <a:t>Contract Coverage Field in SR</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5x9 Phone Support for defective part determination (4hr Call Back) </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CRU parts dispatched to customer for NBD (advise customer of CSSP location and CRU card)</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FRU parts and QFE/TPM dispatched to customer for NBD.</a:t>
            </a:r>
          </a:p>
          <a:p>
            <a:pPr marL="742950" lvl="1" indent="-285750" defTabSz="457200" fontAlgn="base">
              <a:spcBef>
                <a:spcPct val="20000"/>
              </a:spcBef>
              <a:spcAft>
                <a:spcPct val="0"/>
              </a:spcAft>
              <a:buClr>
                <a:srgbClr val="0DB6EC"/>
              </a:buClr>
              <a:buSzPct val="75000"/>
              <a:buFont typeface="Arial" charset="0"/>
              <a:buChar char="–"/>
            </a:pPr>
            <a:endParaRPr lang="en-US" sz="1400" dirty="0" smtClean="0">
              <a:solidFill>
                <a:srgbClr val="666666"/>
              </a:solidFill>
              <a:latin typeface="Arial" pitchFamily="34" charset="0"/>
              <a:ea typeface="ＭＳ Ｐゴシック" charset="0"/>
              <a:cs typeface="Arial" pitchFamily="34" charset="0"/>
            </a:endParaRPr>
          </a:p>
        </p:txBody>
      </p:sp>
      <p:sp>
        <p:nvSpPr>
          <p:cNvPr id="10" name="Rectangle 9"/>
          <p:cNvSpPr/>
          <p:nvPr/>
        </p:nvSpPr>
        <p:spPr>
          <a:xfrm>
            <a:off x="4369981" y="6134986"/>
            <a:ext cx="893135" cy="329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1620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Oracle SR Visibility – CRU Bronze </a:t>
            </a:r>
            <a:endParaRPr lang="en-US" sz="2800"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21</a:t>
            </a:fld>
            <a:endParaRPr lang="en-US" sz="1200" dirty="0"/>
          </a:p>
        </p:txBody>
      </p:sp>
      <p:sp>
        <p:nvSpPr>
          <p:cNvPr id="6" name="Content Placeholder 5"/>
          <p:cNvSpPr>
            <a:spLocks noGrp="1"/>
          </p:cNvSpPr>
          <p:nvPr>
            <p:ph idx="1"/>
          </p:nvPr>
        </p:nvSpPr>
        <p:spPr>
          <a:xfrm>
            <a:off x="312258" y="972879"/>
            <a:ext cx="7543800" cy="409354"/>
          </a:xfrm>
        </p:spPr>
        <p:txBody>
          <a:bodyPr/>
          <a:lstStyle/>
          <a:p>
            <a:r>
              <a:rPr lang="en-US" sz="1600" dirty="0" smtClean="0"/>
              <a:t>GCH selects highest level of coverage when opening SR</a:t>
            </a:r>
          </a:p>
          <a:p>
            <a:endParaRPr lang="en-US" sz="1600" dirty="0" smtClean="0"/>
          </a:p>
          <a:p>
            <a:endParaRPr lang="en-US" dirty="0"/>
          </a:p>
        </p:txBody>
      </p:sp>
      <p:pic>
        <p:nvPicPr>
          <p:cNvPr id="8" name="Picture 7"/>
          <p:cNvPicPr/>
          <p:nvPr/>
        </p:nvPicPr>
        <p:blipFill>
          <a:blip r:embed="rId3" cstate="print"/>
          <a:srcRect/>
          <a:stretch>
            <a:fillRect/>
          </a:stretch>
        </p:blipFill>
        <p:spPr bwMode="auto">
          <a:xfrm>
            <a:off x="861218" y="1335430"/>
            <a:ext cx="6949440" cy="791081"/>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1170432" y="3300984"/>
            <a:ext cx="6035040" cy="3474720"/>
          </a:xfrm>
          <a:prstGeom prst="rect">
            <a:avLst/>
          </a:prstGeom>
          <a:noFill/>
          <a:ln w="9525">
            <a:noFill/>
            <a:miter lim="800000"/>
            <a:headEnd/>
            <a:tailEnd/>
          </a:ln>
        </p:spPr>
      </p:pic>
      <p:sp>
        <p:nvSpPr>
          <p:cNvPr id="11" name="Content Placeholder 5"/>
          <p:cNvSpPr txBox="1">
            <a:spLocks/>
          </p:cNvSpPr>
          <p:nvPr/>
        </p:nvSpPr>
        <p:spPr bwMode="auto">
          <a:xfrm>
            <a:off x="315795" y="2156680"/>
            <a:ext cx="8137089" cy="10649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457200" fontAlgn="base">
              <a:spcBef>
                <a:spcPct val="20000"/>
              </a:spcBef>
              <a:spcAft>
                <a:spcPct val="0"/>
              </a:spcAft>
              <a:buClr>
                <a:srgbClr val="0DB6EC"/>
              </a:buClr>
              <a:buSzPct val="75000"/>
              <a:buFont typeface="Wingdings" pitchFamily="2" charset="2"/>
              <a:buChar char="§"/>
            </a:pPr>
            <a:r>
              <a:rPr lang="en-US" sz="1600" dirty="0" smtClean="0">
                <a:solidFill>
                  <a:srgbClr val="666666"/>
                </a:solidFill>
                <a:latin typeface="Arial" pitchFamily="34" charset="0"/>
                <a:ea typeface="ＭＳ Ｐゴシック" charset="0"/>
                <a:cs typeface="Arial" pitchFamily="34" charset="0"/>
              </a:rPr>
              <a:t>Contract Coverage Field in SR</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5x9 Phone Support (2hr Call Back)  </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CRU parts dispatched to customer for NBD (advise customer of CSSP location and CRU card)</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FRU parts and QFE/TPM dispatched to customer for NBD</a:t>
            </a:r>
          </a:p>
          <a:p>
            <a:pPr marL="742950" lvl="1" indent="-285750" defTabSz="457200" fontAlgn="base">
              <a:spcBef>
                <a:spcPct val="20000"/>
              </a:spcBef>
              <a:spcAft>
                <a:spcPct val="0"/>
              </a:spcAft>
              <a:buClr>
                <a:srgbClr val="0DB6EC"/>
              </a:buClr>
              <a:buSzPct val="75000"/>
              <a:buFont typeface="Arial" charset="0"/>
              <a:buChar char="–"/>
            </a:pPr>
            <a:endParaRPr lang="en-US" sz="1400" dirty="0" smtClean="0">
              <a:solidFill>
                <a:srgbClr val="666666"/>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xmlns="" val="421620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69" y="228600"/>
            <a:ext cx="8298712" cy="639763"/>
          </a:xfrm>
        </p:spPr>
        <p:txBody>
          <a:bodyPr/>
          <a:lstStyle/>
          <a:p>
            <a:r>
              <a:rPr lang="en-US" sz="2800" dirty="0" smtClean="0"/>
              <a:t>Oracle SR Visibility – CRU Bronze w/Supplement</a:t>
            </a:r>
            <a:endParaRPr lang="en-US" sz="2800"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22</a:t>
            </a:fld>
            <a:endParaRPr lang="en-US" sz="1200" dirty="0"/>
          </a:p>
        </p:txBody>
      </p:sp>
      <p:pic>
        <p:nvPicPr>
          <p:cNvPr id="7" name="Picture 6"/>
          <p:cNvPicPr/>
          <p:nvPr/>
        </p:nvPicPr>
        <p:blipFill>
          <a:blip r:embed="rId3" cstate="print"/>
          <a:srcRect/>
          <a:stretch>
            <a:fillRect/>
          </a:stretch>
        </p:blipFill>
        <p:spPr bwMode="auto">
          <a:xfrm>
            <a:off x="859536" y="1335024"/>
            <a:ext cx="6456399" cy="963396"/>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1170432" y="3300984"/>
            <a:ext cx="6035040" cy="3474720"/>
          </a:xfrm>
          <a:prstGeom prst="rect">
            <a:avLst/>
          </a:prstGeom>
          <a:noFill/>
          <a:ln w="9525">
            <a:noFill/>
            <a:miter lim="800000"/>
            <a:headEnd/>
            <a:tailEnd/>
          </a:ln>
        </p:spPr>
      </p:pic>
      <p:sp>
        <p:nvSpPr>
          <p:cNvPr id="12" name="Content Placeholder 5"/>
          <p:cNvSpPr txBox="1">
            <a:spLocks/>
          </p:cNvSpPr>
          <p:nvPr/>
        </p:nvSpPr>
        <p:spPr bwMode="auto">
          <a:xfrm>
            <a:off x="312258" y="972879"/>
            <a:ext cx="7543800" cy="409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r>
              <a:rPr kumimoji="0" lang="en-US" sz="16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rPr>
              <a:t>GCH selects highest level of coverage when opening SR</a:t>
            </a:r>
          </a:p>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endParaRPr kumimoji="0" lang="en-US" sz="16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endParaRPr kumimoji="0" lang="en-US" sz="2400" b="0" i="0" u="none" strike="noStrike" kern="0" cap="none" spc="0" normalizeH="0" baseline="0" noProof="0" dirty="0">
              <a:ln>
                <a:noFill/>
              </a:ln>
              <a:solidFill>
                <a:srgbClr val="666666"/>
              </a:solidFill>
              <a:effectLst/>
              <a:uLnTx/>
              <a:uFillTx/>
              <a:latin typeface="Arial" pitchFamily="34" charset="0"/>
              <a:ea typeface="ＭＳ Ｐゴシック" charset="0"/>
              <a:cs typeface="Arial" pitchFamily="34" charset="0"/>
            </a:endParaRPr>
          </a:p>
        </p:txBody>
      </p:sp>
      <p:sp>
        <p:nvSpPr>
          <p:cNvPr id="13" name="Content Placeholder 5"/>
          <p:cNvSpPr txBox="1">
            <a:spLocks/>
          </p:cNvSpPr>
          <p:nvPr/>
        </p:nvSpPr>
        <p:spPr bwMode="auto">
          <a:xfrm>
            <a:off x="315795" y="2294909"/>
            <a:ext cx="8137089" cy="10649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257300" lvl="2" indent="-342900" defTabSz="457200" fontAlgn="base">
              <a:spcBef>
                <a:spcPct val="20000"/>
              </a:spcBef>
              <a:spcAft>
                <a:spcPct val="0"/>
              </a:spcAft>
              <a:buClr>
                <a:srgbClr val="0DB6EC"/>
              </a:buClr>
              <a:buSzPct val="75000"/>
            </a:pPr>
            <a:r>
              <a:rPr lang="en-US" sz="1200" i="1" dirty="0" smtClean="0">
                <a:solidFill>
                  <a:srgbClr val="0076BB"/>
                </a:solidFill>
                <a:latin typeface="Arial" pitchFamily="34" charset="0"/>
                <a:ea typeface="ＭＳ Ｐゴシック" charset="0"/>
                <a:cs typeface="Arial" pitchFamily="34" charset="0"/>
              </a:rPr>
              <a:t>Note: This coverage name will be “BRONZE Supplemental” on contracts created  in the near future </a:t>
            </a:r>
          </a:p>
          <a:p>
            <a:pPr marL="342900" indent="-342900" defTabSz="457200" fontAlgn="base">
              <a:spcBef>
                <a:spcPct val="20000"/>
              </a:spcBef>
              <a:spcAft>
                <a:spcPct val="0"/>
              </a:spcAft>
              <a:buClr>
                <a:srgbClr val="0DB6EC"/>
              </a:buClr>
              <a:buSzPct val="75000"/>
              <a:buFont typeface="Wingdings" pitchFamily="2" charset="2"/>
              <a:buChar char="§"/>
            </a:pPr>
            <a:r>
              <a:rPr lang="en-US" sz="1600" dirty="0" smtClean="0">
                <a:solidFill>
                  <a:srgbClr val="666666"/>
                </a:solidFill>
                <a:latin typeface="Arial" pitchFamily="34" charset="0"/>
                <a:ea typeface="ＭＳ Ｐゴシック" charset="0"/>
                <a:cs typeface="Arial" pitchFamily="34" charset="0"/>
              </a:rPr>
              <a:t>Contract Coverage Field in SR</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5x9 Phone Support (2hr Call Back)  </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FRU and CRU parts and QFE/TPM dispatched to customer for NBD</a:t>
            </a:r>
          </a:p>
          <a:p>
            <a:pPr marL="742950" lvl="1" indent="-285750" defTabSz="457200" fontAlgn="base">
              <a:spcBef>
                <a:spcPct val="20000"/>
              </a:spcBef>
              <a:spcAft>
                <a:spcPct val="0"/>
              </a:spcAft>
              <a:buClr>
                <a:srgbClr val="0DB6EC"/>
              </a:buClr>
              <a:buSzPct val="75000"/>
              <a:buFont typeface="Arial" charset="0"/>
              <a:buChar char="–"/>
            </a:pPr>
            <a:endParaRPr lang="en-US" sz="1400" dirty="0" smtClean="0">
              <a:solidFill>
                <a:srgbClr val="666666"/>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xmlns="" val="421620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69" y="228600"/>
            <a:ext cx="8298712" cy="639763"/>
          </a:xfrm>
        </p:spPr>
        <p:txBody>
          <a:bodyPr/>
          <a:lstStyle/>
          <a:p>
            <a:r>
              <a:rPr lang="en-US" sz="2800" dirty="0" smtClean="0"/>
              <a:t>Oracle SR Visibility – CRU Gold</a:t>
            </a:r>
            <a:endParaRPr lang="en-US" sz="2800" dirty="0">
              <a:solidFill>
                <a:srgbClr val="FF0000"/>
              </a:solidFill>
            </a:endParaRPr>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23</a:t>
            </a:fld>
            <a:endParaRPr lang="en-US" sz="1200" dirty="0"/>
          </a:p>
        </p:txBody>
      </p:sp>
      <p:pic>
        <p:nvPicPr>
          <p:cNvPr id="8" name="Picture 7"/>
          <p:cNvPicPr/>
          <p:nvPr/>
        </p:nvPicPr>
        <p:blipFill>
          <a:blip r:embed="rId3" cstate="print"/>
          <a:srcRect/>
          <a:stretch>
            <a:fillRect/>
          </a:stretch>
        </p:blipFill>
        <p:spPr bwMode="auto">
          <a:xfrm>
            <a:off x="530188" y="1569879"/>
            <a:ext cx="6949440" cy="795528"/>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1170432" y="3300984"/>
            <a:ext cx="6035040" cy="3474720"/>
          </a:xfrm>
          <a:prstGeom prst="rect">
            <a:avLst/>
          </a:prstGeom>
          <a:noFill/>
          <a:ln w="9525">
            <a:noFill/>
            <a:miter lim="800000"/>
            <a:headEnd/>
            <a:tailEnd/>
          </a:ln>
        </p:spPr>
      </p:pic>
      <p:sp>
        <p:nvSpPr>
          <p:cNvPr id="12" name="Content Placeholder 5"/>
          <p:cNvSpPr txBox="1">
            <a:spLocks/>
          </p:cNvSpPr>
          <p:nvPr/>
        </p:nvSpPr>
        <p:spPr bwMode="auto">
          <a:xfrm>
            <a:off x="312258" y="972879"/>
            <a:ext cx="7543800" cy="409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r>
              <a:rPr kumimoji="0" lang="en-US" sz="16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rPr>
              <a:t>GCH selects highest level of coverage when opening SR</a:t>
            </a:r>
          </a:p>
          <a:p>
            <a:pPr marL="800100" lvl="1" indent="-342900" defTabSz="457200" fontAlgn="base">
              <a:spcBef>
                <a:spcPct val="20000"/>
              </a:spcBef>
              <a:spcAft>
                <a:spcPct val="0"/>
              </a:spcAft>
              <a:buClr>
                <a:srgbClr val="0DB6EC"/>
              </a:buClr>
              <a:buSzPct val="75000"/>
              <a:buFont typeface="Wingdings" pitchFamily="2" charset="2"/>
              <a:buChar char="§"/>
              <a:defRPr/>
            </a:pPr>
            <a:r>
              <a:rPr lang="en-US" sz="1600" kern="0" dirty="0" smtClean="0">
                <a:solidFill>
                  <a:srgbClr val="666666"/>
                </a:solidFill>
                <a:latin typeface="Arial" pitchFamily="34" charset="0"/>
                <a:ea typeface="ＭＳ Ｐゴシック" charset="0"/>
                <a:cs typeface="Arial" pitchFamily="34" charset="0"/>
              </a:rPr>
              <a:t>Customer agrees to replace CRUs</a:t>
            </a:r>
          </a:p>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endParaRPr kumimoji="0" lang="en-US" sz="16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endParaRPr kumimoji="0" lang="en-US" sz="2400" b="0" i="0" u="none" strike="noStrike" kern="0" cap="none" spc="0" normalizeH="0" baseline="0" noProof="0" dirty="0">
              <a:ln>
                <a:noFill/>
              </a:ln>
              <a:solidFill>
                <a:srgbClr val="666666"/>
              </a:solidFill>
              <a:effectLst/>
              <a:uLnTx/>
              <a:uFillTx/>
              <a:latin typeface="Arial" pitchFamily="34" charset="0"/>
              <a:ea typeface="ＭＳ Ｐゴシック" charset="0"/>
              <a:cs typeface="Arial" pitchFamily="34" charset="0"/>
            </a:endParaRPr>
          </a:p>
        </p:txBody>
      </p:sp>
      <p:sp>
        <p:nvSpPr>
          <p:cNvPr id="13" name="Content Placeholder 5"/>
          <p:cNvSpPr txBox="1">
            <a:spLocks/>
          </p:cNvSpPr>
          <p:nvPr/>
        </p:nvSpPr>
        <p:spPr bwMode="auto">
          <a:xfrm>
            <a:off x="315795" y="2401239"/>
            <a:ext cx="8137089" cy="10649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457200" fontAlgn="base">
              <a:spcBef>
                <a:spcPct val="20000"/>
              </a:spcBef>
              <a:spcAft>
                <a:spcPct val="0"/>
              </a:spcAft>
              <a:buClr>
                <a:srgbClr val="0DB6EC"/>
              </a:buClr>
              <a:buSzPct val="75000"/>
              <a:buFont typeface="Wingdings" pitchFamily="2" charset="2"/>
              <a:buChar char="§"/>
            </a:pPr>
            <a:r>
              <a:rPr lang="en-US" sz="1600" dirty="0" smtClean="0">
                <a:solidFill>
                  <a:srgbClr val="666666"/>
                </a:solidFill>
                <a:latin typeface="Arial" pitchFamily="34" charset="0"/>
                <a:ea typeface="ＭＳ Ｐゴシック" charset="0"/>
                <a:cs typeface="Arial" pitchFamily="34" charset="0"/>
              </a:rPr>
              <a:t>Contract Coverage Field in SR</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7x24 Phone Support (60 min Call Back, 30 min Critical)</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7x24 Onsite FRU and CRU parts and QFE/TPM  (SR Severity Level dependencies)</a:t>
            </a:r>
          </a:p>
        </p:txBody>
      </p:sp>
    </p:spTree>
    <p:extLst>
      <p:ext uri="{BB962C8B-B14F-4D97-AF65-F5344CB8AC3E}">
        <p14:creationId xmlns:p14="http://schemas.microsoft.com/office/powerpoint/2010/main" xmlns="" val="421620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69" y="228600"/>
            <a:ext cx="8298712" cy="639763"/>
          </a:xfrm>
        </p:spPr>
        <p:txBody>
          <a:bodyPr/>
          <a:lstStyle/>
          <a:p>
            <a:r>
              <a:rPr lang="en-US" sz="2800" dirty="0" smtClean="0"/>
              <a:t>Oracle SR Visibility – Gold Supplement</a:t>
            </a:r>
            <a:endParaRPr lang="en-US" sz="2800"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24</a:t>
            </a:fld>
            <a:endParaRPr lang="en-US" sz="1200" dirty="0"/>
          </a:p>
        </p:txBody>
      </p:sp>
      <p:pic>
        <p:nvPicPr>
          <p:cNvPr id="8" name="Picture 7"/>
          <p:cNvPicPr/>
          <p:nvPr/>
        </p:nvPicPr>
        <p:blipFill>
          <a:blip r:embed="rId3" cstate="print"/>
          <a:srcRect/>
          <a:stretch>
            <a:fillRect/>
          </a:stretch>
        </p:blipFill>
        <p:spPr bwMode="auto">
          <a:xfrm>
            <a:off x="530188" y="1325319"/>
            <a:ext cx="6774379" cy="758661"/>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1170432" y="3300984"/>
            <a:ext cx="6035040" cy="3474720"/>
          </a:xfrm>
          <a:prstGeom prst="rect">
            <a:avLst/>
          </a:prstGeom>
          <a:noFill/>
          <a:ln w="9525">
            <a:noFill/>
            <a:miter lim="800000"/>
            <a:headEnd/>
            <a:tailEnd/>
          </a:ln>
        </p:spPr>
      </p:pic>
      <p:sp>
        <p:nvSpPr>
          <p:cNvPr id="12" name="Content Placeholder 5"/>
          <p:cNvSpPr txBox="1">
            <a:spLocks/>
          </p:cNvSpPr>
          <p:nvPr/>
        </p:nvSpPr>
        <p:spPr bwMode="auto">
          <a:xfrm>
            <a:off x="312258" y="972879"/>
            <a:ext cx="7543800" cy="409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r>
              <a:rPr kumimoji="0" lang="en-US" sz="16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rPr>
              <a:t>GCH selects highest level of coverage when opening SR</a:t>
            </a:r>
          </a:p>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endParaRPr kumimoji="0" lang="en-US" sz="16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endParaRPr kumimoji="0" lang="en-US" sz="2400" b="0" i="0" u="none" strike="noStrike" kern="0" cap="none" spc="0" normalizeH="0" baseline="0" noProof="0" dirty="0">
              <a:ln>
                <a:noFill/>
              </a:ln>
              <a:solidFill>
                <a:srgbClr val="666666"/>
              </a:solidFill>
              <a:effectLst/>
              <a:uLnTx/>
              <a:uFillTx/>
              <a:latin typeface="Arial" pitchFamily="34" charset="0"/>
              <a:ea typeface="ＭＳ Ｐゴシック" charset="0"/>
              <a:cs typeface="Arial" pitchFamily="34" charset="0"/>
            </a:endParaRPr>
          </a:p>
        </p:txBody>
      </p:sp>
      <p:sp>
        <p:nvSpPr>
          <p:cNvPr id="13" name="Content Placeholder 5"/>
          <p:cNvSpPr txBox="1">
            <a:spLocks/>
          </p:cNvSpPr>
          <p:nvPr/>
        </p:nvSpPr>
        <p:spPr bwMode="auto">
          <a:xfrm>
            <a:off x="326428" y="2030819"/>
            <a:ext cx="8137089" cy="121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257300" lvl="2" indent="-342900" defTabSz="457200" fontAlgn="base">
              <a:spcBef>
                <a:spcPct val="20000"/>
              </a:spcBef>
              <a:spcAft>
                <a:spcPct val="0"/>
              </a:spcAft>
              <a:buClr>
                <a:srgbClr val="0DB6EC"/>
              </a:buClr>
              <a:buSzPct val="75000"/>
            </a:pPr>
            <a:r>
              <a:rPr lang="en-US" sz="1200" i="1" dirty="0" smtClean="0">
                <a:solidFill>
                  <a:srgbClr val="0076BB"/>
                </a:solidFill>
                <a:latin typeface="Arial" pitchFamily="34" charset="0"/>
                <a:ea typeface="ＭＳ Ｐゴシック" charset="0"/>
                <a:cs typeface="Arial" pitchFamily="34" charset="0"/>
              </a:rPr>
              <a:t>Note: An additional line for “GOLD Supplement” will show that GCH will select</a:t>
            </a:r>
          </a:p>
          <a:p>
            <a:pPr marL="1257300" lvl="2" indent="-342900" defTabSz="457200" fontAlgn="base">
              <a:spcBef>
                <a:spcPct val="20000"/>
              </a:spcBef>
              <a:spcAft>
                <a:spcPct val="0"/>
              </a:spcAft>
              <a:buClr>
                <a:srgbClr val="0DB6EC"/>
              </a:buClr>
              <a:buSzPct val="75000"/>
            </a:pPr>
            <a:endParaRPr lang="en-US" sz="1200" i="1" dirty="0" smtClean="0">
              <a:solidFill>
                <a:srgbClr val="FF0000"/>
              </a:solidFill>
              <a:latin typeface="Arial" pitchFamily="34" charset="0"/>
              <a:ea typeface="ＭＳ Ｐゴシック" charset="0"/>
              <a:cs typeface="Arial" pitchFamily="34" charset="0"/>
            </a:endParaRPr>
          </a:p>
          <a:p>
            <a:pPr marL="342900" indent="-342900" defTabSz="457200" fontAlgn="base">
              <a:spcBef>
                <a:spcPct val="20000"/>
              </a:spcBef>
              <a:spcAft>
                <a:spcPct val="0"/>
              </a:spcAft>
              <a:buClr>
                <a:srgbClr val="0DB6EC"/>
              </a:buClr>
              <a:buSzPct val="75000"/>
              <a:buFont typeface="Wingdings" pitchFamily="2" charset="2"/>
              <a:buChar char="§"/>
            </a:pPr>
            <a:r>
              <a:rPr lang="en-US" sz="1600" dirty="0" smtClean="0">
                <a:solidFill>
                  <a:srgbClr val="666666"/>
                </a:solidFill>
                <a:latin typeface="Arial" pitchFamily="34" charset="0"/>
                <a:ea typeface="ＭＳ Ｐゴシック" charset="0"/>
                <a:cs typeface="Arial" pitchFamily="34" charset="0"/>
              </a:rPr>
              <a:t>Contract Coverage Field in SR (“GOLD Supplement”)</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7x24 Phone Support (60 min Call Back, 30 min Critical)</a:t>
            </a:r>
          </a:p>
          <a:p>
            <a:pPr marL="742950" lvl="1" indent="-285750" defTabSz="457200" fontAlgn="base">
              <a:spcBef>
                <a:spcPct val="20000"/>
              </a:spcBef>
              <a:spcAft>
                <a:spcPct val="0"/>
              </a:spcAft>
              <a:buClr>
                <a:srgbClr val="0DB6EC"/>
              </a:buClr>
              <a:buSzPct val="75000"/>
              <a:buFont typeface="Arial" charset="0"/>
              <a:buChar char="–"/>
            </a:pPr>
            <a:r>
              <a:rPr lang="en-US" sz="1200" dirty="0" smtClean="0">
                <a:solidFill>
                  <a:srgbClr val="666666"/>
                </a:solidFill>
                <a:latin typeface="Arial" pitchFamily="34" charset="0"/>
                <a:ea typeface="ＭＳ Ｐゴシック" charset="0"/>
                <a:cs typeface="Arial" pitchFamily="34" charset="0"/>
              </a:rPr>
              <a:t>7x24 Onsite FRU and CRU parts and QFE/TPM  (SR Severity Level dependencies)</a:t>
            </a:r>
          </a:p>
          <a:p>
            <a:pPr marL="742950" lvl="1" indent="-285750" defTabSz="457200" fontAlgn="base">
              <a:spcBef>
                <a:spcPct val="20000"/>
              </a:spcBef>
              <a:spcAft>
                <a:spcPct val="0"/>
              </a:spcAft>
              <a:buClr>
                <a:srgbClr val="0DB6EC"/>
              </a:buClr>
              <a:buSzPct val="75000"/>
              <a:buFont typeface="Arial" charset="0"/>
              <a:buChar char="–"/>
            </a:pPr>
            <a:endParaRPr lang="en-US" sz="1400" dirty="0" smtClean="0">
              <a:solidFill>
                <a:srgbClr val="666666"/>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xmlns="" val="421620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69" y="228600"/>
            <a:ext cx="8298712" cy="639763"/>
          </a:xfrm>
        </p:spPr>
        <p:txBody>
          <a:bodyPr/>
          <a:lstStyle/>
          <a:p>
            <a:r>
              <a:rPr lang="en-US" sz="2800" dirty="0" smtClean="0"/>
              <a:t>New Contract/CRU Strategy Summary</a:t>
            </a:r>
            <a:endParaRPr lang="en-US" sz="2800" dirty="0">
              <a:solidFill>
                <a:srgbClr val="FF0000"/>
              </a:solidFill>
            </a:endParaRPr>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25</a:t>
            </a:fld>
            <a:endParaRPr lang="en-US" sz="1200" dirty="0"/>
          </a:p>
        </p:txBody>
      </p:sp>
      <p:sp>
        <p:nvSpPr>
          <p:cNvPr id="12" name="Content Placeholder 5"/>
          <p:cNvSpPr txBox="1">
            <a:spLocks/>
          </p:cNvSpPr>
          <p:nvPr/>
        </p:nvSpPr>
        <p:spPr bwMode="auto">
          <a:xfrm>
            <a:off x="312258" y="972879"/>
            <a:ext cx="7543800" cy="409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endParaRPr kumimoji="0" lang="en-US" sz="16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endParaRPr kumimoji="0" lang="en-US" sz="2400" b="0" i="0" u="none" strike="noStrike" kern="0" cap="none" spc="0" normalizeH="0" baseline="0" noProof="0" dirty="0">
              <a:ln>
                <a:noFill/>
              </a:ln>
              <a:solidFill>
                <a:srgbClr val="666666"/>
              </a:solidFill>
              <a:effectLst/>
              <a:uLnTx/>
              <a:uFillTx/>
              <a:latin typeface="Arial" pitchFamily="34" charset="0"/>
              <a:ea typeface="ＭＳ Ｐゴシック" charset="0"/>
              <a:cs typeface="Arial"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1066970" y="1013900"/>
            <a:ext cx="6482151" cy="5514492"/>
          </a:xfrm>
          <a:prstGeom prst="rect">
            <a:avLst/>
          </a:prstGeom>
          <a:noFill/>
          <a:ln w="9525">
            <a:noFill/>
            <a:miter lim="800000"/>
            <a:headEnd/>
            <a:tailEnd/>
          </a:ln>
        </p:spPr>
      </p:pic>
    </p:spTree>
    <p:extLst>
      <p:ext uri="{BB962C8B-B14F-4D97-AF65-F5344CB8AC3E}">
        <p14:creationId xmlns:p14="http://schemas.microsoft.com/office/powerpoint/2010/main" xmlns="" val="421620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43175"/>
            <a:ext cx="7772400" cy="639763"/>
          </a:xfrm>
        </p:spPr>
        <p:txBody>
          <a:bodyPr/>
          <a:lstStyle/>
          <a:p>
            <a:pPr algn="ctr"/>
            <a:r>
              <a:rPr lang="en-US" sz="2400" dirty="0" smtClean="0"/>
              <a:t/>
            </a:r>
            <a:br>
              <a:rPr lang="en-US" sz="2400" dirty="0" smtClean="0"/>
            </a:br>
            <a:r>
              <a:rPr lang="en-US" sz="2400" dirty="0" smtClean="0"/>
              <a:t>CRU Visibility for Service Team</a:t>
            </a:r>
            <a:r>
              <a:rPr lang="en-US" sz="2400" dirty="0" smtClean="0">
                <a:solidFill>
                  <a:schemeClr val="tx1"/>
                </a:solidFill>
              </a:rPr>
              <a:t/>
            </a:r>
            <a:br>
              <a:rPr lang="en-US" sz="2400" dirty="0" smtClean="0">
                <a:solidFill>
                  <a:schemeClr val="tx1"/>
                </a:solidFill>
              </a:rPr>
            </a:br>
            <a:endParaRPr lang="en-US" sz="2400" dirty="0" smtClean="0"/>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26</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Bob O’Brien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Parts Catalog</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27</a:t>
            </a:fld>
            <a:endParaRPr lang="en-US" sz="12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1" t="21684" r="50331" b="30389"/>
          <a:stretch/>
        </p:blipFill>
        <p:spPr bwMode="auto">
          <a:xfrm>
            <a:off x="2072107" y="2133599"/>
            <a:ext cx="6858000" cy="39719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ounded Rectangle 3"/>
          <p:cNvSpPr/>
          <p:nvPr/>
        </p:nvSpPr>
        <p:spPr>
          <a:xfrm>
            <a:off x="5295900" y="4676776"/>
            <a:ext cx="333375" cy="1316354"/>
          </a:xfrm>
          <a:prstGeom prst="roundRect">
            <a:avLst/>
          </a:prstGeom>
          <a:noFill/>
          <a:ln>
            <a:solidFill>
              <a:srgbClr val="0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8624" y="953184"/>
            <a:ext cx="8315325" cy="116955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 primary indicator of CRU status for the Service team will be the “DESCRIPTION” column of the Logistics Parts Catalog - CRUs will begin with the text “CRU, </a:t>
            </a:r>
            <a:r>
              <a:rPr lang="en-US" dirty="0" err="1" smtClean="0">
                <a:latin typeface="Arial" panose="020B0604020202020204" pitchFamily="34" charset="0"/>
                <a:cs typeface="Arial" panose="020B0604020202020204" pitchFamily="34" charset="0"/>
              </a:rPr>
              <a:t>xxxxxx</a:t>
            </a:r>
            <a:r>
              <a:rPr lang="en-US" dirty="0" smtClean="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Note: External cables and power cords are </a:t>
            </a:r>
            <a:r>
              <a:rPr lang="en-US" sz="1600" u="sng" dirty="0" smtClean="0">
                <a:latin typeface="Arial" panose="020B0604020202020204" pitchFamily="34" charset="0"/>
                <a:cs typeface="Arial" panose="020B0604020202020204" pitchFamily="34" charset="0"/>
              </a:rPr>
              <a:t>always</a:t>
            </a:r>
            <a:r>
              <a:rPr lang="en-US" sz="1600" dirty="0" smtClean="0">
                <a:latin typeface="Arial" panose="020B0604020202020204" pitchFamily="34" charset="0"/>
                <a:cs typeface="Arial" panose="020B0604020202020204" pitchFamily="34" charset="0"/>
              </a:rPr>
              <a:t> CRUs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1620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9399" r="54803" b="-2"/>
          <a:stretch/>
        </p:blipFill>
        <p:spPr bwMode="auto">
          <a:xfrm>
            <a:off x="2369820" y="1716709"/>
            <a:ext cx="6422484" cy="43507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FRU List</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28</a:t>
            </a:fld>
            <a:endParaRPr lang="en-US" sz="1200" dirty="0"/>
          </a:p>
        </p:txBody>
      </p:sp>
      <p:sp>
        <p:nvSpPr>
          <p:cNvPr id="4" name="Rounded Rectangle 3"/>
          <p:cNvSpPr/>
          <p:nvPr/>
        </p:nvSpPr>
        <p:spPr>
          <a:xfrm>
            <a:off x="2809876" y="4210050"/>
            <a:ext cx="400050" cy="1657349"/>
          </a:xfrm>
          <a:prstGeom prst="roundRect">
            <a:avLst/>
          </a:prstGeom>
          <a:noFill/>
          <a:ln>
            <a:solidFill>
              <a:srgbClr val="0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8624" y="953184"/>
            <a:ext cx="8315325"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 primary indicator re: CRU status on the FRU list is that the Description for CRUs begins with the text “CRU, </a:t>
            </a:r>
            <a:r>
              <a:rPr lang="en-US" dirty="0" err="1" smtClean="0">
                <a:latin typeface="Arial" panose="020B0604020202020204" pitchFamily="34" charset="0"/>
                <a:cs typeface="Arial" panose="020B0604020202020204" pitchFamily="34" charset="0"/>
              </a:rPr>
              <a:t>xxxxx</a:t>
            </a:r>
            <a:r>
              <a:rPr lang="en-US" dirty="0" smtClean="0">
                <a:latin typeface="Arial" panose="020B0604020202020204" pitchFamily="34" charset="0"/>
                <a:cs typeface="Arial" panose="020B0604020202020204" pitchFamily="34" charset="0"/>
              </a:rPr>
              <a:t>” as shown below:</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072838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 List (cont.)</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29</a:t>
            </a:fld>
            <a:endParaRPr lang="en-US" sz="1200" dirty="0"/>
          </a:p>
        </p:txBody>
      </p:sp>
      <p:sp>
        <p:nvSpPr>
          <p:cNvPr id="5" name="TextBox 4"/>
          <p:cNvSpPr txBox="1"/>
          <p:nvPr/>
        </p:nvSpPr>
        <p:spPr>
          <a:xfrm>
            <a:off x="428624" y="953184"/>
            <a:ext cx="8315325"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In addition to the PN description, some FRU lists have a column on the right showing whether the part is a CRU:</a:t>
            </a:r>
            <a:endParaRPr lang="en-US"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1152" t="22812" r="11417" b="26812"/>
          <a:stretch/>
        </p:blipFill>
        <p:spPr bwMode="auto">
          <a:xfrm>
            <a:off x="1676399" y="1609241"/>
            <a:ext cx="7067550" cy="45130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ounded Rectangle 2"/>
          <p:cNvSpPr/>
          <p:nvPr/>
        </p:nvSpPr>
        <p:spPr>
          <a:xfrm>
            <a:off x="7410450" y="3831401"/>
            <a:ext cx="552450" cy="254824"/>
          </a:xfrm>
          <a:prstGeom prst="roundRect">
            <a:avLst/>
          </a:prstGeom>
          <a:noFill/>
          <a:ln>
            <a:solidFill>
              <a:srgbClr val="0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0131" y="4897438"/>
            <a:ext cx="573087" cy="280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4021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8" descr="Z:\images\DXSeries\DXi6700\PNGs\Quantum_DXi6700_RT_ppt.png"/>
          <p:cNvPicPr>
            <a:picLocks noChangeAspect="1" noChangeArrowheads="1"/>
          </p:cNvPicPr>
          <p:nvPr/>
        </p:nvPicPr>
        <p:blipFill>
          <a:blip r:embed="rId2" cstate="print"/>
          <a:stretch>
            <a:fillRect/>
          </a:stretch>
        </p:blipFill>
        <p:spPr bwMode="auto">
          <a:xfrm>
            <a:off x="6288577" y="1055216"/>
            <a:ext cx="2515180" cy="285095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cs typeface="Arial" charset="0"/>
              </a:rPr>
              <a:t>Agenda</a:t>
            </a:r>
            <a:endParaRPr lang="en-US" dirty="0"/>
          </a:p>
        </p:txBody>
      </p:sp>
      <p:sp>
        <p:nvSpPr>
          <p:cNvPr id="3" name="Content Placeholder 2"/>
          <p:cNvSpPr>
            <a:spLocks noGrp="1"/>
          </p:cNvSpPr>
          <p:nvPr>
            <p:ph idx="1"/>
          </p:nvPr>
        </p:nvSpPr>
        <p:spPr>
          <a:xfrm>
            <a:off x="206622" y="1000496"/>
            <a:ext cx="6081955" cy="5029200"/>
          </a:xfrm>
        </p:spPr>
        <p:txBody>
          <a:bodyPr/>
          <a:lstStyle/>
          <a:p>
            <a:pPr>
              <a:lnSpc>
                <a:spcPct val="90000"/>
              </a:lnSpc>
            </a:pPr>
            <a:endParaRPr lang="en-US" sz="2000" dirty="0" smtClean="0">
              <a:solidFill>
                <a:schemeClr val="tx1"/>
              </a:solidFill>
            </a:endParaRPr>
          </a:p>
          <a:p>
            <a:pPr>
              <a:lnSpc>
                <a:spcPct val="90000"/>
              </a:lnSpc>
            </a:pPr>
            <a:r>
              <a:rPr lang="en-US" sz="2000" dirty="0" smtClean="0">
                <a:solidFill>
                  <a:schemeClr val="tx1"/>
                </a:solidFill>
              </a:rPr>
              <a:t>Overview</a:t>
            </a:r>
          </a:p>
          <a:p>
            <a:r>
              <a:rPr lang="en-US" sz="2000" dirty="0" smtClean="0">
                <a:solidFill>
                  <a:schemeClr val="tx1"/>
                </a:solidFill>
              </a:rPr>
              <a:t>New Warranty and Support Contracts</a:t>
            </a:r>
          </a:p>
          <a:p>
            <a:r>
              <a:rPr lang="en-US" sz="2000" dirty="0" smtClean="0">
                <a:solidFill>
                  <a:schemeClr val="tx1"/>
                </a:solidFill>
              </a:rPr>
              <a:t>Positioning CRUs with our Customers</a:t>
            </a:r>
          </a:p>
          <a:p>
            <a:r>
              <a:rPr lang="en-US" sz="2000" dirty="0" smtClean="0">
                <a:solidFill>
                  <a:schemeClr val="tx1"/>
                </a:solidFill>
              </a:rPr>
              <a:t>Customer Visibility</a:t>
            </a:r>
          </a:p>
          <a:p>
            <a:r>
              <a:rPr lang="en-US" sz="2000" dirty="0" smtClean="0">
                <a:solidFill>
                  <a:schemeClr val="tx1"/>
                </a:solidFill>
              </a:rPr>
              <a:t>Contract Level Visibility for Service Team</a:t>
            </a:r>
          </a:p>
          <a:p>
            <a:r>
              <a:rPr lang="en-US" sz="2000" dirty="0" smtClean="0">
                <a:solidFill>
                  <a:schemeClr val="tx1"/>
                </a:solidFill>
              </a:rPr>
              <a:t>CRU Visibility for Service Team</a:t>
            </a:r>
          </a:p>
          <a:p>
            <a:r>
              <a:rPr lang="en-US" sz="2000" dirty="0" smtClean="0">
                <a:solidFill>
                  <a:schemeClr val="tx1"/>
                </a:solidFill>
              </a:rPr>
              <a:t>Boundary Conditions</a:t>
            </a:r>
          </a:p>
          <a:p>
            <a:r>
              <a:rPr lang="en-US" sz="2000" dirty="0" smtClean="0">
                <a:solidFill>
                  <a:schemeClr val="tx1"/>
                </a:solidFill>
              </a:rPr>
              <a:t>Q &amp; A</a:t>
            </a:r>
          </a:p>
          <a:p>
            <a:endParaRPr lang="en-US" sz="2000" dirty="0" smtClean="0"/>
          </a:p>
          <a:p>
            <a:pPr marL="463550" indent="-411163" defTabSz="914400" eaLnBrk="1" hangingPunct="1">
              <a:lnSpc>
                <a:spcPct val="90000"/>
              </a:lnSpc>
              <a:buNone/>
            </a:pPr>
            <a:r>
              <a:rPr lang="en-US" sz="2000" dirty="0" smtClean="0">
                <a:solidFill>
                  <a:srgbClr val="FF0000"/>
                </a:solidFill>
                <a:cs typeface="Arial" charset="0"/>
              </a:rPr>
              <a:t>Note: Ask questions as we go.  Q&amp;A also at the end.</a:t>
            </a:r>
          </a:p>
          <a:p>
            <a:endParaRPr lang="en-US" dirty="0"/>
          </a:p>
        </p:txBody>
      </p:sp>
      <p:sp>
        <p:nvSpPr>
          <p:cNvPr id="5" name="Slide Number Placeholder 4"/>
          <p:cNvSpPr>
            <a:spLocks noGrp="1"/>
          </p:cNvSpPr>
          <p:nvPr>
            <p:ph type="sldNum" sz="quarter" idx="10"/>
          </p:nvPr>
        </p:nvSpPr>
        <p:spPr/>
        <p:txBody>
          <a:bodyPr/>
          <a:lstStyle/>
          <a:p>
            <a:pPr>
              <a:defRPr/>
            </a:pPr>
            <a:fld id="{FB54C75B-A179-42A1-8192-6F39BEF3B589}" type="slidenum">
              <a:rPr lang="en-US" smtClean="0"/>
              <a:pPr>
                <a:defRPr/>
              </a:pPr>
              <a:t>3</a:t>
            </a:fld>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 List (cont.)</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30</a:t>
            </a:fld>
            <a:endParaRPr lang="en-US" sz="1200" dirty="0"/>
          </a:p>
        </p:txBody>
      </p:sp>
      <p:sp>
        <p:nvSpPr>
          <p:cNvPr id="5" name="TextBox 4"/>
          <p:cNvSpPr txBox="1"/>
          <p:nvPr/>
        </p:nvSpPr>
        <p:spPr>
          <a:xfrm>
            <a:off x="428624" y="953184"/>
            <a:ext cx="8315325"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If a part can be both a CRU and FRU depending on the product, the PN description will begin with the text “FRU/CRU, </a:t>
            </a:r>
            <a:r>
              <a:rPr lang="en-US" dirty="0" err="1" smtClean="0">
                <a:latin typeface="Arial" panose="020B0604020202020204" pitchFamily="34" charset="0"/>
                <a:cs typeface="Arial" panose="020B0604020202020204" pitchFamily="34" charset="0"/>
              </a:rPr>
              <a:t>xxxxx</a:t>
            </a:r>
            <a:r>
              <a:rPr lang="en-US" dirty="0" smtClean="0">
                <a:latin typeface="Arial" panose="020B0604020202020204" pitchFamily="34" charset="0"/>
                <a:cs typeface="Arial" panose="020B0604020202020204" pitchFamily="34" charset="0"/>
              </a:rPr>
              <a:t>” and a column will show if this is a CRU or FRU on </a:t>
            </a:r>
            <a:r>
              <a:rPr lang="en-US" u="sng" dirty="0" smtClean="0">
                <a:latin typeface="Arial" panose="020B0604020202020204" pitchFamily="34" charset="0"/>
                <a:cs typeface="Arial" panose="020B0604020202020204" pitchFamily="34" charset="0"/>
              </a:rPr>
              <a:t>this</a:t>
            </a:r>
            <a:r>
              <a:rPr lang="en-US" dirty="0" smtClean="0">
                <a:latin typeface="Arial" panose="020B0604020202020204" pitchFamily="34" charset="0"/>
                <a:cs typeface="Arial" panose="020B0604020202020204" pitchFamily="34" charset="0"/>
              </a:rPr>
              <a:t> product:</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50" t="33750" r="45829" b="11250"/>
          <a:stretch/>
        </p:blipFill>
        <p:spPr bwMode="auto">
          <a:xfrm>
            <a:off x="1340166" y="1863089"/>
            <a:ext cx="7030186" cy="43567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ounded Rectangle 3"/>
          <p:cNvSpPr/>
          <p:nvPr/>
        </p:nvSpPr>
        <p:spPr>
          <a:xfrm>
            <a:off x="2095500" y="5610225"/>
            <a:ext cx="3238500" cy="314325"/>
          </a:xfrm>
          <a:prstGeom prst="roundRect">
            <a:avLst/>
          </a:prstGeom>
          <a:noFill/>
          <a:ln>
            <a:solidFill>
              <a:srgbClr val="0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124450" y="2724150"/>
            <a:ext cx="0" cy="4095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00328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Visibility to CRUs - Summary </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31</a:t>
            </a:fld>
            <a:endParaRPr lang="en-US" sz="1200" dirty="0"/>
          </a:p>
        </p:txBody>
      </p:sp>
      <p:sp>
        <p:nvSpPr>
          <p:cNvPr id="4" name="Content Placeholder 2"/>
          <p:cNvSpPr>
            <a:spLocks noGrp="1"/>
          </p:cNvSpPr>
          <p:nvPr>
            <p:ph idx="1"/>
          </p:nvPr>
        </p:nvSpPr>
        <p:spPr>
          <a:xfrm>
            <a:off x="206622" y="1000496"/>
            <a:ext cx="8623053" cy="5029200"/>
          </a:xfrm>
        </p:spPr>
        <p:txBody>
          <a:bodyPr/>
          <a:lstStyle/>
          <a:p>
            <a:r>
              <a:rPr lang="en-US" sz="2000" dirty="0" smtClean="0">
                <a:solidFill>
                  <a:schemeClr val="tx1"/>
                </a:solidFill>
              </a:rPr>
              <a:t>The primary mechanism for Service CRU visibility will be the Logistics Parts Catalog and embedded reference FRU lists</a:t>
            </a:r>
          </a:p>
          <a:p>
            <a:pPr lvl="1"/>
            <a:r>
              <a:rPr lang="en-US" sz="1600" dirty="0" smtClean="0">
                <a:solidFill>
                  <a:schemeClr val="tx1"/>
                </a:solidFill>
              </a:rPr>
              <a:t>PN descriptions for CRUs will begin with “CRU, </a:t>
            </a:r>
            <a:r>
              <a:rPr lang="en-US" sz="1600" dirty="0" err="1" smtClean="0">
                <a:solidFill>
                  <a:schemeClr val="tx1"/>
                </a:solidFill>
              </a:rPr>
              <a:t>xxxx</a:t>
            </a:r>
            <a:r>
              <a:rPr lang="en-US" sz="1600" dirty="0" smtClean="0">
                <a:solidFill>
                  <a:schemeClr val="tx1"/>
                </a:solidFill>
              </a:rPr>
              <a:t>”</a:t>
            </a:r>
          </a:p>
          <a:p>
            <a:pPr lvl="1"/>
            <a:r>
              <a:rPr lang="en-US" sz="1600" dirty="0" smtClean="0">
                <a:solidFill>
                  <a:schemeClr val="tx1"/>
                </a:solidFill>
              </a:rPr>
              <a:t>PN descriptions for parts that can be a CRU on one product and a FRU on another product will begin with “FRU/CRU, </a:t>
            </a:r>
            <a:r>
              <a:rPr lang="en-US" sz="1600" dirty="0" err="1" smtClean="0">
                <a:solidFill>
                  <a:schemeClr val="tx1"/>
                </a:solidFill>
              </a:rPr>
              <a:t>xxxx</a:t>
            </a:r>
            <a:r>
              <a:rPr lang="en-US" sz="1600" dirty="0" smtClean="0">
                <a:solidFill>
                  <a:schemeClr val="tx1"/>
                </a:solidFill>
              </a:rPr>
              <a:t>”</a:t>
            </a:r>
          </a:p>
          <a:p>
            <a:pPr lvl="2"/>
            <a:r>
              <a:rPr lang="en-US" sz="1400" dirty="0" smtClean="0">
                <a:solidFill>
                  <a:schemeClr val="tx1"/>
                </a:solidFill>
              </a:rPr>
              <a:t>A column will be added to show the CRU/FRU status for the part on the current product</a:t>
            </a:r>
          </a:p>
          <a:p>
            <a:r>
              <a:rPr lang="en-US" sz="2000" dirty="0" smtClean="0">
                <a:solidFill>
                  <a:schemeClr val="tx1"/>
                </a:solidFill>
              </a:rPr>
              <a:t>The secondary </a:t>
            </a:r>
            <a:r>
              <a:rPr lang="en-US" sz="2000" dirty="0">
                <a:solidFill>
                  <a:schemeClr val="tx1"/>
                </a:solidFill>
              </a:rPr>
              <a:t>mechanism </a:t>
            </a:r>
            <a:r>
              <a:rPr lang="en-US" sz="2000" dirty="0" smtClean="0">
                <a:solidFill>
                  <a:schemeClr val="tx1"/>
                </a:solidFill>
              </a:rPr>
              <a:t>for Service CRU visibility is the </a:t>
            </a:r>
            <a:r>
              <a:rPr lang="en-US" sz="2000" dirty="0">
                <a:solidFill>
                  <a:schemeClr val="tx1"/>
                </a:solidFill>
              </a:rPr>
              <a:t>CRU </a:t>
            </a:r>
            <a:r>
              <a:rPr lang="en-US" sz="2000" dirty="0" smtClean="0">
                <a:solidFill>
                  <a:schemeClr val="tx1"/>
                </a:solidFill>
              </a:rPr>
              <a:t>listing on </a:t>
            </a:r>
            <a:r>
              <a:rPr lang="en-US" sz="2000" dirty="0">
                <a:solidFill>
                  <a:schemeClr val="tx1"/>
                </a:solidFill>
              </a:rPr>
              <a:t>the customer-facing Customer Self-Service Portal (CSSP) </a:t>
            </a:r>
            <a:r>
              <a:rPr lang="en-US" sz="2000" dirty="0" smtClean="0">
                <a:solidFill>
                  <a:schemeClr val="tx1"/>
                </a:solidFill>
              </a:rPr>
              <a:t>page</a:t>
            </a:r>
          </a:p>
          <a:p>
            <a:pPr lvl="1"/>
            <a:r>
              <a:rPr lang="en-US" sz="1600" dirty="0" smtClean="0">
                <a:solidFill>
                  <a:srgbClr val="FF0000"/>
                </a:solidFill>
                <a:hlinkClick r:id="rId3"/>
              </a:rPr>
              <a:t>www.quantum.com/cssp</a:t>
            </a:r>
            <a:endParaRPr lang="en-US" sz="1600" dirty="0" smtClean="0">
              <a:solidFill>
                <a:srgbClr val="FF0000"/>
              </a:solidFill>
            </a:endParaRPr>
          </a:p>
          <a:p>
            <a:pPr lvl="1"/>
            <a:endParaRPr lang="en-US" sz="1400" dirty="0">
              <a:solidFill>
                <a:srgbClr val="FF0000"/>
              </a:solidFill>
            </a:endParaRPr>
          </a:p>
        </p:txBody>
      </p:sp>
    </p:spTree>
    <p:extLst>
      <p:ext uri="{BB962C8B-B14F-4D97-AF65-F5344CB8AC3E}">
        <p14:creationId xmlns="" xmlns:p14="http://schemas.microsoft.com/office/powerpoint/2010/main" val="41412854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 Documentation Strategy</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32</a:t>
            </a:fld>
            <a:endParaRPr lang="en-US" sz="1200" dirty="0"/>
          </a:p>
        </p:txBody>
      </p:sp>
      <p:sp>
        <p:nvSpPr>
          <p:cNvPr id="4" name="Content Placeholder 2"/>
          <p:cNvSpPr>
            <a:spLocks noGrp="1"/>
          </p:cNvSpPr>
          <p:nvPr>
            <p:ph idx="1"/>
          </p:nvPr>
        </p:nvSpPr>
        <p:spPr>
          <a:xfrm>
            <a:off x="206622" y="1000496"/>
            <a:ext cx="8623053" cy="5029200"/>
          </a:xfrm>
        </p:spPr>
        <p:txBody>
          <a:bodyPr/>
          <a:lstStyle/>
          <a:p>
            <a:r>
              <a:rPr lang="en-US" sz="1600" dirty="0" smtClean="0">
                <a:solidFill>
                  <a:schemeClr val="tx1"/>
                </a:solidFill>
              </a:rPr>
              <a:t>To reduce workload for the IS team and eliminate duplication of documentation that can lead to conflicts, CRU replacement instructions will be maintained in only one location</a:t>
            </a:r>
          </a:p>
          <a:p>
            <a:r>
              <a:rPr lang="en-US" sz="1600" dirty="0" smtClean="0">
                <a:solidFill>
                  <a:schemeClr val="tx1"/>
                </a:solidFill>
              </a:rPr>
              <a:t>All CRU documentation will be posted to the product Service &amp; Support page on Quantum.com, as well as on CSweb (alongside the other documentation)</a:t>
            </a:r>
          </a:p>
          <a:p>
            <a:pPr marL="742950" lvl="2" indent="-342900">
              <a:buSzPct val="75000"/>
            </a:pPr>
            <a:r>
              <a:rPr lang="en-US" sz="1400" dirty="0" smtClean="0">
                <a:solidFill>
                  <a:schemeClr val="tx1"/>
                </a:solidFill>
              </a:rPr>
              <a:t>When talking to customer we should always remind them of CSSP</a:t>
            </a:r>
          </a:p>
          <a:p>
            <a:r>
              <a:rPr lang="en-US" sz="1600" b="1" dirty="0" smtClean="0">
                <a:solidFill>
                  <a:schemeClr val="tx1"/>
                </a:solidFill>
              </a:rPr>
              <a:t>Once a CRU removal and replacement procedure document has been created, this information will be removed from both the User Guide and Maintenance Guide (over time)</a:t>
            </a:r>
          </a:p>
          <a:p>
            <a:r>
              <a:rPr lang="en-US" sz="1600" dirty="0" smtClean="0">
                <a:solidFill>
                  <a:schemeClr val="tx1"/>
                </a:solidFill>
              </a:rPr>
              <a:t>This will require Service personnel and partners to check the CRU procedure documents first – if a discrete CRU document does not exist, the information will be in the Maintenance Guide</a:t>
            </a:r>
            <a:endParaRPr lang="en-US" sz="1000" dirty="0" smtClean="0">
              <a:solidFill>
                <a:schemeClr val="tx1"/>
              </a:solidFill>
            </a:endParaRPr>
          </a:p>
          <a:p>
            <a:endParaRPr lang="en-US" sz="1600" dirty="0">
              <a:solidFill>
                <a:srgbClr val="FF0000"/>
              </a:solidFill>
            </a:endParaRPr>
          </a:p>
        </p:txBody>
      </p:sp>
    </p:spTree>
    <p:extLst>
      <p:ext uri="{BB962C8B-B14F-4D97-AF65-F5344CB8AC3E}">
        <p14:creationId xmlns="" xmlns:p14="http://schemas.microsoft.com/office/powerpoint/2010/main" val="41412854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sz="2400" dirty="0" smtClean="0"/>
              <a:t>Boundary Conditions</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33</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Jim Hibbard/Bob O’Brien  </a:t>
            </a:r>
          </a:p>
        </p:txBody>
      </p:sp>
    </p:spTree>
    <p:extLst>
      <p:ext uri="{BB962C8B-B14F-4D97-AF65-F5344CB8AC3E}">
        <p14:creationId xmlns="" xmlns:p14="http://schemas.microsoft.com/office/powerpoint/2010/main" val="683878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Document (0-15150-01)</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34</a:t>
            </a:fld>
            <a:endParaRPr lang="en-US" sz="1200" dirty="0"/>
          </a:p>
        </p:txBody>
      </p:sp>
      <p:sp>
        <p:nvSpPr>
          <p:cNvPr id="4" name="Content Placeholder 2"/>
          <p:cNvSpPr>
            <a:spLocks noGrp="1"/>
          </p:cNvSpPr>
          <p:nvPr>
            <p:ph idx="1"/>
          </p:nvPr>
        </p:nvSpPr>
        <p:spPr>
          <a:xfrm>
            <a:off x="206622" y="936697"/>
            <a:ext cx="8623053" cy="5602323"/>
          </a:xfrm>
        </p:spPr>
        <p:txBody>
          <a:bodyPr/>
          <a:lstStyle/>
          <a:p>
            <a:r>
              <a:rPr lang="en-US" sz="1600" dirty="0" smtClean="0"/>
              <a:t>Objective</a:t>
            </a:r>
          </a:p>
          <a:p>
            <a:pPr lvl="1"/>
            <a:r>
              <a:rPr lang="en-US" sz="1100" dirty="0" smtClean="0"/>
              <a:t>The primary Boundary Document is the official Product Support Terms and Conditions. This Supplemental Boundary Document is intended to help guide our Teams with the gray areas that we have historically encountered.</a:t>
            </a:r>
          </a:p>
          <a:p>
            <a:r>
              <a:rPr lang="en-US" sz="1600" dirty="0" smtClean="0"/>
              <a:t>Summary</a:t>
            </a:r>
          </a:p>
          <a:p>
            <a:pPr lvl="1"/>
            <a:r>
              <a:rPr lang="en-US" sz="1100" dirty="0" smtClean="0"/>
              <a:t>One of the difficult tasks that a Technical Support organization faces each day is determining how far to take aspects of their work or a customer issue. </a:t>
            </a:r>
          </a:p>
          <a:p>
            <a:pPr lvl="1"/>
            <a:r>
              <a:rPr lang="en-US" sz="1100" dirty="0" smtClean="0"/>
              <a:t>It is important to set boundary expectations consistently for all customers across all teams. Inconsistencies between teams and technicians may lead to unbalanced expectation setting with the customer base. </a:t>
            </a:r>
          </a:p>
          <a:p>
            <a:pPr lvl="1"/>
            <a:r>
              <a:rPr lang="en-US" sz="1100" dirty="0" smtClean="0"/>
              <a:t>The purpose of this document is to address the most frequent support boundary situations and provide guidelines on the action to be taken. Please remember to consult with a manager if any questions or a critical issue occurs.</a:t>
            </a:r>
          </a:p>
          <a:p>
            <a:pPr lvl="1"/>
            <a:r>
              <a:rPr lang="en-US" sz="1100" dirty="0" smtClean="0"/>
              <a:t>It is very important that the Quantum Support organizations fully understand Quantum’s support model, support contract levels, and our terms and conditions. Please take time to reference Quantum’s Support page site on Quantum.com to become familiar with the Service and Support by accessing </a:t>
            </a:r>
            <a:r>
              <a:rPr lang="en-US" sz="1100" dirty="0" smtClean="0">
                <a:hlinkClick r:id="rId3"/>
              </a:rPr>
              <a:t>http://www.quantum.com/ServiceandSupport/Index.aspx</a:t>
            </a:r>
            <a:r>
              <a:rPr lang="en-US" sz="1100" dirty="0" smtClean="0"/>
              <a:t>. </a:t>
            </a:r>
          </a:p>
          <a:p>
            <a:pPr lvl="1"/>
            <a:r>
              <a:rPr lang="en-US" sz="1100" dirty="0" smtClean="0"/>
              <a:t>In addition, CS Web contains a lot of valuable and required information to support our products.</a:t>
            </a:r>
          </a:p>
          <a:p>
            <a:r>
              <a:rPr lang="en-US" sz="1600" dirty="0" smtClean="0"/>
              <a:t>Guidelines and Critical Documentation/Links</a:t>
            </a:r>
          </a:p>
          <a:p>
            <a:pPr lvl="1"/>
            <a:r>
              <a:rPr lang="en-US" sz="1100" dirty="0" smtClean="0"/>
              <a:t>Provide links to docs and descriptions</a:t>
            </a:r>
          </a:p>
          <a:p>
            <a:r>
              <a:rPr lang="en-US" sz="1600" dirty="0" smtClean="0"/>
              <a:t>Service Contracts and Support</a:t>
            </a:r>
          </a:p>
          <a:p>
            <a:pPr lvl="1"/>
            <a:r>
              <a:rPr lang="en-US" sz="1100" dirty="0" smtClean="0"/>
              <a:t>Please reference the Quantum Support website for a description of the different contract levels.</a:t>
            </a:r>
          </a:p>
          <a:p>
            <a:r>
              <a:rPr lang="en-US" sz="1600" dirty="0" smtClean="0"/>
              <a:t>Process Exceptions</a:t>
            </a:r>
          </a:p>
          <a:p>
            <a:pPr lvl="1"/>
            <a:r>
              <a:rPr lang="en-US" sz="1100" dirty="0" smtClean="0"/>
              <a:t>Support Scenarios and Suggested Actions</a:t>
            </a:r>
          </a:p>
          <a:p>
            <a:r>
              <a:rPr lang="en-US" sz="1600" dirty="0" smtClean="0"/>
              <a:t>Exceptions</a:t>
            </a:r>
          </a:p>
          <a:p>
            <a:pPr lvl="1"/>
            <a:r>
              <a:rPr lang="en-US" sz="1100" dirty="0" smtClean="0"/>
              <a:t>Please escalate to your functional manager if an instance arises where the information in this document cannot be applied.</a:t>
            </a:r>
          </a:p>
          <a:p>
            <a:endParaRPr lang="en-US" sz="1700" dirty="0" smtClean="0"/>
          </a:p>
          <a:p>
            <a:r>
              <a:rPr lang="en-US" sz="1700" dirty="0" smtClean="0">
                <a:solidFill>
                  <a:srgbClr val="FF0000"/>
                </a:solidFill>
              </a:rPr>
              <a:t>Updates to this Boundary Document are Forthcoming!</a:t>
            </a:r>
          </a:p>
        </p:txBody>
      </p:sp>
    </p:spTree>
    <p:extLst>
      <p:ext uri="{BB962C8B-B14F-4D97-AF65-F5344CB8AC3E}">
        <p14:creationId xmlns="" xmlns:p14="http://schemas.microsoft.com/office/powerpoint/2010/main" val="19945553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Examples</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35</a:t>
            </a:fld>
            <a:endParaRPr lang="en-US" sz="1200" dirty="0"/>
          </a:p>
        </p:txBody>
      </p:sp>
      <p:sp>
        <p:nvSpPr>
          <p:cNvPr id="4" name="Content Placeholder 2"/>
          <p:cNvSpPr>
            <a:spLocks noGrp="1"/>
          </p:cNvSpPr>
          <p:nvPr>
            <p:ph idx="1"/>
          </p:nvPr>
        </p:nvSpPr>
        <p:spPr>
          <a:xfrm>
            <a:off x="206622" y="1000496"/>
            <a:ext cx="8623053" cy="5029200"/>
          </a:xfrm>
        </p:spPr>
        <p:txBody>
          <a:bodyPr/>
          <a:lstStyle/>
          <a:p>
            <a:r>
              <a:rPr lang="en-US" sz="2000" dirty="0" smtClean="0">
                <a:solidFill>
                  <a:schemeClr val="tx1"/>
                </a:solidFill>
              </a:rPr>
              <a:t>Customer has replaced the CRU, but the CRU is not working</a:t>
            </a:r>
          </a:p>
          <a:p>
            <a:pPr lvl="1"/>
            <a:r>
              <a:rPr lang="en-US" sz="1400" dirty="0" smtClean="0">
                <a:solidFill>
                  <a:schemeClr val="tx1"/>
                </a:solidFill>
              </a:rPr>
              <a:t>Ship a replacement CRU to the customer, or</a:t>
            </a:r>
          </a:p>
          <a:p>
            <a:pPr lvl="1"/>
            <a:r>
              <a:rPr lang="en-US" sz="1400" dirty="0" smtClean="0">
                <a:solidFill>
                  <a:schemeClr val="tx1"/>
                </a:solidFill>
              </a:rPr>
              <a:t>Dispatch field engineer to site</a:t>
            </a:r>
          </a:p>
          <a:p>
            <a:r>
              <a:rPr lang="en-US" sz="2000" dirty="0" smtClean="0">
                <a:solidFill>
                  <a:schemeClr val="tx1"/>
                </a:solidFill>
              </a:rPr>
              <a:t>Customer has replaced the CRU, but now the product is no longer working</a:t>
            </a:r>
          </a:p>
          <a:p>
            <a:pPr lvl="1"/>
            <a:r>
              <a:rPr lang="en-US" sz="1400" dirty="0" smtClean="0">
                <a:solidFill>
                  <a:schemeClr val="tx1"/>
                </a:solidFill>
              </a:rPr>
              <a:t>Dispatch field engineer to site</a:t>
            </a:r>
          </a:p>
          <a:p>
            <a:r>
              <a:rPr lang="en-US" sz="2000" dirty="0" smtClean="0">
                <a:solidFill>
                  <a:schemeClr val="tx1"/>
                </a:solidFill>
              </a:rPr>
              <a:t>Customer is complaining that the level of their service has been reduced</a:t>
            </a:r>
          </a:p>
          <a:p>
            <a:pPr lvl="1"/>
            <a:r>
              <a:rPr lang="en-US" sz="1400" dirty="0" smtClean="0">
                <a:solidFill>
                  <a:schemeClr val="tx1"/>
                </a:solidFill>
              </a:rPr>
              <a:t>Try to sell the value on CRU and reduced time to resolution</a:t>
            </a:r>
          </a:p>
          <a:p>
            <a:pPr lvl="1"/>
            <a:r>
              <a:rPr lang="en-US" sz="1400" dirty="0" smtClean="0">
                <a:solidFill>
                  <a:schemeClr val="tx1"/>
                </a:solidFill>
              </a:rPr>
              <a:t>Take care of customer (dispatch as asked) and escalate to Service Sales in parallel</a:t>
            </a:r>
          </a:p>
          <a:p>
            <a:pPr lvl="1"/>
            <a:r>
              <a:rPr lang="en-US" sz="1400" dirty="0" smtClean="0">
                <a:solidFill>
                  <a:schemeClr val="tx1"/>
                </a:solidFill>
              </a:rPr>
              <a:t>Escalate to your functional manager if further advice is needed</a:t>
            </a:r>
          </a:p>
          <a:p>
            <a:r>
              <a:rPr lang="en-US" sz="2000" dirty="0" smtClean="0">
                <a:solidFill>
                  <a:schemeClr val="tx1"/>
                </a:solidFill>
              </a:rPr>
              <a:t>Customer has a dark site and cannot go there to replace CRUs</a:t>
            </a:r>
          </a:p>
          <a:p>
            <a:pPr lvl="1"/>
            <a:r>
              <a:rPr lang="en-US" sz="1400" dirty="0" smtClean="0">
                <a:solidFill>
                  <a:schemeClr val="tx1"/>
                </a:solidFill>
              </a:rPr>
              <a:t>Contract inappropriate to customer environment – upgrade to Gold or purchase onsite parts replacement uplift</a:t>
            </a:r>
            <a:endParaRPr lang="en-US" sz="1400" strike="sngStrike" dirty="0" smtClean="0">
              <a:solidFill>
                <a:srgbClr val="FF0000"/>
              </a:solidFill>
            </a:endParaRPr>
          </a:p>
          <a:p>
            <a:r>
              <a:rPr lang="en-US" sz="2000" dirty="0" smtClean="0">
                <a:solidFill>
                  <a:schemeClr val="tx1"/>
                </a:solidFill>
              </a:rPr>
              <a:t>Customer has concerns that they can perform the CRU replacement </a:t>
            </a:r>
          </a:p>
          <a:p>
            <a:pPr lvl="1"/>
            <a:r>
              <a:rPr lang="en-US" sz="1400" dirty="0" smtClean="0">
                <a:solidFill>
                  <a:schemeClr val="tx1"/>
                </a:solidFill>
              </a:rPr>
              <a:t>Notify customer that we have developed customer-focused replacement instructions that will assist them with the CRU replacement</a:t>
            </a:r>
            <a:r>
              <a:rPr lang="en-US" sz="2600" dirty="0">
                <a:solidFill>
                  <a:schemeClr val="tx1"/>
                </a:solidFill>
              </a:rPr>
              <a:t/>
            </a:r>
            <a:br>
              <a:rPr lang="en-US" sz="2600" dirty="0">
                <a:solidFill>
                  <a:schemeClr val="tx1"/>
                </a:solidFill>
              </a:rPr>
            </a:br>
            <a:endParaRPr lang="en-US" sz="2000" dirty="0" smtClean="0">
              <a:solidFill>
                <a:schemeClr val="tx1"/>
              </a:solidFill>
            </a:endParaRPr>
          </a:p>
        </p:txBody>
      </p:sp>
    </p:spTree>
    <p:extLst>
      <p:ext uri="{BB962C8B-B14F-4D97-AF65-F5344CB8AC3E}">
        <p14:creationId xmlns:p14="http://schemas.microsoft.com/office/powerpoint/2010/main" xmlns="" val="1994555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Examples (cont.)	</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36</a:t>
            </a:fld>
            <a:endParaRPr lang="en-US" sz="1200" dirty="0"/>
          </a:p>
        </p:txBody>
      </p:sp>
      <p:sp>
        <p:nvSpPr>
          <p:cNvPr id="4" name="Content Placeholder 2"/>
          <p:cNvSpPr>
            <a:spLocks noGrp="1"/>
          </p:cNvSpPr>
          <p:nvPr>
            <p:ph idx="1"/>
          </p:nvPr>
        </p:nvSpPr>
        <p:spPr>
          <a:xfrm>
            <a:off x="206622" y="1000496"/>
            <a:ext cx="8623053" cy="5029200"/>
          </a:xfrm>
        </p:spPr>
        <p:txBody>
          <a:bodyPr/>
          <a:lstStyle/>
          <a:p>
            <a:r>
              <a:rPr lang="en-US" sz="2000" dirty="0">
                <a:solidFill>
                  <a:schemeClr val="tx1"/>
                </a:solidFill>
              </a:rPr>
              <a:t>Customer is concerned that they are now responsible for part </a:t>
            </a:r>
            <a:r>
              <a:rPr lang="en-US" sz="2000" dirty="0" smtClean="0">
                <a:solidFill>
                  <a:schemeClr val="tx1"/>
                </a:solidFill>
              </a:rPr>
              <a:t>return (i.e</a:t>
            </a:r>
            <a:r>
              <a:rPr lang="en-US" sz="2000" dirty="0">
                <a:solidFill>
                  <a:schemeClr val="tx1"/>
                </a:solidFill>
              </a:rPr>
              <a:t>. </a:t>
            </a:r>
            <a:r>
              <a:rPr lang="en-US" sz="2000" dirty="0" smtClean="0">
                <a:solidFill>
                  <a:schemeClr val="tx1"/>
                </a:solidFill>
              </a:rPr>
              <a:t>risk/financial exposure </a:t>
            </a:r>
            <a:r>
              <a:rPr lang="en-US" sz="2000" dirty="0">
                <a:solidFill>
                  <a:schemeClr val="tx1"/>
                </a:solidFill>
              </a:rPr>
              <a:t>if part gets lost</a:t>
            </a:r>
            <a:r>
              <a:rPr lang="en-US" sz="2000" dirty="0" smtClean="0">
                <a:solidFill>
                  <a:schemeClr val="tx1"/>
                </a:solidFill>
              </a:rPr>
              <a:t>)</a:t>
            </a:r>
          </a:p>
          <a:p>
            <a:pPr lvl="1"/>
            <a:r>
              <a:rPr lang="en-US" sz="1400" dirty="0" smtClean="0">
                <a:solidFill>
                  <a:schemeClr val="tx1"/>
                </a:solidFill>
              </a:rPr>
              <a:t>Upgrade </a:t>
            </a:r>
            <a:r>
              <a:rPr lang="en-US" sz="1400" dirty="0">
                <a:solidFill>
                  <a:schemeClr val="tx1"/>
                </a:solidFill>
              </a:rPr>
              <a:t>to Gold or purchase onsite parts </a:t>
            </a:r>
            <a:r>
              <a:rPr lang="en-US" sz="1400">
                <a:solidFill>
                  <a:schemeClr val="tx1"/>
                </a:solidFill>
              </a:rPr>
              <a:t>replacement </a:t>
            </a:r>
            <a:r>
              <a:rPr lang="en-US" sz="1400" smtClean="0">
                <a:solidFill>
                  <a:schemeClr val="tx1"/>
                </a:solidFill>
              </a:rPr>
              <a:t>uplift</a:t>
            </a:r>
            <a:r>
              <a:rPr lang="en-US" sz="2000" dirty="0">
                <a:solidFill>
                  <a:schemeClr val="tx1"/>
                </a:solidFill>
              </a:rPr>
              <a:t/>
            </a:r>
            <a:br>
              <a:rPr lang="en-US" sz="2000" dirty="0">
                <a:solidFill>
                  <a:schemeClr val="tx1"/>
                </a:solidFill>
              </a:rPr>
            </a:br>
            <a:endParaRPr lang="en-US" sz="1400" dirty="0" smtClean="0">
              <a:solidFill>
                <a:schemeClr val="tx1"/>
              </a:solidFill>
            </a:endParaRPr>
          </a:p>
        </p:txBody>
      </p:sp>
    </p:spTree>
    <p:extLst>
      <p:ext uri="{BB962C8B-B14F-4D97-AF65-F5344CB8AC3E}">
        <p14:creationId xmlns="" xmlns:p14="http://schemas.microsoft.com/office/powerpoint/2010/main" val="13321532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679700"/>
            <a:ext cx="7772400" cy="639763"/>
          </a:xfrm>
        </p:spPr>
        <p:txBody>
          <a:bodyPr/>
          <a:lstStyle/>
          <a:p>
            <a:pPr algn="ctr"/>
            <a:r>
              <a:rPr lang="en-US" dirty="0" smtClean="0"/>
              <a:t>Q&amp;A</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37</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endPar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Appendix</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39</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Matthew Apodaca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1209675"/>
          </a:xfrm>
        </p:spPr>
        <p:txBody>
          <a:bodyPr/>
          <a:lstStyle/>
          <a:p>
            <a:pPr algn="ctr"/>
            <a:r>
              <a:rPr lang="en-US" dirty="0" smtClean="0"/>
              <a:t>Overview </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4</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Trudi Eisenhour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1624" y="976750"/>
            <a:ext cx="8426739" cy="5029200"/>
          </a:xfrm>
        </p:spPr>
        <p:txBody>
          <a:bodyPr/>
          <a:lstStyle/>
          <a:p>
            <a:r>
              <a:rPr lang="en-US" sz="2000" dirty="0" smtClean="0"/>
              <a:t>What?</a:t>
            </a:r>
          </a:p>
          <a:p>
            <a:pPr lvl="1"/>
            <a:r>
              <a:rPr lang="en-US" sz="1600" dirty="0" smtClean="0"/>
              <a:t>Parts replacement for ‘Warranty, Bronze, &amp; NBD gold’ contracts changed</a:t>
            </a:r>
          </a:p>
          <a:p>
            <a:pPr lvl="2"/>
            <a:r>
              <a:rPr lang="en-US" sz="1300" dirty="0" smtClean="0"/>
              <a:t>No change to Gold contract parts replacement (unless preferred by the customer)</a:t>
            </a:r>
          </a:p>
          <a:p>
            <a:pPr lvl="1"/>
            <a:r>
              <a:rPr lang="en-US" sz="1600" dirty="0" smtClean="0"/>
              <a:t>Going forward, customers will be able to replace Customer Replaceable Units (“CRUs”), i.e. disk drives, tape drives, etc.</a:t>
            </a:r>
          </a:p>
          <a:p>
            <a:pPr lvl="2"/>
            <a:r>
              <a:rPr lang="en-US" sz="1300" dirty="0" smtClean="0"/>
              <a:t>If they can’t or don’t want to replace CRUs, they can buy Gold or an uplift to Bronze/NBD Gold</a:t>
            </a:r>
          </a:p>
          <a:p>
            <a:pPr lvl="1"/>
            <a:r>
              <a:rPr lang="en-US" sz="1600" dirty="0" smtClean="0">
                <a:solidFill>
                  <a:schemeClr val="accent5"/>
                </a:solidFill>
              </a:rPr>
              <a:t>Added bonus: Clarify SLAs and service collateral to improve customer experience</a:t>
            </a:r>
          </a:p>
          <a:p>
            <a:pPr lvl="2"/>
            <a:r>
              <a:rPr lang="en-US" sz="1400" dirty="0" smtClean="0">
                <a:solidFill>
                  <a:schemeClr val="accent5"/>
                </a:solidFill>
              </a:rPr>
              <a:t>Publish Internal boundaries document to help with the grey areas</a:t>
            </a:r>
          </a:p>
          <a:p>
            <a:r>
              <a:rPr lang="en-US" sz="2000" dirty="0" smtClean="0"/>
              <a:t>When?</a:t>
            </a:r>
          </a:p>
          <a:p>
            <a:pPr lvl="1"/>
            <a:r>
              <a:rPr lang="en-US" sz="1600" dirty="0" smtClean="0"/>
              <a:t>Effective Oct 1</a:t>
            </a:r>
            <a:r>
              <a:rPr lang="en-US" sz="1600" baseline="30000" dirty="0" smtClean="0"/>
              <a:t>st</a:t>
            </a:r>
            <a:r>
              <a:rPr lang="en-US" sz="1600" dirty="0" smtClean="0"/>
              <a:t> for new sales and renewal sales</a:t>
            </a:r>
            <a:endParaRPr lang="en-US" sz="1400" dirty="0" smtClean="0"/>
          </a:p>
          <a:p>
            <a:pPr lvl="1"/>
            <a:r>
              <a:rPr lang="en-US" sz="1600" dirty="0" smtClean="0"/>
              <a:t>Active contracts continue as-is; however it never hurts to ask</a:t>
            </a:r>
          </a:p>
          <a:p>
            <a:pPr lvl="2"/>
            <a:r>
              <a:rPr lang="en-US" sz="1400" dirty="0" smtClean="0"/>
              <a:t>Most customers will appreciate the opportunity to replace simple components. We need to be letting all customers on existing contracts know that they can replace the component themselves if they prefer</a:t>
            </a:r>
          </a:p>
          <a:p>
            <a:r>
              <a:rPr lang="en-US" sz="2000" dirty="0" smtClean="0"/>
              <a:t>Why?</a:t>
            </a:r>
          </a:p>
          <a:p>
            <a:pPr lvl="1"/>
            <a:r>
              <a:rPr lang="en-US" sz="1600" dirty="0" smtClean="0"/>
              <a:t>Customers have been asking for it</a:t>
            </a:r>
          </a:p>
          <a:p>
            <a:pPr lvl="1"/>
            <a:r>
              <a:rPr lang="en-US" sz="1600" dirty="0" smtClean="0"/>
              <a:t>Faster time-to-resolution</a:t>
            </a:r>
          </a:p>
          <a:p>
            <a:pPr lvl="1"/>
            <a:r>
              <a:rPr lang="en-US" sz="1600" dirty="0" smtClean="0"/>
              <a:t>Cost savings for Quantum</a:t>
            </a:r>
          </a:p>
          <a:p>
            <a:pPr lvl="1"/>
            <a:r>
              <a:rPr lang="en-US" sz="1600" dirty="0" smtClean="0"/>
              <a:t>Everyone else is doing it </a:t>
            </a:r>
            <a:r>
              <a:rPr lang="en-US" sz="1600" dirty="0" smtClean="0">
                <a:sym typeface="Wingdings" pitchFamily="2" charset="2"/>
              </a:rPr>
              <a:t></a:t>
            </a:r>
            <a:endParaRPr lang="en-US" sz="1600" dirty="0" smtClean="0"/>
          </a:p>
          <a:p>
            <a:endParaRPr lang="en-US" sz="1400"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7"/>
            <a:ext cx="7772400" cy="639763"/>
          </a:xfrm>
        </p:spPr>
        <p:txBody>
          <a:bodyPr/>
          <a:lstStyle/>
          <a:p>
            <a:r>
              <a:rPr lang="en-US" sz="2800" dirty="0" smtClean="0"/>
              <a:t>Quantum Support Contracts vs Warranty</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xmlns="" val="3453631048"/>
              </p:ext>
            </p:extLst>
          </p:nvPr>
        </p:nvGraphicFramePr>
        <p:xfrm>
          <a:off x="152400" y="762000"/>
          <a:ext cx="8839199" cy="6056553"/>
        </p:xfrm>
        <a:graphic>
          <a:graphicData uri="http://schemas.openxmlformats.org/drawingml/2006/table">
            <a:tbl>
              <a:tblPr firstRow="1" bandRow="1">
                <a:tableStyleId>{5C22544A-7EE6-4342-B048-85BDC9FD1C3A}</a:tableStyleId>
              </a:tblPr>
              <a:tblGrid>
                <a:gridCol w="2152153"/>
                <a:gridCol w="1931642"/>
                <a:gridCol w="1202393"/>
                <a:gridCol w="1126565"/>
                <a:gridCol w="1091359"/>
                <a:gridCol w="1335087"/>
              </a:tblGrid>
              <a:tr h="321127">
                <a:tc>
                  <a:txBody>
                    <a:bodyPr/>
                    <a:lstStyle/>
                    <a:p>
                      <a:r>
                        <a:rPr lang="en-US" sz="1400" dirty="0" smtClean="0"/>
                        <a:t>Core Response Services</a:t>
                      </a:r>
                      <a:endParaRPr lang="en-US" sz="1400" dirty="0"/>
                    </a:p>
                  </a:txBody>
                  <a:tcPr/>
                </a:tc>
                <a:tc>
                  <a:txBody>
                    <a:bodyPr/>
                    <a:lstStyle/>
                    <a:p>
                      <a:pPr algn="ctr"/>
                      <a:r>
                        <a:rPr lang="en-US" sz="1400" dirty="0" smtClean="0"/>
                        <a:t>Notes</a:t>
                      </a:r>
                      <a:endParaRPr lang="en-US" sz="1400" dirty="0"/>
                    </a:p>
                  </a:txBody>
                  <a:tcPr/>
                </a:tc>
                <a:tc>
                  <a:txBody>
                    <a:bodyPr/>
                    <a:lstStyle/>
                    <a:p>
                      <a:pPr algn="ctr"/>
                      <a:r>
                        <a:rPr lang="en-US" sz="1400" dirty="0" smtClean="0"/>
                        <a:t>Warranty</a:t>
                      </a:r>
                      <a:endParaRPr lang="en-US" sz="1400" dirty="0"/>
                    </a:p>
                  </a:txBody>
                  <a:tcPr/>
                </a:tc>
                <a:tc>
                  <a:txBody>
                    <a:bodyPr/>
                    <a:lstStyle/>
                    <a:p>
                      <a:pPr algn="ctr"/>
                      <a:r>
                        <a:rPr lang="en-US" sz="1400" dirty="0" smtClean="0"/>
                        <a:t>Bronze</a:t>
                      </a:r>
                      <a:endParaRPr lang="en-US" sz="1400" dirty="0"/>
                    </a:p>
                  </a:txBody>
                  <a:tcPr/>
                </a:tc>
                <a:tc>
                  <a:txBody>
                    <a:bodyPr/>
                    <a:lstStyle/>
                    <a:p>
                      <a:pPr algn="ctr"/>
                      <a:r>
                        <a:rPr lang="en-US" sz="1400" dirty="0" smtClean="0"/>
                        <a:t>NBD Gold</a:t>
                      </a:r>
                      <a:endParaRPr lang="en-US" sz="1400" dirty="0"/>
                    </a:p>
                  </a:txBody>
                  <a:tcPr/>
                </a:tc>
                <a:tc>
                  <a:txBody>
                    <a:bodyPr/>
                    <a:lstStyle/>
                    <a:p>
                      <a:pPr algn="ctr"/>
                      <a:r>
                        <a:rPr lang="en-US" sz="1400" dirty="0" smtClean="0"/>
                        <a:t>Gold</a:t>
                      </a:r>
                      <a:endParaRPr lang="en-US" sz="1400" dirty="0"/>
                    </a:p>
                  </a:txBody>
                  <a:tcPr/>
                </a:tc>
              </a:tr>
              <a:tr h="410909">
                <a:tc>
                  <a:txBody>
                    <a:bodyPr/>
                    <a:lstStyle/>
                    <a:p>
                      <a:r>
                        <a:rPr lang="en-US" sz="1100" dirty="0" smtClean="0"/>
                        <a:t>Telephone Support (Product/functional</a:t>
                      </a:r>
                      <a:r>
                        <a:rPr lang="en-US" sz="1100" baseline="0" dirty="0" smtClean="0"/>
                        <a:t> </a:t>
                      </a:r>
                      <a:r>
                        <a:rPr lang="en-US" sz="1100" dirty="0" smtClean="0"/>
                        <a:t>Support)</a:t>
                      </a:r>
                      <a:endParaRPr lang="en-US" sz="1100" dirty="0"/>
                    </a:p>
                  </a:txBody>
                  <a:tcPr/>
                </a:tc>
                <a:tc>
                  <a:txBody>
                    <a:bodyPr/>
                    <a:lstStyle/>
                    <a:p>
                      <a:pPr algn="ctr"/>
                      <a:endParaRPr lang="en-US" sz="1000" dirty="0"/>
                    </a:p>
                  </a:txBody>
                  <a:tcPr/>
                </a:tc>
                <a:tc>
                  <a:txBody>
                    <a:bodyPr/>
                    <a:lstStyle/>
                    <a:p>
                      <a:pPr algn="ctr"/>
                      <a:r>
                        <a:rPr lang="en-US" sz="1000" dirty="0" smtClean="0"/>
                        <a:t>N/A</a:t>
                      </a:r>
                      <a:endParaRPr lang="en-US" sz="1000" dirty="0"/>
                    </a:p>
                  </a:txBody>
                  <a:tcPr/>
                </a:tc>
                <a:tc>
                  <a:txBody>
                    <a:bodyPr/>
                    <a:lstStyle/>
                    <a:p>
                      <a:pPr algn="ctr"/>
                      <a:r>
                        <a:rPr lang="en-US" sz="1000" dirty="0" smtClean="0"/>
                        <a:t>9x5</a:t>
                      </a:r>
                      <a:endParaRPr lang="en-US" sz="1000" dirty="0"/>
                    </a:p>
                  </a:txBody>
                  <a:tcPr/>
                </a:tc>
                <a:tc>
                  <a:txBody>
                    <a:bodyPr/>
                    <a:lstStyle/>
                    <a:p>
                      <a:pPr algn="ctr"/>
                      <a:r>
                        <a:rPr lang="en-US" sz="1000" dirty="0" smtClean="0"/>
                        <a:t>24x7</a:t>
                      </a:r>
                    </a:p>
                  </a:txBody>
                  <a:tcPr/>
                </a:tc>
                <a:tc>
                  <a:txBody>
                    <a:bodyPr/>
                    <a:lstStyle/>
                    <a:p>
                      <a:pPr algn="ctr"/>
                      <a:r>
                        <a:rPr lang="en-US" sz="1000" dirty="0" smtClean="0"/>
                        <a:t>24x7</a:t>
                      </a:r>
                    </a:p>
                  </a:txBody>
                  <a:tcPr/>
                </a:tc>
              </a:tr>
              <a:tr h="410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Telephone Support for warranty problem</a:t>
                      </a:r>
                      <a:r>
                        <a:rPr lang="en-US" sz="1100" baseline="0" dirty="0" smtClean="0"/>
                        <a:t> </a:t>
                      </a:r>
                      <a:r>
                        <a:rPr lang="en-US" sz="1100" dirty="0" smtClean="0"/>
                        <a:t>determination</a:t>
                      </a:r>
                    </a:p>
                  </a:txBody>
                  <a:tcPr/>
                </a:tc>
                <a:tc>
                  <a:txBody>
                    <a:bodyPr/>
                    <a:lstStyle/>
                    <a:p>
                      <a:pPr algn="ctr"/>
                      <a:r>
                        <a:rPr lang="en-US" sz="1000" dirty="0" smtClean="0"/>
                        <a:t>1 or 3 YR Warranty</a:t>
                      </a:r>
                      <a:endParaRPr lang="en-US" sz="1000" dirty="0"/>
                    </a:p>
                  </a:txBody>
                  <a:tcPr/>
                </a:tc>
                <a:tc>
                  <a:txBody>
                    <a:bodyPr/>
                    <a:lstStyle/>
                    <a:p>
                      <a:pPr algn="ctr"/>
                      <a:r>
                        <a:rPr lang="en-US" sz="1000" dirty="0" smtClean="0"/>
                        <a:t>9x5</a:t>
                      </a:r>
                      <a:endParaRPr lang="en-US" sz="1000" dirty="0"/>
                    </a:p>
                  </a:txBody>
                  <a:tcPr/>
                </a:tc>
                <a:tc>
                  <a:txBody>
                    <a:bodyPr/>
                    <a:lstStyle/>
                    <a:p>
                      <a:pPr algn="ctr"/>
                      <a:r>
                        <a:rPr lang="en-US" sz="1000" dirty="0" smtClean="0"/>
                        <a:t>Included with Warranty</a:t>
                      </a:r>
                    </a:p>
                  </a:txBody>
                  <a:tcPr/>
                </a:tc>
                <a:tc>
                  <a:txBody>
                    <a:bodyPr/>
                    <a:lstStyle/>
                    <a:p>
                      <a:pPr algn="ctr"/>
                      <a:r>
                        <a:rPr lang="en-US" sz="1000" dirty="0" smtClean="0"/>
                        <a:t>Included with Warranty</a:t>
                      </a:r>
                    </a:p>
                  </a:txBody>
                  <a:tcPr/>
                </a:tc>
                <a:tc>
                  <a:txBody>
                    <a:bodyPr/>
                    <a:lstStyle/>
                    <a:p>
                      <a:pPr algn="ctr"/>
                      <a:r>
                        <a:rPr lang="en-US" sz="1000" dirty="0" smtClean="0"/>
                        <a:t>Included with Warranty</a:t>
                      </a:r>
                    </a:p>
                  </a:txBody>
                  <a:tcPr/>
                </a:tc>
              </a:tr>
              <a:tr h="249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Web Portal/Online</a:t>
                      </a:r>
                      <a:r>
                        <a:rPr lang="en-US" sz="1100" baseline="0" dirty="0" smtClean="0"/>
                        <a:t> Ticket Creation</a:t>
                      </a:r>
                      <a:endParaRPr lang="en-US" sz="1100" dirty="0" smtClean="0"/>
                    </a:p>
                  </a:txBody>
                  <a:tcPr/>
                </a:tc>
                <a:tc>
                  <a:txBody>
                    <a:bodyPr/>
                    <a:lstStyle/>
                    <a:p>
                      <a:pPr algn="ctr"/>
                      <a:endParaRPr lang="en-US" sz="1000" dirty="0"/>
                    </a:p>
                  </a:txBody>
                  <a:tcPr/>
                </a:tc>
                <a:tc>
                  <a:txBody>
                    <a:bodyPr/>
                    <a:lstStyle/>
                    <a:p>
                      <a:pPr algn="ctr"/>
                      <a:r>
                        <a:rPr lang="en-US" sz="1000" dirty="0" smtClean="0"/>
                        <a:t>24x7</a:t>
                      </a:r>
                      <a:endParaRPr lang="en-US" sz="1000" dirty="0"/>
                    </a:p>
                  </a:txBody>
                  <a:tcPr/>
                </a:tc>
                <a:tc>
                  <a:txBody>
                    <a:bodyPr/>
                    <a:lstStyle/>
                    <a:p>
                      <a:pPr algn="ctr"/>
                      <a:r>
                        <a:rPr lang="en-US" sz="1000" dirty="0" smtClean="0"/>
                        <a:t>24x7</a:t>
                      </a:r>
                    </a:p>
                  </a:txBody>
                  <a:tcPr/>
                </a:tc>
                <a:tc>
                  <a:txBody>
                    <a:bodyPr/>
                    <a:lstStyle/>
                    <a:p>
                      <a:pPr algn="ctr"/>
                      <a:r>
                        <a:rPr lang="en-US" sz="1000" dirty="0" smtClean="0"/>
                        <a:t>24x7</a:t>
                      </a:r>
                    </a:p>
                  </a:txBody>
                  <a:tcPr/>
                </a:tc>
                <a:tc>
                  <a:txBody>
                    <a:bodyPr/>
                    <a:lstStyle/>
                    <a:p>
                      <a:pPr algn="ctr"/>
                      <a:r>
                        <a:rPr lang="en-US" sz="1000" dirty="0" smtClean="0"/>
                        <a:t>24x7</a:t>
                      </a:r>
                    </a:p>
                  </a:txBody>
                  <a:tcPr/>
                </a:tc>
              </a:tr>
              <a:tr h="249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0000"/>
                          </a:solidFill>
                        </a:rPr>
                        <a:t>Proactive Remote</a:t>
                      </a:r>
                      <a:r>
                        <a:rPr lang="en-US" sz="1100" baseline="0" dirty="0" smtClean="0">
                          <a:solidFill>
                            <a:srgbClr val="FF0000"/>
                          </a:solidFill>
                        </a:rPr>
                        <a:t> </a:t>
                      </a:r>
                      <a:r>
                        <a:rPr lang="en-US" sz="1100" dirty="0" smtClean="0">
                          <a:solidFill>
                            <a:srgbClr val="FF0000"/>
                          </a:solidFill>
                        </a:rPr>
                        <a:t>Monitoring</a:t>
                      </a:r>
                    </a:p>
                  </a:txBody>
                  <a:tcPr>
                    <a:solidFill>
                      <a:srgbClr val="FDECE7"/>
                    </a:solidFill>
                  </a:tcPr>
                </a:tc>
                <a:tc>
                  <a:txBody>
                    <a:bodyPr/>
                    <a:lstStyle/>
                    <a:p>
                      <a:pPr algn="ctr"/>
                      <a:r>
                        <a:rPr lang="en-US" sz="1000" dirty="0" smtClean="0"/>
                        <a:t>RAS</a:t>
                      </a:r>
                      <a:r>
                        <a:rPr lang="en-US" sz="1000" baseline="0" dirty="0" smtClean="0"/>
                        <a:t> Response</a:t>
                      </a:r>
                      <a:endParaRPr lang="en-US" sz="1000" dirty="0"/>
                    </a:p>
                  </a:txBody>
                  <a:tcPr/>
                </a:tc>
                <a:tc>
                  <a:txBody>
                    <a:bodyPr/>
                    <a:lstStyle/>
                    <a:p>
                      <a:pPr algn="ctr"/>
                      <a:r>
                        <a:rPr lang="en-US" sz="1000" dirty="0" smtClean="0">
                          <a:solidFill>
                            <a:srgbClr val="FF0000"/>
                          </a:solidFill>
                        </a:rPr>
                        <a:t>N/A</a:t>
                      </a:r>
                      <a:endParaRPr lang="en-US" sz="1000" dirty="0">
                        <a:solidFill>
                          <a:srgbClr val="FF0000"/>
                        </a:solidFill>
                      </a:endParaRPr>
                    </a:p>
                  </a:txBody>
                  <a:tcPr/>
                </a:tc>
                <a:tc>
                  <a:txBody>
                    <a:bodyPr/>
                    <a:lstStyle/>
                    <a:p>
                      <a:pPr algn="ctr"/>
                      <a:r>
                        <a:rPr lang="en-US" sz="1000" dirty="0" smtClean="0">
                          <a:solidFill>
                            <a:srgbClr val="FF0000"/>
                          </a:solidFill>
                        </a:rPr>
                        <a:t>N/A</a:t>
                      </a:r>
                    </a:p>
                  </a:txBody>
                  <a:tcPr/>
                </a:tc>
                <a:tc>
                  <a:txBody>
                    <a:bodyPr/>
                    <a:lstStyle/>
                    <a:p>
                      <a:pPr algn="ctr"/>
                      <a:r>
                        <a:rPr lang="en-US" sz="1000" dirty="0" smtClean="0"/>
                        <a:t>Included</a:t>
                      </a:r>
                      <a:endParaRPr lang="en-US" sz="1000" dirty="0"/>
                    </a:p>
                  </a:txBody>
                  <a:tcPr/>
                </a:tc>
                <a:tc>
                  <a:txBody>
                    <a:bodyPr/>
                    <a:lstStyle/>
                    <a:p>
                      <a:pPr algn="ctr"/>
                      <a:r>
                        <a:rPr lang="en-US" sz="1000" dirty="0" smtClean="0"/>
                        <a:t>Included</a:t>
                      </a:r>
                    </a:p>
                  </a:txBody>
                  <a:tcPr/>
                </a:tc>
              </a:tr>
              <a:tr h="26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Rights to New Releases of SW</a:t>
                      </a:r>
                    </a:p>
                  </a:txBody>
                  <a:tcPr/>
                </a:tc>
                <a:tc>
                  <a:txBody>
                    <a:bodyPr/>
                    <a:lstStyle/>
                    <a:p>
                      <a:pPr algn="ctr"/>
                      <a:endParaRPr lang="en-US" sz="1000" dirty="0">
                        <a:solidFill>
                          <a:schemeClr val="tx1"/>
                        </a:solidFill>
                      </a:endParaRPr>
                    </a:p>
                  </a:txBody>
                  <a:tcPr/>
                </a:tc>
                <a:tc>
                  <a:txBody>
                    <a:bodyPr/>
                    <a:lstStyle/>
                    <a:p>
                      <a:pPr algn="ctr"/>
                      <a:r>
                        <a:rPr lang="en-US" sz="1000" dirty="0" smtClean="0">
                          <a:solidFill>
                            <a:schemeClr val="tx1"/>
                          </a:solidFill>
                        </a:rPr>
                        <a:t>N/A</a:t>
                      </a:r>
                      <a:endParaRPr lang="en-US" sz="1000" dirty="0">
                        <a:solidFill>
                          <a:schemeClr val="tx1"/>
                        </a:solidFill>
                      </a:endParaRPr>
                    </a:p>
                  </a:txBody>
                  <a:tcPr/>
                </a:tc>
                <a:tc>
                  <a:txBody>
                    <a:bodyPr/>
                    <a:lstStyle/>
                    <a:p>
                      <a:pPr algn="ctr"/>
                      <a:r>
                        <a:rPr lang="en-US" sz="1000" dirty="0" smtClean="0">
                          <a:solidFill>
                            <a:schemeClr val="tx1"/>
                          </a:solidFill>
                        </a:rPr>
                        <a:t>Included</a:t>
                      </a:r>
                      <a:endParaRPr lang="en-US" sz="1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Included</a:t>
                      </a:r>
                    </a:p>
                  </a:txBody>
                  <a:tcPr/>
                </a:tc>
                <a:tc>
                  <a:txBody>
                    <a:bodyPr/>
                    <a:lstStyle/>
                    <a:p>
                      <a:pPr algn="ctr"/>
                      <a:r>
                        <a:rPr lang="en-US" sz="1000" dirty="0" smtClean="0">
                          <a:solidFill>
                            <a:schemeClr val="tx1"/>
                          </a:solidFill>
                        </a:rPr>
                        <a:t>Included</a:t>
                      </a:r>
                    </a:p>
                  </a:txBody>
                  <a:tcPr/>
                </a:tc>
              </a:tr>
              <a:tr h="513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rgbClr val="FF0000"/>
                          </a:solidFill>
                        </a:rPr>
                        <a:t>Call Back Response Time Target</a:t>
                      </a:r>
                      <a:endParaRPr lang="en-US" sz="1100" dirty="0" smtClean="0">
                        <a:solidFill>
                          <a:srgbClr val="FF0000"/>
                        </a:solidFill>
                      </a:endParaRPr>
                    </a:p>
                  </a:txBody>
                  <a:tcPr/>
                </a:tc>
                <a:tc>
                  <a:txBody>
                    <a:bodyPr/>
                    <a:lstStyle/>
                    <a:p>
                      <a:pPr algn="ctr"/>
                      <a:r>
                        <a:rPr lang="en-US" sz="1000" dirty="0" smtClean="0"/>
                        <a:t>May not publish externally</a:t>
                      </a:r>
                      <a:endParaRPr lang="en-US" sz="1000" dirty="0"/>
                    </a:p>
                  </a:txBody>
                  <a:tcPr/>
                </a:tc>
                <a:tc>
                  <a:txBody>
                    <a:bodyPr/>
                    <a:lstStyle/>
                    <a:p>
                      <a:pPr algn="ctr"/>
                      <a:r>
                        <a:rPr lang="en-US" sz="1000" dirty="0" smtClean="0">
                          <a:solidFill>
                            <a:srgbClr val="FF0000"/>
                          </a:solidFill>
                        </a:rPr>
                        <a:t>4</a:t>
                      </a:r>
                      <a:r>
                        <a:rPr lang="en-US" sz="1000" baseline="0" dirty="0" smtClean="0">
                          <a:solidFill>
                            <a:srgbClr val="FF0000"/>
                          </a:solidFill>
                        </a:rPr>
                        <a:t> Business hrs</a:t>
                      </a:r>
                      <a:endParaRPr lang="en-US" sz="1000" dirty="0">
                        <a:solidFill>
                          <a:srgbClr val="FF0000"/>
                        </a:solidFill>
                      </a:endParaRPr>
                    </a:p>
                  </a:txBody>
                  <a:tcPr/>
                </a:tc>
                <a:tc>
                  <a:txBody>
                    <a:bodyPr/>
                    <a:lstStyle/>
                    <a:p>
                      <a:pPr algn="ctr"/>
                      <a:r>
                        <a:rPr lang="en-US" sz="1000" dirty="0" smtClean="0">
                          <a:solidFill>
                            <a:srgbClr val="FF0000"/>
                          </a:solidFill>
                        </a:rPr>
                        <a:t>2 Business hrs</a:t>
                      </a:r>
                      <a:endParaRPr lang="en-US" sz="1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60</a:t>
                      </a:r>
                      <a:r>
                        <a:rPr lang="en-US" sz="1000" baseline="0" dirty="0" smtClean="0">
                          <a:solidFill>
                            <a:srgbClr val="FF0000"/>
                          </a:solidFill>
                        </a:rPr>
                        <a:t> min</a:t>
                      </a:r>
                      <a:endParaRPr lang="en-US" sz="1000" dirty="0" smtClean="0">
                        <a:solidFill>
                          <a:srgbClr val="FF0000"/>
                        </a:solidFill>
                      </a:endParaRPr>
                    </a:p>
                  </a:txBody>
                  <a:tcPr/>
                </a:tc>
                <a:tc>
                  <a:txBody>
                    <a:bodyPr/>
                    <a:lstStyle/>
                    <a:p>
                      <a:pPr algn="ctr"/>
                      <a:r>
                        <a:rPr lang="en-US" sz="1000" dirty="0" smtClean="0">
                          <a:solidFill>
                            <a:srgbClr val="FF0000"/>
                          </a:solidFill>
                        </a:rPr>
                        <a:t>60</a:t>
                      </a:r>
                      <a:r>
                        <a:rPr lang="en-US" sz="1000" baseline="0" dirty="0" smtClean="0">
                          <a:solidFill>
                            <a:srgbClr val="FF0000"/>
                          </a:solidFill>
                        </a:rPr>
                        <a:t> min (30 min for Critical)</a:t>
                      </a:r>
                      <a:endParaRPr lang="en-US" sz="1000" dirty="0" smtClean="0">
                        <a:solidFill>
                          <a:srgbClr val="FF0000"/>
                        </a:solidFill>
                      </a:endParaRPr>
                    </a:p>
                  </a:txBody>
                  <a:tcPr/>
                </a:tc>
              </a:tr>
              <a:tr h="9412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rgbClr val="FF0000"/>
                          </a:solidFill>
                        </a:rPr>
                        <a:t>Parts Replacement</a:t>
                      </a:r>
                      <a:endParaRPr lang="en-US" sz="1100" dirty="0" smtClean="0">
                        <a:solidFill>
                          <a:srgbClr val="FF0000"/>
                        </a:solidFill>
                      </a:endParaRPr>
                    </a:p>
                  </a:txBody>
                  <a:tcPr/>
                </a:tc>
                <a:tc>
                  <a:txBody>
                    <a:bodyPr/>
                    <a:lstStyle/>
                    <a:p>
                      <a:pPr algn="ctr"/>
                      <a:r>
                        <a:rPr lang="en-US" sz="1000" dirty="0" smtClean="0">
                          <a:solidFill>
                            <a:srgbClr val="FF0000"/>
                          </a:solidFill>
                        </a:rPr>
                        <a:t>CRU/FRU</a:t>
                      </a:r>
                      <a:r>
                        <a:rPr lang="en-US" sz="1000" baseline="0" dirty="0" smtClean="0">
                          <a:solidFill>
                            <a:srgbClr val="FF0000"/>
                          </a:solidFill>
                        </a:rPr>
                        <a:t> – Customer may uplift Bronze, NBD Gold contracts to CRU replacement by Quantum</a:t>
                      </a:r>
                      <a:endParaRPr lang="en-US" sz="1000" dirty="0" smtClean="0">
                        <a:solidFill>
                          <a:srgbClr val="FF0000"/>
                        </a:solidFill>
                      </a:endParaRPr>
                    </a:p>
                  </a:txBody>
                  <a:tcPr/>
                </a:tc>
                <a:tc>
                  <a:txBody>
                    <a:bodyPr/>
                    <a:lstStyle/>
                    <a:p>
                      <a:pPr algn="ctr"/>
                      <a:r>
                        <a:rPr lang="en-US" sz="1000" dirty="0" smtClean="0">
                          <a:solidFill>
                            <a:srgbClr val="FF0000"/>
                          </a:solidFill>
                        </a:rPr>
                        <a:t>Customer Replaces Required</a:t>
                      </a:r>
                      <a:r>
                        <a:rPr lang="en-US" sz="1000" baseline="0" dirty="0" smtClean="0">
                          <a:solidFill>
                            <a:srgbClr val="FF0000"/>
                          </a:solidFill>
                        </a:rPr>
                        <a:t> CRUs</a:t>
                      </a:r>
                    </a:p>
                    <a:p>
                      <a:pPr algn="ctr"/>
                      <a:r>
                        <a:rPr lang="en-US" sz="1000" baseline="0" dirty="0" smtClean="0">
                          <a:solidFill>
                            <a:srgbClr val="FF0000"/>
                          </a:solidFill>
                        </a:rPr>
                        <a:t>Quantum Replaces FRU</a:t>
                      </a:r>
                      <a:endParaRPr lang="en-US" sz="1000" dirty="0">
                        <a:solidFill>
                          <a:srgbClr val="FF0000"/>
                        </a:solidFill>
                      </a:endParaRPr>
                    </a:p>
                  </a:txBody>
                  <a:tcPr/>
                </a:tc>
                <a:tc>
                  <a:txBody>
                    <a:bodyPr/>
                    <a:lstStyle/>
                    <a:p>
                      <a:pPr algn="ctr"/>
                      <a:r>
                        <a:rPr lang="en-US" sz="1000" dirty="0" smtClean="0">
                          <a:solidFill>
                            <a:srgbClr val="FF0000"/>
                          </a:solidFill>
                        </a:rPr>
                        <a:t>Customer Replaces Required</a:t>
                      </a:r>
                      <a:r>
                        <a:rPr lang="en-US" sz="1000" baseline="0" dirty="0" smtClean="0">
                          <a:solidFill>
                            <a:srgbClr val="FF0000"/>
                          </a:solidFill>
                        </a:rPr>
                        <a:t> CRUs</a:t>
                      </a:r>
                    </a:p>
                    <a:p>
                      <a:pPr algn="ctr"/>
                      <a:r>
                        <a:rPr lang="en-US" sz="1000" baseline="0" dirty="0" smtClean="0">
                          <a:solidFill>
                            <a:srgbClr val="FF0000"/>
                          </a:solidFill>
                        </a:rPr>
                        <a:t>Quantum Replaces FRU</a:t>
                      </a:r>
                      <a:endParaRPr lang="en-US" sz="1000" dirty="0">
                        <a:solidFill>
                          <a:srgbClr val="FF0000"/>
                        </a:solidFill>
                      </a:endParaRPr>
                    </a:p>
                  </a:txBody>
                  <a:tcPr/>
                </a:tc>
                <a:tc>
                  <a:txBody>
                    <a:bodyPr/>
                    <a:lstStyle/>
                    <a:p>
                      <a:pPr algn="ctr"/>
                      <a:r>
                        <a:rPr lang="en-US" sz="1000" dirty="0" smtClean="0">
                          <a:solidFill>
                            <a:srgbClr val="FF0000"/>
                          </a:solidFill>
                        </a:rPr>
                        <a:t>Customer Replaces Required</a:t>
                      </a:r>
                      <a:r>
                        <a:rPr lang="en-US" sz="1000" baseline="0" dirty="0" smtClean="0">
                          <a:solidFill>
                            <a:srgbClr val="FF0000"/>
                          </a:solidFill>
                        </a:rPr>
                        <a:t> CRUs</a:t>
                      </a:r>
                    </a:p>
                    <a:p>
                      <a:pPr algn="ctr"/>
                      <a:r>
                        <a:rPr lang="en-US" sz="1000" baseline="0" dirty="0" smtClean="0">
                          <a:solidFill>
                            <a:srgbClr val="FF0000"/>
                          </a:solidFill>
                        </a:rPr>
                        <a:t>Quantum Replaces FRU</a:t>
                      </a:r>
                      <a:endParaRPr lang="en-US" sz="1000" dirty="0">
                        <a:solidFill>
                          <a:srgbClr val="FF0000"/>
                        </a:solidFill>
                      </a:endParaRPr>
                    </a:p>
                  </a:txBody>
                  <a:tcPr/>
                </a:tc>
                <a:tc>
                  <a:txBody>
                    <a:bodyPr/>
                    <a:lstStyle/>
                    <a:p>
                      <a:pPr algn="ctr"/>
                      <a:r>
                        <a:rPr lang="en-US" sz="900" dirty="0" smtClean="0">
                          <a:solidFill>
                            <a:schemeClr val="tx1"/>
                          </a:solidFill>
                        </a:rPr>
                        <a:t>Quantum  or Authorized Partner Replaces CRUs</a:t>
                      </a:r>
                      <a:r>
                        <a:rPr lang="en-US" sz="900" baseline="0" dirty="0" smtClean="0">
                          <a:solidFill>
                            <a:schemeClr val="tx1"/>
                          </a:solidFill>
                        </a:rPr>
                        <a:t> and FRUs</a:t>
                      </a:r>
                    </a:p>
                  </a:txBody>
                  <a:tcPr/>
                </a:tc>
              </a:tr>
              <a:tr h="675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0000"/>
                          </a:solidFill>
                        </a:rPr>
                        <a:t>Parts Delivery Target</a:t>
                      </a:r>
                    </a:p>
                  </a:txBody>
                  <a:tcPr/>
                </a:tc>
                <a:tc>
                  <a:txBody>
                    <a:bodyPr/>
                    <a:lstStyle/>
                    <a:p>
                      <a:pPr algn="ctr"/>
                      <a:r>
                        <a:rPr lang="en-US" sz="1000" dirty="0" smtClean="0"/>
                        <a:t>After problem diagnosis</a:t>
                      </a:r>
                      <a:endParaRPr lang="en-US" sz="1000" dirty="0"/>
                    </a:p>
                  </a:txBody>
                  <a:tcPr/>
                </a:tc>
                <a:tc>
                  <a:txBody>
                    <a:bodyPr/>
                    <a:lstStyle/>
                    <a:p>
                      <a:pPr algn="ctr"/>
                      <a:r>
                        <a:rPr lang="en-US" sz="1000" dirty="0" smtClean="0">
                          <a:solidFill>
                            <a:schemeClr val="tx1"/>
                          </a:solidFill>
                        </a:rPr>
                        <a:t>NBD</a:t>
                      </a:r>
                      <a:endParaRPr lang="en-US" sz="1000" dirty="0">
                        <a:solidFill>
                          <a:schemeClr val="tx1"/>
                        </a:solidFill>
                      </a:endParaRPr>
                    </a:p>
                  </a:txBody>
                  <a:tcPr/>
                </a:tc>
                <a:tc>
                  <a:txBody>
                    <a:bodyPr/>
                    <a:lstStyle/>
                    <a:p>
                      <a:pPr algn="ctr"/>
                      <a:r>
                        <a:rPr lang="en-US" sz="1000" dirty="0" smtClean="0"/>
                        <a:t>NBD</a:t>
                      </a:r>
                      <a:endParaRPr lang="en-US" sz="1000" dirty="0"/>
                    </a:p>
                  </a:txBody>
                  <a:tcPr/>
                </a:tc>
                <a:tc>
                  <a:txBody>
                    <a:bodyPr/>
                    <a:lstStyle/>
                    <a:p>
                      <a:pPr algn="ctr"/>
                      <a:r>
                        <a:rPr lang="en-US" sz="1000" dirty="0" smtClean="0"/>
                        <a:t>NBD</a:t>
                      </a:r>
                      <a:endParaRPr lang="en-US" sz="1000" dirty="0"/>
                    </a:p>
                  </a:txBody>
                  <a:tcPr/>
                </a:tc>
                <a:tc>
                  <a:txBody>
                    <a:bodyPr/>
                    <a:lstStyle/>
                    <a:p>
                      <a:pPr algn="ctr"/>
                      <a:r>
                        <a:rPr lang="en-US" sz="1000" dirty="0" smtClean="0">
                          <a:solidFill>
                            <a:srgbClr val="FF0000"/>
                          </a:solidFill>
                        </a:rPr>
                        <a:t>Critical: 4 hrs</a:t>
                      </a:r>
                    </a:p>
                    <a:p>
                      <a:pPr algn="ctr"/>
                      <a:r>
                        <a:rPr lang="en-US" sz="1000" baseline="0" dirty="0" smtClean="0">
                          <a:solidFill>
                            <a:srgbClr val="FF0000"/>
                          </a:solidFill>
                        </a:rPr>
                        <a:t>Major: 8 hrs</a:t>
                      </a:r>
                    </a:p>
                    <a:p>
                      <a:pPr algn="ctr"/>
                      <a:r>
                        <a:rPr lang="en-US" sz="1000" baseline="0" dirty="0" smtClean="0">
                          <a:solidFill>
                            <a:srgbClr val="FF0000"/>
                          </a:solidFill>
                        </a:rPr>
                        <a:t>Minor/Minimal: 12 hrs</a:t>
                      </a:r>
                      <a:endParaRPr lang="en-US" sz="1000" dirty="0">
                        <a:solidFill>
                          <a:srgbClr val="FF0000"/>
                        </a:solidFill>
                      </a:endParaRPr>
                    </a:p>
                  </a:txBody>
                  <a:tcPr/>
                </a:tc>
              </a:tr>
              <a:tr h="1122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0000"/>
                          </a:solidFill>
                        </a:rPr>
                        <a:t>Onsite Support Target</a:t>
                      </a:r>
                    </a:p>
                  </a:txBody>
                  <a:tcPr/>
                </a:tc>
                <a:tc>
                  <a:txBody>
                    <a:bodyPr/>
                    <a:lstStyle/>
                    <a:p>
                      <a:pPr algn="ct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T&amp;M</a:t>
                      </a:r>
                      <a:r>
                        <a:rPr lang="en-US" sz="1000" baseline="0" dirty="0" smtClean="0">
                          <a:solidFill>
                            <a:srgbClr val="FF0000"/>
                          </a:solidFill>
                        </a:rPr>
                        <a:t> required if other than FRU replacement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9x5</a:t>
                      </a:r>
                      <a:r>
                        <a:rPr lang="en-US" sz="1000" dirty="0" smtClean="0">
                          <a:solidFill>
                            <a:srgbClr val="0000FF"/>
                          </a:solidFill>
                        </a:rPr>
                        <a:t> </a:t>
                      </a:r>
                      <a:r>
                        <a:rPr lang="en-US" sz="1000" dirty="0" smtClean="0">
                          <a:solidFill>
                            <a:schemeClr val="tx1"/>
                          </a:solidFill>
                        </a:rPr>
                        <a:t>NBD</a:t>
                      </a:r>
                      <a:r>
                        <a:rPr lang="en-US" sz="1000" dirty="0" smtClean="0"/>
                        <a:t> (excluding</a:t>
                      </a:r>
                      <a:r>
                        <a:rPr lang="en-US" sz="1000" baseline="0" dirty="0" smtClean="0"/>
                        <a:t> wknds, evenings and holidays)</a:t>
                      </a:r>
                      <a:endParaRPr lang="en-US" sz="1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9x5 </a:t>
                      </a:r>
                      <a:r>
                        <a:rPr lang="en-US" sz="1000" dirty="0" smtClean="0">
                          <a:solidFill>
                            <a:schemeClr val="tx1"/>
                          </a:solidFill>
                        </a:rPr>
                        <a:t>NBD </a:t>
                      </a:r>
                      <a:r>
                        <a:rPr lang="en-US" sz="1000" dirty="0" smtClean="0"/>
                        <a:t>(excluding</a:t>
                      </a:r>
                      <a:r>
                        <a:rPr lang="en-US" sz="1000" baseline="0" dirty="0" smtClean="0"/>
                        <a:t> wknds, evenings and holidays)</a:t>
                      </a:r>
                      <a:endParaRPr lang="en-US" sz="1000" dirty="0" smtClean="0"/>
                    </a:p>
                    <a:p>
                      <a:pPr algn="ctr"/>
                      <a:endParaRPr lang="en-US" sz="1000" dirty="0">
                        <a:solidFill>
                          <a:srgbClr val="FF0000"/>
                        </a:solidFill>
                      </a:endParaRPr>
                    </a:p>
                  </a:txBody>
                  <a:tcPr/>
                </a:tc>
                <a:tc>
                  <a:txBody>
                    <a:bodyPr/>
                    <a:lstStyle/>
                    <a:p>
                      <a:pPr algn="ctr"/>
                      <a:r>
                        <a:rPr lang="en-US" sz="1000" dirty="0" smtClean="0"/>
                        <a:t>9x5 </a:t>
                      </a:r>
                      <a:r>
                        <a:rPr lang="en-US" sz="1000" dirty="0" smtClean="0">
                          <a:solidFill>
                            <a:schemeClr val="tx1"/>
                          </a:solidFill>
                        </a:rPr>
                        <a:t>NBD </a:t>
                      </a:r>
                      <a:r>
                        <a:rPr lang="en-US" sz="1000" dirty="0" smtClean="0"/>
                        <a:t>(excluding</a:t>
                      </a:r>
                      <a:r>
                        <a:rPr lang="en-US" sz="1000" baseline="0" dirty="0" smtClean="0"/>
                        <a:t> wknds, evenings and holidays)</a:t>
                      </a:r>
                      <a:endParaRPr lang="en-US" sz="1000" dirty="0" smtClean="0"/>
                    </a:p>
                  </a:txBody>
                  <a:tcPr/>
                </a:tc>
                <a:tc>
                  <a:txBody>
                    <a:bodyPr/>
                    <a:lstStyle/>
                    <a:p>
                      <a:pPr algn="ctr"/>
                      <a:r>
                        <a:rPr lang="en-US" sz="1000" dirty="0" smtClean="0">
                          <a:solidFill>
                            <a:schemeClr val="tx1"/>
                          </a:solidFill>
                        </a:rPr>
                        <a:t>24x7 (including</a:t>
                      </a:r>
                      <a:r>
                        <a:rPr lang="en-US" sz="1000" baseline="0" dirty="0" smtClean="0">
                          <a:solidFill>
                            <a:schemeClr val="tx1"/>
                          </a:solidFill>
                        </a:rPr>
                        <a:t> wknds, evenings and holidays)</a:t>
                      </a:r>
                    </a:p>
                    <a:p>
                      <a:pPr algn="ctr"/>
                      <a:r>
                        <a:rPr lang="en-US" sz="1000" dirty="0" smtClean="0">
                          <a:solidFill>
                            <a:srgbClr val="FF0000"/>
                          </a:solidFill>
                        </a:rPr>
                        <a:t>Critical: 4 hrs</a:t>
                      </a:r>
                    </a:p>
                    <a:p>
                      <a:pPr algn="ctr"/>
                      <a:r>
                        <a:rPr lang="en-US" sz="1000" baseline="0" dirty="0" smtClean="0">
                          <a:solidFill>
                            <a:srgbClr val="FF0000"/>
                          </a:solidFill>
                        </a:rPr>
                        <a:t>Major: 8 hrs</a:t>
                      </a:r>
                    </a:p>
                    <a:p>
                      <a:pPr algn="ctr"/>
                      <a:r>
                        <a:rPr lang="en-US" sz="1000" baseline="0" dirty="0" smtClean="0">
                          <a:solidFill>
                            <a:srgbClr val="FF0000"/>
                          </a:solidFill>
                        </a:rPr>
                        <a:t>Minor/Minimal: 12 hrs</a:t>
                      </a:r>
                      <a:endParaRPr lang="en-US" sz="1000" dirty="0" smtClean="0">
                        <a:solidFill>
                          <a:srgbClr val="FF0000"/>
                        </a:solidFill>
                      </a:endParaRPr>
                    </a:p>
                  </a:txBody>
                  <a:tcPr/>
                </a:tc>
              </a:tr>
              <a:tr h="788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0000"/>
                          </a:solidFill>
                        </a:rPr>
                        <a:t>Provision for Loaner</a:t>
                      </a:r>
                    </a:p>
                  </a:txBody>
                  <a:tcPr/>
                </a:tc>
                <a:tc>
                  <a:txBody>
                    <a:bodyPr/>
                    <a:lstStyle/>
                    <a:p>
                      <a:pPr marL="6350" lvl="1" indent="0" algn="ctr"/>
                      <a:r>
                        <a:rPr lang="en-US" sz="1000" kern="1200" dirty="0" smtClean="0">
                          <a:solidFill>
                            <a:srgbClr val="FF0000"/>
                          </a:solidFill>
                          <a:latin typeface="+mn-lt"/>
                          <a:ea typeface="+mn-ea"/>
                          <a:cs typeface="+mn-cs"/>
                        </a:rPr>
                        <a:t>Type of loaner unit will be determined by Quantum  and situation</a:t>
                      </a:r>
                      <a:endParaRPr lang="en-US" sz="1000" kern="1200" dirty="0">
                        <a:solidFill>
                          <a:srgbClr val="FF0000"/>
                        </a:solidFill>
                        <a:latin typeface="+mn-lt"/>
                        <a:ea typeface="+mn-ea"/>
                        <a:cs typeface="+mn-cs"/>
                      </a:endParaRPr>
                    </a:p>
                  </a:txBody>
                  <a:tcPr/>
                </a:tc>
                <a:tc>
                  <a:txBody>
                    <a:bodyPr/>
                    <a:lstStyle/>
                    <a:p>
                      <a:pPr algn="ctr"/>
                      <a:r>
                        <a:rPr lang="en-US" sz="1000" dirty="0" smtClean="0">
                          <a:solidFill>
                            <a:srgbClr val="FF0000"/>
                          </a:solidFill>
                        </a:rPr>
                        <a:t>N/A</a:t>
                      </a:r>
                      <a:endParaRPr lang="en-US" sz="1000" dirty="0">
                        <a:solidFill>
                          <a:srgbClr val="FF0000"/>
                        </a:solidFill>
                      </a:endParaRPr>
                    </a:p>
                  </a:txBody>
                  <a:tcPr/>
                </a:tc>
                <a:tc>
                  <a:txBody>
                    <a:bodyPr/>
                    <a:lstStyle/>
                    <a:p>
                      <a:pPr algn="ctr"/>
                      <a:r>
                        <a:rPr lang="en-US" sz="1000" dirty="0" smtClean="0">
                          <a:solidFill>
                            <a:srgbClr val="FF0000"/>
                          </a:solidFill>
                        </a:rPr>
                        <a:t>N/A</a:t>
                      </a:r>
                      <a:endParaRPr lang="en-US" sz="1000" dirty="0">
                        <a:solidFill>
                          <a:srgbClr val="FF0000"/>
                        </a:solidFill>
                      </a:endParaRPr>
                    </a:p>
                  </a:txBody>
                  <a:tcPr/>
                </a:tc>
                <a:tc>
                  <a:txBody>
                    <a:bodyPr/>
                    <a:lstStyle/>
                    <a:p>
                      <a:pPr algn="ctr"/>
                      <a:r>
                        <a:rPr lang="en-US" sz="1000" dirty="0" smtClean="0">
                          <a:solidFill>
                            <a:srgbClr val="FF0000"/>
                          </a:solidFill>
                        </a:rPr>
                        <a:t>Available</a:t>
                      </a:r>
                    </a:p>
                  </a:txBody>
                  <a:tcPr/>
                </a:tc>
                <a:tc>
                  <a:txBody>
                    <a:bodyPr/>
                    <a:lstStyle/>
                    <a:p>
                      <a:pPr algn="ctr"/>
                      <a:r>
                        <a:rPr lang="en-US" sz="1000" dirty="0" smtClean="0">
                          <a:solidFill>
                            <a:srgbClr val="FF0000"/>
                          </a:solidFill>
                        </a:rPr>
                        <a:t>Available</a:t>
                      </a:r>
                    </a:p>
                  </a:txBody>
                  <a:tcPr/>
                </a:tc>
              </a:tr>
            </a:tbl>
          </a:graphicData>
        </a:graphic>
      </p:graphicFrame>
      <p:sp>
        <p:nvSpPr>
          <p:cNvPr id="10" name="5-Point Star 9"/>
          <p:cNvSpPr/>
          <p:nvPr/>
        </p:nvSpPr>
        <p:spPr>
          <a:xfrm rot="1523342">
            <a:off x="7877181" y="-33474"/>
            <a:ext cx="1458494" cy="856220"/>
          </a:xfrm>
          <a:prstGeom prst="star5">
            <a:avLst>
              <a:gd name="adj" fmla="val 19605"/>
              <a:gd name="hf" fmla="val 105146"/>
              <a:gd name="vf" fmla="val 1105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FF0000"/>
                </a:solidFill>
              </a:rPr>
              <a:t>Items in red changed</a:t>
            </a:r>
            <a:endParaRPr lang="en-US" sz="800" dirty="0">
              <a:solidFill>
                <a:srgbClr val="FF0000"/>
              </a:solidFill>
            </a:endParaRPr>
          </a:p>
        </p:txBody>
      </p:sp>
      <p:sp>
        <p:nvSpPr>
          <p:cNvPr id="9" name="Rounded Rectangle 8"/>
          <p:cNvSpPr/>
          <p:nvPr/>
        </p:nvSpPr>
        <p:spPr>
          <a:xfrm>
            <a:off x="2286000" y="3200400"/>
            <a:ext cx="6705600" cy="990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322618" y="700646"/>
            <a:ext cx="1068779" cy="599703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835735" y="4096987"/>
            <a:ext cx="1068779" cy="193567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17253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 Severity Definitions</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069853299"/>
              </p:ext>
            </p:extLst>
          </p:nvPr>
        </p:nvGraphicFramePr>
        <p:xfrm>
          <a:off x="304800" y="1066800"/>
          <a:ext cx="8537574" cy="5613400"/>
        </p:xfrm>
        <a:graphic>
          <a:graphicData uri="http://schemas.openxmlformats.org/drawingml/2006/table">
            <a:tbl>
              <a:tblPr firstRow="1" bandRow="1">
                <a:tableStyleId>{5C22544A-7EE6-4342-B048-85BDC9FD1C3A}</a:tableStyleId>
              </a:tblPr>
              <a:tblGrid>
                <a:gridCol w="1354122"/>
                <a:gridCol w="2684478"/>
                <a:gridCol w="4498974"/>
              </a:tblGrid>
              <a:tr h="370840">
                <a:tc>
                  <a:txBody>
                    <a:bodyPr/>
                    <a:lstStyle/>
                    <a:p>
                      <a:pPr algn="ctr"/>
                      <a:r>
                        <a:rPr lang="en-US" sz="1400" dirty="0" smtClean="0">
                          <a:solidFill>
                            <a:schemeClr val="bg1"/>
                          </a:solidFill>
                        </a:rPr>
                        <a:t>Severity Value</a:t>
                      </a:r>
                      <a:endParaRPr lang="en-US" sz="1400" dirty="0">
                        <a:solidFill>
                          <a:schemeClr val="bg1"/>
                        </a:solidFill>
                      </a:endParaRPr>
                    </a:p>
                  </a:txBody>
                  <a:tcPr>
                    <a:solidFill>
                      <a:schemeClr val="tx1"/>
                    </a:solidFill>
                  </a:tcPr>
                </a:tc>
                <a:tc>
                  <a:txBody>
                    <a:bodyPr/>
                    <a:lstStyle/>
                    <a:p>
                      <a:pPr algn="ctr"/>
                      <a:r>
                        <a:rPr lang="en-US" sz="1400" dirty="0" smtClean="0">
                          <a:solidFill>
                            <a:schemeClr val="bg1"/>
                          </a:solidFill>
                        </a:rPr>
                        <a:t>Severity Definition</a:t>
                      </a:r>
                      <a:endParaRPr lang="en-US" sz="1400" dirty="0">
                        <a:solidFill>
                          <a:schemeClr val="bg1"/>
                        </a:solidFill>
                      </a:endParaRPr>
                    </a:p>
                  </a:txBody>
                  <a:tcPr>
                    <a:solidFill>
                      <a:schemeClr val="tx1"/>
                    </a:solidFill>
                  </a:tcPr>
                </a:tc>
                <a:tc>
                  <a:txBody>
                    <a:bodyPr/>
                    <a:lstStyle/>
                    <a:p>
                      <a:pPr algn="ctr"/>
                      <a:r>
                        <a:rPr lang="en-US" sz="1400" dirty="0" smtClean="0">
                          <a:solidFill>
                            <a:schemeClr val="bg1"/>
                          </a:solidFill>
                        </a:rPr>
                        <a:t>Examples</a:t>
                      </a:r>
                      <a:endParaRPr lang="en-US" sz="1400" dirty="0">
                        <a:solidFill>
                          <a:schemeClr val="bg1"/>
                        </a:solidFill>
                      </a:endParaRPr>
                    </a:p>
                  </a:txBody>
                  <a:tcPr>
                    <a:solidFill>
                      <a:schemeClr val="tx1"/>
                    </a:solidFill>
                  </a:tcPr>
                </a:tc>
              </a:tr>
              <a:tr h="370840">
                <a:tc>
                  <a:txBody>
                    <a:bodyPr/>
                    <a:lstStyle/>
                    <a:p>
                      <a:r>
                        <a:rPr lang="en-US" sz="1100" dirty="0" smtClean="0"/>
                        <a:t>Not Determined</a:t>
                      </a:r>
                      <a:endParaRPr lang="en-US" sz="1100" dirty="0"/>
                    </a:p>
                  </a:txBody>
                  <a:tcPr>
                    <a:solidFill>
                      <a:schemeClr val="bg1"/>
                    </a:solidFill>
                  </a:tcPr>
                </a:tc>
                <a:tc>
                  <a:txBody>
                    <a:bodyPr/>
                    <a:lstStyle/>
                    <a:p>
                      <a:r>
                        <a:rPr lang="en-US" sz="1100" dirty="0" smtClean="0"/>
                        <a:t>Default value used to quickly identify</a:t>
                      </a:r>
                      <a:r>
                        <a:rPr lang="en-US" sz="1100" baseline="0" dirty="0" smtClean="0"/>
                        <a:t> SR administrative problem</a:t>
                      </a:r>
                      <a:endParaRPr lang="en-US" sz="1100" dirty="0"/>
                    </a:p>
                  </a:txBody>
                  <a:tcPr>
                    <a:solidFill>
                      <a:schemeClr val="bg1"/>
                    </a:solidFill>
                  </a:tcPr>
                </a:tc>
                <a:tc>
                  <a:txBody>
                    <a:bodyPr/>
                    <a:lstStyle/>
                    <a:p>
                      <a:pPr marL="171450" indent="-171450">
                        <a:buFont typeface="Arial"/>
                        <a:buChar char="•"/>
                      </a:pPr>
                      <a:r>
                        <a:rPr lang="en-US" sz="1100" dirty="0" smtClean="0"/>
                        <a:t>None</a:t>
                      </a:r>
                      <a:endParaRPr lang="en-US" sz="1100" dirty="0"/>
                    </a:p>
                  </a:txBody>
                  <a:tcPr>
                    <a:solidFill>
                      <a:schemeClr val="bg1"/>
                    </a:solidFill>
                  </a:tcPr>
                </a:tc>
              </a:tr>
              <a:tr h="370840">
                <a:tc>
                  <a:txBody>
                    <a:bodyPr/>
                    <a:lstStyle/>
                    <a:p>
                      <a:r>
                        <a:rPr lang="en-US" sz="1100" baseline="0" dirty="0" smtClean="0"/>
                        <a:t>Critical</a:t>
                      </a:r>
                      <a:endParaRPr lang="en-US" sz="1100" dirty="0"/>
                    </a:p>
                  </a:txBody>
                  <a:tcPr>
                    <a:solidFill>
                      <a:srgbClr val="FF0000"/>
                    </a:solidFill>
                  </a:tcPr>
                </a:tc>
                <a:tc>
                  <a:txBody>
                    <a:bodyPr/>
                    <a:lstStyle/>
                    <a:p>
                      <a:pPr algn="l"/>
                      <a:r>
                        <a:rPr lang="en-US" sz="1100" kern="1200" dirty="0" smtClean="0">
                          <a:solidFill>
                            <a:schemeClr val="dk1"/>
                          </a:solidFill>
                          <a:latin typeface="+mn-lt"/>
                          <a:ea typeface="+mn-ea"/>
                          <a:cs typeface="+mn-cs"/>
                        </a:rPr>
                        <a:t>Production</a:t>
                      </a:r>
                      <a:r>
                        <a:rPr lang="en-US" sz="1100" kern="1200" baseline="0" dirty="0" smtClean="0">
                          <a:solidFill>
                            <a:schemeClr val="dk1"/>
                          </a:solidFill>
                          <a:latin typeface="+mn-lt"/>
                          <a:ea typeface="+mn-ea"/>
                          <a:cs typeface="+mn-cs"/>
                        </a:rPr>
                        <a:t> </a:t>
                      </a:r>
                      <a:r>
                        <a:rPr lang="en-US" sz="1100" kern="1200" dirty="0" smtClean="0">
                          <a:solidFill>
                            <a:schemeClr val="dk1"/>
                          </a:solidFill>
                          <a:latin typeface="+mn-lt"/>
                          <a:ea typeface="+mn-ea"/>
                          <a:cs typeface="+mn-cs"/>
                        </a:rPr>
                        <a:t>use of the covered Quantum</a:t>
                      </a:r>
                      <a:r>
                        <a:rPr lang="en-US" sz="1100" kern="1200" baseline="0" dirty="0" smtClean="0">
                          <a:solidFill>
                            <a:schemeClr val="dk1"/>
                          </a:solidFill>
                          <a:latin typeface="+mn-lt"/>
                          <a:ea typeface="+mn-ea"/>
                          <a:cs typeface="+mn-cs"/>
                        </a:rPr>
                        <a:t> product</a:t>
                      </a:r>
                      <a:r>
                        <a:rPr lang="en-US" sz="1100" kern="1200" dirty="0" smtClean="0">
                          <a:solidFill>
                            <a:schemeClr val="dk1"/>
                          </a:solidFill>
                          <a:latin typeface="+mn-lt"/>
                          <a:ea typeface="+mn-ea"/>
                          <a:cs typeface="+mn-cs"/>
                        </a:rPr>
                        <a:t> is stopped or so severely impacted that critical</a:t>
                      </a:r>
                      <a:r>
                        <a:rPr lang="en-US" sz="1100" kern="1200" baseline="0" dirty="0" smtClean="0">
                          <a:solidFill>
                            <a:schemeClr val="dk1"/>
                          </a:solidFill>
                          <a:latin typeface="+mn-lt"/>
                          <a:ea typeface="+mn-ea"/>
                          <a:cs typeface="+mn-cs"/>
                        </a:rPr>
                        <a:t> business functions cannot be performed.</a:t>
                      </a:r>
                      <a:endParaRPr lang="en-US" sz="1100" dirty="0"/>
                    </a:p>
                  </a:txBody>
                  <a:tcPr>
                    <a:solidFill>
                      <a:srgbClr val="FF0000"/>
                    </a:solidFill>
                  </a:tcPr>
                </a:tc>
                <a:tc>
                  <a:txBody>
                    <a:bodyPr/>
                    <a:lstStyle/>
                    <a:p>
                      <a:pPr marL="171450" indent="-171450">
                        <a:buFont typeface="Arial"/>
                        <a:buChar char="•"/>
                      </a:pPr>
                      <a:r>
                        <a:rPr lang="en-US" sz="1100" dirty="0" smtClean="0"/>
                        <a:t>Quantum product</a:t>
                      </a:r>
                      <a:r>
                        <a:rPr lang="en-US" sz="1100" baseline="0" dirty="0" smtClean="0"/>
                        <a:t> </a:t>
                      </a:r>
                      <a:r>
                        <a:rPr lang="en-US" sz="1100" dirty="0" smtClean="0"/>
                        <a:t>is 100%</a:t>
                      </a:r>
                      <a:r>
                        <a:rPr lang="en-US" sz="1100" baseline="0" dirty="0" smtClean="0"/>
                        <a:t> down</a:t>
                      </a:r>
                    </a:p>
                    <a:p>
                      <a:pPr marL="171450" indent="-171450">
                        <a:buFont typeface="Arial"/>
                        <a:buChar char="•"/>
                      </a:pPr>
                      <a:r>
                        <a:rPr lang="en-US" sz="1100" baseline="0" dirty="0" smtClean="0"/>
                        <a:t>Quantum product problem is preventing the customer from accessing the system or their data (e.g., DXi Blockpool Verify operation, one or more StorNext filesystems not accessible, etc.)</a:t>
                      </a:r>
                    </a:p>
                    <a:p>
                      <a:pPr marL="171450" indent="-171450">
                        <a:buFont typeface="Arial"/>
                        <a:buChar char="•"/>
                      </a:pPr>
                      <a:r>
                        <a:rPr lang="en-US" sz="1100" dirty="0" smtClean="0"/>
                        <a:t>Any data loss and/or data corruption</a:t>
                      </a:r>
                    </a:p>
                  </a:txBody>
                  <a:tcPr>
                    <a:solidFill>
                      <a:srgbClr val="FF0000"/>
                    </a:solidFill>
                  </a:tcPr>
                </a:tc>
              </a:tr>
              <a:tr h="370840">
                <a:tc>
                  <a:txBody>
                    <a:bodyPr/>
                    <a:lstStyle/>
                    <a:p>
                      <a:r>
                        <a:rPr lang="en-US" sz="1100" dirty="0" smtClean="0"/>
                        <a:t>Downgraded from Critical</a:t>
                      </a:r>
                      <a:endParaRPr lang="en-US" sz="1100" dirty="0"/>
                    </a:p>
                  </a:txBody>
                  <a:tcPr>
                    <a:solidFill>
                      <a:srgbClr val="FF6666"/>
                    </a:solidFill>
                  </a:tcPr>
                </a:tc>
                <a:tc>
                  <a:txBody>
                    <a:bodyPr/>
                    <a:lstStyle/>
                    <a:p>
                      <a:r>
                        <a:rPr lang="en-US" sz="1100" dirty="0" smtClean="0"/>
                        <a:t>Work-around</a:t>
                      </a:r>
                      <a:r>
                        <a:rPr lang="en-US" sz="1100" baseline="0" dirty="0" smtClean="0"/>
                        <a:t> has been applied to a Critical SR such that the system and/or data is now available to the customer</a:t>
                      </a:r>
                      <a:endParaRPr lang="en-US" sz="1100" dirty="0"/>
                    </a:p>
                  </a:txBody>
                  <a:tcPr>
                    <a:solidFill>
                      <a:srgbClr val="FF6666"/>
                    </a:solidFill>
                  </a:tcPr>
                </a:tc>
                <a:tc>
                  <a:txBody>
                    <a:bodyPr/>
                    <a:lstStyle/>
                    <a:p>
                      <a:pPr marL="171450" indent="-171450">
                        <a:buFont typeface="Arial"/>
                        <a:buChar char="•"/>
                      </a:pPr>
                      <a:r>
                        <a:rPr lang="en-US" sz="1100" baseline="0" dirty="0" smtClean="0">
                          <a:latin typeface="+mn-lt"/>
                        </a:rPr>
                        <a:t>Re-booting a non-responsive product</a:t>
                      </a:r>
                    </a:p>
                    <a:p>
                      <a:pPr marL="171450" indent="-171450">
                        <a:buFont typeface="Arial"/>
                        <a:buChar char="•"/>
                      </a:pPr>
                      <a:r>
                        <a:rPr lang="en-US" sz="1100" baseline="0" dirty="0" smtClean="0">
                          <a:latin typeface="+mn-lt"/>
                        </a:rPr>
                        <a:t>Provided a temporary work-around that allows the customer to resume operations, even in a somewhat limited mode</a:t>
                      </a:r>
                    </a:p>
                    <a:p>
                      <a:pPr marL="171450" indent="-171450">
                        <a:buFont typeface="Arial"/>
                        <a:buChar char="•"/>
                      </a:pPr>
                      <a:endParaRPr lang="en-US" sz="1100" baseline="0" dirty="0" smtClean="0">
                        <a:latin typeface="+mn-lt"/>
                      </a:endParaRPr>
                    </a:p>
                  </a:txBody>
                  <a:tcPr>
                    <a:solidFill>
                      <a:srgbClr val="FF6666"/>
                    </a:solidFill>
                  </a:tcPr>
                </a:tc>
              </a:tr>
              <a:tr h="370840">
                <a:tc>
                  <a:txBody>
                    <a:bodyPr/>
                    <a:lstStyle/>
                    <a:p>
                      <a:r>
                        <a:rPr lang="en-US" sz="1100" baseline="0" dirty="0" smtClean="0"/>
                        <a:t>Major</a:t>
                      </a:r>
                      <a:endParaRPr lang="en-US" sz="1100" dirty="0"/>
                    </a:p>
                  </a:txBody>
                  <a:tcPr>
                    <a:solidFill>
                      <a:srgbClr val="FF6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cs typeface="Arial" pitchFamily="34" charset="0"/>
                        </a:rPr>
                        <a:t>Quantum product is able to perform standard functions, but the product performance or functionality</a:t>
                      </a:r>
                      <a:r>
                        <a:rPr lang="en-US" sz="1100" b="0" i="0" u="none" strike="noStrike" baseline="0" dirty="0" smtClean="0">
                          <a:solidFill>
                            <a:srgbClr val="000000"/>
                          </a:solidFill>
                          <a:latin typeface="+mn-lt"/>
                          <a:cs typeface="Arial" pitchFamily="34" charset="0"/>
                        </a:rPr>
                        <a:t> </a:t>
                      </a:r>
                      <a:r>
                        <a:rPr lang="en-US" sz="1100" b="0" i="0" u="none" strike="noStrike" dirty="0" smtClean="0">
                          <a:solidFill>
                            <a:srgbClr val="000000"/>
                          </a:solidFill>
                          <a:latin typeface="+mn-lt"/>
                          <a:cs typeface="Arial" pitchFamily="34" charset="0"/>
                        </a:rPr>
                        <a:t>is severely degraded</a:t>
                      </a:r>
                      <a:r>
                        <a:rPr lang="en-US" sz="1100" b="0" i="0" u="none" strike="noStrike" kern="1200" baseline="0" dirty="0" smtClean="0">
                          <a:solidFill>
                            <a:schemeClr val="dk1"/>
                          </a:solidFill>
                          <a:latin typeface="+mn-lt"/>
                          <a:ea typeface="+mn-ea"/>
                          <a:cs typeface="+mn-cs"/>
                        </a:rPr>
                        <a:t> or limited.</a:t>
                      </a:r>
                      <a:endParaRPr lang="en-US" sz="1100" dirty="0"/>
                    </a:p>
                  </a:txBody>
                  <a:tcPr>
                    <a:solidFill>
                      <a:srgbClr val="FF6600"/>
                    </a:solidFill>
                  </a:tcPr>
                </a:tc>
                <a:tc>
                  <a:txBody>
                    <a:bodyPr/>
                    <a:lstStyle/>
                    <a:p>
                      <a:pPr marL="171450" indent="-171450">
                        <a:buFont typeface="Arial"/>
                        <a:buChar char="•"/>
                      </a:pPr>
                      <a:r>
                        <a:rPr lang="en-US" sz="1100" dirty="0" smtClean="0">
                          <a:latin typeface="+mn-lt"/>
                        </a:rPr>
                        <a:t>Quantum product GUI is not accurately</a:t>
                      </a:r>
                      <a:r>
                        <a:rPr lang="en-US" sz="1100" baseline="0" dirty="0" smtClean="0">
                          <a:latin typeface="+mn-lt"/>
                        </a:rPr>
                        <a:t> reflecting status on key values that the customer uses to effectively manage their operations</a:t>
                      </a:r>
                    </a:p>
                    <a:p>
                      <a:pPr marL="171450" indent="-171450">
                        <a:buFont typeface="Arial"/>
                        <a:buChar char="•"/>
                      </a:pPr>
                      <a:r>
                        <a:rPr lang="en-US" sz="1100" dirty="0" smtClean="0">
                          <a:latin typeface="+mn-lt"/>
                        </a:rPr>
                        <a:t>A </a:t>
                      </a:r>
                      <a:r>
                        <a:rPr lang="en-US" sz="1100" baseline="0" dirty="0" smtClean="0">
                          <a:latin typeface="+mn-lt"/>
                        </a:rPr>
                        <a:t>component failure that could result in a DUDL event if the redundant component fails (e.g., disk drive failure, redundant controller failure, redundant robot failure, etc.)</a:t>
                      </a:r>
                    </a:p>
                  </a:txBody>
                  <a:tcPr>
                    <a:solidFill>
                      <a:srgbClr val="FF6600"/>
                    </a:solidFill>
                  </a:tcPr>
                </a:tc>
              </a:tr>
              <a:tr h="370840">
                <a:tc>
                  <a:txBody>
                    <a:bodyPr/>
                    <a:lstStyle/>
                    <a:p>
                      <a:r>
                        <a:rPr lang="en-US" sz="1100" baseline="0" dirty="0" smtClean="0"/>
                        <a:t>Minor</a:t>
                      </a:r>
                      <a:endParaRPr lang="en-US" sz="1100" dirty="0"/>
                    </a:p>
                  </a:txBody>
                  <a:tcPr>
                    <a:solidFill>
                      <a:srgbClr val="FFFF00"/>
                    </a:solid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Quantum product is experiencing a</a:t>
                      </a:r>
                      <a:r>
                        <a:rPr lang="en-US" sz="1100" kern="1200" baseline="0" dirty="0" smtClean="0">
                          <a:solidFill>
                            <a:schemeClr val="dk1"/>
                          </a:solidFill>
                          <a:latin typeface="+mn-lt"/>
                          <a:ea typeface="+mn-ea"/>
                          <a:cs typeface="+mn-cs"/>
                        </a:rPr>
                        <a:t> minor loss of service, anomaly,</a:t>
                      </a:r>
                      <a:r>
                        <a:rPr lang="en-US" sz="1100" kern="1200" dirty="0" smtClean="0">
                          <a:solidFill>
                            <a:schemeClr val="dk1"/>
                          </a:solidFill>
                          <a:latin typeface="+mn-lt"/>
                          <a:ea typeface="+mn-ea"/>
                          <a:cs typeface="+mn-cs"/>
                        </a:rPr>
                        <a:t> or cosmetic defect that inflicts little or no business impact.</a:t>
                      </a:r>
                      <a:r>
                        <a:rPr lang="en-US" sz="1100" kern="1200" baseline="0" dirty="0" smtClean="0">
                          <a:solidFill>
                            <a:schemeClr val="dk1"/>
                          </a:solidFill>
                          <a:latin typeface="+mn-lt"/>
                          <a:ea typeface="+mn-ea"/>
                          <a:cs typeface="+mn-cs"/>
                        </a:rPr>
                        <a:t> </a:t>
                      </a:r>
                      <a:r>
                        <a:rPr lang="en-US" sz="1100" kern="1200" dirty="0" smtClean="0">
                          <a:solidFill>
                            <a:schemeClr val="dk1"/>
                          </a:solidFill>
                          <a:latin typeface="+mn-lt"/>
                          <a:ea typeface="+mn-ea"/>
                          <a:cs typeface="+mn-cs"/>
                        </a:rPr>
                        <a:t>Resolution may require a workaround or hardware/software upgrade to mitigate the problem.</a:t>
                      </a:r>
                      <a:endParaRPr lang="en-US" sz="1100" dirty="0" smtClean="0">
                        <a:solidFill>
                          <a:schemeClr val="tx1"/>
                        </a:solidFill>
                      </a:endParaRPr>
                    </a:p>
                  </a:txBody>
                  <a:tcPr>
                    <a:solidFill>
                      <a:srgbClr val="FFFF00"/>
                    </a:solidFill>
                  </a:tcPr>
                </a:tc>
                <a:tc>
                  <a:txBody>
                    <a:bodyPr/>
                    <a:lstStyle/>
                    <a:p>
                      <a:pPr marL="171450" indent="-171450">
                        <a:buFont typeface="Arial"/>
                        <a:buChar char="•"/>
                      </a:pPr>
                      <a:r>
                        <a:rPr lang="en-US" sz="1100" dirty="0" smtClean="0"/>
                        <a:t>Non-critical component failure (e.g.,</a:t>
                      </a:r>
                      <a:r>
                        <a:rPr lang="en-US" sz="1100" baseline="0" dirty="0" smtClean="0"/>
                        <a:t> single tape drive in a multi-drive library product)</a:t>
                      </a:r>
                      <a:endParaRPr lang="en-US" sz="1100" dirty="0" smtClean="0"/>
                    </a:p>
                    <a:p>
                      <a:pPr marL="171450" indent="-171450">
                        <a:buFont typeface="Arial"/>
                        <a:buChar char="•"/>
                      </a:pPr>
                      <a:r>
                        <a:rPr lang="en-US" sz="1100" dirty="0" smtClean="0"/>
                        <a:t>Component expiration</a:t>
                      </a:r>
                      <a:r>
                        <a:rPr lang="en-US" sz="1100" baseline="0" dirty="0" smtClean="0"/>
                        <a:t> alert (e.g., battery)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dirty="0" smtClean="0">
                          <a:solidFill>
                            <a:schemeClr val="tx1"/>
                          </a:solidFill>
                        </a:rPr>
                        <a:t>Non-critical GUI value</a:t>
                      </a:r>
                      <a:r>
                        <a:rPr lang="en-US" sz="1100" baseline="0" dirty="0" smtClean="0">
                          <a:solidFill>
                            <a:schemeClr val="tx1"/>
                          </a:solidFill>
                        </a:rPr>
                        <a:t> is inaccurate</a:t>
                      </a:r>
                    </a:p>
                    <a:p>
                      <a:pPr marL="171450" indent="-171450">
                        <a:buFont typeface="Arial"/>
                        <a:buChar char="•"/>
                      </a:pPr>
                      <a:endParaRPr lang="en-US" sz="1100" baseline="0" dirty="0" smtClean="0"/>
                    </a:p>
                  </a:txBody>
                  <a:tcPr>
                    <a:solidFill>
                      <a:srgbClr val="FFFF00"/>
                    </a:solidFill>
                  </a:tcPr>
                </a:tc>
              </a:tr>
              <a:tr h="370840">
                <a:tc>
                  <a:txBody>
                    <a:bodyPr/>
                    <a:lstStyle/>
                    <a:p>
                      <a:r>
                        <a:rPr lang="en-US" sz="1100" dirty="0" smtClean="0"/>
                        <a:t>Minimal</a:t>
                      </a:r>
                      <a:endParaRPr lang="en-US" sz="1100" dirty="0"/>
                    </a:p>
                  </a:txBody>
                  <a:tcPr>
                    <a:solidFill>
                      <a:srgbClr val="66FF66"/>
                    </a:solidFill>
                  </a:tcPr>
                </a:tc>
                <a:tc>
                  <a:txBody>
                    <a:bodyPr/>
                    <a:lstStyle/>
                    <a:p>
                      <a:r>
                        <a:rPr lang="en-US" sz="1100" dirty="0" smtClean="0"/>
                        <a:t>Quantum product is operating normally and there is no impact to production systems.</a:t>
                      </a:r>
                      <a:r>
                        <a:rPr lang="en-US" sz="1100" kern="1200" dirty="0" smtClean="0">
                          <a:solidFill>
                            <a:schemeClr val="dk1"/>
                          </a:solidFill>
                          <a:latin typeface="+mn-lt"/>
                          <a:ea typeface="+mn-ea"/>
                          <a:cs typeface="+mn-cs"/>
                        </a:rPr>
                        <a:t> Includes</a:t>
                      </a:r>
                      <a:r>
                        <a:rPr lang="en-US" sz="1100" kern="1200" baseline="0" dirty="0" smtClean="0">
                          <a:solidFill>
                            <a:schemeClr val="dk1"/>
                          </a:solidFill>
                          <a:latin typeface="+mn-lt"/>
                          <a:ea typeface="+mn-ea"/>
                          <a:cs typeface="+mn-cs"/>
                        </a:rPr>
                        <a:t> c</a:t>
                      </a:r>
                      <a:r>
                        <a:rPr lang="en-US" sz="1100" kern="1200" dirty="0" smtClean="0">
                          <a:solidFill>
                            <a:schemeClr val="dk1"/>
                          </a:solidFill>
                          <a:latin typeface="+mn-lt"/>
                          <a:ea typeface="+mn-ea"/>
                          <a:cs typeface="+mn-cs"/>
                        </a:rPr>
                        <a:t>ustomer</a:t>
                      </a:r>
                      <a:r>
                        <a:rPr lang="en-US" sz="1100" kern="1200" baseline="0" dirty="0" smtClean="0">
                          <a:solidFill>
                            <a:schemeClr val="dk1"/>
                          </a:solidFill>
                          <a:latin typeface="+mn-lt"/>
                          <a:ea typeface="+mn-ea"/>
                          <a:cs typeface="+mn-cs"/>
                        </a:rPr>
                        <a:t> </a:t>
                      </a:r>
                      <a:r>
                        <a:rPr lang="en-US" sz="1100" kern="1200" dirty="0" smtClean="0">
                          <a:solidFill>
                            <a:schemeClr val="dk1"/>
                          </a:solidFill>
                          <a:latin typeface="+mn-lt"/>
                          <a:ea typeface="+mn-ea"/>
                          <a:cs typeface="+mn-cs"/>
                        </a:rPr>
                        <a:t>requests for information, an enhancement, or documentation clarification regarding</a:t>
                      </a:r>
                      <a:r>
                        <a:rPr lang="en-US" sz="1100" kern="1200" baseline="0" dirty="0" smtClean="0">
                          <a:solidFill>
                            <a:schemeClr val="dk1"/>
                          </a:solidFill>
                          <a:latin typeface="+mn-lt"/>
                          <a:ea typeface="+mn-ea"/>
                          <a:cs typeface="+mn-cs"/>
                        </a:rPr>
                        <a:t> the use and maintenance of Quantum Product.</a:t>
                      </a:r>
                      <a:endParaRPr lang="en-US" sz="1100" dirty="0"/>
                    </a:p>
                  </a:txBody>
                  <a:tcPr>
                    <a:solidFill>
                      <a:srgbClr val="66FF66"/>
                    </a:solidFill>
                  </a:tcPr>
                </a:tc>
                <a:tc>
                  <a:txBody>
                    <a:bodyPr/>
                    <a:lstStyle/>
                    <a:p>
                      <a:pPr marL="171450" indent="-171450">
                        <a:buFont typeface="Arial"/>
                        <a:buChar char="•"/>
                      </a:pPr>
                      <a:r>
                        <a:rPr lang="en-US" sz="1100" dirty="0" smtClean="0"/>
                        <a:t>General customer question</a:t>
                      </a:r>
                    </a:p>
                    <a:p>
                      <a:pPr marL="171450" indent="-171450">
                        <a:buFont typeface="Arial"/>
                        <a:buChar char="•"/>
                      </a:pPr>
                      <a:r>
                        <a:rPr lang="en-US" sz="1100" baseline="0" dirty="0" smtClean="0"/>
                        <a:t>Product documentation is inaccurate</a:t>
                      </a:r>
                    </a:p>
                    <a:p>
                      <a:pPr marL="171450" indent="-171450">
                        <a:buFont typeface="Arial"/>
                        <a:buChar char="•"/>
                      </a:pPr>
                      <a:r>
                        <a:rPr lang="en-US" sz="1100" baseline="0" dirty="0" smtClean="0"/>
                        <a:t>Enhancement request</a:t>
                      </a:r>
                    </a:p>
                  </a:txBody>
                  <a:tcPr>
                    <a:solidFill>
                      <a:srgbClr val="66FF66"/>
                    </a:solidFill>
                  </a:tcPr>
                </a:tc>
              </a:tr>
            </a:tbl>
          </a:graphicData>
        </a:graphic>
      </p:graphicFrame>
      <p:sp>
        <p:nvSpPr>
          <p:cNvPr id="4" name="Slide Number Placeholder 3"/>
          <p:cNvSpPr>
            <a:spLocks noGrp="1"/>
          </p:cNvSpPr>
          <p:nvPr>
            <p:ph type="sldNum" sz="quarter" idx="10"/>
          </p:nvPr>
        </p:nvSpPr>
        <p:spPr/>
        <p:txBody>
          <a:bodyPr/>
          <a:lstStyle/>
          <a:p>
            <a:pPr>
              <a:defRPr/>
            </a:pPr>
            <a:fld id="{1D83E50B-BA52-4871-BCD3-4EADB33B5279}" type="slidenum">
              <a:rPr lang="en-US" smtClean="0"/>
              <a:pPr>
                <a:defRPr/>
              </a:pPr>
              <a:t>7</a:t>
            </a:fld>
            <a:endParaRPr lang="en-US" sz="1200" dirty="0"/>
          </a:p>
        </p:txBody>
      </p:sp>
    </p:spTree>
    <p:extLst>
      <p:ext uri="{BB962C8B-B14F-4D97-AF65-F5344CB8AC3E}">
        <p14:creationId xmlns="" xmlns:p14="http://schemas.microsoft.com/office/powerpoint/2010/main" val="42552320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sz="2400" dirty="0" smtClean="0"/>
              <a:t>Positioning CRU with our Customers</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8</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Trudi Eisenhour  </a:t>
            </a:r>
          </a:p>
        </p:txBody>
      </p:sp>
    </p:spTree>
    <p:extLst>
      <p:ext uri="{BB962C8B-B14F-4D97-AF65-F5344CB8AC3E}">
        <p14:creationId xmlns:p14="http://schemas.microsoft.com/office/powerpoint/2010/main" xmlns="" val="1499668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Positioning/Talking Points</a:t>
            </a:r>
            <a:endParaRPr lang="en-US" dirty="0"/>
          </a:p>
        </p:txBody>
      </p:sp>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9</a:t>
            </a:fld>
            <a:endParaRPr lang="en-US" sz="1200" dirty="0"/>
          </a:p>
        </p:txBody>
      </p:sp>
      <p:sp>
        <p:nvSpPr>
          <p:cNvPr id="4" name="Content Placeholder 2"/>
          <p:cNvSpPr>
            <a:spLocks noGrp="1"/>
          </p:cNvSpPr>
          <p:nvPr>
            <p:ph idx="1"/>
          </p:nvPr>
        </p:nvSpPr>
        <p:spPr>
          <a:xfrm>
            <a:off x="206622" y="1000496"/>
            <a:ext cx="8623053" cy="5029200"/>
          </a:xfrm>
        </p:spPr>
        <p:txBody>
          <a:bodyPr/>
          <a:lstStyle/>
          <a:p>
            <a:r>
              <a:rPr lang="en-US" dirty="0" smtClean="0"/>
              <a:t>When a CRU component is needed:</a:t>
            </a:r>
          </a:p>
          <a:p>
            <a:pPr lvl="1"/>
            <a:r>
              <a:rPr lang="en-US" sz="1600" dirty="0" smtClean="0"/>
              <a:t>Explain to the customer (regardless of contract), that the component that needs to be replaced has been identified as customer replaceable</a:t>
            </a:r>
          </a:p>
          <a:p>
            <a:pPr lvl="1"/>
            <a:r>
              <a:rPr lang="en-US" sz="1600" dirty="0" smtClean="0"/>
              <a:t>Ask if they would like the component simply shipped to them</a:t>
            </a:r>
          </a:p>
          <a:p>
            <a:pPr lvl="1"/>
            <a:r>
              <a:rPr lang="en-US" sz="1600" dirty="0" smtClean="0"/>
              <a:t>Explain that the component is easily replaced and that many have been able to get their system back to full operation much faster</a:t>
            </a:r>
          </a:p>
          <a:p>
            <a:pPr lvl="1"/>
            <a:r>
              <a:rPr lang="en-US" sz="1600" dirty="0" smtClean="0"/>
              <a:t>Let them know that the installation instructions are located on </a:t>
            </a:r>
            <a:r>
              <a:rPr lang="en-US" sz="1600" dirty="0" smtClean="0">
                <a:hlinkClick r:id="rId3"/>
              </a:rPr>
              <a:t>www.quantum.com/cssp</a:t>
            </a:r>
            <a:r>
              <a:rPr lang="en-US" sz="1600" dirty="0" smtClean="0"/>
              <a:t> (send an email with the info)</a:t>
            </a:r>
          </a:p>
          <a:p>
            <a:pPr lvl="1"/>
            <a:r>
              <a:rPr lang="en-US" sz="1600" dirty="0" smtClean="0"/>
              <a:t>Let them know that if they encounter any problems, they can call Tech Support for additional assistance</a:t>
            </a:r>
          </a:p>
          <a:p>
            <a:pPr lvl="1"/>
            <a:r>
              <a:rPr lang="en-US" sz="1600" dirty="0" smtClean="0"/>
              <a:t>Follow up with customer to confirm fix and close the SR</a:t>
            </a:r>
          </a:p>
          <a:p>
            <a:r>
              <a:rPr lang="en-US" dirty="0" smtClean="0"/>
              <a:t>Use these customer advantages:</a:t>
            </a:r>
          </a:p>
          <a:p>
            <a:pPr lvl="1"/>
            <a:r>
              <a:rPr lang="en-US" sz="1600" dirty="0" smtClean="0"/>
              <a:t>Be able to quickly replace failed components on a system in production as soon as the component arrives </a:t>
            </a:r>
          </a:p>
          <a:p>
            <a:pPr lvl="1"/>
            <a:r>
              <a:rPr lang="en-US" sz="1600" dirty="0" smtClean="0"/>
              <a:t>Greater control of the repair process by not having to schedule maintenance windows around a service technician </a:t>
            </a:r>
          </a:p>
          <a:p>
            <a:pPr lvl="1"/>
            <a:r>
              <a:rPr lang="en-US" sz="1600" dirty="0" smtClean="0"/>
              <a:t>Overall time to repair is reduced </a:t>
            </a:r>
          </a:p>
          <a:p>
            <a:pPr lvl="1"/>
            <a:r>
              <a:rPr lang="en-US" sz="1600" dirty="0" smtClean="0"/>
              <a:t>The ability to implement similar policies and procedures across all vendors</a:t>
            </a:r>
          </a:p>
          <a:p>
            <a:pPr marL="457200" lvl="1" indent="0">
              <a:buNone/>
            </a:pPr>
            <a:endParaRPr lang="en-US" sz="1600" dirty="0">
              <a:solidFill>
                <a:schemeClr val="tx1"/>
              </a:solidFill>
            </a:endParaRPr>
          </a:p>
        </p:txBody>
      </p:sp>
    </p:spTree>
    <p:extLst>
      <p:ext uri="{BB962C8B-B14F-4D97-AF65-F5344CB8AC3E}">
        <p14:creationId xmlns:p14="http://schemas.microsoft.com/office/powerpoint/2010/main" xmlns="" val="3038235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00457A-v01">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P00457A-v01</Template>
  <TotalTime>7734</TotalTime>
  <Words>2875</Words>
  <Application>Microsoft Office PowerPoint</Application>
  <PresentationFormat>On-screen Show (4:3)</PresentationFormat>
  <Paragraphs>394</Paragraphs>
  <Slides>39</Slides>
  <Notes>19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P00457A-v01</vt:lpstr>
      <vt:lpstr>Slide 1</vt:lpstr>
      <vt:lpstr>Slide 2</vt:lpstr>
      <vt:lpstr>Agenda</vt:lpstr>
      <vt:lpstr>Overview </vt:lpstr>
      <vt:lpstr>Overview</vt:lpstr>
      <vt:lpstr>Quantum Support Contracts vs Warranty</vt:lpstr>
      <vt:lpstr>SR Severity Definitions</vt:lpstr>
      <vt:lpstr>Positioning CRU with our Customers</vt:lpstr>
      <vt:lpstr>Customer Positioning/Talking Points</vt:lpstr>
      <vt:lpstr>Customer Visibility</vt:lpstr>
      <vt:lpstr>Startup Page for New Customers: www.quantum.com/startup</vt:lpstr>
      <vt:lpstr>CRU Card – Inside shipped replacement components</vt:lpstr>
      <vt:lpstr>Customer Self Service Portal: www.quantum.com/cssp</vt:lpstr>
      <vt:lpstr>Customer Self Service Portal : www.quantum.com/cssp Search Results</vt:lpstr>
      <vt:lpstr>Customer Self Service Portal : www.quantum.com/cssp  Serial Number Gate and Document Example</vt:lpstr>
      <vt:lpstr>CRU Documentation also accessible here:</vt:lpstr>
      <vt:lpstr> Contract Level Visibility for Service Team </vt:lpstr>
      <vt:lpstr>Service Contract “Coverage” Names</vt:lpstr>
      <vt:lpstr>Service Contract Response Targets</vt:lpstr>
      <vt:lpstr>Oracle SR Visibility – CRU Warranty</vt:lpstr>
      <vt:lpstr>Oracle SR Visibility – CRU Bronze </vt:lpstr>
      <vt:lpstr>Oracle SR Visibility – CRU Bronze w/Supplement</vt:lpstr>
      <vt:lpstr>Oracle SR Visibility – CRU Gold</vt:lpstr>
      <vt:lpstr>Oracle SR Visibility – Gold Supplement</vt:lpstr>
      <vt:lpstr>New Contract/CRU Strategy Summary</vt:lpstr>
      <vt:lpstr> CRU Visibility for Service Team </vt:lpstr>
      <vt:lpstr>Logistics Parts Catalog</vt:lpstr>
      <vt:lpstr>FRU List</vt:lpstr>
      <vt:lpstr>FRU List (cont.)</vt:lpstr>
      <vt:lpstr>FRU List (cont.)</vt:lpstr>
      <vt:lpstr>Service Visibility to CRUs - Summary </vt:lpstr>
      <vt:lpstr>CRU Documentation Strategy</vt:lpstr>
      <vt:lpstr>Boundary Conditions</vt:lpstr>
      <vt:lpstr>Boundary Document (0-15150-01)</vt:lpstr>
      <vt:lpstr>Boundary Examples</vt:lpstr>
      <vt:lpstr>Boundary Examples (cont.) </vt:lpstr>
      <vt:lpstr>Q&amp;A</vt:lpstr>
      <vt:lpstr>Slide 38</vt:lpstr>
      <vt:lpstr>Appendix</vt:lpstr>
    </vt:vector>
  </TitlesOfParts>
  <Company>Quantum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Hibbard</dc:creator>
  <cp:lastModifiedBy>Jim Hibbard</cp:lastModifiedBy>
  <cp:revision>763</cp:revision>
  <dcterms:created xsi:type="dcterms:W3CDTF">2012-09-07T19:19:40Z</dcterms:created>
  <dcterms:modified xsi:type="dcterms:W3CDTF">2013-10-10T13:50:44Z</dcterms:modified>
</cp:coreProperties>
</file>