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9" r:id="rId2"/>
    <p:sldMasterId id="2147483756" r:id="rId3"/>
  </p:sldMasterIdLst>
  <p:notesMasterIdLst>
    <p:notesMasterId r:id="rId40"/>
  </p:notesMasterIdLst>
  <p:handoutMasterIdLst>
    <p:handoutMasterId r:id="rId41"/>
  </p:handoutMasterIdLst>
  <p:sldIdLst>
    <p:sldId id="508" r:id="rId4"/>
    <p:sldId id="524" r:id="rId5"/>
    <p:sldId id="591" r:id="rId6"/>
    <p:sldId id="592" r:id="rId7"/>
    <p:sldId id="581" r:id="rId8"/>
    <p:sldId id="579" r:id="rId9"/>
    <p:sldId id="580" r:id="rId10"/>
    <p:sldId id="583" r:id="rId11"/>
    <p:sldId id="573" r:id="rId12"/>
    <p:sldId id="578" r:id="rId13"/>
    <p:sldId id="574" r:id="rId14"/>
    <p:sldId id="575" r:id="rId15"/>
    <p:sldId id="576" r:id="rId16"/>
    <p:sldId id="577" r:id="rId17"/>
    <p:sldId id="584" r:id="rId18"/>
    <p:sldId id="560" r:id="rId19"/>
    <p:sldId id="561" r:id="rId20"/>
    <p:sldId id="562" r:id="rId21"/>
    <p:sldId id="563" r:id="rId22"/>
    <p:sldId id="564" r:id="rId23"/>
    <p:sldId id="565" r:id="rId24"/>
    <p:sldId id="566" r:id="rId25"/>
    <p:sldId id="567" r:id="rId26"/>
    <p:sldId id="568" r:id="rId27"/>
    <p:sldId id="569" r:id="rId28"/>
    <p:sldId id="570" r:id="rId29"/>
    <p:sldId id="572" r:id="rId30"/>
    <p:sldId id="585" r:id="rId31"/>
    <p:sldId id="586" r:id="rId32"/>
    <p:sldId id="588" r:id="rId33"/>
    <p:sldId id="589" r:id="rId34"/>
    <p:sldId id="590" r:id="rId35"/>
    <p:sldId id="551" r:id="rId36"/>
    <p:sldId id="571" r:id="rId37"/>
    <p:sldId id="552" r:id="rId38"/>
    <p:sldId id="514" r:id="rId39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80">
          <p15:clr>
            <a:srgbClr val="A4A3A4"/>
          </p15:clr>
        </p15:guide>
        <p15:guide id="2" pos="2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nn Wasson" initials="LM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14141"/>
    <a:srgbClr val="00B6F1"/>
    <a:srgbClr val="212121"/>
    <a:srgbClr val="6A7B84"/>
    <a:srgbClr val="8EBE68"/>
    <a:srgbClr val="0F73C3"/>
    <a:srgbClr val="00FFFF"/>
    <a:srgbClr val="DCDCDC"/>
    <a:srgbClr val="F47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98" autoAdjust="0"/>
    <p:restoredTop sz="89470" autoAdjust="0"/>
  </p:normalViewPr>
  <p:slideViewPr>
    <p:cSldViewPr snapToGrid="0">
      <p:cViewPr>
        <p:scale>
          <a:sx n="110" d="100"/>
          <a:sy n="110" d="100"/>
        </p:scale>
        <p:origin x="1272" y="2744"/>
      </p:cViewPr>
      <p:guideLst>
        <p:guide orient="horz" pos="1180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440"/>
    </p:cViewPr>
  </p:sorterViewPr>
  <p:notesViewPr>
    <p:cSldViewPr snapToGrid="0">
      <p:cViewPr varScale="1">
        <p:scale>
          <a:sx n="115" d="100"/>
          <a:sy n="115" d="100"/>
        </p:scale>
        <p:origin x="-2394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commentAuthors" Target="commentAuthors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5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en-US" b="1" dirty="0" smtClean="0">
                <a:solidFill>
                  <a:schemeClr val="tx1"/>
                </a:solidFill>
              </a:rPr>
              <a:t>Samba VFS Operations Relative to Finder</a:t>
            </a:r>
            <a:endParaRPr lang="en-US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5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Sheet1!$D$6:$F$7</c:f>
              <c:strCache>
                <c:ptCount val="3"/>
                <c:pt idx="0">
                  <c:v>Finder</c:v>
                </c:pt>
                <c:pt idx="1">
                  <c:v>Finder with Named Streams</c:v>
                </c:pt>
                <c:pt idx="2">
                  <c:v>Windows Explorer</c:v>
                </c:pt>
              </c:strCache>
              <c:extLst/>
            </c:strRef>
          </c:cat>
          <c:val>
            <c:numRef>
              <c:f>Sheet1!$D$8:$F$8</c:f>
              <c:numCache>
                <c:formatCode>0.00%</c:formatCode>
                <c:ptCount val="3"/>
                <c:pt idx="0" formatCode="0%">
                  <c:v>1.0</c:v>
                </c:pt>
                <c:pt idx="1">
                  <c:v>0.0596</c:v>
                </c:pt>
                <c:pt idx="2">
                  <c:v>0.0352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774782592"/>
        <c:axId val="1774796608"/>
      </c:barChart>
      <c:catAx>
        <c:axId val="177478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4796608"/>
        <c:crosses val="autoZero"/>
        <c:auto val="1"/>
        <c:lblAlgn val="ctr"/>
        <c:lblOffset val="100"/>
        <c:noMultiLvlLbl val="0"/>
      </c:catAx>
      <c:valAx>
        <c:axId val="177479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478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4/6/17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4/6/17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519" y="4416633"/>
            <a:ext cx="5607362" cy="418296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861519-8410-4FA8-BFFA-133AFA38DA6C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5919893" cy="46482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8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chart" Target="../charts/chart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433144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137160" y="822960"/>
            <a:ext cx="8778240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rgbClr val="212121"/>
                </a:solidFill>
              </a:defRPr>
            </a:lvl1pPr>
            <a:lvl2pPr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399" y="2962275"/>
            <a:ext cx="6715125" cy="485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1724026"/>
            <a:ext cx="6705600" cy="11049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14681" y="485394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1000" b="0" dirty="0">
                <a:solidFill>
                  <a:srgbClr val="DDDDDD"/>
                </a:solidFill>
              </a:rPr>
              <a:t>Template QF00236 Rev </a:t>
            </a:r>
            <a:r>
              <a:rPr lang="en-US" sz="1000" b="0" dirty="0" smtClean="0">
                <a:solidFill>
                  <a:srgbClr val="DDDDDD"/>
                </a:solidFill>
              </a:rPr>
              <a:t>J DRAFT</a:t>
            </a:r>
            <a:endParaRPr lang="en-US" sz="1000" b="0" dirty="0">
              <a:solidFill>
                <a:srgbClr val="DDDDDD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070099" y="3636005"/>
            <a:ext cx="3886200" cy="32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070099" y="3997954"/>
            <a:ext cx="3886200" cy="32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DDMMMYYYY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Indicator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idx="1"/>
          </p:nvPr>
        </p:nvSpPr>
        <p:spPr bwMode="auto">
          <a:xfrm>
            <a:off x="371475" y="2409825"/>
            <a:ext cx="837247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</a:t>
            </a:r>
            <a:r>
              <a:rPr lang="en-US" sz="800" dirty="0" smtClean="0">
                <a:solidFill>
                  <a:schemeClr val="bg1"/>
                </a:solidFill>
                <a:cs typeface="Arial" charset="0"/>
                <a:sym typeface="Arial" charset="0"/>
              </a:rPr>
              <a:t>2017 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4195253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rgbClr val="6A7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8EBE68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shadows</a:t>
            </a:r>
          </a:p>
          <a:p>
            <a:r>
              <a:rPr lang="en-US" sz="1400"/>
              <a:t>gradients</a:t>
            </a:r>
          </a:p>
          <a:p>
            <a:r>
              <a:rPr lang="en-US" sz="140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Standard Styles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59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Sample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71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111719017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8277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MAP MARKER</a:t>
            </a:r>
            <a:endParaRPr lang="en-US" altLang="en-US" dirty="0">
              <a:ea typeface="+mn-ea"/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WORLD MAP</a:t>
            </a:r>
            <a:endParaRPr lang="en-US" altLang="en-US" dirty="0">
              <a:ea typeface="+mn-ea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rgbClr val="BCC0BA"/>
                </a:solidFill>
                <a:ea typeface="+mn-ea"/>
              </a:rPr>
              <a:t>DISK DRUMS / STORAGE</a:t>
            </a:r>
            <a:endParaRPr lang="en-US" altLang="en-US" sz="800" dirty="0">
              <a:solidFill>
                <a:srgbClr val="BCC0BA"/>
              </a:solidFill>
              <a:ea typeface="+mn-ea"/>
            </a:endParaRP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SECURITY / LOCKS</a:t>
            </a:r>
            <a:endParaRPr lang="en-US" altLang="en-US" dirty="0">
              <a:ea typeface="+mn-ea"/>
            </a:endParaRP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</a:t>
            </a:r>
            <a:r>
              <a:rPr lang="en-US" altLang="en-US" dirty="0" smtClean="0">
                <a:ea typeface="+mn-ea"/>
              </a:rPr>
              <a:t>PHONE/</a:t>
            </a:r>
            <a:r>
              <a:rPr lang="en-US" altLang="en-US" dirty="0" err="1" smtClean="0">
                <a:ea typeface="+mn-ea"/>
              </a:rPr>
              <a:t>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err="1" smtClean="0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TV</a:t>
            </a:r>
            <a:endParaRPr lang="en-US" altLang="en-US" dirty="0">
              <a:ea typeface="+mn-ea"/>
            </a:endParaRP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COGS – PROCESSES – SYSTEM -  POLICY MANAGER – DATA MOVEMENT - </a:t>
            </a:r>
            <a:r>
              <a:rPr lang="en-US" altLang="en-US" dirty="0" err="1" smtClean="0">
                <a:ea typeface="+mn-ea"/>
              </a:rPr>
              <a:t>iMover</a:t>
            </a:r>
            <a:endParaRPr lang="en-US" altLang="en-US" dirty="0" smtClean="0">
              <a:ea typeface="+mn-ea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  <a:endParaRPr lang="en-US" altLang="en-US" sz="800" dirty="0">
              <a:solidFill>
                <a:schemeClr val="accent5"/>
              </a:solidFill>
              <a:latin typeface="+mn-lt"/>
              <a:ea typeface="+mn-ea"/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Useful Iconography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33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 smtClean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  <a:endParaRPr lang="en-US" altLang="en-US" sz="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Useful Iconography Frames And Backgrounds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73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Arrows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4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137160" y="822960"/>
            <a:ext cx="8778240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rgbClr val="212121"/>
                </a:solidFill>
              </a:defRPr>
            </a:lvl1pPr>
            <a:lvl2pPr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247650" y="809626"/>
            <a:ext cx="8572500" cy="393382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7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-sid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433144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137160" y="822960"/>
            <a:ext cx="4549140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rgbClr val="212121"/>
                </a:solidFill>
              </a:defRPr>
            </a:lvl1pPr>
            <a:lvl2pPr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1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426" y="823564"/>
            <a:ext cx="4206240" cy="402336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822960"/>
            <a:ext cx="4206240" cy="402336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" y="822960"/>
            <a:ext cx="4206240" cy="4572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" y="1325880"/>
            <a:ext cx="4206240" cy="3520440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822960"/>
            <a:ext cx="4206240" cy="4572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371599"/>
            <a:ext cx="4206240" cy="3520440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endix Indicato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idx="1"/>
          </p:nvPr>
        </p:nvSpPr>
        <p:spPr bwMode="auto">
          <a:xfrm>
            <a:off x="371475" y="2409825"/>
            <a:ext cx="837247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2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399" y="2962275"/>
            <a:ext cx="6715125" cy="485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1724026"/>
            <a:ext cx="6705600" cy="11049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14681" y="485394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1000" b="0" dirty="0">
                <a:solidFill>
                  <a:srgbClr val="DDDDDD"/>
                </a:solidFill>
              </a:rPr>
              <a:t>Template QF00236 Rev </a:t>
            </a:r>
            <a:r>
              <a:rPr lang="en-US" sz="1000" b="0" dirty="0" smtClean="0">
                <a:solidFill>
                  <a:srgbClr val="DDDDDD"/>
                </a:solidFill>
              </a:rPr>
              <a:t>J DRAFT</a:t>
            </a:r>
            <a:endParaRPr lang="en-US" sz="1000" b="0" dirty="0">
              <a:solidFill>
                <a:srgbClr val="DDDDDD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070099" y="3636005"/>
            <a:ext cx="3886200" cy="32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070099" y="3997954"/>
            <a:ext cx="3886200" cy="32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DDMMMYYYY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2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theme" Target="../theme/theme2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182880" y="57150"/>
            <a:ext cx="736961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</a:t>
            </a:r>
            <a:r>
              <a:rPr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</a:t>
            </a:r>
            <a:r>
              <a:rPr 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7</a:t>
            </a:r>
            <a:r>
              <a:rPr dirty="0" smtClean="0">
                <a:solidFill>
                  <a:srgbClr val="898989"/>
                </a:solidFill>
                <a:latin typeface="Calibri" panose="020F0502020204030204" pitchFamily="34" charset="0"/>
              </a:rPr>
              <a:t> </a:t>
            </a: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pic>
        <p:nvPicPr>
          <p:cNvPr id="11" name="Picture 12"/>
          <p:cNvPicPr preferRelativeResize="0"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463" y="4772025"/>
            <a:ext cx="325795" cy="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200025" y="762000"/>
            <a:ext cx="8865183" cy="0"/>
          </a:xfrm>
          <a:prstGeom prst="line">
            <a:avLst/>
          </a:prstGeom>
          <a:ln w="222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0955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0" dirty="0" smtClean="0">
                <a:solidFill>
                  <a:srgbClr val="898989"/>
                </a:solidFill>
                <a:latin typeface="Calibri" panose="020F0502020204030204" pitchFamily="34" charset="0"/>
              </a:rPr>
              <a:t>Template</a:t>
            </a:r>
            <a:r>
              <a:rPr lang="en-US" i="0" baseline="0" dirty="0" smtClean="0">
                <a:solidFill>
                  <a:srgbClr val="898989"/>
                </a:solidFill>
                <a:latin typeface="Calibri" panose="020F0502020204030204" pitchFamily="34" charset="0"/>
              </a:rPr>
              <a:t> QF00236 Rev. J </a:t>
            </a:r>
            <a:endParaRPr i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6" r:id="rId2"/>
    <p:sldLayoutId id="2147483773" r:id="rId3"/>
    <p:sldLayoutId id="2147483710" r:id="rId4"/>
    <p:sldLayoutId id="2147483778" r:id="rId5"/>
    <p:sldLayoutId id="2147483711" r:id="rId6"/>
    <p:sldLayoutId id="2147483712" r:id="rId7"/>
    <p:sldLayoutId id="2147483774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0"/>
        </a:spcBef>
        <a:spcAft>
          <a:spcPts val="0"/>
        </a:spcAft>
        <a:buSzPct val="95000"/>
        <a:buBlip>
          <a:blip r:embed="rId12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1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2797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71" r:id="rId2"/>
    <p:sldLayoutId id="2147483749" r:id="rId3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0"/>
        </a:spcBef>
        <a:spcAft>
          <a:spcPts val="100"/>
        </a:spcAft>
        <a:buSzPct val="95000"/>
        <a:buBlip>
          <a:blip r:embed="rId5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1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11732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0"/>
        </a:spcBef>
        <a:spcAft>
          <a:spcPts val="100"/>
        </a:spcAft>
        <a:buSzPct val="95000"/>
        <a:buBlip>
          <a:blip r:embed="rId8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1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ntum.com/documentation" TargetMode="External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quantum.com/snnasdocs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NAS 1.4.0 TOI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2079196" y="3672683"/>
            <a:ext cx="5307565" cy="320040"/>
          </a:xfrm>
        </p:spPr>
        <p:txBody>
          <a:bodyPr/>
          <a:lstStyle/>
          <a:p>
            <a:r>
              <a:rPr lang="en-US" dirty="0" smtClean="0"/>
              <a:t>April 5</a:t>
            </a:r>
            <a:r>
              <a:rPr lang="en-US" baseline="30000" dirty="0" smtClean="0"/>
              <a:t>th</a:t>
            </a:r>
            <a:r>
              <a:rPr lang="en-US" dirty="0" smtClean="0"/>
              <a:t>, 2017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9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Upgrading NAS Flow Chart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51" y="834887"/>
            <a:ext cx="7320708" cy="3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Upgrade of a Single System Not in a NAS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No change from previous </a:t>
            </a:r>
            <a:r>
              <a:rPr lang="en-US" dirty="0" smtClean="0"/>
              <a:t>release</a:t>
            </a:r>
          </a:p>
          <a:p>
            <a:pPr lvl="1"/>
            <a:r>
              <a:rPr lang="en-US" dirty="0" smtClean="0"/>
              <a:t>From </a:t>
            </a:r>
            <a:r>
              <a:rPr lang="en-US" dirty="0" err="1" smtClean="0"/>
              <a:t>panshell</a:t>
            </a:r>
            <a:r>
              <a:rPr lang="en-US" dirty="0" smtClean="0"/>
              <a:t>:</a:t>
            </a:r>
          </a:p>
          <a:p>
            <a:pPr marL="398463" lvl="1" indent="0">
              <a:buNone/>
            </a:pPr>
            <a:r>
              <a:rPr lang="en-US" dirty="0" smtClean="0"/>
              <a:t>	system upgrade</a:t>
            </a:r>
            <a:endParaRPr lang="en-US" dirty="0"/>
          </a:p>
          <a:p>
            <a:pPr lvl="0"/>
            <a:r>
              <a:rPr lang="en-US" dirty="0"/>
              <a:t>Uses latest release available on the Quantum yum repo</a:t>
            </a:r>
          </a:p>
          <a:p>
            <a:pPr lvl="0"/>
            <a:r>
              <a:rPr lang="en-US" dirty="0"/>
              <a:t>If already at latest release, no change is made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6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Upgrade of All Nodes In a NAS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New command available this release </a:t>
            </a:r>
          </a:p>
          <a:p>
            <a:pPr lvl="1"/>
            <a:r>
              <a:rPr lang="en-US" dirty="0" smtClean="0"/>
              <a:t>From </a:t>
            </a:r>
            <a:r>
              <a:rPr lang="en-US" dirty="0" err="1" smtClean="0"/>
              <a:t>panshell</a:t>
            </a:r>
            <a:r>
              <a:rPr lang="en-US" dirty="0" smtClean="0"/>
              <a:t>:</a:t>
            </a:r>
          </a:p>
          <a:p>
            <a:pPr marL="398463" lvl="1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nascluster</a:t>
            </a:r>
            <a:r>
              <a:rPr lang="en-US" dirty="0" smtClean="0"/>
              <a:t> upgrade</a:t>
            </a:r>
            <a:endParaRPr lang="en-US" dirty="0"/>
          </a:p>
          <a:p>
            <a:pPr lvl="0"/>
            <a:r>
              <a:rPr lang="en-US" dirty="0" smtClean="0"/>
              <a:t>Upgrades </a:t>
            </a:r>
            <a:r>
              <a:rPr lang="en-US" dirty="0"/>
              <a:t>every </a:t>
            </a:r>
            <a:r>
              <a:rPr lang="en-US" dirty="0" smtClean="0"/>
              <a:t>node in </a:t>
            </a:r>
            <a:r>
              <a:rPr lang="en-US" dirty="0"/>
              <a:t>the </a:t>
            </a:r>
            <a:r>
              <a:rPr lang="en-US" dirty="0" smtClean="0"/>
              <a:t>NAS cluster </a:t>
            </a:r>
            <a:r>
              <a:rPr lang="en-US" dirty="0"/>
              <a:t>to the latest available </a:t>
            </a:r>
            <a:r>
              <a:rPr lang="en-US" dirty="0" smtClean="0"/>
              <a:t>release</a:t>
            </a:r>
          </a:p>
          <a:p>
            <a:pPr lvl="0"/>
            <a:r>
              <a:rPr lang="en-US" dirty="0" smtClean="0"/>
              <a:t>Command </a:t>
            </a:r>
            <a:r>
              <a:rPr lang="en-US" dirty="0"/>
              <a:t>can only be issued from the </a:t>
            </a:r>
            <a:r>
              <a:rPr lang="en-US" dirty="0" smtClean="0"/>
              <a:t>NAS cluster master</a:t>
            </a:r>
          </a:p>
          <a:p>
            <a:pPr lvl="0"/>
            <a:r>
              <a:rPr lang="en-US" dirty="0" smtClean="0"/>
              <a:t>If run from a non-master node, an error will be printed that includes:</a:t>
            </a:r>
          </a:p>
          <a:p>
            <a:pPr marL="0" lvl="0" indent="0">
              <a:buNone/>
            </a:pPr>
            <a:r>
              <a:rPr lang="en-US" dirty="0"/>
              <a:t>	</a:t>
            </a:r>
            <a:r>
              <a:rPr lang="en-US" dirty="0" smtClean="0"/>
              <a:t>Request </a:t>
            </a:r>
            <a:r>
              <a:rPr lang="en-US" dirty="0"/>
              <a:t>allowed only from NAS cluster </a:t>
            </a:r>
            <a:r>
              <a:rPr lang="en-US" dirty="0" smtClean="0"/>
              <a:t>master</a:t>
            </a:r>
          </a:p>
          <a:p>
            <a:r>
              <a:rPr lang="en-US" dirty="0" smtClean="0"/>
              <a:t>Uses </a:t>
            </a:r>
            <a:r>
              <a:rPr lang="en-US" dirty="0"/>
              <a:t>latest release available on the Quantum yum repo</a:t>
            </a:r>
          </a:p>
          <a:p>
            <a:r>
              <a:rPr lang="en-US" dirty="0"/>
              <a:t>If </a:t>
            </a:r>
            <a:r>
              <a:rPr lang="en-US" dirty="0" smtClean="0"/>
              <a:t>NAS cluster master already </a:t>
            </a:r>
            <a:r>
              <a:rPr lang="en-US" dirty="0"/>
              <a:t>at latest release, no change is </a:t>
            </a:r>
            <a:r>
              <a:rPr lang="en-US" dirty="0" smtClean="0"/>
              <a:t>made</a:t>
            </a:r>
          </a:p>
          <a:p>
            <a:pPr lvl="1"/>
            <a:r>
              <a:rPr lang="en-US" dirty="0" smtClean="0"/>
              <a:t>In this case, individually upgrade any node not already upgraded using ‘system upgrade’ on the node</a:t>
            </a:r>
            <a:endParaRPr lang="en-US" dirty="0"/>
          </a:p>
          <a:p>
            <a:r>
              <a:rPr lang="en-US" dirty="0" smtClean="0"/>
              <a:t>Minimizes </a:t>
            </a:r>
            <a:r>
              <a:rPr lang="en-US" dirty="0"/>
              <a:t>time that a share is not </a:t>
            </a:r>
            <a:r>
              <a:rPr lang="en-US" dirty="0" smtClean="0"/>
              <a:t>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Upgrade of a Single System Not in a NAS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Use </a:t>
            </a:r>
            <a:r>
              <a:rPr lang="en-US" dirty="0"/>
              <a:t>browser to download </a:t>
            </a:r>
            <a:r>
              <a:rPr lang="en-US" dirty="0" smtClean="0"/>
              <a:t>the firmware:</a:t>
            </a:r>
            <a:endParaRPr lang="en-US" dirty="0"/>
          </a:p>
          <a:p>
            <a:pPr lvl="1"/>
            <a:r>
              <a:rPr lang="en-US" dirty="0"/>
              <a:t> </a:t>
            </a:r>
            <a:r>
              <a:rPr lang="en-US" dirty="0" smtClean="0"/>
              <a:t>Quantum Web Site Support page for </a:t>
            </a:r>
            <a:r>
              <a:rPr lang="en-US" dirty="0" err="1" smtClean="0"/>
              <a:t>StorNext</a:t>
            </a:r>
            <a:r>
              <a:rPr lang="en-US" dirty="0" smtClean="0"/>
              <a:t> Scale-Out Storage/</a:t>
            </a:r>
            <a:r>
              <a:rPr lang="en-US" dirty="0" err="1" smtClean="0"/>
              <a:t>Stornext</a:t>
            </a:r>
            <a:r>
              <a:rPr lang="en-US" dirty="0" smtClean="0"/>
              <a:t> NAS)</a:t>
            </a:r>
          </a:p>
          <a:p>
            <a:pPr lvl="1"/>
            <a:r>
              <a:rPr lang="en-US" dirty="0" smtClean="0"/>
              <a:t>Firmware tab – select appliance (</a:t>
            </a:r>
            <a:r>
              <a:rPr lang="en-US" dirty="0" err="1" smtClean="0"/>
              <a:t>Artico</a:t>
            </a:r>
            <a:r>
              <a:rPr lang="en-US" dirty="0" smtClean="0"/>
              <a:t> or </a:t>
            </a:r>
            <a:r>
              <a:rPr lang="en-US" dirty="0" err="1" smtClean="0"/>
              <a:t>Xcellis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You will be prompted for appliance serial number</a:t>
            </a:r>
          </a:p>
          <a:p>
            <a:pPr lvl="1"/>
            <a:r>
              <a:rPr lang="en-US" dirty="0" smtClean="0"/>
              <a:t>Copy downloaded file to the /</a:t>
            </a:r>
            <a:r>
              <a:rPr lang="en-US" dirty="0" err="1" smtClean="0"/>
              <a:t>tmp</a:t>
            </a:r>
            <a:r>
              <a:rPr lang="en-US" dirty="0" smtClean="0"/>
              <a:t> directory on the appliance</a:t>
            </a:r>
            <a:endParaRPr lang="en-US" dirty="0"/>
          </a:p>
          <a:p>
            <a:pPr marL="227013" lvl="1" indent="-227013">
              <a:spcBef>
                <a:spcPts val="0"/>
              </a:spcBef>
              <a:spcAft>
                <a:spcPts val="0"/>
              </a:spcAft>
              <a:buClrTx/>
              <a:buBlip>
                <a:blip r:embed="rId2"/>
              </a:buBlip>
            </a:pPr>
            <a:r>
              <a:rPr lang="en-US" dirty="0"/>
              <a:t>Extract the files to the /</a:t>
            </a:r>
            <a:r>
              <a:rPr lang="en-US" dirty="0" err="1"/>
              <a:t>var</a:t>
            </a:r>
            <a:r>
              <a:rPr lang="en-US" dirty="0"/>
              <a:t>/upgrade </a:t>
            </a:r>
            <a:r>
              <a:rPr lang="en-US" dirty="0" smtClean="0"/>
              <a:t>directory</a:t>
            </a:r>
          </a:p>
          <a:p>
            <a:pPr marL="288925" lvl="2" indent="0">
              <a:spcAft>
                <a:spcPts val="0"/>
              </a:spcAft>
              <a:buClrTx/>
              <a:buNone/>
            </a:pPr>
            <a:r>
              <a:rPr lang="en-US" sz="1600" dirty="0" smtClean="0"/>
              <a:t>	log in as root to the appliance</a:t>
            </a:r>
          </a:p>
          <a:p>
            <a:pPr marL="288925" lvl="2" indent="0">
              <a:spcAft>
                <a:spcPts val="0"/>
              </a:spcAft>
              <a:buClrTx/>
              <a:buNone/>
            </a:pPr>
            <a:r>
              <a:rPr lang="en-US" sz="1600" dirty="0" smtClean="0"/>
              <a:t>	cd /</a:t>
            </a:r>
            <a:r>
              <a:rPr lang="en-US" sz="1600" dirty="0" err="1" smtClean="0"/>
              <a:t>var</a:t>
            </a:r>
            <a:r>
              <a:rPr lang="en-US" sz="1600" dirty="0" smtClean="0"/>
              <a:t>/upgrade</a:t>
            </a:r>
          </a:p>
          <a:p>
            <a:pPr marL="288925" lvl="2" indent="0">
              <a:spcAft>
                <a:spcPts val="0"/>
              </a:spcAft>
              <a:buClrTx/>
              <a:buNone/>
            </a:pPr>
            <a:r>
              <a:rPr lang="en-US" sz="1600" dirty="0" smtClean="0"/>
              <a:t>	tar </a:t>
            </a:r>
            <a:r>
              <a:rPr lang="en-US" sz="1600" dirty="0" err="1" smtClean="0"/>
              <a:t>zxvf</a:t>
            </a:r>
            <a:r>
              <a:rPr lang="en-US" sz="1600" dirty="0" smtClean="0"/>
              <a:t> &lt;full path to downloaded file&gt;</a:t>
            </a:r>
          </a:p>
          <a:p>
            <a:pPr marL="288925" lvl="2" indent="0">
              <a:spcAft>
                <a:spcPts val="0"/>
              </a:spcAft>
              <a:buClrTx/>
              <a:buNone/>
            </a:pPr>
            <a:r>
              <a:rPr lang="en-US" sz="1600" dirty="0"/>
              <a:t>	</a:t>
            </a:r>
            <a:r>
              <a:rPr lang="en-US" sz="1600" dirty="0" err="1" smtClean="0"/>
              <a:t>rm</a:t>
            </a:r>
            <a:r>
              <a:rPr lang="en-US" sz="1600" dirty="0" smtClean="0"/>
              <a:t> &lt;full path to downloaded file&gt;</a:t>
            </a:r>
            <a:endParaRPr lang="en-US" sz="1600" dirty="0"/>
          </a:p>
          <a:p>
            <a:pPr lvl="0"/>
            <a:r>
              <a:rPr lang="en-US" dirty="0" smtClean="0"/>
              <a:t>From </a:t>
            </a:r>
            <a:r>
              <a:rPr lang="en-US" dirty="0" err="1" smtClean="0"/>
              <a:t>panshell</a:t>
            </a:r>
            <a:r>
              <a:rPr lang="en-US" dirty="0" smtClean="0"/>
              <a:t>, run </a:t>
            </a:r>
            <a:r>
              <a:rPr lang="en-US" dirty="0"/>
              <a:t>the following command TWO times: </a:t>
            </a:r>
            <a:endParaRPr lang="en-US" dirty="0" smtClean="0"/>
          </a:p>
          <a:p>
            <a:pPr marL="398463" lvl="1" indent="0">
              <a:buNone/>
            </a:pPr>
            <a:r>
              <a:rPr lang="en-US" dirty="0" smtClean="0"/>
              <a:t>	system </a:t>
            </a:r>
            <a:r>
              <a:rPr lang="en-US" dirty="0"/>
              <a:t>upgrade local</a:t>
            </a:r>
          </a:p>
          <a:p>
            <a:pPr lvl="1"/>
            <a:r>
              <a:rPr lang="en-US" dirty="0" smtClean="0"/>
              <a:t>NOTE:</a:t>
            </a:r>
            <a:r>
              <a:rPr lang="en-US" dirty="0"/>
              <a:t>  The ‘system upgrade local’ command must be run twice to complete the upgrade </a:t>
            </a:r>
            <a:r>
              <a:rPr lang="en-US" dirty="0" smtClean="0"/>
              <a:t>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1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/>
              <a:t>Upgrade of All Nodes In a NAS 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Use browser </a:t>
            </a:r>
            <a:r>
              <a:rPr lang="en-US" dirty="0"/>
              <a:t>to download </a:t>
            </a:r>
            <a:r>
              <a:rPr lang="en-US" dirty="0" smtClean="0"/>
              <a:t>the firmware:</a:t>
            </a:r>
            <a:endParaRPr lang="en-US" dirty="0"/>
          </a:p>
          <a:p>
            <a:pPr lvl="1"/>
            <a:r>
              <a:rPr lang="en-US" dirty="0"/>
              <a:t> </a:t>
            </a:r>
            <a:r>
              <a:rPr lang="en-US" dirty="0" smtClean="0"/>
              <a:t>Quantum Web Site Support page for </a:t>
            </a:r>
            <a:r>
              <a:rPr lang="en-US" dirty="0" err="1" smtClean="0"/>
              <a:t>StorNext</a:t>
            </a:r>
            <a:r>
              <a:rPr lang="en-US" dirty="0" smtClean="0"/>
              <a:t> Scale-Out Storage/</a:t>
            </a:r>
            <a:r>
              <a:rPr lang="en-US" dirty="0" err="1" smtClean="0"/>
              <a:t>Stornext</a:t>
            </a:r>
            <a:r>
              <a:rPr lang="en-US" dirty="0" smtClean="0"/>
              <a:t> NAS)</a:t>
            </a:r>
          </a:p>
          <a:p>
            <a:pPr lvl="1"/>
            <a:r>
              <a:rPr lang="en-US" dirty="0" smtClean="0"/>
              <a:t>Firmware tab – select appliance (</a:t>
            </a:r>
            <a:r>
              <a:rPr lang="en-US" dirty="0" err="1" smtClean="0"/>
              <a:t>Artico</a:t>
            </a:r>
            <a:r>
              <a:rPr lang="en-US" dirty="0" smtClean="0"/>
              <a:t> or </a:t>
            </a:r>
            <a:r>
              <a:rPr lang="en-US" dirty="0" err="1" smtClean="0"/>
              <a:t>Xcellis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You will be prompted for appliance serial number</a:t>
            </a:r>
          </a:p>
          <a:p>
            <a:pPr lvl="1"/>
            <a:r>
              <a:rPr lang="en-US" dirty="0" smtClean="0"/>
              <a:t>Copy downloaded file to the /</a:t>
            </a:r>
            <a:r>
              <a:rPr lang="en-US" dirty="0" err="1" smtClean="0"/>
              <a:t>tmp</a:t>
            </a:r>
            <a:r>
              <a:rPr lang="en-US" dirty="0" smtClean="0"/>
              <a:t> directory on the appliance </a:t>
            </a:r>
            <a:r>
              <a:rPr lang="en-US" b="1" dirty="0" smtClean="0"/>
              <a:t>that is the NAS Cluster master</a:t>
            </a:r>
            <a:endParaRPr lang="en-US" b="1" dirty="0"/>
          </a:p>
          <a:p>
            <a:pPr marL="227013" lvl="1" indent="-227013">
              <a:spcBef>
                <a:spcPts val="0"/>
              </a:spcBef>
              <a:spcAft>
                <a:spcPts val="0"/>
              </a:spcAft>
              <a:buClrTx/>
              <a:buBlip>
                <a:blip r:embed="rId2"/>
              </a:buBlip>
            </a:pPr>
            <a:r>
              <a:rPr lang="en-US" dirty="0"/>
              <a:t>Extract the files to the /</a:t>
            </a:r>
            <a:r>
              <a:rPr lang="en-US" dirty="0" err="1"/>
              <a:t>var</a:t>
            </a:r>
            <a:r>
              <a:rPr lang="en-US" dirty="0"/>
              <a:t>/upgrade </a:t>
            </a:r>
            <a:r>
              <a:rPr lang="en-US" dirty="0" smtClean="0"/>
              <a:t>directory</a:t>
            </a:r>
          </a:p>
          <a:p>
            <a:pPr marL="288925" lvl="2" indent="0">
              <a:spcAft>
                <a:spcPts val="0"/>
              </a:spcAft>
              <a:buClrTx/>
              <a:buNone/>
            </a:pPr>
            <a:r>
              <a:rPr lang="en-US" sz="1600" dirty="0" smtClean="0"/>
              <a:t>	log in as root to the appliance </a:t>
            </a:r>
            <a:r>
              <a:rPr lang="en-US" sz="1600" b="1" dirty="0" smtClean="0"/>
              <a:t>that is the NAS Cluster master</a:t>
            </a:r>
            <a:endParaRPr lang="en-US" sz="1600" dirty="0" smtClean="0"/>
          </a:p>
          <a:p>
            <a:pPr marL="288925" lvl="2" indent="0">
              <a:spcAft>
                <a:spcPts val="0"/>
              </a:spcAft>
              <a:buClrTx/>
              <a:buNone/>
            </a:pPr>
            <a:r>
              <a:rPr lang="en-US" sz="1600" dirty="0" smtClean="0"/>
              <a:t>	cd /</a:t>
            </a:r>
            <a:r>
              <a:rPr lang="en-US" sz="1600" dirty="0" err="1" smtClean="0"/>
              <a:t>var</a:t>
            </a:r>
            <a:r>
              <a:rPr lang="en-US" sz="1600" dirty="0" smtClean="0"/>
              <a:t>/upgrade</a:t>
            </a:r>
          </a:p>
          <a:p>
            <a:pPr marL="288925" lvl="2" indent="0">
              <a:spcAft>
                <a:spcPts val="0"/>
              </a:spcAft>
              <a:buClrTx/>
              <a:buNone/>
            </a:pPr>
            <a:r>
              <a:rPr lang="en-US" sz="1600" dirty="0" smtClean="0"/>
              <a:t>	tar </a:t>
            </a:r>
            <a:r>
              <a:rPr lang="en-US" sz="1600" dirty="0" err="1" smtClean="0"/>
              <a:t>zxvf</a:t>
            </a:r>
            <a:r>
              <a:rPr lang="en-US" sz="1600" dirty="0" smtClean="0"/>
              <a:t> &lt;full path to downloaded file&gt;</a:t>
            </a:r>
          </a:p>
          <a:p>
            <a:pPr marL="288925" lvl="2" indent="0">
              <a:spcAft>
                <a:spcPts val="0"/>
              </a:spcAft>
              <a:buClrTx/>
              <a:buNone/>
            </a:pPr>
            <a:r>
              <a:rPr lang="en-US" sz="1600" dirty="0"/>
              <a:t>	</a:t>
            </a:r>
            <a:r>
              <a:rPr lang="en-US" sz="1600" dirty="0" err="1" smtClean="0"/>
              <a:t>rm</a:t>
            </a:r>
            <a:r>
              <a:rPr lang="en-US" sz="1600" dirty="0" smtClean="0"/>
              <a:t> &lt;full path to downloaded file&gt;</a:t>
            </a:r>
            <a:endParaRPr lang="en-US" sz="1600" dirty="0"/>
          </a:p>
          <a:p>
            <a:pPr lvl="0"/>
            <a:r>
              <a:rPr lang="en-US" dirty="0" smtClean="0"/>
              <a:t>From </a:t>
            </a:r>
            <a:r>
              <a:rPr lang="en-US" dirty="0" err="1" smtClean="0"/>
              <a:t>panshell</a:t>
            </a:r>
            <a:r>
              <a:rPr lang="en-US" dirty="0" smtClean="0"/>
              <a:t>, run </a:t>
            </a:r>
            <a:r>
              <a:rPr lang="en-US" dirty="0"/>
              <a:t>the following command TWO times: </a:t>
            </a:r>
            <a:endParaRPr lang="en-US" dirty="0" smtClean="0"/>
          </a:p>
          <a:p>
            <a:pPr marL="398463" lvl="1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nascluster</a:t>
            </a:r>
            <a:r>
              <a:rPr lang="en-US" dirty="0" smtClean="0"/>
              <a:t> </a:t>
            </a:r>
            <a:r>
              <a:rPr lang="en-US" dirty="0"/>
              <a:t>upgrade local</a:t>
            </a:r>
          </a:p>
          <a:p>
            <a:pPr lvl="1"/>
            <a:r>
              <a:rPr lang="en-US" dirty="0" smtClean="0"/>
              <a:t>NOTE:</a:t>
            </a:r>
            <a:r>
              <a:rPr lang="en-US" dirty="0"/>
              <a:t>  The </a:t>
            </a:r>
            <a:r>
              <a:rPr lang="en-US" dirty="0" smtClean="0"/>
              <a:t>‘</a:t>
            </a:r>
            <a:r>
              <a:rPr lang="en-US" dirty="0" err="1" smtClean="0"/>
              <a:t>nascluster</a:t>
            </a:r>
            <a:r>
              <a:rPr lang="en-US" dirty="0" smtClean="0"/>
              <a:t> </a:t>
            </a:r>
            <a:r>
              <a:rPr lang="en-US" dirty="0"/>
              <a:t>upgrade local’ command must be run twice to complete the upgrade </a:t>
            </a:r>
            <a:r>
              <a:rPr lang="en-US" dirty="0" smtClean="0"/>
              <a:t>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Named Streams</a:t>
            </a:r>
          </a:p>
          <a:p>
            <a:r>
              <a:rPr lang="en-US" sz="3600" dirty="0" smtClean="0"/>
              <a:t>Case Sensitivity</a:t>
            </a:r>
          </a:p>
          <a:p>
            <a:r>
              <a:rPr lang="en-US" sz="3600" dirty="0" smtClean="0"/>
              <a:t>ACLs with OpenLDAP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3784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55563"/>
            <a:ext cx="7432675" cy="687387"/>
          </a:xfrm>
        </p:spPr>
        <p:txBody>
          <a:bodyPr/>
          <a:lstStyle/>
          <a:p>
            <a:pPr>
              <a:defRPr/>
            </a:pPr>
            <a:r>
              <a:rPr smtClean="0"/>
              <a:t>SMB Named Streams</a:t>
            </a:r>
            <a:endParaRPr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36525" y="822325"/>
            <a:ext cx="8778875" cy="4024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smtClean="0">
              <a:ea typeface="ＭＳ Ｐゴシック" pitchFamily="34" charset="-128"/>
            </a:endParaRPr>
          </a:p>
          <a:p>
            <a:r>
              <a:rPr altLang="en-US" smtClean="0">
                <a:ea typeface="ＭＳ Ｐゴシック" pitchFamily="34" charset="-128"/>
              </a:rPr>
              <a:t>Problem: Mac Finder is slow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Most notable: opening or copying directories with many files</a:t>
            </a:r>
          </a:p>
          <a:p>
            <a:endParaRPr altLang="en-US" smtClean="0">
              <a:ea typeface="ＭＳ Ｐゴシック" pitchFamily="34" charset="-128"/>
            </a:endParaRPr>
          </a:p>
          <a:p>
            <a:r>
              <a:rPr altLang="en-US" smtClean="0">
                <a:ea typeface="ＭＳ Ｐゴシック" pitchFamily="34" charset="-128"/>
              </a:rPr>
              <a:t>Key finding: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Accessing and maintaining AppleDouble files is the most significant cause.</a:t>
            </a:r>
          </a:p>
          <a:p>
            <a:endParaRPr altLang="en-US" smtClean="0">
              <a:ea typeface="ＭＳ Ｐゴシック" pitchFamily="34" charset="-128"/>
            </a:endParaRPr>
          </a:p>
          <a:p>
            <a:r>
              <a:rPr altLang="en-US" smtClean="0">
                <a:ea typeface="ＭＳ Ｐゴシック" pitchFamily="34" charset="-128"/>
              </a:rPr>
              <a:t>Solution: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Use SMB protocol features to avoid MacOS directly managing metadata stored in AppleDouble</a:t>
            </a:r>
          </a:p>
          <a:p>
            <a:pPr lvl="1"/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992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6525" y="822325"/>
            <a:ext cx="4775200" cy="402431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dirty="0" smtClea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What </a:t>
            </a:r>
            <a:r>
              <a:rPr dirty="0"/>
              <a:t>is </a:t>
            </a:r>
            <a:r>
              <a:rPr dirty="0" err="1"/>
              <a:t>AppleDouble</a:t>
            </a:r>
            <a:r>
              <a:rPr dirty="0"/>
              <a:t>?</a:t>
            </a:r>
          </a:p>
          <a:p>
            <a:pPr lvl="1">
              <a:defRPr/>
            </a:pPr>
            <a:r>
              <a:rPr lang="en-US" dirty="0"/>
              <a:t>A second file </a:t>
            </a:r>
            <a:r>
              <a:rPr lang="en-US" dirty="0" smtClean="0"/>
              <a:t>that is used to store metadata</a:t>
            </a:r>
          </a:p>
          <a:p>
            <a:pPr lvl="1">
              <a:defRPr/>
            </a:pPr>
            <a:r>
              <a:rPr lang="en-US" dirty="0" smtClean="0"/>
              <a:t>File name prefixed with “._”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Example: “my file.rtf”</a:t>
            </a:r>
          </a:p>
          <a:p>
            <a:pPr lvl="2">
              <a:spcBef>
                <a:spcPts val="0"/>
              </a:spcBef>
              <a:buFont typeface="Wingdings" charset="0"/>
              <a:buChar char="§"/>
              <a:defRPr/>
            </a:pPr>
            <a:r>
              <a:rPr lang="en-US" dirty="0" smtClean="0"/>
              <a:t>“._my file.rtf”</a:t>
            </a:r>
          </a:p>
          <a:p>
            <a:pPr lvl="2">
              <a:spcBef>
                <a:spcPts val="0"/>
              </a:spcBef>
              <a:buFont typeface="Wingdings" charset="0"/>
              <a:buChar char="§"/>
              <a:defRPr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If file system does not directly support storage of metadata, </a:t>
            </a:r>
            <a:r>
              <a:rPr dirty="0" err="1" smtClean="0"/>
              <a:t>AppleDouble</a:t>
            </a:r>
            <a:r>
              <a:rPr dirty="0" smtClean="0"/>
              <a:t> is used</a:t>
            </a:r>
          </a:p>
          <a:p>
            <a:pPr lvl="1">
              <a:defRPr/>
            </a:pPr>
            <a:r>
              <a:rPr lang="en-US" dirty="0" smtClean="0"/>
              <a:t>Examples:</a:t>
            </a:r>
          </a:p>
          <a:p>
            <a:pPr lvl="2">
              <a:spcBef>
                <a:spcPts val="0"/>
              </a:spcBef>
              <a:buFont typeface="Wingdings" charset="0"/>
              <a:buChar char="§"/>
              <a:defRPr/>
            </a:pPr>
            <a:r>
              <a:rPr lang="en-US" dirty="0" smtClean="0"/>
              <a:t>VFAT on USB keys, SD cards</a:t>
            </a:r>
          </a:p>
          <a:p>
            <a:pPr lvl="2">
              <a:spcBef>
                <a:spcPts val="0"/>
              </a:spcBef>
              <a:buFont typeface="Wingdings" charset="0"/>
              <a:buChar char="§"/>
              <a:defRPr/>
            </a:pPr>
            <a:r>
              <a:rPr lang="en-US" dirty="0" smtClean="0"/>
              <a:t>Samba (by default)</a:t>
            </a:r>
          </a:p>
          <a:p>
            <a:pPr lvl="2">
              <a:spcBef>
                <a:spcPts val="0"/>
              </a:spcBef>
              <a:buFont typeface="Wingdings" charset="0"/>
              <a:buChar char="§"/>
              <a:defRPr/>
            </a:pPr>
            <a:r>
              <a:rPr lang="en-US" dirty="0" smtClean="0"/>
              <a:t>Xsan without Named Streams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563" y="55563"/>
            <a:ext cx="7219950" cy="687387"/>
          </a:xfrm>
        </p:spPr>
        <p:txBody>
          <a:bodyPr/>
          <a:lstStyle/>
          <a:p>
            <a:pPr>
              <a:defRPr/>
            </a:pPr>
            <a:r>
              <a:t>SMB Named </a:t>
            </a:r>
            <a:r>
              <a:rPr smtClean="0"/>
              <a:t>Streams </a:t>
            </a:r>
            <a:r>
              <a:rPr sz="1000" smtClean="0"/>
              <a:t>(continued)</a:t>
            </a:r>
            <a:endParaRPr sz="1000"/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982663"/>
            <a:ext cx="1143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3008313"/>
            <a:ext cx="378936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05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55563"/>
            <a:ext cx="7432675" cy="687387"/>
          </a:xfrm>
        </p:spPr>
        <p:txBody>
          <a:bodyPr/>
          <a:lstStyle/>
          <a:p>
            <a:pPr>
              <a:defRPr/>
            </a:pPr>
            <a:r>
              <a:rPr smtClean="0"/>
              <a:t>SMB Named Streams</a:t>
            </a:r>
            <a:endParaRPr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36525" y="822325"/>
            <a:ext cx="8778875" cy="4024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smtClean="0">
              <a:ea typeface="ＭＳ Ｐゴシック" pitchFamily="34" charset="-128"/>
            </a:endParaRPr>
          </a:p>
          <a:p>
            <a:r>
              <a:rPr altLang="en-US" smtClean="0">
                <a:ea typeface="ＭＳ Ｐゴシック" pitchFamily="34" charset="-128"/>
              </a:rPr>
              <a:t>What metadata?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Small units of data tied to a file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But separate from the primary file content</a:t>
            </a:r>
          </a:p>
          <a:p>
            <a:endParaRPr altLang="en-US" smtClean="0">
              <a:ea typeface="ＭＳ Ｐゴシック" pitchFamily="34" charset="-128"/>
            </a:endParaRPr>
          </a:p>
          <a:p>
            <a:r>
              <a:rPr altLang="en-US" smtClean="0">
                <a:ea typeface="ＭＳ Ｐゴシック" pitchFamily="34" charset="-128"/>
              </a:rPr>
              <a:t>Accessed differently from the primary file content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Extended attributes (xattrs)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Streams</a:t>
            </a:r>
          </a:p>
          <a:p>
            <a:pPr lvl="1"/>
            <a:endParaRPr lang="en-US" altLang="en-US" smtClean="0">
              <a:ea typeface="ＭＳ Ｐゴシック" pitchFamily="34" charset="-128"/>
            </a:endParaRPr>
          </a:p>
          <a:p>
            <a:r>
              <a:rPr altLang="en-US" smtClean="0">
                <a:ea typeface="ＭＳ Ｐゴシック" pitchFamily="34" charset="-128"/>
              </a:rPr>
              <a:t>Key property: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When the file is renamed or removed, metadata follows and is renamed or removed.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File also defines permissions and ACL to access the file and its metadata.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MacOS implements AppleDouble as an xattr database.</a:t>
            </a:r>
          </a:p>
          <a:p>
            <a:pPr lvl="1"/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610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1"/>
          <p:cNvSpPr>
            <a:spLocks noGrp="1"/>
          </p:cNvSpPr>
          <p:nvPr>
            <p:ph idx="1"/>
          </p:nvPr>
        </p:nvSpPr>
        <p:spPr>
          <a:xfrm>
            <a:off x="136525" y="822325"/>
            <a:ext cx="8778875" cy="4024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smtClean="0">
              <a:ea typeface="ＭＳ Ｐゴシック" pitchFamily="34" charset="-128"/>
            </a:endParaRPr>
          </a:p>
          <a:p>
            <a:r>
              <a:rPr altLang="en-US" smtClean="0">
                <a:ea typeface="ＭＳ Ｐゴシック" pitchFamily="34" charset="-128"/>
              </a:rPr>
              <a:t>A look inside AppleDouble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563" y="55563"/>
            <a:ext cx="7219950" cy="687387"/>
          </a:xfrm>
        </p:spPr>
        <p:txBody>
          <a:bodyPr/>
          <a:lstStyle/>
          <a:p>
            <a:pPr>
              <a:defRPr/>
            </a:pPr>
            <a:r>
              <a:t>SMB Named </a:t>
            </a:r>
            <a:r>
              <a:rPr smtClean="0"/>
              <a:t>Streams </a:t>
            </a:r>
            <a:r>
              <a:rPr sz="1000" smtClean="0"/>
              <a:t>(continued)</a:t>
            </a:r>
            <a:endParaRPr sz="100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812800"/>
            <a:ext cx="3959225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297113"/>
            <a:ext cx="4510088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16350" y="3578225"/>
            <a:ext cx="1109663" cy="866775"/>
          </a:xfrm>
          <a:prstGeom prst="rect">
            <a:avLst/>
          </a:prstGeom>
          <a:noFill/>
          <a:ln w="127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4788" y="2989263"/>
            <a:ext cx="1109662" cy="866775"/>
          </a:xfrm>
          <a:prstGeom prst="rect">
            <a:avLst/>
          </a:prstGeom>
          <a:noFill/>
          <a:ln w="127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1613" y="2863850"/>
            <a:ext cx="1109662" cy="228600"/>
          </a:xfrm>
          <a:prstGeom prst="rect">
            <a:avLst/>
          </a:prstGeom>
          <a:noFill/>
          <a:ln w="127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4788" y="1939925"/>
            <a:ext cx="1109662" cy="357188"/>
          </a:xfrm>
          <a:prstGeom prst="rect">
            <a:avLst/>
          </a:prstGeom>
          <a:noFill/>
          <a:ln w="127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3" name="Straight Arrow Connector 12"/>
          <p:cNvCxnSpPr>
            <a:stCxn id="15" idx="3"/>
            <a:endCxn id="16" idx="1"/>
          </p:cNvCxnSpPr>
          <p:nvPr/>
        </p:nvCxnSpPr>
        <p:spPr>
          <a:xfrm flipV="1">
            <a:off x="2581275" y="2119313"/>
            <a:ext cx="5243513" cy="858837"/>
          </a:xfrm>
          <a:prstGeom prst="straightConnector1">
            <a:avLst/>
          </a:prstGeom>
          <a:ln w="12700" cmpd="sng"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3"/>
          </p:cNvCxnSpPr>
          <p:nvPr/>
        </p:nvCxnSpPr>
        <p:spPr>
          <a:xfrm flipV="1">
            <a:off x="4926013" y="3422650"/>
            <a:ext cx="2898775" cy="588963"/>
          </a:xfrm>
          <a:prstGeom prst="straightConnector1">
            <a:avLst/>
          </a:prstGeom>
          <a:ln w="12700" cmpd="sng"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10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new in NAS 1.4.0</a:t>
            </a:r>
          </a:p>
          <a:p>
            <a:r>
              <a:rPr lang="en-US" dirty="0" smtClean="0"/>
              <a:t>Key bug fixes</a:t>
            </a:r>
          </a:p>
          <a:p>
            <a:r>
              <a:rPr lang="en-US" dirty="0"/>
              <a:t>Upgrading NAS environment(s)</a:t>
            </a:r>
          </a:p>
          <a:p>
            <a:r>
              <a:rPr lang="en-US" dirty="0" smtClean="0"/>
              <a:t>Named streams</a:t>
            </a:r>
          </a:p>
          <a:p>
            <a:r>
              <a:rPr lang="en-US" dirty="0" smtClean="0"/>
              <a:t>ACL Support in OpenLDAP Environments </a:t>
            </a:r>
          </a:p>
          <a:p>
            <a:r>
              <a:rPr lang="en-US" smtClean="0"/>
              <a:t>Doc </a:t>
            </a:r>
            <a:r>
              <a:rPr lang="en-US" dirty="0" smtClean="0"/>
              <a:t>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73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6525" y="822325"/>
            <a:ext cx="8778875" cy="402431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dirty="0" smtClea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How to avoid </a:t>
            </a:r>
            <a:r>
              <a:rPr dirty="0" err="1" smtClean="0"/>
              <a:t>AppleDouble</a:t>
            </a:r>
            <a:r>
              <a:rPr dirty="0" smtClean="0"/>
              <a:t>?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dirty="0" smtClea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Use SMB protocol feature: Alternate Data Streams (ADS)</a:t>
            </a:r>
            <a:endParaRPr dirty="0"/>
          </a:p>
          <a:p>
            <a:pPr lvl="1">
              <a:defRPr/>
            </a:pPr>
            <a:r>
              <a:rPr lang="en-US" dirty="0" smtClean="0"/>
              <a:t>Windows NTFS feature</a:t>
            </a:r>
          </a:p>
          <a:p>
            <a:pPr lvl="1">
              <a:defRPr/>
            </a:pPr>
            <a:r>
              <a:rPr lang="en-US" dirty="0" smtClean="0"/>
              <a:t>Samba VFS module: </a:t>
            </a:r>
            <a:r>
              <a:rPr lang="en-US" dirty="0" err="1" smtClean="0"/>
              <a:t>streams_xattr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dirty="0" err="1" smtClean="0"/>
              <a:t>Streams_xattr</a:t>
            </a:r>
            <a:endParaRPr dirty="0" smtClean="0"/>
          </a:p>
          <a:p>
            <a:pPr lvl="1">
              <a:defRPr/>
            </a:pPr>
            <a:r>
              <a:rPr lang="en-US" dirty="0" smtClean="0"/>
              <a:t>Enables SMB </a:t>
            </a:r>
            <a:r>
              <a:rPr lang="en-US" dirty="0"/>
              <a:t>A</a:t>
            </a:r>
            <a:r>
              <a:rPr lang="en-US" dirty="0" smtClean="0"/>
              <a:t>lternate </a:t>
            </a:r>
            <a:r>
              <a:rPr lang="en-US" dirty="0"/>
              <a:t>D</a:t>
            </a:r>
            <a:r>
              <a:rPr lang="en-US" dirty="0" smtClean="0"/>
              <a:t>ata Streams with Samba</a:t>
            </a:r>
          </a:p>
          <a:p>
            <a:pPr lvl="1">
              <a:defRPr/>
            </a:pPr>
            <a:r>
              <a:rPr lang="en-US" dirty="0" smtClean="0"/>
              <a:t>Stores stream into an </a:t>
            </a:r>
            <a:r>
              <a:rPr lang="en-US" dirty="0" err="1" smtClean="0"/>
              <a:t>xattr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dirty="0" err="1" smtClean="0"/>
              <a:t>Xattr</a:t>
            </a:r>
            <a:r>
              <a:rPr dirty="0" smtClean="0"/>
              <a:t> Problems </a:t>
            </a:r>
            <a:endParaRPr dirty="0"/>
          </a:p>
          <a:p>
            <a:pPr lvl="1">
              <a:defRPr/>
            </a:pPr>
            <a:r>
              <a:rPr lang="en-US" dirty="0" smtClean="0"/>
              <a:t>Small limits:</a:t>
            </a:r>
            <a:endParaRPr lang="en-US" dirty="0"/>
          </a:p>
          <a:p>
            <a:pPr lvl="2">
              <a:spcBef>
                <a:spcPts val="0"/>
              </a:spcBef>
              <a:buFont typeface="Wingdings" charset="0"/>
              <a:buChar char="§"/>
              <a:defRPr/>
            </a:pPr>
            <a:r>
              <a:rPr lang="en-US" dirty="0"/>
              <a:t>1 </a:t>
            </a:r>
            <a:r>
              <a:rPr lang="en-US" dirty="0" err="1"/>
              <a:t>KiB</a:t>
            </a:r>
            <a:r>
              <a:rPr lang="en-US" dirty="0"/>
              <a:t> in </a:t>
            </a:r>
            <a:r>
              <a:rPr lang="en-US" dirty="0" err="1"/>
              <a:t>Stornext</a:t>
            </a:r>
            <a:r>
              <a:rPr lang="en-US" dirty="0"/>
              <a:t> 5.3.1</a:t>
            </a:r>
          </a:p>
          <a:p>
            <a:pPr lvl="2">
              <a:spcBef>
                <a:spcPts val="0"/>
              </a:spcBef>
              <a:buFont typeface="Wingdings" charset="0"/>
              <a:buChar char="§"/>
              <a:defRPr/>
            </a:pPr>
            <a:r>
              <a:rPr lang="en-US" dirty="0"/>
              <a:t>4 </a:t>
            </a:r>
            <a:r>
              <a:rPr lang="en-US" dirty="0" err="1"/>
              <a:t>KiB</a:t>
            </a:r>
            <a:r>
              <a:rPr lang="en-US" dirty="0"/>
              <a:t> in </a:t>
            </a:r>
            <a:r>
              <a:rPr lang="en-US" dirty="0" err="1"/>
              <a:t>Stornext</a:t>
            </a:r>
            <a:r>
              <a:rPr lang="en-US" dirty="0"/>
              <a:t> 5.4</a:t>
            </a:r>
          </a:p>
          <a:p>
            <a:pPr lvl="2">
              <a:spcBef>
                <a:spcPts val="0"/>
              </a:spcBef>
              <a:buFont typeface="Wingdings" charset="0"/>
              <a:buChar char="§"/>
              <a:defRPr/>
            </a:pPr>
            <a:r>
              <a:rPr lang="en-US" dirty="0"/>
              <a:t>Larger examples won’t fit: Resource Fork is a primary example</a:t>
            </a:r>
          </a:p>
          <a:p>
            <a:pPr lvl="1">
              <a:defRPr/>
            </a:pPr>
            <a:r>
              <a:rPr lang="en-US" dirty="0" smtClean="0"/>
              <a:t>Not protected by Storage Manager</a:t>
            </a:r>
          </a:p>
          <a:p>
            <a:pPr lvl="1">
              <a:defRPr/>
            </a:pPr>
            <a:r>
              <a:rPr lang="en-US" dirty="0" smtClean="0"/>
              <a:t>Limits imposed by API differences (get/set vs read/write).</a:t>
            </a:r>
          </a:p>
          <a:p>
            <a:pPr marL="398463" lvl="1" indent="0">
              <a:buFont typeface="Arial" charset="0"/>
              <a:buNone/>
              <a:defRPr/>
            </a:pPr>
            <a:r>
              <a:rPr lang="en-US" dirty="0" smtClean="0"/>
              <a:t>	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563" y="55563"/>
            <a:ext cx="7219950" cy="687387"/>
          </a:xfrm>
        </p:spPr>
        <p:txBody>
          <a:bodyPr/>
          <a:lstStyle/>
          <a:p>
            <a:pPr>
              <a:defRPr/>
            </a:pPr>
            <a:r>
              <a:t>SMB Named </a:t>
            </a:r>
            <a:r>
              <a:rPr smtClean="0"/>
              <a:t>Streams </a:t>
            </a:r>
            <a:r>
              <a:rPr sz="1000" smtClean="0"/>
              <a:t>(continued)</a:t>
            </a: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9812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6525" y="822325"/>
            <a:ext cx="8778875" cy="402431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dirty="0" smtClea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Solution: Store metadata in files</a:t>
            </a:r>
          </a:p>
          <a:p>
            <a:pPr lvl="1">
              <a:defRPr/>
            </a:pPr>
            <a:r>
              <a:rPr lang="en-US" dirty="0" smtClean="0"/>
              <a:t>Files are protected by storage manager</a:t>
            </a:r>
          </a:p>
          <a:p>
            <a:pPr lvl="1">
              <a:defRPr/>
            </a:pPr>
            <a:r>
              <a:rPr lang="en-US" dirty="0" err="1" smtClean="0"/>
              <a:t>MacOS</a:t>
            </a:r>
            <a:r>
              <a:rPr lang="en-US" dirty="0" smtClean="0"/>
              <a:t> was already doing this with </a:t>
            </a:r>
            <a:r>
              <a:rPr lang="en-US" dirty="0" err="1" smtClean="0"/>
              <a:t>AppleDouble</a:t>
            </a:r>
            <a:endParaRPr lang="en-US" dirty="0" smtClean="0"/>
          </a:p>
          <a:p>
            <a:pPr lvl="1">
              <a:defRPr/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New VFS module: </a:t>
            </a:r>
            <a:r>
              <a:rPr dirty="0" err="1" smtClean="0"/>
              <a:t>snnas_radf</a:t>
            </a:r>
            <a:endParaRPr dirty="0" smtClean="0"/>
          </a:p>
          <a:p>
            <a:pPr lvl="1">
              <a:defRPr/>
            </a:pPr>
            <a:r>
              <a:rPr lang="en-US" dirty="0" smtClean="0"/>
              <a:t>Intercepts </a:t>
            </a:r>
            <a:r>
              <a:rPr lang="en-US" dirty="0" err="1" smtClean="0"/>
              <a:t>xattrs</a:t>
            </a:r>
            <a:r>
              <a:rPr lang="en-US" dirty="0" smtClean="0"/>
              <a:t> from </a:t>
            </a:r>
            <a:r>
              <a:rPr lang="en-US" dirty="0" err="1" smtClean="0"/>
              <a:t>streams_xattr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Stores the data independently</a:t>
            </a:r>
          </a:p>
          <a:p>
            <a:pPr marL="227013" lvl="1" indent="-227013">
              <a:spcBef>
                <a:spcPts val="0"/>
              </a:spcBef>
              <a:spcAft>
                <a:spcPts val="0"/>
              </a:spcAft>
              <a:buClrTx/>
              <a:buFont typeface="Arial" charset="0"/>
              <a:buBlip>
                <a:blip r:embed="rId2"/>
              </a:buBlip>
              <a:defRPr/>
            </a:pPr>
            <a:endParaRPr lang="en-US" dirty="0" smtClean="0"/>
          </a:p>
          <a:p>
            <a:pPr marL="227013" lvl="1" indent="-227013">
              <a:spcBef>
                <a:spcPts val="0"/>
              </a:spcBef>
              <a:spcAft>
                <a:spcPts val="0"/>
              </a:spcAft>
              <a:buClrTx/>
              <a:buFont typeface="Arial" charset="0"/>
              <a:buBlip>
                <a:blip r:embed="rId2"/>
              </a:buBlip>
              <a:defRPr/>
            </a:pPr>
            <a:r>
              <a:rPr lang="en-US" dirty="0" smtClean="0"/>
              <a:t>Better</a:t>
            </a:r>
            <a:r>
              <a:rPr lang="en-US" dirty="0"/>
              <a:t>: be compatible with </a:t>
            </a:r>
            <a:r>
              <a:rPr lang="en-US" dirty="0" err="1" smtClean="0"/>
              <a:t>AppleDouble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Stores intercepted </a:t>
            </a:r>
            <a:r>
              <a:rPr lang="en-US" dirty="0" err="1" smtClean="0"/>
              <a:t>xattrs</a:t>
            </a:r>
            <a:r>
              <a:rPr lang="en-US" dirty="0" smtClean="0"/>
              <a:t> to </a:t>
            </a:r>
            <a:r>
              <a:rPr lang="en-US" dirty="0" err="1" smtClean="0"/>
              <a:t>AppleDouble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Filename, attribute name, and data compatible.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dirty="0" smtClean="0"/>
          </a:p>
          <a:p>
            <a:pPr lvl="1">
              <a:defRPr/>
            </a:pPr>
            <a:endParaRPr lang="en-US" dirty="0"/>
          </a:p>
          <a:p>
            <a:pPr marL="398463" lvl="1" indent="0">
              <a:buFont typeface="Arial" charset="0"/>
              <a:buNone/>
              <a:defRPr/>
            </a:pPr>
            <a:endParaRPr lang="en-US" dirty="0" smtClean="0"/>
          </a:p>
          <a:p>
            <a:pPr lvl="2">
              <a:spcBef>
                <a:spcPts val="0"/>
              </a:spcBef>
              <a:buFont typeface="Wingdings" charset="0"/>
              <a:buChar char="§"/>
              <a:defRPr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563" y="55563"/>
            <a:ext cx="7219950" cy="687387"/>
          </a:xfrm>
        </p:spPr>
        <p:txBody>
          <a:bodyPr/>
          <a:lstStyle/>
          <a:p>
            <a:pPr>
              <a:defRPr/>
            </a:pPr>
            <a:r>
              <a:t>SMB Named </a:t>
            </a:r>
            <a:r>
              <a:rPr smtClean="0"/>
              <a:t>Streams </a:t>
            </a:r>
            <a:r>
              <a:rPr sz="1000" smtClean="0"/>
              <a:t>(continued)</a:t>
            </a: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9900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6525" y="822325"/>
            <a:ext cx="8778875" cy="402431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Details: Fruit</a:t>
            </a:r>
          </a:p>
          <a:p>
            <a:pPr lvl="1">
              <a:defRPr/>
            </a:pPr>
            <a:r>
              <a:rPr lang="en-US" dirty="0" smtClean="0"/>
              <a:t>Samba VFS module for Mac compatibility.</a:t>
            </a:r>
          </a:p>
          <a:p>
            <a:pPr lvl="1">
              <a:defRPr/>
            </a:pPr>
            <a:r>
              <a:rPr lang="en-US" dirty="0" err="1" smtClean="0"/>
              <a:t>Streams_xattr</a:t>
            </a:r>
            <a:r>
              <a:rPr lang="en-US" dirty="0" smtClean="0"/>
              <a:t> is almost functional with the Mac. Fruit solves Mac specific problems.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AAPL extension</a:t>
            </a:r>
          </a:p>
          <a:p>
            <a:pPr lvl="1">
              <a:defRPr/>
            </a:pPr>
            <a:r>
              <a:rPr lang="en-US" dirty="0" smtClean="0"/>
              <a:t>Mac specific SMB extension that speeds directory enumeration</a:t>
            </a:r>
          </a:p>
          <a:p>
            <a:pPr lvl="2">
              <a:spcBef>
                <a:spcPts val="0"/>
              </a:spcBef>
              <a:buFont typeface="Wingdings" charset="0"/>
              <a:buChar char="§"/>
              <a:defRPr/>
            </a:pPr>
            <a:r>
              <a:rPr lang="en-US" dirty="0" smtClean="0"/>
              <a:t>Measurable improvement to Finder directory open</a:t>
            </a:r>
          </a:p>
          <a:p>
            <a:pPr lvl="1">
              <a:defRPr/>
            </a:pPr>
            <a:r>
              <a:rPr lang="en-US" dirty="0" smtClean="0"/>
              <a:t>Other “bug compatibility”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dirty="0" err="1" smtClean="0"/>
              <a:t>qfruit</a:t>
            </a:r>
            <a:endParaRPr dirty="0" smtClean="0"/>
          </a:p>
          <a:p>
            <a:pPr lvl="1">
              <a:defRPr/>
            </a:pPr>
            <a:r>
              <a:rPr lang="en-US" dirty="0" smtClean="0"/>
              <a:t>Temporary home for bug fixes and improvements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Samba configuration options</a:t>
            </a:r>
          </a:p>
          <a:p>
            <a:pPr lvl="1">
              <a:defRPr/>
            </a:pPr>
            <a:r>
              <a:rPr lang="en-US" dirty="0" err="1"/>
              <a:t>fruit:veto_appledouble</a:t>
            </a:r>
            <a:r>
              <a:rPr lang="en-US" dirty="0"/>
              <a:t> = true – hides </a:t>
            </a:r>
            <a:r>
              <a:rPr lang="en-US" dirty="0" err="1"/>
              <a:t>AppleDouble</a:t>
            </a:r>
            <a:r>
              <a:rPr lang="en-US" dirty="0"/>
              <a:t> files from </a:t>
            </a:r>
            <a:r>
              <a:rPr lang="en-US" dirty="0" smtClean="0"/>
              <a:t>clients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VFS modules added to stack:</a:t>
            </a:r>
            <a:endParaRPr dirty="0"/>
          </a:p>
          <a:p>
            <a:pPr lvl="1">
              <a:defRPr/>
            </a:pPr>
            <a:r>
              <a:rPr lang="en-US" dirty="0" err="1"/>
              <a:t>qfruit</a:t>
            </a:r>
            <a:r>
              <a:rPr lang="en-US" dirty="0"/>
              <a:t> </a:t>
            </a:r>
            <a:r>
              <a:rPr lang="en-US" dirty="0" err="1"/>
              <a:t>streams_xattr</a:t>
            </a:r>
            <a:r>
              <a:rPr lang="en-US" dirty="0"/>
              <a:t> </a:t>
            </a:r>
            <a:r>
              <a:rPr lang="en-US" dirty="0" err="1" smtClean="0"/>
              <a:t>snnas_radf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dirty="0" smtClean="0"/>
          </a:p>
          <a:p>
            <a:pPr lvl="2">
              <a:spcBef>
                <a:spcPts val="0"/>
              </a:spcBef>
              <a:buFont typeface="Wingdings" charset="0"/>
              <a:buChar char="§"/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  <a:p>
            <a:pPr marL="398463" lvl="1" indent="0">
              <a:buFont typeface="Arial" charset="0"/>
              <a:buNone/>
              <a:defRPr/>
            </a:pPr>
            <a:endParaRPr lang="en-US" dirty="0" smtClean="0"/>
          </a:p>
          <a:p>
            <a:pPr lvl="2">
              <a:spcBef>
                <a:spcPts val="0"/>
              </a:spcBef>
              <a:buFont typeface="Wingdings" charset="0"/>
              <a:buChar char="§"/>
              <a:defRPr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563" y="55563"/>
            <a:ext cx="7219950" cy="687387"/>
          </a:xfrm>
        </p:spPr>
        <p:txBody>
          <a:bodyPr/>
          <a:lstStyle/>
          <a:p>
            <a:pPr>
              <a:defRPr/>
            </a:pPr>
            <a:r>
              <a:t>SMB Named </a:t>
            </a:r>
            <a:r>
              <a:rPr smtClean="0"/>
              <a:t>Streams </a:t>
            </a:r>
            <a:r>
              <a:rPr sz="1000" smtClean="0"/>
              <a:t>(continued)</a:t>
            </a: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833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6525" y="822325"/>
            <a:ext cx="8778875" cy="402431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Details: </a:t>
            </a:r>
            <a:r>
              <a:rPr dirty="0" err="1" smtClean="0"/>
              <a:t>snnas_radf</a:t>
            </a:r>
            <a:endParaRPr dirty="0" smtClean="0"/>
          </a:p>
          <a:p>
            <a:pPr lvl="1">
              <a:defRPr/>
            </a:pPr>
            <a:r>
              <a:rPr lang="en-US" dirty="0" smtClean="0"/>
              <a:t>“RADF” – Relocated Apple Double Files</a:t>
            </a:r>
          </a:p>
          <a:p>
            <a:pPr lvl="1">
              <a:defRPr/>
            </a:pPr>
            <a:r>
              <a:rPr lang="en-US" dirty="0" smtClean="0"/>
              <a:t>Relocate the </a:t>
            </a:r>
            <a:r>
              <a:rPr lang="en-US" dirty="0" err="1" smtClean="0"/>
              <a:t>AppleDouble</a:t>
            </a:r>
            <a:r>
              <a:rPr lang="en-US" dirty="0" smtClean="0"/>
              <a:t> file to a subdirectory</a:t>
            </a:r>
          </a:p>
          <a:p>
            <a:pPr lvl="2">
              <a:spcBef>
                <a:spcPts val="0"/>
              </a:spcBef>
              <a:buFont typeface="Wingdings" charset="0"/>
              <a:buChar char="§"/>
              <a:defRPr/>
            </a:pPr>
            <a:r>
              <a:rPr lang="en-US" dirty="0" smtClean="0"/>
              <a:t>Directory enumeration optimization</a:t>
            </a:r>
          </a:p>
          <a:p>
            <a:pPr lvl="2">
              <a:spcBef>
                <a:spcPts val="0"/>
              </a:spcBef>
              <a:buFont typeface="Wingdings" charset="0"/>
              <a:buChar char="§"/>
              <a:defRPr/>
            </a:pPr>
            <a:r>
              <a:rPr lang="en-US" dirty="0"/>
              <a:t>Disabled by default</a:t>
            </a:r>
          </a:p>
          <a:p>
            <a:pPr lvl="2">
              <a:spcBef>
                <a:spcPts val="0"/>
              </a:spcBef>
              <a:buFont typeface="Wingdings" charset="0"/>
              <a:buChar char="§"/>
              <a:defRPr/>
            </a:pPr>
            <a:r>
              <a:rPr lang="en-US" dirty="0" smtClean="0"/>
              <a:t>No dynamic relocation</a:t>
            </a:r>
          </a:p>
          <a:p>
            <a:pPr lvl="1">
              <a:defRPr/>
            </a:pPr>
            <a:r>
              <a:rPr lang="en-US" dirty="0" smtClean="0"/>
              <a:t>Location: ./.__</a:t>
            </a:r>
            <a:r>
              <a:rPr lang="en-US" dirty="0" err="1" smtClean="0"/>
              <a:t>radf</a:t>
            </a:r>
            <a:r>
              <a:rPr lang="en-US" dirty="0" smtClean="0"/>
              <a:t>/._file</a:t>
            </a:r>
          </a:p>
          <a:p>
            <a:pPr lvl="1">
              <a:defRPr/>
            </a:pPr>
            <a:r>
              <a:rPr lang="en-US" dirty="0" smtClean="0"/>
              <a:t>Relocation is disabled by default</a:t>
            </a:r>
          </a:p>
          <a:p>
            <a:pPr lvl="2">
              <a:spcBef>
                <a:spcPts val="0"/>
              </a:spcBef>
              <a:buFont typeface="Wingdings" charset="0"/>
              <a:buChar char="§"/>
              <a:defRPr/>
            </a:pPr>
            <a:r>
              <a:rPr lang="en-US" dirty="0" smtClean="0"/>
              <a:t>Mac client compatible location</a:t>
            </a:r>
          </a:p>
          <a:p>
            <a:pPr lvl="1">
              <a:defRPr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Samba configuration options</a:t>
            </a:r>
          </a:p>
          <a:p>
            <a:pPr lvl="1">
              <a:defRPr/>
            </a:pPr>
            <a:r>
              <a:rPr lang="en-US" dirty="0" err="1" smtClean="0"/>
              <a:t>snnas_radf:store_subdir</a:t>
            </a:r>
            <a:r>
              <a:rPr lang="en-US" dirty="0" smtClean="0"/>
              <a:t> = false – whether to store into relocated file location</a:t>
            </a:r>
          </a:p>
          <a:p>
            <a:pPr lvl="1">
              <a:defRPr/>
            </a:pPr>
            <a:r>
              <a:rPr lang="en-US" dirty="0" err="1"/>
              <a:t>s</a:t>
            </a:r>
            <a:r>
              <a:rPr lang="en-US" dirty="0" err="1" smtClean="0"/>
              <a:t>nnas_radf:store_xattr</a:t>
            </a:r>
            <a:r>
              <a:rPr lang="en-US" dirty="0" smtClean="0"/>
              <a:t> = false – whether to store attribute to an </a:t>
            </a:r>
            <a:r>
              <a:rPr lang="en-US" dirty="0" err="1" smtClean="0"/>
              <a:t>xattr</a:t>
            </a:r>
            <a:r>
              <a:rPr lang="en-US" dirty="0" smtClean="0"/>
              <a:t> in addition to </a:t>
            </a:r>
            <a:r>
              <a:rPr lang="en-US" dirty="0" err="1" smtClean="0"/>
              <a:t>AppleDouble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dirty="0" smtClea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dirty="0" smtClean="0"/>
          </a:p>
          <a:p>
            <a:pPr lvl="2">
              <a:spcBef>
                <a:spcPts val="0"/>
              </a:spcBef>
              <a:buFont typeface="Wingdings" charset="0"/>
              <a:buChar char="§"/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  <a:p>
            <a:pPr marL="398463" lvl="1" indent="0">
              <a:buFont typeface="Arial" charset="0"/>
              <a:buNone/>
              <a:defRPr/>
            </a:pPr>
            <a:endParaRPr lang="en-US" dirty="0" smtClean="0"/>
          </a:p>
          <a:p>
            <a:pPr lvl="2">
              <a:spcBef>
                <a:spcPts val="0"/>
              </a:spcBef>
              <a:buFont typeface="Wingdings" charset="0"/>
              <a:buChar char="§"/>
              <a:defRPr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563" y="55563"/>
            <a:ext cx="7219950" cy="687387"/>
          </a:xfrm>
        </p:spPr>
        <p:txBody>
          <a:bodyPr/>
          <a:lstStyle/>
          <a:p>
            <a:pPr>
              <a:defRPr/>
            </a:pPr>
            <a:r>
              <a:t>SMB Named </a:t>
            </a:r>
            <a:r>
              <a:rPr smtClean="0"/>
              <a:t>Streams </a:t>
            </a:r>
            <a:r>
              <a:rPr sz="1000" smtClean="0"/>
              <a:t>(continued)</a:t>
            </a: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1395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6525" y="822325"/>
            <a:ext cx="8778875" cy="402431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dirty="0" smtClea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NAS configuration options</a:t>
            </a:r>
          </a:p>
          <a:p>
            <a:pPr lvl="1">
              <a:defRPr/>
            </a:pPr>
            <a:r>
              <a:rPr lang="en-US" dirty="0" smtClean="0"/>
              <a:t>Global: share change </a:t>
            </a:r>
            <a:r>
              <a:rPr lang="en-US" dirty="0" err="1" smtClean="0"/>
              <a:t>smb</a:t>
            </a:r>
            <a:r>
              <a:rPr lang="en-US" dirty="0" smtClean="0"/>
              <a:t> global named streams = true</a:t>
            </a:r>
          </a:p>
          <a:p>
            <a:pPr lvl="2">
              <a:spcBef>
                <a:spcPts val="0"/>
              </a:spcBef>
              <a:buFont typeface="Wingdings" charset="0"/>
              <a:buChar char="§"/>
              <a:defRPr/>
            </a:pPr>
            <a:r>
              <a:rPr lang="en-US" dirty="0" smtClean="0"/>
              <a:t>Default: false</a:t>
            </a:r>
          </a:p>
          <a:p>
            <a:pPr lvl="2">
              <a:spcBef>
                <a:spcPts val="0"/>
              </a:spcBef>
              <a:buFont typeface="Wingdings" charset="0"/>
              <a:buChar char="§"/>
              <a:defRPr/>
            </a:pPr>
            <a:r>
              <a:rPr lang="en-US" dirty="0" smtClean="0"/>
              <a:t>This is the preferred method to enable SMB Named Streams</a:t>
            </a:r>
          </a:p>
          <a:p>
            <a:pPr lvl="1">
              <a:defRPr/>
            </a:pPr>
            <a:r>
              <a:rPr lang="en-US" dirty="0" smtClean="0"/>
              <a:t>Per share: share change </a:t>
            </a:r>
            <a:r>
              <a:rPr lang="en-US" dirty="0" err="1" smtClean="0"/>
              <a:t>smb</a:t>
            </a:r>
            <a:r>
              <a:rPr lang="en-US" dirty="0" smtClean="0"/>
              <a:t> &lt;share&gt; named streams = true/false</a:t>
            </a:r>
          </a:p>
          <a:p>
            <a:pPr lvl="2">
              <a:spcBef>
                <a:spcPts val="0"/>
              </a:spcBef>
              <a:buFont typeface="Wingdings" charset="0"/>
              <a:buChar char="§"/>
              <a:defRPr/>
            </a:pPr>
            <a:r>
              <a:rPr lang="en-US" dirty="0" smtClean="0"/>
              <a:t>Overrides global value for a specific share</a:t>
            </a:r>
          </a:p>
          <a:p>
            <a:pPr lvl="2">
              <a:spcBef>
                <a:spcPts val="0"/>
              </a:spcBef>
              <a:buFont typeface="Wingdings" charset="0"/>
              <a:buChar char="§"/>
              <a:defRPr/>
            </a:pPr>
            <a:r>
              <a:rPr lang="en-US" dirty="0" smtClean="0"/>
              <a:t>Caveat: if the first share accessed by a Mac client is not Named Streams, the AAPL extension is not enabled.</a:t>
            </a:r>
          </a:p>
          <a:p>
            <a:pPr lvl="3">
              <a:spcBef>
                <a:spcPts val="0"/>
              </a:spcBef>
              <a:defRPr/>
            </a:pPr>
            <a:r>
              <a:rPr lang="en-US" dirty="0" smtClean="0"/>
              <a:t>Reduces performance</a:t>
            </a:r>
          </a:p>
          <a:p>
            <a:pPr lvl="3">
              <a:spcBef>
                <a:spcPts val="0"/>
              </a:spcBef>
              <a:defRPr/>
            </a:pPr>
            <a:r>
              <a:rPr lang="en-US" dirty="0" smtClean="0"/>
              <a:t>Disables </a:t>
            </a:r>
            <a:r>
              <a:rPr lang="en-US" dirty="0" err="1" smtClean="0"/>
              <a:t>posix</a:t>
            </a:r>
            <a:r>
              <a:rPr lang="en-US" dirty="0" smtClean="0"/>
              <a:t> directory rename behavior</a:t>
            </a:r>
          </a:p>
          <a:p>
            <a:pPr lvl="1">
              <a:defRPr/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dirty="0" smtClea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dirty="0" smtClean="0"/>
          </a:p>
          <a:p>
            <a:pPr lvl="2">
              <a:spcBef>
                <a:spcPts val="0"/>
              </a:spcBef>
              <a:buFont typeface="Wingdings" charset="0"/>
              <a:buChar char="§"/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  <a:p>
            <a:pPr marL="398463" lvl="1" indent="0">
              <a:buFont typeface="Arial" charset="0"/>
              <a:buNone/>
              <a:defRPr/>
            </a:pPr>
            <a:endParaRPr lang="en-US" dirty="0" smtClean="0"/>
          </a:p>
          <a:p>
            <a:pPr lvl="2">
              <a:spcBef>
                <a:spcPts val="0"/>
              </a:spcBef>
              <a:buFont typeface="Wingdings" charset="0"/>
              <a:buChar char="§"/>
              <a:defRPr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563" y="55563"/>
            <a:ext cx="7219950" cy="687387"/>
          </a:xfrm>
        </p:spPr>
        <p:txBody>
          <a:bodyPr/>
          <a:lstStyle/>
          <a:p>
            <a:pPr>
              <a:defRPr/>
            </a:pPr>
            <a:r>
              <a:t>SMB Named </a:t>
            </a:r>
            <a:r>
              <a:rPr smtClean="0"/>
              <a:t>Streams </a:t>
            </a:r>
            <a:r>
              <a:rPr sz="1000" smtClean="0"/>
              <a:t>(continued)</a:t>
            </a: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71457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55563"/>
            <a:ext cx="7432675" cy="687387"/>
          </a:xfrm>
        </p:spPr>
        <p:txBody>
          <a:bodyPr/>
          <a:lstStyle/>
          <a:p>
            <a:pPr>
              <a:defRPr/>
            </a:pPr>
            <a:r>
              <a:rPr smtClean="0"/>
              <a:t>Case Sensitivity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25" y="822325"/>
            <a:ext cx="8778875" cy="402431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dirty="0" smtClea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Goals:</a:t>
            </a:r>
          </a:p>
          <a:p>
            <a:pPr lvl="1">
              <a:defRPr/>
            </a:pPr>
            <a:r>
              <a:rPr lang="en-US" dirty="0"/>
              <a:t>Detect </a:t>
            </a:r>
            <a:r>
              <a:rPr lang="en-US" dirty="0" err="1"/>
              <a:t>Stornext</a:t>
            </a:r>
            <a:r>
              <a:rPr lang="en-US" dirty="0"/>
              <a:t> configuration to set </a:t>
            </a:r>
            <a:r>
              <a:rPr lang="en-US" dirty="0" smtClean="0"/>
              <a:t>optimal Samba </a:t>
            </a:r>
            <a:r>
              <a:rPr lang="en-US" dirty="0"/>
              <a:t>configuration relating to case sensitivity.</a:t>
            </a:r>
          </a:p>
          <a:p>
            <a:pPr lvl="1">
              <a:defRPr/>
            </a:pPr>
            <a:r>
              <a:rPr lang="en-US" dirty="0" smtClean="0"/>
              <a:t>Optimization to avoid extra work by Samba to handle mapping case insensitive clients to a case sensitive file system.</a:t>
            </a:r>
          </a:p>
          <a:p>
            <a:pPr lvl="1">
              <a:defRPr/>
            </a:pPr>
            <a:r>
              <a:rPr lang="en-US" dirty="0" smtClean="0"/>
              <a:t>Default configuration should just work</a:t>
            </a:r>
          </a:p>
          <a:p>
            <a:pPr lvl="1">
              <a:defRPr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dirty="0" err="1" smtClean="0"/>
              <a:t>Stornext</a:t>
            </a:r>
            <a:r>
              <a:rPr dirty="0" smtClean="0"/>
              <a:t> case insensitive </a:t>
            </a:r>
          </a:p>
          <a:p>
            <a:pPr lvl="1">
              <a:defRPr/>
            </a:pPr>
            <a:r>
              <a:rPr lang="en-US" dirty="0" smtClean="0"/>
              <a:t>File system </a:t>
            </a:r>
            <a:r>
              <a:rPr lang="en-US" dirty="0" err="1" smtClean="0"/>
              <a:t>caseInsensitive</a:t>
            </a:r>
            <a:r>
              <a:rPr lang="en-US" dirty="0" smtClean="0"/>
              <a:t> configuration – whether the file system </a:t>
            </a:r>
            <a:r>
              <a:rPr lang="en-US" b="1" i="1" dirty="0" smtClean="0"/>
              <a:t>is case insensitive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Linux client mount option – whether to </a:t>
            </a:r>
            <a:r>
              <a:rPr lang="en-US" b="1" i="1" dirty="0" smtClean="0"/>
              <a:t>present</a:t>
            </a:r>
            <a:r>
              <a:rPr lang="en-US" dirty="0" smtClean="0"/>
              <a:t> a file system </a:t>
            </a:r>
            <a:r>
              <a:rPr lang="en-US" b="1" i="1" dirty="0" smtClean="0"/>
              <a:t>as case insensitive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Push the effort of being case insensitive into </a:t>
            </a:r>
            <a:r>
              <a:rPr lang="en-US" dirty="0" err="1" smtClean="0"/>
              <a:t>Stornext</a:t>
            </a:r>
            <a:r>
              <a:rPr lang="en-US" dirty="0" smtClean="0"/>
              <a:t>.</a:t>
            </a:r>
          </a:p>
          <a:p>
            <a:pPr lvl="1">
              <a:defRPr/>
            </a:pPr>
            <a:endParaRPr lang="en-US" dirty="0"/>
          </a:p>
          <a:p>
            <a:pPr marL="398463" lvl="1" indent="0">
              <a:buFont typeface="Arial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29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55563"/>
            <a:ext cx="7432675" cy="687387"/>
          </a:xfrm>
        </p:spPr>
        <p:txBody>
          <a:bodyPr/>
          <a:lstStyle/>
          <a:p>
            <a:pPr>
              <a:defRPr/>
            </a:pPr>
            <a:r>
              <a:rPr smtClean="0"/>
              <a:t>Case Sensitivity</a:t>
            </a:r>
            <a:endParaRPr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36525" y="822325"/>
            <a:ext cx="8778875" cy="4024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 smtClean="0">
                <a:ea typeface="ＭＳ Ｐゴシック" pitchFamily="34" charset="-128"/>
              </a:rPr>
              <a:t>Samba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Presumes underlying file system is case sensitive.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“case sensitive” configuration option</a:t>
            </a:r>
          </a:p>
          <a:p>
            <a:pPr lvl="2"/>
            <a:r>
              <a:rPr lang="en-US" altLang="en-US" smtClean="0">
                <a:ea typeface="ＭＳ Ｐゴシック" pitchFamily="34" charset="-128"/>
              </a:rPr>
              <a:t>whether the client should be treated as case sensitive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A case sensitive client requires no mapping to a case sensitive file system.</a:t>
            </a:r>
          </a:p>
          <a:p>
            <a:pPr lvl="1"/>
            <a:endParaRPr lang="en-US" altLang="en-US" smtClean="0">
              <a:ea typeface="ＭＳ Ｐゴシック" pitchFamily="34" charset="-128"/>
            </a:endParaRPr>
          </a:p>
          <a:p>
            <a:r>
              <a:rPr altLang="en-US" smtClean="0">
                <a:ea typeface="ＭＳ Ｐゴシック" pitchFamily="34" charset="-128"/>
              </a:rPr>
              <a:t>NAS Configuration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Until 1.4.0, share “case sensitive” setting is directly written to Samba configuration.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In 1.4.0+, if share “case sensitive” setting is “auto” (the default) and Stornext is case insensitive:</a:t>
            </a:r>
          </a:p>
          <a:p>
            <a:pPr lvl="2"/>
            <a:r>
              <a:rPr lang="en-US" altLang="en-US" smtClean="0">
                <a:ea typeface="ＭＳ Ｐゴシック" pitchFamily="34" charset="-128"/>
              </a:rPr>
              <a:t>Override “auto” to set “case sensitive = yes” in Samba configuraiton.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Improved evaluation of share and registry settings. Evaluation order:</a:t>
            </a:r>
          </a:p>
          <a:p>
            <a:pPr lvl="2"/>
            <a:r>
              <a:rPr lang="en-US" altLang="en-US" smtClean="0">
                <a:ea typeface="ＭＳ Ｐゴシック" pitchFamily="34" charset="-128"/>
              </a:rPr>
              <a:t>Default – registry cifs.case_sensitive</a:t>
            </a:r>
          </a:p>
          <a:p>
            <a:pPr lvl="2"/>
            <a:r>
              <a:rPr lang="en-US" altLang="en-US" smtClean="0">
                <a:ea typeface="ＭＳ Ｐゴシック" pitchFamily="34" charset="-128"/>
              </a:rPr>
              <a:t>share global setting – share change smb global case sensitive = &lt;value&gt;</a:t>
            </a:r>
          </a:p>
          <a:p>
            <a:pPr lvl="2"/>
            <a:r>
              <a:rPr lang="en-US" altLang="en-US" smtClean="0">
                <a:ea typeface="ＭＳ Ｐゴシック" pitchFamily="34" charset="-128"/>
              </a:rPr>
              <a:t>share specific value</a:t>
            </a:r>
          </a:p>
        </p:txBody>
      </p:sp>
    </p:spTree>
    <p:extLst>
      <p:ext uri="{BB962C8B-B14F-4D97-AF65-F5344CB8AC3E}">
        <p14:creationId xmlns:p14="http://schemas.microsoft.com/office/powerpoint/2010/main" val="428224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ACLs with OpenLDAP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Auth</a:t>
            </a:r>
            <a:r>
              <a:rPr lang="en-US" dirty="0" smtClean="0"/>
              <a:t> map </a:t>
            </a:r>
            <a:r>
              <a:rPr lang="en-US" dirty="0" err="1" smtClean="0"/>
              <a:t>sid</a:t>
            </a:r>
            <a:r>
              <a:rPr lang="en-US" dirty="0" smtClean="0"/>
              <a:t> enable &lt;domain-</a:t>
            </a:r>
            <a:r>
              <a:rPr lang="en-US" dirty="0" err="1" smtClean="0"/>
              <a:t>sid</a:t>
            </a:r>
            <a:r>
              <a:rPr lang="en-US" dirty="0" smtClean="0"/>
              <a:t>&gt; - </a:t>
            </a:r>
            <a:r>
              <a:rPr lang="en-US" dirty="0"/>
              <a:t>E</a:t>
            </a:r>
            <a:r>
              <a:rPr lang="en-US" dirty="0" smtClean="0"/>
              <a:t>nables </a:t>
            </a:r>
            <a:r>
              <a:rPr lang="en-US" dirty="0" err="1" smtClean="0"/>
              <a:t>sid</a:t>
            </a:r>
            <a:r>
              <a:rPr lang="en-US" dirty="0" smtClean="0"/>
              <a:t> mapping support for ACLs with Open </a:t>
            </a:r>
            <a:r>
              <a:rPr lang="en-US" dirty="0" err="1" smtClean="0"/>
              <a:t>Ldap</a:t>
            </a:r>
            <a:r>
              <a:rPr lang="en-US" dirty="0" smtClean="0"/>
              <a:t> server (relies on Samba to enforce ACLs with respect to Open </a:t>
            </a:r>
            <a:r>
              <a:rPr lang="en-US" dirty="0" err="1" smtClean="0"/>
              <a:t>Ldap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Auth</a:t>
            </a:r>
            <a:r>
              <a:rPr lang="en-US" dirty="0" smtClean="0"/>
              <a:t> map </a:t>
            </a:r>
            <a:r>
              <a:rPr lang="en-US" dirty="0" err="1" smtClean="0"/>
              <a:t>sid</a:t>
            </a:r>
            <a:r>
              <a:rPr lang="en-US" dirty="0" smtClean="0"/>
              <a:t> disable – Disable </a:t>
            </a:r>
            <a:r>
              <a:rPr lang="en-US" dirty="0" err="1" smtClean="0"/>
              <a:t>sid</a:t>
            </a:r>
            <a:r>
              <a:rPr lang="en-US" dirty="0" smtClean="0"/>
              <a:t> mapping support (disable </a:t>
            </a:r>
            <a:r>
              <a:rPr lang="en-US" dirty="0" err="1" smtClean="0"/>
              <a:t>acls</a:t>
            </a:r>
            <a:r>
              <a:rPr lang="en-US" dirty="0" smtClean="0"/>
              <a:t> support for Open </a:t>
            </a:r>
            <a:r>
              <a:rPr lang="en-US" dirty="0" err="1" smtClean="0"/>
              <a:t>Ldap</a:t>
            </a:r>
            <a:r>
              <a:rPr lang="en-US" dirty="0" smtClean="0"/>
              <a:t>) </a:t>
            </a:r>
          </a:p>
          <a:p>
            <a:r>
              <a:rPr lang="en-US" dirty="0" smtClean="0"/>
              <a:t>Obtain domain </a:t>
            </a:r>
            <a:r>
              <a:rPr lang="en-US" dirty="0" err="1" smtClean="0"/>
              <a:t>sid</a:t>
            </a:r>
            <a:r>
              <a:rPr lang="en-US" dirty="0" smtClean="0"/>
              <a:t> from the Open </a:t>
            </a:r>
            <a:r>
              <a:rPr lang="en-US" dirty="0" err="1" smtClean="0"/>
              <a:t>Ldap</a:t>
            </a:r>
            <a:r>
              <a:rPr lang="en-US" dirty="0" smtClean="0"/>
              <a:t> server:</a:t>
            </a:r>
          </a:p>
          <a:p>
            <a:r>
              <a:rPr lang="en-US" b="1" dirty="0" err="1"/>
              <a:t>dscl</a:t>
            </a:r>
            <a:r>
              <a:rPr lang="en-US" b="1" dirty="0"/>
              <a:t> /LDAPv3/&lt;</a:t>
            </a:r>
            <a:r>
              <a:rPr lang="en-US" b="1" dirty="0" err="1"/>
              <a:t>server_FQDN</a:t>
            </a:r>
            <a:r>
              <a:rPr lang="en-US" b="1" dirty="0"/>
              <a:t>&gt;/ -read </a:t>
            </a:r>
            <a:r>
              <a:rPr lang="en-US" b="1" dirty="0" err="1" smtClean="0"/>
              <a:t>Config</a:t>
            </a:r>
            <a:r>
              <a:rPr lang="en-US" b="1" dirty="0" smtClean="0"/>
              <a:t>/</a:t>
            </a:r>
            <a:r>
              <a:rPr lang="en-US" b="1" dirty="0" err="1" smtClean="0"/>
              <a:t>CIFSServer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39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ACLs with OpenLDAP –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Setting ACLs using Xsan client (Reference online doc center under </a:t>
            </a:r>
            <a:br>
              <a:rPr lang="en-US" dirty="0" smtClean="0"/>
            </a:br>
            <a:r>
              <a:rPr lang="en-US" i="1" dirty="0" smtClean="0"/>
              <a:t>Configure NAS &gt; NAS User Authentication &gt; Apply Apple OD Authentication to NAS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Checking users on the gateway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pdbedit</a:t>
            </a:r>
            <a:r>
              <a:rPr lang="en-US" dirty="0" smtClean="0"/>
              <a:t> –L </a:t>
            </a:r>
            <a:br>
              <a:rPr lang="en-US" dirty="0" smtClean="0"/>
            </a:br>
            <a:r>
              <a:rPr lang="en-US" dirty="0" smtClean="0"/>
              <a:t>will list all users have been authenticated with the OpenLDAP Server)</a:t>
            </a:r>
          </a:p>
          <a:p>
            <a:r>
              <a:rPr lang="en-US" dirty="0" smtClean="0"/>
              <a:t>Verify Samba ACL with </a:t>
            </a:r>
            <a:r>
              <a:rPr lang="en-US" i="1" dirty="0" err="1" smtClean="0"/>
              <a:t>smbcacls</a:t>
            </a:r>
            <a:r>
              <a:rPr lang="en-US" dirty="0" smtClean="0"/>
              <a:t> command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For example, </a:t>
            </a:r>
            <a:r>
              <a:rPr lang="en-US" dirty="0" err="1"/>
              <a:t>smbcacls</a:t>
            </a:r>
            <a:r>
              <a:rPr lang="en-US" dirty="0"/>
              <a:t> -k //</a:t>
            </a:r>
            <a:r>
              <a:rPr lang="en-US" dirty="0" smtClean="0"/>
              <a:t>snt771960-vip1.mdh.quantum.com/gwsmbshare2 </a:t>
            </a:r>
            <a:r>
              <a:rPr lang="en-US" dirty="0" err="1" smtClean="0"/>
              <a:t>acl</a:t>
            </a:r>
            <a:r>
              <a:rPr lang="en-US" dirty="0" smtClean="0"/>
              <a:t>/</a:t>
            </a:r>
          </a:p>
          <a:p>
            <a:pPr lvl="0"/>
            <a:r>
              <a:rPr lang="en-US" sz="2100" dirty="0" smtClean="0"/>
              <a:t>Deleting ACLs</a:t>
            </a:r>
            <a:br>
              <a:rPr lang="en-US" sz="2100" dirty="0" smtClean="0"/>
            </a:br>
            <a:r>
              <a:rPr lang="en-US" sz="2100" dirty="0" smtClean="0"/>
              <a:t>Note: </a:t>
            </a:r>
            <a:r>
              <a:rPr lang="en-US" sz="2100" i="1" dirty="0" err="1" smtClean="0"/>
              <a:t>smbcacls</a:t>
            </a:r>
            <a:r>
              <a:rPr lang="en-US" sz="2100" dirty="0" smtClean="0"/>
              <a:t> has a known limitation when attempting to delete ACLs. Recommended to use </a:t>
            </a:r>
            <a:r>
              <a:rPr lang="en-US" sz="2100" i="1" dirty="0" err="1" smtClean="0"/>
              <a:t>snacls</a:t>
            </a:r>
            <a:r>
              <a:rPr lang="en-US" sz="2100" dirty="0" smtClean="0"/>
              <a:t> when deleting ACLs </a:t>
            </a:r>
            <a:endParaRPr lang="en-US" sz="21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76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Controller is expanding to configure and manage more than just NAS.</a:t>
            </a:r>
          </a:p>
          <a:p>
            <a:r>
              <a:rPr lang="en-US" dirty="0" smtClean="0"/>
              <a:t>Future releases will expand to provide additional management for Quantum appliances.  </a:t>
            </a:r>
          </a:p>
          <a:p>
            <a:r>
              <a:rPr lang="en-US" dirty="0" smtClean="0"/>
              <a:t>When enabled, SNMP is granted read-only access on standard UDP Port 161</a:t>
            </a:r>
          </a:p>
          <a:p>
            <a:r>
              <a:rPr lang="en-US" dirty="0" smtClean="0"/>
              <a:t>Ref online doc center under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/>
              <a:t>Configure NAS &gt; System Management &gt; SNMP Monitoring</a:t>
            </a:r>
            <a:br>
              <a:rPr lang="en-US" i="1" dirty="0" smtClean="0"/>
            </a:br>
            <a:r>
              <a:rPr lang="en-US" dirty="0" smtClean="0"/>
              <a:t>for details on how to enable and configure SNMP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6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" y="1214868"/>
            <a:ext cx="8778240" cy="3563488"/>
          </a:xfrm>
        </p:spPr>
        <p:txBody>
          <a:bodyPr/>
          <a:lstStyle/>
          <a:p>
            <a:r>
              <a:rPr lang="en-US" dirty="0"/>
              <a:t>Support for multiple domains within an Active Directory forest</a:t>
            </a:r>
          </a:p>
          <a:p>
            <a:r>
              <a:rPr lang="en-US" dirty="0"/>
              <a:t>Automatic NAS Cluster Upgrades </a:t>
            </a:r>
          </a:p>
          <a:p>
            <a:pPr lvl="1"/>
            <a:r>
              <a:rPr lang="en-US" dirty="0"/>
              <a:t>You can now issue a single command to upgrade an entire NAS cluster from StorNext NAS </a:t>
            </a:r>
            <a:r>
              <a:rPr lang="en-US" dirty="0" smtClean="0"/>
              <a:t>1.3.0</a:t>
            </a:r>
            <a:endParaRPr lang="en-US" dirty="0"/>
          </a:p>
          <a:p>
            <a:r>
              <a:rPr lang="en-US" dirty="0"/>
              <a:t>SNMP Support </a:t>
            </a:r>
          </a:p>
          <a:p>
            <a:pPr lvl="1"/>
            <a:r>
              <a:rPr lang="en-US" dirty="0"/>
              <a:t>You can now configure the Simple Network Management Protocol (SNMP) on appliances</a:t>
            </a:r>
          </a:p>
          <a:p>
            <a:pPr lvl="1"/>
            <a:r>
              <a:rPr lang="en-US" dirty="0"/>
              <a:t>Supports </a:t>
            </a:r>
            <a:r>
              <a:rPr lang="en-US" dirty="0" smtClean="0"/>
              <a:t>Net-SNMP for </a:t>
            </a:r>
            <a:r>
              <a:rPr lang="en-US" dirty="0"/>
              <a:t>default Management Information Base (MIB)</a:t>
            </a:r>
          </a:p>
          <a:p>
            <a:r>
              <a:rPr lang="en-US" dirty="0" smtClean="0"/>
              <a:t>Named Streams Option </a:t>
            </a:r>
          </a:p>
          <a:p>
            <a:pPr lvl="1"/>
            <a:r>
              <a:rPr lang="en-US" dirty="0" smtClean="0"/>
              <a:t>Set named streams option on SMB to optimize macOS performance</a:t>
            </a:r>
          </a:p>
          <a:p>
            <a:r>
              <a:rPr lang="en-US" dirty="0" smtClean="0"/>
              <a:t>ACL Support for LDAP </a:t>
            </a:r>
          </a:p>
          <a:p>
            <a:pPr lvl="1"/>
            <a:r>
              <a:rPr lang="en-US" dirty="0" smtClean="0"/>
              <a:t>Access Control Lists (ACLs) when NAS is bound to an </a:t>
            </a:r>
            <a:r>
              <a:rPr lang="en-US" dirty="0" err="1" smtClean="0"/>
              <a:t>OpenLDAP</a:t>
            </a:r>
            <a:r>
              <a:rPr lang="en-US" dirty="0" smtClean="0"/>
              <a:t> or Apple Open Directory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 NAS 1.4.0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45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 CLI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66" y="960981"/>
            <a:ext cx="8778240" cy="3731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snmp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service (enable | disable)</a:t>
            </a:r>
          </a:p>
          <a:p>
            <a:pPr marL="0" indent="0">
              <a:buNone/>
            </a:pP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snmp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sysContact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=&lt;contact&gt;,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sysDescr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=&lt;description&gt;,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sysLocation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=&lt;location&gt;,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=&lt;name&gt;)</a:t>
            </a:r>
          </a:p>
          <a:p>
            <a:pPr marL="0" indent="0">
              <a:buNone/>
            </a:pP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snmp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[service, agent,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community, view, ...]</a:t>
            </a:r>
          </a:p>
          <a:p>
            <a:pPr marL="0" indent="0">
              <a:buNone/>
            </a:pP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snmp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community add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&lt;community-name&gt; [default | &lt;host-id&gt; |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&lt;subnet/(mask | bits)&gt; [&lt;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| view=&lt;view-name&gt;]]</a:t>
            </a:r>
          </a:p>
          <a:p>
            <a:pPr marL="0" indent="0">
              <a:buNone/>
            </a:pP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snmp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community remove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&lt;community-name&gt;</a:t>
            </a:r>
          </a:p>
          <a:p>
            <a:pPr marL="0" indent="0">
              <a:buNone/>
            </a:pP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snmp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view add &lt;name&gt; (included | excluded) 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[&lt;mask&gt;]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[comment=&lt;description&gt;]</a:t>
            </a:r>
          </a:p>
          <a:p>
            <a:pPr marL="0" indent="0">
              <a:buNone/>
            </a:pP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snmp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view remove &lt;name&gt; 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snmp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notification add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trapsink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 trap2sink |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informsink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&lt;host-id&gt;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[&lt;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trapcommunity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-name&gt;] [port=&lt;port-number&gt;]</a:t>
            </a:r>
          </a:p>
          <a:p>
            <a:pPr marL="0" indent="0">
              <a:buNone/>
            </a:pP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snmp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notification remove &lt;host-id&gt; [&lt;port-number&gt;]</a:t>
            </a:r>
          </a:p>
          <a:p>
            <a:pPr marL="0" indent="0">
              <a:buNone/>
            </a:pP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snmp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trapcommunity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&lt;community-name&gt;</a:t>
            </a:r>
          </a:p>
          <a:p>
            <a:pPr marL="0" indent="0">
              <a:buNone/>
            </a:pP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snmp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authtrapenable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(enable | disable)</a:t>
            </a:r>
          </a:p>
        </p:txBody>
      </p:sp>
    </p:spTree>
    <p:extLst>
      <p:ext uri="{BB962C8B-B14F-4D97-AF65-F5344CB8AC3E}">
        <p14:creationId xmlns:p14="http://schemas.microsoft.com/office/powerpoint/2010/main" val="3858167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Logs are located in /</a:t>
            </a:r>
            <a:r>
              <a:rPr lang="en-US" dirty="0" err="1" smtClean="0"/>
              <a:t>var</a:t>
            </a:r>
            <a:r>
              <a:rPr lang="en-US" dirty="0" smtClean="0"/>
              <a:t>/log</a:t>
            </a:r>
          </a:p>
          <a:p>
            <a:r>
              <a:rPr lang="en-US" dirty="0" smtClean="0"/>
              <a:t>Key logs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var</a:t>
            </a:r>
            <a:r>
              <a:rPr lang="en-US" dirty="0" smtClean="0"/>
              <a:t>/log/</a:t>
            </a:r>
            <a:r>
              <a:rPr lang="en-US" dirty="0" err="1" smtClean="0"/>
              <a:t>snnas_controller</a:t>
            </a:r>
            <a:endParaRPr lang="en-US" dirty="0" smtClean="0"/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var</a:t>
            </a:r>
            <a:r>
              <a:rPr lang="en-US" dirty="0" smtClean="0"/>
              <a:t>/log/messages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var</a:t>
            </a:r>
            <a:r>
              <a:rPr lang="en-US" dirty="0" smtClean="0"/>
              <a:t>/log/samba/samba.log.&lt;username&gt;</a:t>
            </a:r>
            <a:endParaRPr lang="en-US" dirty="0"/>
          </a:p>
          <a:p>
            <a:r>
              <a:rPr lang="en-US" dirty="0"/>
              <a:t>Logs can be directly viewed from </a:t>
            </a:r>
            <a:r>
              <a:rPr lang="en-US" dirty="0" smtClean="0"/>
              <a:t>CLI/shell</a:t>
            </a:r>
            <a:endParaRPr lang="en-US" dirty="0"/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log list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log search &lt;phrase&gt;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log view &lt;log-file&gt;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log watch &lt;log-file&gt;</a:t>
            </a:r>
          </a:p>
          <a:p>
            <a:pPr marL="398463" lvl="1" indent="0">
              <a:buNone/>
            </a:pP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Example: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log view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snnas_controller</a:t>
            </a:r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8463" lvl="1" indent="0">
              <a:buNone/>
            </a:pP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779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 Support Bundle</a:t>
            </a:r>
          </a:p>
          <a:p>
            <a:pPr lvl="1"/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upportbundle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create</a:t>
            </a:r>
          </a:p>
          <a:p>
            <a:pPr lvl="1"/>
            <a:r>
              <a:rPr lang="en-US" sz="1400" dirty="0" smtClean="0">
                <a:cs typeface="Calibri" panose="020F0502020204030204" pitchFamily="34" charset="0"/>
              </a:rPr>
              <a:t>The support bundle contains logs and a picture of the system</a:t>
            </a:r>
          </a:p>
          <a:p>
            <a:pPr lvl="1"/>
            <a:r>
              <a:rPr lang="en-US" sz="1400" dirty="0" err="1" smtClean="0">
                <a:cs typeface="Calibri" panose="020F0502020204030204" pitchFamily="34" charset="0"/>
              </a:rPr>
              <a:t>Config</a:t>
            </a:r>
            <a:r>
              <a:rPr lang="en-US" sz="1400" dirty="0" smtClean="0">
                <a:cs typeface="Calibri" panose="020F0502020204030204" pitchFamily="34" charset="0"/>
              </a:rPr>
              <a:t> files from /</a:t>
            </a:r>
            <a:r>
              <a:rPr lang="en-US" sz="1400" dirty="0" err="1" smtClean="0">
                <a:cs typeface="Calibri" panose="020F0502020204030204" pitchFamily="34" charset="0"/>
              </a:rPr>
              <a:t>etc</a:t>
            </a:r>
            <a:endParaRPr lang="en-US" sz="1400" dirty="0" smtClean="0">
              <a:cs typeface="Calibri" panose="020F0502020204030204" pitchFamily="34" charset="0"/>
            </a:endParaRPr>
          </a:p>
          <a:p>
            <a:pPr lvl="1"/>
            <a:r>
              <a:rPr lang="en-US" sz="1400" dirty="0" smtClean="0">
                <a:cs typeface="Calibri" panose="020F0502020204030204" pitchFamily="34" charset="0"/>
              </a:rPr>
              <a:t>Summary reports of RPMs installed, Controller Registry settings, and SAR </a:t>
            </a:r>
            <a:r>
              <a:rPr lang="en-US" sz="1400" dirty="0">
                <a:cs typeface="Calibri" panose="020F0502020204030204" pitchFamily="34" charset="0"/>
              </a:rPr>
              <a:t>data from the past few </a:t>
            </a:r>
            <a:r>
              <a:rPr lang="en-US" sz="1400" dirty="0" smtClean="0">
                <a:cs typeface="Calibri" panose="020F0502020204030204" pitchFamily="34" charset="0"/>
              </a:rPr>
              <a:t>days. </a:t>
            </a:r>
          </a:p>
          <a:p>
            <a:pPr marL="398463" lvl="1" indent="0">
              <a:buNone/>
            </a:pPr>
            <a:endParaRPr lang="en-US" sz="1400" dirty="0">
              <a:cs typeface="Calibri" panose="020F0502020204030204" pitchFamily="34" charset="0"/>
            </a:endParaRPr>
          </a:p>
          <a:p>
            <a:r>
              <a:rPr lang="en-US" dirty="0" smtClean="0">
                <a:cs typeface="Calibri" panose="020F0502020204030204" pitchFamily="34" charset="0"/>
              </a:rPr>
              <a:t>Check out the Troubleshooting Tips and FAQs</a:t>
            </a:r>
            <a:endParaRPr lang="en-US" dirty="0"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408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Questions?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4026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NAS 1.4.0 Documentation Center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674" y="866692"/>
            <a:ext cx="4889481" cy="4102874"/>
          </a:xfrm>
        </p:spPr>
        <p:txBody>
          <a:bodyPr/>
          <a:lstStyle/>
          <a:p>
            <a:r>
              <a:rPr lang="en-US" sz="1400" dirty="0"/>
              <a:t>New </a:t>
            </a:r>
            <a:r>
              <a:rPr lang="en-US" sz="1400" dirty="0" smtClean="0"/>
              <a:t>content covers the following </a:t>
            </a:r>
            <a:r>
              <a:rPr lang="en-US" sz="1400" dirty="0" err="1" smtClean="0"/>
              <a:t>StorNext</a:t>
            </a:r>
            <a:r>
              <a:rPr lang="en-US" sz="1400" dirty="0" smtClean="0"/>
              <a:t> NAS 1.4.0  features:</a:t>
            </a: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Available at </a:t>
            </a:r>
            <a:r>
              <a:rPr lang="en-US" sz="1400" dirty="0" smtClean="0">
                <a:hlinkClick r:id="rId2"/>
              </a:rPr>
              <a:t>www.quantum.com/snnasdocs </a:t>
            </a:r>
            <a:r>
              <a:rPr lang="en-US" sz="1400" dirty="0" smtClean="0"/>
              <a:t>or from the Documentation Portal (</a:t>
            </a:r>
            <a:r>
              <a:rPr lang="en-US" sz="1400" dirty="0" smtClean="0">
                <a:hlinkClick r:id="rId3"/>
              </a:rPr>
              <a:t>www.quantum.com/documentation</a:t>
            </a:r>
            <a:r>
              <a:rPr lang="en-US" sz="1400" dirty="0" smtClean="0"/>
              <a:t>)  </a:t>
            </a:r>
          </a:p>
          <a:p>
            <a:pPr marL="398463" lvl="1" indent="0">
              <a:buNone/>
            </a:pP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757" y="1139303"/>
            <a:ext cx="3200400" cy="232811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558070"/>
              </p:ext>
            </p:extLst>
          </p:nvPr>
        </p:nvGraphicFramePr>
        <p:xfrm>
          <a:off x="558083" y="1439530"/>
          <a:ext cx="4136276" cy="2569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207"/>
                <a:gridCol w="2067069"/>
              </a:tblGrid>
              <a:tr h="216051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Menu Path</a:t>
                      </a:r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201647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tx2"/>
                          </a:solidFill>
                        </a:rPr>
                        <a:t>NAS cluster and local upgrades </a:t>
                      </a:r>
                      <a:endParaRPr lang="en-US" sz="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tx2"/>
                          </a:solidFill>
                        </a:rPr>
                        <a:t>Get Started &gt; NAS Upgrades </a:t>
                      </a:r>
                      <a:endParaRPr lang="en-US" sz="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53867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tx2"/>
                          </a:solidFill>
                        </a:rPr>
                        <a:t>Ability to define multiple Microsoft AD DC servers </a:t>
                      </a:r>
                      <a:endParaRPr lang="en-US" sz="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tx2"/>
                          </a:solidFill>
                        </a:rPr>
                        <a:t>Configure NAS &gt; NAS User Authentication &gt; Apply AD Authentication  to NAS </a:t>
                      </a:r>
                      <a:endParaRPr lang="en-US" sz="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32102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tx2"/>
                          </a:solidFill>
                        </a:rPr>
                        <a:t>SID mapping for full ACL support when the NAS server is bound to an </a:t>
                      </a:r>
                      <a:r>
                        <a:rPr lang="en-US" sz="800" b="1" dirty="0" err="1" smtClean="0">
                          <a:solidFill>
                            <a:schemeClr val="tx2"/>
                          </a:solidFill>
                        </a:rPr>
                        <a:t>OpenLDAP</a:t>
                      </a:r>
                      <a:r>
                        <a:rPr lang="en-US" sz="800" b="1" dirty="0" smtClean="0">
                          <a:solidFill>
                            <a:schemeClr val="tx2"/>
                          </a:solidFill>
                        </a:rPr>
                        <a:t> server </a:t>
                      </a:r>
                      <a:endParaRPr lang="en-US" sz="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tx2"/>
                          </a:solidFill>
                        </a:rPr>
                        <a:t>Configure NAS &gt; NAS User Authentication &gt; Apply </a:t>
                      </a:r>
                      <a:r>
                        <a:rPr lang="en-US" sz="800" b="1" dirty="0" err="1" smtClean="0">
                          <a:solidFill>
                            <a:schemeClr val="tx2"/>
                          </a:solidFill>
                        </a:rPr>
                        <a:t>OpenLDAP</a:t>
                      </a:r>
                      <a:r>
                        <a:rPr lang="en-US" sz="800" b="1" dirty="0" smtClean="0">
                          <a:solidFill>
                            <a:schemeClr val="tx2"/>
                          </a:solidFill>
                        </a:rPr>
                        <a:t> Authentication  to NAS </a:t>
                      </a:r>
                      <a:endParaRPr lang="en-US" sz="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16875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tx2"/>
                          </a:solidFill>
                        </a:rPr>
                        <a:t>Case Sensitive option</a:t>
                      </a:r>
                      <a:endParaRPr lang="en-US" sz="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tx2"/>
                          </a:solidFill>
                        </a:rPr>
                        <a:t>Configure NAS &gt; Share Management &gt; SMB Share Options </a:t>
                      </a:r>
                      <a:endParaRPr lang="en-US" sz="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32102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tx2"/>
                          </a:solidFill>
                        </a:rPr>
                        <a:t>Named Streams option for environments in which </a:t>
                      </a:r>
                      <a:r>
                        <a:rPr lang="en-US" sz="800" b="1" dirty="0" err="1" smtClean="0">
                          <a:solidFill>
                            <a:schemeClr val="tx2"/>
                          </a:solidFill>
                        </a:rPr>
                        <a:t>macOS</a:t>
                      </a:r>
                      <a:r>
                        <a:rPr lang="en-US" sz="800" b="1" dirty="0" smtClean="0">
                          <a:solidFill>
                            <a:schemeClr val="tx2"/>
                          </a:solidFill>
                        </a:rPr>
                        <a:t> clients access file systems implemented with Samba </a:t>
                      </a:r>
                      <a:endParaRPr lang="en-US" sz="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tx2"/>
                          </a:solidFill>
                        </a:rPr>
                        <a:t>Configure NAS &gt; Share Management &gt; SMB Share Options </a:t>
                      </a:r>
                      <a:endParaRPr lang="en-US" sz="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16875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tx2"/>
                          </a:solidFill>
                        </a:rPr>
                        <a:t>New feature supporting SNMP </a:t>
                      </a:r>
                      <a:endParaRPr lang="en-US" sz="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tx2"/>
                          </a:solidFill>
                        </a:rPr>
                        <a:t>Configure NAS &gt; System Management &gt; SNMP Monitoring </a:t>
                      </a:r>
                      <a:endParaRPr lang="en-US" sz="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01647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tx2"/>
                          </a:solidFill>
                        </a:rPr>
                        <a:t>Updated Troubleshooting section</a:t>
                      </a:r>
                      <a:endParaRPr lang="en-US" sz="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tx2"/>
                          </a:solidFill>
                        </a:rPr>
                        <a:t>Troubleshoot NAS </a:t>
                      </a:r>
                      <a:endParaRPr lang="en-US" sz="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4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Questions?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4026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11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Streams for macOS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668" y="964828"/>
            <a:ext cx="5887317" cy="3394472"/>
          </a:xfrm>
          <a:ln w="12700" cmpd="sng"/>
        </p:spPr>
        <p:txBody>
          <a:bodyPr/>
          <a:lstStyle/>
          <a:p>
            <a:r>
              <a:rPr lang="en-US" dirty="0" smtClean="0"/>
              <a:t>Finder metadata traffic “swamps” data movement traffic</a:t>
            </a:r>
          </a:p>
          <a:p>
            <a:pPr lvl="1"/>
            <a:r>
              <a:rPr lang="en-US" dirty="0" smtClean="0"/>
              <a:t>Result: Slow copies!</a:t>
            </a:r>
          </a:p>
          <a:p>
            <a:r>
              <a:rPr lang="en-US" dirty="0" smtClean="0"/>
              <a:t>Named Streams reduces Finder metadata traffic across the network</a:t>
            </a:r>
          </a:p>
          <a:p>
            <a:pPr lvl="1"/>
            <a:r>
              <a:rPr lang="en-US" dirty="0" smtClean="0"/>
              <a:t>94% reduction in metadata network traffic </a:t>
            </a:r>
          </a:p>
          <a:p>
            <a:r>
              <a:rPr lang="en-US" dirty="0" smtClean="0"/>
              <a:t>NAS 1.4.0 adds Named Streams support</a:t>
            </a:r>
          </a:p>
          <a:p>
            <a:pPr lvl="1"/>
            <a:r>
              <a:rPr lang="en-US" dirty="0" smtClean="0"/>
              <a:t>On/off CLI command</a:t>
            </a:r>
          </a:p>
          <a:p>
            <a:pPr lvl="1"/>
            <a:r>
              <a:rPr lang="en-US" dirty="0" smtClean="0"/>
              <a:t>Caveat: cannot mix Xsan and SMB Named Streams clients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5896535" y="911039"/>
          <a:ext cx="3052482" cy="3909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176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Bug 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822959"/>
            <a:ext cx="8778240" cy="4101465"/>
          </a:xfrm>
        </p:spPr>
        <p:txBody>
          <a:bodyPr>
            <a:normAutofit/>
          </a:bodyPr>
          <a:lstStyle/>
          <a:p>
            <a:r>
              <a:rPr lang="en-US" dirty="0" err="1" smtClean="0"/>
              <a:t>Auth</a:t>
            </a:r>
            <a:r>
              <a:rPr lang="en-US" dirty="0" smtClean="0"/>
              <a:t> </a:t>
            </a:r>
            <a:r>
              <a:rPr lang="en-US" dirty="0" err="1" smtClean="0"/>
              <a:t>Config</a:t>
            </a:r>
            <a:r>
              <a:rPr lang="en-US" dirty="0" smtClean="0"/>
              <a:t> ADS Fixes</a:t>
            </a:r>
          </a:p>
          <a:p>
            <a:pPr marL="1144588" lvl="1" indent="-746125">
              <a:buNone/>
            </a:pPr>
            <a:r>
              <a:rPr lang="en-US" dirty="0" smtClean="0"/>
              <a:t>64955*</a:t>
            </a:r>
            <a:r>
              <a:rPr lang="en-US" dirty="0"/>
              <a:t>	HYDRA-724: failed </a:t>
            </a:r>
            <a:r>
              <a:rPr lang="en-US" dirty="0" err="1"/>
              <a:t>auth</a:t>
            </a:r>
            <a:r>
              <a:rPr lang="en-US" dirty="0"/>
              <a:t> </a:t>
            </a:r>
            <a:r>
              <a:rPr lang="en-US" dirty="0" err="1"/>
              <a:t>config</a:t>
            </a:r>
            <a:r>
              <a:rPr lang="en-US" dirty="0"/>
              <a:t> ads provides unusable error for end user</a:t>
            </a:r>
          </a:p>
          <a:p>
            <a:pPr marL="1144588" lvl="1" indent="-746125">
              <a:buNone/>
            </a:pPr>
            <a:r>
              <a:rPr lang="en-US" dirty="0" smtClean="0"/>
              <a:t>65110*</a:t>
            </a:r>
            <a:r>
              <a:rPr lang="en-US" dirty="0"/>
              <a:t>	HYDRA-785: Large AD forest can crash </a:t>
            </a:r>
            <a:r>
              <a:rPr lang="en-US" dirty="0" err="1"/>
              <a:t>winbindd</a:t>
            </a:r>
            <a:endParaRPr lang="en-US" dirty="0"/>
          </a:p>
          <a:p>
            <a:pPr marL="1144588" lvl="1" indent="-746125">
              <a:buNone/>
            </a:pPr>
            <a:r>
              <a:rPr lang="en-US" dirty="0" smtClean="0"/>
              <a:t>65111*</a:t>
            </a:r>
            <a:r>
              <a:rPr lang="en-US" dirty="0"/>
              <a:t>	HYDRA-786: Need ability to modify krb5.conf with custom KDC</a:t>
            </a:r>
          </a:p>
          <a:p>
            <a:pPr marL="1144588" lvl="1" indent="-746125">
              <a:buNone/>
            </a:pPr>
            <a:r>
              <a:rPr lang="en-US" dirty="0" smtClean="0"/>
              <a:t>65281*</a:t>
            </a:r>
            <a:r>
              <a:rPr lang="en-US" dirty="0"/>
              <a:t>	HYDRA-852: When Joining AD with a NAS cluster customer gets net </a:t>
            </a:r>
            <a:r>
              <a:rPr lang="en-US" dirty="0" err="1"/>
              <a:t>rpc</a:t>
            </a:r>
            <a:r>
              <a:rPr lang="en-US" dirty="0"/>
              <a:t> </a:t>
            </a:r>
            <a:r>
              <a:rPr lang="en-US" dirty="0" err="1"/>
              <a:t>getsid</a:t>
            </a:r>
            <a:r>
              <a:rPr lang="en-US" dirty="0"/>
              <a:t> failed Connection failed: NT_STATUS_NOT_SUPPORTED error</a:t>
            </a:r>
          </a:p>
          <a:p>
            <a:pPr marL="1144588" lvl="1" indent="-746125">
              <a:buNone/>
            </a:pPr>
            <a:r>
              <a:rPr lang="en-US" dirty="0" smtClean="0"/>
              <a:t>65456*</a:t>
            </a:r>
            <a:r>
              <a:rPr lang="en-US" dirty="0"/>
              <a:t>	HYDRA-918: Complex AD environments would cause NAS to timeout during reboots</a:t>
            </a:r>
          </a:p>
          <a:p>
            <a:pPr marL="1144588" lvl="1" indent="-746125">
              <a:buNone/>
            </a:pPr>
            <a:r>
              <a:rPr lang="en-US" dirty="0" smtClean="0"/>
              <a:t>65708</a:t>
            </a:r>
            <a:r>
              <a:rPr lang="en-US" dirty="0"/>
              <a:t>	HYDRA-1024: Need to allow setting </a:t>
            </a:r>
            <a:r>
              <a:rPr lang="en-US" dirty="0" err="1"/>
              <a:t>kerberos</a:t>
            </a:r>
            <a:r>
              <a:rPr lang="en-US" dirty="0"/>
              <a:t> option  </a:t>
            </a:r>
            <a:r>
              <a:rPr lang="en-US" dirty="0" err="1"/>
              <a:t>dns_lookup_kdc</a:t>
            </a:r>
            <a:r>
              <a:rPr lang="en-US" dirty="0"/>
              <a:t>=true</a:t>
            </a:r>
          </a:p>
          <a:p>
            <a:pPr marL="1144588" lvl="1" indent="-746125">
              <a:buNone/>
            </a:pPr>
            <a:r>
              <a:rPr lang="en-US" dirty="0" smtClean="0"/>
              <a:t>65956*</a:t>
            </a:r>
            <a:r>
              <a:rPr lang="en-US" dirty="0"/>
              <a:t>	HYDRA-1057: </a:t>
            </a:r>
            <a:r>
              <a:rPr lang="en-US" dirty="0" err="1"/>
              <a:t>Winbind</a:t>
            </a:r>
            <a:r>
              <a:rPr lang="en-US" dirty="0"/>
              <a:t> need to be allow to ignore domain.</a:t>
            </a:r>
          </a:p>
          <a:p>
            <a:pPr marL="1144588" lvl="1" indent="-746125">
              <a:buNone/>
            </a:pPr>
            <a:r>
              <a:rPr lang="en-US" dirty="0" smtClean="0"/>
              <a:t>65957*</a:t>
            </a:r>
            <a:r>
              <a:rPr lang="en-US" dirty="0"/>
              <a:t>	HYDRA-1056: </a:t>
            </a:r>
            <a:r>
              <a:rPr lang="en-US" dirty="0" err="1"/>
              <a:t>Winbind</a:t>
            </a:r>
            <a:r>
              <a:rPr lang="en-US" dirty="0"/>
              <a:t> check in nas_cluster_plugin.py should try more then once</a:t>
            </a:r>
          </a:p>
          <a:p>
            <a:pPr marL="1144588" lvl="1" indent="-746125">
              <a:buNone/>
            </a:pPr>
            <a:r>
              <a:rPr lang="en-US" dirty="0"/>
              <a:t>66218	HYDRA-1088: </a:t>
            </a:r>
            <a:r>
              <a:rPr lang="en-US" dirty="0" err="1"/>
              <a:t>Auth</a:t>
            </a:r>
            <a:r>
              <a:rPr lang="en-US" dirty="0"/>
              <a:t> </a:t>
            </a:r>
            <a:r>
              <a:rPr lang="en-US" dirty="0" err="1"/>
              <a:t>config</a:t>
            </a:r>
            <a:r>
              <a:rPr lang="en-US" dirty="0"/>
              <a:t> ads should only bind to the master node</a:t>
            </a:r>
            <a:r>
              <a:rPr lang="en-US" dirty="0" smtClean="0"/>
              <a:t>.</a:t>
            </a:r>
          </a:p>
          <a:p>
            <a:pPr marL="1143000" lvl="1" indent="-744538">
              <a:buNone/>
            </a:pPr>
            <a:endParaRPr lang="en-US" sz="1100" dirty="0" smtClean="0"/>
          </a:p>
          <a:p>
            <a:pPr marL="1143000" lvl="1" indent="-744538">
              <a:buNone/>
            </a:pPr>
            <a:r>
              <a:rPr lang="en-US" sz="1100" dirty="0"/>
              <a:t>	</a:t>
            </a:r>
            <a:r>
              <a:rPr lang="en-US" sz="1100" dirty="0" smtClean="0"/>
              <a:t>*Customer reported</a:t>
            </a:r>
          </a:p>
        </p:txBody>
      </p:sp>
    </p:spTree>
    <p:extLst>
      <p:ext uri="{BB962C8B-B14F-4D97-AF65-F5344CB8AC3E}">
        <p14:creationId xmlns:p14="http://schemas.microsoft.com/office/powerpoint/2010/main" val="134988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Bug Fixes –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822959"/>
            <a:ext cx="8778240" cy="4101465"/>
          </a:xfrm>
        </p:spPr>
        <p:txBody>
          <a:bodyPr>
            <a:normAutofit/>
          </a:bodyPr>
          <a:lstStyle/>
          <a:p>
            <a:r>
              <a:rPr lang="en-US" dirty="0" smtClean="0"/>
              <a:t>Share Add/Create/Change</a:t>
            </a:r>
          </a:p>
          <a:p>
            <a:pPr marL="1144588" lvl="1" indent="-746125">
              <a:buNone/>
            </a:pPr>
            <a:r>
              <a:rPr lang="en-US" dirty="0" smtClean="0"/>
              <a:t>66615</a:t>
            </a:r>
            <a:r>
              <a:rPr lang="en-US" dirty="0"/>
              <a:t>	HYDRA-1139: SMB option 'write ok' is rejected on share </a:t>
            </a:r>
            <a:r>
              <a:rPr lang="en-US" dirty="0" smtClean="0"/>
              <a:t>create</a:t>
            </a:r>
          </a:p>
          <a:p>
            <a:pPr marL="1144588" lvl="1" indent="-746125">
              <a:buNone/>
            </a:pPr>
            <a:endParaRPr lang="en-US" dirty="0"/>
          </a:p>
          <a:p>
            <a:pPr lvl="0"/>
            <a:r>
              <a:rPr lang="en-US" dirty="0" smtClean="0"/>
              <a:t>ACL Support</a:t>
            </a:r>
            <a:endParaRPr lang="en-US" dirty="0"/>
          </a:p>
          <a:p>
            <a:pPr marL="1143000" lvl="1" indent="-744538">
              <a:buNone/>
            </a:pPr>
            <a:r>
              <a:rPr lang="en-US" dirty="0"/>
              <a:t>61593*	HYDRA-951: Unable to access file if contain ACL from Apple Open Directory (AOD)</a:t>
            </a:r>
          </a:p>
          <a:p>
            <a:pPr marL="1143000" lvl="1" indent="-744538">
              <a:buNone/>
            </a:pPr>
            <a:r>
              <a:rPr lang="en-US" dirty="0"/>
              <a:t>65565*	HYDRA-948: Finder does not allow rename of folder if it contain in-use file</a:t>
            </a:r>
          </a:p>
          <a:p>
            <a:pPr marL="1143000" lvl="1" indent="-744538">
              <a:buNone/>
            </a:pPr>
            <a:r>
              <a:rPr lang="en-US" dirty="0"/>
              <a:t>65616*	HYRDA-1001: Allowed to move file to directory where ACL should prevent it.</a:t>
            </a:r>
          </a:p>
          <a:p>
            <a:pPr marL="1143000" lvl="1" indent="-744538">
              <a:buNone/>
            </a:pPr>
            <a:r>
              <a:rPr lang="en-US" dirty="0"/>
              <a:t>66889	HYDRA-1228: Domain </a:t>
            </a:r>
            <a:r>
              <a:rPr lang="en-US" dirty="0" err="1"/>
              <a:t>sid</a:t>
            </a:r>
            <a:r>
              <a:rPr lang="en-US" dirty="0"/>
              <a:t> must be added to the </a:t>
            </a:r>
            <a:r>
              <a:rPr lang="en-US" dirty="0" err="1"/>
              <a:t>StorNext's</a:t>
            </a:r>
            <a:r>
              <a:rPr lang="en-US" dirty="0"/>
              <a:t> NAS appliance for </a:t>
            </a:r>
            <a:r>
              <a:rPr lang="en-US" dirty="0" err="1"/>
              <a:t>sid</a:t>
            </a:r>
            <a:r>
              <a:rPr lang="en-US" dirty="0"/>
              <a:t> mapping</a:t>
            </a:r>
          </a:p>
          <a:p>
            <a:pPr marL="1143000" lvl="1" indent="-744538">
              <a:buNone/>
            </a:pPr>
            <a:r>
              <a:rPr lang="en-US" dirty="0"/>
              <a:t>67140	HYDRA-1244: Implement SID/GID mapping for ACL </a:t>
            </a:r>
            <a:r>
              <a:rPr lang="en-US" dirty="0" smtClean="0"/>
              <a:t>support</a:t>
            </a:r>
          </a:p>
          <a:p>
            <a:pPr marL="1143000" lvl="1" indent="-744538">
              <a:buNone/>
            </a:pPr>
            <a:endParaRPr lang="en-US" dirty="0" smtClean="0"/>
          </a:p>
          <a:p>
            <a:pPr lvl="0"/>
            <a:r>
              <a:rPr lang="en-US" dirty="0" smtClean="0"/>
              <a:t>NFS</a:t>
            </a:r>
            <a:endParaRPr lang="en-US" dirty="0"/>
          </a:p>
          <a:p>
            <a:pPr marL="1143000" lvl="1" indent="-744538">
              <a:buNone/>
            </a:pPr>
            <a:r>
              <a:rPr lang="en-US" dirty="0"/>
              <a:t>65045*	HYDRA-749: allow easier conversion from NFS-HA to non-NFS-HA</a:t>
            </a:r>
          </a:p>
          <a:p>
            <a:pPr marL="1143000" lvl="1" indent="-744538">
              <a:buNone/>
            </a:pPr>
            <a:r>
              <a:rPr lang="en-US" dirty="0"/>
              <a:t>65777*	HYDRA-1048: </a:t>
            </a:r>
            <a:r>
              <a:rPr lang="en-US" dirty="0" err="1"/>
              <a:t>nfs</a:t>
            </a:r>
            <a:r>
              <a:rPr lang="en-US" dirty="0"/>
              <a:t> services won't get restarted in some failovers when HA is enabled</a:t>
            </a:r>
            <a:r>
              <a:rPr lang="en-US" sz="1100" dirty="0"/>
              <a:t>	</a:t>
            </a:r>
            <a:endParaRPr lang="en-US" sz="1100" dirty="0" smtClean="0"/>
          </a:p>
          <a:p>
            <a:pPr marL="1143000" lvl="1" indent="-744538">
              <a:buNone/>
            </a:pPr>
            <a:endParaRPr lang="en-US" sz="1100" dirty="0"/>
          </a:p>
          <a:p>
            <a:pPr marL="1143000" lvl="1" indent="-744538">
              <a:buNone/>
            </a:pPr>
            <a:r>
              <a:rPr lang="en-US" sz="1100" dirty="0" smtClean="0"/>
              <a:t>	*Customer reported</a:t>
            </a:r>
          </a:p>
        </p:txBody>
      </p:sp>
    </p:spTree>
    <p:extLst>
      <p:ext uri="{BB962C8B-B14F-4D97-AF65-F5344CB8AC3E}">
        <p14:creationId xmlns:p14="http://schemas.microsoft.com/office/powerpoint/2010/main" val="134988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Bug Fixes –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822959"/>
            <a:ext cx="8778240" cy="4101465"/>
          </a:xfrm>
        </p:spPr>
        <p:txBody>
          <a:bodyPr>
            <a:normAutofit/>
          </a:bodyPr>
          <a:lstStyle/>
          <a:p>
            <a:r>
              <a:rPr lang="en-US" dirty="0" smtClean="0"/>
              <a:t>NAS Clustering</a:t>
            </a:r>
          </a:p>
          <a:p>
            <a:pPr marL="1144588" lvl="1" indent="-746125">
              <a:buNone/>
            </a:pPr>
            <a:r>
              <a:rPr lang="en-US" dirty="0" smtClean="0"/>
              <a:t>62062</a:t>
            </a:r>
            <a:r>
              <a:rPr lang="en-US" dirty="0"/>
              <a:t>*	HYDRA-793: Routing polices need to be updated for </a:t>
            </a:r>
            <a:r>
              <a:rPr lang="en-US" dirty="0" err="1"/>
              <a:t>nascluster</a:t>
            </a:r>
            <a:r>
              <a:rPr lang="en-US" dirty="0"/>
              <a:t> </a:t>
            </a:r>
            <a:r>
              <a:rPr lang="en-US" dirty="0" err="1"/>
              <a:t>vip</a:t>
            </a:r>
            <a:endParaRPr lang="en-US" dirty="0"/>
          </a:p>
          <a:p>
            <a:pPr marL="1144588" lvl="1" indent="-746125">
              <a:buNone/>
            </a:pPr>
            <a:r>
              <a:rPr lang="en-US" dirty="0"/>
              <a:t>64854*	HYDRA-702: A </a:t>
            </a:r>
            <a:r>
              <a:rPr lang="en-US" dirty="0" err="1"/>
              <a:t>nascluster</a:t>
            </a:r>
            <a:r>
              <a:rPr lang="en-US" dirty="0"/>
              <a:t> show gets an exception when another node is not responding.</a:t>
            </a:r>
          </a:p>
          <a:p>
            <a:pPr marL="1144588" lvl="1" indent="-746125">
              <a:buNone/>
            </a:pPr>
            <a:r>
              <a:rPr lang="en-US" dirty="0"/>
              <a:t>64997	HYDRA-732: NAS cluster join fails when VIP not in DNS</a:t>
            </a:r>
          </a:p>
          <a:p>
            <a:pPr marL="1144588" lvl="1" indent="-746125">
              <a:buNone/>
            </a:pPr>
            <a:r>
              <a:rPr lang="en-US" dirty="0"/>
              <a:t>65380	HYDRA-879: shares not exported when new node joins NAS </a:t>
            </a:r>
            <a:r>
              <a:rPr lang="en-US" dirty="0" smtClean="0"/>
              <a:t>cluster</a:t>
            </a:r>
          </a:p>
          <a:p>
            <a:pPr marL="1144588" lvl="1" indent="-746125">
              <a:buNone/>
            </a:pPr>
            <a:endParaRPr lang="en-US" dirty="0" smtClean="0"/>
          </a:p>
          <a:p>
            <a:pPr lvl="0"/>
            <a:r>
              <a:rPr lang="en-US" dirty="0" err="1" smtClean="0"/>
              <a:t>Misc</a:t>
            </a:r>
            <a:endParaRPr lang="en-US" dirty="0"/>
          </a:p>
          <a:p>
            <a:pPr marL="1144588" lvl="1" indent="-746125">
              <a:buNone/>
            </a:pPr>
            <a:r>
              <a:rPr lang="en-US" dirty="0" smtClean="0"/>
              <a:t>63682</a:t>
            </a:r>
            <a:r>
              <a:rPr lang="en-US" dirty="0"/>
              <a:t>*	HYDRA-460: Add support to detect StorNext case insensitive mount option on SMB shares</a:t>
            </a:r>
          </a:p>
          <a:p>
            <a:pPr marL="1144588" lvl="1" indent="-746125">
              <a:buNone/>
            </a:pPr>
            <a:r>
              <a:rPr lang="en-US" dirty="0"/>
              <a:t>64123	HYDRA-467: cli 'system upgrade' does not require input on prompt to upgrade with defaults to 'Yes'</a:t>
            </a:r>
          </a:p>
          <a:p>
            <a:pPr marL="1144588" lvl="1" indent="-746125">
              <a:buNone/>
            </a:pPr>
            <a:r>
              <a:rPr lang="en-US" dirty="0"/>
              <a:t>65389	HYDRA-900: </a:t>
            </a:r>
            <a:r>
              <a:rPr lang="en-US" dirty="0" err="1"/>
              <a:t>Supportbundle</a:t>
            </a:r>
            <a:r>
              <a:rPr lang="en-US" dirty="0"/>
              <a:t> should show the output of rpm --</a:t>
            </a:r>
            <a:r>
              <a:rPr lang="en-US" dirty="0" smtClean="0"/>
              <a:t>verify</a:t>
            </a:r>
          </a:p>
          <a:p>
            <a:pPr marL="1144588" lvl="1" indent="-746125">
              <a:buNone/>
            </a:pPr>
            <a:r>
              <a:rPr lang="en-US" dirty="0" smtClean="0"/>
              <a:t>65575*	HYDRA-958: SMB incorrectly returns non-zero block count for truncated StorNext files</a:t>
            </a:r>
          </a:p>
          <a:p>
            <a:pPr marL="1144588" lvl="1" indent="-746125">
              <a:buNone/>
            </a:pPr>
            <a:r>
              <a:rPr lang="en-US" dirty="0" smtClean="0"/>
              <a:t>65799</a:t>
            </a:r>
            <a:r>
              <a:rPr lang="en-US" dirty="0"/>
              <a:t>*	HYDRA-1049: SN-NAS: "system shutdown" shuts down hardware without warning</a:t>
            </a:r>
          </a:p>
          <a:p>
            <a:pPr marL="1144588" lvl="1" indent="-746125">
              <a:buNone/>
            </a:pPr>
            <a:r>
              <a:rPr lang="en-US" dirty="0"/>
              <a:t>65912*	HYDRA-1055: </a:t>
            </a:r>
            <a:r>
              <a:rPr lang="en-US" dirty="0" err="1"/>
              <a:t>snnas_controller</a:t>
            </a:r>
            <a:r>
              <a:rPr lang="en-US" dirty="0"/>
              <a:t> </a:t>
            </a:r>
            <a:r>
              <a:rPr lang="en-US" dirty="0" err="1"/>
              <a:t>systemd</a:t>
            </a:r>
            <a:r>
              <a:rPr lang="en-US" dirty="0"/>
              <a:t> </a:t>
            </a:r>
            <a:r>
              <a:rPr lang="en-US" dirty="0" err="1"/>
              <a:t>TimeoutSec</a:t>
            </a:r>
            <a:r>
              <a:rPr lang="en-US" dirty="0"/>
              <a:t> needs to be increased</a:t>
            </a:r>
            <a:r>
              <a:rPr lang="en-US" dirty="0" smtClean="0"/>
              <a:t>.</a:t>
            </a:r>
          </a:p>
          <a:p>
            <a:pPr marL="1143000" lvl="1" indent="-744538">
              <a:buNone/>
            </a:pPr>
            <a:endParaRPr lang="en-US" sz="1100" dirty="0" smtClean="0"/>
          </a:p>
          <a:p>
            <a:pPr marL="1143000" lvl="1" indent="-744538">
              <a:buNone/>
            </a:pPr>
            <a:r>
              <a:rPr lang="en-US" sz="1100" dirty="0"/>
              <a:t>	</a:t>
            </a:r>
            <a:r>
              <a:rPr lang="en-US" sz="1100" dirty="0" smtClean="0"/>
              <a:t>*Customer reported</a:t>
            </a:r>
          </a:p>
        </p:txBody>
      </p:sp>
    </p:spTree>
    <p:extLst>
      <p:ext uri="{BB962C8B-B14F-4D97-AF65-F5344CB8AC3E}">
        <p14:creationId xmlns:p14="http://schemas.microsoft.com/office/powerpoint/2010/main" val="134988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Upgrading NAS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64222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Upgrading 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Upgrade Pre-requisites</a:t>
            </a:r>
          </a:p>
          <a:p>
            <a:pPr lvl="1"/>
            <a:r>
              <a:rPr lang="en-US" dirty="0" smtClean="0"/>
              <a:t>Installed NAS release must be at 1.3.0</a:t>
            </a:r>
          </a:p>
          <a:p>
            <a:pPr lvl="2"/>
            <a:r>
              <a:rPr lang="en-US" dirty="0" smtClean="0"/>
              <a:t>If at &lt; 1.3.0, refer to ‘Upgrade to NAS 1.3.0’ link in the </a:t>
            </a:r>
            <a:r>
              <a:rPr lang="en-US" dirty="0" err="1" smtClean="0"/>
              <a:t>StorNext</a:t>
            </a:r>
            <a:r>
              <a:rPr lang="en-US" dirty="0" smtClean="0"/>
              <a:t> NAS Documentation Center</a:t>
            </a:r>
          </a:p>
          <a:p>
            <a:r>
              <a:rPr lang="en-US" dirty="0" smtClean="0"/>
              <a:t>Upgrade Scenarios</a:t>
            </a:r>
          </a:p>
          <a:p>
            <a:pPr lvl="1"/>
            <a:r>
              <a:rPr lang="en-US" dirty="0" smtClean="0"/>
              <a:t>Remote </a:t>
            </a:r>
          </a:p>
          <a:p>
            <a:pPr lvl="2"/>
            <a:r>
              <a:rPr lang="en-US" dirty="0" smtClean="0"/>
              <a:t>Single System Not In NAS Cluster</a:t>
            </a:r>
          </a:p>
          <a:p>
            <a:pPr lvl="2"/>
            <a:r>
              <a:rPr lang="en-US" dirty="0" smtClean="0"/>
              <a:t>NAS Cluster</a:t>
            </a:r>
          </a:p>
          <a:p>
            <a:pPr lvl="2"/>
            <a:r>
              <a:rPr lang="en-US" dirty="0" smtClean="0"/>
              <a:t>NOTE: To check if updates are available – from the </a:t>
            </a:r>
            <a:r>
              <a:rPr lang="en-US" dirty="0" err="1" smtClean="0"/>
              <a:t>panshell</a:t>
            </a:r>
            <a:r>
              <a:rPr lang="en-US" dirty="0" smtClean="0"/>
              <a:t>:</a:t>
            </a:r>
          </a:p>
          <a:p>
            <a:pPr lvl="3"/>
            <a:r>
              <a:rPr lang="en-US" dirty="0"/>
              <a:t>s</a:t>
            </a:r>
            <a:r>
              <a:rPr lang="en-US" dirty="0" smtClean="0"/>
              <a:t>ystem show software updates</a:t>
            </a:r>
          </a:p>
          <a:p>
            <a:pPr lvl="1"/>
            <a:r>
              <a:rPr lang="en-US" dirty="0" smtClean="0"/>
              <a:t>Local</a:t>
            </a:r>
          </a:p>
          <a:p>
            <a:pPr lvl="2"/>
            <a:r>
              <a:rPr lang="en-US" dirty="0"/>
              <a:t>Single System Not In NAS Cluster</a:t>
            </a:r>
          </a:p>
          <a:p>
            <a:pPr lvl="2"/>
            <a:r>
              <a:rPr lang="en-US" dirty="0"/>
              <a:t>NAS </a:t>
            </a:r>
            <a:r>
              <a:rPr lang="en-US" dirty="0" smtClean="0"/>
              <a:t>Cluster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- Header included, text included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ter No header no text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aster graphical assets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35485</TotalTime>
  <Words>1724</Words>
  <Application>Microsoft Macintosh PowerPoint</Application>
  <PresentationFormat>On-screen Show (16:9)</PresentationFormat>
  <Paragraphs>406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Courier New</vt:lpstr>
      <vt:lpstr>ＭＳ Ｐゴシック</vt:lpstr>
      <vt:lpstr>Wingdings</vt:lpstr>
      <vt:lpstr>Master - Header included, text included</vt:lpstr>
      <vt:lpstr>Master No header no text</vt:lpstr>
      <vt:lpstr>Master graphical assets</vt:lpstr>
      <vt:lpstr>PowerPoint Presentation</vt:lpstr>
      <vt:lpstr>Agenda</vt:lpstr>
      <vt:lpstr>New in NAS 1.4.0</vt:lpstr>
      <vt:lpstr>Named Streams for macOS</vt:lpstr>
      <vt:lpstr>Key Bug Fixes</vt:lpstr>
      <vt:lpstr>Key Bug Fixes – cont’d</vt:lpstr>
      <vt:lpstr>Key Bug Fixes – cont’d</vt:lpstr>
      <vt:lpstr> </vt:lpstr>
      <vt:lpstr>Upgrading NAS</vt:lpstr>
      <vt:lpstr>Upgrading NAS Flow Chart</vt:lpstr>
      <vt:lpstr>Remote Upgrade of a Single System Not in a NAS Cluster</vt:lpstr>
      <vt:lpstr>Remote Upgrade of All Nodes In a NAS Cluster</vt:lpstr>
      <vt:lpstr>Local Upgrade of a Single System Not in a NAS Cluster</vt:lpstr>
      <vt:lpstr>Local Upgrade of All Nodes In a NAS Cluster</vt:lpstr>
      <vt:lpstr> </vt:lpstr>
      <vt:lpstr>SMB Named Streams</vt:lpstr>
      <vt:lpstr>SMB Named Streams (continued)</vt:lpstr>
      <vt:lpstr>SMB Named Streams</vt:lpstr>
      <vt:lpstr>SMB Named Streams (continued)</vt:lpstr>
      <vt:lpstr>SMB Named Streams (continued)</vt:lpstr>
      <vt:lpstr>SMB Named Streams (continued)</vt:lpstr>
      <vt:lpstr>SMB Named Streams (continued)</vt:lpstr>
      <vt:lpstr>SMB Named Streams (continued)</vt:lpstr>
      <vt:lpstr>SMB Named Streams (continued)</vt:lpstr>
      <vt:lpstr>Case Sensitivity</vt:lpstr>
      <vt:lpstr>Case Sensitivity</vt:lpstr>
      <vt:lpstr>ACLs with OpenLDAP</vt:lpstr>
      <vt:lpstr>ACLs with OpenLDAP – cont’d</vt:lpstr>
      <vt:lpstr>SNMP</vt:lpstr>
      <vt:lpstr>SNMP CLI Commands</vt:lpstr>
      <vt:lpstr>Troubleshooting</vt:lpstr>
      <vt:lpstr>Troubleshooting (cont)</vt:lpstr>
      <vt:lpstr> </vt:lpstr>
      <vt:lpstr>StorNext NAS 1.4.0 Documentation Center</vt:lpstr>
      <vt:lpstr> </vt:lpstr>
      <vt:lpstr>PowerPoint Presentation</vt:lpstr>
    </vt:vector>
  </TitlesOfParts>
  <Manager>Isaac Alves</Manager>
  <Company>Quantum Corporation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 1.4.0 TOI</dc:title>
  <dc:subject>Quantum 16:9</dc:subject>
  <dc:creator>quantumcorp</dc:creator>
  <cp:keywords>Template Mater 2015</cp:keywords>
  <cp:lastModifiedBy>Dave Mason</cp:lastModifiedBy>
  <cp:revision>754</cp:revision>
  <cp:lastPrinted>2016-09-07T05:28:56Z</cp:lastPrinted>
  <dcterms:created xsi:type="dcterms:W3CDTF">2015-05-01T18:20:13Z</dcterms:created>
  <dcterms:modified xsi:type="dcterms:W3CDTF">2017-04-06T18:53:32Z</dcterms:modified>
</cp:coreProperties>
</file>