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  <p:sldMasterId id="2147483756" r:id="rId3"/>
  </p:sldMasterIdLst>
  <p:notesMasterIdLst>
    <p:notesMasterId r:id="rId32"/>
  </p:notesMasterIdLst>
  <p:handoutMasterIdLst>
    <p:handoutMasterId r:id="rId33"/>
  </p:handoutMasterIdLst>
  <p:sldIdLst>
    <p:sldId id="508" r:id="rId4"/>
    <p:sldId id="524" r:id="rId5"/>
    <p:sldId id="529" r:id="rId6"/>
    <p:sldId id="530" r:id="rId7"/>
    <p:sldId id="531" r:id="rId8"/>
    <p:sldId id="550" r:id="rId9"/>
    <p:sldId id="554" r:id="rId10"/>
    <p:sldId id="536" r:id="rId11"/>
    <p:sldId id="537" r:id="rId12"/>
    <p:sldId id="542" r:id="rId13"/>
    <p:sldId id="538" r:id="rId14"/>
    <p:sldId id="539" r:id="rId15"/>
    <p:sldId id="543" r:id="rId16"/>
    <p:sldId id="548" r:id="rId17"/>
    <p:sldId id="555" r:id="rId18"/>
    <p:sldId id="556" r:id="rId19"/>
    <p:sldId id="558" r:id="rId20"/>
    <p:sldId id="559" r:id="rId21"/>
    <p:sldId id="541" r:id="rId22"/>
    <p:sldId id="547" r:id="rId23"/>
    <p:sldId id="545" r:id="rId24"/>
    <p:sldId id="546" r:id="rId25"/>
    <p:sldId id="549" r:id="rId26"/>
    <p:sldId id="553" r:id="rId27"/>
    <p:sldId id="551" r:id="rId28"/>
    <p:sldId id="523" r:id="rId29"/>
    <p:sldId id="552" r:id="rId30"/>
    <p:sldId id="514" r:id="rId31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Wasson" initials="L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4141"/>
    <a:srgbClr val="00B6F1"/>
    <a:srgbClr val="212121"/>
    <a:srgbClr val="6A7B84"/>
    <a:srgbClr val="8EBE68"/>
    <a:srgbClr val="0F73C3"/>
    <a:srgbClr val="00FFFF"/>
    <a:srgbClr val="DCDCDC"/>
    <a:srgbClr val="F47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0"/>
    <p:restoredTop sz="89478" autoAdjust="0"/>
  </p:normalViewPr>
  <p:slideViewPr>
    <p:cSldViewPr snapToGrid="0">
      <p:cViewPr>
        <p:scale>
          <a:sx n="120" d="100"/>
          <a:sy n="120" d="100"/>
        </p:scale>
        <p:origin x="5528" y="2584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922"/>
    </p:cViewPr>
  </p:sorterViewPr>
  <p:notesViewPr>
    <p:cSldViewPr snapToGrid="0">
      <p:cViewPr varScale="1">
        <p:scale>
          <a:sx n="167" d="100"/>
          <a:sy n="167" d="100"/>
        </p:scale>
        <p:origin x="5352" y="19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6633"/>
            <a:ext cx="5607362" cy="418296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5919893" cy="4648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8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chart" Target="../charts/chart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Indicator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19525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rgbClr val="6A7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EBE68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7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11719017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7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3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73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4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247650" y="809626"/>
            <a:ext cx="8572500" cy="393382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7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-s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45491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1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426" y="823564"/>
            <a:ext cx="4206240" cy="4023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822960"/>
            <a:ext cx="4206240" cy="4023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" y="822960"/>
            <a:ext cx="4206240" cy="4572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" y="1325880"/>
            <a:ext cx="4206240" cy="35204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822960"/>
            <a:ext cx="4206240" cy="4572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371599"/>
            <a:ext cx="4206240" cy="35204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 Indicat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2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2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182880" y="57150"/>
            <a:ext cx="73696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>
                <a:solidFill>
                  <a:srgbClr val="898989"/>
                </a:solidFill>
                <a:latin typeface="Calibri" panose="020F0502020204030204" pitchFamily="34" charset="0"/>
              </a:rPr>
              <a:t>© </a:t>
            </a:r>
            <a:r>
              <a:rPr smtClean="0">
                <a:solidFill>
                  <a:srgbClr val="898989"/>
                </a:solidFill>
                <a:latin typeface="Calibri" panose="020F0502020204030204" pitchFamily="34" charset="0"/>
              </a:rPr>
              <a:t>201</a:t>
            </a:r>
            <a:r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t>6</a:t>
            </a:r>
            <a:r>
              <a:rPr smtClean="0">
                <a:solidFill>
                  <a:srgbClr val="898989"/>
                </a:solidFill>
                <a:latin typeface="Calibri" panose="020F0502020204030204" pitchFamily="34" charset="0"/>
              </a:rPr>
              <a:t> 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pic>
        <p:nvPicPr>
          <p:cNvPr id="11" name="Picture 12"/>
          <p:cNvPicPr preferRelativeResize="0"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63" y="4772025"/>
            <a:ext cx="325795" cy="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200025" y="762000"/>
            <a:ext cx="8865183" cy="0"/>
          </a:xfrm>
          <a:prstGeom prst="line">
            <a:avLst/>
          </a:prstGeom>
          <a:ln w="222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0955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Template</a:t>
            </a:r>
            <a:r>
              <a:rPr lang="en-US" i="0" baseline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QF00236 Rev. J </a:t>
            </a:r>
            <a:endParaRPr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6" r:id="rId2"/>
    <p:sldLayoutId id="2147483773" r:id="rId3"/>
    <p:sldLayoutId id="2147483710" r:id="rId4"/>
    <p:sldLayoutId id="2147483778" r:id="rId5"/>
    <p:sldLayoutId id="2147483711" r:id="rId6"/>
    <p:sldLayoutId id="2147483712" r:id="rId7"/>
    <p:sldLayoutId id="2147483774" r:id="rId8"/>
    <p:sldLayoutId id="2147483783" r:id="rId9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0"/>
        </a:spcAft>
        <a:buSzPct val="95000"/>
        <a:buBlip>
          <a:blip r:embed="rId12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2797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71" r:id="rId2"/>
    <p:sldLayoutId id="2147483749" r:id="rId3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11732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8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quantum.com/snnasdocs" TargetMode="External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 1.3.0 TOI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September 2016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079196" y="3672683"/>
            <a:ext cx="5307565" cy="320040"/>
          </a:xfrm>
        </p:spPr>
        <p:txBody>
          <a:bodyPr/>
          <a:lstStyle/>
          <a:p>
            <a:r>
              <a:rPr lang="en-US" dirty="0" smtClean="0"/>
              <a:t>Nick Elvester, Michael Sevy, and Tabar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Bug Fixes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Misc. </a:t>
            </a:r>
            <a:r>
              <a:rPr lang="en-US" dirty="0"/>
              <a:t>Fixes</a:t>
            </a:r>
          </a:p>
          <a:p>
            <a:pPr marL="1143000" lvl="1" indent="-744538">
              <a:buNone/>
            </a:pPr>
            <a:r>
              <a:rPr lang="en-US" dirty="0"/>
              <a:t>63492	Need to ad log rotation for </a:t>
            </a:r>
            <a:r>
              <a:rPr lang="en-US" dirty="0" err="1"/>
              <a:t>log.ctdb</a:t>
            </a:r>
            <a:endParaRPr lang="en-US" dirty="0"/>
          </a:p>
          <a:p>
            <a:pPr marL="1143000" lvl="1" indent="-744538">
              <a:buNone/>
            </a:pPr>
            <a:r>
              <a:rPr lang="en-US" dirty="0" smtClean="0"/>
              <a:t>62730*</a:t>
            </a:r>
            <a:r>
              <a:rPr lang="en-US" dirty="0"/>
              <a:t>	Need to add delay between net ads join and </a:t>
            </a:r>
            <a:r>
              <a:rPr lang="en-US" dirty="0" err="1"/>
              <a:t>winbind</a:t>
            </a:r>
            <a:r>
              <a:rPr lang="en-US" dirty="0"/>
              <a:t> </a:t>
            </a:r>
            <a:r>
              <a:rPr lang="en-US" dirty="0" smtClean="0"/>
              <a:t>restart</a:t>
            </a:r>
          </a:p>
          <a:p>
            <a:pPr marL="1143000" lvl="1" indent="-744538">
              <a:buNone/>
            </a:pPr>
            <a:r>
              <a:rPr lang="en-US" dirty="0" smtClean="0"/>
              <a:t>63445*</a:t>
            </a:r>
            <a:r>
              <a:rPr lang="en-US" dirty="0"/>
              <a:t>	</a:t>
            </a:r>
            <a:r>
              <a:rPr lang="en-US" dirty="0" err="1"/>
              <a:t>winbind</a:t>
            </a:r>
            <a:r>
              <a:rPr lang="en-US" dirty="0"/>
              <a:t> </a:t>
            </a:r>
            <a:r>
              <a:rPr lang="en-US" dirty="0" smtClean="0"/>
              <a:t>gets </a:t>
            </a:r>
            <a:r>
              <a:rPr lang="en-US" dirty="0"/>
              <a:t>turn off upon system </a:t>
            </a:r>
            <a:r>
              <a:rPr lang="en-US" dirty="0" smtClean="0"/>
              <a:t>reboot</a:t>
            </a:r>
          </a:p>
          <a:p>
            <a:pPr marL="1143000" lvl="1" indent="-744538">
              <a:buNone/>
            </a:pPr>
            <a:r>
              <a:rPr lang="en-US" dirty="0"/>
              <a:t>63148*	Need to prevent NAS services from running when not </a:t>
            </a:r>
            <a:r>
              <a:rPr lang="en-US" dirty="0" smtClean="0"/>
              <a:t>needed</a:t>
            </a:r>
          </a:p>
          <a:p>
            <a:pPr marL="1143000" lvl="1" indent="-744538">
              <a:buNone/>
            </a:pPr>
            <a:r>
              <a:rPr lang="en-US" dirty="0" smtClean="0"/>
              <a:t>63165*</a:t>
            </a:r>
            <a:r>
              <a:rPr lang="en-US" dirty="0"/>
              <a:t>	unable to </a:t>
            </a:r>
            <a:r>
              <a:rPr lang="en-US" dirty="0" err="1"/>
              <a:t>unmount</a:t>
            </a:r>
            <a:r>
              <a:rPr lang="en-US" dirty="0"/>
              <a:t> </a:t>
            </a:r>
            <a:r>
              <a:rPr lang="en-US" dirty="0" err="1"/>
              <a:t>stornext</a:t>
            </a:r>
            <a:r>
              <a:rPr lang="en-US" dirty="0"/>
              <a:t> FS when NAS is </a:t>
            </a:r>
            <a:r>
              <a:rPr lang="en-US" dirty="0" smtClean="0"/>
              <a:t>running</a:t>
            </a:r>
          </a:p>
          <a:p>
            <a:pPr marL="1143000" lvl="1" indent="-744538">
              <a:buNone/>
            </a:pPr>
            <a:r>
              <a:rPr lang="en-US" dirty="0" smtClean="0"/>
              <a:t>62679</a:t>
            </a:r>
            <a:r>
              <a:rPr lang="en-US" dirty="0"/>
              <a:t>*	support upgrade to Samba 4.2 (for </a:t>
            </a:r>
            <a:r>
              <a:rPr lang="en-US" dirty="0" err="1"/>
              <a:t>Badlock</a:t>
            </a:r>
            <a:r>
              <a:rPr lang="en-US" dirty="0"/>
              <a:t> fix)</a:t>
            </a:r>
          </a:p>
          <a:p>
            <a:pPr marL="1143000" lvl="1" indent="-744538">
              <a:buNone/>
            </a:pPr>
            <a:endParaRPr lang="en-US" dirty="0"/>
          </a:p>
          <a:p>
            <a:pPr marL="1143000" lvl="1" indent="-744538">
              <a:buNone/>
            </a:pPr>
            <a:r>
              <a:rPr lang="en-US" dirty="0"/>
              <a:t>	</a:t>
            </a:r>
            <a:r>
              <a:rPr lang="en-US" sz="1100" dirty="0"/>
              <a:t>*Customer reported</a:t>
            </a:r>
          </a:p>
          <a:p>
            <a:pPr marL="1143000" lvl="1" indent="-744538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16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nascluster</a:t>
            </a:r>
            <a:r>
              <a:rPr lang="en-US" dirty="0" smtClean="0"/>
              <a:t> </a:t>
            </a:r>
            <a:r>
              <a:rPr lang="en-US" dirty="0"/>
              <a:t>release </a:t>
            </a:r>
            <a:r>
              <a:rPr lang="en-US" dirty="0" smtClean="0"/>
              <a:t>master</a:t>
            </a:r>
            <a:endParaRPr lang="en-US" dirty="0"/>
          </a:p>
          <a:p>
            <a:r>
              <a:rPr lang="en-US" dirty="0" err="1" smtClean="0"/>
              <a:t>nascluster</a:t>
            </a:r>
            <a:r>
              <a:rPr lang="en-US" dirty="0" smtClean="0"/>
              <a:t> </a:t>
            </a:r>
            <a:r>
              <a:rPr lang="en-US" dirty="0"/>
              <a:t>set master offload (yes | no)</a:t>
            </a:r>
          </a:p>
          <a:p>
            <a:r>
              <a:rPr lang="en-US" dirty="0" err="1" smtClean="0"/>
              <a:t>nascluster</a:t>
            </a:r>
            <a:r>
              <a:rPr lang="en-US" dirty="0" smtClean="0"/>
              <a:t> </a:t>
            </a:r>
            <a:r>
              <a:rPr lang="en-US" dirty="0"/>
              <a:t>set </a:t>
            </a:r>
            <a:r>
              <a:rPr lang="en-US" dirty="0" err="1"/>
              <a:t>nfs</a:t>
            </a:r>
            <a:r>
              <a:rPr lang="en-US" dirty="0"/>
              <a:t>-ha (yes | no) [force]</a:t>
            </a:r>
          </a:p>
          <a:p>
            <a:r>
              <a:rPr lang="en-US" dirty="0" err="1" smtClean="0"/>
              <a:t>nascluster</a:t>
            </a:r>
            <a:r>
              <a:rPr lang="en-US" dirty="0" smtClean="0"/>
              <a:t> </a:t>
            </a:r>
            <a:r>
              <a:rPr lang="en-US" dirty="0"/>
              <a:t>upgrade [local &lt;reinstall&gt;] [rejoin</a:t>
            </a:r>
            <a:r>
              <a:rPr lang="en-US" dirty="0" smtClean="0"/>
              <a:t>]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100" dirty="0" smtClean="0"/>
              <a:t>	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100" dirty="0"/>
              <a:t>	</a:t>
            </a:r>
            <a:r>
              <a:rPr lang="en-US" sz="1100" dirty="0" smtClean="0"/>
              <a:t>*NAS 1.2.3</a:t>
            </a:r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i="1" dirty="0" err="1" smtClean="0"/>
              <a:t>nascluster</a:t>
            </a:r>
            <a:r>
              <a:rPr lang="en-US" dirty="0" smtClean="0"/>
              <a:t>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6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system enable </a:t>
            </a:r>
            <a:r>
              <a:rPr lang="en-US" dirty="0" err="1"/>
              <a:t>smb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system </a:t>
            </a:r>
            <a:r>
              <a:rPr lang="en-US" dirty="0"/>
              <a:t>disable </a:t>
            </a:r>
            <a:r>
              <a:rPr lang="en-US" dirty="0" err="1"/>
              <a:t>smb</a:t>
            </a:r>
            <a:endParaRPr lang="en-US" dirty="0"/>
          </a:p>
          <a:p>
            <a:r>
              <a:rPr lang="en-US" dirty="0" smtClean="0"/>
              <a:t>system </a:t>
            </a:r>
            <a:r>
              <a:rPr lang="en-US" dirty="0"/>
              <a:t>enable </a:t>
            </a:r>
            <a:r>
              <a:rPr lang="en-US" dirty="0" err="1"/>
              <a:t>nfs</a:t>
            </a:r>
            <a:endParaRPr lang="en-US" dirty="0"/>
          </a:p>
          <a:p>
            <a:r>
              <a:rPr lang="en-US" dirty="0" smtClean="0"/>
              <a:t>system </a:t>
            </a:r>
            <a:r>
              <a:rPr lang="en-US" dirty="0"/>
              <a:t>disable </a:t>
            </a:r>
            <a:r>
              <a:rPr lang="en-US" dirty="0" err="1"/>
              <a:t>nfs</a:t>
            </a:r>
            <a:endParaRPr lang="en-US" dirty="0"/>
          </a:p>
          <a:p>
            <a:r>
              <a:rPr lang="en-US" dirty="0" smtClean="0"/>
              <a:t>system </a:t>
            </a:r>
            <a:r>
              <a:rPr lang="en-US" dirty="0"/>
              <a:t>set nfsv4 (yes | no)</a:t>
            </a:r>
          </a:p>
          <a:p>
            <a:r>
              <a:rPr lang="en-US" dirty="0" smtClean="0"/>
              <a:t>system </a:t>
            </a:r>
            <a:r>
              <a:rPr lang="en-US" dirty="0"/>
              <a:t>show </a:t>
            </a:r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Not new, but NAS 1.3.0 fixes a bug with reporting StorNext version information</a:t>
            </a:r>
            <a:endParaRPr lang="en-US" dirty="0"/>
          </a:p>
          <a:p>
            <a:r>
              <a:rPr lang="en-US" dirty="0" smtClean="0"/>
              <a:t>system </a:t>
            </a:r>
            <a:r>
              <a:rPr lang="en-US" dirty="0"/>
              <a:t>show </a:t>
            </a:r>
            <a:r>
              <a:rPr lang="en-US" dirty="0" err="1"/>
              <a:t>nfs</a:t>
            </a:r>
            <a:endParaRPr lang="en-US" dirty="0"/>
          </a:p>
          <a:p>
            <a:r>
              <a:rPr lang="en-US" dirty="0" smtClean="0"/>
              <a:t>system </a:t>
            </a:r>
            <a:r>
              <a:rPr lang="en-US" dirty="0"/>
              <a:t>show software updates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i="1" dirty="0" smtClean="0"/>
              <a:t>system </a:t>
            </a:r>
            <a:r>
              <a:rPr lang="en-US" dirty="0" smtClean="0"/>
              <a:t>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1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NFS/HA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Supported on </a:t>
            </a:r>
            <a:r>
              <a:rPr lang="en-US" dirty="0" err="1" smtClean="0"/>
              <a:t>Xcellis</a:t>
            </a:r>
            <a:r>
              <a:rPr lang="en-US" dirty="0" smtClean="0"/>
              <a:t> Workflow Director only</a:t>
            </a:r>
          </a:p>
          <a:p>
            <a:r>
              <a:rPr lang="en-US" dirty="0" smtClean="0"/>
              <a:t>HA only; no load-balancing for NFS</a:t>
            </a:r>
          </a:p>
          <a:p>
            <a:r>
              <a:rPr lang="en-US" dirty="0" smtClean="0"/>
              <a:t>Enabling NFS/HA also enables NFSv4</a:t>
            </a:r>
          </a:p>
          <a:p>
            <a:pPr lvl="1"/>
            <a:r>
              <a:rPr lang="en-US" dirty="0" smtClean="0"/>
              <a:t>Required to support lock recovery</a:t>
            </a:r>
          </a:p>
          <a:p>
            <a:pPr lvl="1"/>
            <a:r>
              <a:rPr lang="en-US" dirty="0" smtClean="0"/>
              <a:t>NFS clients connecting to the cluster must be NFSv4.1</a:t>
            </a:r>
          </a:p>
          <a:p>
            <a:pPr lvl="1"/>
            <a:r>
              <a:rPr lang="en-US" dirty="0" smtClean="0"/>
              <a:t>NFSv3 clients will receive “protocol not supported”</a:t>
            </a:r>
          </a:p>
          <a:p>
            <a:r>
              <a:rPr lang="en-US" dirty="0" smtClean="0"/>
              <a:t>Once configured for HA, NFS server only runs on the active node</a:t>
            </a:r>
          </a:p>
          <a:p>
            <a:pPr lvl="1"/>
            <a:r>
              <a:rPr lang="en-US" dirty="0" smtClean="0"/>
              <a:t>If you attempt access the ‘non-master’ node via a static IP address, the mount will fail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7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NFS 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all clients are </a:t>
            </a:r>
            <a:r>
              <a:rPr lang="en-US" dirty="0" err="1" smtClean="0"/>
              <a:t>unmounted</a:t>
            </a:r>
            <a:endParaRPr lang="en-US" dirty="0" smtClean="0"/>
          </a:p>
          <a:p>
            <a:r>
              <a:rPr lang="en-US" dirty="0" smtClean="0"/>
              <a:t>Issue the new </a:t>
            </a:r>
            <a:r>
              <a:rPr lang="en-US" i="1" dirty="0" err="1" smtClean="0"/>
              <a:t>nascluster</a:t>
            </a:r>
            <a:r>
              <a:rPr lang="en-US" i="1" dirty="0" smtClean="0"/>
              <a:t> set </a:t>
            </a:r>
            <a:r>
              <a:rPr lang="en-US" i="1" dirty="0" err="1" smtClean="0"/>
              <a:t>nfs</a:t>
            </a:r>
            <a:r>
              <a:rPr lang="en-US" i="1" dirty="0" smtClean="0"/>
              <a:t>-ha yes</a:t>
            </a:r>
            <a:r>
              <a:rPr lang="en-US" dirty="0" smtClean="0"/>
              <a:t> command</a:t>
            </a:r>
          </a:p>
          <a:p>
            <a:pPr lvl="1"/>
            <a:r>
              <a:rPr lang="en-US" dirty="0" smtClean="0"/>
              <a:t>Stops NFS services on non-master node</a:t>
            </a:r>
          </a:p>
          <a:p>
            <a:pPr lvl="1"/>
            <a:r>
              <a:rPr lang="en-US" dirty="0" smtClean="0"/>
              <a:t>Starts NFS v4 (only NFSv4 clients)</a:t>
            </a:r>
          </a:p>
          <a:p>
            <a:pPr lvl="1"/>
            <a:r>
              <a:rPr lang="en-US" dirty="0" smtClean="0"/>
              <a:t>NFS clients must connect using the VIP</a:t>
            </a:r>
          </a:p>
          <a:p>
            <a:r>
              <a:rPr lang="en-US" dirty="0" smtClean="0"/>
              <a:t>Important: </a:t>
            </a:r>
          </a:p>
          <a:p>
            <a:pPr lvl="1"/>
            <a:r>
              <a:rPr lang="en-US" dirty="0" smtClean="0"/>
              <a:t>NAS</a:t>
            </a:r>
            <a:r>
              <a:rPr lang="en-US" dirty="0"/>
              <a:t> should be configured on the 10 Gb network port.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IP addresses reserved for both nodes of the NAS cluster and the NAS VIP must be configured on the 10 Gb network </a:t>
            </a:r>
            <a:r>
              <a:rPr lang="en-US" dirty="0" smtClean="0"/>
              <a:t>port (typically </a:t>
            </a:r>
            <a:r>
              <a:rPr lang="en-US" dirty="0"/>
              <a:t>the LAN client </a:t>
            </a:r>
            <a:r>
              <a:rPr lang="en-US" dirty="0" smtClean="0"/>
              <a:t>network). 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another network </a:t>
            </a:r>
            <a:r>
              <a:rPr lang="en-US" dirty="0" smtClean="0"/>
              <a:t>port will cause </a:t>
            </a:r>
            <a:r>
              <a:rPr lang="en-US" dirty="0"/>
              <a:t>the NAS cluster </a:t>
            </a:r>
            <a:r>
              <a:rPr lang="en-US" dirty="0" smtClean="0"/>
              <a:t>to </a:t>
            </a:r>
            <a:r>
              <a:rPr lang="en-US" dirty="0"/>
              <a:t>fail to </a:t>
            </a:r>
            <a:r>
              <a:rPr lang="en-US" dirty="0" smtClean="0"/>
              <a:t>configuring </a:t>
            </a:r>
            <a:r>
              <a:rPr lang="en-US" dirty="0"/>
              <a:t>correctly.</a:t>
            </a:r>
          </a:p>
        </p:txBody>
      </p:sp>
    </p:spTree>
    <p:extLst>
      <p:ext uri="{BB962C8B-B14F-4D97-AF65-F5344CB8AC3E}">
        <p14:creationId xmlns:p14="http://schemas.microsoft.com/office/powerpoint/2010/main" val="164788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Autosupport</a:t>
            </a:r>
            <a:r>
              <a:rPr lang="en-US" dirty="0" smtClean="0"/>
              <a:t> Overview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923314"/>
            <a:ext cx="8286023" cy="3394472"/>
          </a:xfrm>
        </p:spPr>
        <p:txBody>
          <a:bodyPr/>
          <a:lstStyle/>
          <a:p>
            <a:pPr lvl="0"/>
            <a:r>
              <a:rPr smtClean="0"/>
              <a:t>Requested by Apple</a:t>
            </a:r>
          </a:p>
          <a:p>
            <a:r>
              <a:rPr smtClean="0"/>
              <a:t>Offered as a limited feature in 1.3.0</a:t>
            </a:r>
          </a:p>
          <a:p>
            <a:r>
              <a:rPr smtClean="0"/>
              <a:t>Collects stats at 10 minute intervals, by default</a:t>
            </a:r>
          </a:p>
          <a:p>
            <a:r>
              <a:rPr smtClean="0"/>
              <a:t>Uploads to the Quantum site at 4 hour intervals, by default</a:t>
            </a:r>
          </a:p>
          <a:p>
            <a:r>
              <a:rPr smtClean="0"/>
              <a:t>The site analyzes uploaded stats</a:t>
            </a:r>
          </a:p>
          <a:p>
            <a:pPr lvl="1"/>
            <a:r>
              <a:rPr lang="en-US" dirty="0" smtClean="0"/>
              <a:t>Processes uploaded data</a:t>
            </a:r>
          </a:p>
          <a:p>
            <a:pPr lvl="1"/>
            <a:r>
              <a:rPr lang="en-US" dirty="0" smtClean="0"/>
              <a:t>Associates stats with appropriate customer and configuration</a:t>
            </a:r>
          </a:p>
          <a:p>
            <a:pPr lvl="0"/>
            <a:r>
              <a:rPr smtClean="0"/>
              <a:t>Provides an internal dashboard for all customer stats</a:t>
            </a:r>
          </a:p>
          <a:p>
            <a:pPr lvl="0"/>
            <a:r>
              <a:rPr smtClean="0"/>
              <a:t>Provides a customer dashboard</a:t>
            </a:r>
          </a:p>
        </p:txBody>
      </p:sp>
    </p:spTree>
    <p:extLst>
      <p:ext uri="{BB962C8B-B14F-4D97-AF65-F5344CB8AC3E}">
        <p14:creationId xmlns:p14="http://schemas.microsoft.com/office/powerpoint/2010/main" val="14827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Autosupport</a:t>
            </a:r>
            <a:r>
              <a:rPr lang="en-US" dirty="0" smtClean="0"/>
              <a:t> Workflow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45488" y="1422400"/>
            <a:ext cx="1593021" cy="69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6078" y="1465189"/>
            <a:ext cx="150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Enables Feature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autosupport</a:t>
            </a:r>
            <a:r>
              <a:rPr lang="en-US" sz="1200" dirty="0" smtClean="0"/>
              <a:t> enable)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2645560" y="3195962"/>
            <a:ext cx="2636669" cy="1837677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EC2-Instanc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80" y="3576508"/>
            <a:ext cx="817245" cy="817245"/>
          </a:xfrm>
          <a:prstGeom prst="rect">
            <a:avLst/>
          </a:prstGeom>
        </p:spPr>
      </p:pic>
      <p:pic>
        <p:nvPicPr>
          <p:cNvPr id="16" name="Picture 15" descr="AWS-Clou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02" y="3172562"/>
            <a:ext cx="455263" cy="455263"/>
          </a:xfrm>
          <a:prstGeom prst="rect">
            <a:avLst/>
          </a:prstGeom>
        </p:spPr>
      </p:pic>
      <p:pic>
        <p:nvPicPr>
          <p:cNvPr id="25" name="Picture 24" descr="Us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2" y="1072934"/>
            <a:ext cx="731520" cy="73152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910081" y="1135481"/>
            <a:ext cx="251209" cy="2311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3942" y="1403057"/>
            <a:ext cx="251209" cy="2311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01141" y="2117725"/>
            <a:ext cx="251209" cy="2311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20535" y="4458424"/>
            <a:ext cx="251209" cy="2311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369077" y="2525704"/>
            <a:ext cx="1189608" cy="88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9334" y="1731240"/>
            <a:ext cx="878870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Customer</a:t>
            </a:r>
            <a:endParaRPr lang="en-US" sz="1200" dirty="0"/>
          </a:p>
        </p:txBody>
      </p:sp>
      <p:sp>
        <p:nvSpPr>
          <p:cNvPr id="46" name="Rectangle 45"/>
          <p:cNvSpPr/>
          <p:nvPr/>
        </p:nvSpPr>
        <p:spPr>
          <a:xfrm>
            <a:off x="3249226" y="958788"/>
            <a:ext cx="2991775" cy="195308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311372" y="1251754"/>
            <a:ext cx="1269506" cy="621437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Controller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28443" y="967665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SN-NAS</a:t>
            </a:r>
            <a:endParaRPr lang="en-US" sz="1200" dirty="0"/>
          </a:p>
        </p:txBody>
      </p:sp>
      <p:sp>
        <p:nvSpPr>
          <p:cNvPr id="49" name="Curved Left Arrow 48"/>
          <p:cNvSpPr/>
          <p:nvPr/>
        </p:nvSpPr>
        <p:spPr>
          <a:xfrm>
            <a:off x="4687401" y="1376040"/>
            <a:ext cx="142053" cy="363983"/>
          </a:xfrm>
          <a:prstGeom prst="curvedLeft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29450" y="1411551"/>
            <a:ext cx="1214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Collects Stats</a:t>
            </a:r>
            <a:br>
              <a:rPr lang="en-US" sz="1200" dirty="0" smtClean="0"/>
            </a:br>
            <a:r>
              <a:rPr lang="en-US" sz="1200" dirty="0" smtClean="0"/>
              <a:t>(10 min interval)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4005270" y="2105509"/>
            <a:ext cx="1192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Uploads to Site</a:t>
            </a:r>
            <a:br>
              <a:rPr lang="en-US" sz="1200" dirty="0" smtClean="0"/>
            </a:br>
            <a:r>
              <a:rPr lang="en-US" sz="1200" dirty="0" smtClean="0"/>
              <a:t>(4 hour interval)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4031926" y="3206314"/>
            <a:ext cx="12411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Autosupport</a:t>
            </a:r>
            <a:r>
              <a:rPr lang="en-US" sz="1200" dirty="0" smtClean="0"/>
              <a:t> Site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3376431" y="4432933"/>
            <a:ext cx="1253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Analyzes uploads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98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Autosupport Site Details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7" y="923314"/>
            <a:ext cx="8286023" cy="3394472"/>
          </a:xfrm>
        </p:spPr>
        <p:txBody>
          <a:bodyPr/>
          <a:lstStyle/>
          <a:p>
            <a:pPr lvl="0"/>
            <a:r>
              <a:rPr smtClean="0"/>
              <a:t>Support and customer views</a:t>
            </a:r>
          </a:p>
          <a:p>
            <a:pPr lvl="0"/>
            <a:r>
              <a:rPr smtClean="0"/>
              <a:t>Dashboard, Customer, Appliance, and Report pages</a:t>
            </a:r>
          </a:p>
          <a:p>
            <a:pPr lvl="0"/>
            <a:r>
              <a:rPr smtClean="0"/>
              <a:t>Admin creates a customer record &amp; associates a report with this record</a:t>
            </a:r>
          </a:p>
          <a:p>
            <a:r>
              <a:rPr smtClean="0"/>
              <a:t>Health Score for </a:t>
            </a:r>
            <a:r>
              <a:rPr b="1" smtClean="0"/>
              <a:t>cluster</a:t>
            </a:r>
            <a:r>
              <a:rPr smtClean="0"/>
              <a:t> based on StorNext file system in use</a:t>
            </a:r>
            <a:endParaRPr lang="en-US" sz="1400" dirty="0" smtClean="0"/>
          </a:p>
          <a:p>
            <a:pPr lvl="1"/>
            <a:r>
              <a:rPr lang="en-US" sz="1400" dirty="0" smtClean="0"/>
              <a:t>F: &gt;= 95%     D: &gt;= 90%     C: &gt;= 85%     B: &gt;= 80%</a:t>
            </a:r>
          </a:p>
          <a:p>
            <a:r>
              <a:rPr smtClean="0"/>
              <a:t>Health Score for </a:t>
            </a:r>
            <a:r>
              <a:rPr b="1" smtClean="0"/>
              <a:t>appliance</a:t>
            </a:r>
            <a:r>
              <a:rPr smtClean="0"/>
              <a:t> based on node's memory &amp; CPU use</a:t>
            </a:r>
          </a:p>
          <a:p>
            <a:pPr lvl="1"/>
            <a:r>
              <a:rPr lang="en-US" sz="1400" dirty="0" smtClean="0"/>
              <a:t> (memory in use) F: &gt;= 97%     D:  &gt;= 90%</a:t>
            </a:r>
          </a:p>
          <a:p>
            <a:pPr lvl="1"/>
            <a:r>
              <a:rPr lang="en-US" sz="1400" dirty="0" smtClean="0"/>
              <a:t>(CPU idle)              F: &lt;= 3%       D: &lt;= 10%     C: &lt;=20%     B: &lt;= 40% </a:t>
            </a:r>
            <a:endParaRPr lang="en-US" sz="18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29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smtClean="0"/>
              <a:t>Autosupport Site </a:t>
            </a:r>
            <a:r>
              <a:rPr lang="en-US" sz="2000" dirty="0" smtClean="0"/>
              <a:t>–</a:t>
            </a:r>
            <a:r>
              <a:rPr sz="2000" smtClean="0"/>
              <a:t> Dashboard Page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325" y="896487"/>
            <a:ext cx="5377124" cy="395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05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with NAS 1.3.0, NAS clusters can be upgraded using the new “</a:t>
            </a:r>
            <a:r>
              <a:rPr lang="en-US" dirty="0" err="1" smtClean="0"/>
              <a:t>nascluster</a:t>
            </a:r>
            <a:r>
              <a:rPr lang="en-US" dirty="0" smtClean="0"/>
              <a:t> upgrade” command, from the Master node.</a:t>
            </a:r>
          </a:p>
          <a:p>
            <a:pPr lvl="1"/>
            <a:r>
              <a:rPr lang="en-US" dirty="0" smtClean="0"/>
              <a:t>NOTE: This is a NAS 1.3.0 feature, and cannot be used until </a:t>
            </a:r>
            <a:r>
              <a:rPr lang="en-US" i="1" dirty="0" smtClean="0"/>
              <a:t>all</a:t>
            </a:r>
            <a:r>
              <a:rPr lang="en-US" dirty="0" smtClean="0"/>
              <a:t> nodes in the cluster are at 1.3.0</a:t>
            </a:r>
          </a:p>
          <a:p>
            <a:r>
              <a:rPr lang="en-US" dirty="0" smtClean="0"/>
              <a:t>Upgrading to NAS 1.3.0</a:t>
            </a:r>
          </a:p>
          <a:p>
            <a:pPr lvl="1"/>
            <a:r>
              <a:rPr lang="en-US" dirty="0" smtClean="0"/>
              <a:t>ALL nodes must be running NAS 1.2.5</a:t>
            </a:r>
          </a:p>
          <a:p>
            <a:pPr lvl="1"/>
            <a:r>
              <a:rPr lang="en-US" dirty="0" smtClean="0"/>
              <a:t> Upgrades to NAS 1.2.5 follow “standard” procedure (either from local or external YUM repository)</a:t>
            </a:r>
          </a:p>
          <a:p>
            <a:pPr lvl="2"/>
            <a:r>
              <a:rPr lang="en-US" dirty="0" smtClean="0"/>
              <a:t>NOTE: New with NAS 1.2.5, software for local install is a ‘tar-bundle’</a:t>
            </a:r>
            <a:br>
              <a:rPr lang="en-US" dirty="0" smtClean="0"/>
            </a:br>
            <a:r>
              <a:rPr lang="en-US" dirty="0" smtClean="0"/>
              <a:t>	un-tar this first, then run </a:t>
            </a:r>
            <a:r>
              <a:rPr lang="en-US" i="1" dirty="0" smtClean="0"/>
              <a:t>system upgrade local</a:t>
            </a:r>
            <a:endParaRPr lang="en-US" dirty="0"/>
          </a:p>
          <a:p>
            <a:pPr lvl="1"/>
            <a:r>
              <a:rPr lang="en-US" dirty="0" smtClean="0"/>
              <a:t>Upgrade the Master node to 1.3.0, following </a:t>
            </a:r>
            <a:r>
              <a:rPr lang="en-US" i="1" dirty="0" smtClean="0"/>
              <a:t>standard</a:t>
            </a:r>
            <a:r>
              <a:rPr lang="en-US" dirty="0" smtClean="0"/>
              <a:t> procedure </a:t>
            </a:r>
          </a:p>
          <a:p>
            <a:pPr lvl="2"/>
            <a:r>
              <a:rPr lang="en-US" dirty="0" smtClean="0"/>
              <a:t>Each non-master 1.2.5 node will automatically leave the cluster</a:t>
            </a:r>
          </a:p>
          <a:p>
            <a:pPr lvl="1"/>
            <a:r>
              <a:rPr lang="en-US" dirty="0" smtClean="0"/>
              <a:t>Upgrade each non-Master node to 1.3.0</a:t>
            </a:r>
          </a:p>
          <a:p>
            <a:pPr lvl="2"/>
            <a:r>
              <a:rPr lang="en-US" dirty="0" smtClean="0"/>
              <a:t>Each non-master node will automatically re-join the cluster once it’s at NAS 1.3.0</a:t>
            </a:r>
          </a:p>
        </p:txBody>
      </p:sp>
    </p:spTree>
    <p:extLst>
      <p:ext uri="{BB962C8B-B14F-4D97-AF65-F5344CB8AC3E}">
        <p14:creationId xmlns:p14="http://schemas.microsoft.com/office/powerpoint/2010/main" val="170345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new in NAS 1.3.0</a:t>
            </a:r>
          </a:p>
          <a:p>
            <a:r>
              <a:rPr lang="en-US" dirty="0" smtClean="0"/>
              <a:t>Key bug fixes</a:t>
            </a:r>
          </a:p>
          <a:p>
            <a:r>
              <a:rPr lang="en-US" dirty="0" smtClean="0"/>
              <a:t>Configuring NFS HA</a:t>
            </a:r>
          </a:p>
          <a:p>
            <a:r>
              <a:rPr lang="en-US" dirty="0" smtClean="0"/>
              <a:t>Upgrading NAS environment(s)</a:t>
            </a:r>
          </a:p>
          <a:p>
            <a:r>
              <a:rPr lang="en-US" dirty="0" err="1" smtClean="0"/>
              <a:t>Autosupport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Troubleshooting</a:t>
            </a:r>
          </a:p>
          <a:p>
            <a:r>
              <a:rPr lang="en-US" dirty="0" smtClean="0"/>
              <a:t>Doc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7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NAS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StorNext 5.4 will include NAS 1.3.0</a:t>
            </a:r>
          </a:p>
          <a:p>
            <a:r>
              <a:rPr lang="en-US" dirty="0" smtClean="0"/>
              <a:t>Upgrade to NAS 1.3.0 is [mostly] automatic</a:t>
            </a:r>
          </a:p>
          <a:p>
            <a:r>
              <a:rPr lang="en-US" dirty="0" smtClean="0"/>
              <a:t>NAS Installed or Configured? </a:t>
            </a:r>
          </a:p>
          <a:p>
            <a:pPr lvl="1"/>
            <a:r>
              <a:rPr lang="en-US" dirty="0" smtClean="0"/>
              <a:t>NAS 1.3.0 seamlessly installed along with SN 5.4</a:t>
            </a:r>
          </a:p>
          <a:p>
            <a:r>
              <a:rPr lang="en-US" dirty="0" smtClean="0"/>
              <a:t>NAS Installed, but not in Cluster?</a:t>
            </a:r>
          </a:p>
          <a:p>
            <a:pPr lvl="1"/>
            <a:r>
              <a:rPr lang="en-US" dirty="0" smtClean="0"/>
              <a:t>NAS 1.3.0 is seamlessly installed along with SN 5.4</a:t>
            </a:r>
          </a:p>
          <a:p>
            <a:r>
              <a:rPr lang="en-US" dirty="0" smtClean="0"/>
              <a:t>NAS Installed, but in a Cluster?</a:t>
            </a:r>
          </a:p>
          <a:p>
            <a:pPr lvl="1"/>
            <a:r>
              <a:rPr lang="en-US" dirty="0" smtClean="0"/>
              <a:t>NAS is upgraded to 1.2.5</a:t>
            </a:r>
          </a:p>
          <a:p>
            <a:pPr lvl="1"/>
            <a:r>
              <a:rPr lang="en-US" dirty="0" smtClean="0"/>
              <a:t>NAS 1.3.0, and dependent RPMs, are copied to /</a:t>
            </a:r>
            <a:r>
              <a:rPr lang="en-US" dirty="0" err="1" smtClean="0"/>
              <a:t>var</a:t>
            </a:r>
            <a:r>
              <a:rPr lang="en-US" dirty="0" smtClean="0"/>
              <a:t>/upgrade</a:t>
            </a:r>
          </a:p>
          <a:p>
            <a:pPr lvl="1"/>
            <a:r>
              <a:rPr lang="en-US" dirty="0" smtClean="0"/>
              <a:t>Customer will need to run </a:t>
            </a:r>
            <a:r>
              <a:rPr lang="en-US" i="1" dirty="0" smtClean="0"/>
              <a:t>system upgrade local</a:t>
            </a:r>
            <a:r>
              <a:rPr lang="en-US" dirty="0" smtClean="0"/>
              <a:t> </a:t>
            </a:r>
            <a:r>
              <a:rPr lang="en-US" u="sng" dirty="0" smtClean="0"/>
              <a:t>after</a:t>
            </a:r>
            <a:r>
              <a:rPr lang="en-US" dirty="0" smtClean="0"/>
              <a:t> all nodes have been upgraded to SN 5.4</a:t>
            </a:r>
          </a:p>
        </p:txBody>
      </p:sp>
    </p:spTree>
    <p:extLst>
      <p:ext uri="{BB962C8B-B14F-4D97-AF65-F5344CB8AC3E}">
        <p14:creationId xmlns:p14="http://schemas.microsoft.com/office/powerpoint/2010/main" val="156914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Upgrading NAS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output, system upgrade</a:t>
            </a:r>
          </a:p>
          <a:p>
            <a:pPr marL="342900" lvl="1" indent="0">
              <a:buNone/>
            </a:pPr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x86_64:snt660031-client1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system upgrade</a:t>
            </a:r>
          </a:p>
          <a:p>
            <a:pPr marL="342900" lvl="1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Packages available for upgrade: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quantum-snfs-nas.x86_64             1.3.0-5658.el6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snfs-nas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sernet-samba.x86_64                 99:4.2.12-20.el6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snfs-nas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sernet-samba-client.x86_64          99:4.2.12-20.el6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snfs-nas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sernet-samba-common.x86_64          99:4.2.12-20.el6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snfs-nas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sernet-samba-libs.x86_64            99:4.2.12-20.el6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snfs-nas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sernet-samba-libsmbclient0.x86_64   99:4.2.12-20.el6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snfs-nas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sernet-samba-winbind.x86_64         99:4.2.12-20.el6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snfs-nas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sernet-samba-ctdb.x86_64            99:4.2.12-20.el6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snfs-nas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 During system upgrade,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filesystem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access will be interrupted. Continue (Yes/no)? Yes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Working... this may take some time...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8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Upgrading NAS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Example of new tar-bundle (for </a:t>
            </a:r>
            <a:r>
              <a:rPr lang="en-US" i="1" dirty="0" smtClean="0"/>
              <a:t>dark-sites</a:t>
            </a:r>
            <a:r>
              <a:rPr lang="en-US" dirty="0" smtClean="0"/>
              <a:t> and local installs)</a:t>
            </a:r>
          </a:p>
          <a:p>
            <a:pPr marL="342900" lvl="1" indent="0">
              <a:buNone/>
            </a:pPr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msevy@k2 ~]$ tar 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1.2.5_customer_latest_OS6.tar.gz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-r--r-- root/root    466556 2016-08-17 11:35 quantum-snfs-nas-1.2.5-5580.el6.x86_64.rpm</a:t>
            </a:r>
          </a:p>
          <a:p>
            <a:pPr marL="342900" lvl="1" indent="0">
              <a:buNone/>
            </a:pPr>
            <a:endParaRPr lang="en-US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msevy@k2 ~]$ tar 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1.3.0_customer_latest_OS6.tar.gz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-r--r-- root/root    128512 2016-08-03 13:54 libarchive-2.8.3-4.el6_2.x86_64.rpm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-r--r-- root/root    597576 2016-09-03 03:53 quantum-snfs-nas-1.3.0-5658.el6.x86_64.rpm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-r--r-- root/root   1620896 2016-08-03 13:54 sernet-samba-4.2.12-20.el6.x86_64.rpm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-r--r-- root/root    465296 2016-08-03 13:54 sernet-samba-client-4.2.12-20.el6.x86_64.rpm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-r--r-- root/root    248640 2016-08-03 13:54 sernet-samba-common-4.2.12-20.el6.x86_64.rpm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-r--r-- root/root    349572 2016-08-03 13:54 sernet-samba-ctdb-4.2.12-20.el6.x86_64.rpm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-r--r-- root/root   4842936 2016-08-03 13:54 sernet-samba-libs-4.2.12-20.el6.x86_64.rpm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-r--r-- root/root     50652 2016-08-03 13:54 sernet-samba-libsmbclient0-4.2.12-20.el6.x86_64.rpm</a:t>
            </a:r>
          </a:p>
          <a:p>
            <a:pPr marL="342900" lvl="1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-r--r-- root/root    390116 2016-08-03 13:54 sernet-samba-winbind-4.2.12-20.el6.x86_64.rpm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07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Logs are located in /</a:t>
            </a:r>
            <a:r>
              <a:rPr lang="en-US" dirty="0" err="1" smtClean="0"/>
              <a:t>var</a:t>
            </a:r>
            <a:r>
              <a:rPr lang="en-US" dirty="0" smtClean="0"/>
              <a:t>/log</a:t>
            </a:r>
          </a:p>
          <a:p>
            <a:r>
              <a:rPr lang="en-US" dirty="0" smtClean="0"/>
              <a:t>Key logs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</a:t>
            </a:r>
            <a:r>
              <a:rPr lang="en-US" dirty="0" err="1" smtClean="0"/>
              <a:t>snnas_controller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/log/messages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/log/samba/samba.log.&lt;username&gt;</a:t>
            </a:r>
            <a:endParaRPr lang="en-US" dirty="0"/>
          </a:p>
          <a:p>
            <a:r>
              <a:rPr lang="en-US" dirty="0"/>
              <a:t>Logs can be directly viewed from NAS </a:t>
            </a:r>
            <a:r>
              <a:rPr lang="en-US" dirty="0" smtClean="0"/>
              <a:t>CLI/shell</a:t>
            </a:r>
            <a:endParaRPr lang="en-US" dirty="0"/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list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search &lt;phrase&gt;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view &lt;log-file&gt;</a:t>
            </a:r>
          </a:p>
          <a:p>
            <a:pPr marL="398463" lvl="1" indent="0">
              <a:buNone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watch &lt;log-file&gt;</a:t>
            </a: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Example: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log view 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snnas_controller</a:t>
            </a:r>
            <a:endParaRPr lang="en-US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08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Support Bundle</a:t>
            </a:r>
          </a:p>
          <a:p>
            <a:pPr lvl="1"/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upportbundle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create</a:t>
            </a:r>
          </a:p>
          <a:p>
            <a:pPr lvl="1"/>
            <a:r>
              <a:rPr lang="en-US" sz="1400" dirty="0" smtClean="0">
                <a:cs typeface="Calibri" panose="020F0502020204030204" pitchFamily="34" charset="0"/>
              </a:rPr>
              <a:t>The support bundle contains logs and a picture of the system</a:t>
            </a:r>
          </a:p>
          <a:p>
            <a:pPr lvl="1"/>
            <a:r>
              <a:rPr lang="en-US" sz="1400" dirty="0" err="1" smtClean="0">
                <a:cs typeface="Calibri" panose="020F0502020204030204" pitchFamily="34" charset="0"/>
              </a:rPr>
              <a:t>Config</a:t>
            </a:r>
            <a:r>
              <a:rPr lang="en-US" sz="1400" dirty="0" smtClean="0">
                <a:cs typeface="Calibri" panose="020F0502020204030204" pitchFamily="34" charset="0"/>
              </a:rPr>
              <a:t> files from /</a:t>
            </a:r>
            <a:r>
              <a:rPr lang="en-US" sz="1400" dirty="0" err="1" smtClean="0">
                <a:cs typeface="Calibri" panose="020F0502020204030204" pitchFamily="34" charset="0"/>
              </a:rPr>
              <a:t>etc</a:t>
            </a:r>
            <a:endParaRPr lang="en-US" sz="1400" dirty="0" smtClean="0">
              <a:cs typeface="Calibri" panose="020F0502020204030204" pitchFamily="34" charset="0"/>
            </a:endParaRPr>
          </a:p>
          <a:p>
            <a:pPr lvl="1"/>
            <a:r>
              <a:rPr lang="en-US" sz="1400" dirty="0" smtClean="0">
                <a:cs typeface="Calibri" panose="020F0502020204030204" pitchFamily="34" charset="0"/>
              </a:rPr>
              <a:t>Summary reports of RPMs installed, Controller Registry settings, and SAR </a:t>
            </a:r>
            <a:r>
              <a:rPr lang="en-US" sz="1400" dirty="0">
                <a:cs typeface="Calibri" panose="020F0502020204030204" pitchFamily="34" charset="0"/>
              </a:rPr>
              <a:t>data from the past few </a:t>
            </a:r>
            <a:r>
              <a:rPr lang="en-US" sz="1400" dirty="0" smtClean="0">
                <a:cs typeface="Calibri" panose="020F0502020204030204" pitchFamily="34" charset="0"/>
              </a:rPr>
              <a:t>days. </a:t>
            </a:r>
          </a:p>
          <a:p>
            <a:pPr marL="398463" lvl="1" indent="0">
              <a:buNone/>
            </a:pPr>
            <a:endParaRPr lang="en-US" sz="1400" dirty="0">
              <a:cs typeface="Calibri" panose="020F0502020204030204" pitchFamily="34" charset="0"/>
            </a:endParaRPr>
          </a:p>
          <a:p>
            <a:r>
              <a:rPr lang="en-US" dirty="0" smtClean="0">
                <a:cs typeface="Calibri" panose="020F0502020204030204" pitchFamily="34" charset="0"/>
              </a:rPr>
              <a:t>Check out the Troubleshooting Tips and FAQs</a:t>
            </a:r>
            <a:endParaRPr lang="en-US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06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4026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NAS 1.3.0 Documentation Center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56" y="844612"/>
            <a:ext cx="4566640" cy="3974521"/>
          </a:xfrm>
        </p:spPr>
        <p:txBody>
          <a:bodyPr/>
          <a:lstStyle/>
          <a:p>
            <a:r>
              <a:rPr lang="en-US" sz="1800" dirty="0" smtClean="0"/>
              <a:t>All documentation is now consolidated into one searchable micro-site (Upgrade Flows, CLI Guide, Release Notes, and Troubleshooting Topics.)</a:t>
            </a:r>
          </a:p>
          <a:p>
            <a:r>
              <a:rPr lang="en-US" sz="1800" dirty="0" smtClean="0"/>
              <a:t>Includes HTML pages and PDFs</a:t>
            </a:r>
          </a:p>
          <a:p>
            <a:r>
              <a:rPr lang="en-US" sz="1800" dirty="0" smtClean="0"/>
              <a:t>Provides tasks specific to </a:t>
            </a:r>
            <a:r>
              <a:rPr lang="en-US" sz="1800" dirty="0" err="1" smtClean="0"/>
              <a:t>StorNext</a:t>
            </a:r>
            <a:r>
              <a:rPr lang="en-US" sz="1800" dirty="0" smtClean="0"/>
              <a:t> NAS 1.3.0</a:t>
            </a:r>
          </a:p>
          <a:p>
            <a:r>
              <a:rPr lang="en-US" sz="1800" dirty="0" smtClean="0"/>
              <a:t>Links to the </a:t>
            </a:r>
            <a:r>
              <a:rPr lang="en-US" sz="1800" dirty="0" err="1" smtClean="0"/>
              <a:t>StorNext</a:t>
            </a:r>
            <a:r>
              <a:rPr lang="en-US" sz="1800" dirty="0" smtClean="0"/>
              <a:t> Connect Documentation Center, Appliance documentation, and </a:t>
            </a:r>
            <a:r>
              <a:rPr lang="en-US" sz="1800" dirty="0" err="1" smtClean="0"/>
              <a:t>StorNext</a:t>
            </a:r>
            <a:r>
              <a:rPr lang="en-US" sz="1800" dirty="0" smtClean="0"/>
              <a:t> documentation.</a:t>
            </a:r>
            <a:endParaRPr lang="en-US" sz="1800" dirty="0"/>
          </a:p>
          <a:p>
            <a:r>
              <a:rPr lang="en-US" sz="1800" dirty="0" smtClean="0"/>
              <a:t>Available at </a:t>
            </a:r>
            <a:r>
              <a:rPr lang="en-US" sz="1800" dirty="0" smtClean="0">
                <a:hlinkClick r:id="rId2"/>
              </a:rPr>
              <a:t>www.quantum.com/snnasdocs </a:t>
            </a:r>
            <a:endParaRPr lang="en-US" sz="1800" dirty="0" smtClean="0"/>
          </a:p>
          <a:p>
            <a:r>
              <a:rPr lang="en-US" sz="1800" dirty="0" smtClean="0"/>
              <a:t>Can also be accessed from NAS Service and Support product pages on QDC and </a:t>
            </a:r>
            <a:r>
              <a:rPr lang="en-US" sz="1800" dirty="0" err="1" smtClean="0"/>
              <a:t>CSWeb</a:t>
            </a:r>
            <a:r>
              <a:rPr lang="en-US" sz="1800" dirty="0" smtClean="0"/>
              <a:t>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23" y="963828"/>
            <a:ext cx="3969452" cy="34351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6135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4026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NAS 1.3.0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NAS attach rate: better than 50% on Xcellis</a:t>
            </a:r>
          </a:p>
          <a:p>
            <a:r>
              <a:rPr lang="en-US" sz="1800" dirty="0" smtClean="0"/>
              <a:t>Adding NFS v4 for Xcellis</a:t>
            </a:r>
          </a:p>
          <a:p>
            <a:pPr lvl="1"/>
            <a:r>
              <a:rPr lang="en-US" sz="1400" dirty="0" smtClean="0"/>
              <a:t>Enables HA with proper locking on NFS</a:t>
            </a:r>
          </a:p>
          <a:p>
            <a:pPr lvl="1"/>
            <a:r>
              <a:rPr lang="en-US" sz="1400" dirty="0" smtClean="0"/>
              <a:t>With 5.4, enables ACLs on NFS</a:t>
            </a:r>
          </a:p>
          <a:p>
            <a:r>
              <a:rPr lang="en-US" sz="1800" dirty="0" smtClean="0"/>
              <a:t>Improved code upgrade process</a:t>
            </a:r>
          </a:p>
          <a:p>
            <a:pPr lvl="1"/>
            <a:r>
              <a:rPr lang="en-US" sz="1400" dirty="0" smtClean="0"/>
              <a:t>Over the air</a:t>
            </a:r>
          </a:p>
          <a:p>
            <a:pPr lvl="1"/>
            <a:r>
              <a:rPr lang="en-US" sz="1400" dirty="0" smtClean="0"/>
              <a:t>Through Connect (1.3.0 and beyond)</a:t>
            </a:r>
          </a:p>
          <a:p>
            <a:pPr lvl="1"/>
            <a:r>
              <a:rPr lang="en-US" sz="1400" dirty="0" smtClean="0"/>
              <a:t>Upgrade an entire cluster gracefully and automatically</a:t>
            </a:r>
          </a:p>
          <a:p>
            <a:r>
              <a:rPr lang="en-US" sz="1800" dirty="0" err="1" smtClean="0"/>
              <a:t>Autosupport</a:t>
            </a:r>
            <a:r>
              <a:rPr lang="en-US" sz="1800" dirty="0" smtClean="0"/>
              <a:t> Early Availability</a:t>
            </a:r>
          </a:p>
          <a:p>
            <a:pPr lvl="1"/>
            <a:r>
              <a:rPr lang="en-US" sz="1400" dirty="0" smtClean="0"/>
              <a:t>First customer is Apple</a:t>
            </a:r>
          </a:p>
          <a:p>
            <a:pPr lvl="1"/>
            <a:r>
              <a:rPr lang="en-US" sz="1400" dirty="0" smtClean="0"/>
              <a:t>Other targeted accounts can be selected for early availability</a:t>
            </a:r>
          </a:p>
          <a:p>
            <a:r>
              <a:rPr lang="en-US" sz="1800" dirty="0" smtClean="0"/>
              <a:t>eXpress approval no longer needed for M-Series</a:t>
            </a:r>
          </a:p>
          <a:p>
            <a:r>
              <a:rPr lang="en-US" sz="1800" dirty="0" smtClean="0"/>
              <a:t>Many, many bug fixes and improvements (100’s)</a:t>
            </a:r>
          </a:p>
          <a:p>
            <a:endParaRPr lang="en-US" sz="1800" dirty="0" smtClean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416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NFS v4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many benefits in NFS v4</a:t>
            </a:r>
          </a:p>
          <a:p>
            <a:r>
              <a:rPr lang="en-US" dirty="0" smtClean="0"/>
              <a:t>We implemented it to enable robust HA on NFS</a:t>
            </a:r>
          </a:p>
          <a:p>
            <a:r>
              <a:rPr lang="en-US" dirty="0" smtClean="0"/>
              <a:t>File locking is a core part of the protocol</a:t>
            </a:r>
          </a:p>
          <a:p>
            <a:pPr lvl="1"/>
            <a:r>
              <a:rPr lang="en-US" dirty="0" smtClean="0"/>
              <a:t>Keeps state and allows state to failover to another node</a:t>
            </a:r>
          </a:p>
          <a:p>
            <a:pPr lvl="1"/>
            <a:r>
              <a:rPr lang="en-US" dirty="0" smtClean="0"/>
              <a:t>NFS v3 has an add-on for locking but it is not built-in</a:t>
            </a:r>
          </a:p>
          <a:p>
            <a:r>
              <a:rPr lang="en-US" dirty="0" smtClean="0"/>
              <a:t>Adds ACL support to NFS</a:t>
            </a:r>
          </a:p>
          <a:p>
            <a:pPr lvl="1"/>
            <a:r>
              <a:rPr lang="en-US" dirty="0"/>
              <a:t>When available in StorNext 5.4, ACLs will work across NFS, SMB, and </a:t>
            </a:r>
            <a:r>
              <a:rPr lang="en-US" dirty="0" smtClean="0"/>
              <a:t>SAN</a:t>
            </a:r>
          </a:p>
          <a:p>
            <a:pPr lvl="1"/>
            <a:r>
              <a:rPr lang="en-US" dirty="0" smtClean="0"/>
              <a:t>Provides a unified security model in cross platform environments</a:t>
            </a:r>
          </a:p>
          <a:p>
            <a:r>
              <a:rPr lang="en-US" dirty="0" smtClean="0"/>
              <a:t>Supports Linux, </a:t>
            </a:r>
            <a:r>
              <a:rPr lang="en-US" dirty="0" err="1" smtClean="0"/>
              <a:t>macOS</a:t>
            </a:r>
            <a:r>
              <a:rPr lang="en-US" dirty="0" smtClean="0"/>
              <a:t>, Windows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1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NAS App v4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023" y="1017271"/>
            <a:ext cx="8656137" cy="3394472"/>
          </a:xfrm>
        </p:spPr>
        <p:txBody>
          <a:bodyPr/>
          <a:lstStyle/>
          <a:p>
            <a:r>
              <a:rPr lang="en-US" sz="1800" dirty="0" smtClean="0"/>
              <a:t>Available over the air around the same time as NAS 1.3.0 (late September)</a:t>
            </a:r>
          </a:p>
          <a:p>
            <a:r>
              <a:rPr lang="en-US" sz="1800" dirty="0" smtClean="0"/>
              <a:t>NAS App v4 will support new NAS 1.3.0 features</a:t>
            </a:r>
          </a:p>
          <a:p>
            <a:r>
              <a:rPr lang="en-US" sz="1800" dirty="0" smtClean="0"/>
              <a:t>Adds support for G300 in NAS clusters</a:t>
            </a:r>
          </a:p>
          <a:p>
            <a:r>
              <a:rPr lang="en-US" sz="1800" dirty="0" smtClean="0"/>
              <a:t>Adds software update feature in NAS to grab new releases from YUM</a:t>
            </a:r>
          </a:p>
          <a:p>
            <a:pPr lvl="1"/>
            <a:r>
              <a:rPr lang="en-US" sz="1400" dirty="0" smtClean="0"/>
              <a:t>Requires NAS 1.3.0 or later, which means it will be effective when something after NAS 1.3.0 is released</a:t>
            </a:r>
          </a:p>
          <a:p>
            <a:r>
              <a:rPr lang="en-US" sz="1800" dirty="0" smtClean="0"/>
              <a:t>Allows the enabling of NFS clusters and NFS v4</a:t>
            </a:r>
          </a:p>
          <a:p>
            <a:r>
              <a:rPr lang="en-US" sz="1800" dirty="0" smtClean="0"/>
              <a:t>Allows entering ‘</a:t>
            </a:r>
            <a:r>
              <a:rPr lang="en-US" sz="1800" dirty="0" err="1" smtClean="0"/>
              <a:t>nfshosts</a:t>
            </a:r>
            <a:r>
              <a:rPr lang="en-US" sz="1800" dirty="0" smtClean="0"/>
              <a:t>’ into the share options for NFS</a:t>
            </a:r>
          </a:p>
          <a:p>
            <a:r>
              <a:rPr lang="en-US" sz="1800" dirty="0" smtClean="0"/>
              <a:t>Chooses the right network for the VIP during cluster creation based on the VIP entered</a:t>
            </a:r>
          </a:p>
          <a:p>
            <a:r>
              <a:rPr lang="en-US" sz="1800" dirty="0" smtClean="0"/>
              <a:t>Allows changing of the VIP</a:t>
            </a:r>
          </a:p>
          <a:p>
            <a:r>
              <a:rPr lang="en-US" sz="1800" dirty="0" smtClean="0"/>
              <a:t>Works with NAS 1.2.x</a:t>
            </a:r>
          </a:p>
          <a:p>
            <a:pPr lvl="1"/>
            <a:r>
              <a:rPr lang="en-US" sz="1400" dirty="0" smtClean="0"/>
              <a:t>Automatically hides features if they are not supported for the older versions of NAS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30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81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Bug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822959"/>
            <a:ext cx="8778240" cy="4101465"/>
          </a:xfrm>
        </p:spPr>
        <p:txBody>
          <a:bodyPr>
            <a:normAutofit/>
          </a:bodyPr>
          <a:lstStyle/>
          <a:p>
            <a:r>
              <a:rPr lang="en-US" dirty="0" smtClean="0"/>
              <a:t>NAS 1.2.3</a:t>
            </a:r>
          </a:p>
          <a:p>
            <a:pPr marL="1144588" lvl="1" indent="-746125">
              <a:buNone/>
            </a:pPr>
            <a:r>
              <a:rPr lang="en-US" dirty="0" smtClean="0"/>
              <a:t>62249* 	Fix </a:t>
            </a:r>
            <a:r>
              <a:rPr lang="en-US" dirty="0"/>
              <a:t>to support </a:t>
            </a:r>
            <a:r>
              <a:rPr lang="en-US" dirty="0" err="1"/>
              <a:t>unbonded</a:t>
            </a:r>
            <a:r>
              <a:rPr lang="en-US" dirty="0"/>
              <a:t> 10Gb interface on </a:t>
            </a:r>
            <a:r>
              <a:rPr lang="en-US" dirty="0" err="1"/>
              <a:t>Xcellis</a:t>
            </a:r>
            <a:endParaRPr lang="en-US" dirty="0"/>
          </a:p>
          <a:p>
            <a:pPr marL="1144588" lvl="1" indent="-746125">
              <a:buNone/>
            </a:pPr>
            <a:r>
              <a:rPr lang="en-US" dirty="0" smtClean="0"/>
              <a:t>62253*	Fixed </a:t>
            </a:r>
            <a:r>
              <a:rPr lang="en-US" dirty="0"/>
              <a:t>issue where </a:t>
            </a:r>
            <a:r>
              <a:rPr lang="en-US" dirty="0" err="1"/>
              <a:t>nascluster</a:t>
            </a:r>
            <a:r>
              <a:rPr lang="en-US" dirty="0"/>
              <a:t> join was not correctly displaying progress from </a:t>
            </a:r>
            <a:r>
              <a:rPr lang="en-US" dirty="0" err="1"/>
              <a:t>proxy'd</a:t>
            </a:r>
            <a:r>
              <a:rPr lang="en-US" dirty="0"/>
              <a:t> requests</a:t>
            </a:r>
          </a:p>
          <a:p>
            <a:pPr marL="1144588" lvl="1" indent="-746125">
              <a:buNone/>
            </a:pPr>
            <a:r>
              <a:rPr lang="en-US" dirty="0" smtClean="0"/>
              <a:t>62316* 	Domain </a:t>
            </a:r>
            <a:r>
              <a:rPr lang="en-US" dirty="0"/>
              <a:t>Admin membership is not required to join MSAD</a:t>
            </a:r>
          </a:p>
          <a:p>
            <a:pPr marL="1144588" lvl="1" indent="-746125">
              <a:buNone/>
            </a:pPr>
            <a:r>
              <a:rPr lang="en-US" dirty="0"/>
              <a:t>62445 </a:t>
            </a:r>
            <a:r>
              <a:rPr lang="en-US" dirty="0" smtClean="0"/>
              <a:t>	Supports </a:t>
            </a:r>
            <a:r>
              <a:rPr lang="en-US" dirty="0"/>
              <a:t>upgrades from external YUM repository</a:t>
            </a:r>
          </a:p>
          <a:p>
            <a:pPr marL="1144588" lvl="1" indent="-746125">
              <a:buNone/>
            </a:pPr>
            <a:r>
              <a:rPr lang="en-US" dirty="0" smtClean="0"/>
              <a:t>62447*	Enhanced </a:t>
            </a:r>
            <a:r>
              <a:rPr lang="en-US" dirty="0"/>
              <a:t>debugging of user Samba sessions</a:t>
            </a:r>
          </a:p>
          <a:p>
            <a:pPr marL="1144588" lvl="1" indent="-746125">
              <a:buNone/>
            </a:pPr>
            <a:r>
              <a:rPr lang="en-US" dirty="0" smtClean="0"/>
              <a:t>61939* 	</a:t>
            </a:r>
            <a:r>
              <a:rPr lang="en-US" dirty="0" err="1" smtClean="0"/>
              <a:t>winbind</a:t>
            </a:r>
            <a:r>
              <a:rPr lang="en-US" dirty="0" smtClean="0"/>
              <a:t> </a:t>
            </a:r>
            <a:r>
              <a:rPr lang="en-US" dirty="0"/>
              <a:t>failing when 200 client connections</a:t>
            </a:r>
          </a:p>
          <a:p>
            <a:endParaRPr lang="en-US" dirty="0" smtClean="0"/>
          </a:p>
          <a:p>
            <a:pPr marL="1143000" lvl="1" indent="-744538">
              <a:buNone/>
            </a:pPr>
            <a:endParaRPr lang="en-US" sz="1100" dirty="0" smtClean="0"/>
          </a:p>
          <a:p>
            <a:pPr marL="1143000" lvl="1" indent="-744538">
              <a:buNone/>
            </a:pPr>
            <a:r>
              <a:rPr lang="en-US" sz="1100" dirty="0"/>
              <a:t>	</a:t>
            </a:r>
            <a:r>
              <a:rPr lang="en-US" sz="1100" dirty="0" smtClean="0"/>
              <a:t>*Customer reported</a:t>
            </a:r>
          </a:p>
        </p:txBody>
      </p:sp>
    </p:spTree>
    <p:extLst>
      <p:ext uri="{BB962C8B-B14F-4D97-AF65-F5344CB8AC3E}">
        <p14:creationId xmlns:p14="http://schemas.microsoft.com/office/powerpoint/2010/main" val="44434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Bug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822959"/>
            <a:ext cx="8778240" cy="4101465"/>
          </a:xfrm>
        </p:spPr>
        <p:txBody>
          <a:bodyPr>
            <a:normAutofit/>
          </a:bodyPr>
          <a:lstStyle/>
          <a:p>
            <a:r>
              <a:rPr lang="en-US" dirty="0"/>
              <a:t>Authentication Fixes</a:t>
            </a:r>
          </a:p>
          <a:p>
            <a:pPr marL="1143000" lvl="1" indent="-744538">
              <a:buNone/>
            </a:pPr>
            <a:r>
              <a:rPr lang="en-US" dirty="0" smtClean="0"/>
              <a:t>61889*</a:t>
            </a:r>
            <a:r>
              <a:rPr lang="en-US" dirty="0"/>
              <a:t>	</a:t>
            </a:r>
            <a:r>
              <a:rPr lang="en-US" dirty="0" err="1"/>
              <a:t>auth</a:t>
            </a:r>
            <a:r>
              <a:rPr lang="en-US" dirty="0"/>
              <a:t> </a:t>
            </a:r>
            <a:r>
              <a:rPr lang="en-US" dirty="0" err="1"/>
              <a:t>config</a:t>
            </a:r>
            <a:r>
              <a:rPr lang="en-US" dirty="0"/>
              <a:t> timeout; cannot reset</a:t>
            </a:r>
          </a:p>
          <a:p>
            <a:pPr marL="1143000" lvl="1" indent="-744538">
              <a:buNone/>
            </a:pPr>
            <a:r>
              <a:rPr lang="en-US" dirty="0"/>
              <a:t>62615	</a:t>
            </a:r>
            <a:r>
              <a:rPr lang="en-US" dirty="0" err="1"/>
              <a:t>auth</a:t>
            </a:r>
            <a:r>
              <a:rPr lang="en-US" dirty="0"/>
              <a:t> show </a:t>
            </a:r>
            <a:r>
              <a:rPr lang="en-US" dirty="0" err="1"/>
              <a:t>config</a:t>
            </a:r>
            <a:r>
              <a:rPr lang="en-US" dirty="0"/>
              <a:t> should give accurate status</a:t>
            </a:r>
          </a:p>
          <a:p>
            <a:pPr marL="1143000" lvl="1" indent="-744538">
              <a:buNone/>
            </a:pPr>
            <a:r>
              <a:rPr lang="en-US" dirty="0" smtClean="0"/>
              <a:t>63394*</a:t>
            </a:r>
            <a:r>
              <a:rPr lang="en-US" dirty="0"/>
              <a:t>	Cannot bind to AD with localize 'Domain Admins' group</a:t>
            </a:r>
          </a:p>
          <a:p>
            <a:pPr marL="1143000" lvl="1" indent="-744538">
              <a:buNone/>
            </a:pPr>
            <a:r>
              <a:rPr lang="en-US" dirty="0" smtClean="0"/>
              <a:t>64217*	</a:t>
            </a:r>
            <a:r>
              <a:rPr lang="en-US" dirty="0" err="1" smtClean="0"/>
              <a:t>auth</a:t>
            </a:r>
            <a:r>
              <a:rPr lang="en-US" dirty="0" smtClean="0"/>
              <a:t> </a:t>
            </a:r>
            <a:r>
              <a:rPr lang="en-US" dirty="0" err="1"/>
              <a:t>config</a:t>
            </a:r>
            <a:r>
              <a:rPr lang="en-US" dirty="0"/>
              <a:t> ads fails with 'E-1059, "Strong(</a:t>
            </a:r>
            <a:r>
              <a:rPr lang="en-US" dirty="0" err="1"/>
              <a:t>er</a:t>
            </a:r>
            <a:r>
              <a:rPr lang="en-US" dirty="0"/>
              <a:t>) authentication </a:t>
            </a:r>
            <a:r>
              <a:rPr lang="en-US" dirty="0" smtClean="0"/>
              <a:t>required“</a:t>
            </a:r>
          </a:p>
          <a:p>
            <a:r>
              <a:rPr lang="en-US" dirty="0"/>
              <a:t>Configuration Improvements</a:t>
            </a:r>
          </a:p>
          <a:p>
            <a:pPr marL="1143000" lvl="1" indent="-744538">
              <a:buNone/>
            </a:pPr>
            <a:r>
              <a:rPr lang="en-US" dirty="0"/>
              <a:t>60353*	Request </a:t>
            </a:r>
            <a:r>
              <a:rPr lang="en-US" i="1" dirty="0"/>
              <a:t>hide files</a:t>
            </a:r>
            <a:r>
              <a:rPr lang="en-US" dirty="0"/>
              <a:t> </a:t>
            </a:r>
            <a:r>
              <a:rPr lang="en-US" dirty="0" err="1"/>
              <a:t>SMB.Conf</a:t>
            </a:r>
            <a:r>
              <a:rPr lang="en-US" dirty="0"/>
              <a:t> global option</a:t>
            </a:r>
          </a:p>
          <a:p>
            <a:pPr marL="1143000" lvl="1" indent="-744538">
              <a:buNone/>
            </a:pPr>
            <a:r>
              <a:rPr lang="en-US" dirty="0" smtClean="0"/>
              <a:t>63291*</a:t>
            </a:r>
            <a:r>
              <a:rPr lang="en-US" dirty="0"/>
              <a:t>	</a:t>
            </a:r>
            <a:r>
              <a:rPr lang="en-US" dirty="0" err="1"/>
              <a:t>cifs.bind_interface</a:t>
            </a:r>
            <a:r>
              <a:rPr lang="en-US" dirty="0"/>
              <a:t> default values change after upgrade</a:t>
            </a:r>
          </a:p>
          <a:p>
            <a:pPr marL="1143000" lvl="1" indent="-744538">
              <a:buNone/>
            </a:pPr>
            <a:r>
              <a:rPr lang="en-US" dirty="0" smtClean="0"/>
              <a:t>62100*</a:t>
            </a:r>
            <a:r>
              <a:rPr lang="en-US" dirty="0"/>
              <a:t>	share change </a:t>
            </a:r>
            <a:r>
              <a:rPr lang="en-US" dirty="0" err="1"/>
              <a:t>smb</a:t>
            </a:r>
            <a:r>
              <a:rPr lang="en-US" dirty="0"/>
              <a:t> global socket options silently ignores some options</a:t>
            </a:r>
          </a:p>
          <a:p>
            <a:pPr marL="1143000" lvl="1" indent="-744538">
              <a:buNone/>
            </a:pPr>
            <a:r>
              <a:rPr lang="en-US" dirty="0"/>
              <a:t>63093	share delete should ask for confirmation</a:t>
            </a:r>
          </a:p>
          <a:p>
            <a:pPr marL="1143000" lvl="1" indent="-744538">
              <a:buNone/>
            </a:pPr>
            <a:r>
              <a:rPr lang="en-US" dirty="0"/>
              <a:t>59102	share </a:t>
            </a:r>
            <a:r>
              <a:rPr lang="en-US" dirty="0" smtClean="0"/>
              <a:t>export | import </a:t>
            </a:r>
            <a:r>
              <a:rPr lang="en-US" dirty="0" err="1"/>
              <a:t>config</a:t>
            </a:r>
            <a:r>
              <a:rPr lang="en-US" dirty="0"/>
              <a:t> does not </a:t>
            </a:r>
            <a:r>
              <a:rPr lang="en-US" dirty="0" smtClean="0"/>
              <a:t>support NFS </a:t>
            </a:r>
            <a:r>
              <a:rPr lang="en-US" dirty="0"/>
              <a:t>shares</a:t>
            </a:r>
          </a:p>
          <a:p>
            <a:pPr marL="1143000" lvl="1" indent="-744538">
              <a:buNone/>
            </a:pPr>
            <a:r>
              <a:rPr lang="en-US" dirty="0"/>
              <a:t>60620	share import </a:t>
            </a:r>
            <a:r>
              <a:rPr lang="en-US" dirty="0" err="1"/>
              <a:t>config</a:t>
            </a:r>
            <a:r>
              <a:rPr lang="en-US" dirty="0"/>
              <a:t> should support 'creating' directories if they don't exist</a:t>
            </a:r>
          </a:p>
          <a:p>
            <a:pPr marL="1143000" lvl="1" indent="-744538">
              <a:buNone/>
            </a:pPr>
            <a:r>
              <a:rPr lang="en-US" dirty="0" smtClean="0"/>
              <a:t>63286</a:t>
            </a:r>
            <a:r>
              <a:rPr lang="en-US" dirty="0"/>
              <a:t>	</a:t>
            </a:r>
            <a:r>
              <a:rPr lang="en-US" dirty="0" smtClean="0"/>
              <a:t>Need </a:t>
            </a:r>
            <a:r>
              <a:rPr lang="en-US" dirty="0" err="1"/>
              <a:t>nascluster</a:t>
            </a:r>
            <a:r>
              <a:rPr lang="en-US" dirty="0"/>
              <a:t> command to support </a:t>
            </a:r>
            <a:r>
              <a:rPr lang="en-US" dirty="0" smtClean="0"/>
              <a:t>cluster-wide upgrades</a:t>
            </a:r>
          </a:p>
          <a:p>
            <a:pPr marL="1143000" lvl="1" indent="-744538">
              <a:buNone/>
            </a:pPr>
            <a:r>
              <a:rPr lang="en-US" dirty="0"/>
              <a:t>60282	NAS share add and share change commands allow for the same option to be specified</a:t>
            </a:r>
            <a:endParaRPr lang="en-US" dirty="0" smtClean="0"/>
          </a:p>
          <a:p>
            <a:pPr marL="1143000" lvl="1" indent="-744538">
              <a:buNone/>
            </a:pPr>
            <a:endParaRPr lang="en-US" sz="1100" dirty="0" smtClean="0"/>
          </a:p>
          <a:p>
            <a:pPr marL="1143000" lvl="1" indent="-744538">
              <a:buNone/>
            </a:pPr>
            <a:r>
              <a:rPr lang="en-US" sz="1100" dirty="0"/>
              <a:t>	</a:t>
            </a:r>
            <a:r>
              <a:rPr lang="en-US" sz="1100" dirty="0" smtClean="0"/>
              <a:t>*Customer reported</a:t>
            </a:r>
          </a:p>
        </p:txBody>
      </p:sp>
    </p:spTree>
    <p:extLst>
      <p:ext uri="{BB962C8B-B14F-4D97-AF65-F5344CB8AC3E}">
        <p14:creationId xmlns:p14="http://schemas.microsoft.com/office/powerpoint/2010/main" val="81763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Bug Fixes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Cluster/HA Fixes</a:t>
            </a:r>
          </a:p>
          <a:p>
            <a:pPr marL="1143000" lvl="1" indent="-744538">
              <a:buNone/>
            </a:pPr>
            <a:r>
              <a:rPr lang="en-US" dirty="0" smtClean="0"/>
              <a:t>62648*	can't </a:t>
            </a:r>
            <a:r>
              <a:rPr lang="en-US" dirty="0"/>
              <a:t>change </a:t>
            </a:r>
            <a:r>
              <a:rPr lang="en-US" dirty="0" err="1"/>
              <a:t>nascluster</a:t>
            </a:r>
            <a:r>
              <a:rPr lang="en-US" dirty="0"/>
              <a:t> VIP after the nodes have joined</a:t>
            </a:r>
          </a:p>
          <a:p>
            <a:pPr marL="1143000" lvl="1" indent="-744538">
              <a:buNone/>
            </a:pPr>
            <a:r>
              <a:rPr lang="en-US" dirty="0" smtClean="0"/>
              <a:t>63240*</a:t>
            </a:r>
            <a:r>
              <a:rPr lang="en-US" dirty="0"/>
              <a:t>	Centos 7 </a:t>
            </a:r>
            <a:r>
              <a:rPr lang="en-US" dirty="0" err="1"/>
              <a:t>Xcellis</a:t>
            </a:r>
            <a:r>
              <a:rPr lang="en-US" dirty="0"/>
              <a:t> </a:t>
            </a:r>
            <a:r>
              <a:rPr lang="en-US" dirty="0" err="1"/>
              <a:t>keepalived</a:t>
            </a:r>
            <a:r>
              <a:rPr lang="en-US" dirty="0"/>
              <a:t> leave </a:t>
            </a:r>
            <a:r>
              <a:rPr lang="en-US" dirty="0" err="1"/>
              <a:t>nas</a:t>
            </a:r>
            <a:r>
              <a:rPr lang="en-US" dirty="0"/>
              <a:t> VIP on both MDC.</a:t>
            </a:r>
          </a:p>
          <a:p>
            <a:pPr marL="1143000" lvl="1" indent="-744538">
              <a:buNone/>
            </a:pPr>
            <a:r>
              <a:rPr lang="en-US" dirty="0" smtClean="0"/>
              <a:t>63105*</a:t>
            </a:r>
            <a:r>
              <a:rPr lang="en-US" dirty="0"/>
              <a:t>	</a:t>
            </a:r>
            <a:r>
              <a:rPr lang="en-US" dirty="0" err="1"/>
              <a:t>haproxy</a:t>
            </a:r>
            <a:r>
              <a:rPr lang="en-US" dirty="0"/>
              <a:t> drop idle connection after 1 minute because of timeout.</a:t>
            </a:r>
          </a:p>
          <a:p>
            <a:pPr marL="1143000" lvl="1" indent="-744538">
              <a:buNone/>
            </a:pPr>
            <a:r>
              <a:rPr lang="en-US" dirty="0"/>
              <a:t>63225	</a:t>
            </a:r>
            <a:r>
              <a:rPr lang="en-US" dirty="0" err="1"/>
              <a:t>haproxy</a:t>
            </a:r>
            <a:r>
              <a:rPr lang="en-US" dirty="0"/>
              <a:t> needs to proxy port 139 for SMB to support NetBIOS over </a:t>
            </a:r>
            <a:r>
              <a:rPr lang="en-US" dirty="0" smtClean="0"/>
              <a:t>TCP</a:t>
            </a:r>
          </a:p>
          <a:p>
            <a:pPr marL="1143000" lvl="1" indent="-744538">
              <a:buNone/>
            </a:pPr>
            <a:r>
              <a:rPr lang="en-US" dirty="0" smtClean="0"/>
              <a:t>62195*</a:t>
            </a:r>
            <a:r>
              <a:rPr lang="en-US" dirty="0"/>
              <a:t>	</a:t>
            </a:r>
            <a:r>
              <a:rPr lang="en-US" dirty="0" smtClean="0"/>
              <a:t>Disable SMB from running </a:t>
            </a:r>
            <a:r>
              <a:rPr lang="en-US" dirty="0"/>
              <a:t>on </a:t>
            </a:r>
            <a:r>
              <a:rPr lang="en-US" dirty="0" smtClean="0"/>
              <a:t>MASTER (in load-balancing configurations)</a:t>
            </a:r>
          </a:p>
          <a:p>
            <a:pPr marL="1143000" lvl="1" indent="-744538">
              <a:buNone/>
            </a:pPr>
            <a:r>
              <a:rPr lang="en-US" dirty="0"/>
              <a:t>62703	</a:t>
            </a:r>
            <a:r>
              <a:rPr lang="en-US" dirty="0" err="1"/>
              <a:t>config</a:t>
            </a:r>
            <a:r>
              <a:rPr lang="en-US" dirty="0"/>
              <a:t> info not synced after system </a:t>
            </a:r>
            <a:r>
              <a:rPr lang="en-US" dirty="0" smtClean="0"/>
              <a:t>restore</a:t>
            </a:r>
            <a:endParaRPr lang="en-US" dirty="0"/>
          </a:p>
          <a:p>
            <a:r>
              <a:rPr lang="en-US" dirty="0"/>
              <a:t>Status Reporting</a:t>
            </a:r>
          </a:p>
          <a:p>
            <a:pPr marL="1143000" lvl="1" indent="-744538">
              <a:buNone/>
            </a:pPr>
            <a:r>
              <a:rPr lang="en-US" dirty="0"/>
              <a:t>59052	"system status all" should include NFS status</a:t>
            </a:r>
          </a:p>
          <a:p>
            <a:pPr marL="1143000" lvl="1" indent="-744538">
              <a:buNone/>
            </a:pPr>
            <a:r>
              <a:rPr lang="en-US" dirty="0"/>
              <a:t>60087	Adding support for </a:t>
            </a:r>
            <a:r>
              <a:rPr lang="en-US" dirty="0" err="1"/>
              <a:t>nfs</a:t>
            </a:r>
            <a:r>
              <a:rPr lang="en-US" dirty="0"/>
              <a:t> </a:t>
            </a:r>
            <a:r>
              <a:rPr lang="en-US" dirty="0" smtClean="0"/>
              <a:t>status</a:t>
            </a:r>
          </a:p>
          <a:p>
            <a:pPr marL="1143000" lvl="1" indent="-744538">
              <a:buNone/>
            </a:pPr>
            <a:r>
              <a:rPr lang="en-US" dirty="0" smtClean="0"/>
              <a:t>61816*</a:t>
            </a:r>
            <a:r>
              <a:rPr lang="en-US" dirty="0"/>
              <a:t>	‘system show version’ list 5.2.1 while G300 reports running 5.3.0</a:t>
            </a:r>
          </a:p>
          <a:p>
            <a:pPr marL="1143000" lvl="1" indent="-744538">
              <a:buNone/>
            </a:pPr>
            <a:r>
              <a:rPr lang="en-US" dirty="0"/>
              <a:t>63360	Allow mixed NFSv3 and NFSv4 for non-HA NFS configurations.</a:t>
            </a:r>
          </a:p>
          <a:p>
            <a:pPr marL="1143000" lvl="1" indent="-744538">
              <a:buNone/>
            </a:pPr>
            <a:r>
              <a:rPr lang="en-US" dirty="0"/>
              <a:t>63613	Allow NAS controller to recognize the new bridge network interfaces</a:t>
            </a:r>
            <a:r>
              <a:rPr lang="en-US" dirty="0" smtClean="0"/>
              <a:t>.</a:t>
            </a:r>
          </a:p>
          <a:p>
            <a:pPr marL="1143000" lvl="1" indent="-744538">
              <a:buNone/>
            </a:pPr>
            <a:endParaRPr lang="en-US" dirty="0"/>
          </a:p>
          <a:p>
            <a:pPr marL="1143000" lvl="1" indent="-744538">
              <a:buNone/>
            </a:pPr>
            <a:r>
              <a:rPr lang="en-US" dirty="0"/>
              <a:t>	</a:t>
            </a:r>
            <a:r>
              <a:rPr lang="en-US" sz="1100" dirty="0"/>
              <a:t>*Customer reported</a:t>
            </a:r>
          </a:p>
          <a:p>
            <a:pPr marL="1143000" lvl="1" indent="-744538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076525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- Header included, text included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 No header no text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ster graphical assets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35175</TotalTime>
  <Words>1402</Words>
  <Application>Microsoft Macintosh PowerPoint</Application>
  <PresentationFormat>On-screen Show (16:9)</PresentationFormat>
  <Paragraphs>267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ＭＳ Ｐゴシック</vt:lpstr>
      <vt:lpstr>Wingdings</vt:lpstr>
      <vt:lpstr>Master - Header included, text included</vt:lpstr>
      <vt:lpstr>Master No header no text</vt:lpstr>
      <vt:lpstr>Master graphical assets</vt:lpstr>
      <vt:lpstr>PowerPoint Presentation</vt:lpstr>
      <vt:lpstr>Agenda</vt:lpstr>
      <vt:lpstr>New in NAS 1.3.0</vt:lpstr>
      <vt:lpstr>More on NFS v4</vt:lpstr>
      <vt:lpstr>Connect NAS App v4</vt:lpstr>
      <vt:lpstr> </vt:lpstr>
      <vt:lpstr>Key Bug Fixes</vt:lpstr>
      <vt:lpstr>Key Bug Fixes</vt:lpstr>
      <vt:lpstr>Key Bug Fixes (cont.)</vt:lpstr>
      <vt:lpstr>Key Bug Fixes (cont.)</vt:lpstr>
      <vt:lpstr>New nascluster commands</vt:lpstr>
      <vt:lpstr>New system commands</vt:lpstr>
      <vt:lpstr>NFS/HA Overview</vt:lpstr>
      <vt:lpstr>Configuring NFS HA</vt:lpstr>
      <vt:lpstr>Autosupport Overview</vt:lpstr>
      <vt:lpstr>Autosupport Workflow</vt:lpstr>
      <vt:lpstr>Autosupport Site Details</vt:lpstr>
      <vt:lpstr>Autosupport Site – Dashboard Page</vt:lpstr>
      <vt:lpstr>Upgrading NAS</vt:lpstr>
      <vt:lpstr>Upgrading NAS (cont.)</vt:lpstr>
      <vt:lpstr>Upgrading NAS (cont)</vt:lpstr>
      <vt:lpstr>Upgrading NAS (cont)</vt:lpstr>
      <vt:lpstr>Troubleshooting</vt:lpstr>
      <vt:lpstr>Troubleshooting (cont)</vt:lpstr>
      <vt:lpstr> </vt:lpstr>
      <vt:lpstr>StorNext NAS 1.3.0 Documentation Center</vt:lpstr>
      <vt:lpstr> 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Master 16:9</dc:title>
  <dc:subject>Quantum 16:9</dc:subject>
  <dc:creator>quantumcorp</dc:creator>
  <cp:keywords>Template Mater 2015</cp:keywords>
  <cp:lastModifiedBy>Dave Mason</cp:lastModifiedBy>
  <cp:revision>727</cp:revision>
  <cp:lastPrinted>2016-09-07T05:28:56Z</cp:lastPrinted>
  <dcterms:created xsi:type="dcterms:W3CDTF">2015-05-01T18:20:13Z</dcterms:created>
  <dcterms:modified xsi:type="dcterms:W3CDTF">2016-09-12T14:03:00Z</dcterms:modified>
</cp:coreProperties>
</file>