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55"/>
  </p:notesMasterIdLst>
  <p:handoutMasterIdLst>
    <p:handoutMasterId r:id="rId56"/>
  </p:handoutMasterIdLst>
  <p:sldIdLst>
    <p:sldId id="323" r:id="rId2"/>
    <p:sldId id="325" r:id="rId3"/>
    <p:sldId id="346" r:id="rId4"/>
    <p:sldId id="382" r:id="rId5"/>
    <p:sldId id="362" r:id="rId6"/>
    <p:sldId id="363" r:id="rId7"/>
    <p:sldId id="364" r:id="rId8"/>
    <p:sldId id="383" r:id="rId9"/>
    <p:sldId id="410" r:id="rId10"/>
    <p:sldId id="411" r:id="rId11"/>
    <p:sldId id="381" r:id="rId12"/>
    <p:sldId id="361" r:id="rId13"/>
    <p:sldId id="384"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380" r:id="rId39"/>
    <p:sldId id="375" r:id="rId40"/>
    <p:sldId id="376" r:id="rId41"/>
    <p:sldId id="377" r:id="rId42"/>
    <p:sldId id="378" r:id="rId43"/>
    <p:sldId id="379" r:id="rId44"/>
    <p:sldId id="365" r:id="rId45"/>
    <p:sldId id="366" r:id="rId46"/>
    <p:sldId id="367" r:id="rId47"/>
    <p:sldId id="368" r:id="rId48"/>
    <p:sldId id="369" r:id="rId49"/>
    <p:sldId id="370" r:id="rId50"/>
    <p:sldId id="371" r:id="rId51"/>
    <p:sldId id="372" r:id="rId52"/>
    <p:sldId id="373" r:id="rId53"/>
    <p:sldId id="360" r:id="rId54"/>
  </p:sldIdLst>
  <p:sldSz cx="9144000" cy="6858000" type="screen4x3"/>
  <p:notesSz cx="6858000" cy="91440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58087"/>
    <a:srgbClr val="F0F3F7"/>
    <a:srgbClr val="FDFEFF"/>
    <a:srgbClr val="E3E9EF"/>
    <a:srgbClr val="E8EEF1"/>
    <a:srgbClr val="3E4448"/>
    <a:srgbClr val="171A1D"/>
    <a:srgbClr val="454E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5000" autoAdjust="0"/>
  </p:normalViewPr>
  <p:slideViewPr>
    <p:cSldViewPr snapToGrid="0">
      <p:cViewPr varScale="1">
        <p:scale>
          <a:sx n="77" d="100"/>
          <a:sy n="77" d="100"/>
        </p:scale>
        <p:origin x="-374" y="-77"/>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srcRect/>
          <a:stretch>
            <a:fillRect/>
          </a:stretch>
        </p:blipFill>
        <p:spPr bwMode="auto">
          <a:xfrm>
            <a:off x="457200" y="109538"/>
            <a:ext cx="2057400" cy="347662"/>
          </a:xfrm>
          <a:prstGeom prst="rect">
            <a:avLst/>
          </a:prstGeom>
          <a:noFill/>
          <a:ln w="9525">
            <a:noFill/>
            <a:miter lim="800000"/>
            <a:headEnd/>
            <a:tailEnd/>
          </a:ln>
        </p:spPr>
      </p:pic>
      <p:sp>
        <p:nvSpPr>
          <p:cNvPr id="28675" name="Rectangle 7"/>
          <p:cNvSpPr>
            <a:spLocks noChangeArrowheads="1"/>
          </p:cNvSpPr>
          <p:nvPr/>
        </p:nvSpPr>
        <p:spPr bwMode="auto">
          <a:xfrm>
            <a:off x="76200" y="8612188"/>
            <a:ext cx="4953000" cy="457200"/>
          </a:xfrm>
          <a:prstGeom prst="rect">
            <a:avLst/>
          </a:prstGeom>
          <a:noFill/>
          <a:ln w="9525">
            <a:noFill/>
            <a:miter lim="800000"/>
            <a:headEnd/>
            <a:tailEnd/>
          </a:ln>
        </p:spPr>
        <p:txBody>
          <a:bodyPr anchor="b"/>
          <a:lstStyle/>
          <a:p>
            <a:r>
              <a:rPr lang="en-US" sz="600" dirty="0"/>
              <a:t>© 2010 Quantum Corporation. Company Confidential. Forward-looking information is based upon multiple assumptions and uncertainties, does not necessarily represent the company</a:t>
            </a:r>
            <a:r>
              <a:rPr lang="ja-JP" altLang="en-US" sz="600"/>
              <a:t>’</a:t>
            </a:r>
            <a:r>
              <a:rPr lang="en-US" altLang="ja-JP" sz="600" dirty="0"/>
              <a:t>s outlook and is for planning purposes only.</a:t>
            </a:r>
            <a:endParaRPr lang="en-US" sz="600" dirty="0"/>
          </a:p>
        </p:txBody>
      </p:sp>
      <p:sp>
        <p:nvSpPr>
          <p:cNvPr id="28676" name="Rectangle 8"/>
          <p:cNvSpPr>
            <a:spLocks noChangeArrowheads="1"/>
          </p:cNvSpPr>
          <p:nvPr/>
        </p:nvSpPr>
        <p:spPr bwMode="auto">
          <a:xfrm>
            <a:off x="5334000" y="8610600"/>
            <a:ext cx="1522413" cy="457200"/>
          </a:xfrm>
          <a:prstGeom prst="rect">
            <a:avLst/>
          </a:prstGeom>
          <a:noFill/>
          <a:ln w="9525">
            <a:noFill/>
            <a:miter lim="800000"/>
            <a:headEnd/>
            <a:tailEnd/>
          </a:ln>
        </p:spPr>
        <p:txBody>
          <a:bodyPr anchor="b"/>
          <a:lstStyle/>
          <a:p>
            <a:pPr algn="r"/>
            <a:fld id="{8329C6D0-4DE7-4102-AAA6-BED68E91B8DF}" type="slidenum">
              <a:rPr lang="en-US" sz="1200"/>
              <a:pPr algn="r"/>
              <a:t>‹#›</a:t>
            </a:fld>
            <a:endParaRPr 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a:lvl1pPr>
          </a:lstStyle>
          <a:p>
            <a:r>
              <a:rPr lang="en-US" dirty="0"/>
              <a:t>© 2010 Quantum Corporation. Company Confidential. Forward-looking information is based upon multiple assumptions and uncertainties, does not necessarily represent the company</a:t>
            </a:r>
            <a:r>
              <a:rPr lang="ja-JP" altLang="en-US"/>
              <a:t>’</a:t>
            </a:r>
            <a:r>
              <a:rPr lang="en-US" altLang="ja-JP" dirty="0"/>
              <a:t>s outlook and is for planning purposes only.</a:t>
            </a:r>
            <a:endParaRPr lang="en-US" dirty="0"/>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E2078E-4B5C-495B-A3E9-6D6009236DA3}" type="slidenum">
              <a:rPr lang="en-US"/>
              <a:pPr/>
              <a:t>‹#›</a:t>
            </a:fld>
            <a:endParaRPr lang="en-US" dirty="0"/>
          </a:p>
        </p:txBody>
      </p:sp>
      <p:pic>
        <p:nvPicPr>
          <p:cNvPr id="32774" name="Picture 8" descr="logo_blue"/>
          <p:cNvPicPr>
            <a:picLocks noChangeAspect="1" noChangeArrowheads="1"/>
          </p:cNvPicPr>
          <p:nvPr/>
        </p:nvPicPr>
        <p:blipFill>
          <a:blip r:embed="rId2"/>
          <a:srcRect/>
          <a:stretch>
            <a:fillRect/>
          </a:stretch>
        </p:blipFill>
        <p:spPr bwMode="auto">
          <a:xfrm>
            <a:off x="457200" y="109538"/>
            <a:ext cx="20574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a:t>
            </a:r>
            <a:r>
              <a:rPr lang="en-US" baseline="0" dirty="0" smtClean="0"/>
              <a:t> million files per file system in 4.2</a:t>
            </a:r>
          </a:p>
          <a:p>
            <a:r>
              <a:rPr lang="en-US" baseline="0" dirty="0" smtClean="0"/>
              <a:t>100 million file per file system in 4.3</a:t>
            </a:r>
          </a:p>
          <a:p>
            <a:endParaRPr lang="en-US" baseline="0" dirty="0" smtClean="0"/>
          </a:p>
          <a:p>
            <a:r>
              <a:rPr lang="en-US" baseline="0" dirty="0" smtClean="0"/>
              <a:t>M660: 4 </a:t>
            </a:r>
            <a:r>
              <a:rPr lang="en-US" baseline="0" dirty="0" smtClean="0">
                <a:sym typeface="Wingdings" pitchFamily="2" charset="2"/>
              </a:rPr>
              <a:t> 8 file systems = </a:t>
            </a:r>
            <a:r>
              <a:rPr lang="en-US" baseline="0" dirty="0" smtClean="0"/>
              <a:t>400 </a:t>
            </a:r>
            <a:r>
              <a:rPr lang="en-US" baseline="0" dirty="0" smtClean="0">
                <a:sym typeface="Wingdings" pitchFamily="2" charset="2"/>
              </a:rPr>
              <a:t> 800 files</a:t>
            </a:r>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 2010 Quantum Corporation. Company Confidential. Forward-looking information is based upon multiple assumptions and uncertainties, does not necessarily represent the company</a:t>
            </a:r>
            <a:r>
              <a:rPr lang="ja-JP" altLang="en-US" smtClean="0">
                <a:solidFill>
                  <a:prstClr val="black"/>
                </a:solidFill>
              </a:rPr>
              <a:t>’</a:t>
            </a:r>
            <a:r>
              <a:rPr lang="en-US" altLang="ja-JP" dirty="0" smtClean="0">
                <a:solidFill>
                  <a:prstClr val="black"/>
                </a:solidFill>
              </a:rPr>
              <a:t>s outlook and is for planning purposes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1105681A-069E-4206-BB3D-D34DCBD2F14C}"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5843"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3C99F803-3B45-4B31-BAE1-7C409B7AD390}" type="slidenum">
              <a:rPr lang="en-US" sz="1100"/>
              <a:pPr algn="r" defTabSz="912983" eaLnBrk="0" hangingPunct="0"/>
              <a:t>20</a:t>
            </a:fld>
            <a:endParaRPr lang="en-US" sz="11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6867"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B1D066BE-BC2E-4B5D-84D9-ABC09225A3F2}" type="slidenum">
              <a:rPr lang="en-US" sz="1100"/>
              <a:pPr algn="r" defTabSz="912983" eaLnBrk="0" hangingPunct="0"/>
              <a:t>21</a:t>
            </a:fld>
            <a:endParaRPr lang="en-US" sz="1100" dirty="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7891"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D5EF9DD7-71CB-4A89-9F8D-1802D061F378}" type="slidenum">
              <a:rPr lang="en-US" sz="1100"/>
              <a:pPr algn="r" defTabSz="912983" eaLnBrk="0" hangingPunct="0"/>
              <a:t>22</a:t>
            </a:fld>
            <a:endParaRPr lang="en-US" sz="1100" dirty="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8915"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6F5027F1-6B22-4DD8-8912-998B249E98AC}" type="slidenum">
              <a:rPr lang="en-US" sz="1100"/>
              <a:pPr algn="r" defTabSz="912983" eaLnBrk="0" hangingPunct="0"/>
              <a:t>23</a:t>
            </a:fld>
            <a:endParaRPr lang="en-US" sz="1100" dirty="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defTabSz="896465"/>
            <a:fld id="{237E4382-E4C8-4C52-AEFF-1B06EED5BC26}" type="slidenum">
              <a:rPr lang="en-US" sz="1100">
                <a:latin typeface="Calibri" pitchFamily="34" charset="0"/>
              </a:rPr>
              <a:pPr algn="r" defTabSz="896465"/>
              <a:t>31</a:t>
            </a:fld>
            <a:endParaRPr lang="en-US" sz="1100" dirty="0">
              <a:latin typeface="Calibri" pitchFamily="34" charset="0"/>
            </a:endParaRPr>
          </a:p>
        </p:txBody>
      </p:sp>
      <p:sp>
        <p:nvSpPr>
          <p:cNvPr id="40964" name="Notes Placeholder 4"/>
          <p:cNvSpPr>
            <a:spLocks noGrp="1"/>
          </p:cNvSpPr>
          <p:nvPr>
            <p:ph type="body" idx="1"/>
          </p:nvPr>
        </p:nvSpPr>
        <p:spPr>
          <a:xfrm>
            <a:off x="686098" y="4343703"/>
            <a:ext cx="5485805" cy="246221"/>
          </a:xfrm>
          <a:noFill/>
          <a:ln/>
        </p:spPr>
        <p:txBody>
          <a:bodyPr>
            <a:spAutoFit/>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686098" y="4343703"/>
            <a:ext cx="5485805" cy="4115405"/>
          </a:xfrm>
          <a:noFill/>
          <a:ln/>
        </p:spPr>
        <p:txBody>
          <a:bodyPr/>
          <a:lstStyle/>
          <a:p>
            <a:pPr eaLnBrk="1" hangingPunct="1">
              <a:spcBef>
                <a:spcPct val="0"/>
              </a:spcBef>
            </a:pPr>
            <a:endParaRPr lang="en-US" dirty="0" smtClean="0"/>
          </a:p>
        </p:txBody>
      </p:sp>
      <p:sp>
        <p:nvSpPr>
          <p:cNvPr id="41988"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defTabSz="896465"/>
            <a:fld id="{774C9919-CF25-4A99-A7A5-DE8B8D29FCFA}" type="slidenum">
              <a:rPr lang="en-US" sz="1100">
                <a:latin typeface="Calibri" pitchFamily="34" charset="0"/>
              </a:rPr>
              <a:pPr algn="r" defTabSz="896465"/>
              <a:t>32</a:t>
            </a:fld>
            <a:endParaRPr lang="en-US" sz="11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44035"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B154EEFD-A8AB-49A4-AF05-503EAD36A329}" type="slidenum">
              <a:rPr lang="en-US" sz="1100"/>
              <a:pPr algn="r" defTabSz="912983" eaLnBrk="0" hangingPunct="0"/>
              <a:t>35</a:t>
            </a:fld>
            <a:endParaRPr lang="en-US" sz="1100" dirty="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ADC4CEFD-D206-4696-88F8-14822153F95B}" type="slidenum">
              <a:rPr lang="en-US" smtClean="0"/>
              <a:pPr>
                <a:defRPr/>
              </a:pPr>
              <a:t>7</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45059"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A54FA79C-D64D-4FE5-9385-A10F7DA4C5BC}" type="slidenum">
              <a:rPr lang="en-US" sz="1100"/>
              <a:pPr algn="r" defTabSz="912983" eaLnBrk="0" hangingPunct="0"/>
              <a:t>36</a:t>
            </a:fld>
            <a:endParaRPr lang="en-US" sz="1100" dirty="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46083"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7AACDF2B-E4EC-463B-9B4B-CB17C1A7F02F}" type="slidenum">
              <a:rPr lang="en-US" sz="1100"/>
              <a:pPr algn="r" defTabSz="912983" eaLnBrk="0" hangingPunct="0"/>
              <a:t>37</a:t>
            </a:fld>
            <a:endParaRPr lang="en-US" sz="1100" dirty="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ADC4CEFD-D206-4696-88F8-14822153F95B}"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ADC4CEFD-D206-4696-88F8-14822153F95B}"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fld id="{EEE2078E-4B5C-495B-A3E9-6D6009236DA3}"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1747"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7057A488-2C76-4976-BCEE-B4A85C8B027D}" type="slidenum">
              <a:rPr lang="en-US" sz="1100"/>
              <a:pPr algn="r" defTabSz="912983" eaLnBrk="0" hangingPunct="0"/>
              <a:t>16</a:t>
            </a:fld>
            <a:endParaRPr lang="en-US" sz="1100" dirty="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2771"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1F710820-58C5-4816-BA9F-8A66ED20720E}" type="slidenum">
              <a:rPr lang="en-US" sz="1100"/>
              <a:pPr algn="r" defTabSz="912983" eaLnBrk="0" hangingPunct="0"/>
              <a:t>17</a:t>
            </a:fld>
            <a:endParaRPr lang="en-US" sz="1100" dirty="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txBox="1">
            <a:spLocks noGrp="1" noChangeArrowheads="1"/>
          </p:cNvSpPr>
          <p:nvPr/>
        </p:nvSpPr>
        <p:spPr bwMode="auto">
          <a:xfrm>
            <a:off x="305098" y="8610299"/>
            <a:ext cx="4647902" cy="456595"/>
          </a:xfrm>
          <a:prstGeom prst="rect">
            <a:avLst/>
          </a:prstGeom>
          <a:noFill/>
          <a:ln w="9525">
            <a:noFill/>
            <a:miter lim="800000"/>
            <a:headEnd/>
            <a:tailEnd/>
          </a:ln>
        </p:spPr>
        <p:txBody>
          <a:bodyPr lIns="91424" tIns="45713" rIns="91424" bIns="45713" anchor="b"/>
          <a:lstStyle/>
          <a:p>
            <a:pPr defTabSz="912983"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33795" name="Rectangle 7"/>
          <p:cNvSpPr txBox="1">
            <a:spLocks noGrp="1" noChangeArrowheads="1"/>
          </p:cNvSpPr>
          <p:nvPr/>
        </p:nvSpPr>
        <p:spPr bwMode="auto">
          <a:xfrm>
            <a:off x="5182195" y="8610299"/>
            <a:ext cx="1370708" cy="456595"/>
          </a:xfrm>
          <a:prstGeom prst="rect">
            <a:avLst/>
          </a:prstGeom>
          <a:noFill/>
          <a:ln w="9525">
            <a:noFill/>
            <a:miter lim="800000"/>
            <a:headEnd/>
            <a:tailEnd/>
          </a:ln>
        </p:spPr>
        <p:txBody>
          <a:bodyPr lIns="91424" tIns="45713" rIns="91424" bIns="45713" anchor="b"/>
          <a:lstStyle/>
          <a:p>
            <a:pPr algn="r" defTabSz="912983" eaLnBrk="0" hangingPunct="0"/>
            <a:fld id="{844CF4EA-91D1-41F4-8470-D7DBA783E925}" type="slidenum">
              <a:rPr lang="en-US" sz="1100"/>
              <a:pPr algn="r" defTabSz="912983" eaLnBrk="0" hangingPunct="0"/>
              <a:t>18</a:t>
            </a:fld>
            <a:endParaRPr lang="en-US" sz="1100" dirty="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xfrm>
            <a:off x="915294" y="4343703"/>
            <a:ext cx="5027414" cy="4115405"/>
          </a:xfrm>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381000" y="6572250"/>
            <a:ext cx="533400" cy="285750"/>
          </a:xfrm>
          <a:prstGeom prst="rect">
            <a:avLst/>
          </a:prstGeom>
          <a:ln/>
        </p:spPr>
        <p:txBody>
          <a:bodyPr/>
          <a:lstStyle>
            <a:lvl1pPr>
              <a:defRPr/>
            </a:lvl1pPr>
          </a:lstStyle>
          <a:p>
            <a:pPr>
              <a:defRPr/>
            </a:pPr>
            <a:fld id="{C0482EE5-3EC3-4262-B5DF-5A71830EA00C}" type="slidenum">
              <a:rPr/>
              <a:pPr>
                <a:defRPr/>
              </a:pPr>
              <a:t>‹#›</a:t>
            </a:fld>
            <a:endParaRPr sz="1200" dirty="0"/>
          </a:p>
        </p:txBody>
      </p:sp>
      <p:sp>
        <p:nvSpPr>
          <p:cNvPr id="7" name="Rectangle 2"/>
          <p:cNvSpPr>
            <a:spLocks noGrp="1" noChangeArrowheads="1"/>
          </p:cNvSpPr>
          <p:nvPr>
            <p:ph type="title"/>
          </p:nvPr>
        </p:nvSpPr>
        <p:spPr bwMode="auto">
          <a:xfrm>
            <a:off x="304800" y="76200"/>
            <a:ext cx="7696200" cy="6400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514600" y="6324600"/>
            <a:ext cx="4732338" cy="496888"/>
          </a:xfrm>
          <a:prstGeom prst="rect">
            <a:avLst/>
          </a:prstGeom>
          <a:ln/>
        </p:spPr>
        <p:txBody>
          <a:bodyPr/>
          <a:lstStyle>
            <a:lvl1pPr>
              <a:defRPr/>
            </a:lvl1pPr>
          </a:lstStyle>
          <a:p>
            <a:pPr>
              <a:defRPr/>
            </a:pPr>
            <a:r>
              <a:rPr lang="en-US" dirty="0"/>
              <a:t>© 2010 Quantum Corporation. Company Confidential. Forward-looking information is based upon multiple assumptions and uncertainties, does not necessarily represent the company’s outlook and is for planning purposes only.</a:t>
            </a:r>
          </a:p>
        </p:txBody>
      </p:sp>
      <p:sp>
        <p:nvSpPr>
          <p:cNvPr id="3" name="Rectangle 6"/>
          <p:cNvSpPr>
            <a:spLocks noGrp="1" noChangeArrowheads="1"/>
          </p:cNvSpPr>
          <p:nvPr>
            <p:ph type="sldNum" sz="quarter" idx="11"/>
          </p:nvPr>
        </p:nvSpPr>
        <p:spPr>
          <a:ln/>
        </p:spPr>
        <p:txBody>
          <a:bodyPr/>
          <a:lstStyle>
            <a:lvl1pPr>
              <a:defRPr/>
            </a:lvl1pPr>
          </a:lstStyle>
          <a:p>
            <a:fld id="{5AE4B1BD-3064-44AE-9C44-68B9EFD22EC5}" type="slidenum">
              <a:rPr lang="en-US"/>
              <a:pPr/>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B68ACB67-9735-4996-A3E3-708FE28D123E}" type="slidenum">
              <a:rPr lang="en-US"/>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endParaRPr>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DB6EC"/>
                </a:solidFill>
              </a:defRPr>
            </a:lvl1pPr>
          </a:lstStyle>
          <a:p>
            <a:fld id="{4C73B6DD-502E-4963-99F2-DCC7C5F53454}" type="slidenum">
              <a:rPr lang="en-US"/>
              <a:pPr/>
              <a:t>‹#›</a:t>
            </a:fld>
            <a:endParaRPr lang="en-US"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r>
              <a:rPr lang="en-US" sz="1100" dirty="0">
                <a:solidFill>
                  <a:srgbClr val="A3A3A3"/>
                </a:solidFill>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6"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1"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Ping Hu</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13</a:t>
            </a:r>
            <a:r>
              <a:rPr baseline="30000" dirty="0" smtClean="0"/>
              <a:t>th</a:t>
            </a:r>
            <a:r>
              <a:rPr dirty="0" smtClean="0"/>
              <a:t>, 2012</a:t>
            </a:r>
            <a:endParaRPr dirty="0"/>
          </a:p>
        </p:txBody>
      </p:sp>
      <p:sp>
        <p:nvSpPr>
          <p:cNvPr id="5" name="Text Placeholder 4"/>
          <p:cNvSpPr>
            <a:spLocks noGrp="1"/>
          </p:cNvSpPr>
          <p:nvPr>
            <p:ph type="body" sz="quarter" idx="16"/>
          </p:nvPr>
        </p:nvSpPr>
        <p:spPr>
          <a:xfrm>
            <a:off x="2125663" y="1889125"/>
            <a:ext cx="3573462" cy="1443038"/>
          </a:xfrm>
        </p:spPr>
        <p:txBody>
          <a:bodyPr/>
          <a:lstStyle/>
          <a:p>
            <a:pPr>
              <a:buFont typeface="Wingdings" charset="2"/>
              <a:buNone/>
              <a:defRPr/>
            </a:pPr>
            <a:r>
              <a:rPr lang="en-US" dirty="0" smtClean="0"/>
              <a:t>Stornext M660 Service toi</a:t>
            </a:r>
            <a:endParaRP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228600" y="122237"/>
            <a:ext cx="8686800" cy="639763"/>
          </a:xfrm>
          <a:prstGeom prst="rect">
            <a:avLst/>
          </a:prstGeom>
          <a:noFill/>
          <a:ln w="9525">
            <a:noFill/>
            <a:miter lim="800000"/>
            <a:headEnd/>
            <a:tailEnd/>
          </a:ln>
          <a:effectLst/>
        </p:spPr>
        <p:txBody>
          <a:bodyPr anchor="ctr"/>
          <a:lstStyle/>
          <a:p>
            <a:endParaRPr lang="en-US" sz="2000" i="1" dirty="0">
              <a:solidFill>
                <a:srgbClr val="006AD6"/>
              </a:solidFill>
              <a:cs typeface="Arial" pitchFamily="34" charset="0"/>
            </a:endParaRPr>
          </a:p>
        </p:txBody>
      </p:sp>
      <p:sp>
        <p:nvSpPr>
          <p:cNvPr id="9" name="Title 8"/>
          <p:cNvSpPr>
            <a:spLocks noGrp="1"/>
          </p:cNvSpPr>
          <p:nvPr>
            <p:ph type="title"/>
          </p:nvPr>
        </p:nvSpPr>
        <p:spPr>
          <a:xfrm>
            <a:off x="261728" y="217456"/>
            <a:ext cx="8732293" cy="640080"/>
          </a:xfrm>
        </p:spPr>
        <p:txBody>
          <a:bodyPr/>
          <a:lstStyle/>
          <a:p>
            <a:r>
              <a:rPr lang="en-US" dirty="0" smtClean="0">
                <a:cs typeface="Arial" pitchFamily="34" charset="0"/>
              </a:rPr>
              <a:t>M660 FRU List</a:t>
            </a:r>
            <a:endParaRPr lang="en-US" i="1" dirty="0">
              <a:solidFill>
                <a:srgbClr val="FF0000"/>
              </a:solidFill>
            </a:endParaRPr>
          </a:p>
        </p:txBody>
      </p:sp>
      <p:sp>
        <p:nvSpPr>
          <p:cNvPr id="10" name="Slide Number Placeholder 3"/>
          <p:cNvSpPr>
            <a:spLocks noGrp="1"/>
          </p:cNvSpPr>
          <p:nvPr>
            <p:ph type="sldNum" sz="quarter" idx="4294967295"/>
          </p:nvPr>
        </p:nvSpPr>
        <p:spPr>
          <a:xfrm>
            <a:off x="228600" y="6618288"/>
            <a:ext cx="463550" cy="24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fld id="{A43B15EB-C1D3-4B48-9F26-A787BF617B14}" type="slidenum">
              <a:rPr sz="1000" smtClean="0">
                <a:solidFill>
                  <a:srgbClr val="0DB6EC"/>
                </a:solidFill>
              </a:rPr>
              <a:pPr>
                <a:defRPr/>
              </a:pPr>
              <a:t>10</a:t>
            </a:fld>
            <a:endParaRPr sz="1000" dirty="0">
              <a:solidFill>
                <a:srgbClr val="0DB6EC"/>
              </a:solidFill>
            </a:endParaRPr>
          </a:p>
        </p:txBody>
      </p:sp>
      <p:pic>
        <p:nvPicPr>
          <p:cNvPr id="2051" name="Picture 3"/>
          <p:cNvPicPr>
            <a:picLocks noChangeAspect="1" noChangeArrowheads="1"/>
          </p:cNvPicPr>
          <p:nvPr/>
        </p:nvPicPr>
        <p:blipFill>
          <a:blip r:embed="rId3" cstate="print"/>
          <a:srcRect/>
          <a:stretch>
            <a:fillRect/>
          </a:stretch>
        </p:blipFill>
        <p:spPr bwMode="auto">
          <a:xfrm>
            <a:off x="121920" y="1117600"/>
            <a:ext cx="8889035" cy="4728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Charlotte Taylor</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2012</a:t>
            </a:r>
            <a:endParaRPr dirty="0"/>
          </a:p>
        </p:txBody>
      </p:sp>
      <p:sp>
        <p:nvSpPr>
          <p:cNvPr id="5" name="Text Placeholder 4"/>
          <p:cNvSpPr>
            <a:spLocks noGrp="1"/>
          </p:cNvSpPr>
          <p:nvPr>
            <p:ph type="body" sz="quarter" idx="16"/>
          </p:nvPr>
        </p:nvSpPr>
        <p:spPr>
          <a:xfrm>
            <a:off x="2125663" y="1889125"/>
            <a:ext cx="3573462" cy="1443038"/>
          </a:xfrm>
        </p:spPr>
        <p:txBody>
          <a:bodyPr>
            <a:normAutofit fontScale="92500" lnSpcReduction="10000"/>
          </a:bodyPr>
          <a:lstStyle/>
          <a:p>
            <a:pPr>
              <a:buFont typeface="Wingdings" charset="2"/>
              <a:buNone/>
              <a:defRPr/>
            </a:pPr>
            <a:r>
              <a:rPr dirty="0" smtClean="0"/>
              <a:t>StorNext M660 Documentation &amp; training</a:t>
            </a:r>
            <a:endParaRP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pPr eaLnBrk="1" hangingPunct="1"/>
            <a:r>
              <a:rPr dirty="0" smtClean="0">
                <a:latin typeface="Arial" charset="0"/>
                <a:ea typeface="ＭＳ Ｐゴシック" pitchFamily="34" charset="-128"/>
                <a:cs typeface="Arial" charset="0"/>
              </a:rPr>
              <a:t>Documentation and Training</a:t>
            </a:r>
          </a:p>
        </p:txBody>
      </p:sp>
      <p:sp>
        <p:nvSpPr>
          <p:cNvPr id="13315" name="Slide Number Placeholder 11"/>
          <p:cNvSpPr>
            <a:spLocks noGrp="1"/>
          </p:cNvSpPr>
          <p:nvPr>
            <p:ph type="sldNum" sz="quarter" idx="10"/>
          </p:nvPr>
        </p:nvSpPr>
        <p:spPr bwMode="auto">
          <a:noFill/>
        </p:spPr>
        <p:txBody>
          <a:bodyPr/>
          <a:lstStyle/>
          <a:p>
            <a:fld id="{116BB142-D23A-413D-BD04-CCE155582D4E}" type="slidenum">
              <a:rPr lang="en-US"/>
              <a:pPr/>
              <a:t>12</a:t>
            </a:fld>
            <a:endParaRPr lang="en-US" dirty="0"/>
          </a:p>
        </p:txBody>
      </p:sp>
      <p:graphicFrame>
        <p:nvGraphicFramePr>
          <p:cNvPr id="5" name="Group 37"/>
          <p:cNvGraphicFramePr>
            <a:graphicFrameLocks noGrp="1"/>
          </p:cNvGraphicFramePr>
          <p:nvPr/>
        </p:nvGraphicFramePr>
        <p:xfrm>
          <a:off x="338202" y="1079870"/>
          <a:ext cx="8580329" cy="4966970"/>
        </p:xfrm>
        <a:graphic>
          <a:graphicData uri="http://schemas.openxmlformats.org/drawingml/2006/table">
            <a:tbl>
              <a:tblPr/>
              <a:tblGrid>
                <a:gridCol w="5148198"/>
                <a:gridCol w="3432131"/>
              </a:tblGrid>
              <a:tr h="371475">
                <a:tc gridSpan="2">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ea typeface="ＭＳ Ｐゴシック"/>
                          <a:cs typeface="ＭＳ Ｐゴシック"/>
                        </a:rPr>
                        <a:t>Documentation</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r>
              <a:tr h="1271588">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StorNext User’s Guide</a:t>
                      </a: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Site Planning Guide</a:t>
                      </a: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Hardware Guide</a:t>
                      </a: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M600 User Essentials document</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Customer-facing</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1397000">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Installation and </a:t>
                      </a: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Configuration Guide </a:t>
                      </a:r>
                      <a:endParaRPr kumimoji="0" lang="en-US" sz="2000" b="0" i="0" u="none" strike="noStrike" cap="none" normalizeH="0" baseline="0" dirty="0" smtClean="0">
                        <a:ln>
                          <a:noFill/>
                        </a:ln>
                        <a:solidFill>
                          <a:srgbClr val="666666"/>
                        </a:solidFill>
                        <a:effectLst/>
                        <a:latin typeface="Arial" charset="0"/>
                        <a:ea typeface="ＭＳ Ｐゴシック"/>
                        <a:cs typeface="ＭＳ Ｐゴシック"/>
                      </a:endParaRP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Field Service Manual</a:t>
                      </a: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StorNext and StorNext Appliances:  </a:t>
                      </a: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Troubleshooting Tools job aid</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Professional Services (PS), ASSPs, Tech Support</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425450">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At a Glance document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Global Call Handling</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71475">
                <a:tc gridSpan="2">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ea typeface="ＭＳ Ｐゴシック"/>
                          <a:cs typeface="ＭＳ Ｐゴシック"/>
                        </a:rPr>
                        <a:t>Training</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r>
              <a:tr h="433388">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Installation online course</a:t>
                      </a: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 M660 Hardware and Cabling aid</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pPr>
                      <a:r>
                        <a:rPr kumimoji="0" lang="en-US" sz="2000" b="0" i="0" u="none" strike="noStrike" cap="none" normalizeH="0" baseline="0" dirty="0" smtClean="0">
                          <a:ln>
                            <a:noFill/>
                          </a:ln>
                          <a:solidFill>
                            <a:srgbClr val="666666"/>
                          </a:solidFill>
                          <a:effectLst/>
                          <a:latin typeface="Arial" charset="0"/>
                          <a:ea typeface="ＭＳ Ｐゴシック"/>
                          <a:cs typeface="ＭＳ Ｐゴシック"/>
                        </a:rPr>
                        <a:t>PS, ASSPs, Tech Support, QFEs</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D</a:t>
            </a:r>
            <a:r>
              <a:rPr lang="en-US" dirty="0" smtClean="0"/>
              <a:t>a</a:t>
            </a:r>
            <a:r>
              <a:rPr dirty="0" smtClean="0"/>
              <a:t>n Byers &amp; Kempton Redhead</a:t>
            </a:r>
          </a:p>
          <a:p>
            <a:pPr>
              <a:buFont typeface="Wingdings" charset="2"/>
              <a:buNone/>
              <a:defRPr/>
            </a:pPr>
            <a:r>
              <a:rPr lang="en-US" dirty="0" smtClean="0"/>
              <a:t>Hardware Engineering</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2012</a:t>
            </a:r>
            <a:endParaRPr dirty="0"/>
          </a:p>
        </p:txBody>
      </p:sp>
      <p:sp>
        <p:nvSpPr>
          <p:cNvPr id="5" name="Text Placeholder 4"/>
          <p:cNvSpPr>
            <a:spLocks noGrp="1"/>
          </p:cNvSpPr>
          <p:nvPr>
            <p:ph type="body" sz="quarter" idx="16"/>
          </p:nvPr>
        </p:nvSpPr>
        <p:spPr>
          <a:xfrm>
            <a:off x="2125663" y="1889125"/>
            <a:ext cx="3573462" cy="1443038"/>
          </a:xfrm>
        </p:spPr>
        <p:txBody>
          <a:bodyPr>
            <a:normAutofit lnSpcReduction="10000"/>
          </a:bodyPr>
          <a:lstStyle/>
          <a:p>
            <a:pPr>
              <a:buFont typeface="Wingdings" charset="2"/>
              <a:buNone/>
              <a:defRPr/>
            </a:pPr>
            <a:r>
              <a:rPr dirty="0" smtClean="0"/>
              <a:t>StorNext M660 Hardware review</a:t>
            </a:r>
            <a:endParaRP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91549" y="198438"/>
            <a:ext cx="8686800" cy="639762"/>
          </a:xfrm>
        </p:spPr>
        <p:txBody>
          <a:bodyPr/>
          <a:lstStyle/>
          <a:p>
            <a:r>
              <a:rPr lang="en-US" dirty="0" smtClean="0"/>
              <a:t>Hardware Overview	</a:t>
            </a:r>
          </a:p>
        </p:txBody>
      </p:sp>
      <p:sp>
        <p:nvSpPr>
          <p:cNvPr id="5123" name="Rectangle 3"/>
          <p:cNvSpPr>
            <a:spLocks noGrp="1" noChangeArrowheads="1"/>
          </p:cNvSpPr>
          <p:nvPr>
            <p:ph type="body" idx="4294967295"/>
          </p:nvPr>
        </p:nvSpPr>
        <p:spPr>
          <a:xfrm>
            <a:off x="367749" y="914400"/>
            <a:ext cx="8686800" cy="5257800"/>
          </a:xfrm>
        </p:spPr>
        <p:txBody>
          <a:bodyPr/>
          <a:lstStyle/>
          <a:p>
            <a:pPr marL="514350" indent="-514350" defTabSz="914400">
              <a:buFontTx/>
              <a:buAutoNum type="arabicPeriod"/>
            </a:pPr>
            <a:r>
              <a:rPr lang="en-US" dirty="0" smtClean="0"/>
              <a:t>System Overview</a:t>
            </a:r>
          </a:p>
          <a:p>
            <a:pPr marL="514350" indent="-514350" defTabSz="914400">
              <a:buFontTx/>
              <a:buAutoNum type="arabicPeriod"/>
            </a:pPr>
            <a:r>
              <a:rPr lang="en-US" dirty="0" smtClean="0"/>
              <a:t>Hardware Components</a:t>
            </a:r>
          </a:p>
          <a:p>
            <a:pPr marL="514350" indent="-514350" defTabSz="914400">
              <a:buFontTx/>
              <a:buAutoNum type="arabicPeriod"/>
            </a:pPr>
            <a:r>
              <a:rPr lang="en-US" dirty="0" smtClean="0"/>
              <a:t>System Interconnect</a:t>
            </a:r>
          </a:p>
          <a:p>
            <a:pPr marL="514350" indent="-514350" defTabSz="914400">
              <a:buFontTx/>
              <a:buAutoNum type="arabicPeriod"/>
            </a:pPr>
            <a:r>
              <a:rPr lang="en-US" dirty="0" smtClean="0"/>
              <a:t>Bios and Firmware</a:t>
            </a:r>
          </a:p>
          <a:p>
            <a:pPr marL="514350" indent="-514350" defTabSz="914400">
              <a:buFontTx/>
              <a:buNone/>
            </a:pPr>
            <a:endParaRPr lang="en-US" dirty="0" smtClean="0"/>
          </a:p>
          <a:p>
            <a:pPr marL="514350" indent="-514350" defTabSz="914400">
              <a:buFontTx/>
              <a:buNone/>
            </a:pPr>
            <a:endParaRPr lang="en-US" dirty="0" smtClean="0"/>
          </a:p>
        </p:txBody>
      </p:sp>
      <p:sp>
        <p:nvSpPr>
          <p:cNvPr id="5"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14</a:t>
            </a:fld>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81000" y="2130425"/>
            <a:ext cx="7772400" cy="1470025"/>
          </a:xfrm>
        </p:spPr>
        <p:txBody>
          <a:bodyPr/>
          <a:lstStyle/>
          <a:p>
            <a:r>
              <a:rPr lang="en-US" dirty="0" smtClean="0">
                <a:solidFill>
                  <a:schemeClr val="tx1"/>
                </a:solidFill>
              </a:rPr>
              <a:t>1. System Overview</a:t>
            </a:r>
          </a:p>
        </p:txBody>
      </p:sp>
      <p:sp>
        <p:nvSpPr>
          <p:cNvPr id="3"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15</a:t>
            </a:fld>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txBox="1">
            <a:spLocks noGrp="1"/>
          </p:cNvSpPr>
          <p:nvPr/>
        </p:nvSpPr>
        <p:spPr bwMode="auto">
          <a:xfrm>
            <a:off x="2438400" y="6400800"/>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7171" name="Rectangle 2"/>
          <p:cNvSpPr>
            <a:spLocks noGrp="1" noChangeArrowheads="1"/>
          </p:cNvSpPr>
          <p:nvPr>
            <p:ph type="title" idx="4294967295"/>
          </p:nvPr>
        </p:nvSpPr>
        <p:spPr>
          <a:xfrm>
            <a:off x="381000" y="198438"/>
            <a:ext cx="8686800" cy="639762"/>
          </a:xfrm>
        </p:spPr>
        <p:txBody>
          <a:bodyPr/>
          <a:lstStyle/>
          <a:p>
            <a:r>
              <a:rPr lang="en-US" dirty="0" smtClean="0"/>
              <a:t>System Overview</a:t>
            </a:r>
          </a:p>
        </p:txBody>
      </p:sp>
      <p:sp>
        <p:nvSpPr>
          <p:cNvPr id="7172"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spcBef>
                <a:spcPct val="30000"/>
              </a:spcBef>
            </a:pPr>
            <a:endParaRPr lang="en-US" sz="1200" dirty="0"/>
          </a:p>
        </p:txBody>
      </p:sp>
      <p:sp>
        <p:nvSpPr>
          <p:cNvPr id="7173" name="Rectangle 3"/>
          <p:cNvSpPr txBox="1">
            <a:spLocks noChangeArrowheads="1"/>
          </p:cNvSpPr>
          <p:nvPr/>
        </p:nvSpPr>
        <p:spPr bwMode="auto">
          <a:xfrm>
            <a:off x="76200" y="2895600"/>
            <a:ext cx="5791200" cy="1295400"/>
          </a:xfrm>
          <a:prstGeom prst="rect">
            <a:avLst/>
          </a:prstGeom>
          <a:noFill/>
          <a:ln w="9525">
            <a:noFill/>
            <a:miter lim="800000"/>
            <a:headEnd/>
            <a:tailEnd/>
          </a:ln>
        </p:spPr>
        <p:txBody>
          <a:bodyPr/>
          <a:lstStyle/>
          <a:p>
            <a:pPr marL="338138" indent="-338138" eaLnBrk="0" hangingPunct="0">
              <a:spcBef>
                <a:spcPct val="20000"/>
              </a:spcBef>
              <a:buClr>
                <a:schemeClr val="accent1"/>
              </a:buClr>
              <a:buSzPct val="80000"/>
            </a:pPr>
            <a:endParaRPr lang="en-US" sz="2000" dirty="0"/>
          </a:p>
          <a:p>
            <a:pPr marL="338138" indent="-338138" eaLnBrk="0" hangingPunct="0">
              <a:spcBef>
                <a:spcPct val="20000"/>
              </a:spcBef>
              <a:buClr>
                <a:schemeClr val="accent1"/>
              </a:buClr>
              <a:buSzPct val="80000"/>
              <a:buFontTx/>
              <a:buBlip>
                <a:blip r:embed="rId3"/>
              </a:buBlip>
            </a:pPr>
            <a:r>
              <a:rPr lang="en-US" dirty="0"/>
              <a:t>M661 and M662 Metadata Nodes</a:t>
            </a:r>
          </a:p>
          <a:p>
            <a:pPr marL="795338" lvl="1" indent="-338138" eaLnBrk="0" hangingPunct="0">
              <a:spcBef>
                <a:spcPct val="20000"/>
              </a:spcBef>
              <a:buClr>
                <a:schemeClr val="accent1"/>
              </a:buClr>
              <a:buSzPct val="80000"/>
              <a:buFontTx/>
              <a:buBlip>
                <a:blip r:embed="rId3"/>
              </a:buBlip>
            </a:pPr>
            <a:r>
              <a:rPr lang="en-US" dirty="0"/>
              <a:t>M661 -Two Dell R710s.</a:t>
            </a:r>
          </a:p>
          <a:p>
            <a:pPr marL="1252538" lvl="2" indent="-338138" eaLnBrk="0" hangingPunct="0">
              <a:spcBef>
                <a:spcPct val="20000"/>
              </a:spcBef>
              <a:buClr>
                <a:schemeClr val="accent1"/>
              </a:buClr>
              <a:buSzPct val="80000"/>
              <a:buFontTx/>
              <a:buBlip>
                <a:blip r:embed="rId3"/>
              </a:buBlip>
            </a:pPr>
            <a:r>
              <a:rPr lang="en-US" sz="1600" dirty="0"/>
              <a:t>4x 8G FC Ports</a:t>
            </a:r>
          </a:p>
          <a:p>
            <a:pPr marL="1252538" lvl="2" indent="-338138" eaLnBrk="0" hangingPunct="0">
              <a:spcBef>
                <a:spcPct val="20000"/>
              </a:spcBef>
              <a:buClr>
                <a:schemeClr val="accent1"/>
              </a:buClr>
              <a:buSzPct val="80000"/>
              <a:buFontTx/>
              <a:buBlip>
                <a:blip r:embed="rId3"/>
              </a:buBlip>
            </a:pPr>
            <a:r>
              <a:rPr lang="en-US" sz="1600" dirty="0"/>
              <a:t>11x 1G Ethernet customer ports</a:t>
            </a:r>
          </a:p>
          <a:p>
            <a:pPr marL="1252538" lvl="2" indent="-338138" eaLnBrk="0" hangingPunct="0">
              <a:spcBef>
                <a:spcPct val="20000"/>
              </a:spcBef>
              <a:buClr>
                <a:schemeClr val="accent1"/>
              </a:buClr>
              <a:buSzPct val="80000"/>
              <a:buFontTx/>
              <a:buBlip>
                <a:blip r:embed="rId3"/>
              </a:buBlip>
            </a:pPr>
            <a:r>
              <a:rPr lang="en-US" sz="1600" dirty="0"/>
              <a:t>1x 1G Ethernet service port</a:t>
            </a:r>
          </a:p>
          <a:p>
            <a:pPr marL="795338" lvl="1" indent="-338138" eaLnBrk="0" hangingPunct="0">
              <a:spcBef>
                <a:spcPct val="20000"/>
              </a:spcBef>
              <a:buClr>
                <a:schemeClr val="accent1"/>
              </a:buClr>
              <a:buSzPct val="80000"/>
              <a:buFontTx/>
              <a:buBlip>
                <a:blip r:embed="rId3"/>
              </a:buBlip>
            </a:pPr>
            <a:r>
              <a:rPr lang="en-US" dirty="0"/>
              <a:t>M662 – Two Dell R710s.</a:t>
            </a:r>
          </a:p>
          <a:p>
            <a:pPr marL="1252538" lvl="2" indent="-338138" eaLnBrk="0" hangingPunct="0">
              <a:spcBef>
                <a:spcPct val="20000"/>
              </a:spcBef>
              <a:buClr>
                <a:schemeClr val="accent1"/>
              </a:buClr>
              <a:buSzPct val="80000"/>
              <a:buFontTx/>
              <a:buBlip>
                <a:blip r:embed="rId3"/>
              </a:buBlip>
            </a:pPr>
            <a:r>
              <a:rPr lang="en-US" sz="1600" dirty="0"/>
              <a:t>4x 8G FC Ports</a:t>
            </a:r>
          </a:p>
          <a:p>
            <a:pPr marL="1252538" lvl="2" indent="-338138" eaLnBrk="0" hangingPunct="0">
              <a:spcBef>
                <a:spcPct val="20000"/>
              </a:spcBef>
              <a:buClr>
                <a:schemeClr val="accent1"/>
              </a:buClr>
              <a:buSzPct val="80000"/>
              <a:buFontTx/>
              <a:buBlip>
                <a:blip r:embed="rId3"/>
              </a:buBlip>
            </a:pPr>
            <a:r>
              <a:rPr lang="en-US" sz="1600" dirty="0"/>
              <a:t>2x 10G Ethernet customer ports</a:t>
            </a:r>
          </a:p>
          <a:p>
            <a:pPr marL="1252538" lvl="2" indent="-338138" eaLnBrk="0" hangingPunct="0">
              <a:spcBef>
                <a:spcPct val="20000"/>
              </a:spcBef>
              <a:buClr>
                <a:schemeClr val="accent1"/>
              </a:buClr>
              <a:buSzPct val="80000"/>
              <a:buFontTx/>
              <a:buBlip>
                <a:blip r:embed="rId3"/>
              </a:buBlip>
            </a:pPr>
            <a:r>
              <a:rPr lang="en-US" sz="1600" dirty="0"/>
              <a:t>7x 1G Ethernet customer ports</a:t>
            </a:r>
          </a:p>
          <a:p>
            <a:pPr marL="1252538" lvl="2" indent="-338138" eaLnBrk="0" hangingPunct="0">
              <a:spcBef>
                <a:spcPct val="20000"/>
              </a:spcBef>
              <a:buClr>
                <a:schemeClr val="accent1"/>
              </a:buClr>
              <a:buSzPct val="80000"/>
              <a:buFontTx/>
              <a:buBlip>
                <a:blip r:embed="rId3"/>
              </a:buBlip>
            </a:pPr>
            <a:r>
              <a:rPr lang="en-US" sz="1600" dirty="0"/>
              <a:t>1x 1G Ethernet service port</a:t>
            </a:r>
          </a:p>
        </p:txBody>
      </p:sp>
      <p:sp>
        <p:nvSpPr>
          <p:cNvPr id="7174" name="Rectangle 3"/>
          <p:cNvSpPr>
            <a:spLocks noChangeArrowheads="1"/>
          </p:cNvSpPr>
          <p:nvPr/>
        </p:nvSpPr>
        <p:spPr bwMode="auto">
          <a:xfrm>
            <a:off x="152400" y="5943600"/>
            <a:ext cx="8686800" cy="457200"/>
          </a:xfrm>
          <a:prstGeom prst="rect">
            <a:avLst/>
          </a:prstGeom>
          <a:noFill/>
          <a:ln w="9525">
            <a:noFill/>
            <a:miter lim="800000"/>
            <a:headEnd/>
            <a:tailEnd/>
          </a:ln>
        </p:spPr>
        <p:txBody>
          <a:bodyPr/>
          <a:lstStyle/>
          <a:p>
            <a:pPr marL="338138" indent="-338138" eaLnBrk="0" hangingPunct="0">
              <a:spcBef>
                <a:spcPct val="20000"/>
              </a:spcBef>
              <a:buSzPct val="75000"/>
            </a:pPr>
            <a:endParaRPr lang="en-US" dirty="0"/>
          </a:p>
        </p:txBody>
      </p:sp>
      <p:sp>
        <p:nvSpPr>
          <p:cNvPr id="7175" name="TextBox 8"/>
          <p:cNvSpPr txBox="1">
            <a:spLocks noChangeArrowheads="1"/>
          </p:cNvSpPr>
          <p:nvPr/>
        </p:nvSpPr>
        <p:spPr bwMode="auto">
          <a:xfrm>
            <a:off x="4114800" y="1295400"/>
            <a:ext cx="2928938" cy="369888"/>
          </a:xfrm>
          <a:prstGeom prst="rect">
            <a:avLst/>
          </a:prstGeom>
          <a:noFill/>
          <a:ln w="9525">
            <a:noFill/>
            <a:miter lim="800000"/>
            <a:headEnd/>
            <a:tailEnd/>
          </a:ln>
        </p:spPr>
        <p:txBody>
          <a:bodyPr wrap="none">
            <a:spAutoFit/>
          </a:bodyPr>
          <a:lstStyle/>
          <a:p>
            <a:r>
              <a:rPr lang="en-US" dirty="0"/>
              <a:t>M660 with bezels removed</a:t>
            </a:r>
          </a:p>
        </p:txBody>
      </p:sp>
      <p:sp>
        <p:nvSpPr>
          <p:cNvPr id="7176" name="Rectangle 3"/>
          <p:cNvSpPr txBox="1">
            <a:spLocks noChangeArrowheads="1"/>
          </p:cNvSpPr>
          <p:nvPr/>
        </p:nvSpPr>
        <p:spPr bwMode="auto">
          <a:xfrm>
            <a:off x="4953000" y="3505200"/>
            <a:ext cx="4191000" cy="1828800"/>
          </a:xfrm>
          <a:prstGeom prst="rect">
            <a:avLst/>
          </a:prstGeom>
          <a:noFill/>
          <a:ln w="9525">
            <a:noFill/>
            <a:miter lim="800000"/>
            <a:headEnd/>
            <a:tailEnd/>
          </a:ln>
        </p:spPr>
        <p:txBody>
          <a:bodyPr/>
          <a:lstStyle/>
          <a:p>
            <a:pPr marL="338138" indent="-338138" eaLnBrk="0" hangingPunct="0">
              <a:spcBef>
                <a:spcPct val="20000"/>
              </a:spcBef>
              <a:buClr>
                <a:schemeClr val="accent1"/>
              </a:buClr>
              <a:buSzPct val="80000"/>
            </a:pPr>
            <a:endParaRPr lang="en-US" sz="2000" dirty="0"/>
          </a:p>
          <a:p>
            <a:pPr marL="338138" indent="-338138" eaLnBrk="0" hangingPunct="0">
              <a:spcBef>
                <a:spcPct val="20000"/>
              </a:spcBef>
              <a:buClr>
                <a:schemeClr val="accent1"/>
              </a:buClr>
              <a:buSzPct val="80000"/>
            </a:pPr>
            <a:endParaRPr lang="en-US" sz="2000" dirty="0"/>
          </a:p>
        </p:txBody>
      </p:sp>
      <p:sp>
        <p:nvSpPr>
          <p:cNvPr id="7177" name="Rectangle 13"/>
          <p:cNvSpPr>
            <a:spLocks noChangeArrowheads="1"/>
          </p:cNvSpPr>
          <p:nvPr/>
        </p:nvSpPr>
        <p:spPr bwMode="auto">
          <a:xfrm>
            <a:off x="4343400" y="2819400"/>
            <a:ext cx="4800600" cy="3422650"/>
          </a:xfrm>
          <a:prstGeom prst="rect">
            <a:avLst/>
          </a:prstGeom>
          <a:noFill/>
          <a:ln w="9525">
            <a:noFill/>
            <a:miter lim="800000"/>
            <a:headEnd/>
            <a:tailEnd/>
          </a:ln>
        </p:spPr>
        <p:txBody>
          <a:bodyPr>
            <a:spAutoFit/>
          </a:bodyPr>
          <a:lstStyle/>
          <a:p>
            <a:pPr marL="338138" indent="-338138" eaLnBrk="0" hangingPunct="0">
              <a:spcBef>
                <a:spcPct val="20000"/>
              </a:spcBef>
              <a:buClr>
                <a:schemeClr val="accent1"/>
              </a:buClr>
              <a:buSzPct val="80000"/>
              <a:buFontTx/>
              <a:buBlip>
                <a:blip r:embed="rId3"/>
              </a:buBlip>
            </a:pPr>
            <a:r>
              <a:rPr lang="en-US" dirty="0"/>
              <a:t>M661 and M662 Metadata Array</a:t>
            </a:r>
          </a:p>
          <a:p>
            <a:pPr marL="795338" lvl="1" indent="-338138" eaLnBrk="0" hangingPunct="0">
              <a:spcBef>
                <a:spcPct val="20000"/>
              </a:spcBef>
              <a:buClr>
                <a:schemeClr val="accent1"/>
              </a:buClr>
              <a:buSzPct val="80000"/>
              <a:buFontTx/>
              <a:buBlip>
                <a:blip r:embed="rId3"/>
              </a:buBlip>
            </a:pPr>
            <a:r>
              <a:rPr lang="en-US" sz="1600" dirty="0"/>
              <a:t>Uses NetApp 2600</a:t>
            </a:r>
          </a:p>
          <a:p>
            <a:pPr marL="795338" lvl="1" indent="-338138" eaLnBrk="0" hangingPunct="0">
              <a:spcBef>
                <a:spcPct val="20000"/>
              </a:spcBef>
              <a:buClr>
                <a:schemeClr val="accent1"/>
              </a:buClr>
              <a:buSzPct val="80000"/>
              <a:buFontTx/>
              <a:buBlip>
                <a:blip r:embed="rId3"/>
              </a:buBlip>
            </a:pPr>
            <a:r>
              <a:rPr lang="en-US" sz="1600" dirty="0"/>
              <a:t>Redundant Controllers</a:t>
            </a:r>
          </a:p>
          <a:p>
            <a:pPr marL="795338" lvl="1" indent="-338138" eaLnBrk="0" hangingPunct="0">
              <a:spcBef>
                <a:spcPct val="20000"/>
              </a:spcBef>
              <a:buClr>
                <a:schemeClr val="accent1"/>
              </a:buClr>
              <a:buSzPct val="80000"/>
              <a:buFontTx/>
              <a:buBlip>
                <a:blip r:embed="rId3"/>
              </a:buBlip>
            </a:pPr>
            <a:r>
              <a:rPr lang="en-US" sz="1600" dirty="0"/>
              <a:t>2x 900G 10K RPM drives as Hot Spares for 900G &amp; 300G drive failures</a:t>
            </a:r>
          </a:p>
          <a:p>
            <a:pPr marL="795338" lvl="1" indent="-338138" eaLnBrk="0" hangingPunct="0">
              <a:spcBef>
                <a:spcPct val="20000"/>
              </a:spcBef>
              <a:buClr>
                <a:schemeClr val="accent1"/>
              </a:buClr>
              <a:buSzPct val="80000"/>
              <a:buFontTx/>
              <a:buBlip>
                <a:blip r:embed="rId3"/>
              </a:buBlip>
            </a:pPr>
            <a:r>
              <a:rPr lang="en-US" sz="1600" dirty="0"/>
              <a:t>6x 900G 10K RPM drives HA File System</a:t>
            </a:r>
          </a:p>
          <a:p>
            <a:pPr marL="795338" lvl="1" indent="-338138" eaLnBrk="0" hangingPunct="0">
              <a:spcBef>
                <a:spcPct val="20000"/>
              </a:spcBef>
              <a:buClr>
                <a:schemeClr val="accent1"/>
              </a:buClr>
              <a:buSzPct val="80000"/>
              <a:buFontTx/>
              <a:buBlip>
                <a:blip r:embed="rId3"/>
              </a:buBlip>
            </a:pPr>
            <a:r>
              <a:rPr lang="en-US" sz="1600" dirty="0"/>
              <a:t>16x 300G 15K RPM drives for meta data</a:t>
            </a:r>
          </a:p>
          <a:p>
            <a:pPr marL="338138" indent="-338138" eaLnBrk="0" hangingPunct="0">
              <a:spcBef>
                <a:spcPct val="20000"/>
              </a:spcBef>
              <a:buClr>
                <a:schemeClr val="accent1"/>
              </a:buClr>
              <a:buSzPct val="80000"/>
              <a:buFontTx/>
              <a:buBlip>
                <a:blip r:embed="rId3"/>
              </a:buBlip>
            </a:pPr>
            <a:r>
              <a:rPr lang="en-US" b="1" dirty="0"/>
              <a:t>Base System 6U</a:t>
            </a:r>
          </a:p>
          <a:p>
            <a:pPr marL="338138" indent="-338138" eaLnBrk="0" hangingPunct="0">
              <a:spcBef>
                <a:spcPct val="20000"/>
              </a:spcBef>
              <a:buClr>
                <a:schemeClr val="accent1"/>
              </a:buClr>
              <a:buSzPct val="80000"/>
              <a:buFontTx/>
              <a:buBlip>
                <a:blip r:embed="rId3"/>
              </a:buBlip>
            </a:pPr>
            <a:r>
              <a:rPr lang="en-US" b="1" dirty="0"/>
              <a:t>Base + Expansion 8U</a:t>
            </a:r>
          </a:p>
          <a:p>
            <a:pPr marL="338138" indent="-338138" eaLnBrk="0" hangingPunct="0">
              <a:spcBef>
                <a:spcPct val="20000"/>
              </a:spcBef>
              <a:buClr>
                <a:schemeClr val="accent1"/>
              </a:buClr>
              <a:buSzPct val="80000"/>
              <a:buFontTx/>
              <a:buBlip>
                <a:blip r:embed="rId3"/>
              </a:buBlip>
            </a:pPr>
            <a:r>
              <a:rPr lang="en-US" b="1" dirty="0"/>
              <a:t>Not shipped in a System Rack</a:t>
            </a:r>
            <a:r>
              <a:rPr lang="en-US" dirty="0"/>
              <a:t> </a:t>
            </a:r>
          </a:p>
          <a:p>
            <a:pPr marL="795338" lvl="1" indent="-338138" eaLnBrk="0" hangingPunct="0">
              <a:spcBef>
                <a:spcPct val="20000"/>
              </a:spcBef>
              <a:buClr>
                <a:schemeClr val="accent1"/>
              </a:buClr>
              <a:buSzPct val="80000"/>
              <a:buFontTx/>
              <a:buBlip>
                <a:blip r:embed="rId3"/>
              </a:buBlip>
            </a:pPr>
            <a:r>
              <a:rPr lang="en-US" dirty="0"/>
              <a:t>Supports Quantum provided rack.</a:t>
            </a:r>
          </a:p>
        </p:txBody>
      </p:sp>
      <p:pic>
        <p:nvPicPr>
          <p:cNvPr id="7178" name="Picture 11"/>
          <p:cNvPicPr>
            <a:picLocks noChangeAspect="1" noChangeArrowheads="1"/>
          </p:cNvPicPr>
          <p:nvPr/>
        </p:nvPicPr>
        <p:blipFill>
          <a:blip r:embed="rId4" cstate="print"/>
          <a:srcRect/>
          <a:stretch>
            <a:fillRect/>
          </a:stretch>
        </p:blipFill>
        <p:spPr bwMode="auto">
          <a:xfrm>
            <a:off x="685800" y="985837"/>
            <a:ext cx="3124200" cy="2214563"/>
          </a:xfrm>
          <a:prstGeom prst="rect">
            <a:avLst/>
          </a:prstGeom>
          <a:noFill/>
          <a:ln w="9525">
            <a:noFill/>
            <a:miter lim="800000"/>
            <a:headEnd/>
            <a:tailEnd/>
          </a:ln>
        </p:spPr>
      </p:pic>
      <p:sp>
        <p:nvSpPr>
          <p:cNvPr id="11"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16</a:t>
            </a:fld>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8195" name="Rectangle 2"/>
          <p:cNvSpPr>
            <a:spLocks noGrp="1" noChangeArrowheads="1"/>
          </p:cNvSpPr>
          <p:nvPr>
            <p:ph type="title" idx="4294967295"/>
          </p:nvPr>
        </p:nvSpPr>
        <p:spPr>
          <a:xfrm>
            <a:off x="381000" y="198438"/>
            <a:ext cx="8686800" cy="639762"/>
          </a:xfrm>
        </p:spPr>
        <p:txBody>
          <a:bodyPr/>
          <a:lstStyle/>
          <a:p>
            <a:r>
              <a:rPr lang="en-US" dirty="0" smtClean="0"/>
              <a:t>System Overview – M661 Architecture  </a:t>
            </a:r>
          </a:p>
        </p:txBody>
      </p:sp>
      <p:sp>
        <p:nvSpPr>
          <p:cNvPr id="8196"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spcBef>
                <a:spcPct val="30000"/>
              </a:spcBef>
            </a:pPr>
            <a:endParaRPr lang="en-US" sz="1200" dirty="0"/>
          </a:p>
        </p:txBody>
      </p:sp>
      <p:sp>
        <p:nvSpPr>
          <p:cNvPr id="8197" name="Rectangle 5"/>
          <p:cNvSpPr>
            <a:spLocks noChangeArrowheads="1"/>
          </p:cNvSpPr>
          <p:nvPr/>
        </p:nvSpPr>
        <p:spPr bwMode="auto">
          <a:xfrm>
            <a:off x="152400" y="1600200"/>
            <a:ext cx="3733800" cy="4229100"/>
          </a:xfrm>
          <a:prstGeom prst="rect">
            <a:avLst/>
          </a:prstGeom>
          <a:noFill/>
          <a:ln w="9525" algn="ctr">
            <a:noFill/>
            <a:miter lim="800000"/>
            <a:headEnd/>
            <a:tailEnd/>
          </a:ln>
        </p:spPr>
        <p:txBody>
          <a:bodyPr>
            <a:spAutoFit/>
          </a:bodyPr>
          <a:lstStyle/>
          <a:p>
            <a:pPr eaLnBrk="0" hangingPunct="0">
              <a:spcBef>
                <a:spcPct val="30000"/>
              </a:spcBef>
            </a:pPr>
            <a:r>
              <a:rPr lang="en-US" sz="1400" dirty="0"/>
              <a:t>Configuration Notes:</a:t>
            </a:r>
          </a:p>
          <a:p>
            <a:pPr eaLnBrk="0" hangingPunct="0">
              <a:spcBef>
                <a:spcPct val="30000"/>
              </a:spcBef>
            </a:pPr>
            <a:r>
              <a:rPr lang="en-US" sz="1400" dirty="0"/>
              <a:t>1. 7x User Configurable 1 </a:t>
            </a:r>
            <a:r>
              <a:rPr lang="en-US" sz="1400" dirty="0"/>
              <a:t>GbE</a:t>
            </a:r>
            <a:r>
              <a:rPr lang="en-US" sz="1400" dirty="0"/>
              <a:t> ports. </a:t>
            </a:r>
          </a:p>
          <a:p>
            <a:pPr eaLnBrk="0" hangingPunct="0">
              <a:spcBef>
                <a:spcPct val="30000"/>
              </a:spcBef>
            </a:pPr>
            <a:r>
              <a:rPr lang="en-US" sz="1400" dirty="0"/>
              <a:t>2. 2x 1GbE ports MDC connection.</a:t>
            </a:r>
          </a:p>
          <a:p>
            <a:pPr eaLnBrk="0" hangingPunct="0">
              <a:spcBef>
                <a:spcPct val="30000"/>
              </a:spcBef>
            </a:pPr>
            <a:r>
              <a:rPr lang="en-US" sz="1400" dirty="0"/>
              <a:t>3. 2x 1GbE ports for GUI/Management</a:t>
            </a:r>
          </a:p>
          <a:p>
            <a:pPr eaLnBrk="0" hangingPunct="0">
              <a:spcBef>
                <a:spcPct val="30000"/>
              </a:spcBef>
            </a:pPr>
            <a:r>
              <a:rPr lang="en-US" sz="1400" dirty="0"/>
              <a:t>4. 1x 1GbE port for service.</a:t>
            </a:r>
          </a:p>
          <a:p>
            <a:pPr eaLnBrk="0" hangingPunct="0">
              <a:spcBef>
                <a:spcPct val="30000"/>
              </a:spcBef>
            </a:pPr>
            <a:r>
              <a:rPr lang="en-US" sz="1400" dirty="0"/>
              <a:t>5. 4x 8G FC ports Disk and Tape SAN   connection.</a:t>
            </a:r>
          </a:p>
          <a:p>
            <a:pPr eaLnBrk="0" hangingPunct="0">
              <a:spcBef>
                <a:spcPct val="30000"/>
              </a:spcBef>
            </a:pPr>
            <a:r>
              <a:rPr lang="en-US" sz="1400" dirty="0"/>
              <a:t>6. Allocated PCI-e slots:</a:t>
            </a:r>
          </a:p>
          <a:p>
            <a:pPr eaLnBrk="0" hangingPunct="0">
              <a:spcBef>
                <a:spcPct val="30000"/>
              </a:spcBef>
            </a:pPr>
            <a:r>
              <a:rPr lang="en-US" sz="1400" dirty="0"/>
              <a:t>       Total PCI-e slots = 4 + 1.</a:t>
            </a:r>
          </a:p>
          <a:p>
            <a:pPr eaLnBrk="0" hangingPunct="0">
              <a:spcBef>
                <a:spcPct val="30000"/>
              </a:spcBef>
            </a:pPr>
            <a:r>
              <a:rPr lang="en-US" sz="1400" dirty="0"/>
              <a:t>        x8 – 2 available</a:t>
            </a:r>
          </a:p>
          <a:p>
            <a:pPr eaLnBrk="0" hangingPunct="0">
              <a:spcBef>
                <a:spcPct val="30000"/>
              </a:spcBef>
            </a:pPr>
            <a:r>
              <a:rPr lang="en-US" sz="1400" dirty="0"/>
              <a:t>            One used by quad port 8G FC HBA.</a:t>
            </a:r>
          </a:p>
          <a:p>
            <a:pPr eaLnBrk="0" hangingPunct="0">
              <a:spcBef>
                <a:spcPct val="30000"/>
              </a:spcBef>
            </a:pPr>
            <a:r>
              <a:rPr lang="en-US" sz="1400" dirty="0"/>
              <a:t>            One used by dual port 6G SAS HBA</a:t>
            </a:r>
          </a:p>
          <a:p>
            <a:pPr eaLnBrk="0" hangingPunct="0">
              <a:spcBef>
                <a:spcPct val="30000"/>
              </a:spcBef>
            </a:pPr>
            <a:r>
              <a:rPr lang="en-US" sz="1400" dirty="0"/>
              <a:t>        x4 - 2 available.</a:t>
            </a:r>
          </a:p>
          <a:p>
            <a:pPr eaLnBrk="0" hangingPunct="0">
              <a:spcBef>
                <a:spcPct val="30000"/>
              </a:spcBef>
            </a:pPr>
            <a:r>
              <a:rPr lang="en-US" sz="1400" dirty="0"/>
              <a:t>            Quad port 1G NIC installed in both</a:t>
            </a:r>
          </a:p>
          <a:p>
            <a:pPr eaLnBrk="0" hangingPunct="0">
              <a:spcBef>
                <a:spcPct val="30000"/>
              </a:spcBef>
            </a:pPr>
            <a:r>
              <a:rPr lang="en-US" sz="1400" dirty="0"/>
              <a:t>        x4 - Internal Raid H200.     </a:t>
            </a:r>
          </a:p>
        </p:txBody>
      </p:sp>
      <p:sp>
        <p:nvSpPr>
          <p:cNvPr id="819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8199" name="Picture 9"/>
          <p:cNvPicPr>
            <a:picLocks noChangeAspect="1" noChangeArrowheads="1"/>
          </p:cNvPicPr>
          <p:nvPr/>
        </p:nvPicPr>
        <p:blipFill>
          <a:blip r:embed="rId3" cstate="print"/>
          <a:srcRect/>
          <a:stretch>
            <a:fillRect/>
          </a:stretch>
        </p:blipFill>
        <p:spPr bwMode="auto">
          <a:xfrm>
            <a:off x="3657600" y="990600"/>
            <a:ext cx="5230857" cy="5178425"/>
          </a:xfrm>
          <a:prstGeom prst="rect">
            <a:avLst/>
          </a:prstGeom>
          <a:noFill/>
          <a:ln w="9525">
            <a:noFill/>
            <a:miter lim="800000"/>
            <a:headEnd/>
            <a:tailEnd/>
          </a:ln>
        </p:spPr>
      </p:pic>
      <p:sp>
        <p:nvSpPr>
          <p:cNvPr id="8"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17</a:t>
            </a:fld>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9219" name="Rectangle 2"/>
          <p:cNvSpPr>
            <a:spLocks noGrp="1" noChangeArrowheads="1"/>
          </p:cNvSpPr>
          <p:nvPr>
            <p:ph type="title" idx="4294967295"/>
          </p:nvPr>
        </p:nvSpPr>
        <p:spPr>
          <a:xfrm>
            <a:off x="381000" y="198438"/>
            <a:ext cx="8686800" cy="639762"/>
          </a:xfrm>
        </p:spPr>
        <p:txBody>
          <a:bodyPr/>
          <a:lstStyle/>
          <a:p>
            <a:r>
              <a:rPr lang="en-US" dirty="0" smtClean="0"/>
              <a:t>System Overview – M662 Architecture  </a:t>
            </a:r>
          </a:p>
        </p:txBody>
      </p:sp>
      <p:sp>
        <p:nvSpPr>
          <p:cNvPr id="9220"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spcBef>
                <a:spcPct val="30000"/>
              </a:spcBef>
            </a:pPr>
            <a:endParaRPr lang="en-US" sz="1200" dirty="0"/>
          </a:p>
        </p:txBody>
      </p:sp>
      <p:sp>
        <p:nvSpPr>
          <p:cNvPr id="9221" name="Rectangle 5"/>
          <p:cNvSpPr>
            <a:spLocks noChangeArrowheads="1"/>
          </p:cNvSpPr>
          <p:nvPr/>
        </p:nvSpPr>
        <p:spPr bwMode="auto">
          <a:xfrm>
            <a:off x="152400" y="1524000"/>
            <a:ext cx="3733800" cy="4724400"/>
          </a:xfrm>
          <a:prstGeom prst="rect">
            <a:avLst/>
          </a:prstGeom>
          <a:noFill/>
          <a:ln w="9525" algn="ctr">
            <a:noFill/>
            <a:miter lim="800000"/>
            <a:headEnd/>
            <a:tailEnd/>
          </a:ln>
        </p:spPr>
        <p:txBody>
          <a:bodyPr>
            <a:spAutoFit/>
          </a:bodyPr>
          <a:lstStyle/>
          <a:p>
            <a:pPr eaLnBrk="0" hangingPunct="0">
              <a:spcBef>
                <a:spcPct val="30000"/>
              </a:spcBef>
              <a:defRPr/>
            </a:pPr>
            <a:r>
              <a:rPr lang="en-US" sz="1400" dirty="0"/>
              <a:t>Configuration Notes:</a:t>
            </a:r>
          </a:p>
          <a:p>
            <a:pPr marL="173038" indent="-173038" eaLnBrk="0" hangingPunct="0">
              <a:spcBef>
                <a:spcPct val="30000"/>
              </a:spcBef>
              <a:defRPr/>
            </a:pPr>
            <a:r>
              <a:rPr lang="en-US" sz="1400" dirty="0"/>
              <a:t>1. 2x Customer Configurable 10 GbE ports</a:t>
            </a:r>
          </a:p>
          <a:p>
            <a:pPr marL="173038" indent="-173038" eaLnBrk="0" hangingPunct="0">
              <a:spcBef>
                <a:spcPct val="30000"/>
              </a:spcBef>
              <a:defRPr/>
            </a:pPr>
            <a:r>
              <a:rPr lang="en-US" sz="1400" dirty="0"/>
              <a:t>2. 3x customer Configurable 1GbE ports</a:t>
            </a:r>
          </a:p>
          <a:p>
            <a:pPr eaLnBrk="0" hangingPunct="0">
              <a:spcBef>
                <a:spcPct val="30000"/>
              </a:spcBef>
              <a:defRPr/>
            </a:pPr>
            <a:r>
              <a:rPr lang="en-US" sz="1400" dirty="0"/>
              <a:t>3. 2x 1GbE ports MDC connection</a:t>
            </a:r>
          </a:p>
          <a:p>
            <a:pPr eaLnBrk="0" hangingPunct="0">
              <a:spcBef>
                <a:spcPct val="30000"/>
              </a:spcBef>
              <a:defRPr/>
            </a:pPr>
            <a:r>
              <a:rPr lang="en-US" sz="1400" dirty="0"/>
              <a:t>3. 2x 1GbE ports for GUI/Management</a:t>
            </a:r>
          </a:p>
          <a:p>
            <a:pPr eaLnBrk="0" hangingPunct="0">
              <a:spcBef>
                <a:spcPct val="30000"/>
              </a:spcBef>
              <a:defRPr/>
            </a:pPr>
            <a:r>
              <a:rPr lang="en-US" sz="1400" dirty="0"/>
              <a:t>4. 1x 1GbE port for service.</a:t>
            </a:r>
          </a:p>
          <a:p>
            <a:pPr eaLnBrk="0" hangingPunct="0">
              <a:spcBef>
                <a:spcPct val="30000"/>
              </a:spcBef>
              <a:defRPr/>
            </a:pPr>
            <a:r>
              <a:rPr lang="en-US" sz="1400" dirty="0"/>
              <a:t>5. 4x 8G FC ports Disk and Tape SAN connection.</a:t>
            </a:r>
          </a:p>
          <a:p>
            <a:pPr eaLnBrk="0" hangingPunct="0">
              <a:spcBef>
                <a:spcPct val="30000"/>
              </a:spcBef>
              <a:defRPr/>
            </a:pPr>
            <a:r>
              <a:rPr lang="en-US" sz="1400" dirty="0"/>
              <a:t>6. Allocated PCI-e slots:</a:t>
            </a:r>
          </a:p>
          <a:p>
            <a:pPr eaLnBrk="0" hangingPunct="0">
              <a:spcBef>
                <a:spcPct val="30000"/>
              </a:spcBef>
              <a:defRPr/>
            </a:pPr>
            <a:r>
              <a:rPr lang="en-US" sz="1400" dirty="0"/>
              <a:t>       Total PCI-e slots = 4 + 1.</a:t>
            </a:r>
          </a:p>
          <a:p>
            <a:pPr eaLnBrk="0" hangingPunct="0">
              <a:spcBef>
                <a:spcPct val="30000"/>
              </a:spcBef>
              <a:defRPr/>
            </a:pPr>
            <a:r>
              <a:rPr lang="en-US" sz="1400" dirty="0"/>
              <a:t>        x8 – 2 available</a:t>
            </a:r>
          </a:p>
          <a:p>
            <a:pPr eaLnBrk="0" hangingPunct="0">
              <a:spcBef>
                <a:spcPct val="30000"/>
              </a:spcBef>
              <a:defRPr/>
            </a:pPr>
            <a:r>
              <a:rPr lang="en-US" sz="1400" dirty="0"/>
              <a:t>            One used by quad port 8G FC HBA.</a:t>
            </a:r>
          </a:p>
          <a:p>
            <a:pPr eaLnBrk="0" hangingPunct="0">
              <a:spcBef>
                <a:spcPct val="30000"/>
              </a:spcBef>
              <a:defRPr/>
            </a:pPr>
            <a:r>
              <a:rPr lang="en-US" sz="1400" dirty="0"/>
              <a:t>            One used by dual port 6G SAS HBA</a:t>
            </a:r>
          </a:p>
          <a:p>
            <a:pPr eaLnBrk="0" hangingPunct="0">
              <a:spcBef>
                <a:spcPct val="30000"/>
              </a:spcBef>
              <a:defRPr/>
            </a:pPr>
            <a:r>
              <a:rPr lang="en-US" sz="1400" dirty="0"/>
              <a:t>        x4 - 2 available.</a:t>
            </a:r>
          </a:p>
          <a:p>
            <a:pPr eaLnBrk="0" hangingPunct="0">
              <a:spcBef>
                <a:spcPct val="30000"/>
              </a:spcBef>
              <a:defRPr/>
            </a:pPr>
            <a:r>
              <a:rPr lang="en-US" sz="1400" dirty="0"/>
              <a:t>            One used for Dual port 10G NIC. </a:t>
            </a:r>
          </a:p>
          <a:p>
            <a:pPr eaLnBrk="0" hangingPunct="0">
              <a:spcBef>
                <a:spcPct val="30000"/>
              </a:spcBef>
              <a:defRPr/>
            </a:pPr>
            <a:r>
              <a:rPr lang="en-US" sz="1400" dirty="0"/>
              <a:t>            One used for quad port 1G NIC.</a:t>
            </a:r>
          </a:p>
          <a:p>
            <a:pPr eaLnBrk="0" hangingPunct="0">
              <a:spcBef>
                <a:spcPct val="30000"/>
              </a:spcBef>
              <a:defRPr/>
            </a:pPr>
            <a:r>
              <a:rPr lang="en-US" sz="1400" dirty="0"/>
              <a:t>        x4 - Internal Raid H200.     </a:t>
            </a:r>
          </a:p>
        </p:txBody>
      </p:sp>
      <p:sp>
        <p:nvSpPr>
          <p:cNvPr id="92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9223" name="Picture 2"/>
          <p:cNvPicPr>
            <a:picLocks noChangeAspect="1" noChangeArrowheads="1"/>
          </p:cNvPicPr>
          <p:nvPr/>
        </p:nvPicPr>
        <p:blipFill>
          <a:blip r:embed="rId3" cstate="print"/>
          <a:srcRect/>
          <a:stretch>
            <a:fillRect/>
          </a:stretch>
        </p:blipFill>
        <p:spPr bwMode="auto">
          <a:xfrm>
            <a:off x="3683000" y="991933"/>
            <a:ext cx="5308600" cy="5180267"/>
          </a:xfrm>
          <a:prstGeom prst="rect">
            <a:avLst/>
          </a:prstGeom>
          <a:noFill/>
          <a:ln w="9525">
            <a:noFill/>
            <a:miter lim="800000"/>
            <a:headEnd/>
            <a:tailEnd/>
          </a:ln>
        </p:spPr>
      </p:pic>
      <p:sp>
        <p:nvSpPr>
          <p:cNvPr id="8"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18</a:t>
            </a:fld>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381000" y="2130425"/>
            <a:ext cx="7772400" cy="1470025"/>
          </a:xfrm>
        </p:spPr>
        <p:txBody>
          <a:bodyPr/>
          <a:lstStyle/>
          <a:p>
            <a:r>
              <a:rPr lang="en-US" dirty="0" smtClean="0">
                <a:solidFill>
                  <a:schemeClr val="tx1"/>
                </a:solidFill>
              </a:rPr>
              <a:t>2. Hardware Components</a:t>
            </a:r>
          </a:p>
        </p:txBody>
      </p:sp>
      <p:sp>
        <p:nvSpPr>
          <p:cNvPr id="3"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19</a:t>
            </a:fld>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1"/>
          <p:cNvSpPr>
            <a:spLocks noGrp="1"/>
          </p:cNvSpPr>
          <p:nvPr>
            <p:ph type="sldNum" sz="quarter" idx="10"/>
          </p:nvPr>
        </p:nvSpPr>
        <p:spPr bwMode="auto">
          <a:noFill/>
        </p:spPr>
        <p:txBody>
          <a:bodyPr/>
          <a:lstStyle/>
          <a:p>
            <a:fld id="{3EAEDF4F-93FE-47FC-B3D2-E7E01D1A438E}" type="slidenum">
              <a:rPr lang="en-US"/>
              <a:pPr/>
              <a:t>2</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898896" y="464950"/>
            <a:ext cx="7381067" cy="553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11267" name="Rectangle 2"/>
          <p:cNvSpPr>
            <a:spLocks noGrp="1" noChangeArrowheads="1"/>
          </p:cNvSpPr>
          <p:nvPr>
            <p:ph type="title" idx="4294967295"/>
          </p:nvPr>
        </p:nvSpPr>
        <p:spPr>
          <a:xfrm>
            <a:off x="381000" y="198438"/>
            <a:ext cx="8686800" cy="639762"/>
          </a:xfrm>
        </p:spPr>
        <p:txBody>
          <a:bodyPr/>
          <a:lstStyle/>
          <a:p>
            <a:r>
              <a:rPr lang="en-US" dirty="0" smtClean="0"/>
              <a:t>M66x Metadata Node</a:t>
            </a:r>
          </a:p>
        </p:txBody>
      </p:sp>
      <p:sp>
        <p:nvSpPr>
          <p:cNvPr id="11268" name="Rectangle 3"/>
          <p:cNvSpPr>
            <a:spLocks noGrp="1" noChangeArrowheads="1"/>
          </p:cNvSpPr>
          <p:nvPr>
            <p:ph type="body" idx="4294967295"/>
          </p:nvPr>
        </p:nvSpPr>
        <p:spPr>
          <a:xfrm>
            <a:off x="381000" y="914400"/>
            <a:ext cx="9144000" cy="5105400"/>
          </a:xfrm>
        </p:spPr>
        <p:txBody>
          <a:bodyPr/>
          <a:lstStyle/>
          <a:p>
            <a:pPr marL="338138" indent="-338138" defTabSz="914400"/>
            <a:r>
              <a:rPr lang="en-US" dirty="0" smtClean="0">
                <a:solidFill>
                  <a:schemeClr val="tx1"/>
                </a:solidFill>
              </a:rPr>
              <a:t>Summary of features</a:t>
            </a:r>
          </a:p>
          <a:p>
            <a:pPr marL="681038" lvl="1" indent="-338138" defTabSz="914400"/>
            <a:r>
              <a:rPr lang="en-US" sz="2000" dirty="0" smtClean="0">
                <a:solidFill>
                  <a:schemeClr val="tx1"/>
                </a:solidFill>
              </a:rPr>
              <a:t>Dell R710</a:t>
            </a:r>
          </a:p>
          <a:p>
            <a:pPr marL="681038" lvl="1" indent="-338138" defTabSz="914400"/>
            <a:r>
              <a:rPr lang="en-US" sz="2000" dirty="0" smtClean="0">
                <a:solidFill>
                  <a:schemeClr val="tx1"/>
                </a:solidFill>
              </a:rPr>
              <a:t>Dual Intel </a:t>
            </a:r>
            <a:r>
              <a:rPr lang="en-US" sz="2000" dirty="0" smtClean="0">
                <a:solidFill>
                  <a:schemeClr val="tx1"/>
                </a:solidFill>
              </a:rPr>
              <a:t>Westmere</a:t>
            </a:r>
            <a:r>
              <a:rPr lang="en-US" sz="2000" dirty="0" smtClean="0">
                <a:solidFill>
                  <a:schemeClr val="tx1"/>
                </a:solidFill>
              </a:rPr>
              <a:t> E5620 CPU’s (4 core/12MB cache).</a:t>
            </a:r>
          </a:p>
          <a:p>
            <a:pPr marL="681038" lvl="1" indent="-338138" defTabSz="914400"/>
            <a:r>
              <a:rPr lang="en-US" sz="2000" dirty="0" smtClean="0">
                <a:solidFill>
                  <a:schemeClr val="tx1"/>
                </a:solidFill>
              </a:rPr>
              <a:t>Intel </a:t>
            </a:r>
            <a:r>
              <a:rPr lang="en-US" sz="2000" dirty="0" smtClean="0">
                <a:solidFill>
                  <a:schemeClr val="tx1"/>
                </a:solidFill>
              </a:rPr>
              <a:t>Tylersburg</a:t>
            </a:r>
            <a:r>
              <a:rPr lang="en-US" sz="2000" dirty="0" smtClean="0">
                <a:solidFill>
                  <a:schemeClr val="tx1"/>
                </a:solidFill>
              </a:rPr>
              <a:t>-EP chipset.</a:t>
            </a:r>
          </a:p>
          <a:p>
            <a:pPr marL="681038" lvl="1" indent="-338138" defTabSz="914400"/>
            <a:r>
              <a:rPr lang="en-US" sz="2000" dirty="0" smtClean="0">
                <a:solidFill>
                  <a:schemeClr val="tx1"/>
                </a:solidFill>
              </a:rPr>
              <a:t>144GB DDR3 RDIMM (1066MHz).</a:t>
            </a:r>
          </a:p>
          <a:p>
            <a:pPr marL="1081088" lvl="2" indent="-338138" defTabSz="914400"/>
            <a:r>
              <a:rPr lang="en-US" dirty="0" smtClean="0">
                <a:solidFill>
                  <a:schemeClr val="tx1"/>
                </a:solidFill>
              </a:rPr>
              <a:t>72G per processor.</a:t>
            </a:r>
          </a:p>
          <a:p>
            <a:pPr marL="1081088" lvl="2" indent="-338138" defTabSz="914400"/>
            <a:r>
              <a:rPr lang="en-US" dirty="0" smtClean="0">
                <a:solidFill>
                  <a:schemeClr val="tx1"/>
                </a:solidFill>
              </a:rPr>
              <a:t>Uses 9 each of 4G RDIMMs per processor (3 per memory bank).</a:t>
            </a:r>
          </a:p>
          <a:p>
            <a:pPr marL="681038" lvl="1" indent="-338138" defTabSz="914400"/>
            <a:r>
              <a:rPr lang="en-US" sz="2000" dirty="0" smtClean="0">
                <a:solidFill>
                  <a:schemeClr val="tx1"/>
                </a:solidFill>
              </a:rPr>
              <a:t>2x 500G SATA HDD’s installed as RAID 1 (6 blanks in slots 3-8).</a:t>
            </a:r>
          </a:p>
          <a:p>
            <a:pPr marL="681038" lvl="1" indent="-338138" defTabSz="914400"/>
            <a:r>
              <a:rPr lang="en-US" sz="2000" dirty="0" smtClean="0">
                <a:solidFill>
                  <a:schemeClr val="tx1"/>
                </a:solidFill>
              </a:rPr>
              <a:t>No RAID battery backup unit used on Metadata node.</a:t>
            </a:r>
          </a:p>
          <a:p>
            <a:pPr marL="681038" lvl="1" indent="-338138" defTabSz="914400"/>
            <a:r>
              <a:rPr lang="en-US" sz="2000" dirty="0" smtClean="0">
                <a:solidFill>
                  <a:schemeClr val="tx1"/>
                </a:solidFill>
              </a:rPr>
              <a:t>Dual, redundant hot swappable power supplies (870W).</a:t>
            </a:r>
          </a:p>
          <a:p>
            <a:pPr marL="1538288" lvl="3" indent="-338138" defTabSz="914400"/>
            <a:endParaRPr lang="en-US" sz="2200" dirty="0" smtClean="0">
              <a:solidFill>
                <a:schemeClr val="tx1"/>
              </a:solidFill>
            </a:endParaRPr>
          </a:p>
          <a:p>
            <a:pPr marL="681038" lvl="1" indent="-338138" defTabSz="914400"/>
            <a:endParaRPr lang="en-US" sz="2000" dirty="0" smtClean="0">
              <a:solidFill>
                <a:schemeClr val="tx1"/>
              </a:solidFill>
            </a:endParaRPr>
          </a:p>
        </p:txBody>
      </p:sp>
      <p:sp>
        <p:nvSpPr>
          <p:cNvPr id="11269" name="Rectangle 3"/>
          <p:cNvSpPr>
            <a:spLocks noChangeArrowheads="1"/>
          </p:cNvSpPr>
          <p:nvPr/>
        </p:nvSpPr>
        <p:spPr bwMode="auto">
          <a:xfrm>
            <a:off x="152400" y="6019800"/>
            <a:ext cx="8686800" cy="457200"/>
          </a:xfrm>
          <a:prstGeom prst="rect">
            <a:avLst/>
          </a:prstGeom>
          <a:noFill/>
          <a:ln w="9525">
            <a:noFill/>
            <a:miter lim="800000"/>
            <a:headEnd/>
            <a:tailEnd/>
          </a:ln>
        </p:spPr>
        <p:txBody>
          <a:bodyPr/>
          <a:lstStyle/>
          <a:p>
            <a:pPr marL="338138" indent="-338138" eaLnBrk="0" hangingPunct="0">
              <a:spcBef>
                <a:spcPct val="20000"/>
              </a:spcBef>
              <a:buSzPct val="75000"/>
            </a:pPr>
            <a:endParaRPr lang="en-US" sz="1600" dirty="0"/>
          </a:p>
          <a:p>
            <a:pPr marL="338138" indent="-338138" eaLnBrk="0" hangingPunct="0">
              <a:spcBef>
                <a:spcPct val="20000"/>
              </a:spcBef>
              <a:buSzPct val="75000"/>
            </a:pPr>
            <a:endParaRPr lang="en-US" sz="1600" dirty="0"/>
          </a:p>
        </p:txBody>
      </p:sp>
      <p:sp>
        <p:nvSpPr>
          <p:cNvPr id="6"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20</a:t>
            </a:fld>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12291" name="Rectangle 2"/>
          <p:cNvSpPr>
            <a:spLocks noGrp="1" noChangeArrowheads="1"/>
          </p:cNvSpPr>
          <p:nvPr>
            <p:ph type="title" idx="4294967295"/>
          </p:nvPr>
        </p:nvSpPr>
        <p:spPr>
          <a:xfrm>
            <a:off x="304800" y="198438"/>
            <a:ext cx="8686800" cy="639762"/>
          </a:xfrm>
        </p:spPr>
        <p:txBody>
          <a:bodyPr/>
          <a:lstStyle/>
          <a:p>
            <a:r>
              <a:rPr lang="en-US" sz="2800" dirty="0" smtClean="0"/>
              <a:t>M66x Metadata Node  (Same as M330) – Front View</a:t>
            </a:r>
          </a:p>
        </p:txBody>
      </p:sp>
      <p:pic>
        <p:nvPicPr>
          <p:cNvPr id="12292" name="Picture 7"/>
          <p:cNvPicPr>
            <a:picLocks noChangeAspect="1" noChangeArrowheads="1"/>
          </p:cNvPicPr>
          <p:nvPr/>
        </p:nvPicPr>
        <p:blipFill>
          <a:blip r:embed="rId3" cstate="print"/>
          <a:srcRect/>
          <a:stretch>
            <a:fillRect/>
          </a:stretch>
        </p:blipFill>
        <p:spPr bwMode="auto">
          <a:xfrm>
            <a:off x="-192088" y="1600200"/>
            <a:ext cx="9336088" cy="3429000"/>
          </a:xfrm>
          <a:prstGeom prst="rect">
            <a:avLst/>
          </a:prstGeom>
          <a:noFill/>
          <a:ln w="9525">
            <a:noFill/>
            <a:miter lim="800000"/>
            <a:headEnd/>
            <a:tailEnd/>
          </a:ln>
        </p:spPr>
      </p:pic>
      <p:sp>
        <p:nvSpPr>
          <p:cNvPr id="5"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21</a:t>
            </a:fld>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13315" name="Rectangle 2"/>
          <p:cNvSpPr>
            <a:spLocks noGrp="1" noChangeArrowheads="1"/>
          </p:cNvSpPr>
          <p:nvPr>
            <p:ph type="title" idx="4294967295"/>
          </p:nvPr>
        </p:nvSpPr>
        <p:spPr>
          <a:xfrm>
            <a:off x="304800" y="198438"/>
            <a:ext cx="8686800" cy="639762"/>
          </a:xfrm>
        </p:spPr>
        <p:txBody>
          <a:bodyPr/>
          <a:lstStyle/>
          <a:p>
            <a:r>
              <a:rPr lang="en-US" dirty="0" smtClean="0"/>
              <a:t>M661 Metadata Node –Rear View</a:t>
            </a:r>
          </a:p>
        </p:txBody>
      </p:sp>
      <p:sp>
        <p:nvSpPr>
          <p:cNvPr id="13316" name="TextBox 68"/>
          <p:cNvSpPr txBox="1">
            <a:spLocks noChangeArrowheads="1"/>
          </p:cNvSpPr>
          <p:nvPr/>
        </p:nvSpPr>
        <p:spPr bwMode="auto">
          <a:xfrm>
            <a:off x="304800" y="1530350"/>
            <a:ext cx="184150" cy="369888"/>
          </a:xfrm>
          <a:prstGeom prst="rect">
            <a:avLst/>
          </a:prstGeom>
          <a:noFill/>
          <a:ln w="9525">
            <a:noFill/>
            <a:miter lim="800000"/>
            <a:headEnd/>
            <a:tailEnd/>
          </a:ln>
        </p:spPr>
        <p:txBody>
          <a:bodyPr wrap="none">
            <a:spAutoFit/>
          </a:bodyPr>
          <a:lstStyle/>
          <a:p>
            <a:endParaRPr lang="en-US" dirty="0"/>
          </a:p>
        </p:txBody>
      </p:sp>
      <p:pic>
        <p:nvPicPr>
          <p:cNvPr id="13317" name="Picture 11"/>
          <p:cNvPicPr>
            <a:picLocks noChangeAspect="1" noChangeArrowheads="1"/>
          </p:cNvPicPr>
          <p:nvPr/>
        </p:nvPicPr>
        <p:blipFill>
          <a:blip r:embed="rId3" cstate="print"/>
          <a:srcRect/>
          <a:stretch>
            <a:fillRect/>
          </a:stretch>
        </p:blipFill>
        <p:spPr bwMode="auto">
          <a:xfrm>
            <a:off x="85725" y="1143000"/>
            <a:ext cx="8901113" cy="4724400"/>
          </a:xfrm>
          <a:prstGeom prst="rect">
            <a:avLst/>
          </a:prstGeom>
          <a:noFill/>
          <a:ln w="9525">
            <a:noFill/>
            <a:miter lim="800000"/>
            <a:headEnd/>
            <a:tailEnd/>
          </a:ln>
        </p:spPr>
      </p:pic>
      <p:sp>
        <p:nvSpPr>
          <p:cNvPr id="6"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22</a:t>
            </a:fld>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14339" name="Rectangle 2"/>
          <p:cNvSpPr>
            <a:spLocks noGrp="1" noChangeArrowheads="1"/>
          </p:cNvSpPr>
          <p:nvPr>
            <p:ph type="title"/>
          </p:nvPr>
        </p:nvSpPr>
        <p:spPr>
          <a:xfrm>
            <a:off x="304800" y="228600"/>
            <a:ext cx="7772400" cy="639763"/>
          </a:xfrm>
        </p:spPr>
        <p:txBody>
          <a:bodyPr/>
          <a:lstStyle/>
          <a:p>
            <a:r>
              <a:rPr lang="en-US" dirty="0" smtClean="0"/>
              <a:t>M662 Metadata Node –Rear View</a:t>
            </a:r>
          </a:p>
        </p:txBody>
      </p:sp>
      <p:sp>
        <p:nvSpPr>
          <p:cNvPr id="14340" name="TextBox 68"/>
          <p:cNvSpPr txBox="1">
            <a:spLocks noChangeArrowheads="1"/>
          </p:cNvSpPr>
          <p:nvPr/>
        </p:nvSpPr>
        <p:spPr bwMode="auto">
          <a:xfrm>
            <a:off x="304800" y="1530350"/>
            <a:ext cx="184150" cy="369888"/>
          </a:xfrm>
          <a:prstGeom prst="rect">
            <a:avLst/>
          </a:prstGeom>
          <a:noFill/>
          <a:ln w="9525">
            <a:noFill/>
            <a:miter lim="800000"/>
            <a:headEnd/>
            <a:tailEnd/>
          </a:ln>
        </p:spPr>
        <p:txBody>
          <a:bodyPr wrap="none">
            <a:spAutoFit/>
          </a:bodyPr>
          <a:lstStyle/>
          <a:p>
            <a:endParaRPr lang="en-US" dirty="0"/>
          </a:p>
        </p:txBody>
      </p:sp>
      <p:pic>
        <p:nvPicPr>
          <p:cNvPr id="14341" name="Picture 6"/>
          <p:cNvPicPr>
            <a:picLocks noChangeAspect="1" noChangeArrowheads="1"/>
          </p:cNvPicPr>
          <p:nvPr/>
        </p:nvPicPr>
        <p:blipFill>
          <a:blip r:embed="rId3" cstate="print"/>
          <a:srcRect/>
          <a:stretch>
            <a:fillRect/>
          </a:stretch>
        </p:blipFill>
        <p:spPr bwMode="auto">
          <a:xfrm>
            <a:off x="106363" y="1020763"/>
            <a:ext cx="8961437" cy="4770437"/>
          </a:xfrm>
          <a:prstGeom prst="rect">
            <a:avLst/>
          </a:prstGeom>
          <a:noFill/>
          <a:ln w="9525">
            <a:noFill/>
            <a:miter lim="800000"/>
            <a:headEnd/>
            <a:tailEnd/>
          </a:ln>
        </p:spPr>
      </p:pic>
      <p:sp>
        <p:nvSpPr>
          <p:cNvPr id="6"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23</a:t>
            </a:fld>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8686800" cy="639763"/>
          </a:xfrm>
        </p:spPr>
        <p:txBody>
          <a:bodyPr/>
          <a:lstStyle/>
          <a:p>
            <a:r>
              <a:rPr lang="en-US" dirty="0" smtClean="0"/>
              <a:t>Metadata and Expansion Array Front View</a:t>
            </a:r>
          </a:p>
        </p:txBody>
      </p:sp>
      <p:pic>
        <p:nvPicPr>
          <p:cNvPr id="15365" name="Picture 2"/>
          <p:cNvPicPr>
            <a:picLocks noChangeAspect="1" noChangeArrowheads="1"/>
          </p:cNvPicPr>
          <p:nvPr/>
        </p:nvPicPr>
        <p:blipFill>
          <a:blip r:embed="rId2" cstate="print"/>
          <a:srcRect/>
          <a:stretch>
            <a:fillRect/>
          </a:stretch>
        </p:blipFill>
        <p:spPr bwMode="auto">
          <a:xfrm>
            <a:off x="609600" y="838200"/>
            <a:ext cx="6477000" cy="2844800"/>
          </a:xfrm>
          <a:prstGeom prst="rect">
            <a:avLst/>
          </a:prstGeom>
          <a:noFill/>
          <a:ln w="9525">
            <a:noFill/>
            <a:miter lim="800000"/>
            <a:headEnd/>
            <a:tailEnd/>
          </a:ln>
        </p:spPr>
      </p:pic>
      <p:sp>
        <p:nvSpPr>
          <p:cNvPr id="15366" name="TextBox 5"/>
          <p:cNvSpPr txBox="1">
            <a:spLocks noChangeArrowheads="1"/>
          </p:cNvSpPr>
          <p:nvPr/>
        </p:nvSpPr>
        <p:spPr bwMode="auto">
          <a:xfrm>
            <a:off x="228600" y="3733800"/>
            <a:ext cx="8915400" cy="2862263"/>
          </a:xfrm>
          <a:prstGeom prst="rect">
            <a:avLst/>
          </a:prstGeom>
          <a:noFill/>
          <a:ln w="9525">
            <a:noFill/>
            <a:miter lim="800000"/>
            <a:headEnd/>
            <a:tailEnd/>
          </a:ln>
        </p:spPr>
        <p:txBody>
          <a:bodyPr>
            <a:spAutoFit/>
          </a:bodyPr>
          <a:lstStyle/>
          <a:p>
            <a:pPr>
              <a:buFont typeface="Wingdings" pitchFamily="2" charset="2"/>
              <a:buChar char="§"/>
            </a:pPr>
            <a:r>
              <a:rPr lang="en-US" dirty="0"/>
              <a:t> 24 </a:t>
            </a:r>
            <a:r>
              <a:rPr lang="en-US" dirty="0"/>
              <a:t>Hdds</a:t>
            </a:r>
            <a:r>
              <a:rPr lang="en-US" dirty="0"/>
              <a:t> installed</a:t>
            </a:r>
          </a:p>
          <a:p>
            <a:pPr>
              <a:buFont typeface="Wingdings" pitchFamily="2" charset="2"/>
              <a:buChar char="§"/>
            </a:pPr>
            <a:r>
              <a:rPr lang="en-US" dirty="0"/>
              <a:t> Drive Slots 1 and 2 are 900G Global Hot spares</a:t>
            </a:r>
            <a:r>
              <a:rPr lang="en-US" sz="1400" dirty="0"/>
              <a:t>(used for both 900G and 300G HDD failures).</a:t>
            </a:r>
            <a:endParaRPr lang="en-US" dirty="0"/>
          </a:p>
          <a:p>
            <a:pPr>
              <a:buFont typeface="Wingdings" pitchFamily="2" charset="2"/>
              <a:buChar char="§"/>
            </a:pPr>
            <a:r>
              <a:rPr lang="en-US" dirty="0"/>
              <a:t> Drives in slots 3 though 8 are 900G 10K RPM</a:t>
            </a:r>
          </a:p>
          <a:p>
            <a:pPr lvl="1">
              <a:buFont typeface="Wingdings" pitchFamily="2" charset="2"/>
              <a:buChar char="§"/>
            </a:pPr>
            <a:r>
              <a:rPr lang="en-US" dirty="0"/>
              <a:t> 3 RAID 1 pairs</a:t>
            </a:r>
          </a:p>
          <a:p>
            <a:pPr lvl="1">
              <a:buFont typeface="Wingdings" pitchFamily="2" charset="2"/>
              <a:buChar char="§"/>
            </a:pPr>
            <a:r>
              <a:rPr lang="en-US" dirty="0"/>
              <a:t> Shared HA file system and management</a:t>
            </a:r>
          </a:p>
          <a:p>
            <a:pPr>
              <a:buFont typeface="Wingdings" pitchFamily="2" charset="2"/>
              <a:buChar char="§"/>
            </a:pPr>
            <a:r>
              <a:rPr lang="en-US" dirty="0"/>
              <a:t> Drives in slots 8 though 24 are 300G 15K RPM</a:t>
            </a:r>
          </a:p>
          <a:p>
            <a:pPr lvl="1">
              <a:buFont typeface="Wingdings" pitchFamily="2" charset="2"/>
              <a:buChar char="§"/>
            </a:pPr>
            <a:r>
              <a:rPr lang="en-US" dirty="0"/>
              <a:t> 8 RAID 1 pairs</a:t>
            </a:r>
          </a:p>
          <a:p>
            <a:pPr lvl="1">
              <a:buFont typeface="Wingdings" pitchFamily="2" charset="2"/>
              <a:buChar char="§"/>
            </a:pPr>
            <a:r>
              <a:rPr lang="en-US" dirty="0"/>
              <a:t> File system metadata.</a:t>
            </a:r>
          </a:p>
          <a:p>
            <a:pPr>
              <a:buFont typeface="Wingdings" pitchFamily="2" charset="2"/>
              <a:buChar char="§"/>
            </a:pPr>
            <a:r>
              <a:rPr lang="en-US" dirty="0"/>
              <a:t> The Expansion Array chassis is populated in the same fashion</a:t>
            </a:r>
          </a:p>
          <a:p>
            <a:pPr>
              <a:buFont typeface="Wingdings" pitchFamily="2" charset="2"/>
              <a:buChar char="§"/>
            </a:pPr>
            <a:endParaRPr lang="en-US" dirty="0"/>
          </a:p>
        </p:txBody>
      </p:sp>
      <p:sp>
        <p:nvSpPr>
          <p:cNvPr id="6"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24</a:t>
            </a:fld>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7772400" cy="639763"/>
          </a:xfrm>
        </p:spPr>
        <p:txBody>
          <a:bodyPr/>
          <a:lstStyle/>
          <a:p>
            <a:r>
              <a:rPr lang="en-US" dirty="0" smtClean="0"/>
              <a:t>Metadata and Expansion Array Rear View</a:t>
            </a:r>
          </a:p>
        </p:txBody>
      </p:sp>
      <p:pic>
        <p:nvPicPr>
          <p:cNvPr id="16389" name="Picture 2"/>
          <p:cNvPicPr>
            <a:picLocks noChangeAspect="1" noChangeArrowheads="1"/>
          </p:cNvPicPr>
          <p:nvPr/>
        </p:nvPicPr>
        <p:blipFill>
          <a:blip r:embed="rId2" cstate="print"/>
          <a:srcRect/>
          <a:stretch>
            <a:fillRect/>
          </a:stretch>
        </p:blipFill>
        <p:spPr bwMode="auto">
          <a:xfrm>
            <a:off x="-152400" y="1295400"/>
            <a:ext cx="9296400" cy="1751013"/>
          </a:xfrm>
          <a:prstGeom prst="rect">
            <a:avLst/>
          </a:prstGeom>
          <a:noFill/>
          <a:ln w="9525">
            <a:noFill/>
            <a:miter lim="800000"/>
            <a:headEnd/>
            <a:tailEnd/>
          </a:ln>
        </p:spPr>
      </p:pic>
      <p:pic>
        <p:nvPicPr>
          <p:cNvPr id="16390" name="Picture 3"/>
          <p:cNvPicPr>
            <a:picLocks noChangeAspect="1" noChangeArrowheads="1"/>
          </p:cNvPicPr>
          <p:nvPr/>
        </p:nvPicPr>
        <p:blipFill>
          <a:blip r:embed="rId3" cstate="print"/>
          <a:srcRect/>
          <a:stretch>
            <a:fillRect/>
          </a:stretch>
        </p:blipFill>
        <p:spPr bwMode="auto">
          <a:xfrm>
            <a:off x="-228600" y="3581400"/>
            <a:ext cx="9372600" cy="1801813"/>
          </a:xfrm>
          <a:prstGeom prst="rect">
            <a:avLst/>
          </a:prstGeom>
          <a:noFill/>
          <a:ln w="9525">
            <a:noFill/>
            <a:miter lim="800000"/>
            <a:headEnd/>
            <a:tailEnd/>
          </a:ln>
        </p:spPr>
      </p:pic>
      <p:sp>
        <p:nvSpPr>
          <p:cNvPr id="6"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25</a:t>
            </a:fld>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28600"/>
            <a:ext cx="7772400" cy="639763"/>
          </a:xfrm>
        </p:spPr>
        <p:txBody>
          <a:bodyPr/>
          <a:lstStyle/>
          <a:p>
            <a:r>
              <a:rPr lang="en-US" dirty="0" smtClean="0"/>
              <a:t>Metadata Array Controller</a:t>
            </a:r>
          </a:p>
        </p:txBody>
      </p:sp>
      <p:pic>
        <p:nvPicPr>
          <p:cNvPr id="17413" name="Picture 2"/>
          <p:cNvPicPr>
            <a:picLocks noChangeAspect="1" noChangeArrowheads="1"/>
          </p:cNvPicPr>
          <p:nvPr/>
        </p:nvPicPr>
        <p:blipFill>
          <a:blip r:embed="rId2" cstate="print"/>
          <a:srcRect/>
          <a:stretch>
            <a:fillRect/>
          </a:stretch>
        </p:blipFill>
        <p:spPr bwMode="auto">
          <a:xfrm>
            <a:off x="304800" y="990600"/>
            <a:ext cx="7996238" cy="4876800"/>
          </a:xfrm>
          <a:prstGeom prst="rect">
            <a:avLst/>
          </a:prstGeom>
          <a:noFill/>
          <a:ln w="9525">
            <a:noFill/>
            <a:miter lim="800000"/>
            <a:headEnd/>
            <a:tailEnd/>
          </a:ln>
        </p:spPr>
      </p:pic>
      <p:sp>
        <p:nvSpPr>
          <p:cNvPr id="5"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26</a:t>
            </a:fld>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0"/>
            <a:ext cx="7772400" cy="639763"/>
          </a:xfrm>
        </p:spPr>
        <p:txBody>
          <a:bodyPr/>
          <a:lstStyle/>
          <a:p>
            <a:r>
              <a:rPr lang="en-US" dirty="0" smtClean="0"/>
              <a:t>Metadata Expansion Array ESM</a:t>
            </a:r>
          </a:p>
        </p:txBody>
      </p:sp>
      <p:pic>
        <p:nvPicPr>
          <p:cNvPr id="18437" name="Picture 2"/>
          <p:cNvPicPr>
            <a:picLocks noChangeAspect="1" noChangeArrowheads="1"/>
          </p:cNvPicPr>
          <p:nvPr/>
        </p:nvPicPr>
        <p:blipFill>
          <a:blip r:embed="rId2" cstate="print"/>
          <a:srcRect/>
          <a:stretch>
            <a:fillRect/>
          </a:stretch>
        </p:blipFill>
        <p:spPr bwMode="auto">
          <a:xfrm>
            <a:off x="198438" y="1219200"/>
            <a:ext cx="8208962" cy="4572000"/>
          </a:xfrm>
          <a:prstGeom prst="rect">
            <a:avLst/>
          </a:prstGeom>
          <a:noFill/>
          <a:ln w="9525">
            <a:noFill/>
            <a:miter lim="800000"/>
            <a:headEnd/>
            <a:tailEnd/>
          </a:ln>
        </p:spPr>
      </p:pic>
      <p:sp>
        <p:nvSpPr>
          <p:cNvPr id="7"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27</a:t>
            </a:fld>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381000" y="2130425"/>
            <a:ext cx="7772400" cy="1470025"/>
          </a:xfrm>
        </p:spPr>
        <p:txBody>
          <a:bodyPr/>
          <a:lstStyle/>
          <a:p>
            <a:r>
              <a:rPr lang="en-US" dirty="0" smtClean="0">
                <a:solidFill>
                  <a:schemeClr val="tx1"/>
                </a:solidFill>
              </a:rPr>
              <a:t>3.  System Interconnect</a:t>
            </a:r>
          </a:p>
        </p:txBody>
      </p:sp>
      <p:sp>
        <p:nvSpPr>
          <p:cNvPr id="4" name="Slide Number Placeholder 3"/>
          <p:cNvSpPr>
            <a:spLocks noGrp="1"/>
          </p:cNvSpPr>
          <p:nvPr>
            <p:ph type="sldNum" sz="quarter" idx="11"/>
          </p:nvPr>
        </p:nvSpPr>
        <p:spPr>
          <a:xfrm>
            <a:off x="228600" y="6618288"/>
            <a:ext cx="463550" cy="246062"/>
          </a:xfrm>
        </p:spPr>
        <p:txBody>
          <a:bodyPr/>
          <a:lstStyle/>
          <a:p>
            <a:fld id="{977134B3-CC9F-4FB1-88A4-5FCF71EEFEA6}" type="slidenum">
              <a:rPr lang="en-US"/>
              <a:pPr/>
              <a:t>28</a:t>
            </a:fld>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228600"/>
            <a:ext cx="7772400" cy="639763"/>
          </a:xfrm>
        </p:spPr>
        <p:txBody>
          <a:bodyPr/>
          <a:lstStyle/>
          <a:p>
            <a:r>
              <a:rPr lang="en-US" dirty="0" smtClean="0"/>
              <a:t>SAS Cable Connections</a:t>
            </a:r>
          </a:p>
        </p:txBody>
      </p:sp>
      <p:pic>
        <p:nvPicPr>
          <p:cNvPr id="20485" name="Picture 2"/>
          <p:cNvPicPr>
            <a:picLocks noGrp="1" noChangeAspect="1" noChangeArrowheads="1"/>
          </p:cNvPicPr>
          <p:nvPr>
            <p:ph idx="1"/>
          </p:nvPr>
        </p:nvPicPr>
        <p:blipFill>
          <a:blip r:embed="rId2" cstate="print"/>
          <a:srcRect/>
          <a:stretch>
            <a:fillRect/>
          </a:stretch>
        </p:blipFill>
        <p:spPr>
          <a:xfrm>
            <a:off x="1143000" y="990600"/>
            <a:ext cx="6790487" cy="5257800"/>
          </a:xfrm>
          <a:noFill/>
        </p:spPr>
      </p:pic>
      <p:sp>
        <p:nvSpPr>
          <p:cNvPr id="5" name="Slide Number Placeholder 4"/>
          <p:cNvSpPr>
            <a:spLocks noGrp="1"/>
          </p:cNvSpPr>
          <p:nvPr>
            <p:ph type="sldNum" sz="quarter" idx="10"/>
          </p:nvPr>
        </p:nvSpPr>
        <p:spPr/>
        <p:txBody>
          <a:bodyPr/>
          <a:lstStyle/>
          <a:p>
            <a:fld id="{6CD602BA-2FE7-4878-9103-97C588FEF4A3}" type="slidenum">
              <a:rPr lang="en-US"/>
              <a:pPr/>
              <a:t>29</a:t>
            </a:fld>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latin typeface="Arial" charset="0"/>
                <a:ea typeface="ＭＳ Ｐゴシック" pitchFamily="34" charset="-128"/>
                <a:cs typeface="Arial" charset="0"/>
              </a:rPr>
              <a:t>Agenda</a:t>
            </a:r>
            <a:endParaRPr dirty="0"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387457" y="1143000"/>
            <a:ext cx="8276095" cy="5366288"/>
          </a:xfrm>
        </p:spPr>
        <p:txBody>
          <a:bodyPr>
            <a:normAutofit/>
          </a:bodyPr>
          <a:lstStyle/>
          <a:p>
            <a:r>
              <a:rPr lang="en-US" sz="1400" u="sng" dirty="0" smtClean="0"/>
              <a:t>Product Management</a:t>
            </a:r>
            <a:r>
              <a:rPr lang="en-US" sz="1400" dirty="0" smtClean="0"/>
              <a:t> (5 minutes): </a:t>
            </a:r>
            <a:r>
              <a:rPr lang="en-US" sz="1400" b="1" dirty="0" smtClean="0"/>
              <a:t>Nick Elvester</a:t>
            </a:r>
            <a:endParaRPr lang="en-US" sz="1400" dirty="0" smtClean="0"/>
          </a:p>
          <a:p>
            <a:pPr lvl="1"/>
            <a:r>
              <a:rPr lang="en-US" sz="1400" dirty="0" smtClean="0"/>
              <a:t>Product Overview, Differences between M330/M660</a:t>
            </a:r>
          </a:p>
          <a:p>
            <a:pPr lvl="1"/>
            <a:r>
              <a:rPr lang="en-US" sz="1400" dirty="0" smtClean="0"/>
              <a:t>Licensing, interactions between old/new</a:t>
            </a:r>
          </a:p>
          <a:p>
            <a:pPr>
              <a:buFontTx/>
              <a:buNone/>
            </a:pPr>
            <a:r>
              <a:rPr lang="en-US" sz="1400" dirty="0" smtClean="0"/>
              <a:t> </a:t>
            </a:r>
          </a:p>
          <a:p>
            <a:r>
              <a:rPr lang="en-US" sz="1400" u="sng" dirty="0" smtClean="0"/>
              <a:t>Service</a:t>
            </a:r>
            <a:r>
              <a:rPr lang="en-US" sz="1400" dirty="0" smtClean="0"/>
              <a:t> (2 minutes): </a:t>
            </a:r>
            <a:r>
              <a:rPr lang="en-US" sz="1400" b="1" dirty="0" smtClean="0"/>
              <a:t>Ping Hu</a:t>
            </a:r>
            <a:r>
              <a:rPr lang="en-US" sz="1400" dirty="0" smtClean="0"/>
              <a:t> </a:t>
            </a:r>
          </a:p>
          <a:p>
            <a:pPr lvl="1"/>
            <a:r>
              <a:rPr lang="en-US" sz="1400" dirty="0" smtClean="0"/>
              <a:t>High Level Service Strategy and FRU list overview</a:t>
            </a:r>
          </a:p>
          <a:p>
            <a:pPr>
              <a:buFontTx/>
              <a:buNone/>
            </a:pPr>
            <a:r>
              <a:rPr lang="en-US" sz="1400" dirty="0" smtClean="0"/>
              <a:t> </a:t>
            </a:r>
          </a:p>
          <a:p>
            <a:r>
              <a:rPr lang="en-US" sz="1400" u="sng" dirty="0" smtClean="0"/>
              <a:t>Educational </a:t>
            </a:r>
            <a:r>
              <a:rPr lang="en-US" sz="1400" u="sng" dirty="0" smtClean="0"/>
              <a:t>Services and Tech Pubs</a:t>
            </a:r>
            <a:r>
              <a:rPr lang="en-US" sz="1400" dirty="0" smtClean="0"/>
              <a:t> </a:t>
            </a:r>
            <a:r>
              <a:rPr lang="en-US" sz="1400" dirty="0" smtClean="0"/>
              <a:t>(2 minutes): </a:t>
            </a:r>
            <a:r>
              <a:rPr lang="en-US" sz="1400" b="1" dirty="0" smtClean="0"/>
              <a:t>Charlotte Taylor</a:t>
            </a:r>
            <a:r>
              <a:rPr lang="en-US" sz="1400" dirty="0" smtClean="0"/>
              <a:t> </a:t>
            </a:r>
          </a:p>
          <a:p>
            <a:pPr lvl="1"/>
            <a:r>
              <a:rPr lang="en-US" sz="1400" dirty="0" smtClean="0"/>
              <a:t>Available </a:t>
            </a:r>
            <a:r>
              <a:rPr lang="en-US" sz="1400" dirty="0" smtClean="0"/>
              <a:t>documentation and training</a:t>
            </a:r>
            <a:endParaRPr lang="en-US" sz="1400" dirty="0" smtClean="0"/>
          </a:p>
          <a:p>
            <a:endParaRPr lang="en-US" sz="1400" dirty="0" smtClean="0"/>
          </a:p>
          <a:p>
            <a:r>
              <a:rPr lang="en-US" sz="1400" u="sng" dirty="0" smtClean="0"/>
              <a:t>Hardware</a:t>
            </a:r>
            <a:r>
              <a:rPr lang="en-US" sz="1400" dirty="0" smtClean="0"/>
              <a:t> (10 minutes): </a:t>
            </a:r>
            <a:r>
              <a:rPr lang="en-US" sz="1400" b="1" dirty="0" smtClean="0"/>
              <a:t>Dan Byers</a:t>
            </a:r>
            <a:r>
              <a:rPr lang="en-US" sz="1400" dirty="0" smtClean="0"/>
              <a:t> </a:t>
            </a:r>
          </a:p>
          <a:p>
            <a:pPr lvl="1"/>
            <a:r>
              <a:rPr lang="en-US" sz="1400" dirty="0" smtClean="0"/>
              <a:t>System block diagram/Configuration</a:t>
            </a:r>
          </a:p>
          <a:p>
            <a:endParaRPr lang="en-US" sz="1400" dirty="0" smtClean="0"/>
          </a:p>
          <a:p>
            <a:r>
              <a:rPr lang="en-US" sz="1400" u="sng" dirty="0" smtClean="0"/>
              <a:t>Platform Software</a:t>
            </a:r>
            <a:r>
              <a:rPr lang="en-US" sz="1400" dirty="0" smtClean="0"/>
              <a:t> (20 minutes): </a:t>
            </a:r>
            <a:r>
              <a:rPr lang="en-US" sz="1400" b="1" dirty="0" smtClean="0"/>
              <a:t>Brian Raccuglia</a:t>
            </a:r>
            <a:r>
              <a:rPr lang="en-US" sz="1400" dirty="0" smtClean="0"/>
              <a:t> </a:t>
            </a:r>
          </a:p>
          <a:p>
            <a:pPr lvl="1"/>
            <a:r>
              <a:rPr lang="en-US" sz="1400" dirty="0" smtClean="0"/>
              <a:t>Differences in Service menu/Networking/Expansion</a:t>
            </a:r>
          </a:p>
          <a:p>
            <a:pPr lvl="1"/>
            <a:r>
              <a:rPr lang="en-US" sz="1400" dirty="0" smtClean="0"/>
              <a:t>Root password, Upgrade expectations</a:t>
            </a:r>
          </a:p>
          <a:p>
            <a:endParaRPr lang="en-US" sz="1400" dirty="0" smtClean="0"/>
          </a:p>
          <a:p>
            <a:r>
              <a:rPr lang="en-US" sz="1400" u="sng" dirty="0" smtClean="0"/>
              <a:t>StorNext Software</a:t>
            </a:r>
            <a:r>
              <a:rPr lang="en-US" sz="1400" dirty="0" smtClean="0"/>
              <a:t> (20 minutes): </a:t>
            </a:r>
            <a:r>
              <a:rPr lang="en-US" sz="1400" b="1" dirty="0" smtClean="0"/>
              <a:t>Brent Pettit/Paal Olsen</a:t>
            </a:r>
            <a:endParaRPr lang="en-US" sz="1400" dirty="0" smtClean="0"/>
          </a:p>
          <a:p>
            <a:pPr lvl="1"/>
            <a:r>
              <a:rPr lang="en-US" sz="1400" dirty="0" smtClean="0"/>
              <a:t>GUI changes, Software differences, File System Configuration</a:t>
            </a:r>
          </a:p>
          <a:p>
            <a:pPr lvl="1"/>
            <a:r>
              <a:rPr lang="en-US" sz="1400" dirty="0" smtClean="0"/>
              <a:t>Gateway functionality/Setup, Gateway Metrics, Licenses</a:t>
            </a:r>
          </a:p>
          <a:p>
            <a:endParaRPr lang="en-US" sz="1400" dirty="0" smtClean="0"/>
          </a:p>
        </p:txBody>
      </p:sp>
      <p:sp>
        <p:nvSpPr>
          <p:cNvPr id="16388" name="Slide Number Placeholder 3"/>
          <p:cNvSpPr>
            <a:spLocks noGrp="1"/>
          </p:cNvSpPr>
          <p:nvPr>
            <p:ph type="sldNum" sz="quarter" idx="10"/>
          </p:nvPr>
        </p:nvSpPr>
        <p:spPr bwMode="auto">
          <a:noFill/>
        </p:spPr>
        <p:txBody>
          <a:bodyPr/>
          <a:lstStyle/>
          <a:p>
            <a:fld id="{221EF911-62F3-4EDC-B53C-6BE2E6121F40}" type="slidenum">
              <a:rPr lang="en-US"/>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Redundant Power Connection</a:t>
            </a:r>
          </a:p>
        </p:txBody>
      </p:sp>
      <p:pic>
        <p:nvPicPr>
          <p:cNvPr id="21509" name="Picture 2"/>
          <p:cNvPicPr>
            <a:picLocks noGrp="1" noChangeAspect="1" noChangeArrowheads="1"/>
          </p:cNvPicPr>
          <p:nvPr>
            <p:ph idx="1"/>
          </p:nvPr>
        </p:nvPicPr>
        <p:blipFill>
          <a:blip r:embed="rId2" cstate="print"/>
          <a:stretch>
            <a:fillRect/>
          </a:stretch>
        </p:blipFill>
        <p:spPr>
          <a:xfrm>
            <a:off x="983438" y="1066800"/>
            <a:ext cx="6554730" cy="5334000"/>
          </a:xfrm>
          <a:noFill/>
        </p:spPr>
      </p:pic>
      <p:sp>
        <p:nvSpPr>
          <p:cNvPr id="5" name="Slide Number Placeholder 4"/>
          <p:cNvSpPr>
            <a:spLocks noGrp="1"/>
          </p:cNvSpPr>
          <p:nvPr>
            <p:ph type="sldNum" sz="quarter" idx="10"/>
          </p:nvPr>
        </p:nvSpPr>
        <p:spPr/>
        <p:txBody>
          <a:bodyPr/>
          <a:lstStyle/>
          <a:p>
            <a:fld id="{FC63E1F2-5F7F-4A3C-8CDE-12699B8F2CB1}" type="slidenum">
              <a:rPr lang="en-US"/>
              <a:pPr/>
              <a:t>30</a:t>
            </a:fld>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p:cNvSpPr>
            <a:spLocks noGrp="1"/>
          </p:cNvSpPr>
          <p:nvPr>
            <p:ph type="title" idx="4294967295"/>
          </p:nvPr>
        </p:nvSpPr>
        <p:spPr>
          <a:xfrm>
            <a:off x="304800" y="152400"/>
            <a:ext cx="8229600" cy="457200"/>
          </a:xfrm>
        </p:spPr>
        <p:txBody>
          <a:bodyPr/>
          <a:lstStyle/>
          <a:p>
            <a:pPr eaLnBrk="1" hangingPunct="1"/>
            <a:r>
              <a:rPr lang="en-US" sz="2400" b="1" dirty="0" smtClean="0"/>
              <a:t>M661</a:t>
            </a:r>
            <a:r>
              <a:rPr lang="en-US" sz="2400" dirty="0" smtClean="0"/>
              <a:t> </a:t>
            </a:r>
            <a:r>
              <a:rPr lang="en-US" sz="2400" b="1" dirty="0" smtClean="0"/>
              <a:t>Ethernet Port Usage   </a:t>
            </a:r>
          </a:p>
        </p:txBody>
      </p:sp>
      <p:pic>
        <p:nvPicPr>
          <p:cNvPr id="22531" name="Picture 73"/>
          <p:cNvPicPr>
            <a:picLocks noChangeAspect="1" noChangeArrowheads="1"/>
          </p:cNvPicPr>
          <p:nvPr/>
        </p:nvPicPr>
        <p:blipFill>
          <a:blip r:embed="rId3" cstate="print"/>
          <a:srcRect/>
          <a:stretch>
            <a:fillRect/>
          </a:stretch>
        </p:blipFill>
        <p:spPr bwMode="auto">
          <a:xfrm>
            <a:off x="914400" y="990600"/>
            <a:ext cx="7110171" cy="5257800"/>
          </a:xfrm>
          <a:prstGeom prst="rect">
            <a:avLst/>
          </a:prstGeom>
          <a:noFill/>
          <a:ln w="9525">
            <a:noFill/>
            <a:miter lim="800000"/>
            <a:headEnd/>
            <a:tailEnd/>
          </a:ln>
        </p:spPr>
      </p:pic>
      <p:sp>
        <p:nvSpPr>
          <p:cNvPr id="4" name="Slide Number Placeholder 2"/>
          <p:cNvSpPr>
            <a:spLocks noGrp="1"/>
          </p:cNvSpPr>
          <p:nvPr>
            <p:ph type="sldNum" sz="quarter" idx="11"/>
          </p:nvPr>
        </p:nvSpPr>
        <p:spPr>
          <a:xfrm>
            <a:off x="228600" y="6618288"/>
            <a:ext cx="463550" cy="246062"/>
          </a:xfrm>
        </p:spPr>
        <p:txBody>
          <a:bodyPr/>
          <a:lstStyle/>
          <a:p>
            <a:fld id="{1B512C73-44B7-4174-93DA-8FA1227EFB3E}" type="slidenum">
              <a:rPr lang="en-US"/>
              <a:pPr/>
              <a:t>31</a:t>
            </a:fld>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p:cNvSpPr>
            <a:spLocks noGrp="1"/>
          </p:cNvSpPr>
          <p:nvPr>
            <p:ph type="title" idx="4294967295"/>
          </p:nvPr>
        </p:nvSpPr>
        <p:spPr>
          <a:xfrm>
            <a:off x="304800" y="152400"/>
            <a:ext cx="8229600" cy="457200"/>
          </a:xfrm>
        </p:spPr>
        <p:txBody>
          <a:bodyPr/>
          <a:lstStyle/>
          <a:p>
            <a:pPr eaLnBrk="1" hangingPunct="1"/>
            <a:r>
              <a:rPr lang="en-US" sz="2400" b="1" dirty="0" smtClean="0"/>
              <a:t>M662</a:t>
            </a:r>
            <a:r>
              <a:rPr lang="en-US" sz="2400" dirty="0" smtClean="0"/>
              <a:t> </a:t>
            </a:r>
            <a:r>
              <a:rPr lang="en-US" sz="2400" b="1" dirty="0" smtClean="0"/>
              <a:t>Ethernet Port Usage</a:t>
            </a:r>
            <a:endParaRPr lang="en-US" sz="2000" b="1" dirty="0" smtClean="0"/>
          </a:p>
        </p:txBody>
      </p:sp>
      <p:pic>
        <p:nvPicPr>
          <p:cNvPr id="23555" name="Picture 52"/>
          <p:cNvPicPr>
            <a:picLocks noChangeAspect="1" noChangeArrowheads="1"/>
          </p:cNvPicPr>
          <p:nvPr/>
        </p:nvPicPr>
        <p:blipFill>
          <a:blip r:embed="rId3" cstate="print"/>
          <a:srcRect/>
          <a:stretch>
            <a:fillRect/>
          </a:stretch>
        </p:blipFill>
        <p:spPr bwMode="auto">
          <a:xfrm>
            <a:off x="914400" y="1004002"/>
            <a:ext cx="7353300" cy="5333298"/>
          </a:xfrm>
          <a:prstGeom prst="rect">
            <a:avLst/>
          </a:prstGeom>
          <a:noFill/>
          <a:ln w="9525">
            <a:noFill/>
            <a:miter lim="800000"/>
            <a:headEnd/>
            <a:tailEnd/>
          </a:ln>
        </p:spPr>
      </p:pic>
      <p:sp>
        <p:nvSpPr>
          <p:cNvPr id="4" name="Slide Number Placeholder 2"/>
          <p:cNvSpPr>
            <a:spLocks noGrp="1"/>
          </p:cNvSpPr>
          <p:nvPr>
            <p:ph type="sldNum" sz="quarter" idx="11"/>
          </p:nvPr>
        </p:nvSpPr>
        <p:spPr>
          <a:xfrm>
            <a:off x="228600" y="6618288"/>
            <a:ext cx="463550" cy="246062"/>
          </a:xfrm>
        </p:spPr>
        <p:txBody>
          <a:bodyPr/>
          <a:lstStyle/>
          <a:p>
            <a:fld id="{1B512C73-44B7-4174-93DA-8FA1227EFB3E}" type="slidenum">
              <a:rPr lang="en-US"/>
              <a:pPr/>
              <a:t>32</a:t>
            </a:fld>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B512C73-44B7-4174-93DA-8FA1227EFB3E}" type="slidenum">
              <a:rPr lang="en-US"/>
              <a:pPr/>
              <a:t>33</a:t>
            </a:fld>
            <a:endParaRPr lang="en-US" sz="1200" dirty="0"/>
          </a:p>
        </p:txBody>
      </p:sp>
      <p:sp>
        <p:nvSpPr>
          <p:cNvPr id="7" name="Title 10"/>
          <p:cNvSpPr txBox="1">
            <a:spLocks/>
          </p:cNvSpPr>
          <p:nvPr/>
        </p:nvSpPr>
        <p:spPr bwMode="auto">
          <a:xfrm>
            <a:off x="457200" y="152400"/>
            <a:ext cx="8229600" cy="457200"/>
          </a:xfrm>
          <a:prstGeom prst="rect">
            <a:avLst/>
          </a:prstGeom>
          <a:noFill/>
          <a:ln w="9525">
            <a:noFill/>
            <a:miter lim="800000"/>
            <a:headEnd/>
            <a:tailEnd/>
          </a:ln>
        </p:spPr>
        <p:txBody>
          <a:bodyPr anchor="ctr"/>
          <a:lstStyle/>
          <a:p>
            <a:r>
              <a:rPr lang="en-US" sz="2400" b="1" dirty="0">
                <a:solidFill>
                  <a:srgbClr val="006AD6"/>
                </a:solidFill>
              </a:rPr>
              <a:t>M66x FC Port Usage </a:t>
            </a:r>
            <a:endParaRPr lang="en-US" sz="4800" b="1" dirty="0">
              <a:solidFill>
                <a:srgbClr val="006AD6"/>
              </a:solidFill>
            </a:endParaRPr>
          </a:p>
        </p:txBody>
      </p:sp>
      <p:pic>
        <p:nvPicPr>
          <p:cNvPr id="24581" name="Picture 34"/>
          <p:cNvPicPr>
            <a:picLocks noChangeAspect="1" noChangeArrowheads="1"/>
          </p:cNvPicPr>
          <p:nvPr/>
        </p:nvPicPr>
        <p:blipFill>
          <a:blip r:embed="rId2" cstate="print"/>
          <a:srcRect/>
          <a:stretch>
            <a:fillRect/>
          </a:stretch>
        </p:blipFill>
        <p:spPr bwMode="auto">
          <a:xfrm>
            <a:off x="457200" y="1019851"/>
            <a:ext cx="8299450" cy="515234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381000" y="2130425"/>
            <a:ext cx="7772400" cy="1470025"/>
          </a:xfrm>
        </p:spPr>
        <p:txBody>
          <a:bodyPr/>
          <a:lstStyle/>
          <a:p>
            <a:r>
              <a:rPr lang="en-US" dirty="0" smtClean="0">
                <a:solidFill>
                  <a:schemeClr val="tx1"/>
                </a:solidFill>
              </a:rPr>
              <a:t>4.  Firmware and BIOS Settings</a:t>
            </a:r>
          </a:p>
        </p:txBody>
      </p:sp>
      <p:sp>
        <p:nvSpPr>
          <p:cNvPr id="5" name="Slide Number Placeholder 2"/>
          <p:cNvSpPr>
            <a:spLocks noGrp="1"/>
          </p:cNvSpPr>
          <p:nvPr>
            <p:ph type="sldNum" sz="quarter" idx="11"/>
          </p:nvPr>
        </p:nvSpPr>
        <p:spPr>
          <a:xfrm>
            <a:off x="228600" y="6618288"/>
            <a:ext cx="463550" cy="246062"/>
          </a:xfrm>
        </p:spPr>
        <p:txBody>
          <a:bodyPr/>
          <a:lstStyle/>
          <a:p>
            <a:fld id="{1B512C73-44B7-4174-93DA-8FA1227EFB3E}" type="slidenum">
              <a:rPr lang="en-US"/>
              <a:pPr/>
              <a:t>34</a:t>
            </a:fld>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26627" name="Rectangle 2"/>
          <p:cNvSpPr>
            <a:spLocks noGrp="1" noChangeArrowheads="1"/>
          </p:cNvSpPr>
          <p:nvPr>
            <p:ph type="title" idx="4294967295"/>
          </p:nvPr>
        </p:nvSpPr>
        <p:spPr>
          <a:xfrm>
            <a:off x="304800" y="198438"/>
            <a:ext cx="8686800" cy="639762"/>
          </a:xfrm>
        </p:spPr>
        <p:txBody>
          <a:bodyPr/>
          <a:lstStyle/>
          <a:p>
            <a:r>
              <a:rPr lang="en-US" dirty="0" smtClean="0"/>
              <a:t>BIOS And Firmware</a:t>
            </a:r>
          </a:p>
        </p:txBody>
      </p:sp>
      <p:sp>
        <p:nvSpPr>
          <p:cNvPr id="26628" name="Rectangle 3"/>
          <p:cNvSpPr>
            <a:spLocks noGrp="1" noChangeArrowheads="1"/>
          </p:cNvSpPr>
          <p:nvPr>
            <p:ph type="body" idx="4294967295"/>
          </p:nvPr>
        </p:nvSpPr>
        <p:spPr>
          <a:xfrm>
            <a:off x="304800" y="990600"/>
            <a:ext cx="8915400" cy="5105400"/>
          </a:xfrm>
        </p:spPr>
        <p:txBody>
          <a:bodyPr/>
          <a:lstStyle/>
          <a:p>
            <a:pPr marL="338138" indent="-338138" defTabSz="914400"/>
            <a:r>
              <a:rPr lang="en-US" dirty="0" smtClean="0">
                <a:solidFill>
                  <a:schemeClr val="tx1"/>
                </a:solidFill>
              </a:rPr>
              <a:t>Bios and firmware versions are specified and qualified (as matched sets) by engineering. This includes: </a:t>
            </a:r>
          </a:p>
          <a:p>
            <a:pPr marL="738188" lvl="1" indent="-338138" defTabSz="914400"/>
            <a:r>
              <a:rPr lang="en-US" dirty="0" smtClean="0">
                <a:solidFill>
                  <a:schemeClr val="tx1"/>
                </a:solidFill>
              </a:rPr>
              <a:t>M66x Server Bios.</a:t>
            </a:r>
          </a:p>
          <a:p>
            <a:pPr marL="738188" lvl="1" indent="-338138" defTabSz="914400"/>
            <a:r>
              <a:rPr lang="en-US" dirty="0" smtClean="0">
                <a:solidFill>
                  <a:schemeClr val="tx1"/>
                </a:solidFill>
              </a:rPr>
              <a:t>M66x Server firmware.</a:t>
            </a:r>
          </a:p>
          <a:p>
            <a:pPr marL="738188" lvl="1" indent="-338138" defTabSz="914400"/>
            <a:r>
              <a:rPr lang="en-US" dirty="0" smtClean="0">
                <a:solidFill>
                  <a:schemeClr val="tx1"/>
                </a:solidFill>
              </a:rPr>
              <a:t>Metadata Array firmware.</a:t>
            </a:r>
          </a:p>
          <a:p>
            <a:pPr marL="338138" indent="-338138" defTabSz="914400"/>
            <a:r>
              <a:rPr lang="en-US" dirty="0" smtClean="0">
                <a:solidFill>
                  <a:schemeClr val="tx1"/>
                </a:solidFill>
              </a:rPr>
              <a:t>Product Bios and firmware versions do not change until qualified and released by engineering.</a:t>
            </a:r>
          </a:p>
          <a:p>
            <a:pPr marL="338138" indent="-338138" defTabSz="914400"/>
            <a:r>
              <a:rPr lang="en-US" dirty="0" smtClean="0">
                <a:solidFill>
                  <a:schemeClr val="tx1"/>
                </a:solidFill>
              </a:rPr>
              <a:t>Unqualified versions should not be shipped or installed in the field.</a:t>
            </a:r>
          </a:p>
          <a:p>
            <a:pPr marL="338138" indent="-338138" defTabSz="914400"/>
            <a:r>
              <a:rPr lang="en-US" dirty="0" smtClean="0">
                <a:solidFill>
                  <a:schemeClr val="tx1"/>
                </a:solidFill>
              </a:rPr>
              <a:t>Most M66x firmware is auto-leveled (up or down) by the software.</a:t>
            </a:r>
          </a:p>
          <a:p>
            <a:pPr marL="338138" indent="-338138" defTabSz="914400"/>
            <a:r>
              <a:rPr lang="en-US" dirty="0" smtClean="0">
                <a:solidFill>
                  <a:schemeClr val="tx1"/>
                </a:solidFill>
              </a:rPr>
              <a:t>The BIOS is auto-upgraded only by the M660x software. Downgrade is manual.</a:t>
            </a:r>
          </a:p>
          <a:p>
            <a:pPr marL="738188" lvl="1" indent="-338138" defTabSz="914400"/>
            <a:endParaRPr lang="en-US" dirty="0" smtClean="0">
              <a:solidFill>
                <a:schemeClr val="tx1"/>
              </a:solidFill>
            </a:endParaRPr>
          </a:p>
          <a:p>
            <a:pPr marL="738188" lvl="1" indent="-338138" defTabSz="914400"/>
            <a:endParaRPr lang="en-US" dirty="0" smtClean="0">
              <a:solidFill>
                <a:schemeClr val="tx1"/>
              </a:solidFill>
            </a:endParaRPr>
          </a:p>
          <a:p>
            <a:pPr lvl="2" defTabSz="914400"/>
            <a:endParaRPr lang="en-US" dirty="0" smtClean="0">
              <a:solidFill>
                <a:schemeClr val="tx1"/>
              </a:solidFill>
            </a:endParaRPr>
          </a:p>
          <a:p>
            <a:pPr marL="738188" lvl="1" indent="-338138" defTabSz="914400"/>
            <a:endParaRPr lang="en-US" sz="2000" dirty="0" smtClean="0">
              <a:solidFill>
                <a:schemeClr val="tx1"/>
              </a:solidFill>
            </a:endParaRPr>
          </a:p>
        </p:txBody>
      </p:sp>
      <p:sp>
        <p:nvSpPr>
          <p:cNvPr id="5" name="Slide Number Placeholder 2"/>
          <p:cNvSpPr>
            <a:spLocks noGrp="1"/>
          </p:cNvSpPr>
          <p:nvPr>
            <p:ph type="sldNum" sz="quarter" idx="11"/>
          </p:nvPr>
        </p:nvSpPr>
        <p:spPr>
          <a:xfrm>
            <a:off x="228600" y="6618288"/>
            <a:ext cx="463550" cy="246062"/>
          </a:xfrm>
        </p:spPr>
        <p:txBody>
          <a:bodyPr/>
          <a:lstStyle/>
          <a:p>
            <a:fld id="{1B512C73-44B7-4174-93DA-8FA1227EFB3E}" type="slidenum">
              <a:rPr lang="en-US"/>
              <a:pPr/>
              <a:t>35</a:t>
            </a:fld>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1028" name="Rectangle 2"/>
          <p:cNvSpPr>
            <a:spLocks noGrp="1" noChangeArrowheads="1"/>
          </p:cNvSpPr>
          <p:nvPr>
            <p:ph type="title" idx="4294967295"/>
          </p:nvPr>
        </p:nvSpPr>
        <p:spPr>
          <a:xfrm>
            <a:off x="304800" y="76200"/>
            <a:ext cx="8686800" cy="639763"/>
          </a:xfrm>
        </p:spPr>
        <p:txBody>
          <a:bodyPr/>
          <a:lstStyle/>
          <a:p>
            <a:r>
              <a:rPr lang="en-US" dirty="0" smtClean="0"/>
              <a:t>FW Version and Leveling</a:t>
            </a:r>
            <a:endParaRPr lang="en-US" sz="2400" dirty="0" smtClean="0"/>
          </a:p>
        </p:txBody>
      </p:sp>
      <p:graphicFrame>
        <p:nvGraphicFramePr>
          <p:cNvPr id="1026" name="Object 5"/>
          <p:cNvGraphicFramePr>
            <a:graphicFrameLocks noChangeAspect="1"/>
          </p:cNvGraphicFramePr>
          <p:nvPr/>
        </p:nvGraphicFramePr>
        <p:xfrm>
          <a:off x="790739" y="990600"/>
          <a:ext cx="7303924" cy="5181600"/>
        </p:xfrm>
        <a:graphic>
          <a:graphicData uri="http://schemas.openxmlformats.org/presentationml/2006/ole">
            <p:oleObj spid="_x0000_s1026" name="Worksheet" r:id="rId4" imgW="4037252" imgH="2864119" progId="Excel.Sheet.12">
              <p:embed/>
            </p:oleObj>
          </a:graphicData>
        </a:graphic>
      </p:graphicFrame>
      <p:sp>
        <p:nvSpPr>
          <p:cNvPr id="5" name="Slide Number Placeholder 2"/>
          <p:cNvSpPr>
            <a:spLocks noGrp="1"/>
          </p:cNvSpPr>
          <p:nvPr>
            <p:ph type="sldNum" sz="quarter" idx="11"/>
          </p:nvPr>
        </p:nvSpPr>
        <p:spPr>
          <a:xfrm>
            <a:off x="228600" y="6618288"/>
            <a:ext cx="463550" cy="246062"/>
          </a:xfrm>
        </p:spPr>
        <p:txBody>
          <a:bodyPr/>
          <a:lstStyle/>
          <a:p>
            <a:fld id="{1B512C73-44B7-4174-93DA-8FA1227EFB3E}" type="slidenum">
              <a:rPr lang="en-US"/>
              <a:pPr/>
              <a:t>36</a:t>
            </a:fld>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pPr eaLnBrk="0" hangingPunct="0"/>
            <a:r>
              <a:rPr lang="en-US" sz="700" b="1" dirty="0">
                <a:solidFill>
                  <a:schemeClr val="bg1"/>
                </a:solidFill>
              </a:rPr>
              <a:t>© 2009 Quantum Corporation. Company Confidential. Forward-looking information is based upon multiple assumptions and uncertainties, does not necessarily represent the company’s outlook and is for planning purposes only.</a:t>
            </a:r>
          </a:p>
        </p:txBody>
      </p:sp>
      <p:sp>
        <p:nvSpPr>
          <p:cNvPr id="27651" name="Rectangle 2"/>
          <p:cNvSpPr>
            <a:spLocks noGrp="1" noChangeArrowheads="1"/>
          </p:cNvSpPr>
          <p:nvPr>
            <p:ph type="title" idx="4294967295"/>
          </p:nvPr>
        </p:nvSpPr>
        <p:spPr>
          <a:xfrm>
            <a:off x="304800" y="198438"/>
            <a:ext cx="8686800" cy="639762"/>
          </a:xfrm>
        </p:spPr>
        <p:txBody>
          <a:bodyPr/>
          <a:lstStyle/>
          <a:p>
            <a:r>
              <a:rPr lang="en-US" dirty="0" smtClean="0"/>
              <a:t>BIOS Settings</a:t>
            </a:r>
          </a:p>
        </p:txBody>
      </p:sp>
      <p:sp>
        <p:nvSpPr>
          <p:cNvPr id="27652" name="Rectangle 3"/>
          <p:cNvSpPr>
            <a:spLocks noGrp="1" noChangeArrowheads="1"/>
          </p:cNvSpPr>
          <p:nvPr>
            <p:ph type="body" idx="4294967295"/>
          </p:nvPr>
        </p:nvSpPr>
        <p:spPr>
          <a:xfrm>
            <a:off x="304800" y="1066800"/>
            <a:ext cx="8915400" cy="5105400"/>
          </a:xfrm>
        </p:spPr>
        <p:txBody>
          <a:bodyPr/>
          <a:lstStyle/>
          <a:p>
            <a:pPr marL="338138" indent="-338138" defTabSz="914400"/>
            <a:r>
              <a:rPr lang="en-US" sz="2800" dirty="0" smtClean="0">
                <a:solidFill>
                  <a:schemeClr val="tx1"/>
                </a:solidFill>
              </a:rPr>
              <a:t>OEM Ready XL BIOS(not custom for Quantum).</a:t>
            </a:r>
            <a:endParaRPr lang="en-US" sz="2000" dirty="0" smtClean="0">
              <a:solidFill>
                <a:schemeClr val="tx1"/>
              </a:solidFill>
            </a:endParaRPr>
          </a:p>
          <a:p>
            <a:pPr marL="338138" indent="-338138" defTabSz="914400"/>
            <a:r>
              <a:rPr lang="en-US" sz="2600" dirty="0" smtClean="0">
                <a:solidFill>
                  <a:schemeClr val="tx1"/>
                </a:solidFill>
              </a:rPr>
              <a:t>5 of the customized BIOS Settings are not configurable by M66x software.  </a:t>
            </a:r>
            <a:r>
              <a:rPr lang="en-US" dirty="0" smtClean="0">
                <a:solidFill>
                  <a:schemeClr val="tx1"/>
                </a:solidFill>
              </a:rPr>
              <a:t>These settings need to be manually set in manufacturing and in the field during a FRU motherboard or CMOS battery replacement:</a:t>
            </a:r>
          </a:p>
          <a:p>
            <a:pPr lvl="2" defTabSz="914400"/>
            <a:r>
              <a:rPr lang="en-US" dirty="0" smtClean="0">
                <a:solidFill>
                  <a:schemeClr val="tx1"/>
                </a:solidFill>
              </a:rPr>
              <a:t>System Memory Testing – Default is enabled </a:t>
            </a:r>
            <a:r>
              <a:rPr lang="en-US" dirty="0" smtClean="0">
                <a:solidFill>
                  <a:schemeClr val="tx1"/>
                </a:solidFill>
                <a:sym typeface="Wingdings" pitchFamily="2" charset="2"/>
              </a:rPr>
              <a:t></a:t>
            </a:r>
            <a:r>
              <a:rPr lang="en-US" dirty="0" smtClean="0">
                <a:solidFill>
                  <a:schemeClr val="tx1"/>
                </a:solidFill>
              </a:rPr>
              <a:t> Quantum sets to disabled.</a:t>
            </a:r>
          </a:p>
          <a:p>
            <a:pPr lvl="2" defTabSz="914400"/>
            <a:r>
              <a:rPr lang="en-US" dirty="0" smtClean="0">
                <a:solidFill>
                  <a:schemeClr val="tx1"/>
                </a:solidFill>
              </a:rPr>
              <a:t>Embedded NIC 1 and 2 – Default is enabled with PXE</a:t>
            </a:r>
            <a:r>
              <a:rPr lang="en-US" dirty="0" smtClean="0">
                <a:solidFill>
                  <a:schemeClr val="tx1"/>
                </a:solidFill>
                <a:sym typeface="Wingdings" pitchFamily="2" charset="2"/>
              </a:rPr>
              <a:t> </a:t>
            </a:r>
            <a:r>
              <a:rPr lang="en-US" dirty="0" smtClean="0">
                <a:solidFill>
                  <a:schemeClr val="tx1"/>
                </a:solidFill>
              </a:rPr>
              <a:t> Quantum sets to enabled.</a:t>
            </a:r>
          </a:p>
          <a:p>
            <a:pPr lvl="2" defTabSz="914400"/>
            <a:r>
              <a:rPr lang="en-US" dirty="0" smtClean="0">
                <a:solidFill>
                  <a:schemeClr val="tx1"/>
                </a:solidFill>
              </a:rPr>
              <a:t>Remote Terminal Type – Default is VT100</a:t>
            </a:r>
            <a:r>
              <a:rPr lang="en-US" dirty="0" smtClean="0">
                <a:solidFill>
                  <a:schemeClr val="tx1"/>
                </a:solidFill>
                <a:sym typeface="Wingdings" pitchFamily="2" charset="2"/>
              </a:rPr>
              <a:t> </a:t>
            </a:r>
            <a:r>
              <a:rPr lang="en-US" dirty="0" smtClean="0">
                <a:solidFill>
                  <a:schemeClr val="tx1"/>
                </a:solidFill>
              </a:rPr>
              <a:t> Quantum sets to ANSI.</a:t>
            </a:r>
          </a:p>
          <a:p>
            <a:pPr lvl="2" defTabSz="914400"/>
            <a:r>
              <a:rPr lang="en-US" dirty="0" smtClean="0">
                <a:solidFill>
                  <a:schemeClr val="tx1"/>
                </a:solidFill>
              </a:rPr>
              <a:t>Report Keyboard Errors – Default is report</a:t>
            </a:r>
            <a:r>
              <a:rPr lang="en-US" dirty="0" smtClean="0">
                <a:solidFill>
                  <a:schemeClr val="tx1"/>
                </a:solidFill>
                <a:sym typeface="Wingdings" pitchFamily="2" charset="2"/>
              </a:rPr>
              <a:t> </a:t>
            </a:r>
            <a:r>
              <a:rPr lang="en-US" dirty="0" smtClean="0">
                <a:solidFill>
                  <a:schemeClr val="tx1"/>
                </a:solidFill>
              </a:rPr>
              <a:t> Quantum sets to Do Not Report</a:t>
            </a:r>
          </a:p>
          <a:p>
            <a:pPr lvl="2" defTabSz="914400"/>
            <a:r>
              <a:rPr lang="en-US" dirty="0" smtClean="0">
                <a:solidFill>
                  <a:schemeClr val="tx1"/>
                </a:solidFill>
              </a:rPr>
              <a:t>F1/F2 Prompt on Error – Default is enabled</a:t>
            </a:r>
            <a:r>
              <a:rPr lang="en-US" dirty="0" smtClean="0">
                <a:solidFill>
                  <a:schemeClr val="tx1"/>
                </a:solidFill>
                <a:sym typeface="Wingdings" pitchFamily="2" charset="2"/>
              </a:rPr>
              <a:t> </a:t>
            </a:r>
            <a:r>
              <a:rPr lang="en-US" dirty="0" smtClean="0">
                <a:solidFill>
                  <a:schemeClr val="tx1"/>
                </a:solidFill>
              </a:rPr>
              <a:t> Quantum sets to Disabled.</a:t>
            </a:r>
          </a:p>
          <a:p>
            <a:pPr marL="338138" indent="-338138" defTabSz="914400"/>
            <a:r>
              <a:rPr lang="en-US" dirty="0" smtClean="0">
                <a:solidFill>
                  <a:schemeClr val="tx1"/>
                </a:solidFill>
              </a:rPr>
              <a:t>9 other BIOS settings are not checked by M66x software but use Dell defaults.</a:t>
            </a:r>
          </a:p>
          <a:p>
            <a:pPr marL="338138" indent="-338138" defTabSz="914400"/>
            <a:r>
              <a:rPr lang="en-US" dirty="0" smtClean="0">
                <a:solidFill>
                  <a:schemeClr val="tx1"/>
                </a:solidFill>
              </a:rPr>
              <a:t>The rest of the Bios settings are checked and set by M66x software.</a:t>
            </a:r>
          </a:p>
          <a:p>
            <a:pPr lvl="1" defTabSz="914400"/>
            <a:endParaRPr lang="en-US" dirty="0" smtClean="0">
              <a:solidFill>
                <a:schemeClr val="tx1"/>
              </a:solidFill>
            </a:endParaRPr>
          </a:p>
          <a:p>
            <a:pPr lvl="1" defTabSz="914400"/>
            <a:endParaRPr lang="en-US" dirty="0" smtClean="0">
              <a:solidFill>
                <a:schemeClr val="tx1"/>
              </a:solidFill>
            </a:endParaRPr>
          </a:p>
          <a:p>
            <a:pPr lvl="2" defTabSz="914400"/>
            <a:endParaRPr lang="en-US" dirty="0" smtClean="0">
              <a:solidFill>
                <a:schemeClr val="tx1"/>
              </a:solidFill>
            </a:endParaRPr>
          </a:p>
          <a:p>
            <a:pPr lvl="1" defTabSz="914400"/>
            <a:endParaRPr lang="en-US" sz="2000" dirty="0" smtClean="0">
              <a:solidFill>
                <a:schemeClr val="tx1"/>
              </a:solidFill>
            </a:endParaRPr>
          </a:p>
        </p:txBody>
      </p:sp>
      <p:sp>
        <p:nvSpPr>
          <p:cNvPr id="5" name="Slide Number Placeholder 2"/>
          <p:cNvSpPr>
            <a:spLocks noGrp="1"/>
          </p:cNvSpPr>
          <p:nvPr>
            <p:ph type="sldNum" sz="quarter" idx="11"/>
          </p:nvPr>
        </p:nvSpPr>
        <p:spPr>
          <a:xfrm>
            <a:off x="228600" y="6618288"/>
            <a:ext cx="463550" cy="246062"/>
          </a:xfrm>
        </p:spPr>
        <p:txBody>
          <a:bodyPr/>
          <a:lstStyle/>
          <a:p>
            <a:fld id="{1B512C73-44B7-4174-93DA-8FA1227EFB3E}" type="slidenum">
              <a:rPr lang="en-US"/>
              <a:pPr/>
              <a:t>37</a:t>
            </a:fld>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Brian Raccuglia</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2012</a:t>
            </a:r>
            <a:endParaRPr dirty="0"/>
          </a:p>
        </p:txBody>
      </p:sp>
      <p:sp>
        <p:nvSpPr>
          <p:cNvPr id="5" name="Text Placeholder 4"/>
          <p:cNvSpPr>
            <a:spLocks noGrp="1"/>
          </p:cNvSpPr>
          <p:nvPr>
            <p:ph type="body" sz="quarter" idx="16"/>
          </p:nvPr>
        </p:nvSpPr>
        <p:spPr>
          <a:xfrm>
            <a:off x="2125663" y="1889125"/>
            <a:ext cx="3573462" cy="1443038"/>
          </a:xfrm>
        </p:spPr>
        <p:txBody>
          <a:bodyPr>
            <a:normAutofit lnSpcReduction="10000"/>
          </a:bodyPr>
          <a:lstStyle/>
          <a:p>
            <a:pPr>
              <a:buFont typeface="Wingdings" charset="2"/>
              <a:buNone/>
              <a:defRPr/>
            </a:pPr>
            <a:r>
              <a:rPr dirty="0" smtClean="0"/>
              <a:t>StorNext M660 Platform Software</a:t>
            </a:r>
            <a:endParaRPr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dirty="0" smtClean="0">
                <a:latin typeface="Arial" charset="0"/>
                <a:ea typeface="ＭＳ Ｐゴシック"/>
                <a:cs typeface="Arial" charset="0"/>
              </a:rPr>
              <a:t>Platform Software</a:t>
            </a:r>
          </a:p>
        </p:txBody>
      </p:sp>
      <p:sp>
        <p:nvSpPr>
          <p:cNvPr id="34819" name="Rectangle 3"/>
          <p:cNvSpPr>
            <a:spLocks noGrp="1"/>
          </p:cNvSpPr>
          <p:nvPr>
            <p:ph type="body" idx="1"/>
          </p:nvPr>
        </p:nvSpPr>
        <p:spPr/>
        <p:txBody>
          <a:bodyPr/>
          <a:lstStyle/>
          <a:p>
            <a:pPr>
              <a:lnSpc>
                <a:spcPct val="80000"/>
              </a:lnSpc>
            </a:pPr>
            <a:r>
              <a:rPr sz="2000" dirty="0" smtClean="0">
                <a:latin typeface="Arial" charset="0"/>
                <a:ea typeface="ＭＳ Ｐゴシック"/>
                <a:cs typeface="Arial" charset="0"/>
              </a:rPr>
              <a:t>Service Menu changes vs. M330</a:t>
            </a:r>
          </a:p>
          <a:p>
            <a:pPr lvl="1">
              <a:lnSpc>
                <a:spcPct val="80000"/>
              </a:lnSpc>
            </a:pPr>
            <a:r>
              <a:rPr sz="1600" dirty="0" smtClean="0">
                <a:latin typeface="Arial" charset="0"/>
                <a:ea typeface="ＭＳ Ｐゴシック"/>
                <a:cs typeface="Arial" charset="0"/>
              </a:rPr>
              <a:t>M660 does not have the options to reconfigure the MD LUNs to allow for more filesystem support.  There is now a physical expansion option for the M660 to expand the number of supported filesystems</a:t>
            </a:r>
          </a:p>
          <a:p>
            <a:pPr lvl="1">
              <a:lnSpc>
                <a:spcPct val="80000"/>
              </a:lnSpc>
            </a:pPr>
            <a:r>
              <a:rPr sz="1600" dirty="0" smtClean="0">
                <a:latin typeface="Arial" charset="0"/>
                <a:ea typeface="ＭＳ Ｐゴシック"/>
                <a:cs typeface="Arial" charset="0"/>
              </a:rPr>
              <a:t>M661 has a “conversion” option to convert an M661 to and M662</a:t>
            </a:r>
          </a:p>
          <a:p>
            <a:pPr lvl="2">
              <a:lnSpc>
                <a:spcPct val="80000"/>
              </a:lnSpc>
              <a:buFont typeface="Wingdings" pitchFamily="2" charset="2"/>
              <a:buNone/>
            </a:pPr>
            <a:r>
              <a:rPr sz="1400" dirty="0" smtClean="0">
                <a:latin typeface="Arial" charset="0"/>
                <a:ea typeface="ＭＳ Ｐゴシック"/>
                <a:cs typeface="Arial" charset="0"/>
              </a:rPr>
              <a:t>*** Service Engineering Tools Menu ***</a:t>
            </a:r>
          </a:p>
          <a:p>
            <a:pPr lvl="2">
              <a:lnSpc>
                <a:spcPct val="80000"/>
              </a:lnSpc>
              <a:buFont typeface="Wingdings" pitchFamily="2" charset="2"/>
              <a:buNone/>
            </a:pPr>
            <a:endParaRPr sz="1400" dirty="0" smtClean="0">
              <a:latin typeface="Arial" charset="0"/>
              <a:ea typeface="ＭＳ Ｐゴシック"/>
              <a:cs typeface="Arial" charset="0"/>
            </a:endParaRPr>
          </a:p>
          <a:p>
            <a:pPr lvl="2">
              <a:lnSpc>
                <a:spcPct val="80000"/>
              </a:lnSpc>
              <a:buFont typeface="Wingdings" pitchFamily="2" charset="2"/>
              <a:buNone/>
            </a:pPr>
            <a:r>
              <a:rPr sz="1400" dirty="0" smtClean="0">
                <a:latin typeface="Arial" charset="0"/>
                <a:ea typeface="ＭＳ Ｐゴシック"/>
                <a:cs typeface="Arial" charset="0"/>
              </a:rPr>
              <a:t>0) Base OS Network Setup        - Setup networking for Base OS.</a:t>
            </a:r>
          </a:p>
          <a:p>
            <a:pPr lvl="2">
              <a:lnSpc>
                <a:spcPct val="80000"/>
              </a:lnSpc>
              <a:buFont typeface="Wingdings" pitchFamily="2" charset="2"/>
              <a:buNone/>
            </a:pPr>
            <a:r>
              <a:rPr sz="1400" dirty="0" smtClean="0">
                <a:latin typeface="Arial" charset="0"/>
                <a:ea typeface="ＭＳ Ｐゴシック"/>
                <a:cs typeface="Arial" charset="0"/>
              </a:rPr>
              <a:t>1) Hardware Status             &gt;&gt;&gt; - Display hardware component status and information.</a:t>
            </a:r>
          </a:p>
          <a:p>
            <a:pPr lvl="2">
              <a:lnSpc>
                <a:spcPct val="80000"/>
              </a:lnSpc>
              <a:buFont typeface="Wingdings" pitchFamily="2" charset="2"/>
              <a:buNone/>
            </a:pPr>
            <a:r>
              <a:rPr sz="1400" dirty="0" smtClean="0">
                <a:latin typeface="Arial" charset="0"/>
                <a:ea typeface="ＭＳ Ｐゴシック"/>
                <a:cs typeface="Arial" charset="0"/>
              </a:rPr>
              <a:t>2) Conversions Menu          &gt;&gt;&gt; - Convert node or network setup.</a:t>
            </a:r>
          </a:p>
          <a:p>
            <a:pPr lvl="2">
              <a:lnSpc>
                <a:spcPct val="80000"/>
              </a:lnSpc>
              <a:buFont typeface="Wingdings" pitchFamily="2" charset="2"/>
              <a:buNone/>
            </a:pPr>
            <a:r>
              <a:rPr sz="1400" dirty="0" smtClean="0">
                <a:latin typeface="Arial" charset="0"/>
                <a:ea typeface="ＭＳ Ｐゴシック"/>
                <a:cs typeface="Arial" charset="0"/>
              </a:rPr>
              <a:t>3) Create Shared Filesystem      - MFG USE ONLY: Create the shared SNFS filesystem for HA use.</a:t>
            </a:r>
          </a:p>
          <a:p>
            <a:pPr lvl="2">
              <a:lnSpc>
                <a:spcPct val="80000"/>
              </a:lnSpc>
              <a:buFont typeface="Wingdings" pitchFamily="2" charset="2"/>
              <a:buNone/>
            </a:pPr>
            <a:r>
              <a:rPr sz="1400" dirty="0" smtClean="0">
                <a:latin typeface="Arial" charset="0"/>
                <a:ea typeface="ＭＳ Ｐゴシック"/>
                <a:cs typeface="Arial" charset="0"/>
              </a:rPr>
              <a:t>4) </a:t>
            </a:r>
            <a:r>
              <a:rPr sz="1400" b="1" dirty="0" smtClean="0">
                <a:solidFill>
                  <a:schemeClr val="tx2"/>
                </a:solidFill>
                <a:latin typeface="Arial" charset="0"/>
                <a:ea typeface="ＭＳ Ｐゴシック"/>
                <a:cs typeface="Arial" charset="0"/>
              </a:rPr>
              <a:t>Convert to M662 model        - Hardware conversion from M661 to M662 model</a:t>
            </a:r>
            <a:r>
              <a:rPr sz="1400" dirty="0" smtClean="0">
                <a:latin typeface="Arial" charset="0"/>
                <a:ea typeface="ＭＳ Ｐゴシック"/>
                <a:cs typeface="Arial" charset="0"/>
              </a:rPr>
              <a:t>.</a:t>
            </a:r>
          </a:p>
          <a:p>
            <a:pPr lvl="1">
              <a:lnSpc>
                <a:spcPct val="80000"/>
              </a:lnSpc>
            </a:pPr>
            <a:r>
              <a:rPr sz="1600" dirty="0" smtClean="0">
                <a:latin typeface="Arial" charset="0"/>
                <a:ea typeface="ＭＳ Ｐゴシック"/>
                <a:cs typeface="Arial" charset="0"/>
              </a:rPr>
              <a:t>This conversion option will ask for confirmation and then power down the node so the 4-port 1Gbe card can be replaced with the 2-port 10Gbe card.</a:t>
            </a:r>
          </a:p>
          <a:p>
            <a:pPr lvl="1">
              <a:lnSpc>
                <a:spcPct val="80000"/>
              </a:lnSpc>
            </a:pPr>
            <a:r>
              <a:rPr sz="1600" dirty="0" smtClean="0">
                <a:latin typeface="Arial" charset="0"/>
                <a:ea typeface="ＭＳ Ｐゴシック"/>
                <a:cs typeface="Arial" charset="0"/>
              </a:rPr>
              <a:t>Note: This should be done on both nodes at the same time.</a:t>
            </a:r>
          </a:p>
          <a:p>
            <a:pPr lvl="1">
              <a:lnSpc>
                <a:spcPct val="80000"/>
              </a:lnSpc>
            </a:pPr>
            <a:r>
              <a:rPr sz="1600" dirty="0" smtClean="0">
                <a:latin typeface="Arial" charset="0"/>
                <a:ea typeface="ＭＳ Ｐゴシック"/>
                <a:cs typeface="Arial" charset="0"/>
              </a:rPr>
              <a:t>The existing network configuration on the old 4-port card will be deleted and the network for the 10Gbe ports will need to be done by the customer in the GUI.</a:t>
            </a:r>
          </a:p>
        </p:txBody>
      </p:sp>
      <p:sp>
        <p:nvSpPr>
          <p:cNvPr id="4" name="Slide Number Placeholder 3"/>
          <p:cNvSpPr>
            <a:spLocks noGrp="1"/>
          </p:cNvSpPr>
          <p:nvPr>
            <p:ph type="sldNum" sz="quarter" idx="10"/>
          </p:nvPr>
        </p:nvSpPr>
        <p:spPr>
          <a:xfrm>
            <a:off x="228600" y="6618288"/>
            <a:ext cx="463550" cy="246062"/>
          </a:xfrm>
        </p:spPr>
        <p:txBody>
          <a:bodyPr/>
          <a:lstStyle/>
          <a:p>
            <a:pPr>
              <a:defRPr/>
            </a:pPr>
            <a:fld id="{A43B15EB-C1D3-4B48-9F26-A787BF617B14}" type="slidenum">
              <a:rPr smtClean="0"/>
              <a:pPr>
                <a:defRPr/>
              </a:pPr>
              <a:t>39</a:t>
            </a:fld>
            <a:endParaRPr dirty="0"/>
          </a:p>
        </p:txBody>
      </p:sp>
      <p:sp>
        <p:nvSpPr>
          <p:cNvPr id="5" name="Slide Number Placeholder 3"/>
          <p:cNvSpPr txBox="1">
            <a:spLocks/>
          </p:cNvSpPr>
          <p:nvPr/>
        </p:nvSpPr>
        <p:spPr>
          <a:xfrm>
            <a:off x="381000" y="6770688"/>
            <a:ext cx="463550" cy="24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43B15EB-C1D3-4B48-9F26-A787BF617B14}" type="slidenum">
              <a:rPr kumimoji="0" lang="en-US" sz="1000" b="0" i="0" u="none" strike="noStrike" kern="1200" cap="none" spc="0" normalizeH="0" baseline="0" noProof="0" smtClean="0">
                <a:ln>
                  <a:noFill/>
                </a:ln>
                <a:solidFill>
                  <a:srgbClr val="0DB6EC"/>
                </a:solidFill>
                <a:effectLst/>
                <a:uLnTx/>
                <a:uFillTx/>
                <a:latin typeface="Arial" charset="0"/>
                <a:ea typeface="ＭＳ Ｐゴシック" pitchFamily="34"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0DB6EC"/>
              </a:solidFill>
              <a:effectLst/>
              <a:uLnTx/>
              <a:uFillTx/>
              <a:latin typeface="Arial" charset="0"/>
              <a:ea typeface="ＭＳ Ｐゴシック" pitchFamily="34" charset="-128"/>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Nick Elvester</a:t>
            </a:r>
          </a:p>
          <a:p>
            <a:pPr>
              <a:buFont typeface="Wingdings" charset="2"/>
              <a:buNone/>
              <a:defRPr/>
            </a:pPr>
            <a:r>
              <a:rPr lang="en-US" dirty="0" smtClean="0"/>
              <a:t>Product Manager</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2012</a:t>
            </a:r>
            <a:endParaRPr dirty="0"/>
          </a:p>
        </p:txBody>
      </p:sp>
      <p:sp>
        <p:nvSpPr>
          <p:cNvPr id="5" name="Text Placeholder 4"/>
          <p:cNvSpPr>
            <a:spLocks noGrp="1"/>
          </p:cNvSpPr>
          <p:nvPr>
            <p:ph type="body" sz="quarter" idx="16"/>
          </p:nvPr>
        </p:nvSpPr>
        <p:spPr>
          <a:xfrm>
            <a:off x="2125663" y="1889125"/>
            <a:ext cx="3573462" cy="1443038"/>
          </a:xfrm>
        </p:spPr>
        <p:txBody>
          <a:bodyPr>
            <a:normAutofit/>
          </a:bodyPr>
          <a:lstStyle/>
          <a:p>
            <a:pPr>
              <a:buFont typeface="Wingdings" charset="2"/>
              <a:buNone/>
              <a:defRPr/>
            </a:pPr>
            <a:r>
              <a:rPr dirty="0" smtClean="0"/>
              <a:t>StorNext M660 Introduction</a:t>
            </a:r>
            <a:endParaRPr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dirty="0" smtClean="0">
                <a:latin typeface="Arial" charset="0"/>
                <a:ea typeface="ＭＳ Ｐゴシック"/>
                <a:cs typeface="Arial" charset="0"/>
              </a:rPr>
              <a:t>Platform Software</a:t>
            </a:r>
          </a:p>
        </p:txBody>
      </p:sp>
      <p:sp>
        <p:nvSpPr>
          <p:cNvPr id="35843" name="Rectangle 3"/>
          <p:cNvSpPr>
            <a:spLocks noGrp="1"/>
          </p:cNvSpPr>
          <p:nvPr>
            <p:ph type="body" idx="1"/>
          </p:nvPr>
        </p:nvSpPr>
        <p:spPr/>
        <p:txBody>
          <a:bodyPr/>
          <a:lstStyle/>
          <a:p>
            <a:r>
              <a:rPr sz="2000" dirty="0" smtClean="0">
                <a:latin typeface="Arial" charset="0"/>
                <a:ea typeface="ＭＳ Ｐゴシック"/>
                <a:cs typeface="Arial" charset="0"/>
              </a:rPr>
              <a:t>EBOD expansion option</a:t>
            </a:r>
          </a:p>
          <a:p>
            <a:pPr lvl="1"/>
            <a:r>
              <a:rPr sz="1600" dirty="0" smtClean="0">
                <a:latin typeface="Arial" charset="0"/>
                <a:ea typeface="ＭＳ Ｐゴシック"/>
                <a:cs typeface="Arial" charset="0"/>
              </a:rPr>
              <a:t>New option under the Hardware Configuration -&gt; Setup external Array menu</a:t>
            </a:r>
          </a:p>
          <a:p>
            <a:pPr lvl="2">
              <a:buFont typeface="Wingdings" pitchFamily="2" charset="2"/>
              <a:buNone/>
            </a:pPr>
            <a:r>
              <a:rPr sz="1400" dirty="0" smtClean="0">
                <a:latin typeface="Arial" charset="0"/>
                <a:ea typeface="ＭＳ Ｐゴシック"/>
                <a:cs typeface="Arial" charset="0"/>
              </a:rPr>
              <a:t>*** Service Setup Array Menu ***</a:t>
            </a:r>
          </a:p>
          <a:p>
            <a:pPr lvl="2">
              <a:buFont typeface="Wingdings" pitchFamily="2" charset="2"/>
              <a:buNone/>
            </a:pPr>
            <a:endParaRPr sz="1400" dirty="0" smtClean="0">
              <a:latin typeface="Arial" charset="0"/>
              <a:ea typeface="ＭＳ Ｐゴシック"/>
              <a:cs typeface="Arial" charset="0"/>
            </a:endParaRPr>
          </a:p>
          <a:p>
            <a:pPr lvl="2">
              <a:buFont typeface="Wingdings" pitchFamily="2" charset="2"/>
              <a:buNone/>
            </a:pPr>
            <a:r>
              <a:rPr sz="1400" dirty="0" smtClean="0">
                <a:latin typeface="Arial" charset="0"/>
                <a:ea typeface="ＭＳ Ｐゴシック"/>
                <a:cs typeface="Arial" charset="0"/>
              </a:rPr>
              <a:t>0) Save Array configurations - Save all Array configs before modifications.</a:t>
            </a:r>
          </a:p>
          <a:p>
            <a:pPr lvl="2">
              <a:buFont typeface="Wingdings" pitchFamily="2" charset="2"/>
              <a:buNone/>
            </a:pPr>
            <a:r>
              <a:rPr sz="1400" dirty="0" smtClean="0">
                <a:latin typeface="Arial" charset="0"/>
                <a:ea typeface="ＭＳ Ｐゴシック"/>
                <a:cs typeface="Arial" charset="0"/>
              </a:rPr>
              <a:t>1) Rescan for Arrays             - Rescan the system for the connected NetApp array.</a:t>
            </a:r>
          </a:p>
          <a:p>
            <a:pPr lvl="2">
              <a:buFont typeface="Wingdings" pitchFamily="2" charset="2"/>
              <a:buNone/>
            </a:pPr>
            <a:r>
              <a:rPr sz="1400" dirty="0" smtClean="0">
                <a:latin typeface="Arial" charset="0"/>
                <a:ea typeface="ＭＳ Ｐゴシック"/>
                <a:cs typeface="Arial" charset="0"/>
              </a:rPr>
              <a:t>2) Upgrade Array Firmware  &gt;&gt;&gt; - Download new Array Controller Firmware or NVSRAM.</a:t>
            </a:r>
          </a:p>
          <a:p>
            <a:pPr lvl="2">
              <a:buFont typeface="Wingdings" pitchFamily="2" charset="2"/>
              <a:buNone/>
            </a:pPr>
            <a:r>
              <a:rPr sz="1400" dirty="0" smtClean="0">
                <a:latin typeface="Arial" charset="0"/>
                <a:ea typeface="ＭＳ Ｐゴシック"/>
                <a:cs typeface="Arial" charset="0"/>
              </a:rPr>
              <a:t>3) Display Array BBU status  - Display the status and age of the array BBU.</a:t>
            </a:r>
          </a:p>
          <a:p>
            <a:pPr lvl="2">
              <a:buFont typeface="Wingdings" pitchFamily="2" charset="2"/>
              <a:buNone/>
            </a:pPr>
            <a:r>
              <a:rPr sz="1400" dirty="0" smtClean="0">
                <a:latin typeface="Arial" charset="0"/>
                <a:ea typeface="ＭＳ Ｐゴシック"/>
                <a:cs typeface="Arial" charset="0"/>
              </a:rPr>
              <a:t>4) Reset Array BBU date       - Reset the day counter for a replaced array BBU.</a:t>
            </a:r>
          </a:p>
          <a:p>
            <a:pPr lvl="2">
              <a:buFont typeface="Wingdings" pitchFamily="2" charset="2"/>
              <a:buNone/>
            </a:pPr>
            <a:r>
              <a:rPr sz="1400" dirty="0" smtClean="0">
                <a:latin typeface="Arial" charset="0"/>
                <a:ea typeface="ＭＳ Ｐゴシック"/>
                <a:cs typeface="Arial" charset="0"/>
              </a:rPr>
              <a:t>5) Replace Array controller    - Replace an array controller.</a:t>
            </a:r>
          </a:p>
          <a:p>
            <a:pPr lvl="2">
              <a:buFont typeface="Wingdings" pitchFamily="2" charset="2"/>
              <a:buNone/>
            </a:pPr>
            <a:r>
              <a:rPr sz="1400" dirty="0" smtClean="0">
                <a:latin typeface="Arial" charset="0"/>
                <a:ea typeface="ＭＳ Ｐゴシック"/>
                <a:cs typeface="Arial" charset="0"/>
              </a:rPr>
              <a:t>6) </a:t>
            </a:r>
            <a:r>
              <a:rPr sz="1400" b="1" dirty="0" smtClean="0">
                <a:solidFill>
                  <a:schemeClr val="tx2"/>
                </a:solidFill>
                <a:latin typeface="Arial" charset="0"/>
                <a:ea typeface="ＭＳ Ｐゴシック"/>
                <a:cs typeface="Arial" charset="0"/>
              </a:rPr>
              <a:t>Add an EBOD to an Array  - Add an EBOD to an existing Array.</a:t>
            </a:r>
          </a:p>
          <a:p>
            <a:pPr lvl="2">
              <a:buFont typeface="Wingdings" pitchFamily="2" charset="2"/>
              <a:buNone/>
            </a:pPr>
            <a:r>
              <a:rPr sz="1400" dirty="0" smtClean="0">
                <a:latin typeface="Arial" charset="0"/>
                <a:ea typeface="ＭＳ Ｐゴシック"/>
                <a:cs typeface="Arial" charset="0"/>
              </a:rPr>
              <a:t>7) Manufacturing           &gt;&gt;&gt;   - Tools for Manufacturing.</a:t>
            </a:r>
          </a:p>
          <a:p>
            <a:pPr lvl="1"/>
            <a:r>
              <a:rPr sz="1600" dirty="0" smtClean="0">
                <a:latin typeface="Arial" charset="0"/>
                <a:ea typeface="ＭＳ Ｐゴシック"/>
                <a:cs typeface="Arial" charset="0"/>
              </a:rPr>
              <a:t>This option will walk you through connecting and powering on the new EBOD and importing the preinitialized LUNs.  The shared filesystem will automatically be expanded during this process.</a:t>
            </a:r>
          </a:p>
          <a:p>
            <a:pPr lvl="1"/>
            <a:endParaRPr sz="1600" dirty="0" smtClean="0">
              <a:latin typeface="Arial" charset="0"/>
              <a:ea typeface="ＭＳ Ｐゴシック"/>
              <a:cs typeface="Arial" charset="0"/>
            </a:endParaRPr>
          </a:p>
        </p:txBody>
      </p:sp>
      <p:sp>
        <p:nvSpPr>
          <p:cNvPr id="4" name="Slide Number Placeholder 3"/>
          <p:cNvSpPr>
            <a:spLocks noGrp="1"/>
          </p:cNvSpPr>
          <p:nvPr>
            <p:ph type="sldNum" sz="quarter" idx="10"/>
          </p:nvPr>
        </p:nvSpPr>
        <p:spPr>
          <a:xfrm>
            <a:off x="228600" y="6618288"/>
            <a:ext cx="463550" cy="246062"/>
          </a:xfrm>
        </p:spPr>
        <p:txBody>
          <a:bodyPr/>
          <a:lstStyle/>
          <a:p>
            <a:pPr>
              <a:defRPr/>
            </a:pPr>
            <a:fld id="{A43B15EB-C1D3-4B48-9F26-A787BF617B14}" type="slidenum">
              <a:rPr smtClean="0"/>
              <a:pPr>
                <a:defRPr/>
              </a:pPr>
              <a:t>40</a:t>
            </a:fld>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dirty="0" smtClean="0">
                <a:latin typeface="Arial" charset="0"/>
                <a:ea typeface="ＭＳ Ｐゴシック"/>
                <a:cs typeface="Arial" charset="0"/>
              </a:rPr>
              <a:t>Platform Software</a:t>
            </a:r>
          </a:p>
        </p:txBody>
      </p:sp>
      <p:sp>
        <p:nvSpPr>
          <p:cNvPr id="36867" name="Rectangle 3"/>
          <p:cNvSpPr>
            <a:spLocks noGrp="1"/>
          </p:cNvSpPr>
          <p:nvPr>
            <p:ph type="body" idx="1"/>
          </p:nvPr>
        </p:nvSpPr>
        <p:spPr/>
        <p:txBody>
          <a:bodyPr/>
          <a:lstStyle/>
          <a:p>
            <a:r>
              <a:rPr dirty="0" smtClean="0">
                <a:latin typeface="Arial" charset="0"/>
                <a:ea typeface="ＭＳ Ｐゴシック"/>
                <a:cs typeface="Arial" charset="0"/>
              </a:rPr>
              <a:t>Manufacturing option</a:t>
            </a:r>
          </a:p>
          <a:p>
            <a:pPr lvl="1"/>
            <a:r>
              <a:rPr dirty="0" smtClean="0">
                <a:latin typeface="Arial" charset="0"/>
                <a:ea typeface="ＭＳ Ｐゴシック"/>
                <a:cs typeface="Arial" charset="0"/>
              </a:rPr>
              <a:t>Option added to remove an EBOD from the system.  This is for MFG use only since this will be used by MFG after initializing the tray in MFG to prepare the tray to be used as an expansion upgrade in the field.  Do not use this in the field.</a:t>
            </a:r>
          </a:p>
          <a:p>
            <a:pPr lvl="1"/>
            <a:endParaRPr dirty="0" smtClean="0">
              <a:latin typeface="Arial" charset="0"/>
              <a:ea typeface="ＭＳ Ｐゴシック"/>
              <a:cs typeface="Arial" charset="0"/>
            </a:endParaRPr>
          </a:p>
          <a:p>
            <a:pPr lvl="2">
              <a:buFont typeface="Wingdings" pitchFamily="2" charset="2"/>
              <a:buNone/>
            </a:pPr>
            <a:r>
              <a:rPr sz="1400" dirty="0" smtClean="0">
                <a:latin typeface="Arial" charset="0"/>
                <a:ea typeface="ＭＳ Ｐゴシック"/>
                <a:cs typeface="Arial" charset="0"/>
              </a:rPr>
              <a:t>*** Service Setup Manufacturing Array Menu ***</a:t>
            </a:r>
          </a:p>
          <a:p>
            <a:pPr lvl="2">
              <a:buFont typeface="Wingdings" pitchFamily="2" charset="2"/>
              <a:buNone/>
            </a:pPr>
            <a:endParaRPr sz="1400" dirty="0" smtClean="0">
              <a:latin typeface="Arial" charset="0"/>
              <a:ea typeface="ＭＳ Ｐゴシック"/>
              <a:cs typeface="Arial" charset="0"/>
            </a:endParaRPr>
          </a:p>
          <a:p>
            <a:pPr lvl="2">
              <a:buFont typeface="Wingdings" pitchFamily="2" charset="2"/>
              <a:buNone/>
            </a:pPr>
            <a:r>
              <a:rPr sz="1400" dirty="0" smtClean="0">
                <a:latin typeface="Arial" charset="0"/>
                <a:ea typeface="ＭＳ Ｐゴシック"/>
                <a:cs typeface="Arial" charset="0"/>
              </a:rPr>
              <a:t>0) Remove an EBOD               - Remove an EBOD.</a:t>
            </a:r>
          </a:p>
          <a:p>
            <a:pPr lvl="2">
              <a:buFont typeface="Wingdings" pitchFamily="2" charset="2"/>
              <a:buNone/>
            </a:pPr>
            <a:r>
              <a:rPr sz="1400" dirty="0" smtClean="0">
                <a:latin typeface="Arial" charset="0"/>
                <a:ea typeface="ＭＳ Ｐゴシック"/>
                <a:cs typeface="Arial" charset="0"/>
              </a:rPr>
              <a:t>1) Initialize Array                      - Reinitialize the NetApp Array.</a:t>
            </a:r>
          </a:p>
          <a:p>
            <a:pPr lvl="2">
              <a:buFont typeface="Wingdings" pitchFamily="2" charset="2"/>
              <a:buNone/>
            </a:pPr>
            <a:endParaRPr sz="1400" dirty="0" smtClean="0">
              <a:latin typeface="Arial" charset="0"/>
              <a:ea typeface="ＭＳ Ｐゴシック"/>
              <a:cs typeface="Arial" charset="0"/>
            </a:endParaRPr>
          </a:p>
          <a:p>
            <a:pPr lvl="2">
              <a:buFont typeface="Wingdings" pitchFamily="2" charset="2"/>
              <a:buNone/>
            </a:pPr>
            <a:r>
              <a:rPr sz="1400" dirty="0" smtClean="0">
                <a:latin typeface="Arial" charset="0"/>
                <a:ea typeface="ＭＳ Ｐゴシック"/>
                <a:cs typeface="Arial" charset="0"/>
              </a:rPr>
              <a:t>Your Choice ('q' to Exit this Menu):</a:t>
            </a:r>
          </a:p>
          <a:p>
            <a:pPr lvl="1"/>
            <a:endParaRPr sz="1400" dirty="0" smtClean="0">
              <a:latin typeface="Arial" charset="0"/>
              <a:ea typeface="ＭＳ Ｐゴシック"/>
              <a:cs typeface="Arial" charset="0"/>
            </a:endParaRPr>
          </a:p>
        </p:txBody>
      </p:sp>
      <p:sp>
        <p:nvSpPr>
          <p:cNvPr id="4" name="Slide Number Placeholder 3"/>
          <p:cNvSpPr>
            <a:spLocks noGrp="1"/>
          </p:cNvSpPr>
          <p:nvPr>
            <p:ph type="sldNum" sz="quarter" idx="10"/>
          </p:nvPr>
        </p:nvSpPr>
        <p:spPr>
          <a:xfrm>
            <a:off x="228600" y="6618288"/>
            <a:ext cx="463550" cy="246062"/>
          </a:xfrm>
        </p:spPr>
        <p:txBody>
          <a:bodyPr/>
          <a:lstStyle/>
          <a:p>
            <a:pPr>
              <a:defRPr/>
            </a:pPr>
            <a:fld id="{A43B15EB-C1D3-4B48-9F26-A787BF617B14}" type="slidenum">
              <a:rPr smtClean="0"/>
              <a:pPr>
                <a:defRPr/>
              </a:pPr>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dirty="0" smtClean="0">
                <a:latin typeface="Arial" charset="0"/>
                <a:ea typeface="ＭＳ Ｐゴシック"/>
                <a:cs typeface="Arial" charset="0"/>
              </a:rPr>
              <a:t>Platform Software</a:t>
            </a:r>
          </a:p>
        </p:txBody>
      </p:sp>
      <p:sp>
        <p:nvSpPr>
          <p:cNvPr id="37891" name="Rectangle 3"/>
          <p:cNvSpPr>
            <a:spLocks noGrp="1"/>
          </p:cNvSpPr>
          <p:nvPr>
            <p:ph type="body" idx="1"/>
          </p:nvPr>
        </p:nvSpPr>
        <p:spPr/>
        <p:txBody>
          <a:bodyPr/>
          <a:lstStyle/>
          <a:p>
            <a:pPr>
              <a:lnSpc>
                <a:spcPct val="90000"/>
              </a:lnSpc>
            </a:pPr>
            <a:r>
              <a:rPr dirty="0" smtClean="0">
                <a:latin typeface="Arial" charset="0"/>
                <a:ea typeface="ＭＳ Ｐゴシック"/>
                <a:cs typeface="Arial" charset="0"/>
              </a:rPr>
              <a:t>Network configuration</a:t>
            </a:r>
          </a:p>
          <a:p>
            <a:pPr lvl="1">
              <a:lnSpc>
                <a:spcPct val="90000"/>
              </a:lnSpc>
            </a:pPr>
            <a:r>
              <a:rPr dirty="0" smtClean="0">
                <a:latin typeface="Arial" charset="0"/>
                <a:ea typeface="ＭＳ Ｐゴシック"/>
                <a:cs typeface="Arial" charset="0"/>
              </a:rPr>
              <a:t>These service menu items have changed the most for both the M330 and M660 systems</a:t>
            </a:r>
          </a:p>
          <a:p>
            <a:pPr lvl="2">
              <a:lnSpc>
                <a:spcPct val="90000"/>
              </a:lnSpc>
              <a:buFont typeface="Wingdings" pitchFamily="2" charset="2"/>
              <a:buNone/>
            </a:pPr>
            <a:r>
              <a:rPr sz="1400" dirty="0" smtClean="0">
                <a:latin typeface="Arial" charset="0"/>
                <a:ea typeface="ＭＳ Ｐゴシック"/>
                <a:cs typeface="Arial" charset="0"/>
              </a:rPr>
              <a:t>*** Network Menu ***</a:t>
            </a:r>
          </a:p>
          <a:p>
            <a:pPr lvl="2">
              <a:lnSpc>
                <a:spcPct val="90000"/>
              </a:lnSpc>
              <a:buFont typeface="Wingdings" pitchFamily="2" charset="2"/>
              <a:buNone/>
            </a:pPr>
            <a:endParaRPr sz="1400" dirty="0" smtClean="0">
              <a:latin typeface="Arial" charset="0"/>
              <a:ea typeface="ＭＳ Ｐゴシック"/>
              <a:cs typeface="Arial" charset="0"/>
            </a:endParaRPr>
          </a:p>
          <a:p>
            <a:pPr lvl="2">
              <a:lnSpc>
                <a:spcPct val="90000"/>
              </a:lnSpc>
              <a:buFont typeface="Wingdings" pitchFamily="2" charset="2"/>
              <a:buNone/>
            </a:pPr>
            <a:r>
              <a:rPr sz="1400" dirty="0" smtClean="0">
                <a:latin typeface="Arial" charset="0"/>
                <a:ea typeface="ＭＳ Ｐゴシック"/>
                <a:cs typeface="Arial" charset="0"/>
              </a:rPr>
              <a:t>0) Display external ports             - Display all external ethernet ports.</a:t>
            </a:r>
          </a:p>
          <a:p>
            <a:pPr lvl="2">
              <a:lnSpc>
                <a:spcPct val="90000"/>
              </a:lnSpc>
              <a:buFont typeface="Wingdings" pitchFamily="2" charset="2"/>
              <a:buNone/>
            </a:pPr>
            <a:r>
              <a:rPr sz="1400" dirty="0" smtClean="0">
                <a:latin typeface="Arial" charset="0"/>
                <a:ea typeface="ＭＳ Ｐゴシック"/>
                <a:cs typeface="Arial" charset="0"/>
              </a:rPr>
              <a:t>1) Configure host settings           - Configure hostname, DNS and default gateway.</a:t>
            </a:r>
          </a:p>
          <a:p>
            <a:pPr lvl="2">
              <a:lnSpc>
                <a:spcPct val="90000"/>
              </a:lnSpc>
              <a:buFont typeface="Wingdings" pitchFamily="2" charset="2"/>
              <a:buNone/>
            </a:pPr>
            <a:r>
              <a:rPr sz="1400" dirty="0" smtClean="0">
                <a:latin typeface="Arial" charset="0"/>
                <a:ea typeface="ＭＳ Ｐゴシック"/>
                <a:cs typeface="Arial" charset="0"/>
              </a:rPr>
              <a:t>2) Configure Metadata Network  - Configure metadata network ports.</a:t>
            </a:r>
          </a:p>
          <a:p>
            <a:pPr lvl="2">
              <a:lnSpc>
                <a:spcPct val="90000"/>
              </a:lnSpc>
              <a:buFont typeface="Wingdings" pitchFamily="2" charset="2"/>
              <a:buNone/>
            </a:pPr>
            <a:r>
              <a:rPr sz="1400" dirty="0" smtClean="0">
                <a:latin typeface="Arial" charset="0"/>
                <a:ea typeface="ＭＳ Ｐゴシック"/>
                <a:cs typeface="Arial" charset="0"/>
              </a:rPr>
              <a:t>3) Configure Management Network  - Configure management network ports.</a:t>
            </a:r>
          </a:p>
          <a:p>
            <a:pPr lvl="2">
              <a:lnSpc>
                <a:spcPct val="90000"/>
              </a:lnSpc>
              <a:buFont typeface="Wingdings" pitchFamily="2" charset="2"/>
              <a:buNone/>
            </a:pPr>
            <a:r>
              <a:rPr sz="1400" dirty="0" smtClean="0">
                <a:latin typeface="Arial" charset="0"/>
                <a:ea typeface="ＭＳ Ｐゴシック"/>
                <a:cs typeface="Arial" charset="0"/>
              </a:rPr>
              <a:t>4) Activate Network Changes      - Apply changes and restart the network.</a:t>
            </a:r>
          </a:p>
          <a:p>
            <a:pPr lvl="2">
              <a:lnSpc>
                <a:spcPct val="90000"/>
              </a:lnSpc>
              <a:buFont typeface="Wingdings" pitchFamily="2" charset="2"/>
              <a:buNone/>
            </a:pPr>
            <a:endParaRPr sz="1400" dirty="0" smtClean="0">
              <a:latin typeface="Arial" charset="0"/>
              <a:ea typeface="ＭＳ Ｐゴシック"/>
              <a:cs typeface="Arial" charset="0"/>
            </a:endParaRPr>
          </a:p>
          <a:p>
            <a:pPr lvl="2">
              <a:lnSpc>
                <a:spcPct val="90000"/>
              </a:lnSpc>
              <a:buFont typeface="Wingdings" pitchFamily="2" charset="2"/>
              <a:buNone/>
            </a:pPr>
            <a:r>
              <a:rPr sz="1400" dirty="0" smtClean="0">
                <a:latin typeface="Arial" charset="0"/>
                <a:ea typeface="ＭＳ Ｐゴシック"/>
                <a:cs typeface="Arial" charset="0"/>
              </a:rPr>
              <a:t>Your Choice ('q' to Exit this Menu):</a:t>
            </a:r>
          </a:p>
          <a:p>
            <a:pPr lvl="1">
              <a:lnSpc>
                <a:spcPct val="90000"/>
              </a:lnSpc>
            </a:pPr>
            <a:r>
              <a:rPr sz="1600" dirty="0" smtClean="0">
                <a:latin typeface="Arial" charset="0"/>
                <a:ea typeface="ＭＳ Ｐゴシック"/>
                <a:cs typeface="Arial" charset="0"/>
              </a:rPr>
              <a:t>Many of these changes are modeled after the G300 service menu</a:t>
            </a:r>
          </a:p>
          <a:p>
            <a:pPr lvl="1">
              <a:lnSpc>
                <a:spcPct val="90000"/>
              </a:lnSpc>
            </a:pPr>
            <a:r>
              <a:rPr sz="1600" dirty="0" smtClean="0">
                <a:latin typeface="Arial" charset="0"/>
                <a:ea typeface="ＭＳ Ｐゴシック"/>
                <a:cs typeface="Arial" charset="0"/>
              </a:rPr>
              <a:t>Service menu can only be used to configure the Metadata and Management network ports.  Remaining ports for gateway access etc. are only configurable through the GUI.</a:t>
            </a:r>
          </a:p>
          <a:p>
            <a:pPr lvl="1">
              <a:lnSpc>
                <a:spcPct val="90000"/>
              </a:lnSpc>
            </a:pPr>
            <a:r>
              <a:rPr sz="1600" dirty="0" smtClean="0">
                <a:latin typeface="Arial" charset="0"/>
                <a:ea typeface="ＭＳ Ｐゴシック"/>
                <a:cs typeface="Arial" charset="0"/>
              </a:rPr>
              <a:t>Metadata and Management networks can either use bonding (2 ports allocated for each network) or non-bonding (1 port can be used and remaining port is unused)</a:t>
            </a:r>
          </a:p>
        </p:txBody>
      </p:sp>
      <p:sp>
        <p:nvSpPr>
          <p:cNvPr id="4" name="Slide Number Placeholder 3"/>
          <p:cNvSpPr>
            <a:spLocks noGrp="1"/>
          </p:cNvSpPr>
          <p:nvPr>
            <p:ph type="sldNum" sz="quarter" idx="10"/>
          </p:nvPr>
        </p:nvSpPr>
        <p:spPr>
          <a:xfrm>
            <a:off x="228600" y="6618288"/>
            <a:ext cx="463550" cy="246062"/>
          </a:xfrm>
        </p:spPr>
        <p:txBody>
          <a:bodyPr/>
          <a:lstStyle/>
          <a:p>
            <a:pPr>
              <a:defRPr/>
            </a:pPr>
            <a:fld id="{A43B15EB-C1D3-4B48-9F26-A787BF617B14}" type="slidenum">
              <a:rPr smtClean="0"/>
              <a:pPr>
                <a:defRPr/>
              </a:pPr>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dirty="0" smtClean="0">
                <a:latin typeface="Arial" charset="0"/>
                <a:ea typeface="ＭＳ Ｐゴシック"/>
                <a:cs typeface="Arial" charset="0"/>
              </a:rPr>
              <a:t>Platform Software</a:t>
            </a:r>
          </a:p>
        </p:txBody>
      </p:sp>
      <p:sp>
        <p:nvSpPr>
          <p:cNvPr id="38915" name="Rectangle 3"/>
          <p:cNvSpPr>
            <a:spLocks noGrp="1"/>
          </p:cNvSpPr>
          <p:nvPr>
            <p:ph type="body" idx="1"/>
          </p:nvPr>
        </p:nvSpPr>
        <p:spPr/>
        <p:txBody>
          <a:bodyPr/>
          <a:lstStyle/>
          <a:p>
            <a:pPr>
              <a:lnSpc>
                <a:spcPct val="80000"/>
              </a:lnSpc>
            </a:pPr>
            <a:r>
              <a:rPr sz="2000" dirty="0" smtClean="0">
                <a:latin typeface="Arial" charset="0"/>
                <a:ea typeface="ＭＳ Ｐゴシック"/>
                <a:cs typeface="Arial" charset="0"/>
              </a:rPr>
              <a:t>Root Password</a:t>
            </a:r>
          </a:p>
          <a:p>
            <a:pPr lvl="1">
              <a:lnSpc>
                <a:spcPct val="80000"/>
              </a:lnSpc>
            </a:pPr>
            <a:r>
              <a:rPr sz="1600" dirty="0" smtClean="0">
                <a:latin typeface="Arial" charset="0"/>
                <a:ea typeface="ＭＳ Ｐゴシック"/>
                <a:cs typeface="Arial" charset="0"/>
              </a:rPr>
              <a:t>Root access is unchanged from previous M330 release.</a:t>
            </a:r>
          </a:p>
          <a:p>
            <a:pPr lvl="1">
              <a:lnSpc>
                <a:spcPct val="80000"/>
              </a:lnSpc>
            </a:pPr>
            <a:r>
              <a:rPr sz="1600" dirty="0" smtClean="0">
                <a:latin typeface="Arial" charset="0"/>
                <a:ea typeface="ＭＳ Ｐゴシック"/>
                <a:cs typeface="Arial" charset="0"/>
              </a:rPr>
              <a:t>Stornext user account (stornext) should be used first for shell login and then sudo to root access using “sudo rootsh”</a:t>
            </a:r>
          </a:p>
          <a:p>
            <a:pPr lvl="1">
              <a:lnSpc>
                <a:spcPct val="80000"/>
              </a:lnSpc>
            </a:pPr>
            <a:r>
              <a:rPr sz="1600" dirty="0" smtClean="0">
                <a:latin typeface="Arial" charset="0"/>
                <a:ea typeface="ＭＳ Ｐゴシック"/>
                <a:cs typeface="Arial" charset="0"/>
              </a:rPr>
              <a:t>Customer still owns the stornext user account password.</a:t>
            </a:r>
          </a:p>
          <a:p>
            <a:pPr lvl="2">
              <a:lnSpc>
                <a:spcPct val="80000"/>
              </a:lnSpc>
            </a:pPr>
            <a:r>
              <a:rPr sz="1400" dirty="0" smtClean="0">
                <a:latin typeface="Arial" charset="0"/>
                <a:ea typeface="ＭＳ Ｐゴシック"/>
                <a:cs typeface="Arial" charset="0"/>
              </a:rPr>
              <a:t>Make sure the customer changes the password at the end of the installation using the “passwd stornext” command on both nodes.</a:t>
            </a:r>
          </a:p>
          <a:p>
            <a:pPr>
              <a:lnSpc>
                <a:spcPct val="80000"/>
              </a:lnSpc>
            </a:pPr>
            <a:r>
              <a:rPr sz="2000" dirty="0" smtClean="0">
                <a:latin typeface="Arial" charset="0"/>
                <a:ea typeface="ＭＳ Ｐゴシック"/>
                <a:cs typeface="Arial" charset="0"/>
              </a:rPr>
              <a:t>Upgrades for M330 and G300</a:t>
            </a:r>
          </a:p>
          <a:p>
            <a:pPr lvl="1">
              <a:lnSpc>
                <a:spcPct val="80000"/>
              </a:lnSpc>
            </a:pPr>
            <a:r>
              <a:rPr sz="1600" dirty="0" smtClean="0">
                <a:latin typeface="Arial" charset="0"/>
                <a:ea typeface="ＭＳ Ｐゴシック"/>
                <a:cs typeface="Arial" charset="0"/>
              </a:rPr>
              <a:t>The M330 upgrade will include an OS upgrade from CentOS 5.4 to CentOS 5.7</a:t>
            </a:r>
          </a:p>
          <a:p>
            <a:pPr lvl="1">
              <a:lnSpc>
                <a:spcPct val="80000"/>
              </a:lnSpc>
            </a:pPr>
            <a:r>
              <a:rPr sz="1600" dirty="0" smtClean="0">
                <a:latin typeface="Arial" charset="0"/>
                <a:ea typeface="ＭＳ Ｐゴシック"/>
                <a:cs typeface="Arial" charset="0"/>
              </a:rPr>
              <a:t>The G300 upgrade will include an OS upgrade from CentOS 6.0 to CentOS 6.2 to match the M660</a:t>
            </a:r>
          </a:p>
          <a:p>
            <a:pPr lvl="1">
              <a:lnSpc>
                <a:spcPct val="80000"/>
              </a:lnSpc>
            </a:pPr>
            <a:r>
              <a:rPr sz="1600" dirty="0" smtClean="0">
                <a:latin typeface="Arial" charset="0"/>
                <a:ea typeface="ＭＳ Ｐゴシック"/>
                <a:cs typeface="Arial" charset="0"/>
              </a:rPr>
              <a:t>The upgrades also include several FW updates to hardware components in the nodes.  This will cause the upgrade to run for approximately 1 hour and 40 minutes from start to finish on the M330.</a:t>
            </a:r>
          </a:p>
          <a:p>
            <a:pPr lvl="1">
              <a:lnSpc>
                <a:spcPct val="80000"/>
              </a:lnSpc>
            </a:pPr>
            <a:r>
              <a:rPr sz="1600" dirty="0" smtClean="0">
                <a:latin typeface="Arial" charset="0"/>
                <a:ea typeface="ＭＳ Ｐゴシック"/>
                <a:cs typeface="Arial" charset="0"/>
              </a:rPr>
              <a:t>Status during the upgrade process is limited. If you have an iDRAC console open, you can see the FW auto-leveling process during the boot up.  The FW auto-leveling will also cause a few reboots of the nodes in order to reset and apply the FW on the various HW components.</a:t>
            </a:r>
          </a:p>
          <a:p>
            <a:pPr lvl="1">
              <a:lnSpc>
                <a:spcPct val="80000"/>
              </a:lnSpc>
            </a:pPr>
            <a:r>
              <a:rPr sz="1600" dirty="0" smtClean="0">
                <a:latin typeface="Arial" charset="0"/>
                <a:ea typeface="ＭＳ Ｐゴシック"/>
                <a:cs typeface="Arial" charset="0"/>
              </a:rPr>
              <a:t>The OS upgrades consists of 400+ RPM package updates</a:t>
            </a:r>
          </a:p>
          <a:p>
            <a:pPr lvl="1">
              <a:lnSpc>
                <a:spcPct val="80000"/>
              </a:lnSpc>
            </a:pPr>
            <a:r>
              <a:rPr sz="1600" dirty="0" smtClean="0">
                <a:latin typeface="Arial" charset="0"/>
                <a:ea typeface="ＭＳ Ｐゴシック"/>
                <a:cs typeface="Arial" charset="0"/>
              </a:rPr>
              <a:t>The message here is to please “be patient” </a:t>
            </a:r>
          </a:p>
        </p:txBody>
      </p:sp>
      <p:sp>
        <p:nvSpPr>
          <p:cNvPr id="4" name="Slide Number Placeholder 3"/>
          <p:cNvSpPr>
            <a:spLocks noGrp="1"/>
          </p:cNvSpPr>
          <p:nvPr>
            <p:ph type="sldNum" sz="quarter" idx="10"/>
          </p:nvPr>
        </p:nvSpPr>
        <p:spPr>
          <a:xfrm>
            <a:off x="228600" y="6618288"/>
            <a:ext cx="463550" cy="246062"/>
          </a:xfrm>
        </p:spPr>
        <p:txBody>
          <a:bodyPr/>
          <a:lstStyle/>
          <a:p>
            <a:pPr>
              <a:defRPr/>
            </a:pPr>
            <a:fld id="{A43B15EB-C1D3-4B48-9F26-A787BF617B14}" type="slidenum">
              <a:rPr smtClean="0"/>
              <a:pPr>
                <a:defRPr/>
              </a:pPr>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Brent Petit</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2012</a:t>
            </a:r>
            <a:endParaRPr dirty="0"/>
          </a:p>
        </p:txBody>
      </p:sp>
      <p:sp>
        <p:nvSpPr>
          <p:cNvPr id="5" name="Text Placeholder 4"/>
          <p:cNvSpPr>
            <a:spLocks noGrp="1"/>
          </p:cNvSpPr>
          <p:nvPr>
            <p:ph type="body" sz="quarter" idx="16"/>
          </p:nvPr>
        </p:nvSpPr>
        <p:spPr>
          <a:xfrm>
            <a:off x="2125663" y="1889125"/>
            <a:ext cx="3573462" cy="1443038"/>
          </a:xfrm>
        </p:spPr>
        <p:txBody>
          <a:bodyPr>
            <a:normAutofit lnSpcReduction="10000"/>
          </a:bodyPr>
          <a:lstStyle/>
          <a:p>
            <a:pPr>
              <a:buFont typeface="Wingdings" charset="2"/>
              <a:buNone/>
              <a:defRPr/>
            </a:pPr>
            <a:r>
              <a:rPr dirty="0" smtClean="0"/>
              <a:t>StorNext 4.2.2.0.1 For The M660/M330</a:t>
            </a:r>
            <a:endParaRPr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on the M660</a:t>
            </a:r>
            <a:endParaRPr lang="en-US" dirty="0"/>
          </a:p>
        </p:txBody>
      </p:sp>
      <p:sp>
        <p:nvSpPr>
          <p:cNvPr id="3" name="Content Placeholder 2"/>
          <p:cNvSpPr>
            <a:spLocks noGrp="1"/>
          </p:cNvSpPr>
          <p:nvPr>
            <p:ph idx="1"/>
          </p:nvPr>
        </p:nvSpPr>
        <p:spPr/>
        <p:txBody>
          <a:bodyPr/>
          <a:lstStyle/>
          <a:p>
            <a:r>
              <a:rPr lang="en-US" dirty="0" smtClean="0"/>
              <a:t>Key enhancements</a:t>
            </a:r>
          </a:p>
          <a:p>
            <a:pPr lvl="1"/>
            <a:r>
              <a:rPr lang="en-US" dirty="0" smtClean="0"/>
              <a:t>The M660 is licensed and provisioned to serve as a DLC Gateway</a:t>
            </a:r>
          </a:p>
          <a:p>
            <a:pPr lvl="1"/>
            <a:r>
              <a:rPr lang="en-US" dirty="0" smtClean="0"/>
              <a:t>Gateway Reporting is included</a:t>
            </a:r>
          </a:p>
          <a:p>
            <a:pPr lvl="1"/>
            <a:r>
              <a:rPr lang="en-US" dirty="0" smtClean="0"/>
              <a:t>DDM license is included for the MDCs</a:t>
            </a:r>
          </a:p>
          <a:p>
            <a:pPr lvl="1"/>
            <a:r>
              <a:rPr lang="en-US" dirty="0" smtClean="0"/>
              <a:t>Up to 8 User File Systems</a:t>
            </a:r>
          </a:p>
          <a:p>
            <a:pPr lvl="2"/>
            <a:r>
              <a:rPr lang="en-US" dirty="0" smtClean="0"/>
              <a:t>Base unit supports 4 user file systems</a:t>
            </a:r>
          </a:p>
          <a:p>
            <a:pPr lvl="2"/>
            <a:r>
              <a:rPr lang="en-US" dirty="0" smtClean="0"/>
              <a:t>Expansion option provides support for 8</a:t>
            </a:r>
          </a:p>
          <a:p>
            <a:pPr lvl="3"/>
            <a:r>
              <a:rPr lang="en-US" dirty="0" smtClean="0"/>
              <a:t>Expansion provides more metadata disks and additional HA-Shared file system capacity</a:t>
            </a:r>
          </a:p>
          <a:p>
            <a:r>
              <a:rPr lang="en-US" dirty="0" smtClean="0"/>
              <a:t>Updated StorNext Software</a:t>
            </a:r>
          </a:p>
          <a:p>
            <a:pPr lvl="1"/>
            <a:r>
              <a:rPr lang="en-US" dirty="0" smtClean="0"/>
              <a:t>Initial release to include StorNext 4.2.2.0.1</a:t>
            </a:r>
          </a:p>
          <a:p>
            <a:pPr lvl="1"/>
            <a:r>
              <a:rPr lang="en-US" dirty="0" smtClean="0"/>
              <a:t>StorNext 4.3.0 coming soon</a:t>
            </a:r>
          </a:p>
          <a:p>
            <a:pPr lvl="1"/>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M660 Disk Expansion</a:t>
            </a:r>
            <a:endParaRPr lang="en-US" dirty="0"/>
          </a:p>
        </p:txBody>
      </p:sp>
      <p:sp>
        <p:nvSpPr>
          <p:cNvPr id="3" name="Content Placeholder 2"/>
          <p:cNvSpPr>
            <a:spLocks noGrp="1"/>
          </p:cNvSpPr>
          <p:nvPr>
            <p:ph idx="1"/>
          </p:nvPr>
        </p:nvSpPr>
        <p:spPr/>
        <p:txBody>
          <a:bodyPr/>
          <a:lstStyle/>
          <a:p>
            <a:r>
              <a:rPr lang="en-US" dirty="0" smtClean="0"/>
              <a:t>Base Array</a:t>
            </a:r>
          </a:p>
          <a:p>
            <a:pPr lvl="1"/>
            <a:r>
              <a:rPr lang="en-US" dirty="0" smtClean="0"/>
              <a:t>Metadata for four file systems </a:t>
            </a:r>
          </a:p>
          <a:p>
            <a:pPr lvl="2"/>
            <a:r>
              <a:rPr lang="en-US" dirty="0" smtClean="0"/>
              <a:t>800GB of metadata each</a:t>
            </a:r>
          </a:p>
          <a:p>
            <a:pPr lvl="1"/>
            <a:r>
              <a:rPr lang="en-US" dirty="0" smtClean="0"/>
              <a:t>2.7TB of HA/SM Disk</a:t>
            </a:r>
          </a:p>
          <a:p>
            <a:r>
              <a:rPr lang="en-US" dirty="0" smtClean="0"/>
              <a:t>Expansion Array</a:t>
            </a:r>
          </a:p>
          <a:p>
            <a:pPr lvl="1"/>
            <a:r>
              <a:rPr lang="en-US" dirty="0" smtClean="0"/>
              <a:t>Metadata for four Additional file systems</a:t>
            </a:r>
          </a:p>
          <a:p>
            <a:pPr lvl="2"/>
            <a:r>
              <a:rPr lang="en-US" dirty="0" smtClean="0"/>
              <a:t>800GB of metadata each</a:t>
            </a:r>
          </a:p>
          <a:p>
            <a:pPr lvl="1"/>
            <a:r>
              <a:rPr lang="en-US" dirty="0" smtClean="0"/>
              <a:t>Additional 2.7TB of HA/SM Disk</a:t>
            </a:r>
          </a:p>
          <a:p>
            <a:r>
              <a:rPr lang="en-US" dirty="0" smtClean="0"/>
              <a:t>When Expansion Array is added HA/SM File System is expanded</a:t>
            </a:r>
          </a:p>
          <a:p>
            <a:pPr lvl="1"/>
            <a:r>
              <a:rPr lang="en-US" dirty="0" smtClean="0"/>
              <a:t>2.7TB Base + 2.7TB Expansion = 5.4TB total HA/SM</a:t>
            </a:r>
          </a:p>
          <a:p>
            <a:r>
              <a:rPr lang="en-US" dirty="0" smtClean="0"/>
              <a:t>Expansion Array provides enough metadata and HA/SM space to support 100M files per file system</a:t>
            </a:r>
          </a:p>
          <a:p>
            <a:pPr lvl="1"/>
            <a:r>
              <a:rPr lang="en-US" dirty="0" smtClean="0"/>
              <a:t>4.2.2.0.1 supports 30M files/FS, 4.3.0 will support 100M files/FS</a:t>
            </a:r>
          </a:p>
          <a:p>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 on the M660</a:t>
            </a:r>
            <a:endParaRPr lang="en-US" dirty="0"/>
          </a:p>
        </p:txBody>
      </p:sp>
      <p:sp>
        <p:nvSpPr>
          <p:cNvPr id="3" name="Content Placeholder 2"/>
          <p:cNvSpPr>
            <a:spLocks noGrp="1"/>
          </p:cNvSpPr>
          <p:nvPr>
            <p:ph idx="1"/>
          </p:nvPr>
        </p:nvSpPr>
        <p:spPr/>
        <p:txBody>
          <a:bodyPr/>
          <a:lstStyle/>
          <a:p>
            <a:r>
              <a:rPr lang="en-US" dirty="0" smtClean="0"/>
              <a:t>The M660 MDCs can be configured to serve as DLC Gateways</a:t>
            </a:r>
          </a:p>
          <a:p>
            <a:pPr lvl="1"/>
            <a:r>
              <a:rPr lang="en-US" dirty="0" smtClean="0"/>
              <a:t>Both nodes will run active/active Gateway if configured</a:t>
            </a:r>
          </a:p>
          <a:p>
            <a:r>
              <a:rPr lang="en-US" dirty="0" smtClean="0"/>
              <a:t>M660 includes new Gateway License</a:t>
            </a:r>
          </a:p>
          <a:p>
            <a:r>
              <a:rPr lang="en-US" dirty="0" smtClean="0"/>
              <a:t>Configuration is accomplished via the CLI</a:t>
            </a:r>
          </a:p>
          <a:p>
            <a:r>
              <a:rPr lang="en-US" dirty="0" smtClean="0"/>
              <a:t>Gateways on the M660 will show up in the Gateway reporting GUI</a:t>
            </a:r>
          </a:p>
          <a:p>
            <a:pPr>
              <a:buNone/>
            </a:pPr>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dirty="0" smtClean="0">
                <a:latin typeface="Arial" charset="0"/>
                <a:ea typeface="ＭＳ Ｐゴシック" pitchFamily="34" charset="-128"/>
                <a:cs typeface="Arial" charset="0"/>
              </a:rPr>
              <a:t>What's New in 4.2.2.0.1</a:t>
            </a:r>
          </a:p>
        </p:txBody>
      </p:sp>
      <p:sp>
        <p:nvSpPr>
          <p:cNvPr id="15363" name="Content Placeholder 6"/>
          <p:cNvSpPr>
            <a:spLocks noGrp="1"/>
          </p:cNvSpPr>
          <p:nvPr>
            <p:ph idx="1"/>
          </p:nvPr>
        </p:nvSpPr>
        <p:spPr>
          <a:xfrm>
            <a:off x="301625" y="1143000"/>
            <a:ext cx="8364538" cy="5029200"/>
          </a:xfrm>
        </p:spPr>
        <p:txBody>
          <a:bodyPr/>
          <a:lstStyle/>
          <a:p>
            <a:r>
              <a:rPr lang="en-US" dirty="0" smtClean="0">
                <a:latin typeface="Arial" charset="0"/>
                <a:ea typeface="ＭＳ Ｐゴシック" pitchFamily="34" charset="-128"/>
                <a:cs typeface="Arial" charset="0"/>
              </a:rPr>
              <a:t>M660 StorNext release based on the Software seen on the M330, with some modifications.</a:t>
            </a:r>
            <a:endParaRPr dirty="0" smtClean="0">
              <a:latin typeface="Arial" charset="0"/>
              <a:ea typeface="ＭＳ Ｐゴシック" pitchFamily="34" charset="-128"/>
              <a:cs typeface="Arial" charset="0"/>
            </a:endParaRPr>
          </a:p>
          <a:p>
            <a:pPr lvl="1"/>
            <a:r>
              <a:rPr dirty="0" smtClean="0">
                <a:latin typeface="Arial" charset="0"/>
                <a:ea typeface="ＭＳ Ｐゴシック" pitchFamily="34" charset="-128"/>
                <a:cs typeface="Arial" charset="0"/>
              </a:rPr>
              <a:t>Updated Network Config GUI</a:t>
            </a:r>
          </a:p>
          <a:p>
            <a:pPr lvl="2"/>
            <a:r>
              <a:rPr dirty="0" smtClean="0">
                <a:latin typeface="Arial" charset="0"/>
                <a:ea typeface="ＭＳ Ｐゴシック" pitchFamily="34" charset="-128"/>
                <a:cs typeface="Arial" charset="0"/>
              </a:rPr>
              <a:t>Provides more flexibility in network configurations</a:t>
            </a:r>
          </a:p>
          <a:p>
            <a:pPr lvl="2"/>
            <a:r>
              <a:rPr lang="en-US" dirty="0" smtClean="0">
                <a:latin typeface="Arial" charset="0"/>
                <a:ea typeface="ＭＳ Ｐゴシック" pitchFamily="34" charset="-128"/>
                <a:cs typeface="Arial" charset="0"/>
              </a:rPr>
              <a:t>Allows for configuring Jumbo Frames</a:t>
            </a:r>
          </a:p>
          <a:p>
            <a:pPr lvl="2"/>
            <a:r>
              <a:rPr lang="en-US" dirty="0" smtClean="0">
                <a:latin typeface="Arial" charset="0"/>
                <a:ea typeface="ＭＳ Ｐゴシック" pitchFamily="34" charset="-128"/>
                <a:cs typeface="Arial" charset="0"/>
              </a:rPr>
              <a:t>M330 will also get an updates </a:t>
            </a:r>
            <a:endParaRPr dirty="0" smtClean="0">
              <a:latin typeface="Arial" charset="0"/>
              <a:ea typeface="ＭＳ Ｐゴシック" pitchFamily="34" charset="-128"/>
              <a:cs typeface="Arial" charset="0"/>
            </a:endParaRPr>
          </a:p>
          <a:p>
            <a:pPr lvl="1"/>
            <a:r>
              <a:rPr lang="en-US" dirty="0" smtClean="0">
                <a:latin typeface="Arial" charset="0"/>
                <a:ea typeface="ＭＳ Ｐゴシック" pitchFamily="34" charset="-128"/>
                <a:cs typeface="Arial" charset="0"/>
              </a:rPr>
              <a:t>Metadata I/O Path Updates</a:t>
            </a:r>
            <a:endParaRPr dirty="0" smtClean="0">
              <a:latin typeface="Arial" charset="0"/>
              <a:ea typeface="ＭＳ Ｐゴシック" pitchFamily="34" charset="-128"/>
              <a:cs typeface="Arial" charset="0"/>
            </a:endParaRPr>
          </a:p>
          <a:p>
            <a:pPr lvl="2"/>
            <a:r>
              <a:rPr lang="en-US" dirty="0" smtClean="0">
                <a:latin typeface="Arial" charset="0"/>
                <a:ea typeface="ＭＳ Ｐゴシック" pitchFamily="34" charset="-128"/>
                <a:cs typeface="Arial" charset="0"/>
              </a:rPr>
              <a:t>Improvements to eliminate the need for extraneous LUN carving</a:t>
            </a:r>
            <a:endParaRPr dirty="0" smtClean="0">
              <a:latin typeface="Arial" charset="0"/>
              <a:ea typeface="ＭＳ Ｐゴシック" pitchFamily="34" charset="-128"/>
              <a:cs typeface="Arial" charset="0"/>
            </a:endParaRPr>
          </a:p>
          <a:p>
            <a:pPr lvl="1"/>
            <a:r>
              <a:rPr lang="en-US" dirty="0" smtClean="0">
                <a:latin typeface="Arial" charset="0"/>
                <a:ea typeface="ＭＳ Ｐゴシック" pitchFamily="34" charset="-128"/>
                <a:cs typeface="Arial" charset="0"/>
              </a:rPr>
              <a:t>RAS Email Updates</a:t>
            </a:r>
          </a:p>
          <a:p>
            <a:pPr lvl="2"/>
            <a:r>
              <a:rPr lang="en-US" dirty="0" smtClean="0">
                <a:latin typeface="Arial" charset="0"/>
                <a:ea typeface="ＭＳ Ｐゴシック" pitchFamily="34" charset="-128"/>
                <a:cs typeface="Arial" charset="0"/>
              </a:rPr>
              <a:t>M660/M330 Serial Number included in RAS emails</a:t>
            </a:r>
            <a:endParaRPr dirty="0" smtClean="0">
              <a:latin typeface="Arial" charset="0"/>
              <a:ea typeface="ＭＳ Ｐゴシック" pitchFamily="34" charset="-128"/>
              <a:cs typeface="Arial" charset="0"/>
            </a:endParaRPr>
          </a:p>
        </p:txBody>
      </p:sp>
      <p:sp>
        <p:nvSpPr>
          <p:cNvPr id="15364" name="Slide Number Placeholder 11"/>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BE3725F1-E594-42C3-BFF4-21D972F0DF2B}" type="slidenum">
              <a:rPr smtClean="0">
                <a:ea typeface="ＭＳ Ｐゴシック" pitchFamily="34" charset="-128"/>
              </a:rPr>
              <a:pPr/>
              <a:t>48</a:t>
            </a:fld>
            <a:endParaRPr dirty="0" smtClean="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the GUI</a:t>
            </a:r>
            <a:endParaRPr lang="en-US" dirty="0"/>
          </a:p>
        </p:txBody>
      </p:sp>
      <p:sp>
        <p:nvSpPr>
          <p:cNvPr id="3" name="Content Placeholder 2"/>
          <p:cNvSpPr>
            <a:spLocks noGrp="1"/>
          </p:cNvSpPr>
          <p:nvPr>
            <p:ph idx="1"/>
          </p:nvPr>
        </p:nvSpPr>
        <p:spPr/>
        <p:txBody>
          <a:bodyPr/>
          <a:lstStyle/>
          <a:p>
            <a:r>
              <a:rPr lang="en-US" sz="2800" dirty="0" smtClean="0">
                <a:latin typeface="Arial" charset="0"/>
                <a:ea typeface="ＭＳ Ｐゴシック" pitchFamily="34" charset="-128"/>
                <a:cs typeface="Arial" charset="0"/>
              </a:rPr>
              <a:t>Network Configuration Enhancements</a:t>
            </a:r>
          </a:p>
          <a:p>
            <a:pPr lvl="1"/>
            <a:r>
              <a:rPr lang="en-US" sz="2000" dirty="0" smtClean="0">
                <a:latin typeface="Arial" charset="0"/>
                <a:ea typeface="ＭＳ Ｐゴシック" pitchFamily="34" charset="-128"/>
                <a:cs typeface="Arial" charset="0"/>
              </a:rPr>
              <a:t>Based on feedback from M330 deployments</a:t>
            </a:r>
          </a:p>
          <a:p>
            <a:pPr lvl="1"/>
            <a:r>
              <a:rPr lang="en-US" sz="2000" dirty="0" smtClean="0">
                <a:latin typeface="Arial" charset="0"/>
                <a:ea typeface="ＭＳ Ｐゴシック" pitchFamily="34" charset="-128"/>
                <a:cs typeface="Arial" charset="0"/>
              </a:rPr>
              <a:t>Provides more flexibility in network configurations</a:t>
            </a:r>
          </a:p>
          <a:p>
            <a:pPr lvl="1"/>
            <a:r>
              <a:rPr lang="en-US" sz="2000" dirty="0" smtClean="0">
                <a:latin typeface="Arial" charset="0"/>
                <a:ea typeface="ＭＳ Ｐゴシック" pitchFamily="34" charset="-128"/>
                <a:cs typeface="Arial" charset="0"/>
              </a:rPr>
              <a:t>Allows for configuring Jumbo Frames</a:t>
            </a:r>
          </a:p>
          <a:p>
            <a:pPr lvl="1"/>
            <a:r>
              <a:rPr lang="en-US" sz="2000" dirty="0" smtClean="0">
                <a:latin typeface="Arial" charset="0"/>
                <a:ea typeface="ＭＳ Ｐゴシック" pitchFamily="34" charset="-128"/>
                <a:cs typeface="Arial" charset="0"/>
              </a:rPr>
              <a:t>M330 will also get an updated network configuration window </a:t>
            </a:r>
          </a:p>
          <a:p>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39762"/>
          </a:xfrm>
        </p:spPr>
        <p:txBody>
          <a:bodyPr/>
          <a:lstStyle/>
          <a:p>
            <a:r>
              <a:rPr lang="en-US" dirty="0" smtClean="0"/>
              <a:t>Introducing StorNext M660 Metadata Appliance </a:t>
            </a:r>
            <a:endParaRPr lang="en-US" b="1" i="1" dirty="0"/>
          </a:p>
        </p:txBody>
      </p:sp>
      <p:grpSp>
        <p:nvGrpSpPr>
          <p:cNvPr id="3" name="Group 11"/>
          <p:cNvGrpSpPr/>
          <p:nvPr/>
        </p:nvGrpSpPr>
        <p:grpSpPr>
          <a:xfrm>
            <a:off x="619001" y="4561170"/>
            <a:ext cx="3581400" cy="857310"/>
            <a:chOff x="152400" y="2971800"/>
            <a:chExt cx="3581400" cy="857310"/>
          </a:xfrm>
        </p:grpSpPr>
        <p:pic>
          <p:nvPicPr>
            <p:cNvPr id="7" name="Picture 7" descr="QTM_StorNext_blue.png"/>
            <p:cNvPicPr>
              <a:picLocks noChangeAspect="1"/>
            </p:cNvPicPr>
            <p:nvPr/>
          </p:nvPicPr>
          <p:blipFill>
            <a:blip r:embed="rId3" cstate="print"/>
            <a:srcRect/>
            <a:stretch>
              <a:fillRect/>
            </a:stretch>
          </p:blipFill>
          <p:spPr bwMode="auto">
            <a:xfrm>
              <a:off x="152400" y="2971800"/>
              <a:ext cx="3581400" cy="620348"/>
            </a:xfrm>
            <a:prstGeom prst="rect">
              <a:avLst/>
            </a:prstGeom>
            <a:noFill/>
            <a:ln w="9525">
              <a:noFill/>
              <a:miter lim="800000"/>
              <a:headEnd/>
              <a:tailEnd/>
            </a:ln>
          </p:spPr>
        </p:pic>
        <p:sp>
          <p:nvSpPr>
            <p:cNvPr id="9" name="TextBox 8"/>
            <p:cNvSpPr txBox="1"/>
            <p:nvPr/>
          </p:nvSpPr>
          <p:spPr>
            <a:xfrm>
              <a:off x="304800" y="3429000"/>
              <a:ext cx="3294620" cy="400110"/>
            </a:xfrm>
            <a:prstGeom prst="rect">
              <a:avLst/>
            </a:prstGeom>
            <a:noFill/>
          </p:spPr>
          <p:txBody>
            <a:bodyPr wrap="none" rtlCol="0">
              <a:spAutoFit/>
            </a:bodyPr>
            <a:lstStyle/>
            <a:p>
              <a:pPr fontAlgn="base">
                <a:spcBef>
                  <a:spcPct val="0"/>
                </a:spcBef>
                <a:spcAft>
                  <a:spcPct val="0"/>
                </a:spcAft>
              </a:pPr>
              <a:r>
                <a:rPr lang="en-US" sz="2000" b="1" dirty="0">
                  <a:solidFill>
                    <a:prstClr val="black"/>
                  </a:solidFill>
                  <a:latin typeface="Arial" charset="0"/>
                  <a:ea typeface="ＭＳ Ｐゴシック" charset="-128"/>
                </a:rPr>
                <a:t>M660 Metadata Appliance</a:t>
              </a:r>
            </a:p>
          </p:txBody>
        </p:sp>
      </p:grpSp>
      <p:sp>
        <p:nvSpPr>
          <p:cNvPr id="14" name="TextBox 13"/>
          <p:cNvSpPr txBox="1"/>
          <p:nvPr/>
        </p:nvSpPr>
        <p:spPr>
          <a:xfrm rot="21229849">
            <a:off x="4417517" y="1543898"/>
            <a:ext cx="4362092" cy="954107"/>
          </a:xfrm>
          <a:prstGeom prst="rect">
            <a:avLst/>
          </a:prstGeom>
          <a:noFill/>
          <a:ln w="57150">
            <a:solidFill>
              <a:srgbClr val="FFC000"/>
            </a:solidFill>
          </a:ln>
        </p:spPr>
        <p:txBody>
          <a:bodyPr wrap="none" rtlCol="0">
            <a:spAutoFit/>
          </a:bodyPr>
          <a:lstStyle/>
          <a:p>
            <a:pPr fontAlgn="base">
              <a:spcBef>
                <a:spcPct val="0"/>
              </a:spcBef>
              <a:spcAft>
                <a:spcPct val="0"/>
              </a:spcAft>
            </a:pPr>
            <a:r>
              <a:rPr lang="en-US" sz="2800" b="1" dirty="0">
                <a:solidFill>
                  <a:srgbClr val="FFC000"/>
                </a:solidFill>
                <a:latin typeface="Arial" charset="0"/>
                <a:ea typeface="ＭＳ Ｐゴシック" charset="-128"/>
              </a:rPr>
              <a:t>The</a:t>
            </a:r>
            <a:r>
              <a:rPr lang="en-US" sz="2800" b="1" dirty="0">
                <a:solidFill>
                  <a:prstClr val="black"/>
                </a:solidFill>
                <a:latin typeface="Arial" charset="0"/>
                <a:ea typeface="ＭＳ Ｐゴシック" charset="-128"/>
              </a:rPr>
              <a:t> brains </a:t>
            </a:r>
            <a:r>
              <a:rPr lang="en-US" sz="2800" b="1" dirty="0">
                <a:solidFill>
                  <a:srgbClr val="FFC000"/>
                </a:solidFill>
                <a:latin typeface="Arial" charset="0"/>
                <a:ea typeface="ＭＳ Ｐゴシック" charset="-128"/>
              </a:rPr>
              <a:t>behind the</a:t>
            </a:r>
            <a:br>
              <a:rPr lang="en-US" sz="2800" b="1" dirty="0">
                <a:solidFill>
                  <a:srgbClr val="FFC000"/>
                </a:solidFill>
                <a:latin typeface="Arial" charset="0"/>
                <a:ea typeface="ＭＳ Ｐゴシック" charset="-128"/>
              </a:rPr>
            </a:br>
            <a:r>
              <a:rPr lang="en-US" sz="2800" b="1" dirty="0">
                <a:solidFill>
                  <a:srgbClr val="FFC000"/>
                </a:solidFill>
                <a:latin typeface="Arial" charset="0"/>
                <a:ea typeface="ＭＳ Ｐゴシック" charset="-128"/>
              </a:rPr>
              <a:t>#1</a:t>
            </a:r>
            <a:r>
              <a:rPr lang="en-US" sz="2800" b="1" dirty="0">
                <a:solidFill>
                  <a:prstClr val="black"/>
                </a:solidFill>
                <a:latin typeface="Arial" charset="0"/>
                <a:ea typeface="ＭＳ Ｐゴシック" charset="-128"/>
              </a:rPr>
              <a:t> file system </a:t>
            </a:r>
            <a:r>
              <a:rPr lang="en-US" sz="2800" b="1" dirty="0">
                <a:solidFill>
                  <a:srgbClr val="FFC000"/>
                </a:solidFill>
                <a:latin typeface="Arial" charset="0"/>
                <a:ea typeface="ＭＳ Ｐゴシック" charset="-128"/>
              </a:rPr>
              <a:t>&amp;</a:t>
            </a:r>
            <a:r>
              <a:rPr lang="en-US" sz="2800" b="1" dirty="0">
                <a:solidFill>
                  <a:prstClr val="black"/>
                </a:solidFill>
                <a:latin typeface="Arial" charset="0"/>
                <a:ea typeface="ＭＳ Ｐゴシック" charset="-128"/>
              </a:rPr>
              <a:t> archive </a:t>
            </a:r>
          </a:p>
        </p:txBody>
      </p:sp>
      <p:sp>
        <p:nvSpPr>
          <p:cNvPr id="10" name="Rectangle 3"/>
          <p:cNvSpPr txBox="1">
            <a:spLocks noChangeArrowheads="1"/>
          </p:cNvSpPr>
          <p:nvPr/>
        </p:nvSpPr>
        <p:spPr bwMode="auto">
          <a:xfrm>
            <a:off x="4435362" y="3033045"/>
            <a:ext cx="4708638" cy="3272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fontAlgn="base" hangingPunct="0">
              <a:lnSpc>
                <a:spcPct val="90000"/>
              </a:lnSpc>
              <a:spcBef>
                <a:spcPct val="20000"/>
              </a:spcBef>
              <a:spcAft>
                <a:spcPct val="0"/>
              </a:spcAft>
              <a:buSzPct val="75000"/>
              <a:buFontTx/>
              <a:buBlip>
                <a:blip r:embed="rId4"/>
              </a:buBlip>
              <a:defRPr/>
            </a:pPr>
            <a:r>
              <a:rPr lang="en-US" sz="2400" kern="0" dirty="0">
                <a:solidFill>
                  <a:srgbClr val="212121"/>
                </a:solidFill>
                <a:latin typeface="Arial" pitchFamily="34" charset="0"/>
                <a:ea typeface="ＭＳ Ｐゴシック" charset="-128"/>
                <a:cs typeface="Arial" pitchFamily="34" charset="0"/>
              </a:rPr>
              <a:t>Big brother to StorNext M330</a:t>
            </a:r>
          </a:p>
          <a:p>
            <a:pPr marL="342900" indent="-342900" defTabSz="457200" eaLnBrk="0" fontAlgn="base" hangingPunct="0">
              <a:lnSpc>
                <a:spcPct val="90000"/>
              </a:lnSpc>
              <a:spcBef>
                <a:spcPct val="20000"/>
              </a:spcBef>
              <a:spcAft>
                <a:spcPct val="0"/>
              </a:spcAft>
              <a:buSzPct val="75000"/>
              <a:buFontTx/>
              <a:buBlip>
                <a:blip r:embed="rId4"/>
              </a:buBlip>
              <a:defRPr/>
            </a:pPr>
            <a:r>
              <a:rPr lang="en-US" sz="2400" kern="0" dirty="0">
                <a:solidFill>
                  <a:srgbClr val="212121"/>
                </a:solidFill>
                <a:latin typeface="Arial" pitchFamily="34" charset="0"/>
                <a:ea typeface="ＭＳ Ｐゴシック" charset="-128"/>
                <a:cs typeface="Arial" pitchFamily="34" charset="0"/>
              </a:rPr>
              <a:t>Up to 800 million files in up to 8 file systems</a:t>
            </a:r>
          </a:p>
          <a:p>
            <a:pPr marL="342900" indent="-342900" defTabSz="457200" eaLnBrk="0" fontAlgn="base" hangingPunct="0">
              <a:lnSpc>
                <a:spcPct val="90000"/>
              </a:lnSpc>
              <a:spcBef>
                <a:spcPct val="20000"/>
              </a:spcBef>
              <a:spcAft>
                <a:spcPct val="0"/>
              </a:spcAft>
              <a:buSzPct val="75000"/>
              <a:buFontTx/>
              <a:buBlip>
                <a:blip r:embed="rId4"/>
              </a:buBlip>
              <a:defRPr/>
            </a:pPr>
            <a:r>
              <a:rPr lang="en-US" sz="2400" kern="0" dirty="0">
                <a:solidFill>
                  <a:srgbClr val="212121"/>
                </a:solidFill>
                <a:latin typeface="Arial" pitchFamily="34" charset="0"/>
                <a:ea typeface="ＭＳ Ｐゴシック" charset="-128"/>
                <a:cs typeface="Arial" pitchFamily="34" charset="0"/>
              </a:rPr>
              <a:t>What’s included:</a:t>
            </a:r>
          </a:p>
          <a:p>
            <a:pPr marL="800100" lvl="1" indent="-342900" defTabSz="457200" eaLnBrk="0" fontAlgn="base" hangingPunct="0">
              <a:lnSpc>
                <a:spcPct val="90000"/>
              </a:lnSpc>
              <a:spcBef>
                <a:spcPct val="20000"/>
              </a:spcBef>
              <a:spcAft>
                <a:spcPct val="0"/>
              </a:spcAft>
              <a:buSzPct val="75000"/>
              <a:buFont typeface="Arial" pitchFamily="34" charset="0"/>
              <a:buChar char="•"/>
              <a:defRPr/>
            </a:pPr>
            <a:r>
              <a:rPr lang="en-US" sz="2000" kern="0" dirty="0">
                <a:solidFill>
                  <a:srgbClr val="212121"/>
                </a:solidFill>
                <a:latin typeface="Arial" pitchFamily="34" charset="0"/>
                <a:ea typeface="ＭＳ Ｐゴシック" charset="-128"/>
                <a:cs typeface="Arial" pitchFamily="34" charset="0"/>
              </a:rPr>
              <a:t>Dual nodes for HA</a:t>
            </a:r>
          </a:p>
          <a:p>
            <a:pPr marL="800100" lvl="1" indent="-342900" defTabSz="457200" eaLnBrk="0" fontAlgn="base" hangingPunct="0">
              <a:lnSpc>
                <a:spcPct val="90000"/>
              </a:lnSpc>
              <a:spcBef>
                <a:spcPct val="20000"/>
              </a:spcBef>
              <a:spcAft>
                <a:spcPct val="0"/>
              </a:spcAft>
              <a:buSzPct val="75000"/>
              <a:buFont typeface="Arial" pitchFamily="34" charset="0"/>
              <a:buChar char="•"/>
              <a:defRPr/>
            </a:pPr>
            <a:r>
              <a:rPr lang="en-US" sz="2000" dirty="0">
                <a:solidFill>
                  <a:prstClr val="black"/>
                </a:solidFill>
                <a:latin typeface="Arial" charset="0"/>
                <a:ea typeface="ＭＳ Ｐゴシック" charset="-128"/>
              </a:rPr>
              <a:t>Dedicated metadata array</a:t>
            </a:r>
            <a:endParaRPr lang="en-US" sz="2000" kern="0" dirty="0">
              <a:solidFill>
                <a:srgbClr val="212121"/>
              </a:solidFill>
              <a:latin typeface="Arial" pitchFamily="34" charset="0"/>
              <a:ea typeface="ＭＳ Ｐゴシック" charset="-128"/>
              <a:cs typeface="Arial" pitchFamily="34" charset="0"/>
            </a:endParaRPr>
          </a:p>
          <a:p>
            <a:pPr marL="800100" lvl="1" indent="-342900" defTabSz="457200" eaLnBrk="0" fontAlgn="base" hangingPunct="0">
              <a:lnSpc>
                <a:spcPct val="90000"/>
              </a:lnSpc>
              <a:spcBef>
                <a:spcPct val="20000"/>
              </a:spcBef>
              <a:spcAft>
                <a:spcPct val="0"/>
              </a:spcAft>
              <a:buSzPct val="75000"/>
              <a:buFont typeface="Arial" pitchFamily="34" charset="0"/>
              <a:buChar char="•"/>
              <a:defRPr/>
            </a:pPr>
            <a:r>
              <a:rPr lang="en-US" sz="2000" kern="0" dirty="0">
                <a:solidFill>
                  <a:srgbClr val="212121"/>
                </a:solidFill>
                <a:latin typeface="Arial" pitchFamily="34" charset="0"/>
                <a:ea typeface="ＭＳ Ｐゴシック" charset="-128"/>
                <a:cs typeface="Arial" pitchFamily="34" charset="0"/>
              </a:rPr>
              <a:t>10 SAN clients</a:t>
            </a:r>
          </a:p>
          <a:p>
            <a:pPr marL="800100" lvl="1" indent="-342900" defTabSz="457200" eaLnBrk="0" fontAlgn="base" hangingPunct="0">
              <a:lnSpc>
                <a:spcPct val="90000"/>
              </a:lnSpc>
              <a:spcBef>
                <a:spcPct val="20000"/>
              </a:spcBef>
              <a:spcAft>
                <a:spcPct val="0"/>
              </a:spcAft>
              <a:buSzPct val="75000"/>
              <a:buFont typeface="Arial" pitchFamily="34" charset="0"/>
              <a:buChar char="•"/>
              <a:defRPr/>
            </a:pPr>
            <a:r>
              <a:rPr lang="en-US" sz="2000" kern="0" dirty="0">
                <a:solidFill>
                  <a:prstClr val="black"/>
                </a:solidFill>
                <a:latin typeface="Arial" pitchFamily="34" charset="0"/>
                <a:ea typeface="ＭＳ Ｐゴシック" charset="-128"/>
                <a:cs typeface="Arial" pitchFamily="34" charset="0"/>
              </a:rPr>
              <a:t>Dual </a:t>
            </a:r>
            <a:r>
              <a:rPr lang="en-US" sz="2000" kern="0" dirty="0">
                <a:solidFill>
                  <a:srgbClr val="212121"/>
                </a:solidFill>
                <a:latin typeface="Arial" pitchFamily="34" charset="0"/>
                <a:ea typeface="ＭＳ Ｐゴシック" charset="-128"/>
                <a:cs typeface="Arial" pitchFamily="34" charset="0"/>
              </a:rPr>
              <a:t>gateways for  LAN access</a:t>
            </a:r>
          </a:p>
          <a:p>
            <a:pPr marL="800100" lvl="1" indent="-342900" defTabSz="457200" eaLnBrk="0" fontAlgn="base" hangingPunct="0">
              <a:lnSpc>
                <a:spcPct val="90000"/>
              </a:lnSpc>
              <a:spcBef>
                <a:spcPct val="20000"/>
              </a:spcBef>
              <a:spcAft>
                <a:spcPct val="0"/>
              </a:spcAft>
              <a:buSzPct val="75000"/>
              <a:buFont typeface="Arial" pitchFamily="34" charset="0"/>
              <a:buChar char="•"/>
              <a:defRPr/>
            </a:pPr>
            <a:r>
              <a:rPr lang="en-US" sz="2000" kern="0" dirty="0">
                <a:solidFill>
                  <a:srgbClr val="212121"/>
                </a:solidFill>
                <a:latin typeface="Arial" pitchFamily="34" charset="0"/>
                <a:ea typeface="ＭＳ Ｐゴシック" charset="-128"/>
                <a:cs typeface="Arial" pitchFamily="34" charset="0"/>
              </a:rPr>
              <a:t>DDM on standby node</a:t>
            </a:r>
          </a:p>
          <a:p>
            <a:pPr marL="342900" indent="-342900" defTabSz="457200" eaLnBrk="0" fontAlgn="base" hangingPunct="0">
              <a:lnSpc>
                <a:spcPct val="90000"/>
              </a:lnSpc>
              <a:spcBef>
                <a:spcPct val="20000"/>
              </a:spcBef>
              <a:spcAft>
                <a:spcPct val="0"/>
              </a:spcAft>
              <a:buSzPct val="75000"/>
              <a:buFontTx/>
              <a:buBlip>
                <a:blip r:embed="rId4"/>
              </a:buBlip>
              <a:defRPr/>
            </a:pPr>
            <a:endParaRPr lang="en-US" sz="2400" kern="0" dirty="0">
              <a:solidFill>
                <a:srgbClr val="212121"/>
              </a:solidFill>
              <a:latin typeface="Arial" pitchFamily="34" charset="0"/>
              <a:ea typeface="ＭＳ Ｐゴシック" charset="-128"/>
              <a:cs typeface="Arial" pitchFamily="34" charset="0"/>
            </a:endParaRPr>
          </a:p>
          <a:p>
            <a:pPr marL="342900" indent="-342900" defTabSz="457200" eaLnBrk="0" fontAlgn="base" hangingPunct="0">
              <a:lnSpc>
                <a:spcPct val="90000"/>
              </a:lnSpc>
              <a:spcBef>
                <a:spcPct val="20000"/>
              </a:spcBef>
              <a:spcAft>
                <a:spcPct val="0"/>
              </a:spcAft>
              <a:buSzPct val="75000"/>
              <a:buFontTx/>
              <a:buBlip>
                <a:blip r:embed="rId4"/>
              </a:buBlip>
              <a:defRPr/>
            </a:pPr>
            <a:endParaRPr lang="en-US" sz="2400" kern="0" dirty="0">
              <a:solidFill>
                <a:srgbClr val="212121"/>
              </a:solidFill>
              <a:latin typeface="Arial" pitchFamily="34" charset="0"/>
              <a:ea typeface="ＭＳ Ｐゴシック" charset="-128"/>
              <a:cs typeface="Arial" pitchFamily="34" charset="0"/>
            </a:endParaRPr>
          </a:p>
          <a:p>
            <a:pPr marL="342900" indent="-342900" defTabSz="457200" eaLnBrk="0" fontAlgn="base" hangingPunct="0">
              <a:lnSpc>
                <a:spcPct val="90000"/>
              </a:lnSpc>
              <a:spcBef>
                <a:spcPct val="20000"/>
              </a:spcBef>
              <a:spcAft>
                <a:spcPct val="0"/>
              </a:spcAft>
              <a:buSzPct val="75000"/>
              <a:defRPr/>
            </a:pPr>
            <a:endParaRPr lang="en-US" sz="2400" kern="0" dirty="0">
              <a:solidFill>
                <a:srgbClr val="212121"/>
              </a:solidFill>
              <a:ea typeface="ＭＳ Ｐゴシック" charset="-128"/>
            </a:endParaRPr>
          </a:p>
        </p:txBody>
      </p:sp>
      <p:grpSp>
        <p:nvGrpSpPr>
          <p:cNvPr id="4" name="Group 12"/>
          <p:cNvGrpSpPr/>
          <p:nvPr/>
        </p:nvGrpSpPr>
        <p:grpSpPr>
          <a:xfrm>
            <a:off x="365330" y="1738356"/>
            <a:ext cx="3910219" cy="2834652"/>
            <a:chOff x="365330" y="1738356"/>
            <a:chExt cx="3910219" cy="2834652"/>
          </a:xfrm>
        </p:grpSpPr>
        <p:pic>
          <p:nvPicPr>
            <p:cNvPr id="47106" name="Picture 2"/>
            <p:cNvPicPr>
              <a:picLocks noChangeAspect="1" noChangeArrowheads="1"/>
            </p:cNvPicPr>
            <p:nvPr/>
          </p:nvPicPr>
          <p:blipFill>
            <a:blip r:embed="rId5" cstate="print"/>
            <a:srcRect/>
            <a:stretch>
              <a:fillRect/>
            </a:stretch>
          </p:blipFill>
          <p:spPr bwMode="auto">
            <a:xfrm>
              <a:off x="989765" y="1738356"/>
              <a:ext cx="3285784" cy="2590799"/>
            </a:xfrm>
            <a:prstGeom prst="rect">
              <a:avLst/>
            </a:prstGeom>
            <a:noFill/>
            <a:ln w="9525">
              <a:noFill/>
              <a:miter lim="800000"/>
              <a:headEnd/>
              <a:tailEnd/>
            </a:ln>
          </p:spPr>
        </p:pic>
        <p:pic>
          <p:nvPicPr>
            <p:cNvPr id="12" name="Picture 2" descr="C:\Users\jlee3\AppData\Local\Microsoft\Windows\Temporary Internet Files\Content.Outlook\I8W2KQLJ\Quantum-StorNext_M330_FRNT_LowRes.jpg"/>
            <p:cNvPicPr>
              <a:picLocks noChangeAspect="1" noChangeArrowheads="1"/>
            </p:cNvPicPr>
            <p:nvPr/>
          </p:nvPicPr>
          <p:blipFill>
            <a:blip r:embed="rId6" cstate="print"/>
            <a:srcRect l="844" t="366" b="1185"/>
            <a:stretch>
              <a:fillRect/>
            </a:stretch>
          </p:blipFill>
          <p:spPr bwMode="auto">
            <a:xfrm>
              <a:off x="365330" y="2735454"/>
              <a:ext cx="3103489" cy="183755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grpSp>
      <p:sp>
        <p:nvSpPr>
          <p:cNvPr id="13" name="Slide Number Placeholder 3"/>
          <p:cNvSpPr>
            <a:spLocks noGrp="1"/>
          </p:cNvSpPr>
          <p:nvPr>
            <p:ph type="sldNum" sz="quarter" idx="10"/>
          </p:nvPr>
        </p:nvSpPr>
        <p:spPr bwMode="auto">
          <a:xfrm>
            <a:off x="228600" y="6618288"/>
            <a:ext cx="463550" cy="246062"/>
          </a:xfrm>
          <a:noFill/>
        </p:spPr>
        <p:txBody>
          <a:bodyPr/>
          <a:lstStyle/>
          <a:p>
            <a:fld id="{221EF911-62F3-4EDC-B53C-6BE2E6121F40}" type="slidenum">
              <a:rPr lang="en-US"/>
              <a:pPr/>
              <a:t>5</a:t>
            </a:fld>
            <a:endParaRPr lang="en-US" dirty="0"/>
          </a:p>
        </p:txBody>
      </p:sp>
    </p:spTree>
    <p:extLst>
      <p:ext uri="{BB962C8B-B14F-4D97-AF65-F5344CB8AC3E}">
        <p14:creationId xmlns:p14="http://schemas.microsoft.com/office/powerpoint/2010/main" xmlns="" val="1028392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M660 Network Config Window</a:t>
            </a:r>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50</a:t>
            </a:fld>
            <a:endParaRPr lang="en-US" dirty="0"/>
          </a:p>
        </p:txBody>
      </p:sp>
      <p:pic>
        <p:nvPicPr>
          <p:cNvPr id="49154" name="Picture 2"/>
          <p:cNvPicPr>
            <a:picLocks noGrp="1" noChangeAspect="1" noChangeArrowheads="1"/>
          </p:cNvPicPr>
          <p:nvPr>
            <p:ph idx="1"/>
          </p:nvPr>
        </p:nvPicPr>
        <p:blipFill>
          <a:blip r:embed="rId2" cstate="print"/>
          <a:srcRect/>
          <a:stretch>
            <a:fillRect/>
          </a:stretch>
        </p:blipFill>
        <p:spPr bwMode="auto">
          <a:xfrm>
            <a:off x="271144" y="1212287"/>
            <a:ext cx="8644255" cy="455625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I/O Path Updates</a:t>
            </a:r>
            <a:endParaRPr lang="en-US" dirty="0"/>
          </a:p>
        </p:txBody>
      </p:sp>
      <p:sp>
        <p:nvSpPr>
          <p:cNvPr id="3" name="Content Placeholder 2"/>
          <p:cNvSpPr>
            <a:spLocks noGrp="1"/>
          </p:cNvSpPr>
          <p:nvPr>
            <p:ph idx="1"/>
          </p:nvPr>
        </p:nvSpPr>
        <p:spPr/>
        <p:txBody>
          <a:bodyPr/>
          <a:lstStyle/>
          <a:p>
            <a:r>
              <a:rPr lang="en-US" dirty="0" smtClean="0"/>
              <a:t>The M330 included additional metadata LUN configurations to accommodate a field practice of providing multiple metadata LUNs to a file system</a:t>
            </a:r>
          </a:p>
          <a:p>
            <a:pPr lvl="1"/>
            <a:r>
              <a:rPr lang="en-US" dirty="0" smtClean="0"/>
              <a:t>Options would carve a single disk into multiple LUNs</a:t>
            </a:r>
          </a:p>
          <a:p>
            <a:r>
              <a:rPr lang="en-US" dirty="0" smtClean="0"/>
              <a:t>This LUN carving was to work around an a SN architectural limitation which would serialize I/Os</a:t>
            </a:r>
          </a:p>
          <a:p>
            <a:pPr lvl="1"/>
            <a:r>
              <a:rPr lang="en-US" dirty="0" smtClean="0"/>
              <a:t>The down-side is that the LUN carving could introduce unnecessary seek latency due to the disk configurations</a:t>
            </a:r>
          </a:p>
          <a:p>
            <a:r>
              <a:rPr lang="en-US" dirty="0" smtClean="0"/>
              <a:t>The metadata I/O path updates eliminate the need for carving disks into multiple LUNs</a:t>
            </a:r>
          </a:p>
          <a:p>
            <a:r>
              <a:rPr lang="en-US" dirty="0" smtClean="0"/>
              <a:t>The recommendation moving forward is to not carve metadata disks into multiple LUNs</a:t>
            </a:r>
          </a:p>
          <a:p>
            <a:pPr lvl="1"/>
            <a:r>
              <a:rPr lang="en-US" dirty="0" smtClean="0"/>
              <a:t>Whole single metadata disks will perform better than the same disk carved into multiple metadata LUNs.</a:t>
            </a:r>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4.3.0</a:t>
            </a:r>
            <a:endParaRPr lang="en-US" dirty="0"/>
          </a:p>
        </p:txBody>
      </p:sp>
      <p:sp>
        <p:nvSpPr>
          <p:cNvPr id="3" name="Content Placeholder 2"/>
          <p:cNvSpPr>
            <a:spLocks noGrp="1"/>
          </p:cNvSpPr>
          <p:nvPr>
            <p:ph idx="1"/>
          </p:nvPr>
        </p:nvSpPr>
        <p:spPr/>
        <p:txBody>
          <a:bodyPr/>
          <a:lstStyle/>
          <a:p>
            <a:r>
              <a:rPr lang="en-US" dirty="0" smtClean="0"/>
              <a:t>4.3.0 will release not long after the M660 is released</a:t>
            </a:r>
          </a:p>
          <a:p>
            <a:r>
              <a:rPr lang="en-US" dirty="0" smtClean="0"/>
              <a:t>4.3.0 will be available on the M-series at 4.3.0 GA</a:t>
            </a:r>
          </a:p>
          <a:p>
            <a:r>
              <a:rPr lang="en-US" dirty="0" smtClean="0"/>
              <a:t>This upgrade will include a conversion from the Linter DB to the MySQL DB</a:t>
            </a:r>
          </a:p>
          <a:p>
            <a:r>
              <a:rPr lang="en-US" dirty="0" smtClean="0"/>
              <a:t>The supported number of files per file system on the M660 increases from 30M to 100M with the 4.3.0 upgrade</a:t>
            </a:r>
            <a:endParaRPr lang="en-US" dirty="0"/>
          </a:p>
        </p:txBody>
      </p:sp>
      <p:sp>
        <p:nvSpPr>
          <p:cNvPr id="4" name="Slide Number Placeholder 3"/>
          <p:cNvSpPr>
            <a:spLocks noGrp="1"/>
          </p:cNvSpPr>
          <p:nvPr>
            <p:ph type="sldNum" sz="quarter" idx="10"/>
          </p:nvPr>
        </p:nvSpPr>
        <p:spPr/>
        <p:txBody>
          <a:bodyPr/>
          <a:lstStyle/>
          <a:p>
            <a:pPr>
              <a:defRPr/>
            </a:pPr>
            <a:fld id="{82F32447-D733-46BE-A149-BD51A9BFF34B}"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dirty="0" smtClean="0">
                <a:latin typeface="Arial" charset="0"/>
                <a:ea typeface="ＭＳ Ｐゴシック" pitchFamily="34" charset="-128"/>
                <a:cs typeface="Arial" charset="0"/>
              </a:rPr>
              <a:t>Q/A</a:t>
            </a:r>
          </a:p>
        </p:txBody>
      </p:sp>
      <p:sp>
        <p:nvSpPr>
          <p:cNvPr id="3" name="Content Placeholder 2"/>
          <p:cNvSpPr>
            <a:spLocks noGrp="1"/>
          </p:cNvSpPr>
          <p:nvPr>
            <p:ph idx="1"/>
          </p:nvPr>
        </p:nvSpPr>
        <p:spPr/>
        <p:txBody>
          <a:bodyPr>
            <a:normAutofit/>
          </a:bodyPr>
          <a:lstStyle/>
          <a:p>
            <a:pPr marL="342900" lvl="1" indent="-342900">
              <a:lnSpc>
                <a:spcPct val="90000"/>
              </a:lnSpc>
              <a:buSzPct val="75000"/>
              <a:buFont typeface="Wingdings" pitchFamily="2" charset="2"/>
              <a:buChar char="§"/>
            </a:pPr>
            <a:endParaRPr lang="en-US" sz="4000" dirty="0" smtClean="0">
              <a:solidFill>
                <a:srgbClr val="000000"/>
              </a:solidFill>
            </a:endParaRPr>
          </a:p>
          <a:p>
            <a:pPr marL="342900" lvl="1" indent="-342900">
              <a:lnSpc>
                <a:spcPct val="90000"/>
              </a:lnSpc>
              <a:buSzPct val="75000"/>
              <a:buFont typeface="Wingdings" pitchFamily="2" charset="2"/>
              <a:buChar char="§"/>
            </a:pPr>
            <a:r>
              <a:rPr lang="en-US" sz="4000" dirty="0" smtClean="0">
                <a:solidFill>
                  <a:srgbClr val="000000"/>
                </a:solidFill>
              </a:rPr>
              <a:t>Questions?</a:t>
            </a:r>
          </a:p>
          <a:p>
            <a:pPr>
              <a:lnSpc>
                <a:spcPct val="90000"/>
              </a:lnSpc>
              <a:buNone/>
            </a:pPr>
            <a:endParaRPr sz="2200" dirty="0" smtClean="0">
              <a:latin typeface="Arial" charset="0"/>
              <a:ea typeface="ＭＳ Ｐゴシック" pitchFamily="34" charset="-128"/>
              <a:cs typeface="Arial" charset="0"/>
            </a:endParaRPr>
          </a:p>
        </p:txBody>
      </p:sp>
      <p:sp>
        <p:nvSpPr>
          <p:cNvPr id="16388" name="Slide Number Placeholder 3"/>
          <p:cNvSpPr>
            <a:spLocks noGrp="1"/>
          </p:cNvSpPr>
          <p:nvPr>
            <p:ph type="sldNum" sz="quarter" idx="10"/>
          </p:nvPr>
        </p:nvSpPr>
        <p:spPr bwMode="auto">
          <a:noFill/>
        </p:spPr>
        <p:txBody>
          <a:bodyPr/>
          <a:lstStyle/>
          <a:p>
            <a:fld id="{221EF911-62F3-4EDC-B53C-6BE2E6121F40}" type="slidenum">
              <a:rPr lang="en-US"/>
              <a:pPr/>
              <a:t>53</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4" y="228600"/>
            <a:ext cx="8424081" cy="639763"/>
          </a:xfrm>
        </p:spPr>
        <p:txBody>
          <a:bodyPr/>
          <a:lstStyle/>
          <a:p>
            <a:r>
              <a:rPr lang="en-US" dirty="0" smtClean="0"/>
              <a:t>M330 </a:t>
            </a:r>
            <a:r>
              <a:rPr lang="en-US" dirty="0" smtClean="0"/>
              <a:t>vs</a:t>
            </a:r>
            <a:r>
              <a:rPr lang="en-US" dirty="0" smtClean="0"/>
              <a:t> M660: Key Differences Chart</a:t>
            </a:r>
            <a:endParaRPr lang="en-US" dirty="0"/>
          </a:p>
        </p:txBody>
      </p:sp>
      <p:graphicFrame>
        <p:nvGraphicFramePr>
          <p:cNvPr id="5" name="Content Placeholder 4"/>
          <p:cNvGraphicFramePr>
            <a:graphicFrameLocks noGrp="1"/>
          </p:cNvGraphicFramePr>
          <p:nvPr>
            <p:ph idx="1"/>
          </p:nvPr>
        </p:nvGraphicFramePr>
        <p:xfrm>
          <a:off x="427388" y="974036"/>
          <a:ext cx="7807411" cy="5295405"/>
        </p:xfrm>
        <a:graphic>
          <a:graphicData uri="http://schemas.openxmlformats.org/drawingml/2006/table">
            <a:tbl>
              <a:tblPr firstRow="1" firstCol="1">
                <a:effectLst>
                  <a:outerShdw blurRad="50800" dist="38100" dir="2700000" algn="tl" rotWithShape="0">
                    <a:prstClr val="black">
                      <a:alpha val="40000"/>
                    </a:prstClr>
                  </a:outerShdw>
                </a:effectLst>
                <a:tableStyleId>{5C22544A-7EE6-4342-B048-85BDC9FD1C3A}</a:tableStyleId>
              </a:tblPr>
              <a:tblGrid>
                <a:gridCol w="1753232"/>
                <a:gridCol w="2891180"/>
                <a:gridCol w="1575867"/>
                <a:gridCol w="1587132"/>
              </a:tblGrid>
              <a:tr h="239960">
                <a:tc>
                  <a:txBody>
                    <a:bodyPr/>
                    <a:lstStyle/>
                    <a:p>
                      <a:pPr algn="ctr" fontAlgn="ctr"/>
                      <a:endParaRPr lang="en-US" sz="1600" b="1" i="0" u="none" strike="noStrike" dirty="0">
                        <a:solidFill>
                          <a:schemeClr val="bg1"/>
                        </a:solidFill>
                        <a:latin typeface="Calibri"/>
                      </a:endParaRPr>
                    </a:p>
                  </a:txBody>
                  <a:tcPr marL="0" marR="0" marT="0" marB="0" anchor="ctr">
                    <a:solidFill>
                      <a:schemeClr val="tx2">
                        <a:lumMod val="60000"/>
                        <a:lumOff val="40000"/>
                      </a:schemeClr>
                    </a:solidFill>
                  </a:tcPr>
                </a:tc>
                <a:tc>
                  <a:txBody>
                    <a:bodyPr/>
                    <a:lstStyle/>
                    <a:p>
                      <a:pPr algn="ctr" fontAlgn="b"/>
                      <a:r>
                        <a:rPr lang="en-US" sz="1600" u="none" strike="noStrike" dirty="0"/>
                        <a:t>M330</a:t>
                      </a:r>
                      <a:endParaRPr lang="en-US" sz="1600" b="1" i="0" u="none" strike="noStrike" dirty="0">
                        <a:solidFill>
                          <a:schemeClr val="bg1"/>
                        </a:solidFill>
                        <a:latin typeface="Calibri"/>
                      </a:endParaRPr>
                    </a:p>
                  </a:txBody>
                  <a:tcPr marL="0" marR="0" marT="0" marB="0" anchor="b">
                    <a:solidFill>
                      <a:schemeClr val="tx2">
                        <a:lumMod val="60000"/>
                        <a:lumOff val="40000"/>
                      </a:schemeClr>
                    </a:solidFill>
                  </a:tcPr>
                </a:tc>
                <a:tc>
                  <a:txBody>
                    <a:bodyPr/>
                    <a:lstStyle/>
                    <a:p>
                      <a:pPr algn="ctr" fontAlgn="b"/>
                      <a:r>
                        <a:rPr lang="en-US" sz="1600" u="none" strike="noStrike" dirty="0"/>
                        <a:t>M661</a:t>
                      </a:r>
                      <a:endParaRPr lang="en-US" sz="1600" b="1" i="0" u="none" strike="noStrike" dirty="0">
                        <a:solidFill>
                          <a:schemeClr val="bg1"/>
                        </a:solidFill>
                        <a:latin typeface="Calibri"/>
                      </a:endParaRPr>
                    </a:p>
                  </a:txBody>
                  <a:tcPr marL="0" marR="0" marT="0" marB="0" anchor="b">
                    <a:solidFill>
                      <a:schemeClr val="tx2">
                        <a:lumMod val="60000"/>
                        <a:lumOff val="40000"/>
                      </a:schemeClr>
                    </a:solidFill>
                  </a:tcPr>
                </a:tc>
                <a:tc>
                  <a:txBody>
                    <a:bodyPr/>
                    <a:lstStyle/>
                    <a:p>
                      <a:pPr algn="ctr" fontAlgn="b"/>
                      <a:r>
                        <a:rPr lang="en-US" sz="1600" u="none" strike="noStrike" dirty="0"/>
                        <a:t>M662</a:t>
                      </a:r>
                      <a:endParaRPr lang="en-US" sz="1600" b="1" i="0" u="none" strike="noStrike" dirty="0">
                        <a:solidFill>
                          <a:schemeClr val="bg1"/>
                        </a:solidFill>
                        <a:latin typeface="Calibri"/>
                      </a:endParaRPr>
                    </a:p>
                  </a:txBody>
                  <a:tcPr marL="0" marR="0" marT="0" marB="0" anchor="b">
                    <a:solidFill>
                      <a:schemeClr val="tx2">
                        <a:lumMod val="60000"/>
                        <a:lumOff val="40000"/>
                      </a:schemeClr>
                    </a:solidFill>
                  </a:tcPr>
                </a:tc>
              </a:tr>
              <a:tr h="539909">
                <a:tc>
                  <a:txBody>
                    <a:bodyPr/>
                    <a:lstStyle/>
                    <a:p>
                      <a:pPr algn="l" fontAlgn="ctr"/>
                      <a:r>
                        <a:rPr lang="en-US" sz="1400" b="0" u="none" strike="noStrike" dirty="0">
                          <a:solidFill>
                            <a:schemeClr val="tx1"/>
                          </a:solidFill>
                        </a:rPr>
                        <a:t>Scalability</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algn="ctr" fontAlgn="ctr"/>
                      <a:r>
                        <a:rPr lang="en-US" sz="1200" b="0" u="none" strike="noStrike" dirty="0"/>
                        <a:t>Up to 60 million files</a:t>
                      </a:r>
                      <a:br>
                        <a:rPr lang="en-US" sz="1200" b="0" u="none" strike="noStrike" dirty="0"/>
                      </a:br>
                      <a:r>
                        <a:rPr lang="en-US" sz="1200" b="0" u="none" strike="noStrike" dirty="0"/>
                        <a:t>2 or 4 file systems</a:t>
                      </a:r>
                      <a:endParaRPr lang="en-US" sz="1200" b="0" i="0" u="none" strike="noStrike" dirty="0">
                        <a:solidFill>
                          <a:srgbClr val="000000"/>
                        </a:solidFill>
                        <a:latin typeface="Calibri"/>
                      </a:endParaRPr>
                    </a:p>
                  </a:txBody>
                  <a:tcPr marL="0" marR="0" marT="0" marB="0">
                    <a:solidFill>
                      <a:srgbClr val="E7BABD"/>
                    </a:solidFill>
                  </a:tcPr>
                </a:tc>
                <a:tc gridSpan="2">
                  <a:txBody>
                    <a:bodyPr/>
                    <a:lstStyle/>
                    <a:p>
                      <a:pPr algn="ctr" fontAlgn="ctr"/>
                      <a:r>
                        <a:rPr lang="en-US" sz="1200" b="0" u="none" strike="noStrike" dirty="0"/>
                        <a:t>Up to 800 million files</a:t>
                      </a:r>
                      <a:br>
                        <a:rPr lang="en-US" sz="1200" b="0" u="none" strike="noStrike" dirty="0"/>
                      </a:br>
                      <a:r>
                        <a:rPr lang="en-US" sz="1200" b="0" u="none" strike="noStrike" dirty="0"/>
                        <a:t>4 file systems base</a:t>
                      </a:r>
                      <a:br>
                        <a:rPr lang="en-US" sz="1200" b="0" u="none" strike="noStrike" dirty="0"/>
                      </a:br>
                      <a:r>
                        <a:rPr lang="en-US" sz="1200" b="0" u="none" strike="noStrike" dirty="0"/>
                        <a:t>8 file systems with optional expansion</a:t>
                      </a:r>
                      <a:endParaRPr lang="en-US" sz="1200" b="0" i="0" u="none" strike="noStrike" dirty="0">
                        <a:solidFill>
                          <a:srgbClr val="000000"/>
                        </a:solidFill>
                        <a:latin typeface="Calibri"/>
                      </a:endParaRPr>
                    </a:p>
                  </a:txBody>
                  <a:tcPr marL="0" marR="0" marT="0" marB="0" anchor="ctr">
                    <a:solidFill>
                      <a:srgbClr val="D6E7BD"/>
                    </a:solidFill>
                  </a:tcPr>
                </a:tc>
                <a:tc hMerge="1">
                  <a:txBody>
                    <a:bodyPr/>
                    <a:lstStyle/>
                    <a:p>
                      <a:endParaRPr lang="en-US"/>
                    </a:p>
                  </a:txBody>
                  <a:tcPr/>
                </a:tc>
              </a:tr>
              <a:tr h="719879">
                <a:tc>
                  <a:txBody>
                    <a:bodyPr/>
                    <a:lstStyle/>
                    <a:p>
                      <a:pPr algn="l" fontAlgn="ctr"/>
                      <a:r>
                        <a:rPr lang="en-US" sz="1400" b="0" u="none" strike="noStrike" dirty="0">
                          <a:solidFill>
                            <a:schemeClr val="tx1"/>
                          </a:solidFill>
                        </a:rPr>
                        <a:t>Software Included in Base Price</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algn="ctr" fontAlgn="t"/>
                      <a:r>
                        <a:rPr lang="en-US" sz="1200" b="0" u="none" strike="noStrike" dirty="0"/>
                        <a:t>10 File System SAN Clients</a:t>
                      </a:r>
                      <a:br>
                        <a:rPr lang="en-US" sz="1200" b="0" u="none" strike="noStrike" dirty="0"/>
                      </a:br>
                      <a:r>
                        <a:rPr lang="en-US" sz="1200" b="0" u="none" strike="noStrike" dirty="0"/>
                        <a:t>High-Availability</a:t>
                      </a:r>
                      <a:endParaRPr lang="en-US" sz="1200" b="0" i="0" u="none" strike="noStrike" dirty="0">
                        <a:solidFill>
                          <a:srgbClr val="000000"/>
                        </a:solidFill>
                        <a:latin typeface="Calibri"/>
                      </a:endParaRPr>
                    </a:p>
                  </a:txBody>
                  <a:tcPr marL="0" marR="0" marT="0" marB="0">
                    <a:solidFill>
                      <a:srgbClr val="E7BABD"/>
                    </a:solidFill>
                  </a:tcPr>
                </a:tc>
                <a:tc gridSpan="2">
                  <a:txBody>
                    <a:bodyPr/>
                    <a:lstStyle/>
                    <a:p>
                      <a:pPr algn="ctr" fontAlgn="ctr"/>
                      <a:r>
                        <a:rPr lang="en-US" sz="1200" b="0" u="none" strike="noStrike" dirty="0"/>
                        <a:t>10 File System SAN Clients</a:t>
                      </a:r>
                      <a:br>
                        <a:rPr lang="en-US" sz="1200" b="0" u="none" strike="noStrike" dirty="0"/>
                      </a:br>
                      <a:r>
                        <a:rPr lang="en-US" sz="1200" b="0" u="none" strike="noStrike" dirty="0"/>
                        <a:t>High Availability</a:t>
                      </a:r>
                      <a:br>
                        <a:rPr lang="en-US" sz="1200" b="0" u="none" strike="noStrike" dirty="0"/>
                      </a:br>
                      <a:r>
                        <a:rPr lang="en-US" sz="1200" b="0" u="none" strike="noStrike" dirty="0"/>
                        <a:t>Dual StorNext Gateway with unlimited DLC clients</a:t>
                      </a:r>
                      <a:br>
                        <a:rPr lang="en-US" sz="1200" b="0" u="none" strike="noStrike" dirty="0"/>
                      </a:br>
                      <a:r>
                        <a:rPr lang="en-US" sz="1200" b="0" u="none" strike="noStrike" dirty="0"/>
                        <a:t>DDM license for secondary node</a:t>
                      </a:r>
                      <a:endParaRPr lang="en-US" sz="1200" b="0" i="0" u="none" strike="noStrike" dirty="0">
                        <a:solidFill>
                          <a:srgbClr val="000000"/>
                        </a:solidFill>
                        <a:latin typeface="Calibri"/>
                      </a:endParaRPr>
                    </a:p>
                  </a:txBody>
                  <a:tcPr marL="0" marR="0" marT="0" marB="0" anchor="ctr">
                    <a:solidFill>
                      <a:srgbClr val="D6E7BD"/>
                    </a:solidFill>
                  </a:tcPr>
                </a:tc>
                <a:tc hMerge="1">
                  <a:txBody>
                    <a:bodyPr/>
                    <a:lstStyle/>
                    <a:p>
                      <a:endParaRPr lang="en-US"/>
                    </a:p>
                  </a:txBody>
                  <a:tcPr/>
                </a:tc>
              </a:tr>
              <a:tr h="539909">
                <a:tc>
                  <a:txBody>
                    <a:bodyPr/>
                    <a:lstStyle/>
                    <a:p>
                      <a:pPr algn="l" fontAlgn="ctr"/>
                      <a:r>
                        <a:rPr lang="en-US" sz="1400" b="0" u="none" strike="noStrike" dirty="0">
                          <a:solidFill>
                            <a:schemeClr val="tx1"/>
                          </a:solidFill>
                        </a:rPr>
                        <a:t>Base System Metadata Storage</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algn="ctr" fontAlgn="b"/>
                      <a:r>
                        <a:rPr lang="en-US" sz="1200" b="0" u="none" strike="noStrike" dirty="0"/>
                        <a:t>Dedicated metadata array</a:t>
                      </a:r>
                      <a:br>
                        <a:rPr lang="en-US" sz="1200" b="0" u="none" strike="noStrike" dirty="0"/>
                      </a:br>
                      <a:r>
                        <a:rPr lang="en-US" sz="1200" b="0" u="none" strike="noStrike" dirty="0"/>
                        <a:t>6 drives plus 1 hot spare</a:t>
                      </a:r>
                      <a:br>
                        <a:rPr lang="en-US" sz="1200" b="0" u="none" strike="noStrike" dirty="0"/>
                      </a:br>
                      <a:r>
                        <a:rPr lang="en-US" sz="1200" b="0" u="none" strike="noStrike" dirty="0"/>
                        <a:t>2 or 4 file systems</a:t>
                      </a:r>
                      <a:endParaRPr lang="en-US" sz="1200" b="0" i="0" u="none" strike="noStrike" dirty="0">
                        <a:solidFill>
                          <a:srgbClr val="000000"/>
                        </a:solidFill>
                        <a:latin typeface="Calibri"/>
                      </a:endParaRPr>
                    </a:p>
                  </a:txBody>
                  <a:tcPr marL="0" marR="0" marT="0" marB="0">
                    <a:solidFill>
                      <a:srgbClr val="E7BABD"/>
                    </a:solidFill>
                  </a:tcPr>
                </a:tc>
                <a:tc gridSpan="2">
                  <a:txBody>
                    <a:bodyPr/>
                    <a:lstStyle/>
                    <a:p>
                      <a:pPr algn="ctr" fontAlgn="b"/>
                      <a:r>
                        <a:rPr lang="en-US" sz="1200" b="0" u="none" strike="noStrike" dirty="0"/>
                        <a:t>Dedicated metadata array</a:t>
                      </a:r>
                      <a:br>
                        <a:rPr lang="en-US" sz="1200" b="0" u="none" strike="noStrike" dirty="0"/>
                      </a:br>
                      <a:r>
                        <a:rPr lang="en-US" sz="1200" b="0" u="none" strike="noStrike" dirty="0"/>
                        <a:t>22 drives plus 2 hot spares</a:t>
                      </a:r>
                      <a:br>
                        <a:rPr lang="en-US" sz="1200" b="0" u="none" strike="noStrike" dirty="0"/>
                      </a:br>
                      <a:r>
                        <a:rPr lang="en-US" sz="1200" b="0" u="none" strike="noStrike" dirty="0"/>
                        <a:t>4 file systems</a:t>
                      </a:r>
                      <a:endParaRPr lang="en-US" sz="1200" b="0" i="0" u="none" strike="noStrike" dirty="0">
                        <a:solidFill>
                          <a:srgbClr val="000000"/>
                        </a:solidFill>
                        <a:latin typeface="Calibri"/>
                      </a:endParaRPr>
                    </a:p>
                  </a:txBody>
                  <a:tcPr marL="0" marR="0" marT="0" marB="0" anchor="b">
                    <a:solidFill>
                      <a:srgbClr val="D6E7BD"/>
                    </a:solidFill>
                  </a:tcPr>
                </a:tc>
                <a:tc hMerge="1">
                  <a:txBody>
                    <a:bodyPr/>
                    <a:lstStyle/>
                    <a:p>
                      <a:endParaRPr lang="en-US"/>
                    </a:p>
                  </a:txBody>
                  <a:tcPr/>
                </a:tc>
              </a:tr>
              <a:tr h="419930">
                <a:tc>
                  <a:txBody>
                    <a:bodyPr/>
                    <a:lstStyle/>
                    <a:p>
                      <a:pPr algn="l" fontAlgn="ctr"/>
                      <a:r>
                        <a:rPr lang="en-US" sz="1400" b="0" u="none" strike="noStrike" dirty="0">
                          <a:solidFill>
                            <a:schemeClr val="tx1"/>
                          </a:solidFill>
                        </a:rPr>
                        <a:t>Optional Metadata Expansion Unit</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algn="ctr" fontAlgn="ctr"/>
                      <a:r>
                        <a:rPr lang="en-US" sz="1200" b="0" u="none" strike="noStrike" dirty="0"/>
                        <a:t>N/A</a:t>
                      </a:r>
                      <a:endParaRPr lang="en-US" sz="1200" b="0" i="0" u="none" strike="noStrike" dirty="0">
                        <a:solidFill>
                          <a:srgbClr val="000000"/>
                        </a:solidFill>
                        <a:latin typeface="Calibri"/>
                      </a:endParaRPr>
                    </a:p>
                  </a:txBody>
                  <a:tcPr marL="0" marR="0" marT="0" marB="0" anchor="ctr">
                    <a:solidFill>
                      <a:srgbClr val="E7BABD"/>
                    </a:solidFill>
                  </a:tcPr>
                </a:tc>
                <a:tc gridSpan="2">
                  <a:txBody>
                    <a:bodyPr/>
                    <a:lstStyle/>
                    <a:p>
                      <a:pPr algn="ctr" fontAlgn="b"/>
                      <a:r>
                        <a:rPr lang="en-US" sz="1200" b="0" u="none" strike="noStrike" dirty="0"/>
                        <a:t>22 drives plus 2 hot spares</a:t>
                      </a:r>
                      <a:br>
                        <a:rPr lang="en-US" sz="1200" b="0" u="none" strike="noStrike" dirty="0"/>
                      </a:br>
                      <a:r>
                        <a:rPr lang="en-US" sz="1200" b="0" u="none" strike="noStrike" dirty="0"/>
                        <a:t>4 additional file systems</a:t>
                      </a:r>
                      <a:endParaRPr lang="en-US" sz="1200" b="0" i="0" u="none" strike="noStrike" dirty="0">
                        <a:solidFill>
                          <a:srgbClr val="000000"/>
                        </a:solidFill>
                        <a:latin typeface="Calibri"/>
                      </a:endParaRPr>
                    </a:p>
                  </a:txBody>
                  <a:tcPr marL="0" marR="0" marT="0" marB="0">
                    <a:solidFill>
                      <a:srgbClr val="D6E7BD"/>
                    </a:solidFill>
                  </a:tcPr>
                </a:tc>
                <a:tc hMerge="1">
                  <a:txBody>
                    <a:bodyPr/>
                    <a:lstStyle/>
                    <a:p>
                      <a:endParaRPr lang="en-US"/>
                    </a:p>
                  </a:txBody>
                  <a:tcPr/>
                </a:tc>
              </a:tr>
              <a:tr h="1079819">
                <a:tc>
                  <a:txBody>
                    <a:bodyPr/>
                    <a:lstStyle/>
                    <a:p>
                      <a:pPr algn="l" fontAlgn="ctr"/>
                      <a:r>
                        <a:rPr lang="en-US" sz="1400" b="0" u="none" strike="noStrike" dirty="0">
                          <a:solidFill>
                            <a:schemeClr val="tx1"/>
                          </a:solidFill>
                        </a:rPr>
                        <a:t>High-Availability Features</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algn="ctr" fontAlgn="t"/>
                      <a:r>
                        <a:rPr lang="en-US" sz="1200" b="0" u="none" strike="noStrike" dirty="0"/>
                        <a:t>Dual </a:t>
                      </a:r>
                      <a:r>
                        <a:rPr lang="en-US" sz="1200" b="0" u="none" strike="noStrike" dirty="0" smtClean="0"/>
                        <a:t>MDC with </a:t>
                      </a:r>
                      <a:r>
                        <a:rPr lang="en-US" sz="1200" b="0" u="none" strike="noStrike" dirty="0"/>
                        <a:t>automatic failover</a:t>
                      </a:r>
                      <a:br>
                        <a:rPr lang="en-US" sz="1200" b="0" u="none" strike="noStrike" dirty="0"/>
                      </a:br>
                      <a:r>
                        <a:rPr lang="en-US" sz="1200" b="0" u="none" strike="noStrike" dirty="0"/>
                        <a:t>RAID 1</a:t>
                      </a:r>
                      <a:br>
                        <a:rPr lang="en-US" sz="1200" b="0" u="none" strike="noStrike" dirty="0"/>
                      </a:br>
                      <a:r>
                        <a:rPr lang="en-US" sz="1200" b="0" u="none" strike="noStrike" dirty="0"/>
                        <a:t>Redundant power supplies</a:t>
                      </a:r>
                      <a:br>
                        <a:rPr lang="en-US" sz="1200" b="0" u="none" strike="noStrike" dirty="0"/>
                      </a:br>
                      <a:r>
                        <a:rPr lang="en-US" sz="1200" b="0" u="none" strike="noStrike" dirty="0"/>
                        <a:t>Redundant cooling fans</a:t>
                      </a:r>
                      <a:br>
                        <a:rPr lang="en-US" sz="1200" b="0" u="none" strike="noStrike" dirty="0"/>
                      </a:br>
                      <a:r>
                        <a:rPr lang="en-US" sz="1200" b="0" u="none" strike="noStrike" dirty="0"/>
                        <a:t>4GB mirrored RAID battery backed cache</a:t>
                      </a:r>
                      <a:endParaRPr lang="en-US" sz="1200" b="0" i="0" u="none" strike="noStrike" dirty="0">
                        <a:solidFill>
                          <a:srgbClr val="000000"/>
                        </a:solidFill>
                        <a:latin typeface="Calibri"/>
                      </a:endParaRPr>
                    </a:p>
                  </a:txBody>
                  <a:tcPr marL="0" marR="0" marT="0" marB="0">
                    <a:solidFill>
                      <a:srgbClr val="E7BABD"/>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smtClean="0"/>
                        <a:t>Dual MDC with automatic failover</a:t>
                      </a:r>
                      <a:br>
                        <a:rPr lang="en-US" sz="1200" b="0" u="none" strike="noStrike" dirty="0" smtClean="0"/>
                      </a:br>
                      <a:r>
                        <a:rPr lang="en-US" sz="1200" b="0" u="none" strike="noStrike" dirty="0" smtClean="0"/>
                        <a:t>RAID 1</a:t>
                      </a:r>
                      <a:br>
                        <a:rPr lang="en-US" sz="1200" b="0" u="none" strike="noStrike" dirty="0" smtClean="0"/>
                      </a:br>
                      <a:r>
                        <a:rPr lang="en-US" sz="1200" b="0" u="none" strike="noStrike" dirty="0" smtClean="0"/>
                        <a:t>Redundant power supplies</a:t>
                      </a:r>
                      <a:br>
                        <a:rPr lang="en-US" sz="1200" b="0" u="none" strike="noStrike" dirty="0" smtClean="0"/>
                      </a:br>
                      <a:r>
                        <a:rPr lang="en-US" sz="1200" b="0" u="none" strike="noStrike" dirty="0" smtClean="0"/>
                        <a:t>Redundant cooling fans</a:t>
                      </a:r>
                      <a:br>
                        <a:rPr lang="en-US" sz="1200" b="0" u="none" strike="noStrike" dirty="0" smtClean="0"/>
                      </a:br>
                      <a:r>
                        <a:rPr lang="en-US" sz="1200" b="0" u="none" strike="noStrike" dirty="0" smtClean="0"/>
                        <a:t>4GB mirrored RAID battery backed cache</a:t>
                      </a:r>
                      <a:br>
                        <a:rPr lang="en-US" sz="1200" b="0" u="none" strike="noStrike" dirty="0" smtClean="0"/>
                      </a:br>
                      <a:r>
                        <a:rPr lang="en-US" sz="1200" b="0" u="none" strike="noStrike" dirty="0" smtClean="0"/>
                        <a:t>Redundant FC</a:t>
                      </a:r>
                      <a:endParaRPr lang="en-US" sz="1200" b="0" i="0" u="none" strike="noStrike" dirty="0">
                        <a:solidFill>
                          <a:srgbClr val="000000"/>
                        </a:solidFill>
                        <a:latin typeface="Calibri"/>
                      </a:endParaRPr>
                    </a:p>
                  </a:txBody>
                  <a:tcPr marL="0" marR="0" marT="0" marB="0" anchor="b">
                    <a:solidFill>
                      <a:srgbClr val="D6E7BD"/>
                    </a:solidFill>
                  </a:tcPr>
                </a:tc>
                <a:tc hMerge="1">
                  <a:txBody>
                    <a:bodyPr/>
                    <a:lstStyle/>
                    <a:p>
                      <a:endParaRPr lang="en-US"/>
                    </a:p>
                  </a:txBody>
                  <a:tcPr/>
                </a:tc>
              </a:tr>
              <a:tr h="539909">
                <a:tc>
                  <a:txBody>
                    <a:bodyPr/>
                    <a:lstStyle/>
                    <a:p>
                      <a:pPr algn="l" fontAlgn="ctr"/>
                      <a:r>
                        <a:rPr lang="en-US" sz="1400" b="0" u="none" strike="noStrike" dirty="0">
                          <a:solidFill>
                            <a:schemeClr val="tx1"/>
                          </a:solidFill>
                        </a:rPr>
                        <a:t>Form Factor</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smtClean="0"/>
                        <a:t>6U total height</a:t>
                      </a:r>
                      <a:br>
                        <a:rPr lang="en-US" sz="1200" b="0" u="none" strike="noStrike" dirty="0" smtClean="0"/>
                      </a:br>
                      <a:r>
                        <a:rPr lang="en-US" sz="1200" b="0" u="none" strike="noStrike" dirty="0" smtClean="0"/>
                        <a:t>Rack-mountable</a:t>
                      </a:r>
                    </a:p>
                    <a:p>
                      <a:pPr algn="ctr" fontAlgn="b"/>
                      <a:endParaRPr lang="en-US" sz="1200" b="0" i="0" u="none" strike="noStrike" dirty="0">
                        <a:solidFill>
                          <a:srgbClr val="000000"/>
                        </a:solidFill>
                        <a:latin typeface="Calibri"/>
                      </a:endParaRPr>
                    </a:p>
                  </a:txBody>
                  <a:tcPr marL="0" marR="0" marT="0" marB="0" anchor="b">
                    <a:solidFill>
                      <a:srgbClr val="E7BABD"/>
                    </a:solidFill>
                  </a:tcPr>
                </a:tc>
                <a:tc gridSpan="2">
                  <a:txBody>
                    <a:bodyPr/>
                    <a:lstStyle/>
                    <a:p>
                      <a:pPr algn="ctr" fontAlgn="b"/>
                      <a:r>
                        <a:rPr lang="en-US" sz="1200" b="0" u="none" strike="noStrike" dirty="0"/>
                        <a:t>6U base </a:t>
                      </a:r>
                      <a:r>
                        <a:rPr lang="en-US" sz="1200" b="0" u="none" strike="noStrike" dirty="0" smtClean="0"/>
                        <a:t>system</a:t>
                      </a:r>
                    </a:p>
                    <a:p>
                      <a:pPr algn="ctr" fontAlgn="b"/>
                      <a:r>
                        <a:rPr lang="en-US" sz="1200" b="0" u="none" strike="noStrike" dirty="0" smtClean="0"/>
                        <a:t>Rack-mountable</a:t>
                      </a:r>
                      <a:r>
                        <a:rPr lang="en-US" sz="1200" b="0" u="none" strike="noStrike" dirty="0"/>
                        <a:t/>
                      </a:r>
                      <a:br>
                        <a:rPr lang="en-US" sz="1200" b="0" u="none" strike="noStrike" dirty="0"/>
                      </a:br>
                      <a:r>
                        <a:rPr lang="en-US" sz="1200" b="0" u="none" strike="noStrike" dirty="0"/>
                        <a:t> 8U with optional expansion </a:t>
                      </a:r>
                      <a:r>
                        <a:rPr lang="en-US" sz="1200" b="0" u="none" strike="noStrike" dirty="0" smtClean="0"/>
                        <a:t>unit</a:t>
                      </a:r>
                      <a:endParaRPr lang="en-US" sz="1200" b="0" i="0" u="none" strike="noStrike" dirty="0">
                        <a:solidFill>
                          <a:srgbClr val="000000"/>
                        </a:solidFill>
                        <a:latin typeface="Calibri"/>
                      </a:endParaRPr>
                    </a:p>
                  </a:txBody>
                  <a:tcPr marL="0" marR="0" marT="0" marB="0" anchor="b">
                    <a:solidFill>
                      <a:srgbClr val="D6E7BD"/>
                    </a:solidFill>
                  </a:tcPr>
                </a:tc>
                <a:tc hMerge="1">
                  <a:txBody>
                    <a:bodyPr/>
                    <a:lstStyle/>
                    <a:p>
                      <a:endParaRPr lang="en-US"/>
                    </a:p>
                  </a:txBody>
                  <a:tcPr/>
                </a:tc>
              </a:tr>
              <a:tr h="704882">
                <a:tc>
                  <a:txBody>
                    <a:bodyPr/>
                    <a:lstStyle/>
                    <a:p>
                      <a:pPr algn="l" fontAlgn="ctr"/>
                      <a:r>
                        <a:rPr lang="en-US" sz="1400" b="0" u="none" strike="noStrike" dirty="0">
                          <a:solidFill>
                            <a:schemeClr val="tx1"/>
                          </a:solidFill>
                        </a:rPr>
                        <a:t>Connectivity </a:t>
                      </a:r>
                      <a:endParaRPr lang="en-US" sz="1400" b="0" u="none" strike="noStrike" dirty="0" smtClean="0">
                        <a:solidFill>
                          <a:schemeClr val="tx1"/>
                        </a:solidFill>
                      </a:endParaRPr>
                    </a:p>
                    <a:p>
                      <a:pPr algn="l" fontAlgn="ctr"/>
                      <a:r>
                        <a:rPr lang="en-US" sz="1400" b="0" u="none" strike="noStrike" dirty="0" smtClean="0">
                          <a:solidFill>
                            <a:schemeClr val="tx1"/>
                          </a:solidFill>
                        </a:rPr>
                        <a:t>(</a:t>
                      </a:r>
                      <a:r>
                        <a:rPr lang="en-US" sz="1400" b="0" u="none" strike="noStrike" dirty="0">
                          <a:solidFill>
                            <a:schemeClr val="tx1"/>
                          </a:solidFill>
                        </a:rPr>
                        <a:t>ports per node)</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a:txBody>
                    <a:bodyPr/>
                    <a:lstStyle/>
                    <a:p>
                      <a:pPr algn="ctr" fontAlgn="t"/>
                      <a:r>
                        <a:rPr lang="en-US" sz="1200" b="0" u="none" strike="noStrike" dirty="0"/>
                        <a:t>Two 8Gb FC</a:t>
                      </a:r>
                      <a:br>
                        <a:rPr lang="en-US" sz="1200" b="0" u="none" strike="noStrike" dirty="0"/>
                      </a:br>
                      <a:r>
                        <a:rPr lang="en-US" sz="1200" b="0" u="none" strike="noStrike" dirty="0"/>
                        <a:t>Three copper 1GbE</a:t>
                      </a:r>
                      <a:endParaRPr lang="en-US" sz="1200" b="0" i="0" u="none" strike="noStrike" dirty="0">
                        <a:solidFill>
                          <a:srgbClr val="000000"/>
                        </a:solidFill>
                        <a:latin typeface="Calibri"/>
                      </a:endParaRPr>
                    </a:p>
                  </a:txBody>
                  <a:tcPr marL="0" marR="0" marT="0" marB="0">
                    <a:solidFill>
                      <a:srgbClr val="E7BABD"/>
                    </a:solidFill>
                  </a:tcPr>
                </a:tc>
                <a:tc>
                  <a:txBody>
                    <a:bodyPr/>
                    <a:lstStyle/>
                    <a:p>
                      <a:pPr algn="ctr" fontAlgn="t"/>
                      <a:r>
                        <a:rPr lang="en-US" sz="1200" b="0" u="none" strike="noStrike" dirty="0"/>
                        <a:t>Four 8Gb FC</a:t>
                      </a:r>
                      <a:br>
                        <a:rPr lang="en-US" sz="1200" b="0" u="none" strike="noStrike" dirty="0"/>
                      </a:br>
                      <a:r>
                        <a:rPr lang="en-US" sz="1200" b="0" u="none" strike="noStrike" dirty="0"/>
                        <a:t>Eleven 1GbE</a:t>
                      </a:r>
                      <a:endParaRPr lang="en-US" sz="1200" b="0" i="0" u="none" strike="noStrike" dirty="0">
                        <a:solidFill>
                          <a:srgbClr val="000000"/>
                        </a:solidFill>
                        <a:latin typeface="Calibri"/>
                      </a:endParaRPr>
                    </a:p>
                  </a:txBody>
                  <a:tcPr marL="0" marR="0" marT="0" marB="0">
                    <a:solidFill>
                      <a:srgbClr val="82C6D8"/>
                    </a:solidFill>
                  </a:tcPr>
                </a:tc>
                <a:tc>
                  <a:txBody>
                    <a:bodyPr/>
                    <a:lstStyle/>
                    <a:p>
                      <a:pPr algn="ctr" fontAlgn="b"/>
                      <a:r>
                        <a:rPr lang="en-US" sz="1200" b="0" u="none" strike="noStrike" dirty="0"/>
                        <a:t>Four 8Gb </a:t>
                      </a:r>
                      <a:r>
                        <a:rPr lang="en-US" sz="1200" b="0" u="none" strike="noStrike" dirty="0" smtClean="0"/>
                        <a:t>FC</a:t>
                      </a:r>
                    </a:p>
                    <a:p>
                      <a:pPr algn="ctr" fontAlgn="b"/>
                      <a:r>
                        <a:rPr lang="en-US" sz="1200" b="0" u="none" strike="noStrike" dirty="0" smtClean="0"/>
                        <a:t>Seven 1GbE</a:t>
                      </a:r>
                      <a:r>
                        <a:rPr lang="en-US" sz="1200" b="0" u="none" strike="noStrike" dirty="0"/>
                        <a:t/>
                      </a:r>
                      <a:br>
                        <a:rPr lang="en-US" sz="1200" b="0" u="none" strike="noStrike" dirty="0"/>
                      </a:br>
                      <a:r>
                        <a:rPr lang="en-US" sz="1200" b="0" u="none" strike="noStrike" dirty="0"/>
                        <a:t>Two </a:t>
                      </a:r>
                      <a:r>
                        <a:rPr lang="en-US" sz="1200" b="0" u="none" strike="noStrike" dirty="0" smtClean="0"/>
                        <a:t>10GbE</a:t>
                      </a:r>
                    </a:p>
                    <a:p>
                      <a:pPr algn="ctr" fontAlgn="b"/>
                      <a:r>
                        <a:rPr lang="en-US" sz="1100" b="0" u="none" strike="noStrike" dirty="0" smtClean="0"/>
                        <a:t>(optical or copper Twinax)</a:t>
                      </a:r>
                      <a:endParaRPr lang="en-US" sz="1100" b="0" i="0" u="none" strike="noStrike" dirty="0">
                        <a:solidFill>
                          <a:srgbClr val="000000"/>
                        </a:solidFill>
                        <a:latin typeface="Calibri"/>
                      </a:endParaRPr>
                    </a:p>
                  </a:txBody>
                  <a:tcPr marL="0" marR="0" marT="0" marB="0">
                    <a:solidFill>
                      <a:srgbClr val="FFFF9C"/>
                    </a:solidFill>
                  </a:tcPr>
                </a:tc>
              </a:tr>
              <a:tr h="433845">
                <a:tc>
                  <a:txBody>
                    <a:bodyPr/>
                    <a:lstStyle/>
                    <a:p>
                      <a:pPr algn="l" fontAlgn="ctr"/>
                      <a:r>
                        <a:rPr lang="en-US" sz="1400" b="0" u="none" strike="noStrike" dirty="0">
                          <a:solidFill>
                            <a:schemeClr val="tx1"/>
                          </a:solidFill>
                        </a:rPr>
                        <a:t>Client OS Support</a:t>
                      </a:r>
                      <a:endParaRPr lang="en-US" sz="1400" b="0" i="0" u="none" strike="noStrike" dirty="0">
                        <a:solidFill>
                          <a:schemeClr val="tx1"/>
                        </a:solidFill>
                        <a:latin typeface="Calibri"/>
                      </a:endParaRPr>
                    </a:p>
                  </a:txBody>
                  <a:tcPr marL="0" marR="0" marT="0" marB="0" anchor="ctr">
                    <a:solidFill>
                      <a:schemeClr val="tx2">
                        <a:lumMod val="20000"/>
                        <a:lumOff val="80000"/>
                      </a:schemeClr>
                    </a:solidFill>
                  </a:tcPr>
                </a:tc>
                <a:tc gridSpan="3">
                  <a:txBody>
                    <a:bodyPr/>
                    <a:lstStyle/>
                    <a:p>
                      <a:pPr algn="ctr" fontAlgn="ctr"/>
                      <a:r>
                        <a:rPr lang="en-US" sz="1200" b="0" u="none" strike="noStrike" dirty="0"/>
                        <a:t>Linux, Windows, AIX, HP-UX, Solaris, Mac OS</a:t>
                      </a:r>
                      <a:endParaRPr lang="en-US" sz="1200" b="0" i="0" u="none" strike="noStrike" dirty="0">
                        <a:solidFill>
                          <a:srgbClr val="000000"/>
                        </a:solidFill>
                        <a:latin typeface="Calibri"/>
                      </a:endParaRPr>
                    </a:p>
                  </a:txBody>
                  <a:tcPr marL="0" marR="0" marT="0" marB="0" anchor="ctr">
                    <a:solidFill>
                      <a:srgbClr val="A5FFCE"/>
                    </a:solidFill>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0"/>
          </p:nvPr>
        </p:nvSpPr>
        <p:spPr/>
        <p:txBody>
          <a:bodyPr/>
          <a:lstStyle/>
          <a:p>
            <a:pPr>
              <a:defRPr/>
            </a:pPr>
            <a:fld id="{A43B15EB-C1D3-4B48-9F26-A787BF617B14}" type="slidenum">
              <a:rPr smtClean="0"/>
              <a:pPr>
                <a:defRPr/>
              </a:pPr>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228600" y="122237"/>
            <a:ext cx="8686800" cy="639763"/>
          </a:xfrm>
          <a:prstGeom prst="rect">
            <a:avLst/>
          </a:prstGeom>
          <a:noFill/>
          <a:ln w="9525">
            <a:noFill/>
            <a:miter lim="800000"/>
            <a:headEnd/>
            <a:tailEnd/>
          </a:ln>
          <a:effectLst/>
        </p:spPr>
        <p:txBody>
          <a:bodyPr anchor="ctr"/>
          <a:lstStyle/>
          <a:p>
            <a:endParaRPr lang="en-US" sz="2000" i="1" dirty="0">
              <a:solidFill>
                <a:srgbClr val="006AD6"/>
              </a:solidFill>
              <a:cs typeface="Arial" pitchFamily="34" charset="0"/>
            </a:endParaRPr>
          </a:p>
        </p:txBody>
      </p:sp>
      <p:graphicFrame>
        <p:nvGraphicFramePr>
          <p:cNvPr id="6" name="Table 5"/>
          <p:cNvGraphicFramePr>
            <a:graphicFrameLocks noGrp="1"/>
          </p:cNvGraphicFramePr>
          <p:nvPr/>
        </p:nvGraphicFramePr>
        <p:xfrm>
          <a:off x="152399" y="1143000"/>
          <a:ext cx="6549391" cy="4668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50384"/>
                <a:gridCol w="1585013"/>
                <a:gridCol w="1428982"/>
                <a:gridCol w="1585012"/>
              </a:tblGrid>
              <a:tr h="370840">
                <a:tc>
                  <a:txBody>
                    <a:bodyPr/>
                    <a:lstStyle/>
                    <a:p>
                      <a:r>
                        <a:rPr lang="en-US" sz="1400" dirty="0" smtClean="0"/>
                        <a:t>Qualifying Metrics</a:t>
                      </a:r>
                      <a:endParaRPr lang="en-US" sz="1400" dirty="0"/>
                    </a:p>
                  </a:txBody>
                  <a:tcPr>
                    <a:solidFill>
                      <a:schemeClr val="tx2">
                        <a:lumMod val="60000"/>
                        <a:lumOff val="40000"/>
                      </a:schemeClr>
                    </a:solidFill>
                  </a:tcPr>
                </a:tc>
                <a:tc>
                  <a:txBody>
                    <a:bodyPr/>
                    <a:lstStyle/>
                    <a:p>
                      <a:pPr algn="ctr"/>
                      <a:r>
                        <a:rPr lang="en-US" sz="1400" dirty="0" smtClean="0"/>
                        <a:t>Entry Level</a:t>
                      </a:r>
                      <a:endParaRPr lang="en-US" sz="1400" dirty="0"/>
                    </a:p>
                  </a:txBody>
                  <a:tcPr>
                    <a:solidFill>
                      <a:schemeClr val="tx2">
                        <a:lumMod val="60000"/>
                        <a:lumOff val="40000"/>
                      </a:schemeClr>
                    </a:solidFill>
                  </a:tcPr>
                </a:tc>
                <a:tc>
                  <a:txBody>
                    <a:bodyPr/>
                    <a:lstStyle/>
                    <a:p>
                      <a:pPr algn="ctr"/>
                      <a:r>
                        <a:rPr lang="en-US" sz="1400" dirty="0" smtClean="0"/>
                        <a:t>Mid-Range</a:t>
                      </a:r>
                      <a:endParaRPr lang="en-US" sz="1400" dirty="0"/>
                    </a:p>
                  </a:txBody>
                  <a:tcPr>
                    <a:solidFill>
                      <a:schemeClr val="tx2">
                        <a:lumMod val="60000"/>
                        <a:lumOff val="40000"/>
                      </a:schemeClr>
                    </a:solidFill>
                  </a:tcPr>
                </a:tc>
                <a:tc>
                  <a:txBody>
                    <a:bodyPr/>
                    <a:lstStyle/>
                    <a:p>
                      <a:pPr algn="ctr"/>
                      <a:r>
                        <a:rPr lang="en-US" sz="1400" dirty="0" smtClean="0"/>
                        <a:t>High Perf. </a:t>
                      </a:r>
                    </a:p>
                    <a:p>
                      <a:pPr algn="ctr"/>
                      <a:r>
                        <a:rPr lang="en-US" sz="1400" dirty="0" smtClean="0"/>
                        <a:t>High Cap.</a:t>
                      </a:r>
                      <a:endParaRPr lang="en-US" sz="1400" dirty="0"/>
                    </a:p>
                  </a:txBody>
                  <a:tcPr>
                    <a:solidFill>
                      <a:schemeClr val="tx2">
                        <a:lumMod val="60000"/>
                        <a:lumOff val="40000"/>
                      </a:schemeClr>
                    </a:solidFill>
                  </a:tcPr>
                </a:tc>
              </a:tr>
              <a:tr h="370840">
                <a:tc>
                  <a:txBody>
                    <a:bodyPr/>
                    <a:lstStyle/>
                    <a:p>
                      <a:r>
                        <a:rPr lang="en-US" sz="1400" dirty="0" smtClean="0"/>
                        <a:t>Raw</a:t>
                      </a:r>
                      <a:r>
                        <a:rPr lang="en-US" sz="1400" baseline="0" dirty="0" smtClean="0"/>
                        <a:t> </a:t>
                      </a:r>
                      <a:r>
                        <a:rPr lang="en-US" sz="1400" dirty="0" smtClean="0"/>
                        <a:t>Capacity</a:t>
                      </a:r>
                      <a:endParaRPr lang="en-US" sz="1400" dirty="0"/>
                    </a:p>
                  </a:txBody>
                  <a:tcPr>
                    <a:solidFill>
                      <a:schemeClr val="tx2">
                        <a:lumMod val="20000"/>
                        <a:lumOff val="80000"/>
                      </a:schemeClr>
                    </a:solidFill>
                  </a:tcPr>
                </a:tc>
                <a:tc>
                  <a:txBody>
                    <a:bodyPr/>
                    <a:lstStyle/>
                    <a:p>
                      <a:pPr algn="ctr"/>
                      <a:r>
                        <a:rPr lang="en-US" sz="1400" dirty="0" smtClean="0"/>
                        <a:t>36TB</a:t>
                      </a:r>
                      <a:endParaRPr lang="en-US" sz="1400" dirty="0"/>
                    </a:p>
                  </a:txBody>
                  <a:tcPr anchor="ctr">
                    <a:solidFill>
                      <a:srgbClr val="82C6D8"/>
                    </a:solidFill>
                  </a:tcPr>
                </a:tc>
                <a:tc>
                  <a:txBody>
                    <a:bodyPr/>
                    <a:lstStyle/>
                    <a:p>
                      <a:pPr algn="ctr"/>
                      <a:r>
                        <a:rPr lang="en-US" sz="1400" dirty="0" smtClean="0"/>
                        <a:t>108TB</a:t>
                      </a:r>
                    </a:p>
                  </a:txBody>
                  <a:tcPr anchor="ctr">
                    <a:solidFill>
                      <a:srgbClr val="82C6D8"/>
                    </a:solidFill>
                  </a:tcPr>
                </a:tc>
                <a:tc>
                  <a:txBody>
                    <a:bodyPr/>
                    <a:lstStyle/>
                    <a:p>
                      <a:pPr algn="ctr"/>
                      <a:r>
                        <a:rPr lang="en-US" sz="1400" dirty="0" smtClean="0"/>
                        <a:t>2160TB</a:t>
                      </a:r>
                    </a:p>
                  </a:txBody>
                  <a:tcPr anchor="ctr">
                    <a:solidFill>
                      <a:srgbClr val="82C6D8"/>
                    </a:solidFill>
                  </a:tcPr>
                </a:tc>
              </a:tr>
              <a:tr h="370840">
                <a:tc>
                  <a:txBody>
                    <a:bodyPr/>
                    <a:lstStyle/>
                    <a:p>
                      <a:r>
                        <a:rPr lang="en-US" sz="1400" dirty="0" smtClean="0"/>
                        <a:t>Usable Capacity</a:t>
                      </a:r>
                      <a:endParaRPr lang="en-US" sz="1400" dirty="0"/>
                    </a:p>
                  </a:txBody>
                  <a:tcPr>
                    <a:solidFill>
                      <a:schemeClr val="tx2">
                        <a:lumMod val="20000"/>
                        <a:lumOff val="80000"/>
                      </a:schemeClr>
                    </a:solidFill>
                  </a:tcPr>
                </a:tc>
                <a:tc>
                  <a:txBody>
                    <a:bodyPr/>
                    <a:lstStyle/>
                    <a:p>
                      <a:pPr algn="ctr"/>
                      <a:r>
                        <a:rPr lang="en-US" sz="1400" dirty="0" smtClean="0"/>
                        <a:t>24TB</a:t>
                      </a:r>
                      <a:endParaRPr lang="en-US" sz="1400" dirty="0"/>
                    </a:p>
                  </a:txBody>
                  <a:tcPr anchor="ctr">
                    <a:solidFill>
                      <a:srgbClr val="82C6D8"/>
                    </a:solidFill>
                  </a:tcPr>
                </a:tc>
                <a:tc>
                  <a:txBody>
                    <a:bodyPr/>
                    <a:lstStyle/>
                    <a:p>
                      <a:pPr algn="ctr"/>
                      <a:r>
                        <a:rPr lang="en-US" sz="1400" dirty="0" smtClean="0"/>
                        <a:t>81TB</a:t>
                      </a:r>
                    </a:p>
                  </a:txBody>
                  <a:tcPr anchor="ctr">
                    <a:solidFill>
                      <a:srgbClr val="82C6D8"/>
                    </a:solidFill>
                  </a:tcPr>
                </a:tc>
                <a:tc>
                  <a:txBody>
                    <a:bodyPr/>
                    <a:lstStyle/>
                    <a:p>
                      <a:pPr algn="ctr"/>
                      <a:r>
                        <a:rPr lang="en-US" sz="1400" dirty="0" smtClean="0"/>
                        <a:t>1728TB</a:t>
                      </a:r>
                    </a:p>
                  </a:txBody>
                  <a:tcPr anchor="ctr">
                    <a:solidFill>
                      <a:srgbClr val="82C6D8"/>
                    </a:solidFill>
                  </a:tcPr>
                </a:tc>
              </a:tr>
              <a:tr h="370840">
                <a:tc>
                  <a:txBody>
                    <a:bodyPr/>
                    <a:lstStyle/>
                    <a:p>
                      <a:r>
                        <a:rPr lang="en-US" sz="1400" dirty="0" smtClean="0"/>
                        <a:t>Aggregate Throughput</a:t>
                      </a:r>
                      <a:endParaRPr lang="en-US" sz="1400" dirty="0"/>
                    </a:p>
                  </a:txBody>
                  <a:tcPr>
                    <a:solidFill>
                      <a:schemeClr val="tx2">
                        <a:lumMod val="20000"/>
                        <a:lumOff val="80000"/>
                      </a:schemeClr>
                    </a:solidFill>
                  </a:tcPr>
                </a:tc>
                <a:tc>
                  <a:txBody>
                    <a:bodyPr/>
                    <a:lstStyle/>
                    <a:p>
                      <a:pPr algn="ctr"/>
                      <a:r>
                        <a:rPr lang="en-US" sz="1400" dirty="0" smtClean="0"/>
                        <a:t>3.6GB/s</a:t>
                      </a:r>
                      <a:endParaRPr lang="en-US" sz="1400" dirty="0"/>
                    </a:p>
                  </a:txBody>
                  <a:tcPr anchor="ctr">
                    <a:solidFill>
                      <a:srgbClr val="D6E7BD"/>
                    </a:solidFill>
                  </a:tcPr>
                </a:tc>
                <a:tc>
                  <a:txBody>
                    <a:bodyPr/>
                    <a:lstStyle/>
                    <a:p>
                      <a:pPr algn="ctr"/>
                      <a:r>
                        <a:rPr lang="en-US" sz="1400" dirty="0" smtClean="0"/>
                        <a:t>3.6GB/s</a:t>
                      </a:r>
                    </a:p>
                  </a:txBody>
                  <a:tcPr anchor="ctr">
                    <a:solidFill>
                      <a:srgbClr val="D6E7BD"/>
                    </a:solidFill>
                  </a:tcPr>
                </a:tc>
                <a:tc>
                  <a:txBody>
                    <a:bodyPr/>
                    <a:lstStyle/>
                    <a:p>
                      <a:pPr algn="ctr"/>
                      <a:r>
                        <a:rPr lang="en-US" sz="1400" dirty="0" smtClean="0"/>
                        <a:t>7.2GB/s</a:t>
                      </a:r>
                    </a:p>
                  </a:txBody>
                  <a:tcPr anchor="ctr">
                    <a:solidFill>
                      <a:srgbClr val="D6E7BD"/>
                    </a:solidFill>
                  </a:tcPr>
                </a:tc>
              </a:tr>
              <a:tr h="370840">
                <a:tc>
                  <a:txBody>
                    <a:bodyPr/>
                    <a:lstStyle/>
                    <a:p>
                      <a:r>
                        <a:rPr lang="en-US" sz="1400" dirty="0" smtClean="0"/>
                        <a:t>Single Stream Throughput</a:t>
                      </a:r>
                      <a:endParaRPr lang="en-US" sz="1400" dirty="0"/>
                    </a:p>
                  </a:txBody>
                  <a:tcPr>
                    <a:solidFill>
                      <a:schemeClr val="tx2">
                        <a:lumMod val="20000"/>
                        <a:lumOff val="80000"/>
                      </a:schemeClr>
                    </a:solidFill>
                  </a:tcPr>
                </a:tc>
                <a:tc gridSpan="3">
                  <a:txBody>
                    <a:bodyPr/>
                    <a:lstStyle/>
                    <a:p>
                      <a:pPr algn="ctr"/>
                      <a:r>
                        <a:rPr lang="en-US" sz="1400" dirty="0" smtClean="0">
                          <a:solidFill>
                            <a:schemeClr val="tx1"/>
                          </a:solidFill>
                        </a:rPr>
                        <a:t>800MB/s with</a:t>
                      </a:r>
                      <a:r>
                        <a:rPr lang="en-US" sz="1400" baseline="0" dirty="0" smtClean="0">
                          <a:solidFill>
                            <a:schemeClr val="tx1"/>
                          </a:solidFill>
                        </a:rPr>
                        <a:t> 8Gbps FC</a:t>
                      </a:r>
                      <a:endParaRPr lang="en-US" sz="1400" dirty="0" smtClean="0">
                        <a:solidFill>
                          <a:schemeClr val="tx1"/>
                        </a:solidFill>
                      </a:endParaRPr>
                    </a:p>
                  </a:txBody>
                  <a:tcPr anchor="ctr">
                    <a:solidFill>
                      <a:srgbClr val="FFFF9C"/>
                    </a:solidFill>
                  </a:tcPr>
                </a:tc>
                <a:tc hMerge="1">
                  <a:txBody>
                    <a:bodyPr/>
                    <a:lstStyle/>
                    <a:p>
                      <a:endParaRPr lang="en-US" sz="1400" dirty="0" smtClean="0">
                        <a:solidFill>
                          <a:srgbClr val="FF0000"/>
                        </a:solidFill>
                      </a:endParaRPr>
                    </a:p>
                  </a:txBody>
                  <a:tcPr anchor="ctr">
                    <a:solidFill>
                      <a:srgbClr val="FFFF9C"/>
                    </a:solidFill>
                  </a:tcPr>
                </a:tc>
                <a:tc hMerge="1">
                  <a:txBody>
                    <a:bodyPr/>
                    <a:lstStyle/>
                    <a:p>
                      <a:endParaRPr lang="en-US" sz="1400" dirty="0" smtClean="0">
                        <a:solidFill>
                          <a:srgbClr val="FF0000"/>
                        </a:solidFill>
                      </a:endParaRPr>
                    </a:p>
                  </a:txBody>
                  <a:tcPr anchor="ctr">
                    <a:solidFill>
                      <a:srgbClr val="FFFF9C"/>
                    </a:solidFill>
                  </a:tcPr>
                </a:tc>
              </a:tr>
              <a:tr h="370840">
                <a:tc>
                  <a:txBody>
                    <a:bodyPr/>
                    <a:lstStyle/>
                    <a:p>
                      <a:r>
                        <a:rPr lang="en-US" sz="1400" dirty="0" smtClean="0"/>
                        <a:t>Simultaneous</a:t>
                      </a:r>
                      <a:r>
                        <a:rPr lang="en-US" sz="1400" baseline="0" dirty="0" smtClean="0"/>
                        <a:t> Streams</a:t>
                      </a:r>
                      <a:endParaRPr lang="en-US" sz="1400" dirty="0"/>
                    </a:p>
                  </a:txBody>
                  <a:tcPr>
                    <a:solidFill>
                      <a:schemeClr val="tx2">
                        <a:lumMod val="20000"/>
                        <a:lumOff val="80000"/>
                      </a:schemeClr>
                    </a:solidFill>
                  </a:tcPr>
                </a:tc>
                <a:tc>
                  <a:txBody>
                    <a:bodyPr/>
                    <a:lstStyle/>
                    <a:p>
                      <a:pPr algn="ctr"/>
                      <a:r>
                        <a:rPr lang="en-US" sz="1400" dirty="0" smtClean="0"/>
                        <a:t>60</a:t>
                      </a:r>
                      <a:endParaRPr lang="en-US" sz="1400" dirty="0"/>
                    </a:p>
                  </a:txBody>
                  <a:tcPr anchor="ctr">
                    <a:solidFill>
                      <a:srgbClr val="82C6D8"/>
                    </a:solidFill>
                  </a:tcPr>
                </a:tc>
                <a:tc>
                  <a:txBody>
                    <a:bodyPr/>
                    <a:lstStyle/>
                    <a:p>
                      <a:pPr algn="ctr"/>
                      <a:r>
                        <a:rPr lang="en-US" sz="1400" dirty="0" smtClean="0"/>
                        <a:t>120</a:t>
                      </a:r>
                    </a:p>
                  </a:txBody>
                  <a:tcPr anchor="ctr">
                    <a:solidFill>
                      <a:srgbClr val="82C6D8"/>
                    </a:solidFill>
                  </a:tcPr>
                </a:tc>
                <a:tc>
                  <a:txBody>
                    <a:bodyPr/>
                    <a:lstStyle/>
                    <a:p>
                      <a:pPr algn="ctr"/>
                      <a:r>
                        <a:rPr lang="en-US" sz="1400" dirty="0" smtClean="0">
                          <a:solidFill>
                            <a:schemeClr val="tx1"/>
                          </a:solidFill>
                        </a:rPr>
                        <a:t>720</a:t>
                      </a:r>
                      <a:endParaRPr lang="en-US" sz="1400" dirty="0">
                        <a:solidFill>
                          <a:schemeClr val="tx1"/>
                        </a:solidFill>
                      </a:endParaRPr>
                    </a:p>
                  </a:txBody>
                  <a:tcPr anchor="ctr">
                    <a:solidFill>
                      <a:srgbClr val="82C6D8"/>
                    </a:solidFill>
                  </a:tcPr>
                </a:tc>
              </a:tr>
              <a:tr h="370840">
                <a:tc>
                  <a:txBody>
                    <a:bodyPr/>
                    <a:lstStyle/>
                    <a:p>
                      <a:r>
                        <a:rPr lang="en-US" sz="1400" dirty="0" smtClean="0"/>
                        <a:t>Max Latency (ms)</a:t>
                      </a:r>
                      <a:endParaRPr lang="en-US" sz="1400" dirty="0"/>
                    </a:p>
                  </a:txBody>
                  <a:tcPr>
                    <a:solidFill>
                      <a:schemeClr val="tx2">
                        <a:lumMod val="20000"/>
                        <a:lumOff val="80000"/>
                      </a:schemeClr>
                    </a:solidFill>
                  </a:tcPr>
                </a:tc>
                <a:tc gridSpan="3">
                  <a:txBody>
                    <a:bodyPr/>
                    <a:lstStyle/>
                    <a:p>
                      <a:pPr algn="ctr"/>
                      <a:r>
                        <a:rPr lang="en-US" sz="1400" dirty="0" smtClean="0"/>
                        <a:t>40</a:t>
                      </a:r>
                      <a:endParaRPr lang="en-US" sz="1400" dirty="0"/>
                    </a:p>
                  </a:txBody>
                  <a:tcPr anchor="ctr">
                    <a:solidFill>
                      <a:srgbClr val="82C6D8"/>
                    </a:solidFill>
                  </a:tcPr>
                </a:tc>
                <a:tc hMerge="1">
                  <a:txBody>
                    <a:bodyPr/>
                    <a:lstStyle/>
                    <a:p>
                      <a:endParaRPr lang="en-US"/>
                    </a:p>
                  </a:txBody>
                  <a:tcPr/>
                </a:tc>
                <a:tc hMerge="1">
                  <a:txBody>
                    <a:bodyPr/>
                    <a:lstStyle/>
                    <a:p>
                      <a:endParaRPr lang="en-US"/>
                    </a:p>
                  </a:txBody>
                  <a:tcPr/>
                </a:tc>
              </a:tr>
              <a:tr h="370840">
                <a:tc>
                  <a:txBody>
                    <a:bodyPr/>
                    <a:lstStyle/>
                    <a:p>
                      <a:r>
                        <a:rPr lang="en-US" sz="1400" dirty="0" smtClean="0"/>
                        <a:t>Number of Files</a:t>
                      </a:r>
                      <a:endParaRPr lang="en-US" sz="1400" dirty="0"/>
                    </a:p>
                  </a:txBody>
                  <a:tcPr>
                    <a:solidFill>
                      <a:schemeClr val="tx2">
                        <a:lumMod val="20000"/>
                        <a:lumOff val="80000"/>
                      </a:schemeClr>
                    </a:solidFill>
                  </a:tcPr>
                </a:tc>
                <a:tc gridSpan="2">
                  <a:txBody>
                    <a:bodyPr/>
                    <a:lstStyle/>
                    <a:p>
                      <a:pPr algn="ctr"/>
                      <a:r>
                        <a:rPr lang="en-US" sz="1400" dirty="0" smtClean="0"/>
                        <a:t>60 million</a:t>
                      </a:r>
                      <a:endParaRPr lang="en-US" sz="1400" dirty="0"/>
                    </a:p>
                  </a:txBody>
                  <a:tcPr anchor="ctr">
                    <a:solidFill>
                      <a:srgbClr val="E7BABD"/>
                    </a:solidFill>
                  </a:tcPr>
                </a:tc>
                <a:tc hMerge="1">
                  <a:txBody>
                    <a:bodyPr/>
                    <a:lstStyle/>
                    <a:p>
                      <a:endParaRPr lang="en-US"/>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100</a:t>
                      </a:r>
                      <a:r>
                        <a:rPr lang="en-US" sz="1400" kern="1200" baseline="0" dirty="0" smtClean="0">
                          <a:solidFill>
                            <a:schemeClr val="dk1"/>
                          </a:solidFill>
                          <a:latin typeface="+mn-lt"/>
                          <a:ea typeface="+mn-ea"/>
                          <a:cs typeface="+mn-cs"/>
                        </a:rPr>
                        <a:t> million per file system</a:t>
                      </a:r>
                      <a:endParaRPr lang="en-US" sz="1400" kern="1200" dirty="0">
                        <a:solidFill>
                          <a:schemeClr val="dk1"/>
                        </a:solidFill>
                        <a:latin typeface="+mn-lt"/>
                        <a:ea typeface="+mn-ea"/>
                        <a:cs typeface="+mn-cs"/>
                      </a:endParaRPr>
                    </a:p>
                  </a:txBody>
                  <a:tcPr anchor="ctr">
                    <a:solidFill>
                      <a:srgbClr val="A5FFCE"/>
                    </a:solidFill>
                  </a:tcPr>
                </a:tc>
              </a:tr>
              <a:tr h="370840">
                <a:tc>
                  <a:txBody>
                    <a:bodyPr/>
                    <a:lstStyle/>
                    <a:p>
                      <a:r>
                        <a:rPr lang="en-US" sz="1400" dirty="0" smtClean="0"/>
                        <a:t>Number of File Systems</a:t>
                      </a:r>
                      <a:endParaRPr lang="en-US" sz="1400" dirty="0"/>
                    </a:p>
                  </a:txBody>
                  <a:tcPr>
                    <a:solidFill>
                      <a:schemeClr val="tx2">
                        <a:lumMod val="20000"/>
                        <a:lumOff val="80000"/>
                      </a:schemeClr>
                    </a:solidFill>
                  </a:tcPr>
                </a:tc>
                <a:tc gridSpan="2">
                  <a:txBody>
                    <a:bodyPr/>
                    <a:lstStyle/>
                    <a:p>
                      <a:pPr algn="ctr"/>
                      <a:r>
                        <a:rPr lang="en-US" sz="1400" dirty="0" smtClean="0"/>
                        <a:t>1 - 4</a:t>
                      </a:r>
                      <a:endParaRPr lang="en-US" sz="1400" dirty="0"/>
                    </a:p>
                  </a:txBody>
                  <a:tcPr anchor="ctr">
                    <a:solidFill>
                      <a:srgbClr val="E7BABD"/>
                    </a:solidFill>
                  </a:tcPr>
                </a:tc>
                <a:tc hMerge="1">
                  <a:txBody>
                    <a:bodyPr/>
                    <a:lstStyle/>
                    <a:p>
                      <a:pPr algn="ctr"/>
                      <a:endParaRPr lang="en-US" sz="1400" dirty="0"/>
                    </a:p>
                  </a:txBody>
                  <a:tcPr anchor="ctr">
                    <a:solidFill>
                      <a:srgbClr val="E7BABD"/>
                    </a:solidFill>
                  </a:tcPr>
                </a:tc>
                <a:tc>
                  <a:txBody>
                    <a:bodyPr/>
                    <a:lstStyle/>
                    <a:p>
                      <a:pPr algn="ctr"/>
                      <a:r>
                        <a:rPr lang="en-US" sz="1400" dirty="0" smtClean="0"/>
                        <a:t>1</a:t>
                      </a:r>
                      <a:r>
                        <a:rPr lang="en-US" sz="1400" baseline="0" dirty="0" smtClean="0"/>
                        <a:t> - 8</a:t>
                      </a:r>
                      <a:endParaRPr lang="en-US" sz="1400" dirty="0"/>
                    </a:p>
                  </a:txBody>
                  <a:tcPr anchor="ctr">
                    <a:solidFill>
                      <a:srgbClr val="A5FFCE"/>
                    </a:solidFill>
                  </a:tcPr>
                </a:tc>
              </a:tr>
              <a:tr h="370840">
                <a:tc>
                  <a:txBody>
                    <a:bodyPr/>
                    <a:lstStyle/>
                    <a:p>
                      <a:r>
                        <a:rPr lang="en-US" sz="1400" dirty="0" smtClean="0"/>
                        <a:t>Number of File Creates</a:t>
                      </a:r>
                      <a:r>
                        <a:rPr lang="en-US" sz="1400" baseline="0" dirty="0" smtClean="0"/>
                        <a:t> Per Second</a:t>
                      </a:r>
                      <a:endParaRPr lang="en-US" sz="1400" dirty="0"/>
                    </a:p>
                  </a:txBody>
                  <a:tcPr>
                    <a:solidFill>
                      <a:schemeClr val="tx2">
                        <a:lumMod val="20000"/>
                        <a:lumOff val="80000"/>
                      </a:schemeClr>
                    </a:solidFill>
                  </a:tcPr>
                </a:tc>
                <a:tc>
                  <a:txBody>
                    <a:bodyPr/>
                    <a:lstStyle/>
                    <a:p>
                      <a:pPr algn="ctr"/>
                      <a:r>
                        <a:rPr lang="en-US" sz="1400" dirty="0" smtClean="0"/>
                        <a:t>3500</a:t>
                      </a:r>
                      <a:endParaRPr lang="en-US" sz="1400" dirty="0"/>
                    </a:p>
                  </a:txBody>
                  <a:tcPr anchor="ctr">
                    <a:solidFill>
                      <a:srgbClr val="E7BABD"/>
                    </a:solidFill>
                  </a:tcPr>
                </a:tc>
                <a:tc>
                  <a:txBody>
                    <a:bodyPr/>
                    <a:lstStyle/>
                    <a:p>
                      <a:pPr algn="ctr"/>
                      <a:r>
                        <a:rPr lang="en-US" sz="1400" dirty="0" smtClean="0"/>
                        <a:t>3500</a:t>
                      </a:r>
                      <a:endParaRPr lang="en-US" sz="1400" dirty="0"/>
                    </a:p>
                  </a:txBody>
                  <a:tcPr anchor="ctr">
                    <a:solidFill>
                      <a:srgbClr val="E7BABD"/>
                    </a:solidFill>
                  </a:tcPr>
                </a:tc>
                <a:tc>
                  <a:txBody>
                    <a:bodyPr/>
                    <a:lstStyle/>
                    <a:p>
                      <a:pPr algn="ctr"/>
                      <a:r>
                        <a:rPr lang="en-US" sz="1400" dirty="0" smtClean="0">
                          <a:solidFill>
                            <a:schemeClr val="tx1"/>
                          </a:solidFill>
                        </a:rPr>
                        <a:t>6000 </a:t>
                      </a:r>
                      <a:endParaRPr lang="en-US" sz="1400" dirty="0">
                        <a:solidFill>
                          <a:schemeClr val="tx1"/>
                        </a:solidFill>
                      </a:endParaRPr>
                    </a:p>
                  </a:txBody>
                  <a:tcPr anchor="ctr">
                    <a:solidFill>
                      <a:srgbClr val="A5FFCE"/>
                    </a:solidFill>
                  </a:tcPr>
                </a:tc>
              </a:tr>
              <a:tr h="370840">
                <a:tc>
                  <a:txBody>
                    <a:bodyPr/>
                    <a:lstStyle/>
                    <a:p>
                      <a:r>
                        <a:rPr lang="en-US" sz="1400" dirty="0" smtClean="0"/>
                        <a:t>Number of Clients</a:t>
                      </a:r>
                      <a:endParaRPr lang="en-US" sz="1400" dirty="0"/>
                    </a:p>
                  </a:txBody>
                  <a:tcPr>
                    <a:solidFill>
                      <a:schemeClr val="tx2">
                        <a:lumMod val="20000"/>
                        <a:lumOff val="80000"/>
                      </a:schemeClr>
                    </a:solidFill>
                  </a:tcPr>
                </a:tc>
                <a:tc gridSpan="3">
                  <a:txBody>
                    <a:bodyPr/>
                    <a:lstStyle/>
                    <a:p>
                      <a:pPr algn="ctr"/>
                      <a:r>
                        <a:rPr lang="en-US" sz="1400" dirty="0" smtClean="0"/>
                        <a:t>1500</a:t>
                      </a:r>
                      <a:endParaRPr lang="en-US" sz="1400" dirty="0"/>
                    </a:p>
                  </a:txBody>
                  <a:tcPr anchor="ctr">
                    <a:solidFill>
                      <a:srgbClr val="A5FFCE"/>
                    </a:solidFill>
                  </a:tcPr>
                </a:tc>
                <a:tc hMerge="1">
                  <a:txBody>
                    <a:bodyPr/>
                    <a:lstStyle/>
                    <a:p>
                      <a:endParaRPr lang="en-US"/>
                    </a:p>
                  </a:txBody>
                  <a:tcPr/>
                </a:tc>
                <a:tc hMerge="1">
                  <a:txBody>
                    <a:bodyPr/>
                    <a:lstStyle/>
                    <a:p>
                      <a:endParaRPr lang="en-US"/>
                    </a:p>
                  </a:txBody>
                  <a:tcPr/>
                </a:tc>
              </a:tr>
            </a:tbl>
          </a:graphicData>
        </a:graphic>
      </p:graphicFrame>
      <p:graphicFrame>
        <p:nvGraphicFramePr>
          <p:cNvPr id="7" name="Table 6"/>
          <p:cNvGraphicFramePr>
            <a:graphicFrameLocks noGrp="1"/>
          </p:cNvGraphicFramePr>
          <p:nvPr/>
        </p:nvGraphicFramePr>
        <p:xfrm>
          <a:off x="6781800" y="1152042"/>
          <a:ext cx="2209800" cy="4470925"/>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2209800"/>
              </a:tblGrid>
              <a:tr h="932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12121"/>
                          </a:solidFill>
                          <a:effectLst/>
                          <a:uLnTx/>
                          <a:uFillTx/>
                          <a:latin typeface="+mn-lt"/>
                          <a:ea typeface="+mn-ea"/>
                          <a:cs typeface="+mn-cs"/>
                        </a:rPr>
                        <a:t>Number of disk drives is the limiting factor.  Consider adding more EBOD chassis.</a:t>
                      </a:r>
                    </a:p>
                  </a:txBody>
                  <a:tcPr>
                    <a:solidFill>
                      <a:srgbClr val="84C7D6"/>
                    </a:solidFill>
                  </a:tcPr>
                </a:tc>
              </a:tr>
              <a:tr h="1220584">
                <a:tc>
                  <a:txBody>
                    <a:bodyPr/>
                    <a:lstStyle/>
                    <a:p>
                      <a:r>
                        <a:rPr lang="en-US" sz="1400" b="0" dirty="0" smtClean="0"/>
                        <a:t>Number of Q-Series</a:t>
                      </a:r>
                      <a:r>
                        <a:rPr lang="en-US" sz="1400" b="0" baseline="0" dirty="0" smtClean="0"/>
                        <a:t> base systems</a:t>
                      </a:r>
                      <a:r>
                        <a:rPr lang="en-US" sz="1400" b="0" dirty="0" smtClean="0"/>
                        <a:t> is the limiting factor.  Consider adding more base systems to add throughput</a:t>
                      </a:r>
                      <a:r>
                        <a:rPr lang="en-US" sz="1400" b="0" baseline="0" dirty="0" smtClean="0"/>
                        <a:t> and capacity.</a:t>
                      </a:r>
                      <a:endParaRPr lang="en-US" sz="1400" b="0" dirty="0"/>
                    </a:p>
                  </a:txBody>
                  <a:tcPr>
                    <a:solidFill>
                      <a:srgbClr val="D6E7BD"/>
                    </a:solidFill>
                  </a:tcPr>
                </a:tc>
              </a:tr>
              <a:tr h="1030715">
                <a:tc>
                  <a:txBody>
                    <a:bodyPr/>
                    <a:lstStyle/>
                    <a:p>
                      <a:r>
                        <a:rPr lang="en-US" sz="1400" b="0" dirty="0" smtClean="0"/>
                        <a:t>8Gbps FC is the limiting factor. Consider</a:t>
                      </a:r>
                      <a:r>
                        <a:rPr lang="en-US" sz="1400" b="0" baseline="0" dirty="0" smtClean="0"/>
                        <a:t> adding more HBA ports to the client for additional throughput.</a:t>
                      </a:r>
                      <a:endParaRPr lang="en-US" sz="1400" b="0" dirty="0"/>
                    </a:p>
                  </a:txBody>
                  <a:tcPr>
                    <a:solidFill>
                      <a:srgbClr val="FFFF9C"/>
                    </a:solidFill>
                  </a:tcPr>
                </a:tc>
              </a:tr>
              <a:tr h="650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M330 is the limiting factor.  Consider an</a:t>
                      </a:r>
                      <a:r>
                        <a:rPr lang="en-US" sz="1400" b="0" baseline="0" dirty="0" smtClean="0">
                          <a:solidFill>
                            <a:schemeClr val="tx1"/>
                          </a:solidFill>
                        </a:rPr>
                        <a:t> M660.</a:t>
                      </a:r>
                      <a:endParaRPr lang="en-US" sz="1400" b="0" dirty="0" smtClean="0">
                        <a:solidFill>
                          <a:schemeClr val="tx1"/>
                        </a:solidFill>
                      </a:endParaRPr>
                    </a:p>
                  </a:txBody>
                  <a:tcPr>
                    <a:solidFill>
                      <a:srgbClr val="E7BABD"/>
                    </a:solidFill>
                  </a:tcPr>
                </a:tc>
              </a:tr>
              <a:tr h="509118">
                <a:tc>
                  <a:txBody>
                    <a:bodyPr/>
                    <a:lstStyle/>
                    <a:p>
                      <a:r>
                        <a:rPr lang="en-US" sz="1400" b="0" dirty="0" smtClean="0"/>
                        <a:t>StorNext Limit</a:t>
                      </a:r>
                      <a:endParaRPr lang="en-US" sz="1400" b="0" dirty="0"/>
                    </a:p>
                  </a:txBody>
                  <a:tcPr>
                    <a:solidFill>
                      <a:srgbClr val="A5FFCE"/>
                    </a:solidFill>
                  </a:tcPr>
                </a:tc>
              </a:tr>
            </a:tbl>
          </a:graphicData>
        </a:graphic>
      </p:graphicFrame>
      <p:sp>
        <p:nvSpPr>
          <p:cNvPr id="9" name="Title 8"/>
          <p:cNvSpPr>
            <a:spLocks noGrp="1"/>
          </p:cNvSpPr>
          <p:nvPr>
            <p:ph type="title"/>
          </p:nvPr>
        </p:nvSpPr>
        <p:spPr>
          <a:xfrm>
            <a:off x="251789" y="217456"/>
            <a:ext cx="8732293" cy="640080"/>
          </a:xfrm>
        </p:spPr>
        <p:txBody>
          <a:bodyPr/>
          <a:lstStyle/>
          <a:p>
            <a:r>
              <a:rPr lang="en-US" dirty="0" smtClean="0">
                <a:cs typeface="Arial" pitchFamily="34" charset="0"/>
              </a:rPr>
              <a:t>Qualifying Metrics for Reference Architectures</a:t>
            </a:r>
            <a:endParaRPr lang="en-US" i="1" dirty="0">
              <a:solidFill>
                <a:srgbClr val="FF0000"/>
              </a:solidFill>
            </a:endParaRPr>
          </a:p>
        </p:txBody>
      </p:sp>
      <p:sp>
        <p:nvSpPr>
          <p:cNvPr id="10" name="Slide Number Placeholder 3"/>
          <p:cNvSpPr>
            <a:spLocks noGrp="1"/>
          </p:cNvSpPr>
          <p:nvPr>
            <p:ph type="sldNum" sz="quarter" idx="4294967295"/>
          </p:nvPr>
        </p:nvSpPr>
        <p:spPr>
          <a:xfrm>
            <a:off x="228600" y="6618288"/>
            <a:ext cx="463550" cy="24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fld id="{A43B15EB-C1D3-4B48-9F26-A787BF617B14}" type="slidenum">
              <a:rPr sz="1000" smtClean="0">
                <a:solidFill>
                  <a:srgbClr val="0DB6EC"/>
                </a:solidFill>
              </a:rPr>
              <a:pPr>
                <a:defRPr/>
              </a:pPr>
              <a:t>7</a:t>
            </a:fld>
            <a:endParaRPr sz="1000" dirty="0">
              <a:solidFill>
                <a:srgbClr val="0DB6E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2484438" cy="947737"/>
          </a:xfrm>
        </p:spPr>
        <p:txBody>
          <a:bodyPr/>
          <a:lstStyle/>
          <a:p>
            <a:pPr>
              <a:buFont typeface="Wingdings" charset="2"/>
              <a:buNone/>
              <a:defRPr/>
            </a:pPr>
            <a:r>
              <a:rPr dirty="0" smtClean="0"/>
              <a:t>Ping Hu</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June 2012</a:t>
            </a:r>
            <a:endParaRPr dirty="0"/>
          </a:p>
        </p:txBody>
      </p:sp>
      <p:sp>
        <p:nvSpPr>
          <p:cNvPr id="5" name="Text Placeholder 4"/>
          <p:cNvSpPr>
            <a:spLocks noGrp="1"/>
          </p:cNvSpPr>
          <p:nvPr>
            <p:ph type="body" sz="quarter" idx="16"/>
          </p:nvPr>
        </p:nvSpPr>
        <p:spPr>
          <a:xfrm>
            <a:off x="2125663" y="1889125"/>
            <a:ext cx="3573462" cy="1443038"/>
          </a:xfrm>
        </p:spPr>
        <p:txBody>
          <a:bodyPr>
            <a:normAutofit lnSpcReduction="10000"/>
          </a:bodyPr>
          <a:lstStyle/>
          <a:p>
            <a:pPr>
              <a:buFont typeface="Wingdings" charset="2"/>
              <a:buNone/>
              <a:defRPr/>
            </a:pPr>
            <a:r>
              <a:rPr dirty="0" smtClean="0"/>
              <a:t>StorNext M660 Service Overview</a:t>
            </a:r>
            <a:endParaRPr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228600" y="122237"/>
            <a:ext cx="8686800" cy="639763"/>
          </a:xfrm>
          <a:prstGeom prst="rect">
            <a:avLst/>
          </a:prstGeom>
          <a:noFill/>
          <a:ln w="9525">
            <a:noFill/>
            <a:miter lim="800000"/>
            <a:headEnd/>
            <a:tailEnd/>
          </a:ln>
          <a:effectLst/>
        </p:spPr>
        <p:txBody>
          <a:bodyPr anchor="ctr"/>
          <a:lstStyle/>
          <a:p>
            <a:endParaRPr lang="en-US" sz="2000" i="1" dirty="0">
              <a:solidFill>
                <a:srgbClr val="006AD6"/>
              </a:solidFill>
              <a:cs typeface="Arial" pitchFamily="34" charset="0"/>
            </a:endParaRPr>
          </a:p>
        </p:txBody>
      </p:sp>
      <p:sp>
        <p:nvSpPr>
          <p:cNvPr id="9" name="Title 8"/>
          <p:cNvSpPr>
            <a:spLocks noGrp="1"/>
          </p:cNvSpPr>
          <p:nvPr>
            <p:ph type="title"/>
          </p:nvPr>
        </p:nvSpPr>
        <p:spPr>
          <a:xfrm>
            <a:off x="261728" y="217456"/>
            <a:ext cx="8732293" cy="640080"/>
          </a:xfrm>
        </p:spPr>
        <p:txBody>
          <a:bodyPr/>
          <a:lstStyle/>
          <a:p>
            <a:r>
              <a:rPr lang="en-US" dirty="0" smtClean="0">
                <a:cs typeface="Arial" pitchFamily="34" charset="0"/>
              </a:rPr>
              <a:t>M660 Service Strategy</a:t>
            </a:r>
            <a:endParaRPr lang="en-US" i="1" dirty="0">
              <a:solidFill>
                <a:srgbClr val="FF0000"/>
              </a:solidFill>
            </a:endParaRPr>
          </a:p>
        </p:txBody>
      </p:sp>
      <p:sp>
        <p:nvSpPr>
          <p:cNvPr id="10" name="Slide Number Placeholder 3"/>
          <p:cNvSpPr>
            <a:spLocks noGrp="1"/>
          </p:cNvSpPr>
          <p:nvPr>
            <p:ph type="sldNum" sz="quarter" idx="4294967295"/>
          </p:nvPr>
        </p:nvSpPr>
        <p:spPr>
          <a:xfrm>
            <a:off x="228600" y="6618288"/>
            <a:ext cx="463550" cy="24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fld id="{A43B15EB-C1D3-4B48-9F26-A787BF617B14}" type="slidenum">
              <a:rPr sz="1000" smtClean="0">
                <a:solidFill>
                  <a:srgbClr val="0DB6EC"/>
                </a:solidFill>
              </a:rPr>
              <a:pPr>
                <a:defRPr/>
              </a:pPr>
              <a:t>9</a:t>
            </a:fld>
            <a:endParaRPr sz="1000" dirty="0">
              <a:solidFill>
                <a:srgbClr val="0DB6EC"/>
              </a:solidFill>
            </a:endParaRPr>
          </a:p>
        </p:txBody>
      </p:sp>
      <p:sp>
        <p:nvSpPr>
          <p:cNvPr id="8" name="Rectangle 3"/>
          <p:cNvSpPr txBox="1">
            <a:spLocks/>
          </p:cNvSpPr>
          <p:nvPr/>
        </p:nvSpPr>
        <p:spPr>
          <a:xfrm>
            <a:off x="301625" y="1142999"/>
            <a:ext cx="7543800" cy="5287618"/>
          </a:xfrm>
          <a:prstGeom prst="rect">
            <a:avLst/>
          </a:prstGeom>
        </p:spPr>
        <p:txBody>
          <a:bodyPr/>
          <a:lstStyle/>
          <a:p>
            <a:pPr marL="342900" marR="0" lvl="0" indent="-342900" algn="l" defTabSz="457200" rtl="0" eaLnBrk="1" fontAlgn="base" latinLnBrk="0" hangingPunct="1">
              <a:lnSpc>
                <a:spcPct val="80000"/>
              </a:lnSpc>
              <a:spcBef>
                <a:spcPct val="20000"/>
              </a:spcBef>
              <a:spcAft>
                <a:spcPct val="0"/>
              </a:spcAft>
              <a:buClr>
                <a:srgbClr val="0DB6EC"/>
              </a:buClr>
              <a:buSzPct val="75000"/>
              <a:buFont typeface="Wingdings" pitchFamily="2" charset="2"/>
              <a:buChar char="§"/>
              <a:tabLst/>
              <a:defRPr/>
            </a:pPr>
            <a:r>
              <a:rPr kumimoji="0" lang="en-US" sz="20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Service Strategy same as M330</a:t>
            </a: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GCH/CDS: 1</a:t>
            </a:r>
            <a:r>
              <a:rPr kumimoji="0" lang="en-US" sz="1600" b="0" i="0" u="none" strike="noStrike" kern="0" cap="none" spc="0" normalizeH="0" baseline="30000" noProof="0" dirty="0" smtClean="0">
                <a:ln>
                  <a:noFill/>
                </a:ln>
                <a:solidFill>
                  <a:srgbClr val="666666"/>
                </a:solidFill>
                <a:effectLst/>
                <a:uLnTx/>
                <a:uFillTx/>
                <a:latin typeface="Arial" charset="0"/>
                <a:ea typeface="ＭＳ Ｐゴシック"/>
                <a:cs typeface="Arial" charset="0"/>
              </a:rPr>
              <a:t>st</a:t>
            </a:r>
            <a:r>
              <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 Call</a:t>
            </a: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lang="en-US" sz="1600" kern="0" dirty="0" smtClean="0">
              <a:solidFill>
                <a:srgbClr val="666666"/>
              </a:solidFill>
              <a:ea typeface="ＭＳ Ｐゴシック"/>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lang="en-US" sz="1600" kern="0" dirty="0" smtClean="0">
                <a:solidFill>
                  <a:srgbClr val="666666"/>
                </a:solidFill>
                <a:ea typeface="ＭＳ Ｐゴシック"/>
              </a:rPr>
              <a:t>SPS: Tech Support</a:t>
            </a:r>
          </a:p>
          <a:p>
            <a:pPr marL="742950" lvl="1" indent="-285750" defTabSz="457200">
              <a:lnSpc>
                <a:spcPct val="80000"/>
              </a:lnSpc>
              <a:spcBef>
                <a:spcPct val="20000"/>
              </a:spcBef>
              <a:buClr>
                <a:srgbClr val="0DB6EC"/>
              </a:buClr>
              <a:buFont typeface="Arial" charset="0"/>
              <a:buChar char="–"/>
            </a:pPr>
            <a:endParaRPr lang="en-US" sz="1600" kern="0" dirty="0" smtClean="0">
              <a:solidFill>
                <a:srgbClr val="666666"/>
              </a:solidFill>
              <a:ea typeface="ＭＳ Ｐゴシック"/>
            </a:endParaRPr>
          </a:p>
          <a:p>
            <a:pPr marL="742950" lvl="1" indent="-285750" defTabSz="457200">
              <a:lnSpc>
                <a:spcPct val="80000"/>
              </a:lnSpc>
              <a:spcBef>
                <a:spcPct val="20000"/>
              </a:spcBef>
              <a:buClr>
                <a:srgbClr val="0DB6EC"/>
              </a:buClr>
              <a:buFont typeface="Arial" charset="0"/>
              <a:buChar char="–"/>
            </a:pPr>
            <a:r>
              <a:rPr lang="en-US" sz="1600" kern="0" dirty="0" smtClean="0">
                <a:solidFill>
                  <a:srgbClr val="666666"/>
                </a:solidFill>
                <a:ea typeface="ＭＳ Ｐゴシック"/>
              </a:rPr>
              <a:t>HW Eng: HW escalations (only if escalation to Dell/NetApp unsuccessful)</a:t>
            </a: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StorNext SUS:</a:t>
            </a:r>
            <a:r>
              <a:rPr kumimoji="0" lang="en-US" sz="1600" b="0" i="0" u="none" strike="noStrike" kern="0" cap="none" spc="0" normalizeH="0" noProof="0" dirty="0" smtClean="0">
                <a:ln>
                  <a:noFill/>
                </a:ln>
                <a:solidFill>
                  <a:srgbClr val="666666"/>
                </a:solidFill>
                <a:effectLst/>
                <a:uLnTx/>
                <a:uFillTx/>
                <a:latin typeface="Arial" charset="0"/>
                <a:ea typeface="ＭＳ Ｐゴシック"/>
                <a:cs typeface="Arial" charset="0"/>
              </a:rPr>
              <a:t> StorNext SW and other escalations</a:t>
            </a:r>
            <a:endPar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QFE: Field Service</a:t>
            </a: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lang="en-US" sz="1600" kern="0" dirty="0" smtClean="0">
              <a:solidFill>
                <a:srgbClr val="666666"/>
              </a:solidFill>
              <a:ea typeface="ＭＳ Ｐゴシック"/>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lang="en-US" sz="1600" kern="0" dirty="0" smtClean="0">
                <a:solidFill>
                  <a:srgbClr val="666666"/>
                </a:solidFill>
                <a:ea typeface="ＭＳ Ｐゴシック"/>
              </a:rPr>
              <a:t>PS (Professional Services): Installation &amp; Field HW upgrade/conversions</a:t>
            </a: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lang="en-US" sz="1600" kern="0" dirty="0" smtClean="0">
              <a:solidFill>
                <a:srgbClr val="666666"/>
              </a:solidFill>
              <a:ea typeface="ＭＳ Ｐゴシック"/>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No CRUs</a:t>
            </a: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lang="en-US" sz="1600" kern="0" dirty="0" smtClean="0">
              <a:solidFill>
                <a:srgbClr val="666666"/>
              </a:solidFill>
              <a:ea typeface="ＭＳ Ｐゴシック"/>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rPr>
              <a:t>DELL field inventory for DELL FRUs</a:t>
            </a:r>
            <a:endParaRPr lang="en-US" sz="1600" kern="0" dirty="0" smtClean="0">
              <a:solidFill>
                <a:srgbClr val="666666"/>
              </a:solidFill>
              <a:ea typeface="ＭＳ Ｐゴシック"/>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endPar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endParaRPr>
          </a:p>
          <a:p>
            <a:pPr marL="742950" marR="0" lvl="1" indent="-285750" algn="l" defTabSz="457200" rtl="0" eaLnBrk="1" fontAlgn="base" latinLnBrk="0" hangingPunct="1">
              <a:lnSpc>
                <a:spcPct val="80000"/>
              </a:lnSpc>
              <a:spcBef>
                <a:spcPct val="20000"/>
              </a:spcBef>
              <a:spcAft>
                <a:spcPct val="0"/>
              </a:spcAft>
              <a:buClr>
                <a:srgbClr val="0DB6EC"/>
              </a:buClr>
              <a:buSzTx/>
              <a:buFont typeface="Arial" charset="0"/>
              <a:buChar char="–"/>
              <a:tabLst/>
              <a:defRPr/>
            </a:pPr>
            <a:r>
              <a:rPr lang="en-US" sz="1600" kern="0" dirty="0" smtClean="0">
                <a:solidFill>
                  <a:srgbClr val="666666"/>
                </a:solidFill>
                <a:ea typeface="ＭＳ Ｐゴシック"/>
              </a:rPr>
              <a:t>Quantum Choice Logistics for all other FRUs (including NetApp)</a:t>
            </a:r>
            <a:endParaRPr kumimoji="0" lang="en-US" sz="1600" b="0" i="0" u="none" strike="noStrike" kern="0" cap="none" spc="0" normalizeH="0" baseline="0" noProof="0" dirty="0" smtClean="0">
              <a:ln>
                <a:noFill/>
              </a:ln>
              <a:solidFill>
                <a:srgbClr val="666666"/>
              </a:solidFill>
              <a:effectLst/>
              <a:uLnTx/>
              <a:uFillTx/>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16&quot;/&gt;&lt;property id=&quot;20307&quot; value=&quot;331&quot;/&gt;&lt;/object&gt;&lt;object type=&quot;3&quot; unique_id=&quot;10008&quot;&gt;&lt;property id=&quot;20148&quot; value=&quot;5&quot;/&gt;&lt;property id=&quot;20300&quot; value=&quot;Slide 19 - &amp;quot;CHAPTER HEADLINE &amp;#x0D;&amp;#x0A;GOES HERE&amp;quot;&quot;/&gt;&lt;property id=&quot;20307&quot; value=&quot;333&quot;/&gt;&lt;/object&gt;&lt;object type=&quot;3&quot; unique_id=&quot;10009&quot;&gt;&lt;property id=&quot;20148&quot; value=&quot;5&quot;/&gt;&lt;property id=&quot;20300&quot; value=&quot;Slide 17 - &amp;quot;CHAPTER HEADLINE&amp;#x0D;&amp;#x0A;GOES HERE&amp;quot;&quot;/&gt;&lt;property id=&quot;20307&quot; value=&quot;334&quot;/&gt;&lt;/object&gt;&lt;object type=&quot;3&quot; unique_id=&quot;10010&quot;&gt;&lt;property id=&quot;20148&quot; value=&quot;5&quot;/&gt;&lt;property id=&quot;20300&quot; value=&quot;Slide 18 - &amp;quot;CHAPTER HEADLINE &amp;#x0D;&amp;#x0A;GOES HERE&amp;quot;&quot;/&gt;&lt;property id=&quot;20307&quot; value=&quot;338&quot;/&gt;&lt;/object&gt;&lt;object type=&quot;3&quot; unique_id=&quot;10011&quot;&gt;&lt;property id=&quot;20148&quot; value=&quot;5&quot;/&gt;&lt;property id=&quot;20300&quot; value=&quot;Slide 20 - &amp;quot;CHAPTER HEADLINE&amp;#x0D;&amp;#x0A;GOES HERE&amp;quot;&quot;/&gt;&lt;property id=&quot;20307&quot; value=&quot;336&quot;/&gt;&lt;/object&gt;&lt;object type=&quot;3&quot; unique_id=&quot;10625&quot;&gt;&lt;property id=&quot;20148&quot; value=&quot;5&quot;/&gt;&lt;property id=&quot;20300&quot; value=&quot;Slide 4 - &amp;quot;Before you begin…&amp;quot;&quot;/&gt;&lt;property id=&quot;20307&quot; value=&quot;346&quot;/&gt;&lt;/object&gt;&lt;object type=&quot;3&quot; unique_id=&quot;10626&quot;&gt;&lt;property id=&quot;20148&quot; value=&quot;5&quot;/&gt;&lt;property id=&quot;20300&quot; value=&quot;Slide 5 - &amp;quot;Headline goes here&amp;quot;&quot;/&gt;&lt;property id=&quot;20307&quot; value=&quot;347&quot;/&gt;&lt;/object&gt;&lt;object type=&quot;3&quot; unique_id=&quot;10627&quot;&gt;&lt;property id=&quot;20148&quot; value=&quot;5&quot;/&gt;&lt;property id=&quot;20300&quot; value=&quot;Slide 6 - &amp;quot;Converting old presentations to the new format&amp;quot;&quot;/&gt;&lt;property id=&quot;20307&quot; value=&quot;348&quot;/&gt;&lt;/object&gt;&lt;object type=&quot;3&quot; unique_id=&quot;10628&quot;&gt;&lt;property id=&quot;20148&quot; value=&quot;5&quot;/&gt;&lt;property id=&quot;20300&quot; value=&quot;Slide 7 - &amp;quot;Converting old presentations to the new format&amp;quot;&quot;/&gt;&lt;property id=&quot;20307&quot; value=&quot;349&quot;/&gt;&lt;/object&gt;&lt;object type=&quot;3&quot; unique_id=&quot;10629&quot;&gt;&lt;property id=&quot;20148&quot; value=&quot;5&quot;/&gt;&lt;property id=&quot;20300&quot; value=&quot;Slide 8 - &amp;quot;Converting old presentations to the new format&amp;quot;&quot;/&gt;&lt;property id=&quot;20307&quot; value=&quot;350&quot;/&gt;&lt;/object&gt;&lt;object type=&quot;3&quot; unique_id=&quot;10630&quot;&gt;&lt;property id=&quot;20148&quot; value=&quot;5&quot;/&gt;&lt;property id=&quot;20300&quot; value=&quot;Slide 9 - &amp;quot;Converting old presentations to the new format&amp;quot;&quot;/&gt;&lt;property id=&quot;20307&quot; value=&quot;351&quot;/&gt;&lt;/object&gt;&lt;object type=&quot;3&quot; unique_id=&quot;10631&quot;&gt;&lt;property id=&quot;20148&quot; value=&quot;5&quot;/&gt;&lt;property id=&quot;20300&quot; value=&quot;Slide 10 - &amp;quot;Converting old presentations to the new format&amp;quot;&quot;/&gt;&lt;property id=&quot;20307&quot; value=&quot;352&quot;/&gt;&lt;/object&gt;&lt;object type=&quot;3&quot; unique_id=&quot;10632&quot;&gt;&lt;property id=&quot;20148&quot; value=&quot;5&quot;/&gt;&lt;property id=&quot;20300&quot; value=&quot;Slide 11 - &amp;quot;Converting old presentations to the new format&amp;quot;&quot;/&gt;&lt;property id=&quot;20307&quot; value=&quot;353&quot;/&gt;&lt;/object&gt;&lt;object type=&quot;3&quot; unique_id=&quot;10633&quot;&gt;&lt;property id=&quot;20148&quot; value=&quot;5&quot;/&gt;&lt;property id=&quot;20300&quot; value=&quot;Slide 12 - &amp;quot;Converting old presentations to the new format&amp;quot;&quot;/&gt;&lt;property id=&quot;20307&quot; value=&quot;354&quot;/&gt;&lt;/object&gt;&lt;object type=&quot;3&quot; unique_id=&quot;10634&quot;&gt;&lt;property id=&quot;20148&quot; value=&quot;5&quot;/&gt;&lt;property id=&quot;20300&quot; value=&quot;Slide 13 - &amp;quot;Converting old presentations to the new format&amp;quot;&quot;/&gt;&lt;property id=&quot;20307&quot; value=&quot;355&quot;/&gt;&lt;/object&gt;&lt;object type=&quot;3&quot; unique_id=&quot;10635&quot;&gt;&lt;property id=&quot;20148&quot; value=&quot;5&quot;/&gt;&lt;property id=&quot;20300&quot; value=&quot;Slide 14 - &amp;quot;Converting old presentations to the new format&amp;quot;&quot;/&gt;&lt;property id=&quot;20307&quot; value=&quot;356&quot;/&gt;&lt;/object&gt;&lt;object type=&quot;3&quot; unique_id=&quot;10636&quot;&gt;&lt;property id=&quot;20148&quot; value=&quot;5&quot;/&gt;&lt;property id=&quot;20300&quot; value=&quot;Slide 15 - &amp;quot;Converting old presentations to the new format&amp;quot;&quot;/&gt;&lt;property id=&quot;20307&quot; value=&quot;357&quot;/&gt;&lt;/object&gt;&lt;/object&gt;&lt;/object&gt;&lt;/database&gt;"/>
  <p:tag name="SECTOMILLISECCONVERTED" val="1"/>
</p:tagLst>
</file>

<file path=ppt/theme/theme1.xml><?xml version="1.0" encoding="utf-8"?>
<a:theme xmlns:a="http://schemas.openxmlformats.org/drawingml/2006/main" name="P00457A-v01">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P00457A-v01</Template>
  <TotalTime>92</TotalTime>
  <Words>3602</Words>
  <Application>Microsoft Office PowerPoint</Application>
  <PresentationFormat>On-screen Show (4:3)</PresentationFormat>
  <Paragraphs>513</Paragraphs>
  <Slides>53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P00457A-v01</vt:lpstr>
      <vt:lpstr>Worksheet</vt:lpstr>
      <vt:lpstr>Slide 1</vt:lpstr>
      <vt:lpstr>Slide 2</vt:lpstr>
      <vt:lpstr>Agenda</vt:lpstr>
      <vt:lpstr>Slide 4</vt:lpstr>
      <vt:lpstr>Introducing StorNext M660 Metadata Appliance </vt:lpstr>
      <vt:lpstr>M330 vs M660: Key Differences Chart</vt:lpstr>
      <vt:lpstr>Qualifying Metrics for Reference Architectures</vt:lpstr>
      <vt:lpstr>Slide 8</vt:lpstr>
      <vt:lpstr>M660 Service Strategy</vt:lpstr>
      <vt:lpstr>M660 FRU List</vt:lpstr>
      <vt:lpstr>Slide 11</vt:lpstr>
      <vt:lpstr>Documentation and Training</vt:lpstr>
      <vt:lpstr>Slide 13</vt:lpstr>
      <vt:lpstr>Hardware Overview </vt:lpstr>
      <vt:lpstr>1. System Overview</vt:lpstr>
      <vt:lpstr>System Overview</vt:lpstr>
      <vt:lpstr>System Overview – M661 Architecture  </vt:lpstr>
      <vt:lpstr>System Overview – M662 Architecture  </vt:lpstr>
      <vt:lpstr>2. Hardware Components</vt:lpstr>
      <vt:lpstr>M66x Metadata Node</vt:lpstr>
      <vt:lpstr>M66x Metadata Node  (Same as M330) – Front View</vt:lpstr>
      <vt:lpstr>M661 Metadata Node –Rear View</vt:lpstr>
      <vt:lpstr>M662 Metadata Node –Rear View</vt:lpstr>
      <vt:lpstr>Metadata and Expansion Array Front View</vt:lpstr>
      <vt:lpstr>Metadata and Expansion Array Rear View</vt:lpstr>
      <vt:lpstr>Metadata Array Controller</vt:lpstr>
      <vt:lpstr>Metadata Expansion Array ESM</vt:lpstr>
      <vt:lpstr>3.  System Interconnect</vt:lpstr>
      <vt:lpstr>SAS Cable Connections</vt:lpstr>
      <vt:lpstr>Redundant Power Connection</vt:lpstr>
      <vt:lpstr>M661 Ethernet Port Usage   </vt:lpstr>
      <vt:lpstr>M662 Ethernet Port Usage</vt:lpstr>
      <vt:lpstr>Slide 33</vt:lpstr>
      <vt:lpstr>4.  Firmware and BIOS Settings</vt:lpstr>
      <vt:lpstr>BIOS And Firmware</vt:lpstr>
      <vt:lpstr>FW Version and Leveling</vt:lpstr>
      <vt:lpstr>BIOS Settings</vt:lpstr>
      <vt:lpstr>Slide 38</vt:lpstr>
      <vt:lpstr>Platform Software</vt:lpstr>
      <vt:lpstr>Platform Software</vt:lpstr>
      <vt:lpstr>Platform Software</vt:lpstr>
      <vt:lpstr>Platform Software</vt:lpstr>
      <vt:lpstr>Platform Software</vt:lpstr>
      <vt:lpstr>Slide 44</vt:lpstr>
      <vt:lpstr>StorNext on the M660</vt:lpstr>
      <vt:lpstr>M660 Disk Expansion</vt:lpstr>
      <vt:lpstr>Gateway on the M660</vt:lpstr>
      <vt:lpstr>What's New in 4.2.2.0.1</vt:lpstr>
      <vt:lpstr>Updates to the GUI</vt:lpstr>
      <vt:lpstr>M660 Network Config Window</vt:lpstr>
      <vt:lpstr>Metadata I/O Path Updates</vt:lpstr>
      <vt:lpstr>Notes on 4.3.0</vt:lpstr>
      <vt:lpstr>Q/A</vt:lpstr>
    </vt:vector>
  </TitlesOfParts>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Master Template</dc:subject>
  <dc:creator>Ping Hu</dc:creator>
  <cp:keywords>Powerpoint, template, Certainty, Certain, Quantum</cp:keywords>
  <dc:description>Any issues or problems please contact Quantum's creative services at: 
isaac.alves@quantum.com
All feedback or comments are welcome.</dc:description>
  <cp:lastModifiedBy>Ping Hu</cp:lastModifiedBy>
  <cp:revision>15</cp:revision>
  <cp:lastPrinted>2012-04-03T01:06:05Z</cp:lastPrinted>
  <dcterms:created xsi:type="dcterms:W3CDTF">2012-06-01T20:59:47Z</dcterms:created>
  <dcterms:modified xsi:type="dcterms:W3CDTF">2012-06-12T17:17:07Z</dcterms:modified>
  <cp:category>Template</cp:category>
  <cp:contentStatus>RELEASED</cp:contentStatus>
</cp:coreProperties>
</file>