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2" r:id="rId1"/>
    <p:sldMasterId id="2147484018" r:id="rId2"/>
    <p:sldMasterId id="2147484158" r:id="rId3"/>
  </p:sldMasterIdLst>
  <p:notesMasterIdLst>
    <p:notesMasterId r:id="rId30"/>
  </p:notesMasterIdLst>
  <p:handoutMasterIdLst>
    <p:handoutMasterId r:id="rId31"/>
  </p:handoutMasterIdLst>
  <p:sldIdLst>
    <p:sldId id="418" r:id="rId4"/>
    <p:sldId id="365" r:id="rId5"/>
    <p:sldId id="410" r:id="rId6"/>
    <p:sldId id="406" r:id="rId7"/>
    <p:sldId id="424" r:id="rId8"/>
    <p:sldId id="425" r:id="rId9"/>
    <p:sldId id="426" r:id="rId10"/>
    <p:sldId id="428" r:id="rId11"/>
    <p:sldId id="422" r:id="rId12"/>
    <p:sldId id="423" r:id="rId13"/>
    <p:sldId id="427" r:id="rId14"/>
    <p:sldId id="429" r:id="rId15"/>
    <p:sldId id="434" r:id="rId16"/>
    <p:sldId id="435" r:id="rId17"/>
    <p:sldId id="436" r:id="rId18"/>
    <p:sldId id="437" r:id="rId19"/>
    <p:sldId id="433" r:id="rId20"/>
    <p:sldId id="438" r:id="rId21"/>
    <p:sldId id="439" r:id="rId22"/>
    <p:sldId id="440" r:id="rId23"/>
    <p:sldId id="441" r:id="rId24"/>
    <p:sldId id="442" r:id="rId25"/>
    <p:sldId id="431" r:id="rId26"/>
    <p:sldId id="443" r:id="rId27"/>
    <p:sldId id="444" r:id="rId28"/>
    <p:sldId id="421" r:id="rId29"/>
  </p:sldIdLst>
  <p:sldSz cx="9144000" cy="5143500" type="screen16x9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5E2FF"/>
    <a:srgbClr val="00B6F1"/>
    <a:srgbClr val="666666"/>
    <a:srgbClr val="B0B9BF"/>
    <a:srgbClr val="083A64"/>
    <a:srgbClr val="000000"/>
    <a:srgbClr val="0F73C3"/>
    <a:srgbClr val="ABEBFF"/>
    <a:srgbClr val="273517"/>
    <a:srgbClr val="FF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2" autoAdjust="0"/>
    <p:restoredTop sz="98177" autoAdjust="0"/>
  </p:normalViewPr>
  <p:slideViewPr>
    <p:cSldViewPr snapToGrid="0" showGuides="1">
      <p:cViewPr>
        <p:scale>
          <a:sx n="110" d="100"/>
          <a:sy n="110" d="100"/>
        </p:scale>
        <p:origin x="-256" y="-1016"/>
      </p:cViewPr>
      <p:guideLst>
        <p:guide orient="horz" pos="1842"/>
        <p:guide pos="5642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gs" Target="tags/tag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7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6248400" y="8685213"/>
            <a:ext cx="6080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9F9C8E3-2B65-4B14-AAA2-6F77C02A5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12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80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" y="43434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pic>
        <p:nvPicPr>
          <p:cNvPr id="32772" name="Picture 8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57912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6248400" y="8685213"/>
            <a:ext cx="6080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462E7E0-0284-4AB1-A318-757D54241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86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88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18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01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7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1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18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11265" r="18583" b="27216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-30057"/>
            <a:ext cx="9144000" cy="5177432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" y="2853522"/>
            <a:ext cx="91439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Quantum is the 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LARGEST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 Data Protection</a:t>
            </a: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/>
            </a:r>
            <a:b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</a:b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and Big Data management 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specialist in the world.</a:t>
            </a:r>
            <a:endParaRPr lang="en-US" sz="1800" kern="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" y="1925677"/>
            <a:ext cx="91439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00B6F1"/>
                </a:solidFill>
              </a:rPr>
              <a:t>WELCOME</a:t>
            </a:r>
            <a:endParaRPr lang="en-US" sz="7200" dirty="0">
              <a:solidFill>
                <a:srgbClr val="00B6F1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31409" y="689416"/>
            <a:ext cx="2343905" cy="590931"/>
            <a:chOff x="320121" y="1309686"/>
            <a:chExt cx="2343905" cy="787908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78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85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64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of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the Fortune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b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choose Quantum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913983" y="1068622"/>
            <a:ext cx="2335068" cy="590931"/>
            <a:chOff x="63133" y="1309686"/>
            <a:chExt cx="2335068" cy="787908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3133" y="1309686"/>
              <a:ext cx="752630" cy="78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676871" y="1365085"/>
              <a:ext cx="1721330" cy="64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r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ecent product of the year awards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4706629" y="3844387"/>
            <a:ext cx="2928685" cy="590931"/>
            <a:chOff x="320119" y="1309686"/>
            <a:chExt cx="2928685" cy="787908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20119" y="1309686"/>
              <a:ext cx="1371601" cy="78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100K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527474" y="1365085"/>
              <a:ext cx="1721330" cy="64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lus customer deployments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253984" y="4263835"/>
            <a:ext cx="2343905" cy="590931"/>
            <a:chOff x="320121" y="1309686"/>
            <a:chExt cx="2343905" cy="787908"/>
          </a:xfrm>
        </p:grpSpPr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78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33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64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years specialized expertise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910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11265" r="18583" b="27216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-30057"/>
            <a:ext cx="9144000" cy="5177432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8489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11265" r="18583" b="27216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-30057"/>
            <a:ext cx="9144000" cy="5177432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853352" y="1629788"/>
            <a:ext cx="3527425" cy="984262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844726" y="2576422"/>
            <a:ext cx="3527425" cy="39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844726" y="3271092"/>
            <a:ext cx="3527425" cy="39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8" t="24996" r="58258" b="42762"/>
          <a:stretch/>
        </p:blipFill>
        <p:spPr>
          <a:xfrm>
            <a:off x="1413164" y="1151906"/>
            <a:ext cx="3040083" cy="2695700"/>
          </a:xfrm>
          <a:prstGeom prst="rect">
            <a:avLst/>
          </a:prstGeom>
        </p:spPr>
      </p:pic>
      <p:pic>
        <p:nvPicPr>
          <p:cNvPr id="35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64" y="982290"/>
            <a:ext cx="4264365" cy="304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Photo Title Slide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t="3170" r="5906" b="5698"/>
          <a:stretch/>
        </p:blipFill>
        <p:spPr>
          <a:xfrm>
            <a:off x="1413164" y="1151906"/>
            <a:ext cx="3040083" cy="2654417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 userDrawn="1"/>
        </p:nvSpPr>
        <p:spPr bwMode="auto">
          <a:xfrm>
            <a:off x="1804322" y="2912427"/>
            <a:ext cx="2257765" cy="56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defRPr lang="en-US" sz="24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1400" b="1" kern="0" spc="0" baseline="0" dirty="0" smtClean="0">
                <a:solidFill>
                  <a:srgbClr val="FF0000"/>
                </a:solidFill>
              </a:rPr>
              <a:t>Replace this image with presenter’s photo using Format&gt;Change Picture</a:t>
            </a:r>
            <a:endParaRPr lang="en-US" sz="1400" b="1" kern="0" spc="0" baseline="0" dirty="0">
              <a:solidFill>
                <a:srgbClr val="FF0000"/>
              </a:solidFill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853352" y="1629788"/>
            <a:ext cx="3527425" cy="984262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844726" y="2576422"/>
            <a:ext cx="3527425" cy="39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844726" y="3271092"/>
            <a:ext cx="3527425" cy="39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2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64" y="982290"/>
            <a:ext cx="4264365" cy="304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4846084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20070" y="4860276"/>
            <a:ext cx="46355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  <p:sp>
        <p:nvSpPr>
          <p:cNvPr id="7" name="Slide Number Placeholder 4"/>
          <p:cNvSpPr txBox="1">
            <a:spLocks/>
          </p:cNvSpPr>
          <p:nvPr userDrawn="1"/>
        </p:nvSpPr>
        <p:spPr bwMode="auto">
          <a:xfrm>
            <a:off x="550385" y="4866427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429735" y="4838063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14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r Title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500744"/>
            <a:ext cx="9144000" cy="3642756"/>
          </a:xfrm>
          <a:prstGeom prst="rect">
            <a:avLst/>
          </a:prstGeom>
          <a:gradFill>
            <a:gsLst>
              <a:gs pos="0">
                <a:srgbClr val="B0B9B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3964781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68509" y="4077094"/>
            <a:ext cx="7990487" cy="73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aseline="0">
                <a:solidFill>
                  <a:srgbClr val="00B6F1"/>
                </a:solidFill>
              </a:defRPr>
            </a:lvl1pPr>
          </a:lstStyle>
          <a:p>
            <a:pPr lvl="0"/>
            <a:r>
              <a:rPr lang="en-US" dirty="0" smtClean="0"/>
              <a:t>Subtitle/Tagline</a:t>
            </a:r>
            <a:br>
              <a:rPr lang="en-US" dirty="0" smtClean="0"/>
            </a:br>
            <a:r>
              <a:rPr lang="en-US" dirty="0" smtClean="0"/>
              <a:t>will go here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2971802" y="0"/>
            <a:ext cx="9925049" cy="3632495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2734069"/>
            <a:ext cx="6992420" cy="101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16870"/>
            <a:ext cx="9144000" cy="3428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4" descr="QTM_Logo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719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193328"/>
            <a:ext cx="8289245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948026"/>
            <a:ext cx="8216220" cy="357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4846084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4860276"/>
            <a:ext cx="46355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  <p:sp>
        <p:nvSpPr>
          <p:cNvPr id="11" name="Slide Number Placeholder 4"/>
          <p:cNvSpPr txBox="1">
            <a:spLocks/>
          </p:cNvSpPr>
          <p:nvPr userDrawn="1"/>
        </p:nvSpPr>
        <p:spPr bwMode="auto">
          <a:xfrm>
            <a:off x="550385" y="4866427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2" name="Rectangle 11"/>
          <p:cNvSpPr>
            <a:spLocks noGrp="1" noChangeArrowheads="1"/>
          </p:cNvSpPr>
          <p:nvPr userDrawn="1"/>
        </p:nvSpPr>
        <p:spPr bwMode="auto">
          <a:xfrm>
            <a:off x="429735" y="4838063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3192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193328"/>
            <a:ext cx="8289245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81345" y="948027"/>
            <a:ext cx="3819935" cy="33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4846084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4860276"/>
            <a:ext cx="46355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481345" y="1480873"/>
            <a:ext cx="3819935" cy="305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1"/>
          </p:nvPr>
        </p:nvSpPr>
        <p:spPr bwMode="auto">
          <a:xfrm>
            <a:off x="4673341" y="948027"/>
            <a:ext cx="3819935" cy="33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2"/>
          </p:nvPr>
        </p:nvSpPr>
        <p:spPr bwMode="auto">
          <a:xfrm>
            <a:off x="4673341" y="1480873"/>
            <a:ext cx="3819935" cy="305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  <p:sp>
        <p:nvSpPr>
          <p:cNvPr id="13" name="Slide Number Placeholder 4"/>
          <p:cNvSpPr txBox="1">
            <a:spLocks/>
          </p:cNvSpPr>
          <p:nvPr userDrawn="1"/>
        </p:nvSpPr>
        <p:spPr bwMode="auto">
          <a:xfrm>
            <a:off x="550385" y="4866427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4" name="Rectangle 13"/>
          <p:cNvSpPr>
            <a:spLocks noGrp="1" noChangeArrowheads="1"/>
          </p:cNvSpPr>
          <p:nvPr userDrawn="1"/>
        </p:nvSpPr>
        <p:spPr bwMode="auto">
          <a:xfrm>
            <a:off x="429735" y="4838063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882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 with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22780" y="313916"/>
            <a:ext cx="8289245" cy="72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2-Line Title Slide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477926"/>
            <a:ext cx="8216220" cy="312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4846084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4860276"/>
            <a:ext cx="46355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  <p:sp>
        <p:nvSpPr>
          <p:cNvPr id="11" name="Slide Number Placeholder 4"/>
          <p:cNvSpPr txBox="1">
            <a:spLocks/>
          </p:cNvSpPr>
          <p:nvPr userDrawn="1"/>
        </p:nvSpPr>
        <p:spPr bwMode="auto">
          <a:xfrm>
            <a:off x="550385" y="4866427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2" name="Rectangle 11"/>
          <p:cNvSpPr>
            <a:spLocks noGrp="1" noChangeArrowheads="1"/>
          </p:cNvSpPr>
          <p:nvPr userDrawn="1"/>
        </p:nvSpPr>
        <p:spPr bwMode="auto">
          <a:xfrm>
            <a:off x="429735" y="4838063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7805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to-Action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3206354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 userDrawn="1"/>
        </p:nvSpPr>
        <p:spPr>
          <a:xfrm>
            <a:off x="2971802" y="1"/>
            <a:ext cx="9925049" cy="2937632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1" y="1725015"/>
            <a:ext cx="6982724" cy="1207294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62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Learn More Headline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5116870"/>
            <a:ext cx="9144000" cy="3428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805" y="3358923"/>
            <a:ext cx="7786495" cy="1462300"/>
          </a:xfrm>
          <a:prstGeom prst="rect">
            <a:avLst/>
          </a:prstGeom>
        </p:spPr>
        <p:txBody>
          <a:bodyPr anchor="t" anchorCtr="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666666"/>
                </a:solidFill>
              </a:rPr>
              <a:t>Contact Info xxx-</a:t>
            </a:r>
            <a:r>
              <a:rPr lang="en-US" dirty="0" err="1" smtClean="0">
                <a:solidFill>
                  <a:srgbClr val="666666"/>
                </a:solidFill>
              </a:rPr>
              <a:t>xxxx</a:t>
            </a:r>
            <a:endParaRPr lang="en-US" dirty="0" smtClean="0">
              <a:solidFill>
                <a:srgbClr val="666666"/>
              </a:solidFill>
            </a:endParaRPr>
          </a:p>
          <a:p>
            <a:r>
              <a:rPr lang="en-US" dirty="0" smtClean="0">
                <a:solidFill>
                  <a:srgbClr val="666666"/>
                </a:solidFill>
              </a:rPr>
              <a:t>URL www.xxx.xxxx</a:t>
            </a:r>
          </a:p>
          <a:p>
            <a:r>
              <a:rPr lang="en-US" dirty="0" smtClean="0">
                <a:solidFill>
                  <a:srgbClr val="666666"/>
                </a:solidFill>
              </a:rPr>
              <a:t>Etc…</a:t>
            </a:r>
            <a:endParaRPr lang="en-US" dirty="0" smtClean="0">
              <a:solidFill>
                <a:srgbClr val="00B6F1"/>
              </a:solidFill>
            </a:endParaRPr>
          </a:p>
        </p:txBody>
      </p:sp>
      <p:pic>
        <p:nvPicPr>
          <p:cNvPr id="14" name="Picture 24" descr="QTM_Logo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555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theme" Target="../theme/theme3.xml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39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4373" y="4846084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220070" y="4860276"/>
            <a:ext cx="46355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550385" y="4866427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429735" y="4838063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358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2" r:id="rId2"/>
    <p:sldLayoutId id="2147484161" r:id="rId3"/>
    <p:sldLayoutId id="2147484199" r:id="rId4"/>
    <p:sldLayoutId id="2147484188" r:id="rId5"/>
    <p:sldLayoutId id="2147484184" r:id="rId6"/>
    <p:sldLayoutId id="214748420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August 21, 2015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LATTUS PERFORMANCE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Enrique Lopez-Pineda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Tests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2714" y="1316182"/>
            <a:ext cx="8216220" cy="2551547"/>
          </a:xfrm>
        </p:spPr>
        <p:txBody>
          <a:bodyPr/>
          <a:lstStyle/>
          <a:p>
            <a:r>
              <a:rPr lang="en-US" dirty="0" smtClean="0"/>
              <a:t>Large file aggregate store </a:t>
            </a:r>
            <a:r>
              <a:rPr lang="en-US" dirty="0"/>
              <a:t>and retrieve </a:t>
            </a:r>
            <a:r>
              <a:rPr lang="en-US" dirty="0" smtClean="0"/>
              <a:t>performance</a:t>
            </a:r>
          </a:p>
          <a:p>
            <a:pPr lvl="1"/>
            <a:r>
              <a:rPr lang="en-US" sz="1400" dirty="0" smtClean="0"/>
              <a:t>Measure aggregate multi-stream performance for large (100 GB) files</a:t>
            </a:r>
          </a:p>
          <a:p>
            <a:pPr lvl="2"/>
            <a:r>
              <a:rPr lang="en-US" sz="1200" dirty="0" smtClean="0"/>
              <a:t>Uses </a:t>
            </a:r>
            <a:r>
              <a:rPr lang="en-US" sz="1200" i="1" dirty="0" smtClean="0"/>
              <a:t>fsstore</a:t>
            </a:r>
            <a:r>
              <a:rPr lang="en-US" sz="1200" dirty="0" smtClean="0"/>
              <a:t> and </a:t>
            </a:r>
            <a:r>
              <a:rPr lang="en-US" sz="1200" i="1" dirty="0" smtClean="0"/>
              <a:t>fsretrieve</a:t>
            </a:r>
            <a:r>
              <a:rPr lang="en-US" sz="1200" dirty="0" smtClean="0"/>
              <a:t> commands </a:t>
            </a:r>
          </a:p>
          <a:p>
            <a:pPr lvl="2"/>
            <a:r>
              <a:rPr lang="en-US" sz="1200" dirty="0" smtClean="0"/>
              <a:t>Runs for 16 and 18 streams</a:t>
            </a:r>
          </a:p>
          <a:p>
            <a:pPr lvl="2"/>
            <a:r>
              <a:rPr lang="en-US" sz="1200" dirty="0" smtClean="0"/>
              <a:t>Data generated using </a:t>
            </a:r>
            <a:r>
              <a:rPr lang="en-US" sz="1200" i="1" dirty="0" smtClean="0"/>
              <a:t>lmdd</a:t>
            </a:r>
            <a:endParaRPr lang="en-US" sz="1200" dirty="0" smtClean="0"/>
          </a:p>
          <a:p>
            <a:pPr lvl="2"/>
            <a:r>
              <a:rPr lang="en-US" sz="1200" dirty="0" smtClean="0"/>
              <a:t>Results: </a:t>
            </a:r>
            <a:r>
              <a:rPr lang="en-US" sz="1200" dirty="0"/>
              <a:t>A</a:t>
            </a:r>
            <a:r>
              <a:rPr lang="en-US" sz="1200" dirty="0" smtClean="0"/>
              <a:t>ggregate </a:t>
            </a:r>
            <a:r>
              <a:rPr lang="en-US" sz="1200" dirty="0"/>
              <a:t>MBytes/sec performance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7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Tests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1062182"/>
            <a:ext cx="8216220" cy="3539505"/>
          </a:xfrm>
        </p:spPr>
        <p:txBody>
          <a:bodyPr/>
          <a:lstStyle/>
          <a:p>
            <a:r>
              <a:rPr lang="en-US" dirty="0" smtClean="0"/>
              <a:t>Small file Storage </a:t>
            </a:r>
            <a:r>
              <a:rPr lang="en-US" dirty="0"/>
              <a:t>Manager </a:t>
            </a:r>
            <a:r>
              <a:rPr lang="en-US" dirty="0" smtClean="0"/>
              <a:t>throughput tests</a:t>
            </a:r>
          </a:p>
          <a:p>
            <a:pPr marL="457200" lvl="1" indent="0">
              <a:buNone/>
            </a:pPr>
            <a:r>
              <a:rPr lang="en-US" dirty="0" smtClean="0"/>
              <a:t>Use SM policy to store and retrieve files</a:t>
            </a:r>
          </a:p>
          <a:p>
            <a:pPr lvl="1"/>
            <a:r>
              <a:rPr lang="en-US" sz="1400" dirty="0" smtClean="0"/>
              <a:t>Uses </a:t>
            </a:r>
            <a:r>
              <a:rPr lang="en-US" sz="1400" i="1" dirty="0" smtClean="0"/>
              <a:t>vidio</a:t>
            </a:r>
            <a:r>
              <a:rPr lang="en-US" sz="1400" dirty="0" smtClean="0"/>
              <a:t> tool to create 50000 DPX 4K frame files (about 50 MB size per file)</a:t>
            </a:r>
          </a:p>
          <a:p>
            <a:pPr lvl="2"/>
            <a:r>
              <a:rPr lang="en-US" sz="1200" i="1" dirty="0" smtClean="0"/>
              <a:t>vidio</a:t>
            </a:r>
            <a:r>
              <a:rPr lang="en-US" sz="1200" dirty="0" smtClean="0"/>
              <a:t> is a video frame producer consumer performance test (part of SN distribution)</a:t>
            </a:r>
          </a:p>
          <a:p>
            <a:pPr lvl="1"/>
            <a:r>
              <a:rPr lang="en-US" sz="1400" dirty="0" smtClean="0"/>
              <a:t>Measure throughput </a:t>
            </a:r>
            <a:r>
              <a:rPr lang="en-US" sz="1400" dirty="0"/>
              <a:t>performance of </a:t>
            </a:r>
            <a:r>
              <a:rPr lang="en-US" sz="1400" dirty="0" smtClean="0"/>
              <a:t>SM </a:t>
            </a:r>
            <a:r>
              <a:rPr lang="en-US" sz="1400" i="1" dirty="0" smtClean="0"/>
              <a:t>store</a:t>
            </a:r>
            <a:r>
              <a:rPr lang="en-US" sz="1400" dirty="0" smtClean="0"/>
              <a:t> </a:t>
            </a:r>
            <a:r>
              <a:rPr lang="en-US" sz="1400" dirty="0"/>
              <a:t>operations for DPX 4K file</a:t>
            </a:r>
            <a:r>
              <a:rPr lang="en-US" sz="1400" dirty="0" smtClean="0"/>
              <a:t>.</a:t>
            </a:r>
          </a:p>
          <a:p>
            <a:pPr marL="914400" lvl="2" indent="0">
              <a:buNone/>
            </a:pPr>
            <a:r>
              <a:rPr lang="en-US" sz="1200" dirty="0" smtClean="0"/>
              <a:t>Two cases</a:t>
            </a:r>
          </a:p>
          <a:p>
            <a:pPr lvl="3">
              <a:buFont typeface="+mj-lt"/>
              <a:buAutoNum type="arabicPeriod"/>
            </a:pPr>
            <a:r>
              <a:rPr lang="en-US" sz="1200" dirty="0" smtClean="0"/>
              <a:t>SM policy active as files are being created</a:t>
            </a:r>
          </a:p>
          <a:p>
            <a:pPr lvl="3">
              <a:buFont typeface="+mj-lt"/>
              <a:buAutoNum type="arabicPeriod"/>
            </a:pPr>
            <a:r>
              <a:rPr lang="en-US" sz="1200" dirty="0" smtClean="0"/>
              <a:t>SM policy locked while files are created; policy unlocked once all files are created</a:t>
            </a:r>
          </a:p>
          <a:p>
            <a:pPr lvl="1"/>
            <a:r>
              <a:rPr lang="en-US" sz="1400" dirty="0" smtClean="0"/>
              <a:t>Measure throughput performance of SM </a:t>
            </a:r>
            <a:r>
              <a:rPr lang="en-US" sz="1400" i="1" dirty="0" smtClean="0"/>
              <a:t>retrieve</a:t>
            </a:r>
            <a:r>
              <a:rPr lang="en-US" sz="1400" dirty="0" smtClean="0"/>
              <a:t> operations for DPX 4K files</a:t>
            </a:r>
          </a:p>
          <a:p>
            <a:pPr lvl="1"/>
            <a:r>
              <a:rPr lang="en-US" sz="1400" dirty="0" smtClean="0"/>
              <a:t>Results: Mbytes/sec rate for stores and for retrieves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0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QA Engineering results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4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Baseline Throughput </a:t>
            </a:r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sz="2000" dirty="0"/>
              <a:t>Lattus C5 6 S20 Nodes, AXR, </a:t>
            </a:r>
            <a:r>
              <a:rPr lang="en-US" sz="2000" dirty="0">
                <a:solidFill>
                  <a:srgbClr val="FF0000"/>
                </a:solidFill>
              </a:rPr>
              <a:t>HTTPS</a:t>
            </a:r>
            <a:endParaRPr lang="en-US" sz="2000" b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440661"/>
              </p:ext>
            </p:extLst>
          </p:nvPr>
        </p:nvGraphicFramePr>
        <p:xfrm>
          <a:off x="1258455" y="1288172"/>
          <a:ext cx="6153727" cy="23972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669718"/>
                <a:gridCol w="1955554"/>
                <a:gridCol w="1431637"/>
                <a:gridCol w="1096818"/>
              </a:tblGrid>
              <a:tr h="401811">
                <a:tc gridSpan="4">
                  <a:txBody>
                    <a:bodyPr/>
                    <a:lstStyle/>
                    <a:p>
                      <a:pPr marL="445770" marR="0" indent="-5143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Main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controller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 AXR Results (Lattus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3.4.3) </a:t>
                      </a:r>
                    </a:p>
                    <a:p>
                      <a:pPr marL="445770" marR="0" indent="-5143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Lattus C5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6 S20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Node [POLICY 16/4]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445770" marR="0" indent="-514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1811">
                <a:tc>
                  <a:txBody>
                    <a:bodyPr/>
                    <a:lstStyle/>
                    <a:p>
                      <a:pPr marL="445770" marR="0" indent="-514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Controllers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</a:t>
                      </a:r>
                      <a:r>
                        <a:rPr lang="en-US" sz="1600" dirty="0" smtClean="0">
                          <a:effectLst/>
                        </a:rPr>
                        <a:t>series/</a:t>
                      </a:r>
                      <a:r>
                        <a:rPr lang="en-US" sz="1600" dirty="0">
                          <a:effectLst/>
                        </a:rPr>
                        <a:t>controller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PUT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MBytes</a:t>
                      </a:r>
                      <a:r>
                        <a:rPr lang="en-US" sz="1400" dirty="0">
                          <a:effectLst/>
                        </a:rPr>
                        <a:t>/sec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9120" algn="l"/>
                        </a:tabLst>
                        <a:defRPr/>
                      </a:pPr>
                      <a:r>
                        <a:rPr lang="en-US" sz="1400" dirty="0" smtClean="0">
                          <a:effectLst/>
                        </a:rPr>
                        <a:t>GET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9120" algn="l"/>
                        </a:tabLst>
                        <a:defRPr/>
                      </a:pPr>
                      <a:r>
                        <a:rPr lang="en-US" sz="1400" dirty="0" smtClean="0">
                          <a:effectLst/>
                        </a:rPr>
                        <a:t>MBytes/sec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3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715</a:t>
                      </a:r>
                    </a:p>
                  </a:txBody>
                  <a:tcPr marL="12700" marR="12700" marT="12700" marB="0" anchor="ctr"/>
                </a:tc>
              </a:tr>
              <a:tr h="353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729</a:t>
                      </a:r>
                    </a:p>
                  </a:txBody>
                  <a:tcPr marL="12700" marR="12700" marT="12700" marB="0" anchor="ctr"/>
                </a:tc>
              </a:tr>
              <a:tr h="353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972</a:t>
                      </a:r>
                    </a:p>
                  </a:txBody>
                  <a:tcPr marL="12700" marR="12700" marT="12700" marB="0" anchor="ctr"/>
                </a:tc>
              </a:tr>
              <a:tr h="353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989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68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Baseline Throughput </a:t>
            </a:r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sz="2000" dirty="0"/>
              <a:t>Lattus C5 6 S20 Nodes, AXR, </a:t>
            </a:r>
            <a:r>
              <a:rPr lang="en-US" sz="2000" dirty="0">
                <a:solidFill>
                  <a:srgbClr val="FF0000"/>
                </a:solidFill>
              </a:rPr>
              <a:t>HTTPS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166975"/>
              </p:ext>
            </p:extLst>
          </p:nvPr>
        </p:nvGraphicFramePr>
        <p:xfrm>
          <a:off x="1258455" y="1288172"/>
          <a:ext cx="6153727" cy="23972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669718"/>
                <a:gridCol w="1955554"/>
                <a:gridCol w="1431637"/>
                <a:gridCol w="1096818"/>
              </a:tblGrid>
              <a:tr h="401811">
                <a:tc gridSpan="4">
                  <a:txBody>
                    <a:bodyPr/>
                    <a:lstStyle/>
                    <a:p>
                      <a:pPr marL="445770" marR="0" indent="-5143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MDC- AXR Results (Lattus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3.4.3) </a:t>
                      </a:r>
                    </a:p>
                    <a:p>
                      <a:pPr marL="445770" marR="0" indent="-5143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Lattus C5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6 S20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Node [POLICY 16/4]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445770" marR="0" indent="-514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1811">
                <a:tc>
                  <a:txBody>
                    <a:bodyPr/>
                    <a:lstStyle/>
                    <a:p>
                      <a:pPr marL="445770" marR="0" indent="-514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Controllers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</a:t>
                      </a:r>
                      <a:r>
                        <a:rPr lang="en-US" sz="1600" dirty="0" smtClean="0">
                          <a:effectLst/>
                        </a:rPr>
                        <a:t>series/</a:t>
                      </a:r>
                      <a:r>
                        <a:rPr lang="en-US" sz="1600" dirty="0">
                          <a:effectLst/>
                        </a:rPr>
                        <a:t>controller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PUT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MBytes</a:t>
                      </a:r>
                      <a:r>
                        <a:rPr lang="en-US" sz="1400" dirty="0">
                          <a:effectLst/>
                        </a:rPr>
                        <a:t>/sec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9120" algn="l"/>
                        </a:tabLst>
                        <a:defRPr/>
                      </a:pPr>
                      <a:r>
                        <a:rPr lang="en-US" sz="1400" dirty="0" smtClean="0">
                          <a:effectLst/>
                        </a:rPr>
                        <a:t>GET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9120" algn="l"/>
                        </a:tabLst>
                        <a:defRPr/>
                      </a:pPr>
                      <a:r>
                        <a:rPr lang="en-US" sz="1400" dirty="0" smtClean="0">
                          <a:effectLst/>
                        </a:rPr>
                        <a:t>MBytes/sec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3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848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3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3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957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3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720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986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1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Baseline Throughput </a:t>
            </a:r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sz="2000" dirty="0"/>
              <a:t>Lattus C10 20 S30 Nodes, S3, </a:t>
            </a:r>
            <a:r>
              <a:rPr lang="en-US" sz="2000" dirty="0">
                <a:solidFill>
                  <a:srgbClr val="FF0000"/>
                </a:solidFill>
              </a:rPr>
              <a:t>HTTPS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100942"/>
              </p:ext>
            </p:extLst>
          </p:nvPr>
        </p:nvGraphicFramePr>
        <p:xfrm>
          <a:off x="1258455" y="1288172"/>
          <a:ext cx="6153727" cy="239720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669718"/>
                <a:gridCol w="1955554"/>
                <a:gridCol w="1431637"/>
                <a:gridCol w="1096818"/>
              </a:tblGrid>
              <a:tr h="401811">
                <a:tc gridSpan="4">
                  <a:txBody>
                    <a:bodyPr/>
                    <a:lstStyle/>
                    <a:p>
                      <a:pPr marL="445770" marR="0" indent="-5143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Main</a:t>
                      </a:r>
                      <a:r>
                        <a:rPr lang="en-US" sz="1600" baseline="0" dirty="0" smtClean="0">
                          <a:effectLst/>
                        </a:rPr>
                        <a:t> controller</a:t>
                      </a:r>
                      <a:r>
                        <a:rPr lang="en-US" sz="1600" dirty="0" smtClean="0">
                          <a:effectLst/>
                        </a:rPr>
                        <a:t> – S3 Results (Lattus 3.6.0) </a:t>
                      </a:r>
                    </a:p>
                    <a:p>
                      <a:pPr marL="445770" marR="0" indent="-5143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Lattus C10</a:t>
                      </a:r>
                      <a:r>
                        <a:rPr lang="en-US" sz="1200" baseline="0" dirty="0" smtClean="0">
                          <a:effectLst/>
                        </a:rPr>
                        <a:t> 20 S30 </a:t>
                      </a:r>
                      <a:r>
                        <a:rPr lang="en-US" sz="1200" dirty="0" smtClean="0">
                          <a:effectLst/>
                        </a:rPr>
                        <a:t>Node [POLICY 20/4]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445770" marR="0" indent="-514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1811">
                <a:tc>
                  <a:txBody>
                    <a:bodyPr/>
                    <a:lstStyle/>
                    <a:p>
                      <a:pPr marL="445770" marR="0" indent="-514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Controllers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</a:t>
                      </a:r>
                      <a:r>
                        <a:rPr lang="en-US" sz="1600" dirty="0" smtClean="0">
                          <a:effectLst/>
                        </a:rPr>
                        <a:t>series/</a:t>
                      </a:r>
                      <a:r>
                        <a:rPr lang="en-US" sz="1600" dirty="0">
                          <a:effectLst/>
                        </a:rPr>
                        <a:t>controller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PUT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MBytes</a:t>
                      </a:r>
                      <a:r>
                        <a:rPr lang="en-US" sz="1400" dirty="0">
                          <a:effectLst/>
                        </a:rPr>
                        <a:t>/sec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9120" algn="l"/>
                        </a:tabLst>
                        <a:defRPr/>
                      </a:pPr>
                      <a:r>
                        <a:rPr lang="en-US" sz="1400" dirty="0" smtClean="0">
                          <a:effectLst/>
                        </a:rPr>
                        <a:t>GET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9120" algn="l"/>
                        </a:tabLst>
                        <a:defRPr/>
                      </a:pPr>
                      <a:r>
                        <a:rPr lang="en-US" sz="1400" dirty="0" smtClean="0">
                          <a:effectLst/>
                        </a:rPr>
                        <a:t>MBytes/sec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3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1314</a:t>
                      </a:r>
                    </a:p>
                  </a:txBody>
                  <a:tcPr marL="12700" marR="12700" marT="12700" marB="0" anchor="ctr"/>
                </a:tc>
              </a:tr>
              <a:tr h="353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1496</a:t>
                      </a:r>
                    </a:p>
                  </a:txBody>
                  <a:tcPr marL="12700" marR="12700" marT="12700" marB="0" anchor="ctr"/>
                </a:tc>
              </a:tr>
              <a:tr h="353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2571</a:t>
                      </a:r>
                    </a:p>
                  </a:txBody>
                  <a:tcPr marL="12700" marR="12700" marT="12700" marB="0" anchor="ctr"/>
                </a:tc>
              </a:tr>
              <a:tr h="353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2948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85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Baseline Throughput </a:t>
            </a:r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sz="2000" dirty="0"/>
              <a:t>Lattus C10 20 S30 Nodes, S3, </a:t>
            </a:r>
            <a:r>
              <a:rPr lang="en-US" sz="2000" dirty="0">
                <a:solidFill>
                  <a:srgbClr val="FF0000"/>
                </a:solidFill>
              </a:rPr>
              <a:t>HTTPS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787313"/>
              </p:ext>
            </p:extLst>
          </p:nvPr>
        </p:nvGraphicFramePr>
        <p:xfrm>
          <a:off x="1258455" y="1288172"/>
          <a:ext cx="6153727" cy="239720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669718"/>
                <a:gridCol w="1955554"/>
                <a:gridCol w="1431637"/>
                <a:gridCol w="1096818"/>
              </a:tblGrid>
              <a:tr h="401811">
                <a:tc gridSpan="4">
                  <a:txBody>
                    <a:bodyPr/>
                    <a:lstStyle/>
                    <a:p>
                      <a:pPr marL="445770" marR="0" indent="-5143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MDC- S3 Results (Lattus 3.6.0) </a:t>
                      </a:r>
                    </a:p>
                    <a:p>
                      <a:pPr marL="445770" marR="0" indent="-5143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Lattus C10</a:t>
                      </a:r>
                      <a:r>
                        <a:rPr lang="en-US" sz="1200" baseline="0" dirty="0" smtClean="0">
                          <a:effectLst/>
                        </a:rPr>
                        <a:t> 20 S30 </a:t>
                      </a:r>
                      <a:r>
                        <a:rPr lang="en-US" sz="1200" dirty="0" smtClean="0">
                          <a:effectLst/>
                        </a:rPr>
                        <a:t>Node [POLICY 20/4]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445770" marR="0" indent="-514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1811">
                <a:tc>
                  <a:txBody>
                    <a:bodyPr/>
                    <a:lstStyle/>
                    <a:p>
                      <a:pPr marL="445770" marR="0" indent="-514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Controllers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</a:t>
                      </a:r>
                      <a:r>
                        <a:rPr lang="en-US" sz="1600" dirty="0" smtClean="0">
                          <a:effectLst/>
                        </a:rPr>
                        <a:t>series/</a:t>
                      </a:r>
                      <a:r>
                        <a:rPr lang="en-US" sz="1600" dirty="0">
                          <a:effectLst/>
                        </a:rPr>
                        <a:t>controller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PUT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MBytes</a:t>
                      </a:r>
                      <a:r>
                        <a:rPr lang="en-US" sz="1400" dirty="0">
                          <a:effectLst/>
                        </a:rPr>
                        <a:t>/sec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9120" algn="l"/>
                        </a:tabLst>
                        <a:defRPr/>
                      </a:pPr>
                      <a:r>
                        <a:rPr lang="en-US" sz="1400" dirty="0" smtClean="0">
                          <a:effectLst/>
                        </a:rPr>
                        <a:t>GET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9120" algn="l"/>
                        </a:tabLst>
                        <a:defRPr/>
                      </a:pPr>
                      <a:r>
                        <a:rPr lang="en-US" sz="1400" dirty="0" smtClean="0">
                          <a:effectLst/>
                        </a:rPr>
                        <a:t>MBytes/sec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3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1145</a:t>
                      </a:r>
                    </a:p>
                  </a:txBody>
                  <a:tcPr marL="12700" marR="12700" marT="12700" marB="0" anchor="ctr"/>
                </a:tc>
              </a:tr>
              <a:tr h="353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1488</a:t>
                      </a:r>
                    </a:p>
                  </a:txBody>
                  <a:tcPr marL="12700" marR="12700" marT="12700" marB="0" anchor="ctr"/>
                </a:tc>
              </a:tr>
              <a:tr h="353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1521</a:t>
                      </a:r>
                    </a:p>
                  </a:txBody>
                  <a:tcPr marL="12700" marR="12700" marT="12700" marB="0" anchor="ctr"/>
                </a:tc>
              </a:tr>
              <a:tr h="353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1667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09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Large file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fsstore </a:t>
            </a:r>
            <a:r>
              <a:rPr lang="en-US" sz="2800" dirty="0" smtClean="0"/>
              <a:t>results</a:t>
            </a:r>
            <a:br>
              <a:rPr lang="en-US" sz="2800" dirty="0" smtClean="0"/>
            </a:br>
            <a:r>
              <a:rPr lang="en-US" sz="2000" dirty="0" smtClean="0"/>
              <a:t>Lattus C5 6 S20 Nodes, AXR, </a:t>
            </a:r>
            <a:r>
              <a:rPr lang="en-US" sz="2000" dirty="0" smtClean="0">
                <a:solidFill>
                  <a:srgbClr val="FF0000"/>
                </a:solidFill>
              </a:rPr>
              <a:t>HTTPS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950695"/>
              </p:ext>
            </p:extLst>
          </p:nvPr>
        </p:nvGraphicFramePr>
        <p:xfrm>
          <a:off x="373063" y="1316038"/>
          <a:ext cx="8215312" cy="243636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053828"/>
                <a:gridCol w="2053828"/>
                <a:gridCol w="2053828"/>
                <a:gridCol w="2053828"/>
              </a:tblGrid>
              <a:tr h="370840">
                <a:tc gridSpan="4">
                  <a:txBody>
                    <a:bodyPr/>
                    <a:lstStyle/>
                    <a:p>
                      <a:pPr marL="445770" marR="0" lvl="0" indent="-5143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fsstore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results (Lattus 3.4.3) </a:t>
                      </a:r>
                    </a:p>
                    <a:p>
                      <a:pPr marL="445770" marR="0" lvl="0" indent="-5143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Lattus C5 6 S20 Node [POLICY 16/4,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AXR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HTTPS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DDMs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Mbytes/sec (2 CDs)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Mbytes/sec</a:t>
                      </a:r>
                      <a:r>
                        <a:rPr lang="en-US" baseline="0" dirty="0" smtClean="0"/>
                        <a:t> (4CDs)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706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722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739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69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Large file </a:t>
            </a:r>
            <a:r>
              <a:rPr lang="en-US" sz="2800" dirty="0" smtClean="0">
                <a:solidFill>
                  <a:srgbClr val="FF0000"/>
                </a:solidFill>
              </a:rPr>
              <a:t>fsretrieve</a:t>
            </a:r>
            <a:r>
              <a:rPr lang="en-US" sz="2800" dirty="0" smtClean="0"/>
              <a:t> </a:t>
            </a:r>
            <a:r>
              <a:rPr lang="en-US" sz="2800" dirty="0"/>
              <a:t>results</a:t>
            </a:r>
            <a:br>
              <a:rPr lang="en-US" sz="2800" dirty="0"/>
            </a:br>
            <a:r>
              <a:rPr lang="en-US" sz="2000" dirty="0"/>
              <a:t>Lattus C5 6 S20 Nodes, AXR, </a:t>
            </a:r>
            <a:r>
              <a:rPr lang="en-US" sz="2000" dirty="0">
                <a:solidFill>
                  <a:srgbClr val="FF0000"/>
                </a:solidFill>
              </a:rPr>
              <a:t>HTTPS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403636"/>
              </p:ext>
            </p:extLst>
          </p:nvPr>
        </p:nvGraphicFramePr>
        <p:xfrm>
          <a:off x="373063" y="1316038"/>
          <a:ext cx="8215312" cy="243636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053828"/>
                <a:gridCol w="2053828"/>
                <a:gridCol w="2053828"/>
                <a:gridCol w="2053828"/>
              </a:tblGrid>
              <a:tr h="370840">
                <a:tc gridSpan="4">
                  <a:txBody>
                    <a:bodyPr/>
                    <a:lstStyle/>
                    <a:p>
                      <a:pPr marL="445770" marR="0" lvl="0" indent="-5143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fsretrieve 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results (Lattus 3.4.3) </a:t>
                      </a:r>
                    </a:p>
                    <a:p>
                      <a:pPr marL="445770" marR="0" lvl="0" indent="-5143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Lattus C5 6 S20 Node [POLICY 16/4,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563FF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AXR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HTTPS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DDMs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Mbytes/sec (2 CDs)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Mbytes/sec</a:t>
                      </a:r>
                      <a:r>
                        <a:rPr lang="en-US" baseline="0" dirty="0" smtClean="0"/>
                        <a:t> (4CDs)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902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959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99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Large file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fsstore </a:t>
            </a:r>
            <a:r>
              <a:rPr lang="en-US" sz="2800" dirty="0" smtClean="0"/>
              <a:t>results </a:t>
            </a:r>
            <a:br>
              <a:rPr lang="en-US" sz="2800" dirty="0" smtClean="0"/>
            </a:br>
            <a:r>
              <a:rPr lang="en-US" sz="2000" dirty="0" smtClean="0"/>
              <a:t>Lattus C10 20 S30 </a:t>
            </a:r>
            <a:r>
              <a:rPr lang="en-US" sz="2000" dirty="0"/>
              <a:t>Nodes, </a:t>
            </a:r>
            <a:r>
              <a:rPr lang="en-US" sz="2000" dirty="0" smtClean="0"/>
              <a:t>S3, HTTP</a:t>
            </a:r>
            <a:endParaRPr lang="en-US" sz="2000" dirty="0" smtClean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775548"/>
              </p:ext>
            </p:extLst>
          </p:nvPr>
        </p:nvGraphicFramePr>
        <p:xfrm>
          <a:off x="373063" y="1316038"/>
          <a:ext cx="8215312" cy="243636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053828"/>
                <a:gridCol w="2053828"/>
                <a:gridCol w="2053828"/>
                <a:gridCol w="2053828"/>
              </a:tblGrid>
              <a:tr h="370840">
                <a:tc gridSpan="4">
                  <a:txBody>
                    <a:bodyPr/>
                    <a:lstStyle/>
                    <a:p>
                      <a:pPr marL="445770" marR="0" lvl="0" indent="-5143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fsstore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results (Lattus 3.6.0) </a:t>
                      </a:r>
                    </a:p>
                    <a:p>
                      <a:pPr marL="445770" marR="0" lvl="0" indent="-5143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Lattus C10 20 S30 Node [POLICY 20/4,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563FF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S3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HTTP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DDMs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Mbytes/sec (2 CDs)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Mbytes/sec</a:t>
                      </a:r>
                      <a:r>
                        <a:rPr lang="en-US" baseline="0" dirty="0" smtClean="0"/>
                        <a:t> (4CDs)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2489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2341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4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Lattus Performance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Methodologies</a:t>
            </a:r>
            <a:endParaRPr lang="en-US" sz="1000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bjectives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erformance configuration features</a:t>
            </a:r>
          </a:p>
          <a:p>
            <a:pPr lvl="1"/>
            <a:r>
              <a:rPr lang="en-US" dirty="0" smtClean="0"/>
              <a:t>Network evaluation</a:t>
            </a:r>
          </a:p>
          <a:p>
            <a:pPr lvl="1"/>
            <a:r>
              <a:rPr lang="en-US" dirty="0" smtClean="0"/>
              <a:t>Lattus configuration parameters</a:t>
            </a:r>
          </a:p>
          <a:p>
            <a:pPr lvl="1"/>
            <a:r>
              <a:rPr lang="en-US" dirty="0" smtClean="0"/>
              <a:t>StorNext configuration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Performance data</a:t>
            </a:r>
            <a:endParaRPr lang="en-US" sz="1000" dirty="0" smtClean="0"/>
          </a:p>
          <a:p>
            <a:pPr lvl="1"/>
            <a:r>
              <a:rPr lang="en-US" dirty="0" smtClean="0"/>
              <a:t>Performance tests</a:t>
            </a:r>
          </a:p>
          <a:p>
            <a:pPr lvl="1"/>
            <a:r>
              <a:rPr lang="en-US" dirty="0" smtClean="0"/>
              <a:t>Data available from Performance Engineering group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Large file </a:t>
            </a:r>
            <a:r>
              <a:rPr lang="en-US" sz="2800" dirty="0" smtClean="0">
                <a:solidFill>
                  <a:srgbClr val="FF0000"/>
                </a:solidFill>
              </a:rPr>
              <a:t>fsretrieve</a:t>
            </a:r>
            <a:r>
              <a:rPr lang="en-US" sz="2800" dirty="0"/>
              <a:t> results</a:t>
            </a:r>
            <a:br>
              <a:rPr lang="en-US" sz="2800" dirty="0"/>
            </a:br>
            <a:r>
              <a:rPr lang="en-US" sz="2000" dirty="0"/>
              <a:t>Lattus C10 20 S30 Nodes, S3, HTTP</a:t>
            </a:r>
            <a:endParaRPr lang="en-US" sz="28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910767"/>
              </p:ext>
            </p:extLst>
          </p:nvPr>
        </p:nvGraphicFramePr>
        <p:xfrm>
          <a:off x="373063" y="1316038"/>
          <a:ext cx="8215312" cy="243636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053828"/>
                <a:gridCol w="2053828"/>
                <a:gridCol w="2053828"/>
                <a:gridCol w="2053828"/>
              </a:tblGrid>
              <a:tr h="370840">
                <a:tc gridSpan="4">
                  <a:txBody>
                    <a:bodyPr/>
                    <a:lstStyle/>
                    <a:p>
                      <a:pPr marL="445770" marR="0" lvl="0" indent="-5143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fsretrieve 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results (Lattus 3.6.0) </a:t>
                      </a:r>
                    </a:p>
                    <a:p>
                      <a:pPr marL="445770" marR="0" lvl="0" indent="-5143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Lattus C10 20 S30 Node [POLICY 20/4,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563FF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S3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HTTP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DDMs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Mbytes/sec (2 CDs)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Mbytes/sec</a:t>
                      </a:r>
                      <a:r>
                        <a:rPr lang="en-US" baseline="0" dirty="0" smtClean="0"/>
                        <a:t> (4CDs)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2236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2464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3142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3059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0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Large file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fsstore </a:t>
            </a:r>
            <a:r>
              <a:rPr lang="en-US" sz="2800" dirty="0"/>
              <a:t>results</a:t>
            </a:r>
            <a:br>
              <a:rPr lang="en-US" sz="2800" dirty="0"/>
            </a:br>
            <a:r>
              <a:rPr lang="en-US" sz="2000" dirty="0"/>
              <a:t>Lattus C10 20 S30 Nodes, S3, </a:t>
            </a:r>
            <a:r>
              <a:rPr lang="en-US" sz="2000" dirty="0" smtClean="0">
                <a:solidFill>
                  <a:srgbClr val="FF0000"/>
                </a:solidFill>
              </a:rPr>
              <a:t>HTTPS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655441"/>
              </p:ext>
            </p:extLst>
          </p:nvPr>
        </p:nvGraphicFramePr>
        <p:xfrm>
          <a:off x="373063" y="1316038"/>
          <a:ext cx="8215312" cy="243636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053828"/>
                <a:gridCol w="2053828"/>
                <a:gridCol w="2053828"/>
                <a:gridCol w="2053828"/>
              </a:tblGrid>
              <a:tr h="370840">
                <a:tc gridSpan="4">
                  <a:txBody>
                    <a:bodyPr/>
                    <a:lstStyle/>
                    <a:p>
                      <a:pPr marL="445770" marR="0" lvl="0" indent="-5143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fsstore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results (Lattus 3.6.0) </a:t>
                      </a:r>
                    </a:p>
                    <a:p>
                      <a:pPr marL="445770" marR="0" lvl="0" indent="-5143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Lattus C10 20 S30 Node [POLICY 20/4,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563FF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S3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HTTPS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DDMs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Mbytes/sec (2 CDs)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Mbytes/sec</a:t>
                      </a:r>
                      <a:r>
                        <a:rPr lang="en-US" baseline="0" dirty="0" smtClean="0"/>
                        <a:t> (4CDs)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1730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1369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1240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31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Large file </a:t>
            </a:r>
            <a:r>
              <a:rPr lang="en-US" sz="2800" dirty="0" smtClean="0">
                <a:solidFill>
                  <a:srgbClr val="FF0000"/>
                </a:solidFill>
              </a:rPr>
              <a:t>fsretrieve</a:t>
            </a:r>
            <a:r>
              <a:rPr lang="en-US" sz="2800" dirty="0"/>
              <a:t> results</a:t>
            </a:r>
            <a:br>
              <a:rPr lang="en-US" sz="2800" dirty="0"/>
            </a:br>
            <a:r>
              <a:rPr lang="en-US" sz="2000" dirty="0"/>
              <a:t>Lattus C10 20 S30 Nodes, S3, </a:t>
            </a:r>
            <a:r>
              <a:rPr lang="en-US" sz="2000" dirty="0" smtClean="0">
                <a:solidFill>
                  <a:srgbClr val="FF0000"/>
                </a:solidFill>
              </a:rPr>
              <a:t>HTTPS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407840"/>
              </p:ext>
            </p:extLst>
          </p:nvPr>
        </p:nvGraphicFramePr>
        <p:xfrm>
          <a:off x="373063" y="1316038"/>
          <a:ext cx="8215312" cy="243636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053828"/>
                <a:gridCol w="2053828"/>
                <a:gridCol w="2053828"/>
                <a:gridCol w="2053828"/>
              </a:tblGrid>
              <a:tr h="370840">
                <a:tc gridSpan="4">
                  <a:txBody>
                    <a:bodyPr/>
                    <a:lstStyle/>
                    <a:p>
                      <a:pPr marL="445770" marR="0" lvl="0" indent="-5143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fsretrieve 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results (Lattus 3.6.0) </a:t>
                      </a:r>
                    </a:p>
                    <a:p>
                      <a:pPr marL="445770" marR="0" lvl="0" indent="-5143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Lattus C10 20 S30 Node [POLICY 20/4,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563FF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S3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HTTPS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DDMs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Mbytes/sec (2 CDs)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Mbytes/sec</a:t>
                      </a:r>
                      <a:r>
                        <a:rPr lang="en-US" baseline="0" dirty="0" smtClean="0"/>
                        <a:t> (4CDs)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1096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934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1046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0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80" y="313916"/>
            <a:ext cx="8289245" cy="909902"/>
          </a:xfrm>
        </p:spPr>
        <p:txBody>
          <a:bodyPr/>
          <a:lstStyle/>
          <a:p>
            <a:pPr algn="ctr"/>
            <a:r>
              <a:rPr lang="en-US" sz="2400" dirty="0"/>
              <a:t>Storage Manager </a:t>
            </a:r>
            <a:r>
              <a:rPr lang="en-US" sz="2400" dirty="0" smtClean="0"/>
              <a:t>Throughput Results</a:t>
            </a:r>
            <a:br>
              <a:rPr lang="en-US" sz="2400" dirty="0" smtClean="0"/>
            </a:br>
            <a:r>
              <a:rPr lang="en-US" sz="2000" dirty="0"/>
              <a:t>Lattus C5 6 S20 Nodes, AXR, </a:t>
            </a:r>
            <a:r>
              <a:rPr lang="en-US" sz="2000" dirty="0" smtClean="0">
                <a:solidFill>
                  <a:srgbClr val="FF0000"/>
                </a:solidFill>
              </a:rPr>
              <a:t>HTTPS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FA4K frames, 50K files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749085"/>
              </p:ext>
            </p:extLst>
          </p:nvPr>
        </p:nvGraphicFramePr>
        <p:xfrm>
          <a:off x="349105" y="1558492"/>
          <a:ext cx="82169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380"/>
                <a:gridCol w="1643380"/>
                <a:gridCol w="1643380"/>
                <a:gridCol w="1643380"/>
                <a:gridCol w="1643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DDMs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Client Daemons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Concurrent Ingest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Completed Ingest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Retrieve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956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987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4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Storage Manager </a:t>
            </a:r>
            <a:r>
              <a:rPr lang="en-US" sz="2400" dirty="0" smtClean="0"/>
              <a:t>Throughput Results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Lattus C10 20 S30 Nodes, S3, </a:t>
            </a:r>
            <a:r>
              <a:rPr lang="en-US" sz="2000" dirty="0" smtClean="0">
                <a:solidFill>
                  <a:schemeClr val="tx1"/>
                </a:solidFill>
              </a:rPr>
              <a:t>HTTP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FA4K frames, 50K files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786622"/>
              </p:ext>
            </p:extLst>
          </p:nvPr>
        </p:nvGraphicFramePr>
        <p:xfrm>
          <a:off x="372197" y="1593129"/>
          <a:ext cx="8216900" cy="2123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3380"/>
                <a:gridCol w="1643380"/>
                <a:gridCol w="1643380"/>
                <a:gridCol w="1643380"/>
                <a:gridCol w="1643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DDMs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Client Daemons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Concurrent Ingest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Completed Ingest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Retrieve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1138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1156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1265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76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Storage Manager </a:t>
            </a:r>
            <a:r>
              <a:rPr lang="en-US" sz="2400" dirty="0" smtClean="0"/>
              <a:t>Throughput Results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Lattus C10 20 S30 Nodes, S3, </a:t>
            </a:r>
            <a:r>
              <a:rPr lang="en-US" sz="2000" dirty="0" smtClean="0">
                <a:solidFill>
                  <a:srgbClr val="FF0000"/>
                </a:solidFill>
              </a:rPr>
              <a:t>HTTPS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FA4K frames, 50K files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401470"/>
              </p:ext>
            </p:extLst>
          </p:nvPr>
        </p:nvGraphicFramePr>
        <p:xfrm>
          <a:off x="372197" y="1593129"/>
          <a:ext cx="8216900" cy="21234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643380"/>
                <a:gridCol w="1643380"/>
                <a:gridCol w="1643380"/>
                <a:gridCol w="1643380"/>
                <a:gridCol w="1643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DDMs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Client Daemons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Concurrent Ingest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Completed Ingest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Retrieve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NA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NA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NA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942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15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" y="2853522"/>
            <a:ext cx="91439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For meeting with Quantum, the </a:t>
            </a:r>
            <a:r>
              <a:rPr lang="en-US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LARGEST</a:t>
            </a: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 Data Protection</a:t>
            </a:r>
            <a:b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</a:b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and Big Data management specialist in the world.</a:t>
            </a:r>
            <a:endParaRPr lang="en-US" kern="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" y="1918618"/>
            <a:ext cx="91439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00B6F1"/>
                </a:solidFill>
              </a:rPr>
              <a:t>THANK YOU</a:t>
            </a:r>
            <a:endParaRPr lang="en-US" sz="7200" dirty="0">
              <a:solidFill>
                <a:srgbClr val="00B6F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825" y="4725591"/>
            <a:ext cx="73104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© </a:t>
            </a:r>
            <a:r>
              <a:rPr lang="en-US" sz="800" kern="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2015 Quantum </a:t>
            </a: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Corporation. Company Confidential. Forward-looking information is based upon multiple assumptions and uncertainties,</a:t>
            </a:r>
            <a:b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</a:b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does not necessarily represent the company’s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37057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 and configuration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Methodologies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Methodologies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1177636"/>
            <a:ext cx="8216220" cy="3424051"/>
          </a:xfrm>
        </p:spPr>
        <p:txBody>
          <a:bodyPr/>
          <a:lstStyle/>
          <a:p>
            <a:r>
              <a:rPr lang="en-US" dirty="0" smtClean="0"/>
              <a:t>Performance Testing Objectives</a:t>
            </a:r>
          </a:p>
          <a:p>
            <a:pPr lvl="1"/>
            <a:r>
              <a:rPr lang="en-US" dirty="0" smtClean="0"/>
              <a:t>Aggregate PUT/GET performance</a:t>
            </a:r>
          </a:p>
          <a:p>
            <a:pPr lvl="1"/>
            <a:r>
              <a:rPr lang="en-US" dirty="0" smtClean="0"/>
              <a:t>Single and multiple stream (series) performance</a:t>
            </a:r>
          </a:p>
          <a:p>
            <a:pPr lvl="1"/>
            <a:r>
              <a:rPr lang="en-US" dirty="0" smtClean="0"/>
              <a:t>Throughput performance</a:t>
            </a:r>
          </a:p>
          <a:p>
            <a:r>
              <a:rPr lang="en-US" dirty="0"/>
              <a:t>Performance configuration </a:t>
            </a:r>
            <a:r>
              <a:rPr lang="en-US" dirty="0" smtClean="0"/>
              <a:t>features</a:t>
            </a:r>
          </a:p>
          <a:p>
            <a:pPr lvl="1"/>
            <a:r>
              <a:rPr lang="en-US" dirty="0"/>
              <a:t>Transmission packets (</a:t>
            </a:r>
            <a:r>
              <a:rPr lang="en-US" sz="1400" dirty="0"/>
              <a:t>MTU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 </a:t>
            </a:r>
            <a:r>
              <a:rPr lang="en-US" sz="1400" dirty="0"/>
              <a:t>Set MTU to 9000 (jumbo frames)</a:t>
            </a:r>
          </a:p>
          <a:p>
            <a:pPr lvl="3">
              <a:buFont typeface="Wingdings" charset="2"/>
              <a:buChar char="Ø"/>
            </a:pPr>
            <a:r>
              <a:rPr lang="en-US" sz="1200" dirty="0"/>
              <a:t>MDC, DDMs, Lattus controllers and on interconnect switch</a:t>
            </a:r>
          </a:p>
          <a:p>
            <a:pPr lvl="4">
              <a:buFont typeface="Arial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Note</a:t>
            </a:r>
            <a:r>
              <a:rPr lang="en-US" sz="1200" dirty="0"/>
              <a:t>: for interconnect switch use MTU=9216</a:t>
            </a:r>
          </a:p>
          <a:p>
            <a:pPr lvl="1"/>
            <a:r>
              <a:rPr lang="en-US" dirty="0"/>
              <a:t>Network transfer protocol (</a:t>
            </a:r>
            <a:r>
              <a:rPr lang="en-US" sz="1400" dirty="0"/>
              <a:t>HTTP/HTTPS</a:t>
            </a:r>
            <a:r>
              <a:rPr lang="en-US" dirty="0"/>
              <a:t>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924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Methodologies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958273"/>
            <a:ext cx="8216220" cy="3844635"/>
          </a:xfrm>
        </p:spPr>
        <p:txBody>
          <a:bodyPr/>
          <a:lstStyle/>
          <a:p>
            <a:r>
              <a:rPr lang="en-US" dirty="0" smtClean="0"/>
              <a:t>Performance configuration features (cont.)</a:t>
            </a:r>
            <a:endParaRPr lang="en-US" dirty="0"/>
          </a:p>
          <a:p>
            <a:pPr lvl="1"/>
            <a:r>
              <a:rPr lang="en-US" dirty="0" smtClean="0"/>
              <a:t>Client </a:t>
            </a:r>
            <a:r>
              <a:rPr lang="en-US" dirty="0" smtClean="0"/>
              <a:t>daemons (Lattus)</a:t>
            </a:r>
            <a:endParaRPr lang="en-US" dirty="0" smtClean="0"/>
          </a:p>
          <a:p>
            <a:pPr lvl="2"/>
            <a:r>
              <a:rPr lang="en-US" sz="1400" dirty="0" smtClean="0"/>
              <a:t>4 client daemons gives better performance (uses more memory)</a:t>
            </a:r>
            <a:endParaRPr lang="en-US" sz="1200" dirty="0" smtClean="0"/>
          </a:p>
          <a:p>
            <a:pPr lvl="1"/>
            <a:r>
              <a:rPr lang="en-US" dirty="0" smtClean="0"/>
              <a:t>Data movers (</a:t>
            </a:r>
            <a:r>
              <a:rPr lang="en-US" sz="1400" dirty="0" smtClean="0"/>
              <a:t>DDMs</a:t>
            </a:r>
            <a:r>
              <a:rPr lang="en-US" dirty="0" smtClean="0"/>
              <a:t>) - StorNext</a:t>
            </a:r>
          </a:p>
          <a:p>
            <a:pPr marL="914400" lvl="2" indent="0">
              <a:buNone/>
            </a:pPr>
            <a:r>
              <a:rPr lang="en-US" sz="1400" dirty="0" smtClean="0"/>
              <a:t>Feature to distribute </a:t>
            </a:r>
            <a:r>
              <a:rPr lang="en-US" sz="1400" dirty="0"/>
              <a:t>data movement operations to client machines to improve the overall throughput of data movement</a:t>
            </a:r>
            <a:r>
              <a:rPr lang="en-US" sz="1400" dirty="0"/>
              <a:t> </a:t>
            </a:r>
            <a:endParaRPr lang="en-US" sz="1400" dirty="0" smtClean="0"/>
          </a:p>
          <a:p>
            <a:pPr lvl="2"/>
            <a:r>
              <a:rPr lang="en-US" sz="1400" dirty="0" smtClean="0"/>
              <a:t>Evaluate the following to determine number of DDMs for best performance</a:t>
            </a:r>
            <a:r>
              <a:rPr lang="en-US" dirty="0" smtClean="0"/>
              <a:t>: </a:t>
            </a:r>
            <a:endParaRPr lang="en-US" dirty="0" smtClean="0"/>
          </a:p>
          <a:p>
            <a:pPr lvl="3"/>
            <a:r>
              <a:rPr lang="en-US" sz="1200" dirty="0" smtClean="0"/>
              <a:t>Number of storage nodes </a:t>
            </a:r>
          </a:p>
          <a:p>
            <a:pPr lvl="3"/>
            <a:r>
              <a:rPr lang="en-US" sz="1200" dirty="0" smtClean="0"/>
              <a:t>Number of client daemons</a:t>
            </a:r>
          </a:p>
          <a:p>
            <a:pPr lvl="1"/>
            <a:r>
              <a:rPr lang="en-US" dirty="0" smtClean="0"/>
              <a:t>System Parameters</a:t>
            </a:r>
          </a:p>
          <a:p>
            <a:pPr lvl="2"/>
            <a:r>
              <a:rPr lang="en-US" sz="1400" dirty="0" smtClean="0"/>
              <a:t>Update to following in </a:t>
            </a:r>
            <a:r>
              <a:rPr lang="en-US" sz="1400" i="1" dirty="0" smtClean="0"/>
              <a:t>/</a:t>
            </a:r>
            <a:r>
              <a:rPr lang="en-US" sz="1400" i="1" dirty="0" err="1" smtClean="0"/>
              <a:t>usr</a:t>
            </a:r>
            <a:r>
              <a:rPr lang="en-US" sz="1400" i="1" dirty="0" smtClean="0"/>
              <a:t>/</a:t>
            </a:r>
            <a:r>
              <a:rPr lang="en-US" sz="1400" i="1" dirty="0" err="1" smtClean="0"/>
              <a:t>adic</a:t>
            </a:r>
            <a:r>
              <a:rPr lang="en-US" sz="1400" i="1" dirty="0" smtClean="0"/>
              <a:t>/TSM/</a:t>
            </a:r>
            <a:r>
              <a:rPr lang="en-US" sz="1400" i="1" dirty="0" err="1" smtClean="0"/>
              <a:t>config</a:t>
            </a:r>
            <a:r>
              <a:rPr lang="en-US" sz="1400" i="1" dirty="0" smtClean="0"/>
              <a:t>/</a:t>
            </a:r>
            <a:r>
              <a:rPr lang="en-US" sz="1400" i="1" dirty="0" err="1" smtClean="0"/>
              <a:t>fs_sysparm</a:t>
            </a:r>
            <a:r>
              <a:rPr lang="en-US" sz="1400" i="1" dirty="0" smtClean="0"/>
              <a:t> </a:t>
            </a:r>
            <a:r>
              <a:rPr lang="en-US" sz="1400" dirty="0" smtClean="0"/>
              <a:t>file</a:t>
            </a:r>
          </a:p>
          <a:p>
            <a:pPr lvl="3"/>
            <a:r>
              <a:rPr lang="en-US" sz="1200" b="1" dirty="0" smtClean="0"/>
              <a:t>MAX_FILES_PER_CLUSTER</a:t>
            </a:r>
            <a:r>
              <a:rPr lang="en-US" sz="1200" dirty="0"/>
              <a:t>=</a:t>
            </a:r>
            <a:r>
              <a:rPr lang="en-US" sz="1200" dirty="0" smtClean="0"/>
              <a:t>350;</a:t>
            </a:r>
          </a:p>
          <a:p>
            <a:pPr lvl="4"/>
            <a:r>
              <a:rPr lang="en-US" sz="1200" dirty="0" smtClean="0"/>
              <a:t>Allows for better distribution of I/O requests across all data movers</a:t>
            </a:r>
          </a:p>
          <a:p>
            <a:pPr lvl="4"/>
            <a:r>
              <a:rPr lang="en-US" sz="1200" dirty="0" smtClean="0"/>
              <a:t>Assuming Lattus Object Storage configured with 48 streams per controller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0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80" y="127000"/>
            <a:ext cx="8289245" cy="773545"/>
          </a:xfrm>
        </p:spPr>
        <p:txBody>
          <a:bodyPr/>
          <a:lstStyle/>
          <a:p>
            <a:r>
              <a:rPr lang="en-US" dirty="0" smtClean="0"/>
              <a:t>Performance Methodologies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773545"/>
            <a:ext cx="8216220" cy="3994727"/>
          </a:xfrm>
        </p:spPr>
        <p:txBody>
          <a:bodyPr/>
          <a:lstStyle/>
          <a:p>
            <a:r>
              <a:rPr lang="en-US" sz="2000" dirty="0" smtClean="0"/>
              <a:t>Network Evaluation</a:t>
            </a:r>
          </a:p>
          <a:p>
            <a:pPr lvl="1"/>
            <a:r>
              <a:rPr lang="en-US" dirty="0" smtClean="0"/>
              <a:t>Use 10G connection between MDC and Lattus</a:t>
            </a:r>
            <a:endParaRPr lang="en-US" dirty="0" smtClean="0"/>
          </a:p>
          <a:p>
            <a:pPr lvl="1"/>
            <a:r>
              <a:rPr lang="en-US" dirty="0" smtClean="0"/>
              <a:t>Raw </a:t>
            </a:r>
            <a:r>
              <a:rPr lang="en-US" dirty="0"/>
              <a:t>network </a:t>
            </a:r>
            <a:r>
              <a:rPr lang="en-US" dirty="0" smtClean="0"/>
              <a:t>throughput (</a:t>
            </a:r>
            <a:r>
              <a:rPr lang="en-US" sz="1600" dirty="0"/>
              <a:t>MDC to Lattus controller</a:t>
            </a:r>
            <a:r>
              <a:rPr lang="en-US" dirty="0" smtClean="0"/>
              <a:t>)</a:t>
            </a:r>
          </a:p>
          <a:p>
            <a:pPr lvl="2"/>
            <a:r>
              <a:rPr lang="en-US" sz="1400" i="1" dirty="0" smtClean="0"/>
              <a:t>ttcp </a:t>
            </a:r>
            <a:r>
              <a:rPr lang="en-US" sz="1400" dirty="0" smtClean="0"/>
              <a:t>utility</a:t>
            </a:r>
            <a:endParaRPr lang="en-US" sz="1400" i="1" dirty="0"/>
          </a:p>
          <a:p>
            <a:r>
              <a:rPr lang="en-US" sz="2000" dirty="0" smtClean="0"/>
              <a:t>Lattus Tuning </a:t>
            </a:r>
            <a:r>
              <a:rPr lang="en-US" sz="2000" dirty="0" smtClean="0"/>
              <a:t>parameters</a:t>
            </a:r>
          </a:p>
          <a:p>
            <a:pPr lvl="1"/>
            <a:r>
              <a:rPr lang="en-US" sz="1600" dirty="0" smtClean="0"/>
              <a:t>DSS </a:t>
            </a:r>
            <a:r>
              <a:rPr lang="en-US" sz="1600" dirty="0" smtClean="0"/>
              <a:t>storage </a:t>
            </a:r>
            <a:r>
              <a:rPr lang="en-US" sz="1600" dirty="0" smtClean="0"/>
              <a:t>policy</a:t>
            </a:r>
          </a:p>
          <a:p>
            <a:pPr lvl="2"/>
            <a:r>
              <a:rPr lang="en-US" sz="1400" dirty="0"/>
              <a:t>Safety strategy should be RepairSpread &amp; DynamicSafety</a:t>
            </a:r>
            <a:endParaRPr lang="en-US" sz="1400" dirty="0" smtClean="0"/>
          </a:p>
          <a:p>
            <a:pPr lvl="2"/>
            <a:r>
              <a:rPr lang="en-US" sz="1400" dirty="0" smtClean="0"/>
              <a:t>C5 6-node:	storage width:	16</a:t>
            </a:r>
            <a:r>
              <a:rPr lang="en-US" sz="1400" dirty="0"/>
              <a:t>	</a:t>
            </a:r>
            <a:r>
              <a:rPr lang="en-US" sz="1400" dirty="0" smtClean="0"/>
              <a:t>storage safety:	4</a:t>
            </a:r>
          </a:p>
          <a:p>
            <a:pPr lvl="2"/>
            <a:r>
              <a:rPr lang="en-US" sz="1400" dirty="0" smtClean="0"/>
              <a:t>C10 20-node:	storage width:	20</a:t>
            </a:r>
            <a:r>
              <a:rPr lang="en-US" sz="1400" dirty="0"/>
              <a:t>	</a:t>
            </a:r>
            <a:r>
              <a:rPr lang="en-US" sz="1400" dirty="0" smtClean="0"/>
              <a:t>storage safety:	4</a:t>
            </a:r>
          </a:p>
          <a:p>
            <a:pPr lvl="1"/>
            <a:r>
              <a:rPr lang="en-US" dirty="0" smtClean="0"/>
              <a:t>Update Lattus configuration files based on values for maximum throughput as stated in </a:t>
            </a:r>
            <a:r>
              <a:rPr lang="en-US" dirty="0"/>
              <a:t>Installation Guide </a:t>
            </a:r>
            <a:endParaRPr lang="en-US" dirty="0" smtClean="0"/>
          </a:p>
          <a:p>
            <a:pPr lvl="2"/>
            <a:r>
              <a:rPr lang="en-US" sz="1400" dirty="0" smtClean="0"/>
              <a:t>Client daemon</a:t>
            </a:r>
          </a:p>
          <a:p>
            <a:pPr lvl="2"/>
            <a:r>
              <a:rPr lang="en-US" sz="1400" dirty="0" smtClean="0"/>
              <a:t>Storage daemon</a:t>
            </a:r>
          </a:p>
          <a:p>
            <a:pPr lvl="2"/>
            <a:r>
              <a:rPr lang="en-US" sz="1400" dirty="0" smtClean="0"/>
              <a:t>Maintenance agent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303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Methodologies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935182"/>
            <a:ext cx="8216220" cy="3666506"/>
          </a:xfrm>
        </p:spPr>
        <p:txBody>
          <a:bodyPr/>
          <a:lstStyle/>
          <a:p>
            <a:r>
              <a:rPr lang="en-US" dirty="0"/>
              <a:t>StorNext Configuration (MDC and DDMs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Filesystem </a:t>
            </a:r>
            <a:r>
              <a:rPr lang="en-US" dirty="0" smtClean="0"/>
              <a:t>parameters</a:t>
            </a:r>
          </a:p>
          <a:p>
            <a:pPr lvl="2"/>
            <a:r>
              <a:rPr lang="en-US" sz="1400" dirty="0"/>
              <a:t>P</a:t>
            </a:r>
            <a:r>
              <a:rPr lang="en-US" sz="1400" dirty="0" smtClean="0"/>
              <a:t>arameters generally modified from defaults for performance as follows</a:t>
            </a:r>
          </a:p>
          <a:p>
            <a:pPr lvl="3"/>
            <a:r>
              <a:rPr lang="en-US" sz="1100" dirty="0" smtClean="0"/>
              <a:t>Journal size:		256 MB</a:t>
            </a:r>
          </a:p>
          <a:p>
            <a:pPr lvl="3"/>
            <a:r>
              <a:rPr lang="en-US" sz="1100" dirty="0" smtClean="0"/>
              <a:t>ASR:			1 GB</a:t>
            </a:r>
          </a:p>
          <a:p>
            <a:pPr lvl="3"/>
            <a:r>
              <a:rPr lang="en-US" sz="1100" dirty="0" smtClean="0"/>
              <a:t>Buffer cache size:		4 GB</a:t>
            </a:r>
          </a:p>
          <a:p>
            <a:pPr lvl="3"/>
            <a:r>
              <a:rPr lang="en-US" sz="1100" dirty="0" err="1" smtClean="0"/>
              <a:t>Inode</a:t>
            </a:r>
            <a:r>
              <a:rPr lang="en-US" sz="1100" dirty="0" smtClean="0"/>
              <a:t> cache size:		512 KB</a:t>
            </a:r>
          </a:p>
          <a:p>
            <a:pPr lvl="3"/>
            <a:r>
              <a:rPr lang="en-US" sz="1100" dirty="0" smtClean="0"/>
              <a:t>Stripe groups:		sg0: Metadata/Journal</a:t>
            </a:r>
          </a:p>
          <a:p>
            <a:pPr marL="3200400" lvl="7" indent="0">
              <a:buNone/>
            </a:pPr>
            <a:r>
              <a:rPr lang="en-US" sz="1100" dirty="0" smtClean="0">
                <a:latin typeface="Arial"/>
                <a:cs typeface="Arial"/>
              </a:rPr>
              <a:t>sg1: Data</a:t>
            </a:r>
          </a:p>
          <a:p>
            <a:pPr lvl="3"/>
            <a:r>
              <a:rPr lang="en-US" sz="1100" dirty="0" smtClean="0">
                <a:latin typeface="Arial"/>
                <a:cs typeface="Arial"/>
              </a:rPr>
              <a:t>Stripe breadth:		sg0: 256 MB</a:t>
            </a:r>
            <a:endParaRPr lang="en-US" sz="1100" dirty="0"/>
          </a:p>
          <a:p>
            <a:pPr marL="3200400" lvl="7" indent="0">
              <a:buNone/>
            </a:pPr>
            <a:r>
              <a:rPr lang="en-US" sz="1100" dirty="0" smtClean="0">
                <a:latin typeface="Arial"/>
                <a:cs typeface="Arial"/>
              </a:rPr>
              <a:t>sg1: [RAID layout dependent: 256kb x #data disks per LUN]</a:t>
            </a:r>
          </a:p>
          <a:p>
            <a:pPr marL="3200400" lvl="7" indent="0">
              <a:buNone/>
            </a:pPr>
            <a:r>
              <a:rPr lang="en-US" sz="1100" dirty="0" smtClean="0">
                <a:latin typeface="Arial"/>
                <a:cs typeface="Arial"/>
              </a:rPr>
              <a:t>example: QXS5600: RAID6 12+2 == 256 x 12 = 3 GB]</a:t>
            </a:r>
          </a:p>
          <a:p>
            <a:pPr lvl="1"/>
            <a:r>
              <a:rPr lang="en-US" dirty="0" smtClean="0"/>
              <a:t>DDM setup</a:t>
            </a:r>
          </a:p>
          <a:p>
            <a:pPr lvl="2"/>
            <a:r>
              <a:rPr lang="en-US" sz="1400" dirty="0" smtClean="0"/>
              <a:t>Use primary and secondary MDC nodes as default DDMs</a:t>
            </a:r>
          </a:p>
          <a:p>
            <a:pPr lvl="2"/>
            <a:r>
              <a:rPr lang="en-US" sz="1400" dirty="0" smtClean="0"/>
              <a:t>Additional clients can be setup for more DDMs (recommend 2 clients – 4 DDMs)</a:t>
            </a:r>
            <a:endParaRPr lang="en-US" sz="1400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characteristics and objectives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Tests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1189182"/>
            <a:ext cx="8216220" cy="3412505"/>
          </a:xfrm>
        </p:spPr>
        <p:txBody>
          <a:bodyPr/>
          <a:lstStyle/>
          <a:p>
            <a:r>
              <a:rPr lang="en-US" dirty="0"/>
              <a:t>Baseline Throughput </a:t>
            </a:r>
            <a:r>
              <a:rPr lang="en-US" dirty="0" smtClean="0"/>
              <a:t>Test (HTTP PUT/GET test)</a:t>
            </a:r>
            <a:endParaRPr lang="en-US" dirty="0"/>
          </a:p>
          <a:p>
            <a:pPr marL="571500" lvl="1" indent="-171450"/>
            <a:r>
              <a:rPr lang="en-US" sz="1400" dirty="0" smtClean="0"/>
              <a:t>Run burn-in script as provided by Amplidata to measure GET and PUT HTTP performance </a:t>
            </a:r>
            <a:r>
              <a:rPr lang="en-US" sz="1400" dirty="0"/>
              <a:t>between the controller nodes and the storage </a:t>
            </a:r>
            <a:endParaRPr lang="en-US" sz="1400" dirty="0" smtClean="0"/>
          </a:p>
          <a:p>
            <a:pPr marL="971550" lvl="2" indent="-171450"/>
            <a:r>
              <a:rPr lang="en-US" sz="1000" dirty="0" smtClean="0"/>
              <a:t>For AXR:	python</a:t>
            </a:r>
            <a:r>
              <a:rPr lang="en-US" sz="1000" dirty="0"/>
              <a:t>-PUT-GET-</a:t>
            </a:r>
            <a:r>
              <a:rPr lang="en-US" sz="1000" dirty="0" err="1" smtClean="0"/>
              <a:t>standalone.sh</a:t>
            </a:r>
            <a:endParaRPr lang="en-US" sz="1000" dirty="0" smtClean="0"/>
          </a:p>
          <a:p>
            <a:pPr marL="971550" lvl="2" indent="-171450"/>
            <a:r>
              <a:rPr lang="en-US" sz="1000" dirty="0" smtClean="0"/>
              <a:t>For S3:	s3_perf_text.py</a:t>
            </a:r>
          </a:p>
          <a:p>
            <a:pPr marL="571500" lvl="1" indent="-171450"/>
            <a:r>
              <a:rPr lang="en-US" sz="1400" dirty="0" smtClean="0"/>
              <a:t>Test should be run from MDC as well as from main controller node</a:t>
            </a:r>
          </a:p>
          <a:p>
            <a:pPr marL="571500" lvl="1" indent="-171450"/>
            <a:r>
              <a:rPr lang="en-US" sz="1400" dirty="0" smtClean="0"/>
              <a:t>Does not involve StorNext</a:t>
            </a:r>
          </a:p>
          <a:p>
            <a:pPr marL="571500" lvl="1" indent="-171450"/>
            <a:r>
              <a:rPr lang="en-US" sz="1400" dirty="0"/>
              <a:t>Perform </a:t>
            </a:r>
            <a:r>
              <a:rPr lang="en-US" sz="1400" dirty="0" smtClean="0"/>
              <a:t>multiple series runs </a:t>
            </a:r>
            <a:r>
              <a:rPr lang="en-US" sz="1400" dirty="0"/>
              <a:t>of 1 GiB </a:t>
            </a:r>
            <a:r>
              <a:rPr lang="en-US" sz="1400" dirty="0" smtClean="0"/>
              <a:t>objects	</a:t>
            </a:r>
          </a:p>
          <a:p>
            <a:pPr marL="971550" lvl="2" indent="-171450"/>
            <a:r>
              <a:rPr lang="en-US" sz="1200" dirty="0" smtClean="0"/>
              <a:t>Case 1:	1 controller with 16 series</a:t>
            </a:r>
          </a:p>
          <a:p>
            <a:pPr marL="971550" lvl="2" indent="-171450"/>
            <a:r>
              <a:rPr lang="en-US" sz="1200" dirty="0" smtClean="0"/>
              <a:t>Case 2:	1 controller with 48 series</a:t>
            </a:r>
          </a:p>
          <a:p>
            <a:pPr marL="971550" lvl="2" indent="-171450"/>
            <a:r>
              <a:rPr lang="en-US" sz="1200" dirty="0" smtClean="0"/>
              <a:t>Case 3:	3 controllers with 16</a:t>
            </a:r>
            <a:r>
              <a:rPr lang="en-US" sz="1200" dirty="0" smtClean="0"/>
              <a:t> series per controller</a:t>
            </a:r>
          </a:p>
          <a:p>
            <a:pPr marL="971550" lvl="2" indent="-171450"/>
            <a:r>
              <a:rPr lang="en-US" sz="1200" dirty="0" smtClean="0"/>
              <a:t>Case 4:	3 controllers with 48 series per controller</a:t>
            </a:r>
          </a:p>
          <a:p>
            <a:pPr marL="571500" lvl="1" indent="-171450"/>
            <a:r>
              <a:rPr lang="en-US" sz="1400" dirty="0" smtClean="0"/>
              <a:t>Results: </a:t>
            </a:r>
            <a:r>
              <a:rPr lang="en-US" sz="1400" dirty="0"/>
              <a:t>Aggregate GiB/sec performance</a:t>
            </a:r>
            <a:r>
              <a:rPr lang="en-US" sz="1400" dirty="0"/>
              <a:t> 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8433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16&quot;/&gt;&lt;property id=&quot;20307&quot; value=&quot;331&quot;/&gt;&lt;/object&gt;&lt;object type=&quot;3&quot; unique_id=&quot;10082&quot;&gt;&lt;property id=&quot;20148&quot; value=&quot;5&quot;/&gt;&lt;property id=&quot;20300&quot; value=&quot;Slide 1&quot;/&gt;&lt;property id=&quot;20307&quot; value=&quot;346&quot;/&gt;&lt;/object&gt;&lt;object type=&quot;3&quot; unique_id=&quot;10183&quot;&gt;&lt;property id=&quot;20148&quot; value=&quot;5&quot;/&gt;&lt;property id=&quot;20300&quot; value=&quot;Slide 2&quot;/&gt;&lt;property id=&quot;20307&quot; value=&quot;352&quot;/&gt;&lt;/object&gt;&lt;object type=&quot;3&quot; unique_id=&quot;10184&quot;&gt;&lt;property id=&quot;20148&quot; value=&quot;5&quot;/&gt;&lt;property id=&quot;20300&quot; value=&quot;Slide 17 - &amp;quot;CHAPTER HEADLINE&amp;#x0D;&amp;#x0A;GOES HERE&amp;quot;&quot;/&gt;&lt;property id=&quot;20307&quot; value=&quot;348&quot;/&gt;&lt;/object&gt;&lt;object type=&quot;3&quot; unique_id=&quot;10185&quot;&gt;&lt;property id=&quot;20148&quot; value=&quot;5&quot;/&gt;&lt;property id=&quot;20300&quot; value=&quot;Slide 18 - &amp;quot;CHAPTER HEADLINE &amp;#x0D;&amp;#x0A;GOES HERE&amp;quot;&quot;/&gt;&lt;property id=&quot;20307&quot; value=&quot;347&quot;/&gt;&lt;/object&gt;&lt;object type=&quot;3&quot; unique_id=&quot;10186&quot;&gt;&lt;property id=&quot;20148&quot; value=&quot;5&quot;/&gt;&lt;property id=&quot;20300&quot; value=&quot;Slide 19 - &amp;quot;CHAPTER HEADLINE &amp;#x0D;&amp;#x0A;GOES HERE&amp;quot;&quot;/&gt;&lt;property id=&quot;20307&quot; value=&quot;349&quot;/&gt;&lt;/object&gt;&lt;object type=&quot;3&quot; unique_id=&quot;10187&quot;&gt;&lt;property id=&quot;20148&quot; value=&quot;5&quot;/&gt;&lt;property id=&quot;20300&quot; value=&quot;Slide 20 - &amp;quot;CHAPTER HEADLINE&amp;#x0D;&amp;#x0A;GOES HERE&amp;quot;&quot;/&gt;&lt;property id=&quot;20307&quot; value=&quot;350&quot;/&gt;&lt;/object&gt;&lt;object type=&quot;3&quot; unique_id=&quot;10348&quot;&gt;&lt;property id=&quot;20148&quot; value=&quot;5&quot;/&gt;&lt;property id=&quot;20300&quot; value=&quot;Slide 4 - &amp;quot;Before you begin…&amp;quot;&quot;/&gt;&lt;property id=&quot;20307&quot; value=&quot;354&quot;/&gt;&lt;/object&gt;&lt;object type=&quot;3&quot; unique_id=&quot;10349&quot;&gt;&lt;property id=&quot;20148&quot; value=&quot;5&quot;/&gt;&lt;property id=&quot;20300&quot; value=&quot;Slide 5 - &amp;quot;Headline goes here&amp;quot;&quot;/&gt;&lt;property id=&quot;20307&quot; value=&quot;353&quot;/&gt;&lt;/object&gt;&lt;object type=&quot;3&quot; unique_id=&quot;10350&quot;&gt;&lt;property id=&quot;20148&quot; value=&quot;5&quot;/&gt;&lt;property id=&quot;20300&quot; value=&quot;Slide 6 - &amp;quot;Converting old presentations to the new format&amp;quot;&quot;/&gt;&lt;property id=&quot;20307&quot; value=&quot;355&quot;/&gt;&lt;/object&gt;&lt;object type=&quot;3&quot; unique_id=&quot;10351&quot;&gt;&lt;property id=&quot;20148&quot; value=&quot;5&quot;/&gt;&lt;property id=&quot;20300&quot; value=&quot;Slide 7 - &amp;quot;Converting old presentations to the new format&amp;quot;&quot;/&gt;&lt;property id=&quot;20307&quot; value=&quot;356&quot;/&gt;&lt;/object&gt;&lt;object type=&quot;3&quot; unique_id=&quot;10352&quot;&gt;&lt;property id=&quot;20148&quot; value=&quot;5&quot;/&gt;&lt;property id=&quot;20300&quot; value=&quot;Slide 8 - &amp;quot;Converting old presentations to the new format&amp;quot;&quot;/&gt;&lt;property id=&quot;20307&quot; value=&quot;357&quot;/&gt;&lt;/object&gt;&lt;object type=&quot;3&quot; unique_id=&quot;10353&quot;&gt;&lt;property id=&quot;20148&quot; value=&quot;5&quot;/&gt;&lt;property id=&quot;20300&quot; value=&quot;Slide 9 - &amp;quot;Converting old presentations to the new format&amp;quot;&quot;/&gt;&lt;property id=&quot;20307&quot; value=&quot;358&quot;/&gt;&lt;/object&gt;&lt;object type=&quot;3&quot; unique_id=&quot;10354&quot;&gt;&lt;property id=&quot;20148&quot; value=&quot;5&quot;/&gt;&lt;property id=&quot;20300&quot; value=&quot;Slide 10 - &amp;quot;Converting old presentations to the new format&amp;quot;&quot;/&gt;&lt;property id=&quot;20307&quot; value=&quot;359&quot;/&gt;&lt;/object&gt;&lt;object type=&quot;3&quot; unique_id=&quot;10355&quot;&gt;&lt;property id=&quot;20148&quot; value=&quot;5&quot;/&gt;&lt;property id=&quot;20300&quot; value=&quot;Slide 11 - &amp;quot;Converting old presentations to the new format&amp;quot;&quot;/&gt;&lt;property id=&quot;20307&quot; value=&quot;360&quot;/&gt;&lt;/object&gt;&lt;object type=&quot;3&quot; unique_id=&quot;10356&quot;&gt;&lt;property id=&quot;20148&quot; value=&quot;5&quot;/&gt;&lt;property id=&quot;20300&quot; value=&quot;Slide 12 - &amp;quot;Converting old presentations to the new format&amp;quot;&quot;/&gt;&lt;property id=&quot;20307&quot; value=&quot;361&quot;/&gt;&lt;/object&gt;&lt;object type=&quot;3&quot; unique_id=&quot;10357&quot;&gt;&lt;property id=&quot;20148&quot; value=&quot;5&quot;/&gt;&lt;property id=&quot;20300&quot; value=&quot;Slide 13 - &amp;quot;Converting old presentations to the new format&amp;quot;&quot;/&gt;&lt;property id=&quot;20307&quot; value=&quot;362&quot;/&gt;&lt;/object&gt;&lt;object type=&quot;3&quot; unique_id=&quot;10358&quot;&gt;&lt;property id=&quot;20148&quot; value=&quot;5&quot;/&gt;&lt;property id=&quot;20300&quot; value=&quot;Slide 14 - &amp;quot;Converting old presentations to the new format&amp;quot;&quot;/&gt;&lt;property id=&quot;20307&quot; value=&quot;363&quot;/&gt;&lt;/object&gt;&lt;object type=&quot;3&quot; unique_id=&quot;10359&quot;&gt;&lt;property id=&quot;20148&quot; value=&quot;5&quot;/&gt;&lt;property id=&quot;20300&quot; value=&quot;Slide 15 - &amp;quot;Converting old presentations to the new format&amp;quot;&quot;/&gt;&lt;property id=&quot;20307&quot; value=&quot;364&quot;/&gt;&lt;/object&gt;&lt;object type=&quot;3&quot; unique_id=&quot;10427&quot;&gt;&lt;property id=&quot;20148&quot; value=&quot;5&quot;/&gt;&lt;property id=&quot;20300&quot; value=&quot;Slide 3 - &amp;quot;Title Goes Here&amp;quot;&quot;/&gt;&lt;property id=&quot;20307&quot; value=&quot;3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Certain2.0_PPT_Template_Widescreen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ontent Slide">
  <a:themeElements>
    <a:clrScheme name="Custom 10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BeCertain2.0_PPT_Template_Widescreen-v2.potx</Template>
  <TotalTime>87579</TotalTime>
  <Words>2084</Words>
  <Application>Microsoft Macintosh PowerPoint</Application>
  <PresentationFormat>On-screen Show (16:9)</PresentationFormat>
  <Paragraphs>477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BeCertain2.0_PPT_Template_Widescreen-v2</vt:lpstr>
      <vt:lpstr>BeCertain-NewTemplate-2013-Standard-Condensed-v2</vt:lpstr>
      <vt:lpstr>Content Slide</vt:lpstr>
      <vt:lpstr>PowerPoint Presentation</vt:lpstr>
      <vt:lpstr>Lattus Performance</vt:lpstr>
      <vt:lpstr>Performance Methodologies</vt:lpstr>
      <vt:lpstr>Performance Methodologies</vt:lpstr>
      <vt:lpstr>Performance Methodologies (cont.)</vt:lpstr>
      <vt:lpstr>Performance Methodologies (cont.)</vt:lpstr>
      <vt:lpstr>Performance Methodologies (cont.)</vt:lpstr>
      <vt:lpstr>Performance Tests</vt:lpstr>
      <vt:lpstr>Performance Tests</vt:lpstr>
      <vt:lpstr>Performance Tests (cont.)</vt:lpstr>
      <vt:lpstr>Performance Tests (cont.)</vt:lpstr>
      <vt:lpstr>Performance Data</vt:lpstr>
      <vt:lpstr>Baseline Throughput Results Lattus C5 6 S20 Nodes, AXR, HTTPS</vt:lpstr>
      <vt:lpstr>Baseline Throughput Results Lattus C5 6 S20 Nodes, AXR, HTTPS</vt:lpstr>
      <vt:lpstr>Baseline Throughput Results Lattus C10 20 S30 Nodes, S3, HTTPS</vt:lpstr>
      <vt:lpstr>Baseline Throughput Results Lattus C10 20 S30 Nodes, S3, HTTPS</vt:lpstr>
      <vt:lpstr>Large file fsstore results Lattus C5 6 S20 Nodes, AXR, HTTPS</vt:lpstr>
      <vt:lpstr>Large file fsretrieve results Lattus C5 6 S20 Nodes, AXR, HTTPS</vt:lpstr>
      <vt:lpstr>Large file fsstore results  Lattus C10 20 S30 Nodes, S3, HTTP</vt:lpstr>
      <vt:lpstr>Large file fsretrieve results Lattus C10 20 S30 Nodes, S3, HTTP</vt:lpstr>
      <vt:lpstr>Large file fsstore results Lattus C10 20 S30 Nodes, S3, HTTPS</vt:lpstr>
      <vt:lpstr>Large file fsretrieve results Lattus C10 20 S30 Nodes, S3, HTTPS</vt:lpstr>
      <vt:lpstr>Storage Manager Throughput Results Lattus C5 6 S20 Nodes, AXR, HTTPS FA4K frames, 50K files</vt:lpstr>
      <vt:lpstr>Storage Manager Throughput Results Lattus C10 20 S30 Nodes, S3, HTTP FA4K frames, 50K files</vt:lpstr>
      <vt:lpstr>Storage Manager Throughput Results Lattus C10 20 S30 Nodes, S3, HTTPS FA4K frames, 50K files</vt:lpstr>
      <vt:lpstr>PowerPoint Presentation</vt:lpstr>
    </vt:vector>
  </TitlesOfParts>
  <Manager>Isaac.Alves@Quantum.Com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Certainty 2.0 Master Template</dc:subject>
  <dc:creator>jcalash</dc:creator>
  <cp:keywords>Powerpoint, template, Certainty, Certain, Quantum, Be Certain, Be Certain 2.0</cp:keywords>
  <dc:description>Any issues or problems please contact Quantum's creative services at: 
isaac.alves@quantum.com
All feedback or comments are welcome.</dc:description>
  <cp:lastModifiedBy>Enrique Lopez-Pineda</cp:lastModifiedBy>
  <cp:revision>90</cp:revision>
  <cp:lastPrinted>2012-04-03T01:06:05Z</cp:lastPrinted>
  <dcterms:created xsi:type="dcterms:W3CDTF">2013-09-10T17:11:44Z</dcterms:created>
  <dcterms:modified xsi:type="dcterms:W3CDTF">2015-08-26T15:28:20Z</dcterms:modified>
  <cp:category>Template</cp:category>
  <cp:contentStatus>RELEASED</cp:contentStatus>
</cp:coreProperties>
</file>