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2" r:id="rId1"/>
    <p:sldMasterId id="2147484018" r:id="rId2"/>
    <p:sldMasterId id="2147484158" r:id="rId3"/>
  </p:sldMasterIdLst>
  <p:notesMasterIdLst>
    <p:notesMasterId r:id="rId129"/>
  </p:notesMasterIdLst>
  <p:handoutMasterIdLst>
    <p:handoutMasterId r:id="rId130"/>
  </p:handoutMasterIdLst>
  <p:sldIdLst>
    <p:sldId id="418" r:id="rId4"/>
    <p:sldId id="554" r:id="rId5"/>
    <p:sldId id="365" r:id="rId6"/>
    <p:sldId id="472" r:id="rId7"/>
    <p:sldId id="538" r:id="rId8"/>
    <p:sldId id="476" r:id="rId9"/>
    <p:sldId id="477" r:id="rId10"/>
    <p:sldId id="474" r:id="rId11"/>
    <p:sldId id="536" r:id="rId12"/>
    <p:sldId id="479" r:id="rId13"/>
    <p:sldId id="541" r:id="rId14"/>
    <p:sldId id="428" r:id="rId15"/>
    <p:sldId id="542" r:id="rId16"/>
    <p:sldId id="480" r:id="rId17"/>
    <p:sldId id="429" r:id="rId18"/>
    <p:sldId id="481" r:id="rId19"/>
    <p:sldId id="482" r:id="rId20"/>
    <p:sldId id="543" r:id="rId21"/>
    <p:sldId id="544" r:id="rId22"/>
    <p:sldId id="545" r:id="rId23"/>
    <p:sldId id="546" r:id="rId24"/>
    <p:sldId id="483" r:id="rId25"/>
    <p:sldId id="430" r:id="rId26"/>
    <p:sldId id="547" r:id="rId27"/>
    <p:sldId id="484" r:id="rId28"/>
    <p:sldId id="485" r:id="rId29"/>
    <p:sldId id="548" r:id="rId30"/>
    <p:sldId id="431" r:id="rId31"/>
    <p:sldId id="486" r:id="rId32"/>
    <p:sldId id="487" r:id="rId33"/>
    <p:sldId id="488" r:id="rId34"/>
    <p:sldId id="489" r:id="rId35"/>
    <p:sldId id="490" r:id="rId36"/>
    <p:sldId id="549" r:id="rId37"/>
    <p:sldId id="550" r:id="rId38"/>
    <p:sldId id="492" r:id="rId39"/>
    <p:sldId id="493" r:id="rId40"/>
    <p:sldId id="551" r:id="rId41"/>
    <p:sldId id="552" r:id="rId42"/>
    <p:sldId id="553" r:id="rId43"/>
    <p:sldId id="494" r:id="rId44"/>
    <p:sldId id="499" r:id="rId45"/>
    <p:sldId id="500" r:id="rId46"/>
    <p:sldId id="432" r:id="rId47"/>
    <p:sldId id="435" r:id="rId48"/>
    <p:sldId id="575" r:id="rId49"/>
    <p:sldId id="423" r:id="rId50"/>
    <p:sldId id="523" r:id="rId51"/>
    <p:sldId id="524" r:id="rId52"/>
    <p:sldId id="525" r:id="rId53"/>
    <p:sldId id="526" r:id="rId54"/>
    <p:sldId id="527" r:id="rId55"/>
    <p:sldId id="528" r:id="rId56"/>
    <p:sldId id="564" r:id="rId57"/>
    <p:sldId id="530" r:id="rId58"/>
    <p:sldId id="531" r:id="rId59"/>
    <p:sldId id="532" r:id="rId60"/>
    <p:sldId id="533" r:id="rId61"/>
    <p:sldId id="576" r:id="rId62"/>
    <p:sldId id="436" r:id="rId63"/>
    <p:sldId id="570" r:id="rId64"/>
    <p:sldId id="506" r:id="rId65"/>
    <p:sldId id="508" r:id="rId66"/>
    <p:sldId id="509" r:id="rId67"/>
    <p:sldId id="507" r:id="rId68"/>
    <p:sldId id="511" r:id="rId69"/>
    <p:sldId id="512" r:id="rId70"/>
    <p:sldId id="513" r:id="rId71"/>
    <p:sldId id="514" r:id="rId72"/>
    <p:sldId id="571" r:id="rId73"/>
    <p:sldId id="572" r:id="rId74"/>
    <p:sldId id="437" r:id="rId75"/>
    <p:sldId id="515" r:id="rId76"/>
    <p:sldId id="516" r:id="rId77"/>
    <p:sldId id="438" r:id="rId78"/>
    <p:sldId id="518" r:id="rId79"/>
    <p:sldId id="519" r:id="rId80"/>
    <p:sldId id="520" r:id="rId81"/>
    <p:sldId id="522" r:id="rId82"/>
    <p:sldId id="581" r:id="rId83"/>
    <p:sldId id="442" r:id="rId84"/>
    <p:sldId id="443" r:id="rId85"/>
    <p:sldId id="425" r:id="rId86"/>
    <p:sldId id="448" r:id="rId87"/>
    <p:sldId id="496" r:id="rId88"/>
    <p:sldId id="539" r:id="rId89"/>
    <p:sldId id="497" r:id="rId90"/>
    <p:sldId id="449" r:id="rId91"/>
    <p:sldId id="452" r:id="rId92"/>
    <p:sldId id="453" r:id="rId93"/>
    <p:sldId id="454" r:id="rId94"/>
    <p:sldId id="534" r:id="rId95"/>
    <p:sldId id="535" r:id="rId96"/>
    <p:sldId id="582" r:id="rId97"/>
    <p:sldId id="578" r:id="rId98"/>
    <p:sldId id="455" r:id="rId99"/>
    <p:sldId id="456" r:id="rId100"/>
    <p:sldId id="498" r:id="rId101"/>
    <p:sldId id="471" r:id="rId102"/>
    <p:sldId id="459" r:id="rId103"/>
    <p:sldId id="460" r:id="rId104"/>
    <p:sldId id="461" r:id="rId105"/>
    <p:sldId id="462" r:id="rId106"/>
    <p:sldId id="463" r:id="rId107"/>
    <p:sldId id="464" r:id="rId108"/>
    <p:sldId id="465" r:id="rId109"/>
    <p:sldId id="466" r:id="rId110"/>
    <p:sldId id="467" r:id="rId111"/>
    <p:sldId id="468" r:id="rId112"/>
    <p:sldId id="470" r:id="rId113"/>
    <p:sldId id="469" r:id="rId114"/>
    <p:sldId id="579" r:id="rId115"/>
    <p:sldId id="555" r:id="rId116"/>
    <p:sldId id="556" r:id="rId117"/>
    <p:sldId id="557" r:id="rId118"/>
    <p:sldId id="558" r:id="rId119"/>
    <p:sldId id="559" r:id="rId120"/>
    <p:sldId id="560" r:id="rId121"/>
    <p:sldId id="561" r:id="rId122"/>
    <p:sldId id="562" r:id="rId123"/>
    <p:sldId id="563" r:id="rId124"/>
    <p:sldId id="573" r:id="rId125"/>
    <p:sldId id="569" r:id="rId126"/>
    <p:sldId id="580" r:id="rId127"/>
    <p:sldId id="421" r:id="rId128"/>
  </p:sldIdLst>
  <p:sldSz cx="9144000" cy="5143500" type="screen16x9"/>
  <p:notesSz cx="6858000" cy="9144000"/>
  <p:custDataLst>
    <p:tags r:id="rId13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2FF"/>
    <a:srgbClr val="00B6F1"/>
    <a:srgbClr val="666666"/>
    <a:srgbClr val="B0B9BF"/>
    <a:srgbClr val="083A64"/>
    <a:srgbClr val="000000"/>
    <a:srgbClr val="0F73C3"/>
    <a:srgbClr val="ABEBFF"/>
    <a:srgbClr val="273517"/>
    <a:srgbClr val="F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8176" autoAdjust="0"/>
  </p:normalViewPr>
  <p:slideViewPr>
    <p:cSldViewPr snapToGrid="0" showGuides="1">
      <p:cViewPr>
        <p:scale>
          <a:sx n="100" d="100"/>
          <a:sy n="100" d="100"/>
        </p:scale>
        <p:origin x="-402" y="-72"/>
      </p:cViewPr>
      <p:guideLst>
        <p:guide orient="horz" pos="1842"/>
        <p:guide pos="5642"/>
      </p:guideLst>
    </p:cSldViewPr>
  </p:slideViewPr>
  <p:outlineViewPr>
    <p:cViewPr>
      <p:scale>
        <a:sx n="33" d="100"/>
        <a:sy n="33" d="100"/>
      </p:scale>
      <p:origin x="0" y="3767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95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a:defRPr sz="1200">
                <a:cs typeface="+mn-cs"/>
              </a:defRPr>
            </a:lvl1pPr>
          </a:lstStyle>
          <a:p>
            <a:pPr>
              <a:defRPr/>
            </a:pPr>
            <a:fld id="{F9F9C8E3-2B65-4B14-AAA2-6F77C02A5608}" type="slidenum">
              <a:rPr lang="en-US"/>
              <a:pPr>
                <a:defRPr/>
              </a:pPr>
              <a:t>‹#›</a:t>
            </a:fld>
            <a:endParaRPr lang="en-US" dirty="0"/>
          </a:p>
        </p:txBody>
      </p:sp>
      <p:sp>
        <p:nvSpPr>
          <p:cNvPr id="6" name="Footer Placeholder 4"/>
          <p:cNvSpPr>
            <a:spLocks noGrp="1"/>
          </p:cNvSpPr>
          <p:nvPr>
            <p:ph type="ftr" sz="quarter" idx="2"/>
          </p:nvPr>
        </p:nvSpPr>
        <p:spPr>
          <a:xfrm>
            <a:off x="0" y="8685213"/>
            <a:ext cx="5791200" cy="457200"/>
          </a:xfrm>
          <a:prstGeom prst="rect">
            <a:avLst/>
          </a:prstGeom>
        </p:spPr>
        <p:txBody>
          <a:bodyPr vert="horz" lIns="91440" tIns="45720" rIns="91440" bIns="45720" rtlCol="0" anchor="b"/>
          <a:lstStyle>
            <a:lvl1pPr algn="l">
              <a:defRPr sz="600" dirty="0">
                <a:cs typeface="+mn-cs"/>
              </a:defRPr>
            </a:lvl1p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Tree>
    <p:extLst>
      <p:ext uri="{BB962C8B-B14F-4D97-AF65-F5344CB8AC3E}">
        <p14:creationId xmlns:p14="http://schemas.microsoft.com/office/powerpoint/2010/main" val="2654780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32772" name="Picture 8" descr="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5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4"/>
          </p:nvPr>
        </p:nvSpPr>
        <p:spPr>
          <a:xfrm>
            <a:off x="0" y="8685213"/>
            <a:ext cx="5791200" cy="457200"/>
          </a:xfrm>
          <a:prstGeom prst="rect">
            <a:avLst/>
          </a:prstGeom>
        </p:spPr>
        <p:txBody>
          <a:bodyPr vert="horz" lIns="91440" tIns="45720" rIns="91440" bIns="45720" rtlCol="0" anchor="b"/>
          <a:lstStyle>
            <a:lvl1pPr algn="l">
              <a:defRPr sz="600" dirty="0">
                <a:cs typeface="+mn-cs"/>
              </a:defRPr>
            </a:lvl1p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9" name="Slide Number Placeholder 5"/>
          <p:cNvSpPr>
            <a:spLocks noGrp="1"/>
          </p:cNvSpPr>
          <p:nvPr>
            <p:ph type="sldNum" sz="quarter" idx="5"/>
          </p:nvPr>
        </p:nvSpPr>
        <p:spPr>
          <a:xfrm>
            <a:off x="6248400" y="8685213"/>
            <a:ext cx="608013" cy="457200"/>
          </a:xfrm>
          <a:prstGeom prst="rect">
            <a:avLst/>
          </a:prstGeom>
        </p:spPr>
        <p:txBody>
          <a:bodyPr vert="horz" lIns="91440" tIns="45720" rIns="91440" bIns="45720" rtlCol="0" anchor="b"/>
          <a:lstStyle>
            <a:lvl1pPr algn="r">
              <a:defRPr sz="1200">
                <a:cs typeface="+mn-cs"/>
              </a:defRPr>
            </a:lvl1pPr>
          </a:lstStyle>
          <a:p>
            <a:pPr>
              <a:defRPr/>
            </a:pPr>
            <a:fld id="{4462E7E0-0284-4AB1-A318-757D542418E6}" type="slidenum">
              <a:rPr lang="en-US"/>
              <a:pPr>
                <a:defRPr/>
              </a:pPr>
              <a:t>‹#›</a:t>
            </a:fld>
            <a:endParaRPr lang="en-US" dirty="0"/>
          </a:p>
        </p:txBody>
      </p:sp>
    </p:spTree>
    <p:extLst>
      <p:ext uri="{BB962C8B-B14F-4D97-AF65-F5344CB8AC3E}">
        <p14:creationId xmlns:p14="http://schemas.microsoft.com/office/powerpoint/2010/main" val="2228378676"/>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a:t>
            </a:fld>
            <a:endParaRPr lang="en-US" dirty="0"/>
          </a:p>
        </p:txBody>
      </p:sp>
    </p:spTree>
    <p:extLst>
      <p:ext uri="{BB962C8B-B14F-4D97-AF65-F5344CB8AC3E}">
        <p14:creationId xmlns:p14="http://schemas.microsoft.com/office/powerpoint/2010/main" val="396238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112</a:t>
            </a:fld>
            <a:endParaRPr lang="en-US" dirty="0"/>
          </a:p>
        </p:txBody>
      </p:sp>
    </p:spTree>
    <p:extLst>
      <p:ext uri="{BB962C8B-B14F-4D97-AF65-F5344CB8AC3E}">
        <p14:creationId xmlns:p14="http://schemas.microsoft.com/office/powerpoint/2010/main" val="12445188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124</a:t>
            </a:fld>
            <a:endParaRPr lang="en-US" dirty="0"/>
          </a:p>
        </p:txBody>
      </p:sp>
    </p:spTree>
    <p:extLst>
      <p:ext uri="{BB962C8B-B14F-4D97-AF65-F5344CB8AC3E}">
        <p14:creationId xmlns:p14="http://schemas.microsoft.com/office/powerpoint/2010/main" val="41154945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125</a:t>
            </a:fld>
            <a:endParaRPr lang="en-US" dirty="0"/>
          </a:p>
        </p:txBody>
      </p:sp>
    </p:spTree>
    <p:extLst>
      <p:ext uri="{BB962C8B-B14F-4D97-AF65-F5344CB8AC3E}">
        <p14:creationId xmlns:p14="http://schemas.microsoft.com/office/powerpoint/2010/main" val="97167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46</a:t>
            </a:fld>
            <a:endParaRPr lang="en-US" dirty="0"/>
          </a:p>
        </p:txBody>
      </p:sp>
    </p:spTree>
    <p:extLst>
      <p:ext uri="{BB962C8B-B14F-4D97-AF65-F5344CB8AC3E}">
        <p14:creationId xmlns:p14="http://schemas.microsoft.com/office/powerpoint/2010/main" val="1244518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59</a:t>
            </a:fld>
            <a:endParaRPr lang="en-US" dirty="0"/>
          </a:p>
        </p:txBody>
      </p:sp>
    </p:spTree>
    <p:extLst>
      <p:ext uri="{BB962C8B-B14F-4D97-AF65-F5344CB8AC3E}">
        <p14:creationId xmlns:p14="http://schemas.microsoft.com/office/powerpoint/2010/main" val="124451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80</a:t>
            </a:fld>
            <a:endParaRPr lang="en-US" dirty="0"/>
          </a:p>
        </p:txBody>
      </p:sp>
    </p:spTree>
    <p:extLst>
      <p:ext uri="{BB962C8B-B14F-4D97-AF65-F5344CB8AC3E}">
        <p14:creationId xmlns:p14="http://schemas.microsoft.com/office/powerpoint/2010/main" val="12445188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85</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88</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90</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91</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92</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93</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94</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95</a:t>
            </a:fld>
            <a:endParaRPr lang="en-US" dirty="0"/>
          </a:p>
        </p:txBody>
      </p:sp>
    </p:spTree>
    <p:extLst>
      <p:ext uri="{BB962C8B-B14F-4D97-AF65-F5344CB8AC3E}">
        <p14:creationId xmlns:p14="http://schemas.microsoft.com/office/powerpoint/2010/main" val="12445188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96</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97</a:t>
            </a:fld>
            <a:endParaRPr lang="en-US" dirty="0"/>
          </a:p>
        </p:txBody>
      </p:sp>
    </p:spTree>
    <p:extLst>
      <p:ext uri="{BB962C8B-B14F-4D97-AF65-F5344CB8AC3E}">
        <p14:creationId xmlns:p14="http://schemas.microsoft.com/office/powerpoint/2010/main" val="30265017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98</a:t>
            </a:fld>
            <a:endParaRPr lang="en-US" dirty="0"/>
          </a:p>
        </p:txBody>
      </p:sp>
    </p:spTree>
    <p:extLst>
      <p:ext uri="{BB962C8B-B14F-4D97-AF65-F5344CB8AC3E}">
        <p14:creationId xmlns:p14="http://schemas.microsoft.com/office/powerpoint/2010/main" val="39250988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99</a:t>
            </a:fld>
            <a:endParaRPr lang="en-US" dirty="0"/>
          </a:p>
        </p:txBody>
      </p:sp>
    </p:spTree>
    <p:extLst>
      <p:ext uri="{BB962C8B-B14F-4D97-AF65-F5344CB8AC3E}">
        <p14:creationId xmlns:p14="http://schemas.microsoft.com/office/powerpoint/2010/main" val="3026501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6" t="11265" r="18583" b="27216"/>
          <a:stretch/>
        </p:blipFill>
        <p:spPr>
          <a:xfrm>
            <a:off x="1" y="0"/>
            <a:ext cx="9143999" cy="5143500"/>
          </a:xfrm>
          <a:prstGeom prst="rect">
            <a:avLst/>
          </a:prstGeom>
        </p:spPr>
      </p:pic>
      <p:sp>
        <p:nvSpPr>
          <p:cNvPr id="6" name="Rectangle 5"/>
          <p:cNvSpPr/>
          <p:nvPr userDrawn="1"/>
        </p:nvSpPr>
        <p:spPr>
          <a:xfrm>
            <a:off x="1"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Rectangle 6"/>
          <p:cNvSpPr/>
          <p:nvPr userDrawn="1"/>
        </p:nvSpPr>
        <p:spPr bwMode="auto">
          <a:xfrm>
            <a:off x="1" y="2853522"/>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sz="1800" kern="0" dirty="0" smtClean="0">
                <a:solidFill>
                  <a:schemeClr val="bg1">
                    <a:lumMod val="85000"/>
                  </a:schemeClr>
                </a:solidFill>
                <a:latin typeface="Arial" charset="0"/>
                <a:ea typeface="ＭＳ Ｐゴシック" charset="0"/>
                <a:cs typeface="Arial" pitchFamily="34" charset="0"/>
              </a:rPr>
              <a:t>Quantum is the </a:t>
            </a:r>
            <a:r>
              <a:rPr lang="en-US" sz="1800" b="1" kern="0" dirty="0" smtClean="0">
                <a:solidFill>
                  <a:schemeClr val="bg1">
                    <a:lumMod val="85000"/>
                  </a:schemeClr>
                </a:solidFill>
                <a:latin typeface="Arial" charset="0"/>
                <a:ea typeface="ＭＳ Ｐゴシック" charset="0"/>
                <a:cs typeface="Arial" pitchFamily="34" charset="0"/>
              </a:rPr>
              <a:t>LARGEST</a:t>
            </a:r>
            <a:r>
              <a:rPr lang="en-US" sz="1800" kern="0" dirty="0" smtClean="0">
                <a:solidFill>
                  <a:schemeClr val="bg1">
                    <a:lumMod val="85000"/>
                  </a:schemeClr>
                </a:solidFill>
                <a:latin typeface="Arial" charset="0"/>
                <a:ea typeface="ＭＳ Ｐゴシック" charset="0"/>
                <a:cs typeface="Arial" pitchFamily="34" charset="0"/>
              </a:rPr>
              <a:t> Data Protection</a:t>
            </a:r>
            <a:r>
              <a:rPr lang="en-US" sz="1800" kern="0" baseline="0" dirty="0" smtClean="0">
                <a:solidFill>
                  <a:schemeClr val="bg1">
                    <a:lumMod val="85000"/>
                  </a:schemeClr>
                </a:solidFill>
                <a:latin typeface="Arial" charset="0"/>
                <a:ea typeface="ＭＳ Ｐゴシック" charset="0"/>
                <a:cs typeface="Arial" pitchFamily="34" charset="0"/>
              </a:rPr>
              <a:t/>
            </a:r>
            <a:br>
              <a:rPr lang="en-US" sz="1800" kern="0" baseline="0" dirty="0" smtClean="0">
                <a:solidFill>
                  <a:schemeClr val="bg1">
                    <a:lumMod val="85000"/>
                  </a:schemeClr>
                </a:solidFill>
                <a:latin typeface="Arial" charset="0"/>
                <a:ea typeface="ＭＳ Ｐゴシック" charset="0"/>
                <a:cs typeface="Arial" pitchFamily="34" charset="0"/>
              </a:rPr>
            </a:br>
            <a:r>
              <a:rPr lang="en-US" sz="1800" kern="0" baseline="0" dirty="0" smtClean="0">
                <a:solidFill>
                  <a:schemeClr val="bg1">
                    <a:lumMod val="85000"/>
                  </a:schemeClr>
                </a:solidFill>
                <a:latin typeface="Arial" charset="0"/>
                <a:ea typeface="ＭＳ Ｐゴシック" charset="0"/>
                <a:cs typeface="Arial" pitchFamily="34" charset="0"/>
              </a:rPr>
              <a:t>and Big Data management </a:t>
            </a:r>
            <a:r>
              <a:rPr lang="en-US" sz="1800" kern="0" dirty="0" smtClean="0">
                <a:solidFill>
                  <a:schemeClr val="bg1">
                    <a:lumMod val="85000"/>
                  </a:schemeClr>
                </a:solidFill>
                <a:latin typeface="Arial" charset="0"/>
                <a:ea typeface="ＭＳ Ｐゴシック" charset="0"/>
                <a:cs typeface="Arial" pitchFamily="34" charset="0"/>
              </a:rPr>
              <a:t>specialist in the world.</a:t>
            </a:r>
            <a:endParaRPr lang="en-US" sz="1800" kern="0" dirty="0">
              <a:solidFill>
                <a:schemeClr val="bg1">
                  <a:lumMod val="85000"/>
                </a:schemeClr>
              </a:solidFill>
              <a:latin typeface="Arial" charset="0"/>
              <a:ea typeface="ＭＳ Ｐゴシック" charset="0"/>
              <a:cs typeface="Arial" pitchFamily="34" charset="0"/>
            </a:endParaRPr>
          </a:p>
        </p:txBody>
      </p:sp>
      <p:sp>
        <p:nvSpPr>
          <p:cNvPr id="9" name="Rectangle 9"/>
          <p:cNvSpPr>
            <a:spLocks noChangeArrowheads="1"/>
          </p:cNvSpPr>
          <p:nvPr userDrawn="1"/>
        </p:nvSpPr>
        <p:spPr bwMode="auto">
          <a:xfrm>
            <a:off x="1" y="1925677"/>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WELCOME</a:t>
            </a:r>
            <a:endParaRPr lang="en-US" sz="7200" dirty="0">
              <a:solidFill>
                <a:srgbClr val="00B6F1"/>
              </a:solidFill>
            </a:endParaRPr>
          </a:p>
        </p:txBody>
      </p:sp>
      <p:grpSp>
        <p:nvGrpSpPr>
          <p:cNvPr id="10" name="Group 9"/>
          <p:cNvGrpSpPr/>
          <p:nvPr userDrawn="1"/>
        </p:nvGrpSpPr>
        <p:grpSpPr>
          <a:xfrm>
            <a:off x="631409" y="689416"/>
            <a:ext cx="2343905" cy="590931"/>
            <a:chOff x="320121" y="1309686"/>
            <a:chExt cx="2343905" cy="787908"/>
          </a:xfrm>
        </p:grpSpPr>
        <p:sp>
          <p:nvSpPr>
            <p:cNvPr id="11" name="Rectangle 9"/>
            <p:cNvSpPr>
              <a:spLocks noChangeArrowheads="1"/>
            </p:cNvSpPr>
            <p:nvPr/>
          </p:nvSpPr>
          <p:spPr bwMode="auto">
            <a:xfrm>
              <a:off x="320121" y="1309686"/>
              <a:ext cx="796298"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85</a:t>
              </a:r>
              <a:endParaRPr lang="en-US" sz="1400" dirty="0">
                <a:solidFill>
                  <a:schemeClr val="bg1">
                    <a:lumMod val="50000"/>
                  </a:schemeClr>
                </a:solidFill>
              </a:endParaRPr>
            </a:p>
          </p:txBody>
        </p:sp>
        <p:sp>
          <p:nvSpPr>
            <p:cNvPr id="12" name="Rectangle 9"/>
            <p:cNvSpPr>
              <a:spLocks noChangeArrowheads="1"/>
            </p:cNvSpPr>
            <p:nvPr/>
          </p:nvSpPr>
          <p:spPr bwMode="auto">
            <a:xfrm>
              <a:off x="942696" y="1365085"/>
              <a:ext cx="172133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of </a:t>
              </a:r>
              <a:r>
                <a:rPr lang="en-US" sz="1400" dirty="0">
                  <a:solidFill>
                    <a:schemeClr val="bg1">
                      <a:lumMod val="50000"/>
                    </a:schemeClr>
                  </a:solidFill>
                </a:rPr>
                <a:t>the Fortune </a:t>
              </a:r>
              <a:r>
                <a:rPr lang="en-US" sz="1400" dirty="0" smtClean="0">
                  <a:solidFill>
                    <a:schemeClr val="bg1">
                      <a:lumMod val="50000"/>
                    </a:schemeClr>
                  </a:solidFill>
                </a:rPr>
                <a:t>100</a:t>
              </a:r>
              <a:br>
                <a:rPr lang="en-US" sz="1400" dirty="0" smtClean="0">
                  <a:solidFill>
                    <a:schemeClr val="bg1">
                      <a:lumMod val="50000"/>
                    </a:schemeClr>
                  </a:solidFill>
                </a:rPr>
              </a:br>
              <a:r>
                <a:rPr lang="en-US" sz="1400" dirty="0" smtClean="0">
                  <a:solidFill>
                    <a:schemeClr val="bg1">
                      <a:lumMod val="50000"/>
                    </a:schemeClr>
                  </a:solidFill>
                </a:rPr>
                <a:t>choose Quantum</a:t>
              </a:r>
              <a:endParaRPr lang="en-US" sz="1400" dirty="0">
                <a:solidFill>
                  <a:schemeClr val="bg1">
                    <a:lumMod val="50000"/>
                  </a:schemeClr>
                </a:solidFill>
              </a:endParaRPr>
            </a:p>
          </p:txBody>
        </p:sp>
      </p:grpSp>
      <p:grpSp>
        <p:nvGrpSpPr>
          <p:cNvPr id="13" name="Group 12"/>
          <p:cNvGrpSpPr/>
          <p:nvPr userDrawn="1"/>
        </p:nvGrpSpPr>
        <p:grpSpPr>
          <a:xfrm>
            <a:off x="5913983" y="1068622"/>
            <a:ext cx="2335068" cy="590931"/>
            <a:chOff x="63133" y="1309686"/>
            <a:chExt cx="2335068" cy="787908"/>
          </a:xfrm>
        </p:grpSpPr>
        <p:sp>
          <p:nvSpPr>
            <p:cNvPr id="14" name="Rectangle 9"/>
            <p:cNvSpPr>
              <a:spLocks noChangeArrowheads="1"/>
            </p:cNvSpPr>
            <p:nvPr/>
          </p:nvSpPr>
          <p:spPr bwMode="auto">
            <a:xfrm>
              <a:off x="63133" y="1309686"/>
              <a:ext cx="752630"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a:t>
              </a:r>
              <a:endParaRPr lang="en-US" sz="1400" dirty="0">
                <a:solidFill>
                  <a:schemeClr val="bg1">
                    <a:lumMod val="50000"/>
                  </a:schemeClr>
                </a:solidFill>
              </a:endParaRPr>
            </a:p>
          </p:txBody>
        </p:sp>
        <p:sp>
          <p:nvSpPr>
            <p:cNvPr id="15" name="Rectangle 9"/>
            <p:cNvSpPr>
              <a:spLocks noChangeArrowheads="1"/>
            </p:cNvSpPr>
            <p:nvPr/>
          </p:nvSpPr>
          <p:spPr bwMode="auto">
            <a:xfrm>
              <a:off x="676871" y="1365085"/>
              <a:ext cx="172133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r</a:t>
              </a:r>
              <a:r>
                <a:rPr lang="en-US" sz="1400" dirty="0" smtClean="0">
                  <a:solidFill>
                    <a:schemeClr val="bg1">
                      <a:lumMod val="50000"/>
                    </a:schemeClr>
                  </a:solidFill>
                </a:rPr>
                <a:t>ecent product of the year awards</a:t>
              </a:r>
              <a:endParaRPr lang="en-US" sz="1400" dirty="0">
                <a:solidFill>
                  <a:schemeClr val="bg1">
                    <a:lumMod val="50000"/>
                  </a:schemeClr>
                </a:solidFill>
              </a:endParaRPr>
            </a:p>
          </p:txBody>
        </p:sp>
      </p:grpSp>
      <p:grpSp>
        <p:nvGrpSpPr>
          <p:cNvPr id="16" name="Group 15"/>
          <p:cNvGrpSpPr/>
          <p:nvPr userDrawn="1"/>
        </p:nvGrpSpPr>
        <p:grpSpPr>
          <a:xfrm>
            <a:off x="4706629" y="3844387"/>
            <a:ext cx="2928685" cy="590931"/>
            <a:chOff x="320119" y="1309686"/>
            <a:chExt cx="2928685" cy="787908"/>
          </a:xfrm>
        </p:grpSpPr>
        <p:sp>
          <p:nvSpPr>
            <p:cNvPr id="17" name="Rectangle 9"/>
            <p:cNvSpPr>
              <a:spLocks noChangeArrowheads="1"/>
            </p:cNvSpPr>
            <p:nvPr/>
          </p:nvSpPr>
          <p:spPr bwMode="auto">
            <a:xfrm>
              <a:off x="320119" y="1309686"/>
              <a:ext cx="1371601"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100K</a:t>
              </a:r>
              <a:endParaRPr lang="en-US" sz="1400" dirty="0">
                <a:solidFill>
                  <a:schemeClr val="bg1">
                    <a:lumMod val="50000"/>
                  </a:schemeClr>
                </a:solidFill>
              </a:endParaRPr>
            </a:p>
          </p:txBody>
        </p:sp>
        <p:sp>
          <p:nvSpPr>
            <p:cNvPr id="18" name="Rectangle 9"/>
            <p:cNvSpPr>
              <a:spLocks noChangeArrowheads="1"/>
            </p:cNvSpPr>
            <p:nvPr/>
          </p:nvSpPr>
          <p:spPr bwMode="auto">
            <a:xfrm>
              <a:off x="1527474" y="1365085"/>
              <a:ext cx="172133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p</a:t>
              </a:r>
              <a:r>
                <a:rPr lang="en-US" sz="1400" dirty="0" smtClean="0">
                  <a:solidFill>
                    <a:schemeClr val="bg1">
                      <a:lumMod val="50000"/>
                    </a:schemeClr>
                  </a:solidFill>
                </a:rPr>
                <a:t>lus customer deployments</a:t>
              </a:r>
              <a:endParaRPr lang="en-US" sz="1400" dirty="0">
                <a:solidFill>
                  <a:schemeClr val="bg1">
                    <a:lumMod val="50000"/>
                  </a:schemeClr>
                </a:solidFill>
              </a:endParaRPr>
            </a:p>
          </p:txBody>
        </p:sp>
      </p:grpSp>
      <p:grpSp>
        <p:nvGrpSpPr>
          <p:cNvPr id="19" name="Group 18"/>
          <p:cNvGrpSpPr/>
          <p:nvPr userDrawn="1"/>
        </p:nvGrpSpPr>
        <p:grpSpPr>
          <a:xfrm>
            <a:off x="1253984" y="4263835"/>
            <a:ext cx="2343905" cy="590931"/>
            <a:chOff x="320121" y="1309686"/>
            <a:chExt cx="2343905" cy="787908"/>
          </a:xfrm>
        </p:grpSpPr>
        <p:sp>
          <p:nvSpPr>
            <p:cNvPr id="20" name="Rectangle 9"/>
            <p:cNvSpPr>
              <a:spLocks noChangeArrowheads="1"/>
            </p:cNvSpPr>
            <p:nvPr/>
          </p:nvSpPr>
          <p:spPr bwMode="auto">
            <a:xfrm>
              <a:off x="320121" y="1309686"/>
              <a:ext cx="796298"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33</a:t>
              </a:r>
              <a:endParaRPr lang="en-US" sz="1400" dirty="0">
                <a:solidFill>
                  <a:schemeClr val="bg1">
                    <a:lumMod val="50000"/>
                  </a:schemeClr>
                </a:solidFill>
              </a:endParaRPr>
            </a:p>
          </p:txBody>
        </p:sp>
        <p:sp>
          <p:nvSpPr>
            <p:cNvPr id="21" name="Rectangle 9"/>
            <p:cNvSpPr>
              <a:spLocks noChangeArrowheads="1"/>
            </p:cNvSpPr>
            <p:nvPr/>
          </p:nvSpPr>
          <p:spPr bwMode="auto">
            <a:xfrm>
              <a:off x="942696" y="1365085"/>
              <a:ext cx="172133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years specialized expertise</a:t>
              </a:r>
              <a:endParaRPr lang="en-US" sz="1400" dirty="0">
                <a:solidFill>
                  <a:schemeClr val="bg1">
                    <a:lumMod val="50000"/>
                  </a:schemeClr>
                </a:solidFill>
              </a:endParaRPr>
            </a:p>
          </p:txBody>
        </p:sp>
      </p:gr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100779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6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6" t="11265" r="18583" b="27216"/>
          <a:stretch/>
        </p:blipFill>
        <p:spPr>
          <a:xfrm>
            <a:off x="1" y="0"/>
            <a:ext cx="9143999" cy="5143500"/>
          </a:xfrm>
          <a:prstGeom prst="rect">
            <a:avLst/>
          </a:prstGeom>
        </p:spPr>
      </p:pic>
      <p:sp>
        <p:nvSpPr>
          <p:cNvPr id="6" name="Rectangle 5"/>
          <p:cNvSpPr/>
          <p:nvPr userDrawn="1"/>
        </p:nvSpPr>
        <p:spPr>
          <a:xfrm>
            <a:off x="1"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32263848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6" t="11265" r="18583" b="27216"/>
          <a:stretch/>
        </p:blipFill>
        <p:spPr>
          <a:xfrm>
            <a:off x="1" y="0"/>
            <a:ext cx="9143999" cy="5143500"/>
          </a:xfrm>
          <a:prstGeom prst="rect">
            <a:avLst/>
          </a:prstGeom>
        </p:spPr>
      </p:pic>
      <p:sp>
        <p:nvSpPr>
          <p:cNvPr id="11" name="Rectangle 10"/>
          <p:cNvSpPr/>
          <p:nvPr userDrawn="1"/>
        </p:nvSpPr>
        <p:spPr>
          <a:xfrm>
            <a:off x="1"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 Placeholder 2"/>
          <p:cNvSpPr>
            <a:spLocks noGrp="1"/>
          </p:cNvSpPr>
          <p:nvPr>
            <p:ph type="body" sz="quarter" idx="18" hasCustomPrompt="1"/>
          </p:nvPr>
        </p:nvSpPr>
        <p:spPr>
          <a:xfrm>
            <a:off x="4853352" y="1629788"/>
            <a:ext cx="3527425" cy="984262"/>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4844726" y="2576422"/>
            <a:ext cx="3527425" cy="398658"/>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sp>
        <p:nvSpPr>
          <p:cNvPr id="13" name="Text Placeholder 2"/>
          <p:cNvSpPr>
            <a:spLocks noGrp="1"/>
          </p:cNvSpPr>
          <p:nvPr>
            <p:ph type="body" sz="quarter" idx="20" hasCustomPrompt="1"/>
          </p:nvPr>
        </p:nvSpPr>
        <p:spPr>
          <a:xfrm>
            <a:off x="4844726" y="3271092"/>
            <a:ext cx="3527425" cy="398658"/>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28" t="24996" r="58258" b="42762"/>
          <a:stretch/>
        </p:blipFill>
        <p:spPr>
          <a:xfrm>
            <a:off x="1413164" y="1151906"/>
            <a:ext cx="3040083" cy="2695700"/>
          </a:xfrm>
          <a:prstGeom prst="rect">
            <a:avLst/>
          </a:prstGeom>
        </p:spPr>
      </p:pic>
      <p:pic>
        <p:nvPicPr>
          <p:cNvPr id="3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664" y="982290"/>
            <a:ext cx="4264365" cy="30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205410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Photo Title Slide - 3 LINES">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547" t="3170" r="5906" b="5698"/>
          <a:stretch/>
        </p:blipFill>
        <p:spPr>
          <a:xfrm>
            <a:off x="1413164" y="1151906"/>
            <a:ext cx="3040083" cy="2654417"/>
          </a:xfrm>
          <a:prstGeom prst="rect">
            <a:avLst/>
          </a:prstGeom>
        </p:spPr>
      </p:pic>
      <p:sp>
        <p:nvSpPr>
          <p:cNvPr id="9" name="Text Placeholder 2"/>
          <p:cNvSpPr txBox="1">
            <a:spLocks/>
          </p:cNvSpPr>
          <p:nvPr userDrawn="1"/>
        </p:nvSpPr>
        <p:spPr bwMode="auto">
          <a:xfrm>
            <a:off x="1804322" y="2912427"/>
            <a:ext cx="2257765" cy="56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sz="1400" b="1" kern="0" spc="0" baseline="0" dirty="0" smtClean="0">
                <a:solidFill>
                  <a:srgbClr val="FF0000"/>
                </a:solidFill>
              </a:rPr>
              <a:t>Replace this image with presenter’s photo using Format&gt;Change Picture</a:t>
            </a:r>
            <a:endParaRPr lang="en-US" sz="1400" b="1" kern="0" spc="0" baseline="0" dirty="0">
              <a:solidFill>
                <a:srgbClr val="FF0000"/>
              </a:solidFill>
            </a:endParaRPr>
          </a:p>
        </p:txBody>
      </p:sp>
      <p:sp>
        <p:nvSpPr>
          <p:cNvPr id="17" name="Text Placeholder 2"/>
          <p:cNvSpPr>
            <a:spLocks noGrp="1"/>
          </p:cNvSpPr>
          <p:nvPr>
            <p:ph type="body" sz="quarter" idx="18" hasCustomPrompt="1"/>
          </p:nvPr>
        </p:nvSpPr>
        <p:spPr>
          <a:xfrm>
            <a:off x="4853352" y="1629788"/>
            <a:ext cx="3527425" cy="984262"/>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18" name="Text Placeholder 2"/>
          <p:cNvSpPr>
            <a:spLocks noGrp="1"/>
          </p:cNvSpPr>
          <p:nvPr>
            <p:ph type="body" sz="quarter" idx="19" hasCustomPrompt="1"/>
          </p:nvPr>
        </p:nvSpPr>
        <p:spPr>
          <a:xfrm>
            <a:off x="4844726" y="2576422"/>
            <a:ext cx="3527425" cy="398658"/>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sp>
        <p:nvSpPr>
          <p:cNvPr id="19" name="Text Placeholder 2"/>
          <p:cNvSpPr>
            <a:spLocks noGrp="1"/>
          </p:cNvSpPr>
          <p:nvPr>
            <p:ph type="body" sz="quarter" idx="20" hasCustomPrompt="1"/>
          </p:nvPr>
        </p:nvSpPr>
        <p:spPr>
          <a:xfrm>
            <a:off x="4844726" y="3271092"/>
            <a:ext cx="3527425" cy="398658"/>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2"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664" y="982290"/>
            <a:ext cx="4264365" cy="30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7018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
        <p:nvSpPr>
          <p:cNvPr id="7" name="Slide Number Placeholder 4"/>
          <p:cNvSpPr txBox="1">
            <a:spLocks/>
          </p:cNvSpPr>
          <p:nvPr userDrawn="1"/>
        </p:nvSpPr>
        <p:spPr bwMode="auto">
          <a:xfrm>
            <a:off x="550385" y="4866427"/>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9" name="Rectangle 8"/>
          <p:cNvSpPr>
            <a:spLocks noGrp="1" noChangeArrowheads="1"/>
          </p:cNvSpPr>
          <p:nvPr userDrawn="1"/>
        </p:nvSpPr>
        <p:spPr bwMode="auto">
          <a:xfrm>
            <a:off x="429735" y="4838063"/>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1814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p:cNvSpPr>
            <a:spLocks noGrp="1"/>
          </p:cNvSpPr>
          <p:nvPr>
            <p:ph idx="1" hasCustomPrompt="1"/>
          </p:nvPr>
        </p:nvSpPr>
        <p:spPr bwMode="auto">
          <a:xfrm>
            <a:off x="368509" y="4077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4" descr="QTM_Logo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
        <p:nvSpPr>
          <p:cNvPr id="11" name="Slide Number Placeholder 4"/>
          <p:cNvSpPr txBox="1">
            <a:spLocks/>
          </p:cNvSpPr>
          <p:nvPr userDrawn="1"/>
        </p:nvSpPr>
        <p:spPr bwMode="auto">
          <a:xfrm>
            <a:off x="550385" y="4866427"/>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2" name="Rectangle 11"/>
          <p:cNvSpPr>
            <a:spLocks noGrp="1" noChangeArrowheads="1"/>
          </p:cNvSpPr>
          <p:nvPr userDrawn="1"/>
        </p:nvSpPr>
        <p:spPr bwMode="auto">
          <a:xfrm>
            <a:off x="429735" y="4838063"/>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481345" y="948027"/>
            <a:ext cx="3819935" cy="33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1" name="Text Placeholder 2"/>
          <p:cNvSpPr>
            <a:spLocks noGrp="1"/>
          </p:cNvSpPr>
          <p:nvPr>
            <p:ph idx="10"/>
          </p:nvPr>
        </p:nvSpPr>
        <p:spPr bwMode="auto">
          <a:xfrm>
            <a:off x="481345" y="1480873"/>
            <a:ext cx="3819935" cy="305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ext Placeholder 2"/>
          <p:cNvSpPr>
            <a:spLocks noGrp="1"/>
          </p:cNvSpPr>
          <p:nvPr>
            <p:ph idx="11"/>
          </p:nvPr>
        </p:nvSpPr>
        <p:spPr bwMode="auto">
          <a:xfrm>
            <a:off x="4673341" y="948027"/>
            <a:ext cx="3819935" cy="33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sp>
        <p:nvSpPr>
          <p:cNvPr id="16" name="Text Placeholder 2"/>
          <p:cNvSpPr>
            <a:spLocks noGrp="1"/>
          </p:cNvSpPr>
          <p:nvPr>
            <p:ph idx="12"/>
          </p:nvPr>
        </p:nvSpPr>
        <p:spPr bwMode="auto">
          <a:xfrm>
            <a:off x="4673341" y="1480873"/>
            <a:ext cx="3819935" cy="305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
        <p:nvSpPr>
          <p:cNvPr id="13" name="Slide Number Placeholder 4"/>
          <p:cNvSpPr txBox="1">
            <a:spLocks/>
          </p:cNvSpPr>
          <p:nvPr userDrawn="1"/>
        </p:nvSpPr>
        <p:spPr bwMode="auto">
          <a:xfrm>
            <a:off x="550385" y="4866427"/>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4" name="Rectangle 13"/>
          <p:cNvSpPr>
            <a:spLocks noGrp="1" noChangeArrowheads="1"/>
          </p:cNvSpPr>
          <p:nvPr userDrawn="1"/>
        </p:nvSpPr>
        <p:spPr bwMode="auto">
          <a:xfrm>
            <a:off x="429735" y="4838063"/>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882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itle Placeholder 1"/>
          <p:cNvSpPr>
            <a:spLocks noGrp="1"/>
          </p:cNvSpPr>
          <p:nvPr>
            <p:ph type="title" hasCustomPrompt="1"/>
          </p:nvPr>
        </p:nvSpPr>
        <p:spPr bwMode="auto">
          <a:xfrm>
            <a:off x="322780" y="313916"/>
            <a:ext cx="8289245" cy="7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Click to edit Master title style:</a:t>
            </a:r>
            <a:br>
              <a:rPr lang="en-US" dirty="0" smtClean="0"/>
            </a:br>
            <a:r>
              <a:rPr lang="en-US" dirty="0" smtClean="0"/>
              <a:t>2-Line Title Slide</a:t>
            </a:r>
          </a:p>
        </p:txBody>
      </p:sp>
      <p:sp>
        <p:nvSpPr>
          <p:cNvPr id="7" name="Text Placeholder 2"/>
          <p:cNvSpPr>
            <a:spLocks noGrp="1"/>
          </p:cNvSpPr>
          <p:nvPr>
            <p:ph idx="1"/>
          </p:nvPr>
        </p:nvSpPr>
        <p:spPr bwMode="auto">
          <a:xfrm>
            <a:off x="395805" y="1477926"/>
            <a:ext cx="8216220" cy="31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
        <p:nvSpPr>
          <p:cNvPr id="11" name="Slide Number Placeholder 4"/>
          <p:cNvSpPr txBox="1">
            <a:spLocks/>
          </p:cNvSpPr>
          <p:nvPr userDrawn="1"/>
        </p:nvSpPr>
        <p:spPr bwMode="auto">
          <a:xfrm>
            <a:off x="550385" y="4866427"/>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2" name="Rectangle 11"/>
          <p:cNvSpPr>
            <a:spLocks noGrp="1" noChangeArrowheads="1"/>
          </p:cNvSpPr>
          <p:nvPr userDrawn="1"/>
        </p:nvSpPr>
        <p:spPr bwMode="auto">
          <a:xfrm>
            <a:off x="429735" y="4838063"/>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78058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to-Action Slide - Generic">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0" y="0"/>
            <a:ext cx="9144000" cy="3206354"/>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userDrawn="1"/>
        </p:nvSpPr>
        <p:spPr>
          <a:xfrm>
            <a:off x="2971802" y="1"/>
            <a:ext cx="9925049" cy="2937632"/>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p:cNvSpPr>
            <a:spLocks noGrp="1"/>
          </p:cNvSpPr>
          <p:nvPr>
            <p:ph type="body" sz="quarter" idx="10" hasCustomPrompt="1"/>
          </p:nvPr>
        </p:nvSpPr>
        <p:spPr>
          <a:xfrm>
            <a:off x="323851" y="1725015"/>
            <a:ext cx="6982724" cy="1207294"/>
          </a:xfrm>
          <a:prstGeom prst="rect">
            <a:avLst/>
          </a:prstGeom>
        </p:spPr>
        <p:txBody>
          <a:bodyPr anchor="b" anchorCtr="0"/>
          <a:lstStyle>
            <a:lvl1pPr marL="0" indent="0">
              <a:lnSpc>
                <a:spcPts val="6200"/>
              </a:lnSpc>
              <a:buNone/>
              <a:defRPr sz="6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Learn More Headline</a:t>
            </a:r>
          </a:p>
        </p:txBody>
      </p:sp>
      <p:sp>
        <p:nvSpPr>
          <p:cNvPr id="19" name="Rectangle 18"/>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p:cNvSpPr>
            <a:spLocks noGrp="1"/>
          </p:cNvSpPr>
          <p:nvPr>
            <p:ph idx="1" hasCustomPrompt="1"/>
          </p:nvPr>
        </p:nvSpPr>
        <p:spPr>
          <a:xfrm>
            <a:off x="395805" y="3358923"/>
            <a:ext cx="7786495" cy="1462300"/>
          </a:xfrm>
          <a:prstGeom prst="rect">
            <a:avLst/>
          </a:prstGeom>
        </p:spPr>
        <p:txBody>
          <a:bodyPr anchor="t" anchorCtr="0"/>
          <a:lstStyle>
            <a:lvl1pPr>
              <a:defRPr baseline="0">
                <a:solidFill>
                  <a:schemeClr val="tx1">
                    <a:lumMod val="75000"/>
                    <a:lumOff val="25000"/>
                  </a:schemeClr>
                </a:solidFill>
              </a:defRPr>
            </a:lvl1pPr>
          </a:lstStyle>
          <a:p>
            <a:r>
              <a:rPr lang="en-US" dirty="0" smtClean="0">
                <a:solidFill>
                  <a:srgbClr val="666666"/>
                </a:solidFill>
              </a:rPr>
              <a:t>Contact Info xxx-</a:t>
            </a:r>
            <a:r>
              <a:rPr lang="en-US" dirty="0" err="1" smtClean="0">
                <a:solidFill>
                  <a:srgbClr val="666666"/>
                </a:solidFill>
              </a:rPr>
              <a:t>xxxx</a:t>
            </a:r>
            <a:endParaRPr lang="en-US" dirty="0" smtClean="0">
              <a:solidFill>
                <a:srgbClr val="666666"/>
              </a:solidFill>
            </a:endParaRPr>
          </a:p>
          <a:p>
            <a:r>
              <a:rPr lang="en-US" dirty="0" smtClean="0">
                <a:solidFill>
                  <a:srgbClr val="666666"/>
                </a:solidFill>
              </a:rPr>
              <a:t>URL www.xxx.xxxx</a:t>
            </a:r>
          </a:p>
          <a:p>
            <a:r>
              <a:rPr lang="en-US" dirty="0" smtClean="0">
                <a:solidFill>
                  <a:srgbClr val="666666"/>
                </a:solidFill>
              </a:rPr>
              <a:t>Etc…</a:t>
            </a:r>
            <a:endParaRPr lang="en-US" dirty="0" smtClean="0">
              <a:solidFill>
                <a:srgbClr val="00B6F1"/>
              </a:solidFill>
            </a:endParaRPr>
          </a:p>
        </p:txBody>
      </p:sp>
      <p:pic>
        <p:nvPicPr>
          <p:cNvPr id="14" name="Picture 24" descr="QTM_Logo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Tree>
    <p:extLst>
      <p:ext uri="{BB962C8B-B14F-4D97-AF65-F5344CB8AC3E}">
        <p14:creationId xmlns:p14="http://schemas.microsoft.com/office/powerpoint/2010/main" val="7555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98311"/>
      </p:ext>
    </p:extLst>
  </p:cSld>
  <p:clrMap bg1="lt1" tx1="dk1" bg2="lt2" tx2="dk2" accent1="accent1" accent2="accent2" accent3="accent3" accent4="accent4" accent5="accent5" accent6="accent6" hlink="hlink" folHlink="folHlink"/>
  <p:sldLayoutIdLst>
    <p:sldLayoutId id="2147484204" r:id="rId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2pPr>
      <a:lvl3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3pPr>
      <a:lvl4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4pPr>
      <a:lvl5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MS PGothic" pitchFamily="34" charset="-128"/>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MS PGothic" pitchFamily="34" charset="-128"/>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MS PGothic" pitchFamily="34" charset="-128"/>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8" r:id="rId1"/>
    <p:sldLayoutId id="214748419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4"/>
          <p:cNvCxnSpPr/>
          <p:nvPr/>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7651" y="4909557"/>
            <a:ext cx="261863" cy="183928"/>
          </a:xfrm>
          <a:prstGeom prst="rect">
            <a:avLst/>
          </a:prstGeom>
          <a:effectLst/>
        </p:spPr>
      </p:pic>
      <p:sp>
        <p:nvSpPr>
          <p:cNvPr id="8" name="Slide Number Placeholder 4"/>
          <p:cNvSpPr txBox="1">
            <a:spLocks/>
          </p:cNvSpPr>
          <p:nvPr/>
        </p:nvSpPr>
        <p:spPr bwMode="auto">
          <a:xfrm>
            <a:off x="550385" y="4866427"/>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9" name="Rectangle 8"/>
          <p:cNvSpPr>
            <a:spLocks noGrp="1" noChangeArrowheads="1"/>
          </p:cNvSpPr>
          <p:nvPr/>
        </p:nvSpPr>
        <p:spPr bwMode="auto">
          <a:xfrm>
            <a:off x="429735" y="4838063"/>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4235818592"/>
      </p:ext>
    </p:extLst>
  </p:cSld>
  <p:clrMap bg1="lt1" tx1="dk1" bg2="lt2" tx2="dk2" accent1="accent1" accent2="accent2" accent3="accent3" accent4="accent4" accent5="accent5" accent6="accent6" hlink="hlink" folHlink="folHlink"/>
  <p:sldLayoutIdLst>
    <p:sldLayoutId id="2147484193" r:id="rId1"/>
    <p:sldLayoutId id="2147484192" r:id="rId2"/>
    <p:sldLayoutId id="2147484161" r:id="rId3"/>
    <p:sldLayoutId id="2147484199" r:id="rId4"/>
    <p:sldLayoutId id="2147484188" r:id="rId5"/>
    <p:sldLayoutId id="2147484184" r:id="rId6"/>
    <p:sldLayoutId id="21474842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b="1"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dxwiki.quantum.com/dxwiki/File:Trek-MDH1.xlsx"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smtClean="0"/>
              <a:t>August 2015</a:t>
            </a:r>
            <a:endParaRPr lang="en-US" dirty="0"/>
          </a:p>
        </p:txBody>
      </p:sp>
      <p:sp>
        <p:nvSpPr>
          <p:cNvPr id="5" name="Text Placeholder 4"/>
          <p:cNvSpPr>
            <a:spLocks noGrp="1"/>
          </p:cNvSpPr>
          <p:nvPr>
            <p:ph type="body" sz="quarter" idx="18"/>
          </p:nvPr>
        </p:nvSpPr>
        <p:spPr/>
        <p:txBody>
          <a:bodyPr/>
          <a:lstStyle/>
          <a:p>
            <a:r>
              <a:rPr lang="en-US" dirty="0" smtClean="0"/>
              <a:t>LATTUS INSTALLATION</a:t>
            </a:r>
          </a:p>
        </p:txBody>
      </p:sp>
      <p:sp>
        <p:nvSpPr>
          <p:cNvPr id="6" name="Text Placeholder 5"/>
          <p:cNvSpPr>
            <a:spLocks noGrp="1"/>
          </p:cNvSpPr>
          <p:nvPr>
            <p:ph type="body" sz="quarter" idx="19"/>
          </p:nvPr>
        </p:nvSpPr>
        <p:spPr/>
        <p:txBody>
          <a:bodyPr/>
          <a:lstStyle/>
          <a:p>
            <a:r>
              <a:rPr lang="en-US" dirty="0" smtClean="0"/>
              <a:t>Sunil Joshi</a:t>
            </a:r>
            <a:endParaRPr lang="en-US" dirty="0"/>
          </a:p>
        </p:txBody>
      </p:sp>
    </p:spTree>
    <p:extLst>
      <p:ext uri="{BB962C8B-B14F-4D97-AF65-F5344CB8AC3E}">
        <p14:creationId xmlns:p14="http://schemas.microsoft.com/office/powerpoint/2010/main" val="395487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pPr marL="0" indent="0">
              <a:buNone/>
            </a:pPr>
            <a:r>
              <a:rPr lang="en-US" dirty="0" smtClean="0"/>
              <a:t>Installation Considerations:</a:t>
            </a:r>
          </a:p>
          <a:p>
            <a:pPr lvl="1"/>
            <a:r>
              <a:rPr lang="en-US" sz="1600" dirty="0" smtClean="0"/>
              <a:t>Make sure the Network Layout has been determined and all IP addresses have been defined.</a:t>
            </a:r>
          </a:p>
          <a:p>
            <a:pPr lvl="1"/>
            <a:r>
              <a:rPr lang="en-US" sz="1600" dirty="0" smtClean="0"/>
              <a:t>Controller nodes should come pre-configured with the latest supported BIOS settings and firmware levels, if not follow the Lattus Service Reference Guide for configurations.</a:t>
            </a:r>
          </a:p>
          <a:p>
            <a:pPr lvl="1"/>
            <a:r>
              <a:rPr lang="en-US" sz="1600" dirty="0" smtClean="0"/>
              <a:t>Make a firm decision on single site </a:t>
            </a:r>
            <a:r>
              <a:rPr lang="en-US" sz="1600" dirty="0"/>
              <a:t>v</a:t>
            </a:r>
            <a:r>
              <a:rPr lang="en-US" sz="1600" dirty="0" smtClean="0"/>
              <a:t>s Multi-geo. Once system is configured for single </a:t>
            </a:r>
            <a:r>
              <a:rPr lang="en-US" sz="1600" dirty="0"/>
              <a:t>s</a:t>
            </a:r>
            <a:r>
              <a:rPr lang="en-US" sz="1600" dirty="0" smtClean="0"/>
              <a:t>ite, it can’t be re-purpose for multi-GEO.</a:t>
            </a:r>
          </a:p>
          <a:p>
            <a:pPr lvl="1"/>
            <a:r>
              <a:rPr lang="en-US" sz="1600" dirty="0" smtClean="0"/>
              <a:t>Verify the iDRAC settings are correct or if you want to change default settings.</a:t>
            </a:r>
          </a:p>
          <a:p>
            <a:pPr lvl="1"/>
            <a:r>
              <a:rPr lang="en-US" sz="1600" dirty="0"/>
              <a:t>Once installed, </a:t>
            </a:r>
            <a:r>
              <a:rPr lang="en-US" sz="1600" dirty="0" smtClean="0"/>
              <a:t>It’s very difficult </a:t>
            </a:r>
            <a:r>
              <a:rPr lang="en-US" sz="1600" dirty="0"/>
              <a:t>to undo changes</a:t>
            </a:r>
          </a:p>
          <a:p>
            <a:pPr lvl="2"/>
            <a:r>
              <a:rPr lang="en-US" sz="1400" dirty="0"/>
              <a:t>Metastore created can’t be deleted </a:t>
            </a:r>
            <a:r>
              <a:rPr lang="en-US" sz="1400" dirty="0" smtClean="0"/>
              <a:t>via CMC and need qshell expertise.</a:t>
            </a:r>
            <a:endParaRPr lang="en-US" sz="1400" dirty="0"/>
          </a:p>
          <a:p>
            <a:pPr lvl="2"/>
            <a:r>
              <a:rPr lang="en-US" sz="1400" dirty="0"/>
              <a:t>Cache cluster created can’t be </a:t>
            </a:r>
            <a:r>
              <a:rPr lang="en-US" sz="1400" dirty="0" smtClean="0"/>
              <a:t>deleted via CMC and need qshell expertise.</a:t>
            </a:r>
            <a:endParaRPr lang="en-US" sz="1400" dirty="0"/>
          </a:p>
          <a:p>
            <a:pPr lvl="2"/>
            <a:r>
              <a:rPr lang="en-US" sz="1400" dirty="0"/>
              <a:t>Most of the </a:t>
            </a:r>
            <a:r>
              <a:rPr lang="en-US" sz="1400" dirty="0" smtClean="0"/>
              <a:t>post-installation </a:t>
            </a:r>
            <a:r>
              <a:rPr lang="en-US" sz="1400" dirty="0"/>
              <a:t>changes need qshell expertise or Amplidata support to changes.</a:t>
            </a:r>
          </a:p>
          <a:p>
            <a:pPr lvl="2"/>
            <a:endParaRPr lang="en-US" dirty="0" smtClean="0"/>
          </a:p>
        </p:txBody>
      </p:sp>
    </p:spTree>
    <p:extLst>
      <p:ext uri="{BB962C8B-B14F-4D97-AF65-F5344CB8AC3E}">
        <p14:creationId xmlns:p14="http://schemas.microsoft.com/office/powerpoint/2010/main" val="412129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94208"/>
            <a:ext cx="8216220" cy="3797156"/>
          </a:xfrm>
          <a:prstGeom prst="rect">
            <a:avLst/>
          </a:prstGeom>
        </p:spPr>
        <p:txBody>
          <a:bodyPr/>
          <a:lstStyle/>
          <a:p>
            <a:r>
              <a:rPr lang="en-US" dirty="0" smtClean="0"/>
              <a:t>StorNext GUI configuration Walk-thru	</a:t>
            </a:r>
          </a:p>
          <a:p>
            <a:pPr lvl="1"/>
            <a:r>
              <a:rPr lang="en-US" dirty="0" smtClean="0"/>
              <a:t>Lattus-M Object Storage Destination &gt; New</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91" y="836514"/>
            <a:ext cx="8001000" cy="3819144"/>
          </a:xfrm>
          <a:prstGeom prst="rect">
            <a:avLst/>
          </a:prstGeom>
        </p:spPr>
      </p:pic>
    </p:spTree>
    <p:extLst>
      <p:ext uri="{BB962C8B-B14F-4D97-AF65-F5344CB8AC3E}">
        <p14:creationId xmlns:p14="http://schemas.microsoft.com/office/powerpoint/2010/main" val="36958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Appliance Configuration</a:t>
            </a:r>
          </a:p>
          <a:p>
            <a:pPr lvl="1"/>
            <a:r>
              <a:rPr lang="en-US" dirty="0" smtClean="0"/>
              <a:t>Manager Host can be IP or DNS</a:t>
            </a:r>
          </a:p>
          <a:p>
            <a:pPr lvl="1"/>
            <a:r>
              <a:rPr lang="en-US" dirty="0" smtClean="0"/>
              <a:t>Select HTTP or HTTPS for Manager Traffic (CMC GUI access)</a:t>
            </a:r>
          </a:p>
          <a:p>
            <a:pPr lvl="1"/>
            <a:r>
              <a:rPr lang="en-US" dirty="0" smtClean="0"/>
              <a:t>Enable / Disable Authentication</a:t>
            </a:r>
          </a:p>
          <a:p>
            <a:pPr lvl="1"/>
            <a:r>
              <a:rPr lang="en-US" dirty="0" smtClean="0"/>
              <a:t>Global Username/Password for all namespace</a:t>
            </a:r>
          </a:p>
          <a:p>
            <a:pPr lvl="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723" y="2724726"/>
            <a:ext cx="4809071" cy="2032002"/>
          </a:xfrm>
          <a:prstGeom prst="rect">
            <a:avLst/>
          </a:prstGeom>
        </p:spPr>
      </p:pic>
    </p:spTree>
    <p:extLst>
      <p:ext uri="{BB962C8B-B14F-4D97-AF65-F5344CB8AC3E}">
        <p14:creationId xmlns:p14="http://schemas.microsoft.com/office/powerpoint/2010/main" val="26802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Adding a new controller</a:t>
            </a:r>
          </a:p>
          <a:p>
            <a:pPr lvl="1"/>
            <a:r>
              <a:rPr lang="en-US" dirty="0" smtClean="0"/>
              <a:t>Click ‘Add’ to insert new controller row, give it a name.</a:t>
            </a:r>
          </a:p>
          <a:p>
            <a:pPr lvl="1"/>
            <a:r>
              <a:rPr lang="en-US" dirty="0" smtClean="0"/>
              <a:t>Change max stream if needed.</a:t>
            </a:r>
          </a:p>
          <a:p>
            <a:pPr lvl="1"/>
            <a:r>
              <a:rPr lang="en-US" dirty="0" smtClean="0"/>
              <a:t>Default number of stream is 48 which can be adjusted from 1 to 200.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2" y="2649754"/>
            <a:ext cx="7643091" cy="1523856"/>
          </a:xfrm>
          <a:prstGeom prst="rect">
            <a:avLst/>
          </a:prstGeom>
        </p:spPr>
      </p:pic>
    </p:spTree>
    <p:extLst>
      <p:ext uri="{BB962C8B-B14F-4D97-AF65-F5344CB8AC3E}">
        <p14:creationId xmlns:p14="http://schemas.microsoft.com/office/powerpoint/2010/main" val="15614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C</a:t>
            </a:r>
            <a:r>
              <a:rPr lang="en-US" dirty="0" smtClean="0"/>
              <a:t>onfiguration</a:t>
            </a:r>
            <a:endParaRPr lang="en-US" dirty="0"/>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Adding “Endpoint Connections” or I/O path</a:t>
            </a:r>
          </a:p>
          <a:p>
            <a:pPr lvl="1"/>
            <a:r>
              <a:rPr lang="en-US" dirty="0" smtClean="0"/>
              <a:t>REST API can be either AXR or S3</a:t>
            </a:r>
          </a:p>
          <a:p>
            <a:pPr lvl="1"/>
            <a:r>
              <a:rPr lang="en-US" dirty="0" smtClean="0"/>
              <a:t>URL style can be PATH or VHOST </a:t>
            </a:r>
          </a:p>
          <a:p>
            <a:pPr lvl="1"/>
            <a:r>
              <a:rPr lang="en-US" dirty="0" smtClean="0"/>
              <a:t>Protocol can be selected for object access , i.e. HTTP or HTTPS</a:t>
            </a:r>
          </a:p>
          <a:p>
            <a:pPr lvl="1"/>
            <a:r>
              <a:rPr lang="en-US" dirty="0" smtClean="0"/>
              <a:t>Endpoint can be IP or hostname along with port number.</a:t>
            </a:r>
          </a:p>
          <a:p>
            <a:pPr marL="457200" lvl="1" indent="0">
              <a:buNone/>
            </a:pPr>
            <a:endParaRPr lang="en-US" dirty="0"/>
          </a:p>
        </p:txBody>
      </p:sp>
      <p:pic>
        <p:nvPicPr>
          <p:cNvPr id="2" name="Picture 1" descr="Screen Shot 2015-08-03 at 2.00.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5" y="2840181"/>
            <a:ext cx="8197273" cy="1662545"/>
          </a:xfrm>
          <a:prstGeom prst="rect">
            <a:avLst/>
          </a:prstGeom>
        </p:spPr>
      </p:pic>
    </p:spTree>
    <p:extLst>
      <p:ext uri="{BB962C8B-B14F-4D97-AF65-F5344CB8AC3E}">
        <p14:creationId xmlns:p14="http://schemas.microsoft.com/office/powerpoint/2010/main" val="10590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Adding a Namespace (NS Created on CMC)</a:t>
            </a:r>
          </a:p>
          <a:p>
            <a:pPr lvl="1"/>
            <a:r>
              <a:rPr lang="en-US" dirty="0" smtClean="0"/>
              <a:t>Select Container selection </a:t>
            </a:r>
          </a:p>
          <a:p>
            <a:pPr lvl="2"/>
            <a:r>
              <a:rPr lang="en-US" dirty="0" smtClean="0"/>
              <a:t>Scan : GUI will query the controllers and create drop down list</a:t>
            </a:r>
          </a:p>
          <a:p>
            <a:pPr lvl="2"/>
            <a:r>
              <a:rPr lang="en-US" dirty="0" smtClean="0"/>
              <a:t>Manual : Users manually type in NS name</a:t>
            </a:r>
          </a:p>
          <a:p>
            <a:pPr lvl="1"/>
            <a:r>
              <a:rPr lang="en-US" dirty="0" smtClean="0"/>
              <a:t>Enter SN media ID (user input)</a:t>
            </a:r>
          </a:p>
          <a:p>
            <a:pPr lvl="1"/>
            <a:r>
              <a:rPr lang="en-US" dirty="0" smtClean="0"/>
              <a:t>Authentication : If NS is owned by particular user, enter the details.</a:t>
            </a:r>
          </a:p>
          <a:p>
            <a:pPr marL="457200" lvl="1" indent="0">
              <a:buNone/>
            </a:pPr>
            <a:endParaRPr lang="en-US" dirty="0"/>
          </a:p>
        </p:txBody>
      </p:sp>
      <p:pic>
        <p:nvPicPr>
          <p:cNvPr id="3" name="Picture 2" descr="Screen Shot 2015-08-03 at 2.1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7" y="3163455"/>
            <a:ext cx="7943273" cy="1720972"/>
          </a:xfrm>
          <a:prstGeom prst="rect">
            <a:avLst/>
          </a:prstGeom>
        </p:spPr>
      </p:pic>
    </p:spTree>
    <p:extLst>
      <p:ext uri="{BB962C8B-B14F-4D97-AF65-F5344CB8AC3E}">
        <p14:creationId xmlns:p14="http://schemas.microsoft.com/office/powerpoint/2010/main" val="37083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Click Apply to create or Edit Object Destination</a:t>
            </a:r>
            <a:endParaRPr lang="en-US" dirty="0"/>
          </a:p>
        </p:txBody>
      </p:sp>
      <p:pic>
        <p:nvPicPr>
          <p:cNvPr id="3" name="Picture 2" descr="Screen Shot 2015-08-03 at 2.1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2" y="1420091"/>
            <a:ext cx="8393545" cy="3537294"/>
          </a:xfrm>
          <a:prstGeom prst="rect">
            <a:avLst/>
          </a:prstGeom>
        </p:spPr>
      </p:pic>
    </p:spTree>
    <p:extLst>
      <p:ext uri="{BB962C8B-B14F-4D97-AF65-F5344CB8AC3E}">
        <p14:creationId xmlns:p14="http://schemas.microsoft.com/office/powerpoint/2010/main" val="37083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Creating S3 bucket</a:t>
            </a:r>
          </a:p>
          <a:p>
            <a:pPr lvl="1"/>
            <a:r>
              <a:rPr lang="en-US" dirty="0" smtClean="0"/>
              <a:t>SN GUI allows creation of S3 bucket </a:t>
            </a:r>
          </a:p>
          <a:p>
            <a:pPr marL="457200" lvl="1" indent="0">
              <a:buNone/>
            </a:pPr>
            <a:endParaRPr lang="en-US" dirty="0"/>
          </a:p>
        </p:txBody>
      </p:sp>
      <p:sp>
        <p:nvSpPr>
          <p:cNvPr id="4" name="TextBox 3"/>
          <p:cNvSpPr txBox="1"/>
          <p:nvPr/>
        </p:nvSpPr>
        <p:spPr>
          <a:xfrm>
            <a:off x="5276273" y="1697182"/>
            <a:ext cx="3024909" cy="2308324"/>
          </a:xfrm>
          <a:prstGeom prst="rect">
            <a:avLst/>
          </a:prstGeom>
          <a:noFill/>
        </p:spPr>
        <p:txBody>
          <a:bodyPr wrap="square" rtlCol="0">
            <a:spAutoFit/>
          </a:bodyPr>
          <a:lstStyle/>
          <a:p>
            <a:pPr marL="342900" indent="-342900">
              <a:buFont typeface="+mj-lt"/>
              <a:buAutoNum type="arabicPeriod"/>
            </a:pPr>
            <a:r>
              <a:rPr lang="en-US" dirty="0" smtClean="0"/>
              <a:t>Assuming Lattus is already configured for S3</a:t>
            </a:r>
          </a:p>
          <a:p>
            <a:pPr marL="342900" indent="-342900">
              <a:buFont typeface="+mj-lt"/>
              <a:buAutoNum type="arabicPeriod"/>
            </a:pPr>
            <a:r>
              <a:rPr lang="en-US" dirty="0" smtClean="0"/>
              <a:t>Current protocol supported is HTTP</a:t>
            </a:r>
          </a:p>
          <a:p>
            <a:pPr marL="342900" indent="-342900">
              <a:buFont typeface="+mj-lt"/>
              <a:buAutoNum type="arabicPeriod"/>
            </a:pPr>
            <a:r>
              <a:rPr lang="en-US" dirty="0" smtClean="0"/>
              <a:t>Allows you to scan to list the existing bucket</a:t>
            </a:r>
          </a:p>
          <a:p>
            <a:pPr marL="342900" indent="-342900">
              <a:buFont typeface="+mj-lt"/>
              <a:buAutoNum type="arabicPeriod"/>
            </a:pPr>
            <a:endParaRPr lang="en-US" dirty="0"/>
          </a:p>
        </p:txBody>
      </p:sp>
      <p:pic>
        <p:nvPicPr>
          <p:cNvPr id="5" name="Picture 4" descr="Screen Shot 2015-08-03 at 2.5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27" y="1708726"/>
            <a:ext cx="4381500" cy="3093027"/>
          </a:xfrm>
          <a:prstGeom prst="rect">
            <a:avLst/>
          </a:prstGeom>
        </p:spPr>
      </p:pic>
    </p:spTree>
    <p:extLst>
      <p:ext uri="{BB962C8B-B14F-4D97-AF65-F5344CB8AC3E}">
        <p14:creationId xmlns:p14="http://schemas.microsoft.com/office/powerpoint/2010/main" val="38333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Creating Object Storage with S3	</a:t>
            </a:r>
          </a:p>
        </p:txBody>
      </p:sp>
      <p:pic>
        <p:nvPicPr>
          <p:cNvPr id="2" name="Picture 1" descr="Screen Shot 2015-08-03 at 3.0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73" y="1466273"/>
            <a:ext cx="8647546" cy="3508436"/>
          </a:xfrm>
          <a:prstGeom prst="rect">
            <a:avLst/>
          </a:prstGeom>
        </p:spPr>
      </p:pic>
    </p:spTree>
    <p:extLst>
      <p:ext uri="{BB962C8B-B14F-4D97-AF65-F5344CB8AC3E}">
        <p14:creationId xmlns:p14="http://schemas.microsoft.com/office/powerpoint/2010/main" val="38333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Set Object Storage Component Offline/Online</a:t>
            </a:r>
          </a:p>
          <a:p>
            <a:endParaRPr lang="en-US" dirty="0" smtClean="0"/>
          </a:p>
        </p:txBody>
      </p:sp>
      <p:pic>
        <p:nvPicPr>
          <p:cNvPr id="2" name="Picture 1" descr="Screen Shot 2015-08-03 at 2.2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6" y="1373910"/>
            <a:ext cx="8393546" cy="3514884"/>
          </a:xfrm>
          <a:prstGeom prst="rect">
            <a:avLst/>
          </a:prstGeom>
        </p:spPr>
      </p:pic>
    </p:spTree>
    <p:extLst>
      <p:ext uri="{BB962C8B-B14F-4D97-AF65-F5344CB8AC3E}">
        <p14:creationId xmlns:p14="http://schemas.microsoft.com/office/powerpoint/2010/main" val="38333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DDM with Object Storage</a:t>
            </a:r>
          </a:p>
          <a:p>
            <a:endParaRPr lang="en-US" dirty="0" smtClean="0"/>
          </a:p>
        </p:txBody>
      </p:sp>
      <p:pic>
        <p:nvPicPr>
          <p:cNvPr id="3" name="Picture 2" descr="Screen Shot 2015-08-03 at 3.24.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6" y="1443181"/>
            <a:ext cx="7366000" cy="3501737"/>
          </a:xfrm>
          <a:prstGeom prst="rect">
            <a:avLst/>
          </a:prstGeom>
        </p:spPr>
      </p:pic>
    </p:spTree>
    <p:extLst>
      <p:ext uri="{BB962C8B-B14F-4D97-AF65-F5344CB8AC3E}">
        <p14:creationId xmlns:p14="http://schemas.microsoft.com/office/powerpoint/2010/main" val="100777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Installation</a:t>
            </a:r>
          </a:p>
        </p:txBody>
      </p:sp>
      <p:sp>
        <p:nvSpPr>
          <p:cNvPr id="15363" name="Content Placeholder 2"/>
          <p:cNvSpPr>
            <a:spLocks noGrp="1"/>
          </p:cNvSpPr>
          <p:nvPr>
            <p:ph idx="1"/>
          </p:nvPr>
        </p:nvSpPr>
        <p:spPr>
          <a:prstGeom prst="rect">
            <a:avLst/>
          </a:prstGeom>
        </p:spPr>
        <p:txBody>
          <a:bodyPr/>
          <a:lstStyle/>
          <a:p>
            <a:r>
              <a:rPr lang="en-US" dirty="0" smtClean="0"/>
              <a:t>Controller Installation</a:t>
            </a:r>
          </a:p>
          <a:p>
            <a:pPr lvl="1"/>
            <a:r>
              <a:rPr lang="en-US" dirty="0" smtClean="0"/>
              <a:t>Boot the Controller with USB and press F11 to access the BIOS boot menu</a:t>
            </a:r>
          </a:p>
          <a:p>
            <a:pPr lvl="1"/>
            <a:r>
              <a:rPr lang="en-US" dirty="0" smtClean="0"/>
              <a:t>Select the Hard drive -&gt; USB disk from the menu</a:t>
            </a:r>
          </a:p>
          <a:p>
            <a:pPr marL="914400" lvl="2" indent="0">
              <a:buNone/>
            </a:pPr>
            <a:endParaRPr lang="en-US" dirty="0" smtClean="0"/>
          </a:p>
          <a:p>
            <a:pPr lvl="2"/>
            <a:endParaRPr lang="en-US" dirty="0"/>
          </a:p>
          <a:p>
            <a:pPr lvl="2"/>
            <a:endParaRPr lang="en-US" dirty="0" smtClean="0"/>
          </a:p>
          <a:p>
            <a:pPr lvl="2"/>
            <a:endParaRPr lang="en-US" dirty="0"/>
          </a:p>
          <a:p>
            <a:pPr lvl="2"/>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1333500" y="2506980"/>
            <a:ext cx="5372100" cy="2148840"/>
          </a:xfrm>
          <a:prstGeom prst="rect">
            <a:avLst/>
          </a:prstGeom>
          <a:noFill/>
          <a:ln w="9525">
            <a:noFill/>
            <a:miter lim="800000"/>
            <a:headEnd/>
            <a:tailEnd/>
          </a:ln>
        </p:spPr>
      </p:pic>
    </p:spTree>
    <p:extLst>
      <p:ext uri="{BB962C8B-B14F-4D97-AF65-F5344CB8AC3E}">
        <p14:creationId xmlns:p14="http://schemas.microsoft.com/office/powerpoint/2010/main" val="183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C</a:t>
            </a:r>
            <a:r>
              <a:rPr lang="en-US" dirty="0" smtClean="0"/>
              <a:t>onfiguration</a:t>
            </a:r>
            <a:endParaRPr lang="en-US" dirty="0"/>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Storage Manager Policies and Object Storage Media</a:t>
            </a:r>
          </a:p>
          <a:p>
            <a:pPr lvl="1"/>
            <a:r>
              <a:rPr lang="en-US" dirty="0" smtClean="0"/>
              <a:t>There are two object storage media type</a:t>
            </a:r>
          </a:p>
          <a:p>
            <a:pPr lvl="2"/>
            <a:r>
              <a:rPr lang="en-US" dirty="0" smtClean="0"/>
              <a:t>Lattus for AXR Namespace</a:t>
            </a:r>
          </a:p>
          <a:p>
            <a:pPr lvl="2"/>
            <a:r>
              <a:rPr lang="en-US" dirty="0" smtClean="0"/>
              <a:t>S3 for S3 buckets</a:t>
            </a:r>
          </a:p>
          <a:p>
            <a:pPr lvl="2"/>
            <a:r>
              <a:rPr lang="en-US" dirty="0" smtClean="0"/>
              <a:t>Available in Steering tab while creating Storage Manager policy.</a:t>
            </a:r>
          </a:p>
          <a:p>
            <a:pPr marL="914400" lvl="2" indent="0">
              <a:buNone/>
            </a:pPr>
            <a:endParaRPr lang="en-US" dirty="0" smtClean="0"/>
          </a:p>
          <a:p>
            <a:endParaRPr lang="en-US" dirty="0" smtClean="0"/>
          </a:p>
        </p:txBody>
      </p:sp>
      <p:pic>
        <p:nvPicPr>
          <p:cNvPr id="2" name="Picture 1" descr="Screen Shot 2015-08-03 at 3.26.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18" y="2597727"/>
            <a:ext cx="6161809" cy="2160154"/>
          </a:xfrm>
          <a:prstGeom prst="rect">
            <a:avLst/>
          </a:prstGeom>
        </p:spPr>
      </p:pic>
    </p:spTree>
    <p:extLst>
      <p:ext uri="{BB962C8B-B14F-4D97-AF65-F5344CB8AC3E}">
        <p14:creationId xmlns:p14="http://schemas.microsoft.com/office/powerpoint/2010/main" val="27998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Set Object Storage Component Offline/Online</a:t>
            </a:r>
          </a:p>
          <a:p>
            <a:endParaRPr lang="en-US" dirty="0" smtClean="0"/>
          </a:p>
        </p:txBody>
      </p:sp>
      <p:pic>
        <p:nvPicPr>
          <p:cNvPr id="2" name="Picture 1" descr="Screen Shot 2015-08-03 at 2.2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6" y="1373910"/>
            <a:ext cx="8393546" cy="3325090"/>
          </a:xfrm>
          <a:prstGeom prst="rect">
            <a:avLst/>
          </a:prstGeom>
        </p:spPr>
      </p:pic>
    </p:spTree>
    <p:extLst>
      <p:ext uri="{BB962C8B-B14F-4D97-AF65-F5344CB8AC3E}">
        <p14:creationId xmlns:p14="http://schemas.microsoft.com/office/powerpoint/2010/main" val="100777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Lattus Upgrade</a:t>
            </a:r>
            <a:endParaRPr lang="en-US" dirty="0"/>
          </a:p>
        </p:txBody>
      </p:sp>
    </p:spTree>
    <p:extLst>
      <p:ext uri="{BB962C8B-B14F-4D97-AF65-F5344CB8AC3E}">
        <p14:creationId xmlns:p14="http://schemas.microsoft.com/office/powerpoint/2010/main" val="38105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prstGeom prst="rect">
            <a:avLst/>
          </a:prstGeom>
        </p:spPr>
        <p:txBody>
          <a:bodyPr/>
          <a:lstStyle/>
          <a:p>
            <a:r>
              <a:rPr lang="en-US" dirty="0" smtClean="0"/>
              <a:t>Check before upgrading</a:t>
            </a:r>
          </a:p>
          <a:p>
            <a:pPr lvl="1"/>
            <a:r>
              <a:rPr lang="en-US" dirty="0" smtClean="0"/>
              <a:t>Determine all existing or potential issues prior to upgrade.</a:t>
            </a:r>
          </a:p>
          <a:p>
            <a:pPr lvl="1"/>
            <a:r>
              <a:rPr lang="en-US" dirty="0" smtClean="0"/>
              <a:t>Determine the timing for the upgrade.</a:t>
            </a:r>
          </a:p>
          <a:p>
            <a:pPr marL="457200" lvl="1" indent="0">
              <a:buNone/>
            </a:pPr>
            <a:endParaRPr lang="en-US" dirty="0" smtClean="0"/>
          </a:p>
          <a:p>
            <a:r>
              <a:rPr lang="en-US" dirty="0" smtClean="0"/>
              <a:t>Upgrade Failure</a:t>
            </a:r>
          </a:p>
          <a:p>
            <a:pPr lvl="1"/>
            <a:r>
              <a:rPr lang="en-US" dirty="0" smtClean="0"/>
              <a:t>Known issues</a:t>
            </a:r>
          </a:p>
          <a:p>
            <a:pPr lvl="1"/>
            <a:r>
              <a:rPr lang="en-US" dirty="0" smtClean="0"/>
              <a:t>Steps for resolution</a:t>
            </a:r>
          </a:p>
        </p:txBody>
      </p:sp>
    </p:spTree>
    <p:extLst>
      <p:ext uri="{BB962C8B-B14F-4D97-AF65-F5344CB8AC3E}">
        <p14:creationId xmlns:p14="http://schemas.microsoft.com/office/powerpoint/2010/main" val="14930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xfrm>
            <a:off x="395804" y="948026"/>
            <a:ext cx="8332559" cy="3576473"/>
          </a:xfrm>
          <a:prstGeom prst="rect">
            <a:avLst/>
          </a:prstGeom>
        </p:spPr>
        <p:txBody>
          <a:bodyPr/>
          <a:lstStyle/>
          <a:p>
            <a:pPr marL="57150" indent="0">
              <a:buNone/>
            </a:pPr>
            <a:r>
              <a:rPr lang="en-US" dirty="0" smtClean="0"/>
              <a:t>Upgrade Steps and expected duration</a:t>
            </a:r>
          </a:p>
          <a:p>
            <a:pPr marL="800100" lvl="1" indent="-342900">
              <a:buFont typeface="+mj-lt"/>
              <a:buAutoNum type="arabicPeriod"/>
            </a:pPr>
            <a:r>
              <a:rPr lang="en-US" dirty="0" smtClean="0">
                <a:solidFill>
                  <a:schemeClr val="tx1"/>
                </a:solidFill>
              </a:rPr>
              <a:t>Upgrade </a:t>
            </a:r>
            <a:r>
              <a:rPr lang="en-US" dirty="0">
                <a:solidFill>
                  <a:schemeClr val="tx1"/>
                </a:solidFill>
              </a:rPr>
              <a:t>of the management </a:t>
            </a:r>
            <a:r>
              <a:rPr lang="en-US" dirty="0" smtClean="0">
                <a:solidFill>
                  <a:schemeClr val="tx1"/>
                </a:solidFill>
              </a:rPr>
              <a:t>node. </a:t>
            </a:r>
          </a:p>
          <a:p>
            <a:pPr marL="800100" lvl="1" indent="-342900">
              <a:buFont typeface="+mj-lt"/>
              <a:buAutoNum type="arabicPeriod"/>
            </a:pPr>
            <a:r>
              <a:rPr lang="en-US" dirty="0" smtClean="0">
                <a:solidFill>
                  <a:schemeClr val="tx1"/>
                </a:solidFill>
              </a:rPr>
              <a:t>Upgrade </a:t>
            </a:r>
            <a:r>
              <a:rPr lang="en-US" dirty="0">
                <a:solidFill>
                  <a:schemeClr val="tx1"/>
                </a:solidFill>
              </a:rPr>
              <a:t>of all storage nodes and controller nodes. </a:t>
            </a:r>
            <a:endParaRPr lang="en-US" dirty="0" smtClean="0">
              <a:solidFill>
                <a:schemeClr val="tx1"/>
              </a:solidFill>
            </a:endParaRPr>
          </a:p>
          <a:p>
            <a:pPr marL="1200150" lvl="2" indent="-342900"/>
            <a:r>
              <a:rPr lang="en-US" dirty="0" smtClean="0">
                <a:solidFill>
                  <a:schemeClr val="tx1"/>
                </a:solidFill>
              </a:rPr>
              <a:t>This </a:t>
            </a:r>
            <a:r>
              <a:rPr lang="en-US" dirty="0">
                <a:solidFill>
                  <a:schemeClr val="tx1"/>
                </a:solidFill>
              </a:rPr>
              <a:t>takes 2-3 minutes per storage </a:t>
            </a:r>
            <a:r>
              <a:rPr lang="en-US" dirty="0" smtClean="0">
                <a:solidFill>
                  <a:schemeClr val="tx1"/>
                </a:solidFill>
              </a:rPr>
              <a:t>node and is done sequentially.</a:t>
            </a:r>
          </a:p>
          <a:p>
            <a:pPr marL="1200150" lvl="2" indent="-342900"/>
            <a:r>
              <a:rPr lang="en-US" dirty="0" smtClean="0">
                <a:solidFill>
                  <a:schemeClr val="tx1"/>
                </a:solidFill>
              </a:rPr>
              <a:t>After each storage node upgrade, it is automatically restarted.</a:t>
            </a:r>
          </a:p>
          <a:p>
            <a:pPr marL="800100" lvl="1" indent="-342900">
              <a:buFont typeface="+mj-lt"/>
              <a:buAutoNum type="arabicPeriod"/>
            </a:pPr>
            <a:r>
              <a:rPr lang="en-US" dirty="0" smtClean="0">
                <a:solidFill>
                  <a:schemeClr val="tx1"/>
                </a:solidFill>
              </a:rPr>
              <a:t>Upgrade </a:t>
            </a:r>
            <a:r>
              <a:rPr lang="en-US" dirty="0">
                <a:solidFill>
                  <a:schemeClr val="tx1"/>
                </a:solidFill>
              </a:rPr>
              <a:t>of the CMC. This typically takes about 5 minutes</a:t>
            </a:r>
            <a:r>
              <a:rPr lang="en-US" dirty="0" smtClean="0">
                <a:solidFill>
                  <a:schemeClr val="tx1"/>
                </a:solidFill>
              </a:rPr>
              <a:t>.</a:t>
            </a:r>
          </a:p>
          <a:p>
            <a:pPr marL="800100" lvl="1" indent="-342900">
              <a:buFont typeface="+mj-lt"/>
              <a:buAutoNum type="arabicPeriod"/>
            </a:pPr>
            <a:r>
              <a:rPr lang="en-US" dirty="0" smtClean="0">
                <a:solidFill>
                  <a:schemeClr val="tx1"/>
                </a:solidFill>
              </a:rPr>
              <a:t>Restart </a:t>
            </a:r>
            <a:r>
              <a:rPr lang="en-US" dirty="0">
                <a:solidFill>
                  <a:schemeClr val="tx1"/>
                </a:solidFill>
              </a:rPr>
              <a:t>of the storage daemons. This takes 5-6 minutes per storage node</a:t>
            </a:r>
            <a:r>
              <a:rPr lang="en-US" dirty="0" smtClean="0">
                <a:solidFill>
                  <a:schemeClr val="tx1"/>
                </a:solidFill>
              </a:rPr>
              <a:t>.</a:t>
            </a:r>
          </a:p>
          <a:p>
            <a:pPr marL="800100" lvl="1" indent="-342900">
              <a:buFont typeface="+mj-lt"/>
              <a:buAutoNum type="arabicPeriod"/>
            </a:pPr>
            <a:r>
              <a:rPr lang="en-US" dirty="0" smtClean="0">
                <a:solidFill>
                  <a:schemeClr val="tx1"/>
                </a:solidFill>
              </a:rPr>
              <a:t>Restart </a:t>
            </a:r>
            <a:r>
              <a:rPr lang="en-US" dirty="0">
                <a:solidFill>
                  <a:schemeClr val="tx1"/>
                </a:solidFill>
              </a:rPr>
              <a:t>of the client daemons. This takes a couple of seconds per client daemon</a:t>
            </a:r>
            <a:r>
              <a:rPr lang="en-US" dirty="0" smtClean="0">
                <a:solidFill>
                  <a:schemeClr val="tx1"/>
                </a:solidFill>
              </a:rPr>
              <a:t>.</a:t>
            </a:r>
          </a:p>
          <a:p>
            <a:pPr marL="800100" lvl="1" indent="-342900">
              <a:buFont typeface="+mj-lt"/>
              <a:buAutoNum type="arabicPeriod"/>
            </a:pPr>
            <a:r>
              <a:rPr lang="en-US" dirty="0" smtClean="0">
                <a:solidFill>
                  <a:schemeClr val="tx1"/>
                </a:solidFill>
              </a:rPr>
              <a:t>Manually </a:t>
            </a:r>
            <a:r>
              <a:rPr lang="en-US" dirty="0">
                <a:solidFill>
                  <a:schemeClr val="tx1"/>
                </a:solidFill>
              </a:rPr>
              <a:t>restart of all controller nodes. This takes 2-5 minutes per controller </a:t>
            </a:r>
            <a:r>
              <a:rPr lang="en-US" dirty="0" smtClean="0">
                <a:solidFill>
                  <a:schemeClr val="tx1"/>
                </a:solidFill>
              </a:rPr>
              <a:t>node.</a:t>
            </a:r>
          </a:p>
        </p:txBody>
      </p:sp>
    </p:spTree>
    <p:extLst>
      <p:ext uri="{BB962C8B-B14F-4D97-AF65-F5344CB8AC3E}">
        <p14:creationId xmlns:p14="http://schemas.microsoft.com/office/powerpoint/2010/main" val="400369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xfrm>
            <a:off x="395805" y="948026"/>
            <a:ext cx="8390286" cy="3576473"/>
          </a:xfrm>
          <a:prstGeom prst="rect">
            <a:avLst/>
          </a:prstGeom>
        </p:spPr>
        <p:txBody>
          <a:bodyPr/>
          <a:lstStyle/>
          <a:p>
            <a:r>
              <a:rPr lang="en-US" dirty="0" smtClean="0"/>
              <a:t>Before you start the upgrade</a:t>
            </a:r>
          </a:p>
          <a:p>
            <a:pPr lvl="1"/>
            <a:r>
              <a:rPr lang="en-US" dirty="0"/>
              <a:t>Run a health check on your environment </a:t>
            </a:r>
            <a:r>
              <a:rPr lang="en-US" dirty="0" smtClean="0"/>
              <a:t>and resolve all issues that are identified.</a:t>
            </a:r>
          </a:p>
          <a:p>
            <a:pPr lvl="1"/>
            <a:r>
              <a:rPr lang="en-US" dirty="0"/>
              <a:t>If there are events indicating that a MetaStore is lagging behind, refrain from upgrading and make sure </a:t>
            </a:r>
            <a:r>
              <a:rPr lang="en-US" dirty="0" smtClean="0"/>
              <a:t>that none </a:t>
            </a:r>
            <a:r>
              <a:rPr lang="en-US" dirty="0"/>
              <a:t>of your MetaStores are lagging </a:t>
            </a:r>
            <a:r>
              <a:rPr lang="en-US" dirty="0" smtClean="0"/>
              <a:t>behind.</a:t>
            </a:r>
          </a:p>
          <a:p>
            <a:pPr lvl="1"/>
            <a:r>
              <a:rPr lang="en-US" dirty="0"/>
              <a:t>Replace the disks that are part of boot disks and has been degraded/decommissioned.</a:t>
            </a:r>
          </a:p>
          <a:p>
            <a:pPr lvl="2"/>
            <a:r>
              <a:rPr lang="en-US" dirty="0"/>
              <a:t>Look for md0/md1 in </a:t>
            </a:r>
            <a:r>
              <a:rPr lang="en-US" dirty="0" smtClean="0"/>
              <a:t>the </a:t>
            </a:r>
            <a:r>
              <a:rPr lang="en-US" dirty="0"/>
              <a:t>disk under storage </a:t>
            </a:r>
            <a:r>
              <a:rPr lang="en-US" dirty="0" smtClean="0"/>
              <a:t>nodes section.</a:t>
            </a:r>
            <a:endParaRPr lang="en-US" dirty="0"/>
          </a:p>
          <a:p>
            <a:pPr lvl="1"/>
            <a:r>
              <a:rPr lang="en-US" dirty="0" smtClean="0"/>
              <a:t>If </a:t>
            </a:r>
            <a:r>
              <a:rPr lang="en-US" dirty="0"/>
              <a:t>there are any bad or degraded </a:t>
            </a:r>
            <a:r>
              <a:rPr lang="en-US" dirty="0" smtClean="0"/>
              <a:t>disks, decommission </a:t>
            </a:r>
            <a:r>
              <a:rPr lang="en-US" dirty="0"/>
              <a:t>them before you start the upgrade</a:t>
            </a:r>
            <a:r>
              <a:rPr lang="en-US" dirty="0" smtClean="0"/>
              <a:t>.</a:t>
            </a:r>
          </a:p>
          <a:p>
            <a:pPr lvl="1"/>
            <a:r>
              <a:rPr lang="en-US" dirty="0" smtClean="0"/>
              <a:t>Ensure that all the MetaStores are up and none of them are degraded.</a:t>
            </a:r>
          </a:p>
          <a:p>
            <a:pPr lvl="1"/>
            <a:endParaRPr lang="en-US" dirty="0" smtClean="0"/>
          </a:p>
        </p:txBody>
      </p:sp>
    </p:spTree>
    <p:extLst>
      <p:ext uri="{BB962C8B-B14F-4D97-AF65-F5344CB8AC3E}">
        <p14:creationId xmlns:p14="http://schemas.microsoft.com/office/powerpoint/2010/main" val="38461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xfrm>
            <a:off x="395805" y="948026"/>
            <a:ext cx="8390286" cy="3576473"/>
          </a:xfrm>
          <a:prstGeom prst="rect">
            <a:avLst/>
          </a:prstGeom>
        </p:spPr>
        <p:txBody>
          <a:bodyPr/>
          <a:lstStyle/>
          <a:p>
            <a:r>
              <a:rPr lang="en-US" dirty="0" smtClean="0"/>
              <a:t>Before you start the upgrade</a:t>
            </a:r>
          </a:p>
          <a:p>
            <a:pPr lvl="1"/>
            <a:r>
              <a:rPr lang="en-US" dirty="0"/>
              <a:t>In the list of Unmanaged Devices, look for the nodes which have status </a:t>
            </a:r>
            <a:r>
              <a:rPr lang="en-US" dirty="0" smtClean="0"/>
              <a:t>ACTIVE.  Then </a:t>
            </a:r>
            <a:r>
              <a:rPr lang="en-US" dirty="0"/>
              <a:t>either </a:t>
            </a:r>
            <a:r>
              <a:rPr lang="en-US" dirty="0" smtClean="0"/>
              <a:t>initialize </a:t>
            </a:r>
            <a:r>
              <a:rPr lang="en-US" dirty="0"/>
              <a:t>the ACTIVE node or clean it</a:t>
            </a:r>
            <a:r>
              <a:rPr lang="en-US" dirty="0" smtClean="0"/>
              <a:t>.</a:t>
            </a:r>
          </a:p>
          <a:p>
            <a:pPr lvl="2"/>
            <a:r>
              <a:rPr lang="en-US" dirty="0" smtClean="0"/>
              <a:t>Cleanup </a:t>
            </a:r>
            <a:r>
              <a:rPr lang="en-US" dirty="0"/>
              <a:t>using qshell “q.amplistor.cleanupMachine</a:t>
            </a:r>
            <a:r>
              <a:rPr lang="en-US" dirty="0" smtClean="0"/>
              <a:t>(‘MAC’)</a:t>
            </a:r>
          </a:p>
          <a:p>
            <a:pPr marL="914400" lvl="2" indent="0">
              <a:buNone/>
            </a:pPr>
            <a:endParaRPr lang="en-US" dirty="0" smtClean="0"/>
          </a:p>
          <a:p>
            <a:pPr lvl="1"/>
            <a:r>
              <a:rPr lang="en-US" dirty="0" smtClean="0"/>
              <a:t>When upgrading from Lattus 3.4.x, disable the </a:t>
            </a:r>
            <a:r>
              <a:rPr lang="en-US" dirty="0"/>
              <a:t>a</a:t>
            </a:r>
            <a:r>
              <a:rPr lang="en-US" dirty="0" smtClean="0"/>
              <a:t>uto-decommission disks policy.</a:t>
            </a:r>
          </a:p>
          <a:p>
            <a:pPr lvl="2"/>
            <a:r>
              <a:rPr lang="en-US" dirty="0" smtClean="0"/>
              <a:t>There is a issue and may mark few disk as degraded when upgrading to 3.6.0</a:t>
            </a:r>
          </a:p>
          <a:p>
            <a:pPr marL="914400" lvl="2" indent="0">
              <a:buNone/>
            </a:pPr>
            <a:endParaRPr lang="en-US" dirty="0" smtClean="0"/>
          </a:p>
          <a:p>
            <a:pPr lvl="1"/>
            <a:r>
              <a:rPr lang="en-US" dirty="0" smtClean="0"/>
              <a:t>Dashboard &gt; Administration &gt; Lattus Management &gt; Policy and disable “Auto decommission disks”</a:t>
            </a:r>
          </a:p>
          <a:p>
            <a:pPr lvl="2"/>
            <a:endParaRPr lang="en-US" dirty="0" smtClean="0"/>
          </a:p>
          <a:p>
            <a:pPr lvl="1"/>
            <a:endParaRPr lang="en-US" dirty="0" smtClean="0"/>
          </a:p>
        </p:txBody>
      </p:sp>
    </p:spTree>
    <p:extLst>
      <p:ext uri="{BB962C8B-B14F-4D97-AF65-F5344CB8AC3E}">
        <p14:creationId xmlns:p14="http://schemas.microsoft.com/office/powerpoint/2010/main" val="29893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prstGeom prst="rect">
            <a:avLst/>
          </a:prstGeom>
        </p:spPr>
        <p:txBody>
          <a:bodyPr/>
          <a:lstStyle/>
          <a:p>
            <a:r>
              <a:rPr lang="en-US" dirty="0" smtClean="0"/>
              <a:t>Check before upgrade</a:t>
            </a:r>
          </a:p>
          <a:p>
            <a:pPr lvl="1"/>
            <a:r>
              <a:rPr lang="en-US" dirty="0" smtClean="0"/>
              <a:t>Upgrading to 3.6.0 is supported via the following upgrade paths:</a:t>
            </a:r>
          </a:p>
          <a:p>
            <a:pPr lvl="1"/>
            <a:endParaRPr lang="en-US" dirty="0" smtClean="0"/>
          </a:p>
          <a:p>
            <a:pPr marL="914400" lvl="2"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20476338"/>
              </p:ext>
            </p:extLst>
          </p:nvPr>
        </p:nvGraphicFramePr>
        <p:xfrm>
          <a:off x="1154545" y="1995103"/>
          <a:ext cx="6280727" cy="2502174"/>
        </p:xfrm>
        <a:graphic>
          <a:graphicData uri="http://schemas.openxmlformats.org/drawingml/2006/table">
            <a:tbl>
              <a:tblPr firstRow="1" bandRow="1">
                <a:tableStyleId>{69C7853C-536D-4A76-A0AE-DD22124D55A5}</a:tableStyleId>
              </a:tblPr>
              <a:tblGrid>
                <a:gridCol w="2996195"/>
                <a:gridCol w="3284532"/>
              </a:tblGrid>
              <a:tr h="292878">
                <a:tc>
                  <a:txBody>
                    <a:bodyPr/>
                    <a:lstStyle/>
                    <a:p>
                      <a:r>
                        <a:rPr lang="en-US" sz="1400" dirty="0" smtClean="0"/>
                        <a:t>Initial Lattus Version</a:t>
                      </a:r>
                      <a:endParaRPr lang="en-US" sz="1400" dirty="0"/>
                    </a:p>
                  </a:txBody>
                  <a:tcPr/>
                </a:tc>
                <a:tc>
                  <a:txBody>
                    <a:bodyPr/>
                    <a:lstStyle/>
                    <a:p>
                      <a:r>
                        <a:rPr lang="en-US" sz="1400" dirty="0" smtClean="0"/>
                        <a:t>Upgrade Path</a:t>
                      </a:r>
                      <a:endParaRPr lang="en-US" sz="1400" dirty="0"/>
                    </a:p>
                  </a:txBody>
                  <a:tcPr/>
                </a:tc>
              </a:tr>
              <a:tr h="292878">
                <a:tc>
                  <a:txBody>
                    <a:bodyPr/>
                    <a:lstStyle/>
                    <a:p>
                      <a:r>
                        <a:rPr lang="en-US" sz="1400" dirty="0" smtClean="0"/>
                        <a:t>3.4.3 and 3.5.1</a:t>
                      </a:r>
                      <a:endParaRPr lang="en-US" sz="1400" dirty="0"/>
                    </a:p>
                  </a:txBody>
                  <a:tcPr/>
                </a:tc>
                <a:tc>
                  <a:txBody>
                    <a:bodyPr/>
                    <a:lstStyle/>
                    <a:p>
                      <a:r>
                        <a:rPr lang="en-US" sz="1400" dirty="0" smtClean="0"/>
                        <a:t>3.6.0</a:t>
                      </a:r>
                    </a:p>
                  </a:txBody>
                  <a:tcPr/>
                </a:tc>
              </a:tr>
              <a:tr h="292878">
                <a:tc>
                  <a:txBody>
                    <a:bodyPr/>
                    <a:lstStyle/>
                    <a:p>
                      <a:r>
                        <a:rPr lang="en-US" sz="1400" dirty="0" smtClean="0"/>
                        <a:t>3.4.0 –</a:t>
                      </a:r>
                      <a:r>
                        <a:rPr lang="en-US" sz="1400" baseline="0" dirty="0" smtClean="0"/>
                        <a:t> 3.4.2</a:t>
                      </a:r>
                      <a:endParaRPr lang="en-US" sz="1400" dirty="0"/>
                    </a:p>
                  </a:txBody>
                  <a:tcPr/>
                </a:tc>
                <a:tc>
                  <a:txBody>
                    <a:bodyPr/>
                    <a:lstStyle/>
                    <a:p>
                      <a:r>
                        <a:rPr lang="en-US" sz="1400" dirty="0" smtClean="0"/>
                        <a:t>3.4.4 -&gt;</a:t>
                      </a:r>
                      <a:r>
                        <a:rPr lang="en-US" sz="1400" baseline="0" dirty="0" smtClean="0"/>
                        <a:t> 3.6.0</a:t>
                      </a:r>
                      <a:endParaRPr lang="en-US" sz="1400" dirty="0"/>
                    </a:p>
                  </a:txBody>
                  <a:tcPr/>
                </a:tc>
              </a:tr>
              <a:tr h="292878">
                <a:tc>
                  <a:txBody>
                    <a:bodyPr/>
                    <a:lstStyle/>
                    <a:p>
                      <a:r>
                        <a:rPr lang="en-US" sz="1400" dirty="0" smtClean="0"/>
                        <a:t>3.3.1 – 3.3.x</a:t>
                      </a:r>
                      <a:endParaRPr lang="en-US" sz="1400" dirty="0"/>
                    </a:p>
                  </a:txBody>
                  <a:tcPr/>
                </a:tc>
                <a:tc>
                  <a:txBody>
                    <a:bodyPr/>
                    <a:lstStyle/>
                    <a:p>
                      <a:r>
                        <a:rPr lang="en-US" sz="1400" dirty="0" smtClean="0"/>
                        <a:t>3.4.4 -&gt;</a:t>
                      </a:r>
                      <a:r>
                        <a:rPr lang="en-US" sz="1400" baseline="0" dirty="0" smtClean="0"/>
                        <a:t> 3.6.0</a:t>
                      </a:r>
                      <a:endParaRPr lang="en-US" sz="1400" dirty="0"/>
                    </a:p>
                  </a:txBody>
                  <a:tcPr/>
                </a:tc>
              </a:tr>
              <a:tr h="292878">
                <a:tc>
                  <a:txBody>
                    <a:bodyPr/>
                    <a:lstStyle/>
                    <a:p>
                      <a:r>
                        <a:rPr lang="en-US" sz="1400" dirty="0" smtClean="0"/>
                        <a:t>3.3.0</a:t>
                      </a:r>
                      <a:endParaRPr lang="en-US" sz="1400" dirty="0"/>
                    </a:p>
                  </a:txBody>
                  <a:tcPr/>
                </a:tc>
                <a:tc>
                  <a:txBody>
                    <a:bodyPr/>
                    <a:lstStyle/>
                    <a:p>
                      <a:r>
                        <a:rPr lang="en-US" sz="1400" dirty="0" smtClean="0"/>
                        <a:t>3.3.1-&gt; 3.4.4 -&gt; 3.6.0</a:t>
                      </a:r>
                      <a:endParaRPr lang="en-US" sz="1400" dirty="0"/>
                    </a:p>
                  </a:txBody>
                  <a:tcPr/>
                </a:tc>
              </a:tr>
              <a:tr h="292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3.2.0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3.2.1 -&gt; 3.3.1 -&gt; 3.4.4 -&gt;</a:t>
                      </a:r>
                      <a:r>
                        <a:rPr lang="en-US" sz="1400" baseline="0" dirty="0" smtClean="0"/>
                        <a:t> 3.6.0</a:t>
                      </a:r>
                    </a:p>
                  </a:txBody>
                  <a:tcPr/>
                </a:tc>
              </a:tr>
              <a:tr h="336687">
                <a:tc>
                  <a:txBody>
                    <a:bodyPr/>
                    <a:lstStyle/>
                    <a:p>
                      <a:r>
                        <a:rPr lang="en-US" sz="1400" dirty="0" smtClean="0"/>
                        <a:t>3.1.x</a:t>
                      </a:r>
                      <a:endParaRPr lang="en-US" sz="1400" dirty="0"/>
                    </a:p>
                  </a:txBody>
                  <a:tcPr/>
                </a:tc>
                <a:tc>
                  <a:txBody>
                    <a:bodyPr/>
                    <a:lstStyle/>
                    <a:p>
                      <a:r>
                        <a:rPr lang="en-US" sz="1400" baseline="0" dirty="0" smtClean="0"/>
                        <a:t>3.2.1-&gt;3.3.1-&gt;3.4.4-&gt;3.6.0</a:t>
                      </a:r>
                    </a:p>
                  </a:txBody>
                  <a:tcPr/>
                </a:tc>
              </a:tr>
              <a:tr h="336687">
                <a:tc>
                  <a:txBody>
                    <a:bodyPr/>
                    <a:lstStyle/>
                    <a:p>
                      <a:r>
                        <a:rPr lang="en-US" sz="1400" dirty="0" smtClean="0"/>
                        <a:t>3.0.x</a:t>
                      </a:r>
                      <a:endParaRPr lang="en-US" sz="1400" dirty="0"/>
                    </a:p>
                  </a:txBody>
                  <a:tcPr/>
                </a:tc>
                <a:tc>
                  <a:txBody>
                    <a:bodyPr/>
                    <a:lstStyle/>
                    <a:p>
                      <a:r>
                        <a:rPr lang="en-US" sz="1400" baseline="0" dirty="0" smtClean="0"/>
                        <a:t>3.1.0-.3.2.1-&gt;3.3.1-&gt;3.4.4-&gt;3.6.0</a:t>
                      </a:r>
                    </a:p>
                  </a:txBody>
                  <a:tcPr/>
                </a:tc>
              </a:tr>
            </a:tbl>
          </a:graphicData>
        </a:graphic>
      </p:graphicFrame>
    </p:spTree>
    <p:extLst>
      <p:ext uri="{BB962C8B-B14F-4D97-AF65-F5344CB8AC3E}">
        <p14:creationId xmlns:p14="http://schemas.microsoft.com/office/powerpoint/2010/main" val="21708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xfrm>
            <a:off x="395805" y="994206"/>
            <a:ext cx="8216220" cy="3576473"/>
          </a:xfrm>
          <a:prstGeom prst="rect">
            <a:avLst/>
          </a:prstGeom>
        </p:spPr>
        <p:txBody>
          <a:bodyPr/>
          <a:lstStyle/>
          <a:p>
            <a:r>
              <a:rPr lang="en-US" dirty="0" smtClean="0"/>
              <a:t>Run the upgrade.</a:t>
            </a:r>
          </a:p>
          <a:p>
            <a:pPr lvl="2"/>
            <a:r>
              <a:rPr lang="en-US" sz="1400" dirty="0" smtClean="0"/>
              <a:t>Download </a:t>
            </a:r>
            <a:r>
              <a:rPr lang="en-US" sz="1400" dirty="0"/>
              <a:t>the latest </a:t>
            </a:r>
            <a:r>
              <a:rPr lang="en-US" sz="1400" dirty="0" smtClean="0"/>
              <a:t>patch and check </a:t>
            </a:r>
            <a:r>
              <a:rPr lang="en-US" sz="1400" dirty="0"/>
              <a:t>the md5-hash</a:t>
            </a:r>
            <a:r>
              <a:rPr lang="en-US" sz="1400" dirty="0" smtClean="0"/>
              <a:t>.</a:t>
            </a:r>
          </a:p>
          <a:p>
            <a:pPr lvl="2"/>
            <a:r>
              <a:rPr lang="en-US" sz="1400" dirty="0" smtClean="0"/>
              <a:t>Put </a:t>
            </a:r>
            <a:r>
              <a:rPr lang="en-US" sz="1400" dirty="0"/>
              <a:t>the downloaded .tgz file on the Lattus management node in your root home directory</a:t>
            </a:r>
            <a:r>
              <a:rPr lang="en-US" sz="1400" dirty="0" smtClean="0"/>
              <a:t>.</a:t>
            </a:r>
          </a:p>
          <a:p>
            <a:pPr lvl="2"/>
            <a:r>
              <a:rPr lang="en-US" sz="1400" dirty="0" smtClean="0"/>
              <a:t>Extract </a:t>
            </a:r>
            <a:r>
              <a:rPr lang="en-US" sz="1400" dirty="0"/>
              <a:t>the package:</a:t>
            </a:r>
          </a:p>
          <a:p>
            <a:pPr lvl="3"/>
            <a:r>
              <a:rPr lang="en-US" sz="1400" dirty="0" smtClean="0"/>
              <a:t>tar </a:t>
            </a:r>
            <a:r>
              <a:rPr lang="en-US" sz="1400" dirty="0"/>
              <a:t>xzf </a:t>
            </a:r>
            <a:r>
              <a:rPr lang="en-US" sz="1400" dirty="0" smtClean="0"/>
              <a:t>Lattus_3.6.0</a:t>
            </a:r>
            <a:r>
              <a:rPr lang="en-US" sz="1400" dirty="0"/>
              <a:t>.tgz -C /opt/qbase3</a:t>
            </a:r>
            <a:r>
              <a:rPr lang="en-US" sz="1400" dirty="0" smtClean="0"/>
              <a:t>/</a:t>
            </a:r>
          </a:p>
          <a:p>
            <a:pPr lvl="2"/>
            <a:r>
              <a:rPr lang="en-US" sz="1400" dirty="0" smtClean="0"/>
              <a:t>Open </a:t>
            </a:r>
            <a:r>
              <a:rPr lang="en-US" sz="1400" dirty="0"/>
              <a:t>a screen session on the management </a:t>
            </a:r>
            <a:r>
              <a:rPr lang="en-US" sz="1400" dirty="0" smtClean="0"/>
              <a:t>node and script to capture terminal output.</a:t>
            </a:r>
            <a:endParaRPr lang="en-US" sz="1400" dirty="0"/>
          </a:p>
          <a:p>
            <a:pPr lvl="3"/>
            <a:r>
              <a:rPr lang="en-US" sz="1400" dirty="0" smtClean="0"/>
              <a:t>screen </a:t>
            </a:r>
            <a:r>
              <a:rPr lang="en-US" sz="1400" dirty="0"/>
              <a:t>-S 3.6.0.</a:t>
            </a:r>
            <a:r>
              <a:rPr lang="en-US" sz="1400" dirty="0" smtClean="0"/>
              <a:t>upgrade ; script –f /var/tmp/upgrade-3.6.0	</a:t>
            </a:r>
          </a:p>
          <a:p>
            <a:pPr lvl="2"/>
            <a:r>
              <a:rPr lang="en-US" sz="1400" dirty="0" smtClean="0"/>
              <a:t>Execute </a:t>
            </a:r>
            <a:r>
              <a:rPr lang="en-US" sz="1400" dirty="0"/>
              <a:t>the upgrade </a:t>
            </a:r>
            <a:r>
              <a:rPr lang="en-US" sz="1400" dirty="0" smtClean="0"/>
              <a:t>tool:</a:t>
            </a:r>
          </a:p>
          <a:p>
            <a:pPr lvl="3"/>
            <a:r>
              <a:rPr lang="en-US" sz="1400" dirty="0" smtClean="0"/>
              <a:t>cd </a:t>
            </a:r>
            <a:r>
              <a:rPr lang="en-US" sz="1400" dirty="0"/>
              <a:t>/opt/qbase3/utils</a:t>
            </a:r>
            <a:r>
              <a:rPr lang="en-US" sz="1400" dirty="0" smtClean="0"/>
              <a:t>/ ; .</a:t>
            </a:r>
            <a:r>
              <a:rPr lang="en-US" sz="1400" dirty="0"/>
              <a:t>/apply_package.py -d </a:t>
            </a:r>
            <a:r>
              <a:rPr lang="en-US" sz="1400" dirty="0" smtClean="0"/>
              <a:t>–p Lattus_3.6.0</a:t>
            </a:r>
            <a:endParaRPr lang="en-US" sz="1400" dirty="0"/>
          </a:p>
          <a:p>
            <a:pPr lvl="2"/>
            <a:r>
              <a:rPr lang="en-US" sz="1400" dirty="0" smtClean="0"/>
              <a:t>At </a:t>
            </a:r>
            <a:r>
              <a:rPr lang="en-US" sz="1400" dirty="0"/>
              <a:t>the end of running this command, you are asked to restart the controllers of your </a:t>
            </a:r>
            <a:r>
              <a:rPr lang="en-US" sz="1400" dirty="0" smtClean="0"/>
              <a:t>environment:</a:t>
            </a:r>
          </a:p>
          <a:p>
            <a:pPr lvl="3"/>
            <a:r>
              <a:rPr lang="en-US" sz="1400" dirty="0" smtClean="0"/>
              <a:t>Please </a:t>
            </a:r>
            <a:r>
              <a:rPr lang="en-US" sz="1400" dirty="0"/>
              <a:t>reboot following controller nodes if they were not rebooted </a:t>
            </a:r>
            <a:r>
              <a:rPr lang="en-US" sz="1400" dirty="0" smtClean="0"/>
              <a:t>yet [</a:t>
            </a:r>
            <a:r>
              <a:rPr lang="en-US" sz="1400" dirty="0"/>
              <a:t>&lt;list of controllers&gt;]</a:t>
            </a:r>
            <a:endParaRPr lang="en-US" sz="1400" dirty="0" smtClean="0"/>
          </a:p>
        </p:txBody>
      </p:sp>
    </p:spTree>
    <p:extLst>
      <p:ext uri="{BB962C8B-B14F-4D97-AF65-F5344CB8AC3E}">
        <p14:creationId xmlns:p14="http://schemas.microsoft.com/office/powerpoint/2010/main" val="149114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xfrm>
            <a:off x="395805" y="994206"/>
            <a:ext cx="8216220" cy="3576473"/>
          </a:xfrm>
          <a:prstGeom prst="rect">
            <a:avLst/>
          </a:prstGeom>
        </p:spPr>
        <p:txBody>
          <a:bodyPr/>
          <a:lstStyle/>
          <a:p>
            <a:r>
              <a:rPr lang="en-US" dirty="0" smtClean="0"/>
              <a:t>Run the upgrade (cont....)</a:t>
            </a:r>
          </a:p>
          <a:p>
            <a:pPr lvl="1"/>
            <a:r>
              <a:rPr lang="en-US" dirty="0"/>
              <a:t>When your management node is restarted, restart the other controllers via the CMC</a:t>
            </a:r>
            <a:r>
              <a:rPr lang="en-US" dirty="0" smtClean="0"/>
              <a:t>.</a:t>
            </a:r>
          </a:p>
          <a:p>
            <a:pPr lvl="2"/>
            <a:r>
              <a:rPr lang="en-US" dirty="0" smtClean="0"/>
              <a:t>One controller node at a time, and wait until controller is fully functional.</a:t>
            </a:r>
          </a:p>
          <a:p>
            <a:pPr lvl="1"/>
            <a:r>
              <a:rPr lang="en-US" dirty="0" smtClean="0"/>
              <a:t>When all the controller nodes are restarted, login to  management node</a:t>
            </a:r>
          </a:p>
          <a:p>
            <a:pPr lvl="2"/>
            <a:r>
              <a:rPr lang="en-US" dirty="0" smtClean="0"/>
              <a:t>Run the script with –r (restart your client daemons)</a:t>
            </a:r>
          </a:p>
          <a:p>
            <a:pPr lvl="3"/>
            <a:r>
              <a:rPr lang="en-US" dirty="0"/>
              <a:t>cd /opt/qbase3/utils/ ; ./apply_package.py -r </a:t>
            </a:r>
            <a:r>
              <a:rPr lang="en-US" dirty="0" smtClean="0"/>
              <a:t>–p Lattus_3.6.0</a:t>
            </a:r>
            <a:endParaRPr lang="en-US" dirty="0"/>
          </a:p>
          <a:p>
            <a:pPr lvl="1"/>
            <a:r>
              <a:rPr lang="en-US" dirty="0" smtClean="0"/>
              <a:t>Complete the upgrade  with following command</a:t>
            </a:r>
          </a:p>
          <a:p>
            <a:pPr lvl="3"/>
            <a:r>
              <a:rPr lang="en-US" dirty="0"/>
              <a:t>cd /opt/qbase3/utils</a:t>
            </a:r>
            <a:r>
              <a:rPr lang="en-US" dirty="0" smtClean="0"/>
              <a:t>/ ; .</a:t>
            </a:r>
            <a:r>
              <a:rPr lang="en-US" dirty="0"/>
              <a:t>/apply_package.py -c </a:t>
            </a:r>
            <a:r>
              <a:rPr lang="en-US" dirty="0" smtClean="0"/>
              <a:t>–p Lattus_3.6.0</a:t>
            </a:r>
            <a:endParaRPr lang="en-US" dirty="0"/>
          </a:p>
          <a:p>
            <a:pPr lvl="3"/>
            <a:endParaRPr lang="en-US" dirty="0" smtClean="0"/>
          </a:p>
        </p:txBody>
      </p:sp>
    </p:spTree>
    <p:extLst>
      <p:ext uri="{BB962C8B-B14F-4D97-AF65-F5344CB8AC3E}">
        <p14:creationId xmlns:p14="http://schemas.microsoft.com/office/powerpoint/2010/main" val="115418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Controller Installation</a:t>
            </a:r>
          </a:p>
          <a:p>
            <a:pPr lvl="1"/>
            <a:r>
              <a:rPr lang="en-US" dirty="0" smtClean="0"/>
              <a:t>While installation, select option #1 (Install management node)</a:t>
            </a:r>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1173480" y="1950720"/>
            <a:ext cx="6073140" cy="2552700"/>
          </a:xfrm>
          <a:prstGeom prst="rect">
            <a:avLst/>
          </a:prstGeom>
          <a:noFill/>
          <a:ln w="9525">
            <a:noFill/>
            <a:miter lim="800000"/>
            <a:headEnd/>
            <a:tailEnd/>
          </a:ln>
        </p:spPr>
      </p:pic>
    </p:spTree>
    <p:extLst>
      <p:ext uri="{BB962C8B-B14F-4D97-AF65-F5344CB8AC3E}">
        <p14:creationId xmlns:p14="http://schemas.microsoft.com/office/powerpoint/2010/main" val="41840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prstGeom prst="rect">
            <a:avLst/>
          </a:prstGeom>
        </p:spPr>
        <p:txBody>
          <a:bodyPr/>
          <a:lstStyle/>
          <a:p>
            <a:r>
              <a:rPr lang="en-US" dirty="0" smtClean="0"/>
              <a:t>Upgrade Failure – failing node upgrades will cause the </a:t>
            </a:r>
            <a:r>
              <a:rPr lang="en-US" dirty="0" err="1" smtClean="0"/>
              <a:t>apply_package</a:t>
            </a:r>
            <a:r>
              <a:rPr lang="en-US" dirty="0" smtClean="0"/>
              <a:t> script to stop.</a:t>
            </a:r>
          </a:p>
          <a:p>
            <a:endParaRPr lang="en-US" dirty="0" smtClean="0"/>
          </a:p>
          <a:p>
            <a:r>
              <a:rPr lang="en-US" dirty="0" smtClean="0"/>
              <a:t>Known upgrade failures:</a:t>
            </a:r>
          </a:p>
          <a:p>
            <a:pPr lvl="1"/>
            <a:r>
              <a:rPr lang="en-US" dirty="0" smtClean="0"/>
              <a:t>AU-821 </a:t>
            </a:r>
            <a:r>
              <a:rPr lang="en-US" dirty="0"/>
              <a:t>- Old kernel images are not removed after upgrade (QTM-962)</a:t>
            </a:r>
          </a:p>
          <a:p>
            <a:pPr lvl="1"/>
            <a:r>
              <a:rPr lang="en-US" dirty="0"/>
              <a:t> AMIF-4992 - Degraded disks after upgrade from 3.4.x (QTM-913)</a:t>
            </a:r>
          </a:p>
          <a:p>
            <a:pPr lvl="1"/>
            <a:r>
              <a:rPr lang="en-US" dirty="0"/>
              <a:t> AU-661 - Installation of patch version v may fail because the monitoring agent cannot be stopped (QTM-635)</a:t>
            </a:r>
          </a:p>
          <a:p>
            <a:pPr lvl="1"/>
            <a:r>
              <a:rPr lang="en-US" dirty="0" smtClean="0"/>
              <a:t>Note that restarting the upgrade </a:t>
            </a:r>
            <a:r>
              <a:rPr lang="en-US" smtClean="0"/>
              <a:t>client daemon </a:t>
            </a:r>
            <a:r>
              <a:rPr lang="en-US" dirty="0" smtClean="0"/>
              <a:t>will cancel ongoing read/write requests.  Also note that Lattus doesn’t support Rolling Upgrades.</a:t>
            </a:r>
          </a:p>
          <a:p>
            <a:pPr marL="914400" lvl="2" indent="0">
              <a:buNone/>
            </a:pPr>
            <a:endParaRPr lang="en-US" dirty="0" smtClean="0"/>
          </a:p>
        </p:txBody>
      </p:sp>
    </p:spTree>
    <p:extLst>
      <p:ext uri="{BB962C8B-B14F-4D97-AF65-F5344CB8AC3E}">
        <p14:creationId xmlns:p14="http://schemas.microsoft.com/office/powerpoint/2010/main" val="164154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prstGeom prst="rect">
            <a:avLst/>
          </a:prstGeom>
        </p:spPr>
        <p:txBody>
          <a:bodyPr/>
          <a:lstStyle/>
          <a:p>
            <a:r>
              <a:rPr lang="en-US" dirty="0" smtClean="0"/>
              <a:t>In case upgrade fails:</a:t>
            </a:r>
          </a:p>
          <a:p>
            <a:pPr marL="0" indent="0">
              <a:buNone/>
            </a:pPr>
            <a:endParaRPr lang="en-US" dirty="0" smtClean="0"/>
          </a:p>
          <a:p>
            <a:pPr lvl="1"/>
            <a:r>
              <a:rPr lang="en-US" dirty="0" smtClean="0"/>
              <a:t>Check </a:t>
            </a:r>
            <a:r>
              <a:rPr lang="en-US" dirty="0"/>
              <a:t>the logs and confirm which nodes have been upgraded and which have not</a:t>
            </a:r>
            <a:r>
              <a:rPr lang="en-US" dirty="0" smtClean="0"/>
              <a:t>.</a:t>
            </a:r>
          </a:p>
          <a:p>
            <a:pPr marL="457200" lvl="1" indent="0">
              <a:buNone/>
            </a:pPr>
            <a:endParaRPr lang="en-US" dirty="0" smtClean="0"/>
          </a:p>
          <a:p>
            <a:pPr lvl="1"/>
            <a:r>
              <a:rPr lang="en-US" dirty="0"/>
              <a:t>Spot the node where the failure happened and ensure the problem </a:t>
            </a:r>
            <a:r>
              <a:rPr lang="en-US" dirty="0" smtClean="0"/>
              <a:t>is  </a:t>
            </a:r>
            <a:r>
              <a:rPr lang="en-US" dirty="0"/>
              <a:t>resolved</a:t>
            </a:r>
            <a:r>
              <a:rPr lang="en-US" dirty="0" smtClean="0"/>
              <a:t>.</a:t>
            </a:r>
          </a:p>
          <a:p>
            <a:pPr marL="457200" lvl="1" indent="0">
              <a:buNone/>
            </a:pPr>
            <a:endParaRPr lang="en-US" dirty="0" smtClean="0"/>
          </a:p>
          <a:p>
            <a:pPr lvl="1"/>
            <a:r>
              <a:rPr lang="en-US" dirty="0"/>
              <a:t>Execute the upgrade tool again on the management node:</a:t>
            </a:r>
            <a:endParaRPr lang="en-US" dirty="0" smtClean="0"/>
          </a:p>
        </p:txBody>
      </p:sp>
    </p:spTree>
    <p:extLst>
      <p:ext uri="{BB962C8B-B14F-4D97-AF65-F5344CB8AC3E}">
        <p14:creationId xmlns:p14="http://schemas.microsoft.com/office/powerpoint/2010/main" val="39674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sp>
        <p:nvSpPr>
          <p:cNvPr id="15363" name="Content Placeholder 2"/>
          <p:cNvSpPr>
            <a:spLocks noGrp="1"/>
          </p:cNvSpPr>
          <p:nvPr>
            <p:ph idx="1"/>
          </p:nvPr>
        </p:nvSpPr>
        <p:spPr>
          <a:prstGeom prst="rect">
            <a:avLst/>
          </a:prstGeom>
        </p:spPr>
        <p:txBody>
          <a:bodyPr/>
          <a:lstStyle/>
          <a:p>
            <a:r>
              <a:rPr lang="en-US" dirty="0" smtClean="0"/>
              <a:t>Mandatory steps after Upgrade</a:t>
            </a:r>
          </a:p>
          <a:p>
            <a:pPr lvl="1"/>
            <a:r>
              <a:rPr lang="en-US" dirty="0" smtClean="0"/>
              <a:t>If you have disabled Auto decommissioning policy before upgrade, enable it.	</a:t>
            </a:r>
          </a:p>
          <a:p>
            <a:pPr lvl="1"/>
            <a:r>
              <a:rPr lang="en-US" dirty="0" smtClean="0"/>
              <a:t>Verify the Tuning parameter and make changes if necessary.</a:t>
            </a:r>
          </a:p>
          <a:p>
            <a:pPr lvl="1"/>
            <a:r>
              <a:rPr lang="en-US" dirty="0" smtClean="0"/>
              <a:t>If any of the disks appears degraded during upgrade, reset the disk using CMC.</a:t>
            </a:r>
          </a:p>
          <a:p>
            <a:pPr lvl="1"/>
            <a:r>
              <a:rPr lang="en-US" dirty="0" smtClean="0"/>
              <a:t>Make sure HTTPS certificate are available and secure connection can be established from the client.</a:t>
            </a:r>
          </a:p>
          <a:p>
            <a:pPr lvl="1"/>
            <a:r>
              <a:rPr lang="en-US" dirty="0" smtClean="0"/>
              <a:t>Any pound configuration changes apart from default will be over written by default value, you may need to re-apply pound settings.</a:t>
            </a:r>
          </a:p>
        </p:txBody>
      </p:sp>
    </p:spTree>
    <p:extLst>
      <p:ext uri="{BB962C8B-B14F-4D97-AF65-F5344CB8AC3E}">
        <p14:creationId xmlns:p14="http://schemas.microsoft.com/office/powerpoint/2010/main" val="24867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Upgrade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9740" y="678180"/>
            <a:ext cx="5692140" cy="419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49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Contact Information</a:t>
            </a:r>
            <a:endParaRPr lang="en-US" dirty="0"/>
          </a:p>
        </p:txBody>
      </p:sp>
      <p:sp>
        <p:nvSpPr>
          <p:cNvPr id="4" name="Content Placeholder 3"/>
          <p:cNvSpPr>
            <a:spLocks noGrp="1"/>
          </p:cNvSpPr>
          <p:nvPr>
            <p:ph idx="1"/>
          </p:nvPr>
        </p:nvSpPr>
        <p:spPr/>
        <p:txBody>
          <a:bodyPr/>
          <a:lstStyle/>
          <a:p>
            <a:r>
              <a:rPr lang="en-US" dirty="0" smtClean="0"/>
              <a:t>Email:</a:t>
            </a:r>
            <a:r>
              <a:rPr lang="en-US" dirty="0" smtClean="0">
                <a:solidFill>
                  <a:srgbClr val="00B6F1"/>
                </a:solidFill>
              </a:rPr>
              <a:t> Sunil.Joshi@Quantum.com</a:t>
            </a:r>
          </a:p>
          <a:p>
            <a:r>
              <a:rPr lang="en-US" dirty="0" smtClean="0"/>
              <a:t>Phone </a:t>
            </a:r>
            <a:r>
              <a:rPr lang="en-US" dirty="0" smtClean="0">
                <a:solidFill>
                  <a:srgbClr val="00B6F1"/>
                </a:solidFill>
              </a:rPr>
              <a:t>651-343-3766</a:t>
            </a:r>
          </a:p>
        </p:txBody>
      </p:sp>
    </p:spTree>
    <p:extLst>
      <p:ext uri="{BB962C8B-B14F-4D97-AF65-F5344CB8AC3E}">
        <p14:creationId xmlns:p14="http://schemas.microsoft.com/office/powerpoint/2010/main" val="386205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1" y="1918618"/>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sp>
        <p:nvSpPr>
          <p:cNvPr id="17" name="TextBox 16"/>
          <p:cNvSpPr txBox="1"/>
          <p:nvPr/>
        </p:nvSpPr>
        <p:spPr>
          <a:xfrm>
            <a:off x="885825" y="4725591"/>
            <a:ext cx="7310438" cy="338554"/>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spTree>
    <p:extLst>
      <p:ext uri="{BB962C8B-B14F-4D97-AF65-F5344CB8AC3E}">
        <p14:creationId xmlns:p14="http://schemas.microsoft.com/office/powerpoint/2010/main" val="370571323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Controller Installation</a:t>
            </a:r>
          </a:p>
          <a:p>
            <a:pPr lvl="1"/>
            <a:r>
              <a:rPr lang="en-US" dirty="0" smtClean="0"/>
              <a:t>After selecting option #1 , select the network interface to configure and </a:t>
            </a:r>
            <a:r>
              <a:rPr lang="en-US" dirty="0"/>
              <a:t>assign static </a:t>
            </a:r>
            <a:r>
              <a:rPr lang="en-US" dirty="0" smtClean="0"/>
              <a:t>IP (IP </a:t>
            </a:r>
            <a:r>
              <a:rPr lang="en-US" dirty="0"/>
              <a:t>which is accessible via Laptop or via LAN)</a:t>
            </a: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52196" y="2366819"/>
            <a:ext cx="4062076" cy="1997364"/>
          </a:xfrm>
          <a:prstGeom prst="rect">
            <a:avLst/>
          </a:prstGeom>
          <a:noFill/>
          <a:ln w="9525">
            <a:noFill/>
            <a:miter lim="800000"/>
            <a:headEnd/>
            <a:tailEnd/>
          </a:ln>
        </p:spPr>
      </p:pic>
      <p:pic>
        <p:nvPicPr>
          <p:cNvPr id="2" name="Picture 1" descr="thumb_IMG_1328_10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454" y="2366817"/>
            <a:ext cx="3937001" cy="2060863"/>
          </a:xfrm>
          <a:prstGeom prst="rect">
            <a:avLst/>
          </a:prstGeom>
        </p:spPr>
      </p:pic>
    </p:spTree>
    <p:extLst>
      <p:ext uri="{BB962C8B-B14F-4D97-AF65-F5344CB8AC3E}">
        <p14:creationId xmlns:p14="http://schemas.microsoft.com/office/powerpoint/2010/main" val="400262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Controller Installation</a:t>
            </a:r>
          </a:p>
          <a:p>
            <a:pPr lvl="1"/>
            <a:r>
              <a:rPr lang="en-US" dirty="0"/>
              <a:t>Once Installation is </a:t>
            </a:r>
            <a:r>
              <a:rPr lang="en-US" dirty="0" smtClean="0"/>
              <a:t>complete (and controller reboots), access </a:t>
            </a:r>
            <a:r>
              <a:rPr lang="en-US" dirty="0"/>
              <a:t>the </a:t>
            </a:r>
            <a:r>
              <a:rPr lang="en-US" dirty="0" smtClean="0"/>
              <a:t>CMC (Cloud Management Center) </a:t>
            </a:r>
            <a:r>
              <a:rPr lang="en-US" dirty="0"/>
              <a:t>via the IP </a:t>
            </a:r>
            <a:r>
              <a:rPr lang="en-US" dirty="0" smtClean="0"/>
              <a:t>assigned</a:t>
            </a:r>
          </a:p>
          <a:p>
            <a:pPr lvl="2"/>
            <a:r>
              <a:rPr lang="en-US" dirty="0" smtClean="0"/>
              <a:t>If IP is private, connect your Laptop directly to CMC</a:t>
            </a:r>
          </a:p>
          <a:p>
            <a:pPr lvl="3"/>
            <a:r>
              <a:rPr lang="en-US" dirty="0" smtClean="0"/>
              <a:t>You need to configure your laptop in same network.</a:t>
            </a:r>
          </a:p>
          <a:p>
            <a:pPr lvl="2"/>
            <a:r>
              <a:rPr lang="en-US" dirty="0" smtClean="0"/>
              <a:t>If IP is part of LAN and accessible via network, no need to connect directly</a:t>
            </a:r>
          </a:p>
          <a:p>
            <a:pPr lvl="2"/>
            <a:r>
              <a:rPr lang="en-US" dirty="0" smtClean="0"/>
              <a:t>Default user/password to access CMC = admin/admin</a:t>
            </a:r>
          </a:p>
          <a:p>
            <a:pPr lvl="3"/>
            <a:endParaRPr lang="en-US" dirty="0" smtClean="0"/>
          </a:p>
          <a:p>
            <a:pPr marL="914400" lvl="2" indent="0">
              <a:buNone/>
            </a:pPr>
            <a:endParaRPr lang="en-US" dirty="0" smtClean="0"/>
          </a:p>
          <a:p>
            <a:pPr lvl="2"/>
            <a:endParaRPr lang="en-US" dirty="0"/>
          </a:p>
          <a:p>
            <a:pPr lvl="2"/>
            <a:endParaRPr lang="en-US" dirty="0" smtClean="0"/>
          </a:p>
        </p:txBody>
      </p:sp>
    </p:spTree>
    <p:extLst>
      <p:ext uri="{BB962C8B-B14F-4D97-AF65-F5344CB8AC3E}">
        <p14:creationId xmlns:p14="http://schemas.microsoft.com/office/powerpoint/2010/main" val="63564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Controller Installation</a:t>
            </a:r>
          </a:p>
          <a:p>
            <a:pPr lvl="1"/>
            <a:r>
              <a:rPr lang="en-US" dirty="0" smtClean="0"/>
              <a:t>Add </a:t>
            </a:r>
            <a:r>
              <a:rPr lang="en-US" dirty="0"/>
              <a:t>the networks LAN (depending on Excel sheet) but usually following are required</a:t>
            </a:r>
          </a:p>
          <a:p>
            <a:pPr lvl="2"/>
            <a:r>
              <a:rPr lang="en-US" dirty="0"/>
              <a:t>Private-1 (Storage Network) : Via </a:t>
            </a:r>
            <a:r>
              <a:rPr lang="en-US" dirty="0" smtClean="0"/>
              <a:t>rack switch-1 </a:t>
            </a:r>
            <a:r>
              <a:rPr lang="en-US" dirty="0"/>
              <a:t>to storage node </a:t>
            </a:r>
            <a:r>
              <a:rPr lang="en-US" dirty="0" smtClean="0"/>
              <a:t>NIC-1</a:t>
            </a:r>
          </a:p>
          <a:p>
            <a:pPr lvl="2"/>
            <a:r>
              <a:rPr lang="en-US" dirty="0" smtClean="0"/>
              <a:t>DHCP_lan-private-1 (Automatically gets created if private-1 is selected as Managed Network)</a:t>
            </a:r>
            <a:endParaRPr lang="en-US" dirty="0"/>
          </a:p>
          <a:p>
            <a:pPr lvl="2"/>
            <a:r>
              <a:rPr lang="en-US" dirty="0" smtClean="0"/>
              <a:t>Private</a:t>
            </a:r>
            <a:r>
              <a:rPr lang="en-US" dirty="0"/>
              <a:t>-2 (Storage Network) :Via </a:t>
            </a:r>
            <a:r>
              <a:rPr lang="en-US" dirty="0" smtClean="0"/>
              <a:t>rack switch-2 </a:t>
            </a:r>
            <a:r>
              <a:rPr lang="en-US" dirty="0"/>
              <a:t>to storage node </a:t>
            </a:r>
            <a:r>
              <a:rPr lang="en-US" dirty="0" smtClean="0"/>
              <a:t>NIC-2</a:t>
            </a:r>
            <a:endParaRPr lang="en-US" dirty="0"/>
          </a:p>
          <a:p>
            <a:pPr lvl="2"/>
            <a:r>
              <a:rPr lang="en-US" dirty="0" smtClean="0"/>
              <a:t>Public Network-1 :  Customer facing network</a:t>
            </a:r>
          </a:p>
          <a:p>
            <a:pPr lvl="2"/>
            <a:r>
              <a:rPr lang="en-US" dirty="0" smtClean="0"/>
              <a:t>Public Network-2 :  Customer facing network</a:t>
            </a:r>
          </a:p>
          <a:p>
            <a:pPr lvl="2"/>
            <a:r>
              <a:rPr lang="en-US" dirty="0" smtClean="0"/>
              <a:t>1G Public : 1G public network , mainly for accessing CMC</a:t>
            </a:r>
          </a:p>
        </p:txBody>
      </p:sp>
    </p:spTree>
    <p:extLst>
      <p:ext uri="{BB962C8B-B14F-4D97-AF65-F5344CB8AC3E}">
        <p14:creationId xmlns:p14="http://schemas.microsoft.com/office/powerpoint/2010/main" val="262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Controller Installation</a:t>
            </a:r>
          </a:p>
          <a:p>
            <a:pPr lvl="1"/>
            <a:r>
              <a:rPr lang="en-US" dirty="0" smtClean="0"/>
              <a:t>Network LAN should look similar to following (except Name, Network addresses and </a:t>
            </a:r>
            <a:r>
              <a:rPr lang="en-US" dirty="0" err="1" smtClean="0"/>
              <a:t>Netmask</a:t>
            </a:r>
            <a:r>
              <a:rPr lang="en-US" dirty="0" smtClean="0"/>
              <a:t>)</a:t>
            </a:r>
            <a:endParaRPr lang="en-US" dirty="0"/>
          </a:p>
        </p:txBody>
      </p:sp>
      <p:pic>
        <p:nvPicPr>
          <p:cNvPr id="4" name="Picture 3" descr="Screen Shot 2015-08-03 at 9.04.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 y="2595418"/>
            <a:ext cx="8231909" cy="1803400"/>
          </a:xfrm>
          <a:prstGeom prst="rect">
            <a:avLst/>
          </a:prstGeom>
        </p:spPr>
      </p:pic>
    </p:spTree>
    <p:extLst>
      <p:ext uri="{BB962C8B-B14F-4D97-AF65-F5344CB8AC3E}">
        <p14:creationId xmlns:p14="http://schemas.microsoft.com/office/powerpoint/2010/main" val="35911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Finalizing the Cloud </a:t>
            </a:r>
            <a:r>
              <a:rPr lang="en-US" dirty="0"/>
              <a:t>S</a:t>
            </a:r>
            <a:r>
              <a:rPr lang="en-US" dirty="0" smtClean="0"/>
              <a:t>ervice Setup</a:t>
            </a:r>
          </a:p>
          <a:p>
            <a:pPr lvl="1"/>
            <a:r>
              <a:rPr lang="en-US" sz="1400" dirty="0" smtClean="0"/>
              <a:t>From CMC &gt; Dashboard &gt; Administration &gt; Lattus Management &gt; Installation</a:t>
            </a:r>
          </a:p>
          <a:p>
            <a:pPr lvl="2"/>
            <a:r>
              <a:rPr lang="en-US" sz="1400" dirty="0" smtClean="0"/>
              <a:t>Read and accept the License and click on “Initial configuration”</a:t>
            </a:r>
          </a:p>
          <a:p>
            <a:pPr lvl="2"/>
            <a:r>
              <a:rPr lang="en-US" sz="1400" dirty="0" smtClean="0"/>
              <a:t>General Tab </a:t>
            </a:r>
          </a:p>
          <a:p>
            <a:pPr lvl="3"/>
            <a:r>
              <a:rPr lang="en-US" sz="1400" dirty="0" smtClean="0"/>
              <a:t>Fill the Admin Email, password and SMTP server.</a:t>
            </a:r>
          </a:p>
        </p:txBody>
      </p:sp>
      <p:pic>
        <p:nvPicPr>
          <p:cNvPr id="2" name="Picture 1" descr="Screen Shot 2015-08-20 at 12.08.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1" y="2441864"/>
            <a:ext cx="6442364" cy="2372591"/>
          </a:xfrm>
          <a:prstGeom prst="rect">
            <a:avLst/>
          </a:prstGeom>
        </p:spPr>
      </p:pic>
    </p:spTree>
    <p:extLst>
      <p:ext uri="{BB962C8B-B14F-4D97-AF65-F5344CB8AC3E}">
        <p14:creationId xmlns:p14="http://schemas.microsoft.com/office/powerpoint/2010/main" val="124308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Finalizing the Cloud </a:t>
            </a:r>
            <a:r>
              <a:rPr lang="en-US" dirty="0"/>
              <a:t>S</a:t>
            </a:r>
            <a:r>
              <a:rPr lang="en-US" dirty="0" smtClean="0"/>
              <a:t>ervice Setup (cont.)</a:t>
            </a:r>
          </a:p>
          <a:p>
            <a:pPr lvl="2"/>
            <a:r>
              <a:rPr lang="en-US" dirty="0" smtClean="0"/>
              <a:t>Network Tab : Assign the LANs to port designated (Excel sheet)</a:t>
            </a:r>
          </a:p>
          <a:p>
            <a:pPr marL="914400" lvl="2" indent="0">
              <a:buNone/>
            </a:pPr>
            <a:endParaRPr lang="en-US" dirty="0" smtClean="0"/>
          </a:p>
        </p:txBody>
      </p:sp>
      <p:pic>
        <p:nvPicPr>
          <p:cNvPr id="2" name="Picture 1" descr="Screen Shot 2015-08-20 at 12.08.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73" y="1835729"/>
            <a:ext cx="7300452" cy="2770908"/>
          </a:xfrm>
          <a:prstGeom prst="rect">
            <a:avLst/>
          </a:prstGeom>
        </p:spPr>
      </p:pic>
    </p:spTree>
    <p:extLst>
      <p:ext uri="{BB962C8B-B14F-4D97-AF65-F5344CB8AC3E}">
        <p14:creationId xmlns:p14="http://schemas.microsoft.com/office/powerpoint/2010/main" val="97884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Finalizing the Cloud </a:t>
            </a:r>
            <a:r>
              <a:rPr lang="en-US" dirty="0"/>
              <a:t>S</a:t>
            </a:r>
            <a:r>
              <a:rPr lang="en-US" dirty="0" smtClean="0"/>
              <a:t>ervice Setup (cont.)</a:t>
            </a:r>
          </a:p>
          <a:p>
            <a:pPr lvl="2"/>
            <a:r>
              <a:rPr lang="en-US" sz="1400" dirty="0"/>
              <a:t>Site Information : Enter the name of the site (Customer supplied)</a:t>
            </a:r>
          </a:p>
          <a:p>
            <a:pPr lvl="3"/>
            <a:r>
              <a:rPr lang="en-US" sz="1400" dirty="0"/>
              <a:t>Select the Continent, Country and Correct time zone</a:t>
            </a:r>
          </a:p>
          <a:p>
            <a:pPr marL="914400" lvl="2"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273" y="1997363"/>
            <a:ext cx="5195454" cy="2586181"/>
          </a:xfrm>
          <a:prstGeom prst="rect">
            <a:avLst/>
          </a:prstGeom>
        </p:spPr>
      </p:pic>
    </p:spTree>
    <p:extLst>
      <p:ext uri="{BB962C8B-B14F-4D97-AF65-F5344CB8AC3E}">
        <p14:creationId xmlns:p14="http://schemas.microsoft.com/office/powerpoint/2010/main" val="37242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Installation Overview</a:t>
            </a:r>
          </a:p>
        </p:txBody>
      </p:sp>
      <p:sp>
        <p:nvSpPr>
          <p:cNvPr id="15363" name="Content Placeholder 2"/>
          <p:cNvSpPr>
            <a:spLocks noGrp="1"/>
          </p:cNvSpPr>
          <p:nvPr>
            <p:ph idx="1"/>
          </p:nvPr>
        </p:nvSpPr>
        <p:spPr>
          <a:prstGeom prst="rect">
            <a:avLst/>
          </a:prstGeom>
        </p:spPr>
        <p:txBody>
          <a:bodyPr/>
          <a:lstStyle/>
          <a:p>
            <a:r>
              <a:rPr lang="en-US" dirty="0" smtClean="0"/>
              <a:t>Lattus Pre-Installation</a:t>
            </a:r>
          </a:p>
          <a:p>
            <a:r>
              <a:rPr lang="en-US" dirty="0" smtClean="0"/>
              <a:t>Lattus Installation</a:t>
            </a:r>
          </a:p>
          <a:p>
            <a:r>
              <a:rPr lang="en-US" dirty="0" smtClean="0"/>
              <a:t>Lattus Configuration / Post Installation</a:t>
            </a:r>
          </a:p>
          <a:p>
            <a:r>
              <a:rPr lang="en-US" dirty="0" smtClean="0"/>
              <a:t>Lattus Tuning</a:t>
            </a:r>
          </a:p>
          <a:p>
            <a:r>
              <a:rPr lang="en-US" dirty="0" smtClean="0"/>
              <a:t>Burn-in Test</a:t>
            </a:r>
          </a:p>
          <a:p>
            <a:r>
              <a:rPr lang="en-US" dirty="0" smtClean="0"/>
              <a:t>Lattus Usage</a:t>
            </a:r>
          </a:p>
          <a:p>
            <a:r>
              <a:rPr lang="en-US" dirty="0" smtClean="0"/>
              <a:t>StorNext GUI Configuration</a:t>
            </a:r>
          </a:p>
          <a:p>
            <a:r>
              <a:rPr lang="en-US" dirty="0" smtClean="0"/>
              <a:t>Lattus Upgrades</a:t>
            </a:r>
          </a:p>
          <a:p>
            <a:pPr marL="1371600" lvl="3" indent="0">
              <a:buNone/>
            </a:pPr>
            <a:endParaRPr lang="en-US" dirty="0" smtClean="0"/>
          </a:p>
          <a:p>
            <a:pPr marL="1371600" lvl="3" indent="0">
              <a:buNone/>
            </a:pPr>
            <a:endParaRPr lang="en-US" dirty="0" smtClean="0"/>
          </a:p>
          <a:p>
            <a:pPr lvl="3"/>
            <a:endParaRPr lang="en-US" dirty="0"/>
          </a:p>
          <a:p>
            <a:pPr marL="0" indent="0">
              <a:buNone/>
            </a:pPr>
            <a:endParaRPr lang="en-US" sz="1200" dirty="0"/>
          </a:p>
          <a:p>
            <a:pPr lvl="1"/>
            <a:endParaRPr lang="en-US" sz="1200" dirty="0" smtClean="0"/>
          </a:p>
          <a:p>
            <a:pPr lvl="1"/>
            <a:endParaRPr lang="en-US" dirty="0" smtClean="0"/>
          </a:p>
        </p:txBody>
      </p:sp>
    </p:spTree>
    <p:extLst>
      <p:ext uri="{BB962C8B-B14F-4D97-AF65-F5344CB8AC3E}">
        <p14:creationId xmlns:p14="http://schemas.microsoft.com/office/powerpoint/2010/main" val="1593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Finalizing the Cloud </a:t>
            </a:r>
            <a:r>
              <a:rPr lang="en-US" dirty="0"/>
              <a:t>S</a:t>
            </a:r>
            <a:r>
              <a:rPr lang="en-US" dirty="0" smtClean="0"/>
              <a:t>ervice Setup (cont.)</a:t>
            </a:r>
          </a:p>
          <a:p>
            <a:pPr lvl="2"/>
            <a:r>
              <a:rPr lang="en-US" sz="1400" dirty="0"/>
              <a:t>Location Tab : Enter Quantum Lattus System Serial number</a:t>
            </a:r>
          </a:p>
          <a:p>
            <a:pPr lvl="3"/>
            <a:r>
              <a:rPr lang="en-US" sz="1400" dirty="0"/>
              <a:t>Click Next to continue the Initialization process.</a:t>
            </a:r>
          </a:p>
          <a:p>
            <a:pPr marL="914400" lvl="2" indent="0">
              <a:buNone/>
            </a:pPr>
            <a:endParaRPr lang="en-US" dirty="0" smtClean="0"/>
          </a:p>
        </p:txBody>
      </p:sp>
      <p:pic>
        <p:nvPicPr>
          <p:cNvPr id="3" name="Picture 2" descr="Screen Shot 2015-08-20 at 12.10.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40" y="2035233"/>
            <a:ext cx="5784273" cy="2609272"/>
          </a:xfrm>
          <a:prstGeom prst="rect">
            <a:avLst/>
          </a:prstGeom>
        </p:spPr>
      </p:pic>
    </p:spTree>
    <p:extLst>
      <p:ext uri="{BB962C8B-B14F-4D97-AF65-F5344CB8AC3E}">
        <p14:creationId xmlns:p14="http://schemas.microsoft.com/office/powerpoint/2010/main" val="77896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Finalizing the Cloud </a:t>
            </a:r>
            <a:r>
              <a:rPr lang="en-US" dirty="0"/>
              <a:t>S</a:t>
            </a:r>
            <a:r>
              <a:rPr lang="en-US" dirty="0" smtClean="0"/>
              <a:t>ervice Setup (cont.)</a:t>
            </a:r>
          </a:p>
          <a:p>
            <a:pPr lvl="2"/>
            <a:r>
              <a:rPr lang="en-US" sz="1400" dirty="0" smtClean="0"/>
              <a:t>Click apply to commit the changes (may take around 20 minutes)</a:t>
            </a:r>
          </a:p>
          <a:p>
            <a:pPr lvl="2"/>
            <a:endParaRPr lang="en-US" sz="1400" dirty="0"/>
          </a:p>
          <a:p>
            <a:pPr marL="914400" lvl="2" indent="0">
              <a:buNone/>
            </a:pPr>
            <a:endParaRPr lang="en-US" dirty="0" smtClean="0"/>
          </a:p>
        </p:txBody>
      </p:sp>
      <p:pic>
        <p:nvPicPr>
          <p:cNvPr id="2" name="Picture 1" descr="Screen Shot 2015-08-20 at 12.1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78000"/>
            <a:ext cx="6541265" cy="2701636"/>
          </a:xfrm>
          <a:prstGeom prst="rect">
            <a:avLst/>
          </a:prstGeom>
        </p:spPr>
      </p:pic>
    </p:spTree>
    <p:extLst>
      <p:ext uri="{BB962C8B-B14F-4D97-AF65-F5344CB8AC3E}">
        <p14:creationId xmlns:p14="http://schemas.microsoft.com/office/powerpoint/2010/main" val="370209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216220" cy="3658610"/>
          </a:xfrm>
          <a:prstGeom prst="rect">
            <a:avLst/>
          </a:prstGeom>
        </p:spPr>
        <p:txBody>
          <a:bodyPr/>
          <a:lstStyle/>
          <a:p>
            <a:r>
              <a:rPr lang="en-US" dirty="0" smtClean="0"/>
              <a:t>Post Installation of the Management Controller</a:t>
            </a:r>
          </a:p>
          <a:p>
            <a:pPr lvl="1"/>
            <a:r>
              <a:rPr lang="en-US" sz="1600" dirty="0" smtClean="0"/>
              <a:t>During Installation, the CMC is assigned CPUNODE1 name.  If desired you can change it (select the controller node, edit and change the name).</a:t>
            </a:r>
          </a:p>
          <a:p>
            <a:pPr lvl="1"/>
            <a:r>
              <a:rPr lang="en-US" sz="1600" dirty="0" smtClean="0"/>
              <a:t>Adding racks and Data Centers</a:t>
            </a:r>
          </a:p>
          <a:p>
            <a:pPr lvl="2"/>
            <a:r>
              <a:rPr lang="en-US" sz="1400" dirty="0" smtClean="0"/>
              <a:t>If Lattus network spans multiple data centers or multiple racks, you will need to specify in the CMC which nodes are located to which racks and data centers.</a:t>
            </a:r>
          </a:p>
          <a:p>
            <a:pPr lvl="2"/>
            <a:r>
              <a:rPr lang="en-US" sz="1400" dirty="0" smtClean="0"/>
              <a:t>This is important as the way Lattus writes and retrieves data. </a:t>
            </a:r>
          </a:p>
          <a:p>
            <a:pPr lvl="2"/>
            <a:r>
              <a:rPr lang="en-US" sz="1400" smtClean="0"/>
              <a:t>Guarantee disk safety (will cover later).</a:t>
            </a:r>
          </a:p>
          <a:p>
            <a:pPr lvl="2"/>
            <a:r>
              <a:rPr lang="en-US" sz="1400" smtClean="0"/>
              <a:t>Prevent </a:t>
            </a:r>
            <a:r>
              <a:rPr lang="en-US" sz="1400" dirty="0" smtClean="0"/>
              <a:t>WAN overloading.</a:t>
            </a:r>
          </a:p>
          <a:p>
            <a:pPr lvl="1"/>
            <a:r>
              <a:rPr lang="en-US" sz="1600" dirty="0" smtClean="0"/>
              <a:t>Checking the Time or setting NTP server</a:t>
            </a:r>
          </a:p>
          <a:p>
            <a:pPr lvl="2"/>
            <a:r>
              <a:rPr lang="en-US" sz="1400" dirty="0" smtClean="0"/>
              <a:t>Dashboard &gt; Administration &gt; Lattus Management &gt; Installation &gt; Configure NTP.</a:t>
            </a:r>
          </a:p>
          <a:p>
            <a:pPr lvl="2"/>
            <a:r>
              <a:rPr lang="en-US" sz="1400" dirty="0" smtClean="0"/>
              <a:t>Add the NTP server (accessible via IP or DNS)</a:t>
            </a:r>
          </a:p>
          <a:p>
            <a:pPr lvl="3"/>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24308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Configuring Additional Controller Nodes</a:t>
            </a:r>
          </a:p>
          <a:p>
            <a:pPr lvl="1"/>
            <a:r>
              <a:rPr lang="en-US" dirty="0" smtClean="0"/>
              <a:t>Power up the controller node</a:t>
            </a:r>
          </a:p>
          <a:p>
            <a:pPr lvl="2"/>
            <a:r>
              <a:rPr lang="en-US" sz="1400" dirty="0" smtClean="0"/>
              <a:t>OS can be installed via USB</a:t>
            </a:r>
          </a:p>
          <a:p>
            <a:pPr lvl="2"/>
            <a:r>
              <a:rPr lang="en-US" sz="1400" dirty="0" smtClean="0"/>
              <a:t>Steps is similar to CMC installation, except selecting “Install remote node” from the Amplidata/HGST OS boot menu</a:t>
            </a:r>
          </a:p>
          <a:p>
            <a:pPr marL="914400" lvl="2" indent="0">
              <a:buNone/>
            </a:pPr>
            <a:endParaRPr lang="en-US" dirty="0" smtClean="0"/>
          </a:p>
        </p:txBody>
      </p:sp>
      <p:pic>
        <p:nvPicPr>
          <p:cNvPr id="2" name="Picture 1" descr="thumb_IMG_1333_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482273"/>
            <a:ext cx="6650182" cy="2112818"/>
          </a:xfrm>
          <a:prstGeom prst="rect">
            <a:avLst/>
          </a:prstGeom>
        </p:spPr>
      </p:pic>
    </p:spTree>
    <p:extLst>
      <p:ext uri="{BB962C8B-B14F-4D97-AF65-F5344CB8AC3E}">
        <p14:creationId xmlns:p14="http://schemas.microsoft.com/office/powerpoint/2010/main" val="79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Configuring Additional Controller Nodes</a:t>
            </a:r>
          </a:p>
          <a:p>
            <a:pPr lvl="2"/>
            <a:r>
              <a:rPr lang="en-US" sz="1400" dirty="0" smtClean="0"/>
              <a:t>Select the network interface connected to the Rack switch of the management LAN</a:t>
            </a:r>
          </a:p>
          <a:p>
            <a:pPr lvl="3"/>
            <a:r>
              <a:rPr lang="en-US" sz="1100" dirty="0" smtClean="0"/>
              <a:t>Select DHCP address and confirm and verify that DHCP address is within range of DHCP addresses (In CMC)</a:t>
            </a:r>
          </a:p>
          <a:p>
            <a:pPr lvl="3"/>
            <a:r>
              <a:rPr lang="en-US" sz="1100" dirty="0" smtClean="0"/>
              <a:t>Accept the default settings</a:t>
            </a:r>
          </a:p>
          <a:p>
            <a:pPr lvl="3"/>
            <a:r>
              <a:rPr lang="en-US" sz="1100" dirty="0" smtClean="0"/>
              <a:t>Once installation complete, remove the USB and reboot the node</a:t>
            </a:r>
          </a:p>
          <a:p>
            <a:pPr lvl="3"/>
            <a:r>
              <a:rPr lang="en-US" sz="1100" dirty="0" smtClean="0"/>
              <a:t>Login to the installed node, verify DHCP address is visible.</a:t>
            </a:r>
          </a:p>
          <a:p>
            <a:pPr lvl="1"/>
            <a:r>
              <a:rPr lang="en-US" sz="1400" dirty="0" smtClean="0"/>
              <a:t>Repeat for any additional controller node.</a:t>
            </a:r>
          </a:p>
          <a:p>
            <a:pPr lvl="1"/>
            <a:endParaRPr lang="en-US" sz="1400" dirty="0" smtClean="0"/>
          </a:p>
          <a:p>
            <a:pPr marL="914400" lvl="2" indent="0">
              <a:buNone/>
            </a:pPr>
            <a:endParaRPr lang="en-US" dirty="0" smtClean="0"/>
          </a:p>
        </p:txBody>
      </p:sp>
      <p:pic>
        <p:nvPicPr>
          <p:cNvPr id="2" name="Picture 1" descr="thumb_IMG_1338_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365" y="2897909"/>
            <a:ext cx="6858000" cy="1616364"/>
          </a:xfrm>
          <a:prstGeom prst="rect">
            <a:avLst/>
          </a:prstGeom>
        </p:spPr>
      </p:pic>
    </p:spTree>
    <p:extLst>
      <p:ext uri="{BB962C8B-B14F-4D97-AF65-F5344CB8AC3E}">
        <p14:creationId xmlns:p14="http://schemas.microsoft.com/office/powerpoint/2010/main" val="42050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Adding Controller Node Device</a:t>
            </a:r>
          </a:p>
          <a:p>
            <a:pPr lvl="1"/>
            <a:r>
              <a:rPr lang="en-US" sz="1100" dirty="0" smtClean="0"/>
              <a:t>After the controller node has been rebooted, from CMC add the device from</a:t>
            </a:r>
          </a:p>
          <a:p>
            <a:pPr marL="914400" lvl="2" indent="0">
              <a:buNone/>
            </a:pPr>
            <a:r>
              <a:rPr lang="en-US" sz="1100" dirty="0" smtClean="0"/>
              <a:t> Dashboard &gt; Administration &gt; Hardware &gt; Servers &gt; Unmanaged Devices &gt; Uninitialized</a:t>
            </a:r>
          </a:p>
          <a:p>
            <a:pPr lvl="2"/>
            <a:r>
              <a:rPr lang="en-US" sz="1100" dirty="0" smtClean="0"/>
              <a:t>Give the Node name</a:t>
            </a:r>
          </a:p>
          <a:p>
            <a:pPr lvl="2"/>
            <a:r>
              <a:rPr lang="en-US" sz="1100" dirty="0" smtClean="0"/>
              <a:t>Node IP Address (The DHCP address in previous screen)</a:t>
            </a:r>
          </a:p>
          <a:p>
            <a:pPr lvl="2"/>
            <a:r>
              <a:rPr lang="en-US" sz="1100" dirty="0" smtClean="0"/>
              <a:t>Node MAC address (Only needed for Multi-geo)</a:t>
            </a:r>
          </a:p>
          <a:p>
            <a:pPr lvl="1"/>
            <a:r>
              <a:rPr lang="en-US" sz="1100" dirty="0" smtClean="0"/>
              <a:t>Click Next and wait for job to finish and repeat the step for any additional controller nodes.</a:t>
            </a:r>
          </a:p>
          <a:p>
            <a:pPr lvl="1"/>
            <a:r>
              <a:rPr lang="en-US" sz="1100" dirty="0" smtClean="0"/>
              <a:t>After successfully adding, these nodes will appear as ACTIVE</a:t>
            </a:r>
          </a:p>
          <a:p>
            <a:pPr lvl="2"/>
            <a:endParaRPr lang="en-US" dirty="0" smtClean="0"/>
          </a:p>
        </p:txBody>
      </p:sp>
      <p:pic>
        <p:nvPicPr>
          <p:cNvPr id="2" name="Picture 1" descr="Screen Shot 2015-08-20 at 3.34.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45" y="2851727"/>
            <a:ext cx="6430818" cy="1685636"/>
          </a:xfrm>
          <a:prstGeom prst="rect">
            <a:avLst/>
          </a:prstGeom>
        </p:spPr>
      </p:pic>
    </p:spTree>
    <p:extLst>
      <p:ext uri="{BB962C8B-B14F-4D97-AF65-F5344CB8AC3E}">
        <p14:creationId xmlns:p14="http://schemas.microsoft.com/office/powerpoint/2010/main" val="394322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14987" y="948026"/>
            <a:ext cx="8216220" cy="3576473"/>
          </a:xfrm>
          <a:prstGeom prst="rect">
            <a:avLst/>
          </a:prstGeom>
        </p:spPr>
        <p:txBody>
          <a:bodyPr/>
          <a:lstStyle/>
          <a:p>
            <a:r>
              <a:rPr lang="en-US" dirty="0" smtClean="0"/>
              <a:t>Initializing a Controller Node</a:t>
            </a:r>
          </a:p>
          <a:p>
            <a:pPr lvl="1"/>
            <a:r>
              <a:rPr lang="en-US" sz="1100" dirty="0" smtClean="0"/>
              <a:t>Dashboard &gt; Administration &gt; Hardware &gt; Servers &gt; Unmanaged Devices &gt; Uninitialized</a:t>
            </a:r>
          </a:p>
          <a:p>
            <a:pPr lvl="2"/>
            <a:r>
              <a:rPr lang="en-US" sz="1100" dirty="0" smtClean="0"/>
              <a:t>Click on the Active controller node and select Initialize device in right panel.</a:t>
            </a:r>
          </a:p>
          <a:p>
            <a:pPr lvl="3"/>
            <a:r>
              <a:rPr lang="en-US" sz="1100" dirty="0" smtClean="0"/>
              <a:t>Assign the name</a:t>
            </a:r>
          </a:p>
          <a:p>
            <a:pPr lvl="3"/>
            <a:r>
              <a:rPr lang="en-US" sz="1100" dirty="0" smtClean="0"/>
              <a:t>Select the node type (Controller Node)</a:t>
            </a:r>
          </a:p>
          <a:p>
            <a:pPr lvl="3"/>
            <a:r>
              <a:rPr lang="en-US" sz="1100" dirty="0" smtClean="0"/>
              <a:t>Datacenter : Select the datacenter in which node is installed.</a:t>
            </a:r>
          </a:p>
          <a:p>
            <a:pPr lvl="3"/>
            <a:r>
              <a:rPr lang="en-US" sz="1100" dirty="0" smtClean="0"/>
              <a:t>Rack: select the rack in which node is installed.</a:t>
            </a:r>
          </a:p>
          <a:p>
            <a:pPr marL="914400" lvl="2" indent="0">
              <a:buNone/>
            </a:pPr>
            <a:endParaRPr lang="en-US" dirty="0" smtClean="0"/>
          </a:p>
        </p:txBody>
      </p:sp>
      <p:pic>
        <p:nvPicPr>
          <p:cNvPr id="2" name="Picture 1" descr="Screen Shot 2015-08-20 at 3.4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11" y="2664113"/>
            <a:ext cx="6897253" cy="1850160"/>
          </a:xfrm>
          <a:prstGeom prst="rect">
            <a:avLst/>
          </a:prstGeom>
        </p:spPr>
      </p:pic>
    </p:spTree>
    <p:extLst>
      <p:ext uri="{BB962C8B-B14F-4D97-AF65-F5344CB8AC3E}">
        <p14:creationId xmlns:p14="http://schemas.microsoft.com/office/powerpoint/2010/main" val="17271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Initializing a Controller Node</a:t>
            </a:r>
          </a:p>
          <a:p>
            <a:pPr lvl="1"/>
            <a:r>
              <a:rPr lang="en-US" sz="1100" dirty="0" smtClean="0"/>
              <a:t>Network Configuration : Assign the proper LANs to the different Network Interface (as per Worksheet)</a:t>
            </a:r>
          </a:p>
          <a:p>
            <a:pPr lvl="3"/>
            <a:r>
              <a:rPr lang="en-US" sz="1100" dirty="0" smtClean="0"/>
              <a:t>Confirm and re-verify the setting and click Next to initiate Initialization.</a:t>
            </a:r>
          </a:p>
          <a:p>
            <a:pPr lvl="1"/>
            <a:r>
              <a:rPr lang="en-US" sz="1100" dirty="0" smtClean="0"/>
              <a:t>After successfully initialization, node will appear under CMC &gt; Controller Nodes</a:t>
            </a:r>
          </a:p>
          <a:p>
            <a:pPr lvl="1"/>
            <a:r>
              <a:rPr lang="en-US" sz="1100" dirty="0"/>
              <a:t>Repeat the step for any additional controller </a:t>
            </a:r>
            <a:r>
              <a:rPr lang="en-US" sz="1100" dirty="0" smtClean="0"/>
              <a:t>nodes to be initialized.</a:t>
            </a:r>
            <a:endParaRPr lang="en-US" sz="1100" dirty="0"/>
          </a:p>
          <a:p>
            <a:pPr lvl="1"/>
            <a:endParaRPr lang="en-US" dirty="0" smtClean="0"/>
          </a:p>
          <a:p>
            <a:pPr lvl="2"/>
            <a:endParaRPr lang="en-US" dirty="0" smtClean="0"/>
          </a:p>
        </p:txBody>
      </p:sp>
      <p:pic>
        <p:nvPicPr>
          <p:cNvPr id="3" name="Picture 2" descr="Screen Shot 2015-08-20 at 3.41.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2205183"/>
            <a:ext cx="6815626" cy="2401454"/>
          </a:xfrm>
          <a:prstGeom prst="rect">
            <a:avLst/>
          </a:prstGeom>
        </p:spPr>
      </p:pic>
    </p:spTree>
    <p:extLst>
      <p:ext uri="{BB962C8B-B14F-4D97-AF65-F5344CB8AC3E}">
        <p14:creationId xmlns:p14="http://schemas.microsoft.com/office/powerpoint/2010/main" val="6371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48026"/>
            <a:ext cx="8529120" cy="3576473"/>
          </a:xfrm>
          <a:prstGeom prst="rect">
            <a:avLst/>
          </a:prstGeom>
        </p:spPr>
        <p:txBody>
          <a:bodyPr/>
          <a:lstStyle/>
          <a:p>
            <a:r>
              <a:rPr lang="en-US" dirty="0" smtClean="0"/>
              <a:t>A Metastore is a system of processes to store metadata of objects, superblocks, spreads, policies and namespaces.</a:t>
            </a:r>
          </a:p>
          <a:p>
            <a:pPr lvl="2"/>
            <a:r>
              <a:rPr lang="en-US" dirty="0" smtClean="0"/>
              <a:t>Metastore sizing should be done before any attempt to create the metastore (refer to Admin Guide or Sizing tool).</a:t>
            </a:r>
          </a:p>
          <a:p>
            <a:pPr lvl="2"/>
            <a:r>
              <a:rPr lang="en-US" dirty="0" smtClean="0"/>
              <a:t>Metastore resides on the SSD on each controller node.</a:t>
            </a:r>
          </a:p>
          <a:p>
            <a:pPr lvl="2"/>
            <a:r>
              <a:rPr lang="en-US" dirty="0" smtClean="0"/>
              <a:t>Any changes in the sizing or deletion can cause some disruption and is not advisable.</a:t>
            </a:r>
          </a:p>
          <a:p>
            <a:pPr lvl="2"/>
            <a:r>
              <a:rPr lang="en-US" dirty="0" smtClean="0"/>
              <a:t>Small files should be taken into consideration while calculating the sizing of the metastore.</a:t>
            </a:r>
          </a:p>
          <a:p>
            <a:pPr lvl="2"/>
            <a:r>
              <a:rPr lang="en-US" dirty="0" smtClean="0"/>
              <a:t>A Metastore can’t grow beyond its limit.</a:t>
            </a:r>
          </a:p>
          <a:p>
            <a:pPr lvl="2"/>
            <a:r>
              <a:rPr lang="en-US" dirty="0" smtClean="0"/>
              <a:t>Metastore consists of exactly 3 SSDs.</a:t>
            </a:r>
          </a:p>
        </p:txBody>
      </p:sp>
    </p:spTree>
    <p:extLst>
      <p:ext uri="{BB962C8B-B14F-4D97-AF65-F5344CB8AC3E}">
        <p14:creationId xmlns:p14="http://schemas.microsoft.com/office/powerpoint/2010/main" val="26445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4" y="948026"/>
            <a:ext cx="8448013" cy="3576473"/>
          </a:xfrm>
          <a:prstGeom prst="rect">
            <a:avLst/>
          </a:prstGeom>
        </p:spPr>
        <p:txBody>
          <a:bodyPr/>
          <a:lstStyle/>
          <a:p>
            <a:r>
              <a:rPr lang="en-US" dirty="0" smtClean="0"/>
              <a:t>Metastore</a:t>
            </a:r>
          </a:p>
          <a:p>
            <a:pPr lvl="1"/>
            <a:r>
              <a:rPr lang="en-US" dirty="0" smtClean="0"/>
              <a:t>Internal defined metastore (default created by system)</a:t>
            </a:r>
          </a:p>
          <a:p>
            <a:pPr lvl="2"/>
            <a:r>
              <a:rPr lang="en-US" dirty="0" smtClean="0"/>
              <a:t>env_metastore = 20GiB</a:t>
            </a:r>
          </a:p>
          <a:p>
            <a:pPr lvl="3"/>
            <a:r>
              <a:rPr lang="en-US" dirty="0" smtClean="0"/>
              <a:t>This is used to keep all the metadata of the storage system (information on policies, namespaces..)</a:t>
            </a:r>
          </a:p>
          <a:p>
            <a:pPr lvl="2"/>
            <a:r>
              <a:rPr lang="en-US" dirty="0" smtClean="0"/>
              <a:t>Framework metasotre = 20GiB</a:t>
            </a:r>
          </a:p>
          <a:p>
            <a:pPr lvl="3"/>
            <a:r>
              <a:rPr lang="en-US" dirty="0" smtClean="0"/>
              <a:t>The framework contains all information on monitoring , events &amp; GUI</a:t>
            </a:r>
          </a:p>
          <a:p>
            <a:pPr lvl="3"/>
            <a:endParaRPr lang="en-US" dirty="0" smtClean="0"/>
          </a:p>
          <a:p>
            <a:pPr lvl="2"/>
            <a:endParaRPr lang="en-US" dirty="0" smtClean="0"/>
          </a:p>
        </p:txBody>
      </p:sp>
      <p:pic>
        <p:nvPicPr>
          <p:cNvPr id="2" name="Picture 1"/>
          <p:cNvPicPr>
            <a:picLocks noChangeAspect="1"/>
          </p:cNvPicPr>
          <p:nvPr/>
        </p:nvPicPr>
        <p:blipFill>
          <a:blip r:embed="rId3"/>
          <a:stretch>
            <a:fillRect/>
          </a:stretch>
        </p:blipFill>
        <p:spPr>
          <a:xfrm>
            <a:off x="1085273" y="3204440"/>
            <a:ext cx="7353300" cy="1217469"/>
          </a:xfrm>
          <a:prstGeom prst="rect">
            <a:avLst/>
          </a:prstGeom>
        </p:spPr>
      </p:pic>
    </p:spTree>
    <p:extLst>
      <p:ext uri="{BB962C8B-B14F-4D97-AF65-F5344CB8AC3E}">
        <p14:creationId xmlns:p14="http://schemas.microsoft.com/office/powerpoint/2010/main" val="9860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r>
              <a:rPr lang="en-US" sz="1800" dirty="0" smtClean="0"/>
              <a:t>Lattus Single Site (Single Rack)</a:t>
            </a:r>
          </a:p>
          <a:p>
            <a:pPr marL="914400" lvl="2" indent="0">
              <a:buNone/>
            </a:pPr>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413" y="1219200"/>
            <a:ext cx="1553414" cy="317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7"/>
          <p:cNvSpPr txBox="1">
            <a:spLocks/>
          </p:cNvSpPr>
          <p:nvPr/>
        </p:nvSpPr>
        <p:spPr bwMode="auto">
          <a:xfrm>
            <a:off x="328920" y="1228298"/>
            <a:ext cx="6772275" cy="1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a:solidFill>
                  <a:schemeClr val="tx1">
                    <a:lumMod val="75000"/>
                    <a:lumOff val="25000"/>
                  </a:schemeClr>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a:solidFill>
                  <a:schemeClr val="tx1">
                    <a:lumMod val="75000"/>
                    <a:lumOff val="25000"/>
                  </a:schemeClr>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a:solidFill>
                  <a:schemeClr val="tx1">
                    <a:lumMod val="75000"/>
                    <a:lumOff val="25000"/>
                  </a:schemeClr>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a:solidFill>
                  <a:schemeClr val="tx1">
                    <a:lumMod val="75000"/>
                    <a:lumOff val="25000"/>
                  </a:schemeClr>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a:solidFill>
                  <a:schemeClr val="tx1">
                    <a:lumMod val="75000"/>
                    <a:lumOff val="25000"/>
                  </a:schemeClr>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kern="0" dirty="0" smtClean="0"/>
          </a:p>
          <a:p>
            <a:r>
              <a:rPr lang="en-US" sz="1600" kern="0" dirty="0" smtClean="0"/>
              <a:t>Lattus Single Site Lattus S10/S20/S30 Storage Node</a:t>
            </a:r>
          </a:p>
          <a:p>
            <a:pPr lvl="1"/>
            <a:r>
              <a:rPr lang="en-US" sz="1600" kern="0" dirty="0" smtClean="0"/>
              <a:t>Extensible storage for the object data</a:t>
            </a:r>
          </a:p>
          <a:p>
            <a:r>
              <a:rPr lang="en-US" sz="1600" kern="0" dirty="0" smtClean="0"/>
              <a:t>Lattus C10/C5 Controller Node</a:t>
            </a:r>
          </a:p>
          <a:p>
            <a:pPr lvl="1"/>
            <a:r>
              <a:rPr lang="en-US" sz="1600" kern="0" dirty="0" smtClean="0"/>
              <a:t>The brains of the Lattus wide area storage </a:t>
            </a:r>
          </a:p>
          <a:p>
            <a:r>
              <a:rPr lang="en-US" sz="1600" kern="0" dirty="0" smtClean="0"/>
              <a:t>Lattus S60/S55 Rack Switch</a:t>
            </a:r>
            <a:endParaRPr lang="en-US" sz="1600" kern="0" dirty="0"/>
          </a:p>
          <a:p>
            <a:pPr lvl="1"/>
            <a:r>
              <a:rPr lang="en-US" sz="1600" kern="0" dirty="0" smtClean="0"/>
              <a:t>Provides interconnectivity between controllers and storage nodes.</a:t>
            </a:r>
            <a:endParaRPr lang="en-US" sz="1600" kern="0" dirty="0"/>
          </a:p>
          <a:p>
            <a:r>
              <a:rPr lang="en-US" sz="1600" kern="0" dirty="0" smtClean="0"/>
              <a:t>Lattus-M (M662)</a:t>
            </a:r>
          </a:p>
          <a:p>
            <a:pPr lvl="1"/>
            <a:r>
              <a:rPr lang="en-US" sz="1600" kern="0" dirty="0" smtClean="0"/>
              <a:t>StorNext Storage Manager accessing Lattus via REST/S3 Interface</a:t>
            </a:r>
          </a:p>
          <a:p>
            <a:pPr>
              <a:buFont typeface="Wingdings" pitchFamily="2" charset="2"/>
              <a:buNone/>
            </a:pPr>
            <a:endParaRPr lang="en-US" kern="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4" y="948026"/>
            <a:ext cx="8448013" cy="3576473"/>
          </a:xfrm>
          <a:prstGeom prst="rect">
            <a:avLst/>
          </a:prstGeom>
        </p:spPr>
        <p:txBody>
          <a:bodyPr/>
          <a:lstStyle/>
          <a:p>
            <a:r>
              <a:rPr lang="en-US" dirty="0" smtClean="0"/>
              <a:t>Metastore</a:t>
            </a:r>
          </a:p>
          <a:p>
            <a:pPr lvl="2"/>
            <a:r>
              <a:rPr lang="en-US" dirty="0" smtClean="0"/>
              <a:t>Expanding the default metastore.</a:t>
            </a:r>
          </a:p>
          <a:p>
            <a:pPr lvl="2"/>
            <a:r>
              <a:rPr lang="en-US" dirty="0" smtClean="0"/>
              <a:t>In the metastore Windows, click on the desired metastore</a:t>
            </a:r>
          </a:p>
          <a:p>
            <a:pPr lvl="2"/>
            <a:r>
              <a:rPr lang="en-US" dirty="0" smtClean="0"/>
              <a:t>Click on Add Disks in the right pane.</a:t>
            </a:r>
          </a:p>
          <a:p>
            <a:pPr lvl="2"/>
            <a:r>
              <a:rPr lang="en-US" dirty="0" smtClean="0"/>
              <a:t>Select the SSD on </a:t>
            </a:r>
          </a:p>
          <a:p>
            <a:pPr marL="914400" lvl="2" indent="0">
              <a:buNone/>
            </a:pPr>
            <a:r>
              <a:rPr lang="en-US" dirty="0" smtClean="0"/>
              <a:t>    controller2 and controller3 </a:t>
            </a:r>
          </a:p>
          <a:p>
            <a:pPr lvl="2"/>
            <a:r>
              <a:rPr lang="en-US" dirty="0" smtClean="0"/>
              <a:t>Don</a:t>
            </a:r>
            <a:r>
              <a:rPr lang="fr-FR" dirty="0" smtClean="0"/>
              <a:t>’</a:t>
            </a:r>
            <a:r>
              <a:rPr lang="en-US" dirty="0" smtClean="0"/>
              <a:t>t expand more  </a:t>
            </a:r>
          </a:p>
          <a:p>
            <a:pPr marL="914400" lvl="2" indent="0">
              <a:buNone/>
            </a:pPr>
            <a:r>
              <a:rPr lang="en-US" dirty="0" smtClean="0"/>
              <a:t>    than one metastore </a:t>
            </a:r>
          </a:p>
          <a:p>
            <a:pPr marL="914400" lvl="2" indent="0">
              <a:buNone/>
            </a:pPr>
            <a:r>
              <a:rPr lang="en-US" dirty="0" smtClean="0"/>
              <a:t>    at the same time.</a:t>
            </a:r>
          </a:p>
          <a:p>
            <a:pPr lvl="3"/>
            <a:endParaRPr lang="en-US" dirty="0" smtClean="0"/>
          </a:p>
          <a:p>
            <a:pPr lvl="3"/>
            <a:endParaRPr lang="en-US" dirty="0" smtClean="0"/>
          </a:p>
          <a:p>
            <a:pPr lvl="8"/>
            <a:endParaRPr lang="en-US" dirty="0" smtClean="0"/>
          </a:p>
        </p:txBody>
      </p:sp>
      <p:pic>
        <p:nvPicPr>
          <p:cNvPr id="3" name="Picture 2"/>
          <p:cNvPicPr>
            <a:picLocks noChangeAspect="1"/>
          </p:cNvPicPr>
          <p:nvPr/>
        </p:nvPicPr>
        <p:blipFill>
          <a:blip r:embed="rId3"/>
          <a:stretch>
            <a:fillRect/>
          </a:stretch>
        </p:blipFill>
        <p:spPr>
          <a:xfrm>
            <a:off x="4391891" y="2366820"/>
            <a:ext cx="4232563" cy="2239819"/>
          </a:xfrm>
          <a:prstGeom prst="rect">
            <a:avLst/>
          </a:prstGeom>
        </p:spPr>
      </p:pic>
    </p:spTree>
    <p:extLst>
      <p:ext uri="{BB962C8B-B14F-4D97-AF65-F5344CB8AC3E}">
        <p14:creationId xmlns:p14="http://schemas.microsoft.com/office/powerpoint/2010/main" val="3603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4" y="609600"/>
            <a:ext cx="8448013" cy="3914899"/>
          </a:xfrm>
          <a:prstGeom prst="rect">
            <a:avLst/>
          </a:prstGeom>
        </p:spPr>
        <p:txBody>
          <a:bodyPr/>
          <a:lstStyle/>
          <a:p>
            <a:r>
              <a:rPr lang="en-US" dirty="0" smtClean="0"/>
              <a:t>Creating a Data Metastore</a:t>
            </a:r>
          </a:p>
          <a:p>
            <a:pPr lvl="1"/>
            <a:r>
              <a:rPr lang="en-US" dirty="0" smtClean="0"/>
              <a:t>You can create any number of metastore, but each metastore can only have 3 SSD disks.</a:t>
            </a:r>
          </a:p>
          <a:p>
            <a:pPr lvl="1"/>
            <a:r>
              <a:rPr lang="en-US" dirty="0" smtClean="0"/>
              <a:t>Create new metastore via CMC &gt; Dashboard &gt; Administration &gt; Storage Management &gt; MetaStores</a:t>
            </a:r>
            <a:endParaRPr lang="en-US" dirty="0"/>
          </a:p>
          <a:p>
            <a:pPr lvl="1"/>
            <a:r>
              <a:rPr lang="en-US" dirty="0" smtClean="0"/>
              <a:t>Add Metastore, new Window will appear</a:t>
            </a:r>
          </a:p>
          <a:p>
            <a:pPr lvl="2"/>
            <a:r>
              <a:rPr lang="en-US" sz="1400" dirty="0" smtClean="0"/>
              <a:t>Name : The name of the new Metastore</a:t>
            </a:r>
          </a:p>
          <a:p>
            <a:pPr lvl="2"/>
            <a:r>
              <a:rPr lang="en-US" sz="1400" dirty="0" smtClean="0"/>
              <a:t>Size (MB): The desired size of the new Metastore</a:t>
            </a:r>
          </a:p>
          <a:p>
            <a:pPr lvl="2"/>
            <a:r>
              <a:rPr lang="en-US" sz="1400" dirty="0" smtClean="0"/>
              <a:t>Allocation Type : Set to either Auto or Manual</a:t>
            </a:r>
          </a:p>
          <a:p>
            <a:pPr lvl="3"/>
            <a:r>
              <a:rPr lang="en-US" sz="1400" dirty="0" smtClean="0"/>
              <a:t>Auto : All namespaces configured with automatic for metastore will use a metastore with Auto</a:t>
            </a:r>
          </a:p>
          <a:p>
            <a:pPr lvl="3"/>
            <a:r>
              <a:rPr lang="en-US" sz="1400" dirty="0" smtClean="0"/>
              <a:t>Manual : All namespaces configured to use a specific metastore will use the selected metastore.</a:t>
            </a:r>
          </a:p>
          <a:p>
            <a:pPr lvl="2"/>
            <a:r>
              <a:rPr lang="en-US" sz="1400" dirty="0" smtClean="0"/>
              <a:t>Disk Allocation : Specify the three SSD for metastore (These 3 SSD must be on 3 different </a:t>
            </a:r>
            <a:r>
              <a:rPr lang="en-US" sz="1400" dirty="0"/>
              <a:t>c</a:t>
            </a:r>
            <a:r>
              <a:rPr lang="en-US" sz="1400" dirty="0" smtClean="0"/>
              <a:t>ontrollers).</a:t>
            </a:r>
          </a:p>
          <a:p>
            <a:pPr marL="1371600" lvl="3" indent="0">
              <a:buNone/>
            </a:pPr>
            <a:endParaRPr lang="en-US" dirty="0" smtClean="0"/>
          </a:p>
          <a:p>
            <a:pPr lvl="3"/>
            <a:endParaRPr lang="en-US" dirty="0" smtClean="0"/>
          </a:p>
          <a:p>
            <a:pPr lvl="8"/>
            <a:endParaRPr lang="en-US" dirty="0" smtClean="0"/>
          </a:p>
        </p:txBody>
      </p:sp>
    </p:spTree>
    <p:extLst>
      <p:ext uri="{BB962C8B-B14F-4D97-AF65-F5344CB8AC3E}">
        <p14:creationId xmlns:p14="http://schemas.microsoft.com/office/powerpoint/2010/main" val="428350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Adding Storage Nodes</a:t>
            </a:r>
          </a:p>
          <a:p>
            <a:pPr lvl="1"/>
            <a:r>
              <a:rPr lang="en-US" dirty="0" smtClean="0"/>
              <a:t>3 step process</a:t>
            </a:r>
          </a:p>
          <a:p>
            <a:pPr lvl="2"/>
            <a:r>
              <a:rPr lang="en-US" dirty="0" smtClean="0"/>
              <a:t>Boot the storage node (Appear as INSTOCK in CMC)</a:t>
            </a:r>
          </a:p>
          <a:p>
            <a:pPr lvl="2"/>
            <a:r>
              <a:rPr lang="en-US" dirty="0" smtClean="0"/>
              <a:t>Install the Operating system on the storage node (Appear as ACTIVE)</a:t>
            </a:r>
          </a:p>
          <a:p>
            <a:pPr lvl="2"/>
            <a:r>
              <a:rPr lang="en-US" dirty="0" smtClean="0"/>
              <a:t>Initialize the device by assigning the purpose of the node (storage node)</a:t>
            </a:r>
          </a:p>
          <a:p>
            <a:pPr lvl="1"/>
            <a:r>
              <a:rPr lang="en-US" dirty="0" smtClean="0"/>
              <a:t>Before you begin</a:t>
            </a:r>
          </a:p>
          <a:p>
            <a:pPr lvl="2"/>
            <a:r>
              <a:rPr lang="en-US" dirty="0" smtClean="0"/>
              <a:t>Ensure all the storage nodes are cabled to the private storage LANs</a:t>
            </a:r>
          </a:p>
          <a:p>
            <a:pPr lvl="2"/>
            <a:r>
              <a:rPr lang="en-US" dirty="0" smtClean="0"/>
              <a:t>Starting from the bottom of the RACK, reboot each storage node one at a time with 15-second interval (to prevent power spikes)</a:t>
            </a:r>
          </a:p>
        </p:txBody>
      </p:sp>
    </p:spTree>
    <p:extLst>
      <p:ext uri="{BB962C8B-B14F-4D97-AF65-F5344CB8AC3E}">
        <p14:creationId xmlns:p14="http://schemas.microsoft.com/office/powerpoint/2010/main" val="4241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4" y="948026"/>
            <a:ext cx="8671996" cy="3576473"/>
          </a:xfrm>
          <a:prstGeom prst="rect">
            <a:avLst/>
          </a:prstGeom>
        </p:spPr>
        <p:txBody>
          <a:bodyPr/>
          <a:lstStyle/>
          <a:p>
            <a:r>
              <a:rPr lang="en-US" sz="1400" dirty="0" smtClean="0"/>
              <a:t>Install OS on the storage node</a:t>
            </a:r>
          </a:p>
          <a:p>
            <a:pPr lvl="1"/>
            <a:r>
              <a:rPr lang="en-US" sz="1400" dirty="0" smtClean="0"/>
              <a:t>Select Dashboard &gt; Administration &gt; Hardware &gt; Servers &gt; Unmanaged Devices &gt; Uninitialized</a:t>
            </a:r>
          </a:p>
          <a:p>
            <a:pPr lvl="2"/>
            <a:r>
              <a:rPr lang="en-US" sz="1400" dirty="0" smtClean="0"/>
              <a:t>The uninitialized device will have the status “INSTOCK”</a:t>
            </a:r>
          </a:p>
          <a:p>
            <a:pPr lvl="2"/>
            <a:endParaRPr lang="en-US" dirty="0" smtClean="0"/>
          </a:p>
        </p:txBody>
      </p:sp>
      <p:pic>
        <p:nvPicPr>
          <p:cNvPr id="2" name="Picture 1" descr="Screen Shot 2015-08-20 at 3.42.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6" y="1731818"/>
            <a:ext cx="8081819" cy="2609273"/>
          </a:xfrm>
          <a:prstGeom prst="rect">
            <a:avLst/>
          </a:prstGeom>
        </p:spPr>
      </p:pic>
    </p:spTree>
    <p:extLst>
      <p:ext uri="{BB962C8B-B14F-4D97-AF65-F5344CB8AC3E}">
        <p14:creationId xmlns:p14="http://schemas.microsoft.com/office/powerpoint/2010/main" val="416527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Install OS on the storage node (cont.)</a:t>
            </a:r>
          </a:p>
          <a:p>
            <a:pPr lvl="1"/>
            <a:r>
              <a:rPr lang="en-US" sz="1200" dirty="0" smtClean="0"/>
              <a:t>Check if the each powered storage nodes are in the list. If not, check what went wrong or which node is missing.</a:t>
            </a:r>
          </a:p>
          <a:p>
            <a:pPr lvl="1"/>
            <a:r>
              <a:rPr lang="en-US" sz="1200" dirty="0" smtClean="0"/>
              <a:t>Select group of Storage nodes (max 10) and Install OS </a:t>
            </a:r>
          </a:p>
          <a:p>
            <a:pPr lvl="2"/>
            <a:r>
              <a:rPr lang="en-US" sz="1200" dirty="0" smtClean="0"/>
              <a:t>Usually select force OS install if the nodes are being re-used.</a:t>
            </a:r>
          </a:p>
          <a:p>
            <a:pPr lvl="2"/>
            <a:endParaRPr lang="en-US" dirty="0" smtClean="0"/>
          </a:p>
        </p:txBody>
      </p:sp>
      <p:pic>
        <p:nvPicPr>
          <p:cNvPr id="2" name="Picture 1" descr="Screen Shot 2015-08-20 at 3.4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3" y="2320636"/>
            <a:ext cx="7758546" cy="2147455"/>
          </a:xfrm>
          <a:prstGeom prst="rect">
            <a:avLst/>
          </a:prstGeom>
        </p:spPr>
      </p:pic>
    </p:spTree>
    <p:extLst>
      <p:ext uri="{BB962C8B-B14F-4D97-AF65-F5344CB8AC3E}">
        <p14:creationId xmlns:p14="http://schemas.microsoft.com/office/powerpoint/2010/main" val="36057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Install OS on the storage node (cont.)</a:t>
            </a:r>
          </a:p>
          <a:p>
            <a:pPr lvl="1"/>
            <a:r>
              <a:rPr lang="en-US" sz="1200" dirty="0" smtClean="0"/>
              <a:t>A Job will appear for the storage node OS Installation, after finishing the job, the storage node will be visible as ACTIVE</a:t>
            </a:r>
          </a:p>
          <a:p>
            <a:pPr lvl="1"/>
            <a:r>
              <a:rPr lang="en-US" sz="1200" dirty="0" smtClean="0"/>
              <a:t>Repeat until all the storage node has status ACTIVE</a:t>
            </a:r>
          </a:p>
          <a:p>
            <a:pPr lvl="2"/>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8" y="2148283"/>
            <a:ext cx="7920183" cy="2031171"/>
          </a:xfrm>
          <a:prstGeom prst="rect">
            <a:avLst/>
          </a:prstGeom>
        </p:spPr>
      </p:pic>
    </p:spTree>
    <p:extLst>
      <p:ext uri="{BB962C8B-B14F-4D97-AF65-F5344CB8AC3E}">
        <p14:creationId xmlns:p14="http://schemas.microsoft.com/office/powerpoint/2010/main" val="7546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Initialization of the Storage Node (one node at a time)</a:t>
            </a:r>
          </a:p>
          <a:p>
            <a:pPr lvl="1"/>
            <a:r>
              <a:rPr lang="en-US" sz="1200" dirty="0" smtClean="0"/>
              <a:t>Select Dashboard &gt; Administration &gt; Hardware &gt; Servers &gt; Unmanaged Devices &gt; Uninitialized</a:t>
            </a:r>
          </a:p>
          <a:p>
            <a:pPr lvl="1"/>
            <a:r>
              <a:rPr lang="en-US" sz="1200" dirty="0" smtClean="0"/>
              <a:t>Select the Active Storage node (select the appropriate node with MAC and Node number)</a:t>
            </a:r>
          </a:p>
          <a:p>
            <a:pPr lvl="1"/>
            <a:r>
              <a:rPr lang="en-US" sz="1200" dirty="0" smtClean="0"/>
              <a:t>In the command pane, initialize the node</a:t>
            </a:r>
          </a:p>
          <a:p>
            <a:pPr lvl="2"/>
            <a:r>
              <a:rPr lang="en-US" sz="1200" dirty="0" smtClean="0"/>
              <a:t>Node Name : Enter a name</a:t>
            </a:r>
          </a:p>
          <a:p>
            <a:pPr lvl="2"/>
            <a:r>
              <a:rPr lang="en-US" sz="1200" dirty="0" smtClean="0"/>
              <a:t>Node Type : Select the storage Node</a:t>
            </a:r>
          </a:p>
          <a:p>
            <a:pPr lvl="2"/>
            <a:r>
              <a:rPr lang="en-US" sz="1200" dirty="0" smtClean="0"/>
              <a:t>Data Center : Select from the dropdown list the data center in which the node is installed</a:t>
            </a:r>
          </a:p>
          <a:p>
            <a:pPr lvl="2"/>
            <a:r>
              <a:rPr lang="en-US" sz="1200" dirty="0" smtClean="0"/>
              <a:t>Rack : Select from the dropdown list the rack in which the node is installed.</a:t>
            </a:r>
          </a:p>
          <a:p>
            <a:pPr lvl="2"/>
            <a:endParaRPr lang="en-US" sz="1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062" y="3034147"/>
            <a:ext cx="4348696" cy="1503217"/>
          </a:xfrm>
          <a:prstGeom prst="rect">
            <a:avLst/>
          </a:prstGeom>
        </p:spPr>
      </p:pic>
    </p:spTree>
    <p:extLst>
      <p:ext uri="{BB962C8B-B14F-4D97-AF65-F5344CB8AC3E}">
        <p14:creationId xmlns:p14="http://schemas.microsoft.com/office/powerpoint/2010/main" val="25592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pPr lvl="0"/>
            <a:r>
              <a:rPr lang="en-US" sz="2000" dirty="0">
                <a:solidFill>
                  <a:prstClr val="black">
                    <a:lumMod val="75000"/>
                    <a:lumOff val="25000"/>
                  </a:prstClr>
                </a:solidFill>
              </a:rPr>
              <a:t>Initialization of the Storage Node </a:t>
            </a:r>
            <a:r>
              <a:rPr lang="en-US" sz="2000" dirty="0" smtClean="0">
                <a:solidFill>
                  <a:prstClr val="black">
                    <a:lumMod val="75000"/>
                    <a:lumOff val="25000"/>
                  </a:prstClr>
                </a:solidFill>
              </a:rPr>
              <a:t>(one </a:t>
            </a:r>
            <a:r>
              <a:rPr lang="en-US" sz="2000" dirty="0">
                <a:solidFill>
                  <a:prstClr val="black">
                    <a:lumMod val="75000"/>
                    <a:lumOff val="25000"/>
                  </a:prstClr>
                </a:solidFill>
              </a:rPr>
              <a:t>node at a time)</a:t>
            </a:r>
          </a:p>
          <a:p>
            <a:pPr lvl="1"/>
            <a:r>
              <a:rPr lang="en-US" sz="1100" dirty="0" smtClean="0"/>
              <a:t>Node Description : Optional</a:t>
            </a:r>
          </a:p>
          <a:p>
            <a:pPr lvl="1"/>
            <a:r>
              <a:rPr lang="en-US" sz="1100" dirty="0" smtClean="0"/>
              <a:t>Add to Queue : Select No to initialize the storage node immediately.</a:t>
            </a:r>
          </a:p>
          <a:p>
            <a:pPr lvl="1"/>
            <a:r>
              <a:rPr lang="en-US" sz="1100" dirty="0" smtClean="0"/>
              <a:t>Network Configuration</a:t>
            </a:r>
          </a:p>
          <a:p>
            <a:pPr lvl="2"/>
            <a:r>
              <a:rPr lang="en-US" sz="1100" dirty="0" smtClean="0"/>
              <a:t>Assign the proper LAN to the different network interfaces.</a:t>
            </a:r>
          </a:p>
          <a:p>
            <a:pPr lvl="2"/>
            <a:r>
              <a:rPr lang="en-US" sz="1100" dirty="0" smtClean="0"/>
              <a:t>The DHCP IP will change once selecting the LAN for that interface.</a:t>
            </a:r>
          </a:p>
          <a:p>
            <a:pPr lvl="1"/>
            <a:r>
              <a:rPr lang="en-US" sz="1100" dirty="0" smtClean="0"/>
              <a:t>Once job is finished, the node will appear under Storage Node</a:t>
            </a:r>
          </a:p>
          <a:p>
            <a:pPr lvl="1"/>
            <a:r>
              <a:rPr lang="en-US" sz="1100" dirty="0" smtClean="0"/>
              <a:t>Repeat the procedure for all the Storage Nodes in Active status.</a:t>
            </a:r>
          </a:p>
          <a:p>
            <a:pPr lvl="1"/>
            <a:endParaRPr lang="en-US" sz="1200" dirty="0" smtClean="0"/>
          </a:p>
        </p:txBody>
      </p:sp>
      <p:pic>
        <p:nvPicPr>
          <p:cNvPr id="2" name="Picture 1" descr="Screen Shot 2015-08-20 at 4.53.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2840181"/>
            <a:ext cx="7296729" cy="1720273"/>
          </a:xfrm>
          <a:prstGeom prst="rect">
            <a:avLst/>
          </a:prstGeom>
        </p:spPr>
      </p:pic>
    </p:spTree>
    <p:extLst>
      <p:ext uri="{BB962C8B-B14F-4D97-AF65-F5344CB8AC3E}">
        <p14:creationId xmlns:p14="http://schemas.microsoft.com/office/powerpoint/2010/main" val="19489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Initialization of the Storage Node (Add to queue)</a:t>
            </a:r>
          </a:p>
          <a:p>
            <a:pPr lvl="1"/>
            <a:r>
              <a:rPr lang="en-US" sz="1100" dirty="0" smtClean="0"/>
              <a:t>Storage node can be added into an initialization queue. </a:t>
            </a:r>
          </a:p>
          <a:p>
            <a:pPr lvl="1"/>
            <a:r>
              <a:rPr lang="en-US" sz="1100" dirty="0" smtClean="0"/>
              <a:t>Once nodes are added in queue, a batch initialization can be executed from CMC.</a:t>
            </a:r>
          </a:p>
          <a:p>
            <a:pPr lvl="1"/>
            <a:endParaRPr lang="en-US" sz="1200" dirty="0" smtClean="0"/>
          </a:p>
        </p:txBody>
      </p:sp>
      <p:pic>
        <p:nvPicPr>
          <p:cNvPr id="3" name="Picture 2" descr="Screen Shot 2015-08-20 at 4.53.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82" y="1962727"/>
            <a:ext cx="7054273" cy="2632364"/>
          </a:xfrm>
          <a:prstGeom prst="rect">
            <a:avLst/>
          </a:prstGeom>
        </p:spPr>
      </p:pic>
    </p:spTree>
    <p:extLst>
      <p:ext uri="{BB962C8B-B14F-4D97-AF65-F5344CB8AC3E}">
        <p14:creationId xmlns:p14="http://schemas.microsoft.com/office/powerpoint/2010/main" val="205459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Initialization of the Storage Nodes (CSV file)</a:t>
            </a:r>
          </a:p>
          <a:p>
            <a:pPr lvl="1"/>
            <a:r>
              <a:rPr lang="en-US" sz="1200" dirty="0" smtClean="0"/>
              <a:t>Adding a group of storage nodes to the initialize queue via CSV</a:t>
            </a:r>
          </a:p>
          <a:p>
            <a:pPr lvl="2"/>
            <a:r>
              <a:rPr lang="en-US" sz="1000" dirty="0" smtClean="0"/>
              <a:t>Each .</a:t>
            </a:r>
            <a:r>
              <a:rPr lang="en-US" sz="1000" dirty="0" err="1" smtClean="0"/>
              <a:t>csv</a:t>
            </a:r>
            <a:r>
              <a:rPr lang="en-US" sz="1000" dirty="0" smtClean="0"/>
              <a:t> file allow up to 44 entries.</a:t>
            </a:r>
          </a:p>
          <a:p>
            <a:pPr lvl="1"/>
            <a:r>
              <a:rPr lang="en-US" sz="1400" dirty="0" smtClean="0"/>
              <a:t>Format of a .</a:t>
            </a:r>
            <a:r>
              <a:rPr lang="en-US" sz="1400" dirty="0" err="1" smtClean="0"/>
              <a:t>csv</a:t>
            </a:r>
            <a:r>
              <a:rPr lang="en-US" sz="1400" dirty="0" smtClean="0"/>
              <a:t> file</a:t>
            </a:r>
          </a:p>
          <a:p>
            <a:pPr lvl="1"/>
            <a:endParaRPr lang="en-US" sz="1400" dirty="0"/>
          </a:p>
          <a:p>
            <a:pPr lvl="1"/>
            <a:endParaRPr lang="en-US" sz="1400" dirty="0" smtClean="0"/>
          </a:p>
          <a:p>
            <a:pPr lvl="1"/>
            <a:endParaRPr lang="en-US" sz="1400" dirty="0"/>
          </a:p>
          <a:p>
            <a:pPr lvl="1"/>
            <a:endParaRPr lang="en-US" sz="1400" dirty="0" smtClean="0"/>
          </a:p>
          <a:p>
            <a:pPr lvl="1"/>
            <a:r>
              <a:rPr lang="en-US" sz="1400" dirty="0" smtClean="0"/>
              <a:t>Modify this file to add storage nodes which are in Active state and upload the file via CMC</a:t>
            </a:r>
          </a:p>
          <a:p>
            <a:pPr lvl="2"/>
            <a:r>
              <a:rPr lang="en-US" sz="1050" dirty="0" smtClean="0"/>
              <a:t>Dashboard </a:t>
            </a:r>
            <a:r>
              <a:rPr lang="en-US" sz="1050" dirty="0"/>
              <a:t>→ Administration → Hardware -&gt; Servers→ Unmanaged Devices</a:t>
            </a:r>
            <a:r>
              <a:rPr lang="en-US" sz="1050" dirty="0" smtClean="0"/>
              <a:t>. Click on Select file</a:t>
            </a:r>
          </a:p>
          <a:p>
            <a:pPr lvl="2"/>
            <a:r>
              <a:rPr lang="en-US" sz="1050" dirty="0" smtClean="0"/>
              <a:t>Navigate the .</a:t>
            </a:r>
            <a:r>
              <a:rPr lang="en-US" sz="1050" dirty="0" err="1" smtClean="0"/>
              <a:t>csv</a:t>
            </a:r>
            <a:r>
              <a:rPr lang="en-US" sz="1050" dirty="0" smtClean="0"/>
              <a:t> file from your computer which you have created or modified.</a:t>
            </a:r>
          </a:p>
          <a:p>
            <a:pPr lvl="2"/>
            <a:r>
              <a:rPr lang="en-US" sz="1050" dirty="0" smtClean="0"/>
              <a:t>Click Upload and validate </a:t>
            </a:r>
          </a:p>
          <a:p>
            <a:pPr lvl="2"/>
            <a:r>
              <a:rPr lang="en-US" sz="1050" dirty="0" smtClean="0"/>
              <a:t>The content of the .</a:t>
            </a:r>
            <a:r>
              <a:rPr lang="en-US" sz="1050" dirty="0" err="1" smtClean="0"/>
              <a:t>csv</a:t>
            </a:r>
            <a:r>
              <a:rPr lang="en-US" sz="1050" dirty="0" smtClean="0"/>
              <a:t> file will be parsed, checked for errors and added to the initialization queue if there is no error.</a:t>
            </a:r>
          </a:p>
          <a:p>
            <a:pPr lvl="2"/>
            <a:endParaRPr lang="en-US" sz="1050" dirty="0"/>
          </a:p>
          <a:p>
            <a:pPr lvl="1"/>
            <a:r>
              <a:rPr lang="en-US" sz="1400" dirty="0"/>
              <a:t>The location of initialize_queue.csv file is under /opt/qbase3/</a:t>
            </a:r>
            <a:r>
              <a:rPr lang="en-US" sz="1400" dirty="0" err="1"/>
              <a:t>cfg</a:t>
            </a:r>
            <a:r>
              <a:rPr lang="en-US" sz="1400" dirty="0"/>
              <a:t> </a:t>
            </a:r>
            <a:r>
              <a:rPr lang="en-US" sz="1400" dirty="0" smtClean="0"/>
              <a:t>in CMC controller node.</a:t>
            </a:r>
          </a:p>
        </p:txBody>
      </p:sp>
      <p:pic>
        <p:nvPicPr>
          <p:cNvPr id="2" name="Picture 1" descr="Screen Shot 2015-08-20 at 6.1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 y="2004292"/>
            <a:ext cx="8116455" cy="667693"/>
          </a:xfrm>
          <a:prstGeom prst="rect">
            <a:avLst/>
          </a:prstGeom>
        </p:spPr>
      </p:pic>
    </p:spTree>
    <p:extLst>
      <p:ext uri="{BB962C8B-B14F-4D97-AF65-F5344CB8AC3E}">
        <p14:creationId xmlns:p14="http://schemas.microsoft.com/office/powerpoint/2010/main" val="15935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r>
              <a:rPr lang="en-US" dirty="0" smtClean="0"/>
              <a:t>Analyze the Sizing Tool output to determine the customer’s need.</a:t>
            </a:r>
          </a:p>
          <a:p>
            <a:r>
              <a:rPr lang="en-US" dirty="0"/>
              <a:t>Verify </a:t>
            </a:r>
            <a:r>
              <a:rPr lang="en-US" dirty="0" smtClean="0"/>
              <a:t>the customer </a:t>
            </a:r>
            <a:r>
              <a:rPr lang="en-US" dirty="0"/>
              <a:t>supplied host connection </a:t>
            </a:r>
            <a:r>
              <a:rPr lang="en-US" dirty="0" smtClean="0"/>
              <a:t>and </a:t>
            </a:r>
            <a:r>
              <a:rPr lang="en-US" dirty="0"/>
              <a:t>IP </a:t>
            </a:r>
            <a:r>
              <a:rPr lang="en-US" dirty="0" smtClean="0"/>
              <a:t>address.</a:t>
            </a:r>
          </a:p>
          <a:p>
            <a:r>
              <a:rPr lang="en-US" dirty="0" smtClean="0"/>
              <a:t>Complete the Installation Planning Worksheet with the customer. The worksheet contains:</a:t>
            </a:r>
          </a:p>
          <a:p>
            <a:pPr lvl="1"/>
            <a:r>
              <a:rPr lang="en-US" dirty="0" smtClean="0"/>
              <a:t>Customer’s IP address ranges, subnet ,etc</a:t>
            </a:r>
            <a:r>
              <a:rPr lang="en-US" dirty="0"/>
              <a:t>.</a:t>
            </a:r>
          </a:p>
          <a:p>
            <a:pPr lvl="1"/>
            <a:r>
              <a:rPr lang="en-US" dirty="0"/>
              <a:t>N</a:t>
            </a:r>
            <a:r>
              <a:rPr lang="en-US" dirty="0" smtClean="0"/>
              <a:t>ode/port connections </a:t>
            </a:r>
            <a:r>
              <a:rPr lang="en-US" dirty="0"/>
              <a:t>to </a:t>
            </a:r>
            <a:r>
              <a:rPr lang="en-US" dirty="0" smtClean="0"/>
              <a:t>racks/ports.</a:t>
            </a:r>
            <a:endParaRPr lang="en-US" dirty="0"/>
          </a:p>
          <a:p>
            <a:pPr lvl="1"/>
            <a:r>
              <a:rPr lang="en-US" dirty="0" smtClean="0"/>
              <a:t>Total network created </a:t>
            </a:r>
            <a:r>
              <a:rPr lang="en-US" dirty="0"/>
              <a:t>on Controller</a:t>
            </a:r>
          </a:p>
          <a:p>
            <a:pPr marL="1371600" lvl="3" indent="0">
              <a:buNone/>
            </a:pPr>
            <a:endParaRPr lang="en-US" dirty="0" smtClean="0"/>
          </a:p>
          <a:p>
            <a:pPr marL="1371600" lvl="3" indent="0">
              <a:buNone/>
            </a:pPr>
            <a:endParaRPr lang="en-US" dirty="0" smtClean="0"/>
          </a:p>
          <a:p>
            <a:pPr lvl="3"/>
            <a:endParaRPr lang="en-US" dirty="0"/>
          </a:p>
          <a:p>
            <a:pPr marL="0" indent="0">
              <a:buNone/>
            </a:pPr>
            <a:endParaRPr lang="en-US" sz="1200" dirty="0"/>
          </a:p>
          <a:p>
            <a:pPr lvl="1"/>
            <a:endParaRPr lang="en-US" sz="1200" dirty="0" smtClean="0"/>
          </a:p>
          <a:p>
            <a:pPr lvl="1"/>
            <a:endParaRPr lang="en-US" dirty="0" smtClean="0"/>
          </a:p>
        </p:txBody>
      </p:sp>
    </p:spTree>
    <p:extLst>
      <p:ext uri="{BB962C8B-B14F-4D97-AF65-F5344CB8AC3E}">
        <p14:creationId xmlns:p14="http://schemas.microsoft.com/office/powerpoint/2010/main" val="220743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Initialization of the Storage Node in Queue</a:t>
            </a:r>
          </a:p>
          <a:p>
            <a:pPr lvl="1"/>
            <a:r>
              <a:rPr lang="en-US" sz="1200" dirty="0" smtClean="0"/>
              <a:t>Once nodes are added in queue, a batch initialization can be executed from CMC.</a:t>
            </a:r>
          </a:p>
          <a:p>
            <a:pPr lvl="1"/>
            <a:endParaRPr lang="en-US" sz="1200" dirty="0" smtClean="0"/>
          </a:p>
        </p:txBody>
      </p:sp>
      <p:pic>
        <p:nvPicPr>
          <p:cNvPr id="2" name="Picture 1" descr="Screen Shot 2015-08-20 at 6.2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63" y="1593272"/>
            <a:ext cx="6800274" cy="2863273"/>
          </a:xfrm>
          <a:prstGeom prst="rect">
            <a:avLst/>
          </a:prstGeom>
        </p:spPr>
      </p:pic>
    </p:spTree>
    <p:extLst>
      <p:ext uri="{BB962C8B-B14F-4D97-AF65-F5344CB8AC3E}">
        <p14:creationId xmlns:p14="http://schemas.microsoft.com/office/powerpoint/2010/main" val="330297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xfrm>
            <a:off x="395805" y="961880"/>
            <a:ext cx="8510070" cy="3576473"/>
          </a:xfrm>
          <a:prstGeom prst="rect">
            <a:avLst/>
          </a:prstGeom>
        </p:spPr>
        <p:txBody>
          <a:bodyPr/>
          <a:lstStyle/>
          <a:p>
            <a:r>
              <a:rPr lang="en-US" dirty="0" smtClean="0"/>
              <a:t>Out Of Band Management : IPMI</a:t>
            </a:r>
          </a:p>
          <a:p>
            <a:pPr lvl="1"/>
            <a:r>
              <a:rPr lang="en-US" dirty="0" smtClean="0"/>
              <a:t>You </a:t>
            </a:r>
            <a:r>
              <a:rPr lang="en-US" dirty="0"/>
              <a:t>can add a separate LAN for IPMI purposes. This LAN needs to be a distinct LAN </a:t>
            </a:r>
            <a:r>
              <a:rPr lang="en-US" dirty="0" smtClean="0"/>
              <a:t>from any </a:t>
            </a:r>
            <a:r>
              <a:rPr lang="en-US" dirty="0"/>
              <a:t>other LAN in your setup</a:t>
            </a:r>
            <a:r>
              <a:rPr lang="en-US" dirty="0" smtClean="0"/>
              <a:t>.</a:t>
            </a:r>
          </a:p>
          <a:p>
            <a:pPr marL="914400" lvl="2" indent="0">
              <a:buNone/>
            </a:pPr>
            <a:endParaRPr lang="en-US" dirty="0" smtClean="0"/>
          </a:p>
          <a:p>
            <a:r>
              <a:rPr lang="en-US" dirty="0"/>
              <a:t>Creating an IPMI LAN</a:t>
            </a:r>
          </a:p>
          <a:p>
            <a:pPr lvl="1"/>
            <a:r>
              <a:rPr lang="en-US" dirty="0" smtClean="0"/>
              <a:t>In </a:t>
            </a:r>
            <a:r>
              <a:rPr lang="en-US" dirty="0"/>
              <a:t>the CMC, go to Dashboard →Administration→ Lattus Management→ Network.</a:t>
            </a:r>
          </a:p>
          <a:p>
            <a:pPr lvl="1"/>
            <a:r>
              <a:rPr lang="en-US" dirty="0" smtClean="0"/>
              <a:t>In </a:t>
            </a:r>
            <a:r>
              <a:rPr lang="en-US" dirty="0"/>
              <a:t>the Commands pane, click Add LAN.</a:t>
            </a:r>
          </a:p>
          <a:p>
            <a:pPr lvl="1"/>
            <a:r>
              <a:rPr lang="en-US" dirty="0"/>
              <a:t>The Add LAN dialog appears.</a:t>
            </a:r>
          </a:p>
          <a:p>
            <a:pPr lvl="1"/>
            <a:r>
              <a:rPr lang="en-US" dirty="0" smtClean="0"/>
              <a:t>On </a:t>
            </a:r>
            <a:r>
              <a:rPr lang="en-US" dirty="0"/>
              <a:t>the General tab, enter a Name and choose IPMI as the role of the LAN</a:t>
            </a:r>
            <a:r>
              <a:rPr lang="en-US" dirty="0" smtClean="0"/>
              <a:t>.</a:t>
            </a:r>
            <a:endParaRPr lang="en-US" dirty="0"/>
          </a:p>
        </p:txBody>
      </p:sp>
    </p:spTree>
    <p:extLst>
      <p:ext uri="{BB962C8B-B14F-4D97-AF65-F5344CB8AC3E}">
        <p14:creationId xmlns:p14="http://schemas.microsoft.com/office/powerpoint/2010/main" val="298989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Creating </a:t>
            </a:r>
            <a:r>
              <a:rPr lang="en-US" dirty="0"/>
              <a:t>an IPMI </a:t>
            </a:r>
            <a:r>
              <a:rPr lang="en-US" dirty="0" smtClean="0"/>
              <a:t>LAN (</a:t>
            </a:r>
            <a:r>
              <a:rPr lang="en-US" dirty="0" err="1" smtClean="0"/>
              <a:t>cont</a:t>
            </a:r>
            <a:r>
              <a:rPr lang="en-US" dirty="0" smtClean="0"/>
              <a:t>…)</a:t>
            </a:r>
            <a:endParaRPr lang="en-US" dirty="0"/>
          </a:p>
          <a:p>
            <a:pPr lvl="1"/>
            <a:r>
              <a:rPr lang="en-US" dirty="0" smtClean="0"/>
              <a:t>On </a:t>
            </a:r>
            <a:r>
              <a:rPr lang="en-US" dirty="0"/>
              <a:t>the Details tab, specify the Network, Netmask, Start IP address and End IP address.</a:t>
            </a:r>
          </a:p>
          <a:p>
            <a:pPr lvl="1"/>
            <a:r>
              <a:rPr lang="en-US" dirty="0" smtClean="0"/>
              <a:t>Define </a:t>
            </a:r>
            <a:r>
              <a:rPr lang="en-US" dirty="0"/>
              <a:t>the number of IPs to reserve.</a:t>
            </a:r>
          </a:p>
          <a:p>
            <a:pPr lvl="2"/>
            <a:r>
              <a:rPr lang="en-US" dirty="0"/>
              <a:t>Note: The number of IPs to reserve has to be the same as the number of reserved IPs in the management LAN.</a:t>
            </a:r>
          </a:p>
          <a:p>
            <a:pPr lvl="1"/>
            <a:r>
              <a:rPr lang="en-US" dirty="0" smtClean="0"/>
              <a:t>Click </a:t>
            </a:r>
            <a:r>
              <a:rPr lang="en-US" dirty="0"/>
              <a:t>Next.</a:t>
            </a:r>
          </a:p>
          <a:p>
            <a:pPr lvl="1"/>
            <a:r>
              <a:rPr lang="en-US" dirty="0"/>
              <a:t>A job detail dialog appears and shows whether or not the action has been successful</a:t>
            </a:r>
          </a:p>
        </p:txBody>
      </p:sp>
    </p:spTree>
    <p:extLst>
      <p:ext uri="{BB962C8B-B14F-4D97-AF65-F5344CB8AC3E}">
        <p14:creationId xmlns:p14="http://schemas.microsoft.com/office/powerpoint/2010/main" val="35754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2780" y="193328"/>
            <a:ext cx="8289245" cy="479822"/>
          </a:xfrm>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Allocating </a:t>
            </a:r>
            <a:r>
              <a:rPr lang="en-US" dirty="0"/>
              <a:t>IPMI on the Management LAN</a:t>
            </a:r>
          </a:p>
          <a:p>
            <a:pPr lvl="1"/>
            <a:r>
              <a:rPr lang="en-US" dirty="0" smtClean="0"/>
              <a:t>Access the </a:t>
            </a:r>
            <a:r>
              <a:rPr lang="en-US" dirty="0"/>
              <a:t>IPMI by connecting a cable to the switch that also hosts </a:t>
            </a:r>
            <a:r>
              <a:rPr lang="en-US" dirty="0" smtClean="0"/>
              <a:t>the management LAN.  You </a:t>
            </a:r>
            <a:r>
              <a:rPr lang="en-US" dirty="0"/>
              <a:t>will need to reserve an IP address on the IPMI LAN for access to the IPMI (in order </a:t>
            </a:r>
            <a:r>
              <a:rPr lang="en-US" dirty="0" smtClean="0"/>
              <a:t>to avoid </a:t>
            </a:r>
            <a:r>
              <a:rPr lang="en-US" dirty="0"/>
              <a:t>using an IP-address that is already used). Proceed as follows:</a:t>
            </a:r>
          </a:p>
          <a:p>
            <a:pPr marL="914400" lvl="2" indent="0">
              <a:buNone/>
            </a:pPr>
            <a:r>
              <a:rPr lang="en-US" dirty="0"/>
              <a:t>1. In the Network window, click on the management LAN.</a:t>
            </a:r>
          </a:p>
          <a:p>
            <a:pPr marL="914400" lvl="2" indent="0">
              <a:buNone/>
            </a:pPr>
            <a:r>
              <a:rPr lang="en-US" dirty="0"/>
              <a:t>2. In the Commands pane, click Reserve IP.</a:t>
            </a:r>
          </a:p>
          <a:p>
            <a:pPr marL="914400" lvl="2" indent="0">
              <a:buNone/>
            </a:pPr>
            <a:r>
              <a:rPr lang="en-US" dirty="0"/>
              <a:t>3. Fill in the desired IP address to reserve for access to the IPMI LAN. After clicking Next, the IP address </a:t>
            </a:r>
            <a:r>
              <a:rPr lang="en-US" dirty="0" smtClean="0"/>
              <a:t>will be </a:t>
            </a:r>
            <a:r>
              <a:rPr lang="en-US" dirty="0"/>
              <a:t>in the IP address list, without a designated machine. This IP can be used by the technician to connect </a:t>
            </a:r>
            <a:r>
              <a:rPr lang="en-US" dirty="0" smtClean="0"/>
              <a:t>to the </a:t>
            </a:r>
            <a:r>
              <a:rPr lang="en-US" dirty="0"/>
              <a:t>IPMI LAN by connecting a cable to the switch hosting the Management LAN</a:t>
            </a:r>
            <a:r>
              <a:rPr lang="en-US" dirty="0" smtClean="0"/>
              <a:t>.</a:t>
            </a:r>
            <a:endParaRPr lang="en-US" b="1" dirty="0"/>
          </a:p>
        </p:txBody>
      </p:sp>
    </p:spTree>
    <p:extLst>
      <p:ext uri="{BB962C8B-B14F-4D97-AF65-F5344CB8AC3E}">
        <p14:creationId xmlns:p14="http://schemas.microsoft.com/office/powerpoint/2010/main" val="352259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Known Issues with Storage Nodes.</a:t>
            </a:r>
          </a:p>
          <a:p>
            <a:pPr lvl="1"/>
            <a:r>
              <a:rPr lang="en-US" sz="1600" dirty="0" smtClean="0"/>
              <a:t>If there is a bad disk drive, the storage node initialization may fail.  If so, clean the storage node before next installation.</a:t>
            </a:r>
          </a:p>
          <a:p>
            <a:pPr lvl="1"/>
            <a:r>
              <a:rPr lang="en-US" sz="1600" dirty="0" smtClean="0"/>
              <a:t>Attaching a monitor with S30 storage node during OS reboot can cause problem.</a:t>
            </a:r>
          </a:p>
          <a:p>
            <a:pPr lvl="1"/>
            <a:r>
              <a:rPr lang="en-US" sz="1600" dirty="0" smtClean="0"/>
              <a:t>In some cases the Initialization never fails and never times out.  If this happens, restart the workflow engine and cleanup the particular storage node. </a:t>
            </a:r>
            <a:endParaRPr lang="en-US" sz="1600" dirty="0"/>
          </a:p>
          <a:p>
            <a:pPr lvl="2"/>
            <a:r>
              <a:rPr lang="en-US" sz="1400" dirty="0" err="1" smtClean="0"/>
              <a:t>q.manage.workflowengine.restart</a:t>
            </a:r>
            <a:r>
              <a:rPr lang="en-US" sz="1400" dirty="0" smtClean="0"/>
              <a:t>()</a:t>
            </a:r>
          </a:p>
          <a:p>
            <a:pPr lvl="2"/>
            <a:r>
              <a:rPr lang="en-US" sz="1400" dirty="0" smtClean="0"/>
              <a:t>Restart the process of Storage Node </a:t>
            </a:r>
            <a:r>
              <a:rPr lang="en-US" sz="1400" dirty="0"/>
              <a:t>Installation </a:t>
            </a:r>
            <a:r>
              <a:rPr lang="en-US" sz="1400" dirty="0" smtClean="0"/>
              <a:t>and initialization.</a:t>
            </a:r>
          </a:p>
          <a:p>
            <a:pPr lvl="1"/>
            <a:r>
              <a:rPr lang="en-US" sz="1600" dirty="0" smtClean="0"/>
              <a:t>Not providing the correct SMTP server during cloud initialization will cause the initial configuration to fail. </a:t>
            </a:r>
            <a:endParaRPr lang="en-US" dirty="0" smtClean="0"/>
          </a:p>
        </p:txBody>
      </p:sp>
    </p:spTree>
    <p:extLst>
      <p:ext uri="{BB962C8B-B14F-4D97-AF65-F5344CB8AC3E}">
        <p14:creationId xmlns:p14="http://schemas.microsoft.com/office/powerpoint/2010/main" val="35003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What if you encounter a failure?</a:t>
            </a:r>
          </a:p>
          <a:p>
            <a:pPr lvl="1"/>
            <a:r>
              <a:rPr lang="en-US" dirty="0"/>
              <a:t>If for any reason adding a controller or storage device fails, you have to clean it up from the </a:t>
            </a:r>
            <a:r>
              <a:rPr lang="en-US" dirty="0" smtClean="0"/>
              <a:t>system</a:t>
            </a:r>
          </a:p>
          <a:p>
            <a:pPr lvl="2"/>
            <a:r>
              <a:rPr lang="en-US" dirty="0" smtClean="0"/>
              <a:t>A node cannot be reused unless its cleaned after a failed initialization.</a:t>
            </a:r>
          </a:p>
          <a:p>
            <a:pPr lvl="1"/>
            <a:r>
              <a:rPr lang="en-US" dirty="0" smtClean="0"/>
              <a:t>Nodes with failed initializations can be found by the following:</a:t>
            </a:r>
          </a:p>
          <a:p>
            <a:pPr lvl="2"/>
            <a:r>
              <a:rPr lang="en-US" dirty="0" smtClean="0"/>
              <a:t>Administration</a:t>
            </a:r>
            <a:r>
              <a:rPr lang="en-US" dirty="0"/>
              <a:t>→Hardware→Servers→</a:t>
            </a:r>
            <a:r>
              <a:rPr lang="en-US" dirty="0" smtClean="0"/>
              <a:t>Unmanaged</a:t>
            </a:r>
            <a:r>
              <a:rPr lang="en-US" dirty="0"/>
              <a:t> →</a:t>
            </a:r>
            <a:r>
              <a:rPr lang="en-US" dirty="0" smtClean="0"/>
              <a:t> Devices</a:t>
            </a:r>
            <a:r>
              <a:rPr lang="en-US" dirty="0"/>
              <a:t>→ </a:t>
            </a:r>
            <a:r>
              <a:rPr lang="en-US" dirty="0" smtClean="0"/>
              <a:t>Failed</a:t>
            </a:r>
          </a:p>
          <a:p>
            <a:pPr lvl="1"/>
            <a:r>
              <a:rPr lang="en-US" dirty="0" smtClean="0"/>
              <a:t>After selecting the node, it can be cleaned.</a:t>
            </a:r>
          </a:p>
          <a:p>
            <a:pPr lvl="2"/>
            <a:r>
              <a:rPr lang="en-US" dirty="0" smtClean="0"/>
              <a:t>Or from </a:t>
            </a:r>
            <a:r>
              <a:rPr lang="en-US" dirty="0"/>
              <a:t>q</a:t>
            </a:r>
            <a:r>
              <a:rPr lang="en-US" dirty="0" smtClean="0"/>
              <a:t>shell </a:t>
            </a:r>
            <a:r>
              <a:rPr lang="en-US" dirty="0"/>
              <a:t>: q.amplistor.cleanupMachine('&lt;MAC&gt;')</a:t>
            </a:r>
            <a:endParaRPr lang="en-US" dirty="0" smtClean="0"/>
          </a:p>
          <a:p>
            <a:pPr lvl="1"/>
            <a:r>
              <a:rPr lang="en-US" dirty="0" smtClean="0"/>
              <a:t>Cleanup takes necessary actions to remove all data from the database. </a:t>
            </a:r>
            <a:endParaRPr lang="en-US" dirty="0"/>
          </a:p>
          <a:p>
            <a:pPr lvl="2"/>
            <a:r>
              <a:rPr lang="en-US" dirty="0" smtClean="0"/>
              <a:t>If a failed storage node has partially configured (having blockstore, maintenance agent or storage daemon configured), it has to be manually cleaned using qshell (KB Article BDY016)</a:t>
            </a:r>
          </a:p>
          <a:p>
            <a:pPr lvl="1"/>
            <a:endParaRPr lang="en-US" dirty="0"/>
          </a:p>
        </p:txBody>
      </p:sp>
    </p:spTree>
    <p:extLst>
      <p:ext uri="{BB962C8B-B14F-4D97-AF65-F5344CB8AC3E}">
        <p14:creationId xmlns:p14="http://schemas.microsoft.com/office/powerpoint/2010/main" val="202543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 </a:t>
            </a:r>
            <a:endParaRPr lang="en-US" dirty="0"/>
          </a:p>
        </p:txBody>
      </p:sp>
      <p:sp>
        <p:nvSpPr>
          <p:cNvPr id="4" name="Title 3"/>
          <p:cNvSpPr>
            <a:spLocks noGrp="1"/>
          </p:cNvSpPr>
          <p:nvPr>
            <p:ph type="title"/>
          </p:nvPr>
        </p:nvSpPr>
        <p:spPr>
          <a:xfrm>
            <a:off x="322780" y="2734069"/>
            <a:ext cx="7442000" cy="1014233"/>
          </a:xfrm>
        </p:spPr>
        <p:txBody>
          <a:bodyPr/>
          <a:lstStyle/>
          <a:p>
            <a:r>
              <a:rPr lang="en-US" sz="5400"/>
              <a:t>Lattus </a:t>
            </a:r>
            <a:r>
              <a:rPr lang="en-US" sz="5400" smtClean="0"/>
              <a:t>Configuration/   </a:t>
            </a:r>
            <a:r>
              <a:rPr lang="en-US" sz="5400" dirty="0" smtClean="0"/>
              <a:t>Post-Installation</a:t>
            </a:r>
            <a:endParaRPr lang="en-US" sz="5400" dirty="0"/>
          </a:p>
        </p:txBody>
      </p:sp>
    </p:spTree>
    <p:extLst>
      <p:ext uri="{BB962C8B-B14F-4D97-AF65-F5344CB8AC3E}">
        <p14:creationId xmlns:p14="http://schemas.microsoft.com/office/powerpoint/2010/main" val="26225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Configuration / Post-Installation</a:t>
            </a:r>
          </a:p>
        </p:txBody>
      </p:sp>
      <p:sp>
        <p:nvSpPr>
          <p:cNvPr id="15363" name="Content Placeholder 2"/>
          <p:cNvSpPr>
            <a:spLocks noGrp="1"/>
          </p:cNvSpPr>
          <p:nvPr>
            <p:ph idx="1"/>
          </p:nvPr>
        </p:nvSpPr>
        <p:spPr>
          <a:prstGeom prst="rect">
            <a:avLst/>
          </a:prstGeom>
        </p:spPr>
        <p:txBody>
          <a:bodyPr/>
          <a:lstStyle/>
          <a:p>
            <a:r>
              <a:rPr lang="en-US" dirty="0" smtClean="0"/>
              <a:t>Completing the configuration</a:t>
            </a:r>
          </a:p>
          <a:p>
            <a:pPr lvl="1"/>
            <a:r>
              <a:rPr lang="en-US" dirty="0" smtClean="0"/>
              <a:t>Configuring the Durability Policy</a:t>
            </a:r>
          </a:p>
          <a:p>
            <a:pPr lvl="2"/>
            <a:r>
              <a:rPr lang="en-US" dirty="0" smtClean="0"/>
              <a:t>Define spread width and disk safety.</a:t>
            </a:r>
          </a:p>
          <a:p>
            <a:pPr lvl="1"/>
            <a:r>
              <a:rPr lang="en-US" dirty="0" smtClean="0"/>
              <a:t>Configure Namespace</a:t>
            </a:r>
          </a:p>
          <a:p>
            <a:pPr lvl="2"/>
            <a:r>
              <a:rPr lang="en-US" dirty="0" smtClean="0"/>
              <a:t>Create Namespace or S3 bucket</a:t>
            </a:r>
          </a:p>
          <a:p>
            <a:pPr lvl="1"/>
            <a:r>
              <a:rPr lang="en-US" dirty="0" smtClean="0"/>
              <a:t>Configure Interface</a:t>
            </a:r>
          </a:p>
          <a:p>
            <a:pPr lvl="2"/>
            <a:r>
              <a:rPr lang="en-US" dirty="0" smtClean="0"/>
              <a:t>Configuring Storage Daemon for AXR or S3 which listen on particular port.</a:t>
            </a:r>
          </a:p>
          <a:p>
            <a:pPr lvl="1"/>
            <a:endParaRPr lang="en-US"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13349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Configuring the Durability Policy</a:t>
            </a:r>
          </a:p>
          <a:p>
            <a:pPr lvl="1"/>
            <a:r>
              <a:rPr lang="en-US" sz="1400" dirty="0" smtClean="0"/>
              <a:t>Spread width</a:t>
            </a:r>
          </a:p>
          <a:p>
            <a:pPr lvl="2"/>
            <a:r>
              <a:rPr lang="en-US" sz="1200" dirty="0" smtClean="0"/>
              <a:t>Number of disks over which data will be spread</a:t>
            </a:r>
          </a:p>
          <a:p>
            <a:pPr lvl="1"/>
            <a:r>
              <a:rPr lang="en-US" sz="1400" dirty="0" smtClean="0"/>
              <a:t>Storage safety</a:t>
            </a:r>
          </a:p>
          <a:p>
            <a:pPr lvl="2"/>
            <a:r>
              <a:rPr lang="en-US" sz="1200" dirty="0" smtClean="0"/>
              <a:t>Disks per object that can safely lost before data lost</a:t>
            </a:r>
          </a:p>
          <a:p>
            <a:pPr lvl="1"/>
            <a:r>
              <a:rPr lang="en-US" sz="1400" dirty="0" smtClean="0"/>
              <a:t>Safety Strategy</a:t>
            </a:r>
          </a:p>
          <a:p>
            <a:pPr lvl="2"/>
            <a:r>
              <a:rPr lang="en-US" sz="1200" dirty="0" smtClean="0"/>
              <a:t>How policy behave if full set of disks are not available</a:t>
            </a:r>
          </a:p>
          <a:p>
            <a:pPr lvl="1"/>
            <a:r>
              <a:rPr lang="en-US" sz="1400" dirty="0" smtClean="0"/>
              <a:t>Superblock size</a:t>
            </a:r>
          </a:p>
          <a:p>
            <a:pPr lvl="2"/>
            <a:r>
              <a:rPr lang="en-US" sz="1200" dirty="0" smtClean="0"/>
              <a:t>The size in Megabytes that large objects are broken down</a:t>
            </a:r>
          </a:p>
          <a:p>
            <a:pPr lvl="1"/>
            <a:r>
              <a:rPr lang="en-US" sz="1400" dirty="0" smtClean="0"/>
              <a:t>Data balance</a:t>
            </a:r>
          </a:p>
          <a:p>
            <a:pPr lvl="2"/>
            <a:r>
              <a:rPr lang="en-US" sz="1200" dirty="0" smtClean="0"/>
              <a:t>How data should be spread at the data center, rack</a:t>
            </a:r>
          </a:p>
          <a:p>
            <a:pPr lvl="1"/>
            <a:r>
              <a:rPr lang="en-US" sz="1400" dirty="0" smtClean="0"/>
              <a:t>AXR and S3 defaults</a:t>
            </a:r>
          </a:p>
          <a:p>
            <a:pPr lvl="2"/>
            <a:r>
              <a:rPr lang="en-US" sz="1200" dirty="0" smtClean="0"/>
              <a:t>AXR (default) : The durability policy will be primarily selected when creating a new namespace</a:t>
            </a:r>
          </a:p>
          <a:p>
            <a:pPr lvl="2"/>
            <a:r>
              <a:rPr lang="en-US" sz="1200" dirty="0" smtClean="0"/>
              <a:t>S3 (Default) : New S3 bucket will use the durability policy unless specified otherwise on per user basis.</a:t>
            </a:r>
          </a:p>
          <a:p>
            <a:endParaRPr lang="en-US"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219336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In </a:t>
            </a:r>
            <a:r>
              <a:rPr lang="en-US" sz="1600" dirty="0"/>
              <a:t>the CMC, navigate to Dashboard &gt; Administration &gt; Storage Management &gt; Storage </a:t>
            </a:r>
            <a:r>
              <a:rPr lang="en-US" sz="1600" dirty="0" smtClean="0"/>
              <a:t>Policy</a:t>
            </a:r>
          </a:p>
          <a:p>
            <a:endParaRPr lang="en-US" dirty="0" smtClean="0"/>
          </a:p>
          <a:p>
            <a:pPr marL="914400" lvl="2" indent="0">
              <a:buNone/>
            </a:pPr>
            <a:endParaRPr lang="en-US" dirty="0" smtClean="0"/>
          </a:p>
          <a:p>
            <a:pPr lvl="3"/>
            <a:endParaRPr lang="en-US" dirty="0" smtClean="0"/>
          </a:p>
        </p:txBody>
      </p:sp>
      <p:pic>
        <p:nvPicPr>
          <p:cNvPr id="2" name="Picture 1" descr="Screen Shot 2015-08-11 at 9.08.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5" y="1762991"/>
            <a:ext cx="8474364" cy="2924464"/>
          </a:xfrm>
          <a:prstGeom prst="rect">
            <a:avLst/>
          </a:prstGeom>
        </p:spPr>
      </p:pic>
    </p:spTree>
    <p:extLst>
      <p:ext uri="{BB962C8B-B14F-4D97-AF65-F5344CB8AC3E}">
        <p14:creationId xmlns:p14="http://schemas.microsoft.com/office/powerpoint/2010/main" val="374145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pPr marL="457200" lvl="1" indent="0">
              <a:buNone/>
            </a:pPr>
            <a:r>
              <a:rPr lang="en-US" dirty="0" smtClean="0">
                <a:hlinkClick r:id="rId3"/>
              </a:rPr>
              <a:t>Example of Single Site Installation Planning Worksheet</a:t>
            </a:r>
            <a:endParaRPr lang="en-US" dirty="0"/>
          </a:p>
          <a:p>
            <a:pPr lvl="1"/>
            <a:endParaRPr lang="en-US" dirty="0" smtClean="0"/>
          </a:p>
        </p:txBody>
      </p:sp>
      <p:pic>
        <p:nvPicPr>
          <p:cNvPr id="2" name="Picture 1" descr="Screen Shot 2015-08-03 at 9.09.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88" y="1281545"/>
            <a:ext cx="8095548" cy="3255819"/>
          </a:xfrm>
          <a:prstGeom prst="rect">
            <a:avLst/>
          </a:prstGeom>
        </p:spPr>
      </p:pic>
    </p:spTree>
    <p:extLst>
      <p:ext uri="{BB962C8B-B14F-4D97-AF65-F5344CB8AC3E}">
        <p14:creationId xmlns:p14="http://schemas.microsoft.com/office/powerpoint/2010/main" val="339003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xfrm>
            <a:off x="395805" y="948026"/>
            <a:ext cx="8216220" cy="3623974"/>
          </a:xfrm>
          <a:prstGeom prst="rect">
            <a:avLst/>
          </a:prstGeom>
        </p:spPr>
        <p:txBody>
          <a:bodyPr/>
          <a:lstStyle/>
          <a:p>
            <a:r>
              <a:rPr lang="en-US" sz="1600" dirty="0" smtClean="0"/>
              <a:t>Click “Add Storage Policy” on the right side of the screen</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lvl="1"/>
            <a:r>
              <a:rPr lang="en-US" sz="1200" dirty="0" smtClean="0"/>
              <a:t>Provide a Name for DSS policy</a:t>
            </a:r>
          </a:p>
          <a:p>
            <a:pPr lvl="1"/>
            <a:r>
              <a:rPr lang="en-US" sz="1200" dirty="0" smtClean="0"/>
              <a:t>Select the Spread width and Disk Safety. You will notice a change in Storage Overhead at the bottom of the screen when you make change in any of the two parameter</a:t>
            </a:r>
          </a:p>
          <a:p>
            <a:pPr lvl="1"/>
            <a:r>
              <a:rPr lang="en-US" sz="1200" dirty="0" smtClean="0"/>
              <a:t>Use it for S3 or AXR default.</a:t>
            </a:r>
            <a:endParaRPr lang="en-US" sz="1200" dirty="0"/>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4" name="Picture 3" descr="Screen Shot 2015-08-11 at 9.17.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58" y="1433946"/>
            <a:ext cx="7409251" cy="2145145"/>
          </a:xfrm>
          <a:prstGeom prst="rect">
            <a:avLst/>
          </a:prstGeom>
        </p:spPr>
      </p:pic>
    </p:spTree>
    <p:extLst>
      <p:ext uri="{BB962C8B-B14F-4D97-AF65-F5344CB8AC3E}">
        <p14:creationId xmlns:p14="http://schemas.microsoft.com/office/powerpoint/2010/main" val="23431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Click on the Advance Settings and make change if required</a:t>
            </a:r>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2" name="Picture 1" descr="Screen Shot 2015-08-11 at 9.11.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27" y="1431636"/>
            <a:ext cx="7585363" cy="3140364"/>
          </a:xfrm>
          <a:prstGeom prst="rect">
            <a:avLst/>
          </a:prstGeom>
        </p:spPr>
      </p:pic>
    </p:spTree>
    <p:extLst>
      <p:ext uri="{BB962C8B-B14F-4D97-AF65-F5344CB8AC3E}">
        <p14:creationId xmlns:p14="http://schemas.microsoft.com/office/powerpoint/2010/main" val="28197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Configuring Namespaces</a:t>
            </a:r>
          </a:p>
          <a:p>
            <a:pPr lvl="1"/>
            <a:r>
              <a:rPr lang="en-US" sz="1400" dirty="0" smtClean="0"/>
              <a:t>Namespaces are the logical destination to which data is stored.</a:t>
            </a:r>
          </a:p>
          <a:p>
            <a:pPr lvl="1"/>
            <a:r>
              <a:rPr lang="en-US" sz="1400" dirty="0" smtClean="0"/>
              <a:t>A namespace must be associated with one metastore and one durability policy.</a:t>
            </a:r>
          </a:p>
          <a:p>
            <a:pPr lvl="1"/>
            <a:r>
              <a:rPr lang="en-US" sz="1400" dirty="0" smtClean="0"/>
              <a:t> Create Namespace via CMC</a:t>
            </a:r>
            <a:r>
              <a:rPr lang="en-US" sz="1400" dirty="0"/>
              <a:t>, select Dashboard &gt; Administration &gt; Storage Management &gt; Namespaces.</a:t>
            </a:r>
            <a:endParaRPr lang="en-US" sz="1400" dirty="0" smtClean="0"/>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3" name="Picture 2" descr="Screen Shot 2015-08-11 at 9.28.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6" y="2267300"/>
            <a:ext cx="7816273" cy="2154609"/>
          </a:xfrm>
          <a:prstGeom prst="rect">
            <a:avLst/>
          </a:prstGeom>
        </p:spPr>
      </p:pic>
    </p:spTree>
    <p:extLst>
      <p:ext uri="{BB962C8B-B14F-4D97-AF65-F5344CB8AC3E}">
        <p14:creationId xmlns:p14="http://schemas.microsoft.com/office/powerpoint/2010/main" val="40920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Configuring Namespaces</a:t>
            </a:r>
          </a:p>
          <a:p>
            <a:endParaRPr lang="en-US" sz="1600" dirty="0" smtClean="0"/>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2" name="Picture 1" descr="Screen Shot 2015-08-11 at 9.31.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431636"/>
            <a:ext cx="7660764" cy="3059547"/>
          </a:xfrm>
          <a:prstGeom prst="rect">
            <a:avLst/>
          </a:prstGeom>
        </p:spPr>
      </p:pic>
    </p:spTree>
    <p:extLst>
      <p:ext uri="{BB962C8B-B14F-4D97-AF65-F5344CB8AC3E}">
        <p14:creationId xmlns:p14="http://schemas.microsoft.com/office/powerpoint/2010/main" val="39270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Configuring Namespaces</a:t>
            </a:r>
          </a:p>
          <a:p>
            <a:pPr lvl="1"/>
            <a:r>
              <a:rPr lang="en-US" sz="1600" dirty="0" smtClean="0"/>
              <a:t>Specify the Name for the namespace</a:t>
            </a:r>
          </a:p>
          <a:p>
            <a:pPr lvl="1"/>
            <a:r>
              <a:rPr lang="en-US" sz="1600" dirty="0" smtClean="0"/>
              <a:t>Select the desired Storage Policy</a:t>
            </a:r>
          </a:p>
          <a:p>
            <a:pPr lvl="1"/>
            <a:r>
              <a:rPr lang="en-US" sz="1600" dirty="0" smtClean="0"/>
              <a:t>Select the desired Metastore (automatic or static)</a:t>
            </a:r>
          </a:p>
          <a:p>
            <a:pPr lvl="1"/>
            <a:r>
              <a:rPr lang="en-US" sz="1600" dirty="0" smtClean="0"/>
              <a:t>Choose whether you want to have data encrypted</a:t>
            </a:r>
          </a:p>
          <a:p>
            <a:pPr lvl="2"/>
            <a:r>
              <a:rPr lang="en-US" dirty="0" smtClean="0"/>
              <a:t>When the 1</a:t>
            </a:r>
            <a:r>
              <a:rPr lang="en-US" baseline="30000" dirty="0" smtClean="0"/>
              <a:t>st</a:t>
            </a:r>
            <a:r>
              <a:rPr lang="en-US" dirty="0" smtClean="0"/>
              <a:t> namespace is encrypted, the user will be asked to enter password.</a:t>
            </a:r>
          </a:p>
          <a:p>
            <a:pPr lvl="1"/>
            <a:r>
              <a:rPr lang="en-US" sz="1600" dirty="0" smtClean="0"/>
              <a:t>Select whether or not you want to use the namespace for small file support</a:t>
            </a:r>
          </a:p>
          <a:p>
            <a:pPr lvl="2"/>
            <a:r>
              <a:rPr lang="en-US" dirty="0" smtClean="0"/>
              <a:t>If you choose the small file support, provide the file size threshold (512KiB default)</a:t>
            </a:r>
          </a:p>
          <a:p>
            <a:endParaRPr lang="en-US" sz="1600" dirty="0" smtClean="0"/>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24156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Configuring AXR</a:t>
            </a:r>
          </a:p>
          <a:p>
            <a:pPr lvl="1"/>
            <a:r>
              <a:rPr lang="en-US" sz="1000" dirty="0" smtClean="0"/>
              <a:t>AXR is the Lattus REST interface. By default AXR is enabled on all controller node (without TLS ) listening on port 8080</a:t>
            </a:r>
          </a:p>
          <a:p>
            <a:pPr lvl="1"/>
            <a:r>
              <a:rPr lang="en-US" sz="1000" dirty="0"/>
              <a:t> </a:t>
            </a:r>
            <a:r>
              <a:rPr lang="en-US" sz="1000" dirty="0" smtClean="0"/>
              <a:t>To edit or add new client daemon,  go to to </a:t>
            </a:r>
            <a:r>
              <a:rPr lang="en-US" sz="1000" dirty="0"/>
              <a:t>Dashboard &gt; Administration &gt; Lattus Management &gt; Interfaces &gt; AXR.</a:t>
            </a:r>
            <a:endParaRPr lang="en-US" sz="1000" dirty="0" smtClean="0"/>
          </a:p>
          <a:p>
            <a:endParaRPr lang="en-US" sz="1600" dirty="0" smtClean="0"/>
          </a:p>
          <a:p>
            <a:endParaRPr lang="en-US" sz="1600" dirty="0" smtClean="0"/>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3" name="Picture 2" descr="Screen Shot 2015-08-11 at 9.58.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73" y="1731819"/>
            <a:ext cx="7312215" cy="2690090"/>
          </a:xfrm>
          <a:prstGeom prst="rect">
            <a:avLst/>
          </a:prstGeom>
        </p:spPr>
      </p:pic>
    </p:spTree>
    <p:extLst>
      <p:ext uri="{BB962C8B-B14F-4D97-AF65-F5344CB8AC3E}">
        <p14:creationId xmlns:p14="http://schemas.microsoft.com/office/powerpoint/2010/main" val="184705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Configuring AXR</a:t>
            </a:r>
          </a:p>
          <a:p>
            <a:pPr lvl="1"/>
            <a:r>
              <a:rPr lang="en-US" sz="1600" dirty="0" smtClean="0"/>
              <a:t>In the controller node section, Click Add Client Daemon</a:t>
            </a:r>
          </a:p>
          <a:p>
            <a:pPr lvl="2"/>
            <a:r>
              <a:rPr lang="en-US" dirty="0" smtClean="0"/>
              <a:t>Quantum recommends installing no more than four client daemons per controller node in production environments.</a:t>
            </a:r>
          </a:p>
          <a:p>
            <a:pPr lvl="1"/>
            <a:r>
              <a:rPr lang="en-US" sz="1600" dirty="0" smtClean="0"/>
              <a:t>Configure the client daemon</a:t>
            </a:r>
          </a:p>
          <a:p>
            <a:pPr lvl="2"/>
            <a:r>
              <a:rPr lang="en-US" dirty="0" smtClean="0"/>
              <a:t>AXR : Specify the AXR availability</a:t>
            </a:r>
          </a:p>
          <a:p>
            <a:pPr lvl="3"/>
            <a:r>
              <a:rPr lang="en-US" dirty="0" smtClean="0"/>
              <a:t>Enabled (No TLS)</a:t>
            </a:r>
          </a:p>
          <a:p>
            <a:pPr lvl="3"/>
            <a:r>
              <a:rPr lang="en-US" dirty="0" smtClean="0"/>
              <a:t>Enabled (TLS). TLS is equivalent of HTTPS</a:t>
            </a:r>
          </a:p>
          <a:p>
            <a:pPr lvl="3"/>
            <a:r>
              <a:rPr lang="en-US" dirty="0" smtClean="0"/>
              <a:t>Disable</a:t>
            </a:r>
          </a:p>
          <a:p>
            <a:pPr lvl="3"/>
            <a:r>
              <a:rPr lang="en-US" dirty="0" smtClean="0"/>
              <a:t>Port : Select the port with which to communicate</a:t>
            </a:r>
          </a:p>
          <a:p>
            <a:pPr lvl="2"/>
            <a:r>
              <a:rPr lang="en-US" dirty="0" smtClean="0"/>
              <a:t>Save the setting. Internal port is automatically created when enabling the client daemon.</a:t>
            </a:r>
          </a:p>
          <a:p>
            <a:endParaRPr lang="en-US" sz="1600" dirty="0" smtClean="0"/>
          </a:p>
          <a:p>
            <a:endParaRPr lang="en-US" sz="1600" dirty="0"/>
          </a:p>
          <a:p>
            <a:endParaRPr lang="en-US" sz="1600"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39529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600" dirty="0" smtClean="0"/>
              <a:t>Enabling S3</a:t>
            </a:r>
          </a:p>
          <a:p>
            <a:r>
              <a:rPr lang="en-US" sz="1400" dirty="0" smtClean="0"/>
              <a:t>S3 is disabled by default. To enable the S3 interface, go to Dashboard &gt; Administration &gt; Lattus Management &gt; Interfaces &gt; S3. </a:t>
            </a:r>
          </a:p>
          <a:p>
            <a:endParaRPr lang="en-US" sz="1600" dirty="0"/>
          </a:p>
          <a:p>
            <a:endParaRPr lang="en-US" sz="1600" dirty="0" smtClean="0"/>
          </a:p>
          <a:p>
            <a:endParaRPr lang="en-US" dirty="0" smtClean="0"/>
          </a:p>
          <a:p>
            <a:pPr marL="914400" lvl="2" indent="0">
              <a:buNone/>
            </a:pPr>
            <a:endParaRPr lang="en-US" dirty="0" smtClean="0"/>
          </a:p>
          <a:p>
            <a:pPr lvl="3"/>
            <a:endParaRPr lang="en-US" dirty="0" smtClean="0"/>
          </a:p>
        </p:txBody>
      </p:sp>
      <p:pic>
        <p:nvPicPr>
          <p:cNvPr id="2" name="Picture 1" descr="Screen Shot 2015-08-11 at 10.11.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73" y="1704109"/>
            <a:ext cx="7654635" cy="2752436"/>
          </a:xfrm>
          <a:prstGeom prst="rect">
            <a:avLst/>
          </a:prstGeom>
        </p:spPr>
      </p:pic>
    </p:spTree>
    <p:extLst>
      <p:ext uri="{BB962C8B-B14F-4D97-AF65-F5344CB8AC3E}">
        <p14:creationId xmlns:p14="http://schemas.microsoft.com/office/powerpoint/2010/main" val="33003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Configuration / Post-Installation</a:t>
            </a:r>
            <a:endParaRPr lang="en-US" dirty="0" smtClean="0"/>
          </a:p>
        </p:txBody>
      </p:sp>
      <p:sp>
        <p:nvSpPr>
          <p:cNvPr id="15363" name="Content Placeholder 2"/>
          <p:cNvSpPr>
            <a:spLocks noGrp="1"/>
          </p:cNvSpPr>
          <p:nvPr>
            <p:ph idx="1"/>
          </p:nvPr>
        </p:nvSpPr>
        <p:spPr>
          <a:prstGeom prst="rect">
            <a:avLst/>
          </a:prstGeom>
        </p:spPr>
        <p:txBody>
          <a:bodyPr/>
          <a:lstStyle/>
          <a:p>
            <a:r>
              <a:rPr lang="en-US" sz="1400" dirty="0" smtClean="0"/>
              <a:t>Enabling S3</a:t>
            </a:r>
          </a:p>
          <a:p>
            <a:pPr lvl="1"/>
            <a:r>
              <a:rPr lang="en-US" sz="1400" dirty="0" smtClean="0"/>
              <a:t>Fill out the desired S3 domain name. This step is mandatory and skipping this step will make S3 authorization fail.</a:t>
            </a:r>
          </a:p>
          <a:p>
            <a:pPr lvl="1"/>
            <a:r>
              <a:rPr lang="en-US" sz="1400" dirty="0" smtClean="0"/>
              <a:t>Select the option “Enable S3 bucket operations”. This option is disabled by Default</a:t>
            </a:r>
          </a:p>
          <a:p>
            <a:pPr lvl="1"/>
            <a:r>
              <a:rPr lang="en-US" sz="1400" dirty="0" smtClean="0"/>
              <a:t>In controller Node section, click Add Client Daemon</a:t>
            </a:r>
          </a:p>
          <a:p>
            <a:pPr lvl="2"/>
            <a:r>
              <a:rPr lang="en-US" sz="1400" dirty="0" smtClean="0"/>
              <a:t>Quantum recommends installation no more than 4 client daemons per controller</a:t>
            </a:r>
          </a:p>
          <a:p>
            <a:pPr lvl="1"/>
            <a:r>
              <a:rPr lang="en-US" sz="1400" dirty="0" smtClean="0"/>
              <a:t>Configure the client daemon</a:t>
            </a:r>
          </a:p>
          <a:p>
            <a:pPr lvl="2"/>
            <a:r>
              <a:rPr lang="en-US" sz="1400" dirty="0" smtClean="0"/>
              <a:t>S3 : Specify the S3 availability </a:t>
            </a:r>
          </a:p>
          <a:p>
            <a:pPr lvl="3"/>
            <a:r>
              <a:rPr lang="en-US" sz="1400" dirty="0" smtClean="0"/>
              <a:t>Enabled (No TLS)</a:t>
            </a:r>
          </a:p>
          <a:p>
            <a:pPr lvl="3"/>
            <a:r>
              <a:rPr lang="en-US" sz="1400" dirty="0" smtClean="0"/>
              <a:t>Enabled (TLS)</a:t>
            </a:r>
          </a:p>
          <a:p>
            <a:pPr lvl="3"/>
            <a:r>
              <a:rPr lang="en-US" sz="1400" dirty="0" smtClean="0"/>
              <a:t>Disable</a:t>
            </a:r>
          </a:p>
          <a:p>
            <a:pPr lvl="2"/>
            <a:r>
              <a:rPr lang="en-US" sz="1400" dirty="0" smtClean="0"/>
              <a:t>Port : Select port with which to communicate</a:t>
            </a:r>
          </a:p>
          <a:p>
            <a:pPr lvl="1"/>
            <a:r>
              <a:rPr lang="en-US" sz="1400" dirty="0" smtClean="0"/>
              <a:t>Save the settings. Internal port will be automatically created if daemon is enabled with TLS</a:t>
            </a:r>
          </a:p>
          <a:p>
            <a:pPr lvl="1"/>
            <a:endParaRPr lang="en-US" sz="1000" dirty="0" smtClean="0"/>
          </a:p>
          <a:p>
            <a:endParaRPr lang="en-US" sz="1600" dirty="0" smtClean="0"/>
          </a:p>
          <a:p>
            <a:endParaRPr lang="en-US"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31940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a:t>Lattus Tuning</a:t>
            </a:r>
          </a:p>
        </p:txBody>
      </p:sp>
    </p:spTree>
    <p:extLst>
      <p:ext uri="{BB962C8B-B14F-4D97-AF65-F5344CB8AC3E}">
        <p14:creationId xmlns:p14="http://schemas.microsoft.com/office/powerpoint/2010/main" val="38105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r>
              <a:rPr lang="en-US" dirty="0" smtClean="0"/>
              <a:t>Installation Environment Considerations.</a:t>
            </a:r>
          </a:p>
          <a:p>
            <a:pPr lvl="1"/>
            <a:r>
              <a:rPr lang="en-US" dirty="0" smtClean="0"/>
              <a:t>Allow sufficient time for all components to properly acclimate to the environment</a:t>
            </a:r>
            <a:r>
              <a:rPr lang="en-US" dirty="0"/>
              <a:t>;</a:t>
            </a:r>
            <a:r>
              <a:rPr lang="en-US" dirty="0" smtClean="0"/>
              <a:t> particularly during times of severe external temperatures (hot or cold).</a:t>
            </a:r>
          </a:p>
          <a:p>
            <a:pPr lvl="1"/>
            <a:r>
              <a:rPr lang="en-US" dirty="0" smtClean="0"/>
              <a:t>Never take a Lattus component directly from the dock to the Installation location and begin installing component and powering them on. </a:t>
            </a:r>
          </a:p>
          <a:p>
            <a:r>
              <a:rPr lang="en-US" dirty="0" smtClean="0"/>
              <a:t>Firewall Settings</a:t>
            </a:r>
          </a:p>
          <a:p>
            <a:pPr lvl="1"/>
            <a:r>
              <a:rPr lang="en-US" dirty="0" smtClean="0"/>
              <a:t>Make sure to configure Firewall properly to ensure services required by Amplidata/HGST (more info in the Lattus Installation Guide).</a:t>
            </a:r>
          </a:p>
          <a:p>
            <a:pPr lvl="2"/>
            <a:r>
              <a:rPr lang="en-US" sz="1200" dirty="0" smtClean="0"/>
              <a:t>REST port on Client Daemons.</a:t>
            </a:r>
          </a:p>
          <a:p>
            <a:pPr lvl="2"/>
            <a:r>
              <a:rPr lang="en-US" sz="1200" dirty="0" smtClean="0"/>
              <a:t>Monitoring services : Open all ports for </a:t>
            </a:r>
            <a:r>
              <a:rPr lang="en-US" sz="1200" dirty="0" err="1" smtClean="0"/>
              <a:t>postgresql</a:t>
            </a:r>
            <a:r>
              <a:rPr lang="en-US" sz="1200" dirty="0" smtClean="0"/>
              <a:t>, ejabberd</a:t>
            </a:r>
            <a:r>
              <a:rPr lang="en-US" sz="1200" dirty="0"/>
              <a:t>, </a:t>
            </a:r>
            <a:r>
              <a:rPr lang="en-US" sz="1200" dirty="0" err="1"/>
              <a:t>workflowengine</a:t>
            </a:r>
            <a:r>
              <a:rPr lang="en-US" sz="1200" dirty="0"/>
              <a:t>, and </a:t>
            </a:r>
            <a:r>
              <a:rPr lang="en-US" sz="1200" dirty="0" smtClean="0"/>
              <a:t>application server.</a:t>
            </a:r>
          </a:p>
          <a:p>
            <a:pPr lvl="2"/>
            <a:r>
              <a:rPr lang="en-US" sz="1200" dirty="0" smtClean="0"/>
              <a:t>Remote login services : Port 22 for secure shell access.</a:t>
            </a:r>
          </a:p>
          <a:p>
            <a:pPr lvl="2"/>
            <a:r>
              <a:rPr lang="en-US" sz="1200" dirty="0" smtClean="0"/>
              <a:t>CMC  : Port 80 towards virtual IP address on management controller.</a:t>
            </a:r>
          </a:p>
        </p:txBody>
      </p:sp>
    </p:spTree>
    <p:extLst>
      <p:ext uri="{BB962C8B-B14F-4D97-AF65-F5344CB8AC3E}">
        <p14:creationId xmlns:p14="http://schemas.microsoft.com/office/powerpoint/2010/main" val="399822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Tuning</a:t>
            </a:r>
          </a:p>
        </p:txBody>
      </p:sp>
      <p:sp>
        <p:nvSpPr>
          <p:cNvPr id="15363" name="Content Placeholder 2"/>
          <p:cNvSpPr>
            <a:spLocks noGrp="1"/>
          </p:cNvSpPr>
          <p:nvPr>
            <p:ph idx="1"/>
          </p:nvPr>
        </p:nvSpPr>
        <p:spPr>
          <a:prstGeom prst="rect">
            <a:avLst/>
          </a:prstGeom>
        </p:spPr>
        <p:txBody>
          <a:bodyPr/>
          <a:lstStyle/>
          <a:p>
            <a:r>
              <a:rPr lang="en-US" dirty="0" smtClean="0"/>
              <a:t>Optimizing the environment</a:t>
            </a:r>
          </a:p>
          <a:p>
            <a:pPr lvl="1"/>
            <a:r>
              <a:rPr lang="en-US" dirty="0" smtClean="0"/>
              <a:t>Lattus can be tuned for two situations</a:t>
            </a:r>
          </a:p>
          <a:p>
            <a:pPr lvl="2"/>
            <a:r>
              <a:rPr lang="en-US" dirty="0" smtClean="0"/>
              <a:t>Slow upload/download but with maximum number of concurrent users.</a:t>
            </a:r>
          </a:p>
          <a:p>
            <a:pPr lvl="2"/>
            <a:r>
              <a:rPr lang="en-US" dirty="0" smtClean="0"/>
              <a:t>Fast upload/download with maximum performance.</a:t>
            </a:r>
          </a:p>
          <a:p>
            <a:pPr lvl="1"/>
            <a:r>
              <a:rPr lang="en-US" dirty="0" smtClean="0"/>
              <a:t>Tuning parameter depends on</a:t>
            </a:r>
          </a:p>
          <a:p>
            <a:pPr lvl="2"/>
            <a:r>
              <a:rPr lang="en-US" dirty="0" smtClean="0"/>
              <a:t>Number of  racks</a:t>
            </a:r>
          </a:p>
          <a:p>
            <a:pPr lvl="2"/>
            <a:r>
              <a:rPr lang="en-US" dirty="0" smtClean="0"/>
              <a:t>Single Site </a:t>
            </a:r>
            <a:r>
              <a:rPr lang="en-US" dirty="0"/>
              <a:t>v</a:t>
            </a:r>
            <a:r>
              <a:rPr lang="en-US" dirty="0" smtClean="0"/>
              <a:t>s Multi-geo</a:t>
            </a:r>
          </a:p>
          <a:p>
            <a:pPr lvl="1"/>
            <a:r>
              <a:rPr lang="en-US" dirty="0" smtClean="0"/>
              <a:t>Any installation after Lattus 3.2.1 are configured for maximum throughput .</a:t>
            </a:r>
          </a:p>
          <a:p>
            <a:pPr lvl="1"/>
            <a:r>
              <a:rPr lang="en-US" dirty="0" smtClean="0"/>
              <a:t>Repair settings are optimized for large objects.</a:t>
            </a:r>
          </a:p>
          <a:p>
            <a:pPr marL="914400" lvl="2" indent="0">
              <a:buNone/>
            </a:pPr>
            <a:endParaRPr lang="en-US" dirty="0" smtClean="0"/>
          </a:p>
        </p:txBody>
      </p:sp>
    </p:spTree>
    <p:extLst>
      <p:ext uri="{BB962C8B-B14F-4D97-AF65-F5344CB8AC3E}">
        <p14:creationId xmlns:p14="http://schemas.microsoft.com/office/powerpoint/2010/main" val="273384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Tuning</a:t>
            </a:r>
          </a:p>
        </p:txBody>
      </p:sp>
      <p:sp>
        <p:nvSpPr>
          <p:cNvPr id="15363" name="Content Placeholder 2"/>
          <p:cNvSpPr>
            <a:spLocks noGrp="1"/>
          </p:cNvSpPr>
          <p:nvPr>
            <p:ph idx="1"/>
          </p:nvPr>
        </p:nvSpPr>
        <p:spPr>
          <a:prstGeom prst="rect">
            <a:avLst/>
          </a:prstGeom>
        </p:spPr>
        <p:txBody>
          <a:bodyPr/>
          <a:lstStyle/>
          <a:p>
            <a:r>
              <a:rPr lang="en-US" dirty="0"/>
              <a:t>Optimal Connection </a:t>
            </a:r>
            <a:r>
              <a:rPr lang="en-US" dirty="0" smtClean="0"/>
              <a:t>Management</a:t>
            </a:r>
          </a:p>
          <a:p>
            <a:pPr lvl="2"/>
            <a:r>
              <a:rPr lang="en-US" dirty="0" smtClean="0"/>
              <a:t>By default, client daemon accept any incoming TCP connection.</a:t>
            </a:r>
          </a:p>
          <a:p>
            <a:pPr lvl="2"/>
            <a:r>
              <a:rPr lang="en-US" dirty="0" smtClean="0"/>
              <a:t>No performance gain in exceeding more than 100 concurrent connections	 per client daemon.</a:t>
            </a:r>
          </a:p>
          <a:p>
            <a:pPr lvl="1"/>
            <a:r>
              <a:rPr lang="en-US" dirty="0" smtClean="0"/>
              <a:t>Tuning “</a:t>
            </a:r>
            <a:r>
              <a:rPr lang="en-US" dirty="0" err="1" smtClean="0"/>
              <a:t>http_max_conn</a:t>
            </a:r>
            <a:r>
              <a:rPr lang="en-US" dirty="0" smtClean="0"/>
              <a:t>” (controller only)</a:t>
            </a:r>
          </a:p>
          <a:p>
            <a:pPr lvl="2"/>
            <a:r>
              <a:rPr lang="en-US" dirty="0" smtClean="0"/>
              <a:t>Open configuration file of your client daemon</a:t>
            </a:r>
          </a:p>
          <a:p>
            <a:pPr lvl="3"/>
            <a:r>
              <a:rPr lang="en-US" dirty="0"/>
              <a:t>/opt/qbase3/cfg/</a:t>
            </a:r>
            <a:r>
              <a:rPr lang="en-US" dirty="0" err="1"/>
              <a:t>dss</a:t>
            </a:r>
            <a:r>
              <a:rPr lang="en-US" dirty="0"/>
              <a:t>/</a:t>
            </a:r>
            <a:r>
              <a:rPr lang="en-US" dirty="0" err="1"/>
              <a:t>clientdaemons</a:t>
            </a:r>
            <a:r>
              <a:rPr lang="en-US" dirty="0"/>
              <a:t>/&lt;</a:t>
            </a:r>
            <a:r>
              <a:rPr lang="en-US" dirty="0" err="1"/>
              <a:t>guid</a:t>
            </a:r>
            <a:r>
              <a:rPr lang="en-US" dirty="0"/>
              <a:t>&gt;.</a:t>
            </a:r>
            <a:r>
              <a:rPr lang="en-US" dirty="0" smtClean="0"/>
              <a:t>cfg</a:t>
            </a:r>
          </a:p>
          <a:p>
            <a:pPr lvl="3"/>
            <a:r>
              <a:rPr lang="en-US" dirty="0" smtClean="0"/>
              <a:t>Add or Edit the parameter “</a:t>
            </a:r>
            <a:r>
              <a:rPr lang="en-US" dirty="0" err="1" smtClean="0"/>
              <a:t>http_max_conn</a:t>
            </a:r>
            <a:r>
              <a:rPr lang="en-US" dirty="0" smtClean="0"/>
              <a:t>” under [</a:t>
            </a:r>
            <a:r>
              <a:rPr lang="en-US" dirty="0" err="1" smtClean="0"/>
              <a:t>config</a:t>
            </a:r>
            <a:r>
              <a:rPr lang="en-US" dirty="0" smtClean="0"/>
              <a:t>] section</a:t>
            </a:r>
          </a:p>
          <a:p>
            <a:pPr lvl="3"/>
            <a:r>
              <a:rPr lang="en-US" dirty="0" smtClean="0"/>
              <a:t>Set the value to 100.</a:t>
            </a:r>
          </a:p>
          <a:p>
            <a:pPr lvl="3"/>
            <a:r>
              <a:rPr lang="en-US" dirty="0" smtClean="0"/>
              <a:t>Restart the client daemon using </a:t>
            </a:r>
            <a:r>
              <a:rPr lang="en-US" dirty="0" err="1" smtClean="0"/>
              <a:t>qshell</a:t>
            </a:r>
            <a:endParaRPr lang="en-US" dirty="0" smtClean="0"/>
          </a:p>
          <a:p>
            <a:pPr lvl="3"/>
            <a:r>
              <a:rPr lang="en-US" dirty="0" err="1"/>
              <a:t>q.dss.clientdaemons.restartOne</a:t>
            </a:r>
            <a:r>
              <a:rPr lang="en-US" dirty="0"/>
              <a:t>(&lt;</a:t>
            </a:r>
            <a:r>
              <a:rPr lang="en-US" dirty="0" err="1"/>
              <a:t>daemonguid</a:t>
            </a:r>
            <a:r>
              <a:rPr lang="en-US" dirty="0" smtClean="0"/>
              <a:t>&gt;)</a:t>
            </a:r>
          </a:p>
        </p:txBody>
      </p:sp>
    </p:spTree>
    <p:extLst>
      <p:ext uri="{BB962C8B-B14F-4D97-AF65-F5344CB8AC3E}">
        <p14:creationId xmlns:p14="http://schemas.microsoft.com/office/powerpoint/2010/main" val="270236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xfrm>
            <a:off x="395804" y="948026"/>
            <a:ext cx="8448013" cy="3576473"/>
          </a:xfrm>
          <a:prstGeom prst="rect">
            <a:avLst/>
          </a:prstGeom>
        </p:spPr>
        <p:txBody>
          <a:bodyPr/>
          <a:lstStyle/>
          <a:p>
            <a:r>
              <a:rPr lang="en-US" dirty="0" smtClean="0"/>
              <a:t>Optimizing the </a:t>
            </a:r>
            <a:r>
              <a:rPr lang="en-US" dirty="0"/>
              <a:t>environment (Maximum Throughput)</a:t>
            </a:r>
          </a:p>
          <a:p>
            <a:pPr lvl="1"/>
            <a:r>
              <a:rPr lang="en-US" sz="1400" dirty="0" smtClean="0"/>
              <a:t>It is recommended to have following settings Client daemon configuration file (controller nodes)</a:t>
            </a:r>
          </a:p>
          <a:p>
            <a:pPr lvl="2"/>
            <a:r>
              <a:rPr lang="en-US" sz="1400" dirty="0" smtClean="0"/>
              <a:t> </a:t>
            </a:r>
            <a:r>
              <a:rPr lang="en-US" sz="1400" dirty="0"/>
              <a:t>/opt/qbase3/cfg/dss/clientdaemons/&lt;guid&gt;.cfg</a:t>
            </a:r>
            <a:r>
              <a:rPr lang="en-US" sz="1400" dirty="0" smtClean="0"/>
              <a:t>.</a:t>
            </a:r>
          </a:p>
          <a:p>
            <a:pPr lvl="2"/>
            <a:r>
              <a:rPr lang="en-US" sz="1400" dirty="0" smtClean="0"/>
              <a:t>Add the following parameter if they are not yet present under [config] section.</a:t>
            </a:r>
          </a:p>
          <a:p>
            <a:pPr lvl="2"/>
            <a:endParaRPr lang="en-US" sz="1400" dirty="0" smtClean="0"/>
          </a:p>
          <a:p>
            <a:pPr lvl="2"/>
            <a:endParaRPr lang="en-US" sz="1400" dirty="0"/>
          </a:p>
          <a:p>
            <a:pPr lvl="2"/>
            <a:endParaRPr lang="en-US" sz="1400" dirty="0" smtClean="0"/>
          </a:p>
          <a:p>
            <a:pPr lvl="2"/>
            <a:endParaRPr lang="en-US" sz="1400" dirty="0" smtClean="0"/>
          </a:p>
          <a:p>
            <a:pPr lvl="2"/>
            <a:endParaRPr lang="en-US" sz="1400" dirty="0"/>
          </a:p>
          <a:p>
            <a:pPr lvl="2"/>
            <a:endParaRPr lang="en-US" sz="1400" dirty="0" smtClean="0"/>
          </a:p>
          <a:p>
            <a:pPr lvl="2"/>
            <a:r>
              <a:rPr lang="en-US" sz="1400" dirty="0" smtClean="0"/>
              <a:t>After making any changes restart the client daemon using qshell</a:t>
            </a:r>
          </a:p>
          <a:p>
            <a:pPr lvl="3"/>
            <a:r>
              <a:rPr lang="en-US" sz="1400" dirty="0" err="1" smtClean="0"/>
              <a:t>q.dss.clientdaemons.restartOne</a:t>
            </a:r>
            <a:r>
              <a:rPr lang="en-US" sz="1400" dirty="0" smtClean="0"/>
              <a:t>(&lt;</a:t>
            </a:r>
            <a:r>
              <a:rPr lang="en-US" sz="1400" dirty="0" err="1" smtClean="0"/>
              <a:t>daemonguid</a:t>
            </a:r>
            <a:r>
              <a:rPr lang="en-US" sz="1400" dirty="0"/>
              <a:t>&gt;)</a:t>
            </a:r>
            <a:endParaRPr lang="en-US" sz="1400" dirty="0" smtClean="0"/>
          </a:p>
          <a:p>
            <a:pPr marL="914400" lvl="2" indent="0">
              <a:buNone/>
            </a:pPr>
            <a:endParaRPr lang="en-US" dirty="0"/>
          </a:p>
          <a:p>
            <a:pPr marL="914400" lvl="2" indent="0">
              <a:buNone/>
            </a:pPr>
            <a:endParaRPr lang="en-US" dirty="0" smtClean="0"/>
          </a:p>
          <a:p>
            <a:pPr marL="914400" lvl="2" indent="0">
              <a:buNone/>
            </a:pPr>
            <a:endParaRPr lang="en-US" dirty="0" smtClean="0"/>
          </a:p>
        </p:txBody>
      </p:sp>
      <p:pic>
        <p:nvPicPr>
          <p:cNvPr id="2" name="Picture 1" descr="Screen Shot 2015-08-10 at 12.13.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591" y="2160369"/>
            <a:ext cx="6417523" cy="1459131"/>
          </a:xfrm>
          <a:prstGeom prst="rect">
            <a:avLst/>
          </a:prstGeom>
        </p:spPr>
      </p:pic>
    </p:spTree>
    <p:extLst>
      <p:ext uri="{BB962C8B-B14F-4D97-AF65-F5344CB8AC3E}">
        <p14:creationId xmlns:p14="http://schemas.microsoft.com/office/powerpoint/2010/main" val="39142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Optimizing the environment (Maximum Throughput)</a:t>
            </a:r>
          </a:p>
          <a:p>
            <a:pPr lvl="1"/>
            <a:r>
              <a:rPr lang="en-US" dirty="0" smtClean="0"/>
              <a:t>Storage Daemon configuration file (on all storage nodes)</a:t>
            </a:r>
          </a:p>
          <a:p>
            <a:pPr lvl="2"/>
            <a:r>
              <a:rPr lang="en-US" dirty="0"/>
              <a:t>/opt/qbase3/cfg/dss/storagedaemons/&lt;guid&gt;.</a:t>
            </a:r>
            <a:r>
              <a:rPr lang="en-US" dirty="0" smtClean="0"/>
              <a:t>cfg</a:t>
            </a:r>
            <a:endParaRPr lang="en-US" dirty="0"/>
          </a:p>
          <a:p>
            <a:pPr lvl="1"/>
            <a:r>
              <a:rPr lang="en-US" dirty="0" smtClean="0"/>
              <a:t>Update the following section under [config] else add them</a:t>
            </a:r>
          </a:p>
          <a:p>
            <a:pPr lvl="2"/>
            <a:endParaRPr lang="en-US" dirty="0"/>
          </a:p>
          <a:p>
            <a:pPr lvl="2"/>
            <a:endParaRPr lang="en-US" dirty="0" smtClean="0"/>
          </a:p>
          <a:p>
            <a:pPr lvl="2"/>
            <a:endParaRPr lang="en-US" dirty="0"/>
          </a:p>
          <a:p>
            <a:pPr lvl="2"/>
            <a:endParaRPr lang="en-US" dirty="0" smtClean="0"/>
          </a:p>
          <a:p>
            <a:pPr marL="914400" lvl="2" indent="0">
              <a:buNone/>
            </a:pPr>
            <a:endParaRPr lang="en-US" dirty="0" smtClean="0"/>
          </a:p>
          <a:p>
            <a:pPr lvl="2"/>
            <a:r>
              <a:rPr lang="en-US" dirty="0" smtClean="0"/>
              <a:t>After making any changes, restart the storage daemon on all the storage nodes in order to become effective.</a:t>
            </a:r>
            <a:endParaRPr lang="en-US" dirty="0"/>
          </a:p>
          <a:p>
            <a:pPr lvl="2"/>
            <a:endParaRPr lang="en-US" dirty="0"/>
          </a:p>
          <a:p>
            <a:pPr lvl="2"/>
            <a:endParaRPr lang="en-US" dirty="0" smtClean="0"/>
          </a:p>
          <a:p>
            <a:pPr marL="914400" lvl="2" indent="0">
              <a:buNone/>
            </a:pPr>
            <a:endParaRPr lang="en-US" dirty="0" smtClean="0"/>
          </a:p>
        </p:txBody>
      </p:sp>
      <p:pic>
        <p:nvPicPr>
          <p:cNvPr id="2" name="Picture 1" descr="Screen Shot 2015-08-10 at 12.2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073" y="2484120"/>
            <a:ext cx="6248400" cy="1258685"/>
          </a:xfrm>
          <a:prstGeom prst="rect">
            <a:avLst/>
          </a:prstGeom>
        </p:spPr>
      </p:pic>
    </p:spTree>
    <p:extLst>
      <p:ext uri="{BB962C8B-B14F-4D97-AF65-F5344CB8AC3E}">
        <p14:creationId xmlns:p14="http://schemas.microsoft.com/office/powerpoint/2010/main" val="200086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Optimizing the </a:t>
            </a:r>
            <a:r>
              <a:rPr lang="en-US" dirty="0"/>
              <a:t>environment (Maximum Throughput)</a:t>
            </a:r>
          </a:p>
          <a:p>
            <a:pPr lvl="1"/>
            <a:r>
              <a:rPr lang="en-US" dirty="0" smtClean="0"/>
              <a:t>Maintenance agent configuration file:</a:t>
            </a:r>
          </a:p>
          <a:p>
            <a:pPr lvl="2"/>
            <a:r>
              <a:rPr lang="en-US" dirty="0"/>
              <a:t> /opt/qbase3/cfg/dss/maintenanceagents/&lt;guid&gt;.cfg</a:t>
            </a:r>
            <a:r>
              <a:rPr lang="en-US" dirty="0" smtClean="0"/>
              <a:t>.</a:t>
            </a:r>
          </a:p>
          <a:p>
            <a:pPr lvl="1"/>
            <a:r>
              <a:rPr lang="en-US" dirty="0" smtClean="0"/>
              <a:t>Update the following section under [config] else add them</a:t>
            </a:r>
          </a:p>
          <a:p>
            <a:pPr lvl="2"/>
            <a:endParaRPr lang="en-US" dirty="0"/>
          </a:p>
          <a:p>
            <a:pPr lvl="2"/>
            <a:endParaRPr lang="en-US" dirty="0" smtClean="0"/>
          </a:p>
          <a:p>
            <a:pPr lvl="2"/>
            <a:endParaRPr lang="en-US" dirty="0"/>
          </a:p>
          <a:p>
            <a:pPr lvl="2"/>
            <a:endParaRPr lang="en-US" dirty="0" smtClean="0"/>
          </a:p>
          <a:p>
            <a:pPr marL="914400" lvl="2" indent="0">
              <a:buNone/>
            </a:pPr>
            <a:endParaRPr lang="en-US" dirty="0" smtClean="0"/>
          </a:p>
          <a:p>
            <a:pPr lvl="2"/>
            <a:r>
              <a:rPr lang="en-US" dirty="0" smtClean="0"/>
              <a:t>After making any changes, restart the maintenance agent in order to become effective.</a:t>
            </a:r>
            <a:endParaRPr lang="en-US" dirty="0"/>
          </a:p>
          <a:p>
            <a:pPr lvl="2"/>
            <a:endParaRPr lang="en-US" dirty="0"/>
          </a:p>
          <a:p>
            <a:pPr lvl="2"/>
            <a:endParaRPr lang="en-US" dirty="0" smtClean="0"/>
          </a:p>
          <a:p>
            <a:pPr marL="914400" lvl="2" indent="0">
              <a:buNone/>
            </a:pPr>
            <a:endParaRPr lang="en-US" dirty="0" smtClean="0"/>
          </a:p>
        </p:txBody>
      </p:sp>
      <p:pic>
        <p:nvPicPr>
          <p:cNvPr id="3" name="Picture 2" descr="Screen Shot 2015-08-10 at 12.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563" y="2448788"/>
            <a:ext cx="6184900" cy="1254531"/>
          </a:xfrm>
          <a:prstGeom prst="rect">
            <a:avLst/>
          </a:prstGeom>
        </p:spPr>
      </p:pic>
    </p:spTree>
    <p:extLst>
      <p:ext uri="{BB962C8B-B14F-4D97-AF65-F5344CB8AC3E}">
        <p14:creationId xmlns:p14="http://schemas.microsoft.com/office/powerpoint/2010/main" val="384151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xfrm>
            <a:off x="395804" y="948026"/>
            <a:ext cx="8575013" cy="3577792"/>
          </a:xfrm>
          <a:prstGeom prst="rect">
            <a:avLst/>
          </a:prstGeom>
        </p:spPr>
        <p:txBody>
          <a:bodyPr/>
          <a:lstStyle/>
          <a:p>
            <a:r>
              <a:rPr lang="en-US" dirty="0" smtClean="0"/>
              <a:t>Optimizing the </a:t>
            </a:r>
            <a:r>
              <a:rPr lang="en-US" dirty="0"/>
              <a:t>environment </a:t>
            </a:r>
            <a:endParaRPr lang="en-US" dirty="0" smtClean="0"/>
          </a:p>
          <a:p>
            <a:pPr lvl="1"/>
            <a:r>
              <a:rPr lang="en-US" sz="1400" dirty="0" smtClean="0"/>
              <a:t>Tuning for less than 6 racks</a:t>
            </a:r>
          </a:p>
          <a:p>
            <a:pPr lvl="2"/>
            <a:r>
              <a:rPr lang="en-US" sz="1400" dirty="0" smtClean="0"/>
              <a:t>Default, the settings for the client and the storage daemons and the maintenance agent are configured for 6-rack environment</a:t>
            </a:r>
          </a:p>
          <a:p>
            <a:pPr lvl="2"/>
            <a:r>
              <a:rPr lang="en-US" sz="1400" dirty="0" smtClean="0"/>
              <a:t>When running with a smaller environment, recommend to change “max_node_connections_per_blockstore” parameter in client daemon configuration file</a:t>
            </a:r>
          </a:p>
          <a:p>
            <a:pPr lvl="2"/>
            <a:endParaRPr lang="en-US" sz="1400" dirty="0" smtClean="0"/>
          </a:p>
          <a:p>
            <a:pPr lvl="2"/>
            <a:endParaRPr lang="en-US" sz="1400" dirty="0"/>
          </a:p>
          <a:p>
            <a:pPr lvl="2"/>
            <a:endParaRPr lang="en-US" sz="1400" dirty="0" smtClean="0"/>
          </a:p>
          <a:p>
            <a:pPr lvl="2"/>
            <a:endParaRPr lang="en-US" sz="1400" dirty="0"/>
          </a:p>
          <a:p>
            <a:pPr lvl="2"/>
            <a:endParaRPr lang="en-US" sz="1400" dirty="0" smtClean="0"/>
          </a:p>
          <a:p>
            <a:pPr lvl="2"/>
            <a:r>
              <a:rPr lang="en-US" sz="1400" dirty="0" smtClean="0"/>
              <a:t>Formula used</a:t>
            </a:r>
          </a:p>
          <a:p>
            <a:pPr lvl="3"/>
            <a:r>
              <a:rPr lang="en-US" sz="1400" dirty="0"/>
              <a:t> max_node_connections / (nr of blockstores x nr of connections to each blockstore)</a:t>
            </a:r>
            <a:endParaRPr lang="en-US" sz="1400" dirty="0" smtClean="0"/>
          </a:p>
          <a:p>
            <a:pPr lvl="3"/>
            <a:endParaRPr lang="en-US" dirty="0" smtClean="0"/>
          </a:p>
          <a:p>
            <a:pPr lvl="3"/>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522" y="2697693"/>
            <a:ext cx="4965659" cy="1145074"/>
          </a:xfrm>
          <a:prstGeom prst="rect">
            <a:avLst/>
          </a:prstGeom>
        </p:spPr>
      </p:pic>
      <p:sp>
        <p:nvSpPr>
          <p:cNvPr id="5" name="TextBox 4"/>
          <p:cNvSpPr txBox="1"/>
          <p:nvPr/>
        </p:nvSpPr>
        <p:spPr>
          <a:xfrm>
            <a:off x="1607820" y="3489960"/>
            <a:ext cx="284052" cy="307777"/>
          </a:xfrm>
          <a:prstGeom prst="rect">
            <a:avLst/>
          </a:prstGeom>
          <a:noFill/>
        </p:spPr>
        <p:txBody>
          <a:bodyPr wrap="none" rtlCol="0">
            <a:spAutoFit/>
          </a:bodyPr>
          <a:lstStyle/>
          <a:p>
            <a:r>
              <a:rPr lang="en-US" sz="1400" dirty="0" smtClean="0"/>
              <a:t>2</a:t>
            </a:r>
            <a:endParaRPr lang="en-US" sz="1400" dirty="0"/>
          </a:p>
        </p:txBody>
      </p:sp>
    </p:spTree>
    <p:extLst>
      <p:ext uri="{BB962C8B-B14F-4D97-AF65-F5344CB8AC3E}">
        <p14:creationId xmlns:p14="http://schemas.microsoft.com/office/powerpoint/2010/main" val="20646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Optimal Repair Performance</a:t>
            </a:r>
          </a:p>
          <a:p>
            <a:pPr lvl="1"/>
            <a:r>
              <a:rPr lang="en-US" dirty="0" smtClean="0"/>
              <a:t>Default repair settings are optimized for large objects.</a:t>
            </a:r>
          </a:p>
          <a:p>
            <a:pPr lvl="1"/>
            <a:r>
              <a:rPr lang="en-US" dirty="0" smtClean="0"/>
              <a:t>In case there are namespaces that have many small files, we recommend changing “</a:t>
            </a:r>
            <a:r>
              <a:rPr lang="en-US" dirty="0" err="1" smtClean="0"/>
              <a:t>repair_queue_max_size</a:t>
            </a:r>
            <a:r>
              <a:rPr lang="en-US" dirty="0" smtClean="0"/>
              <a:t>“ parameter on storage daemons that are master for these namespaces:</a:t>
            </a:r>
          </a:p>
          <a:p>
            <a:pPr lvl="2"/>
            <a:r>
              <a:rPr lang="en-US" dirty="0" smtClean="0"/>
              <a:t>To identify the master storage daemon </a:t>
            </a:r>
          </a:p>
          <a:p>
            <a:pPr lvl="3"/>
            <a:r>
              <a:rPr lang="en-US" dirty="0" smtClean="0"/>
              <a:t>OSMI &gt; </a:t>
            </a:r>
            <a:r>
              <a:rPr lang="en-US" dirty="0"/>
              <a:t>Policies and </a:t>
            </a:r>
            <a:r>
              <a:rPr lang="en-US" dirty="0" smtClean="0"/>
              <a:t>Namespaces &gt; List Namespace</a:t>
            </a:r>
          </a:p>
          <a:p>
            <a:pPr lvl="4"/>
            <a:r>
              <a:rPr lang="en-US" dirty="0" smtClean="0"/>
              <a:t>Check for </a:t>
            </a:r>
            <a:r>
              <a:rPr lang="en-US" dirty="0"/>
              <a:t>Master storage </a:t>
            </a:r>
            <a:r>
              <a:rPr lang="en-US" dirty="0" smtClean="0"/>
              <a:t>daemon and corresponding IP</a:t>
            </a:r>
          </a:p>
          <a:p>
            <a:pPr lvl="2"/>
            <a:r>
              <a:rPr lang="en-US" dirty="0" smtClean="0"/>
              <a:t>Default value is 1000, recommend to change to 4000 and see the effect.</a:t>
            </a:r>
            <a:endParaRPr lang="en-US" dirty="0"/>
          </a:p>
        </p:txBody>
      </p:sp>
    </p:spTree>
    <p:extLst>
      <p:ext uri="{BB962C8B-B14F-4D97-AF65-F5344CB8AC3E}">
        <p14:creationId xmlns:p14="http://schemas.microsoft.com/office/powerpoint/2010/main" val="36349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Optimizing the </a:t>
            </a:r>
            <a:r>
              <a:rPr lang="en-US" sz="2000" dirty="0"/>
              <a:t>environment </a:t>
            </a:r>
            <a:r>
              <a:rPr lang="en-US" sz="2000" dirty="0" smtClean="0"/>
              <a:t>for Optimal Repair Performance</a:t>
            </a:r>
          </a:p>
          <a:p>
            <a:pPr lvl="2"/>
            <a:r>
              <a:rPr lang="en-US" sz="1400" dirty="0" smtClean="0"/>
              <a:t>In Lattus, there is one Maintenance Agent (MA) per Storage Daemon and every MA can handle 4 repair tasks in parallel (default value).</a:t>
            </a:r>
          </a:p>
          <a:p>
            <a:pPr lvl="2"/>
            <a:r>
              <a:rPr lang="en-US" sz="1400" dirty="0" smtClean="0"/>
              <a:t>This significantly improves the repair performance but may have side effect that the load on the server also increase resulting in lower performance (depending on type of storage node, RAM and superblock size.</a:t>
            </a:r>
          </a:p>
          <a:p>
            <a:pPr lvl="2"/>
            <a:r>
              <a:rPr lang="en-US" sz="1400" dirty="0" smtClean="0"/>
              <a:t>Calculating maximum number of parallel task </a:t>
            </a:r>
          </a:p>
          <a:p>
            <a:pPr lvl="3"/>
            <a:r>
              <a:rPr lang="en-US" sz="1400" dirty="0"/>
              <a:t>(#RAM - 1 GB</a:t>
            </a:r>
            <a:r>
              <a:rPr lang="en-US" sz="1400" dirty="0" smtClean="0"/>
              <a:t>) / (</a:t>
            </a:r>
            <a:r>
              <a:rPr lang="en-US" sz="1400" dirty="0"/>
              <a:t>#MA * </a:t>
            </a:r>
            <a:r>
              <a:rPr lang="en-US" sz="1400" dirty="0" smtClean="0"/>
              <a:t>superblock size </a:t>
            </a:r>
            <a:r>
              <a:rPr lang="en-US" sz="1400" dirty="0"/>
              <a:t>* 6</a:t>
            </a:r>
            <a:r>
              <a:rPr lang="en-US" sz="1400" dirty="0" smtClean="0"/>
              <a:t>)</a:t>
            </a:r>
          </a:p>
        </p:txBody>
      </p:sp>
      <p:graphicFrame>
        <p:nvGraphicFramePr>
          <p:cNvPr id="5" name="Content Placeholder 2"/>
          <p:cNvGraphicFramePr>
            <a:graphicFrameLocks/>
          </p:cNvGraphicFramePr>
          <p:nvPr>
            <p:extLst>
              <p:ext uri="{D42A27DB-BD31-4B8C-83A1-F6EECF244321}">
                <p14:modId xmlns:p14="http://schemas.microsoft.com/office/powerpoint/2010/main" val="1324947435"/>
              </p:ext>
            </p:extLst>
          </p:nvPr>
        </p:nvGraphicFramePr>
        <p:xfrm>
          <a:off x="510536" y="3299460"/>
          <a:ext cx="8315968" cy="1381760"/>
        </p:xfrm>
        <a:graphic>
          <a:graphicData uri="http://schemas.openxmlformats.org/drawingml/2006/table">
            <a:tbl>
              <a:tblPr firstRow="1" bandRow="1">
                <a:tableStyleId>{F5AB1C69-6EDB-4FF4-983F-18BD219EF322}</a:tableStyleId>
              </a:tblPr>
              <a:tblGrid>
                <a:gridCol w="1039496"/>
                <a:gridCol w="1039496"/>
                <a:gridCol w="1039496"/>
                <a:gridCol w="1039496"/>
                <a:gridCol w="1039496"/>
                <a:gridCol w="1039496"/>
                <a:gridCol w="1039496"/>
                <a:gridCol w="1039496"/>
              </a:tblGrid>
              <a:tr h="370840">
                <a:tc>
                  <a:txBody>
                    <a:bodyPr/>
                    <a:lstStyle/>
                    <a:p>
                      <a:r>
                        <a:rPr lang="en-US" dirty="0" smtClean="0"/>
                        <a:t>Node</a:t>
                      </a:r>
                      <a:endParaRPr lang="en-US" dirty="0"/>
                    </a:p>
                  </a:txBody>
                  <a:tcPr/>
                </a:tc>
                <a:tc>
                  <a:txBody>
                    <a:bodyPr/>
                    <a:lstStyle/>
                    <a:p>
                      <a:r>
                        <a:rPr lang="en-US" dirty="0" smtClean="0"/>
                        <a:t>RAM</a:t>
                      </a:r>
                      <a:endParaRPr lang="en-US" dirty="0"/>
                    </a:p>
                  </a:txBody>
                  <a:tcPr/>
                </a:tc>
                <a:tc>
                  <a:txBody>
                    <a:bodyPr/>
                    <a:lstStyle/>
                    <a:p>
                      <a:r>
                        <a:rPr lang="en-US" dirty="0" smtClean="0"/>
                        <a:t>#MA</a:t>
                      </a:r>
                      <a:endParaRPr lang="en-US" dirty="0"/>
                    </a:p>
                  </a:txBody>
                  <a:tcPr/>
                </a:tc>
                <a:tc>
                  <a:txBody>
                    <a:bodyPr/>
                    <a:lstStyle/>
                    <a:p>
                      <a:r>
                        <a:rPr lang="en-US" dirty="0" smtClean="0"/>
                        <a:t>16</a:t>
                      </a:r>
                      <a:endParaRPr lang="en-US" dirty="0"/>
                    </a:p>
                  </a:txBody>
                  <a:tcPr/>
                </a:tc>
                <a:tc>
                  <a:txBody>
                    <a:bodyPr/>
                    <a:lstStyle/>
                    <a:p>
                      <a:r>
                        <a:rPr lang="en-US" dirty="0" smtClean="0"/>
                        <a:t>32</a:t>
                      </a:r>
                      <a:endParaRPr lang="en-US" dirty="0"/>
                    </a:p>
                  </a:txBody>
                  <a:tcPr/>
                </a:tc>
                <a:tc>
                  <a:txBody>
                    <a:bodyPr/>
                    <a:lstStyle/>
                    <a:p>
                      <a:r>
                        <a:rPr lang="en-US" dirty="0" smtClean="0"/>
                        <a:t>64</a:t>
                      </a:r>
                      <a:endParaRPr lang="en-US" dirty="0"/>
                    </a:p>
                  </a:txBody>
                  <a:tcPr/>
                </a:tc>
                <a:tc>
                  <a:txBody>
                    <a:bodyPr/>
                    <a:lstStyle/>
                    <a:p>
                      <a:r>
                        <a:rPr lang="en-US" dirty="0" smtClean="0"/>
                        <a:t>128</a:t>
                      </a:r>
                      <a:endParaRPr lang="en-US" dirty="0"/>
                    </a:p>
                  </a:txBody>
                  <a:tcPr/>
                </a:tc>
                <a:tc>
                  <a:txBody>
                    <a:bodyPr/>
                    <a:lstStyle/>
                    <a:p>
                      <a:r>
                        <a:rPr lang="en-US" dirty="0" smtClean="0"/>
                        <a:t>256</a:t>
                      </a:r>
                      <a:endParaRPr lang="en-US" dirty="0"/>
                    </a:p>
                  </a:txBody>
                  <a:tcPr/>
                </a:tc>
              </a:tr>
              <a:tr h="370840">
                <a:tc>
                  <a:txBody>
                    <a:bodyPr/>
                    <a:lstStyle/>
                    <a:p>
                      <a:r>
                        <a:rPr lang="en-US" dirty="0" smtClean="0"/>
                        <a:t>AS36 Aaeon</a:t>
                      </a:r>
                      <a:endParaRPr lang="en-US" dirty="0"/>
                    </a:p>
                  </a:txBody>
                  <a:tcPr/>
                </a:tc>
                <a:tc>
                  <a:txBody>
                    <a:bodyPr/>
                    <a:lstStyle/>
                    <a:p>
                      <a:r>
                        <a:rPr lang="en-US" dirty="0" smtClean="0"/>
                        <a:t>8</a:t>
                      </a:r>
                      <a:endParaRPr lang="en-US" dirty="0"/>
                    </a:p>
                  </a:txBody>
                  <a:tcPr/>
                </a:tc>
                <a:tc>
                  <a:txBody>
                    <a:bodyPr/>
                    <a:lstStyle/>
                    <a:p>
                      <a:r>
                        <a:rPr lang="en-US" dirty="0" smtClean="0"/>
                        <a:t>2</a:t>
                      </a:r>
                      <a:endParaRPr lang="en-US" dirty="0"/>
                    </a:p>
                  </a:txBody>
                  <a:tcPr/>
                </a:tc>
                <a:tc>
                  <a:txBody>
                    <a:bodyPr/>
                    <a:lstStyle/>
                    <a:p>
                      <a:r>
                        <a:rPr lang="en-US" dirty="0" smtClean="0"/>
                        <a:t>36</a:t>
                      </a:r>
                      <a:endParaRPr lang="en-US" dirty="0"/>
                    </a:p>
                  </a:txBody>
                  <a:tcPr/>
                </a:tc>
                <a:tc>
                  <a:txBody>
                    <a:bodyPr/>
                    <a:lstStyle/>
                    <a:p>
                      <a:r>
                        <a:rPr lang="en-US" dirty="0" smtClean="0"/>
                        <a:t>18</a:t>
                      </a:r>
                      <a:endParaRPr lang="en-US" dirty="0"/>
                    </a:p>
                  </a:txBody>
                  <a:tcPr/>
                </a:tc>
                <a:tc>
                  <a:txBody>
                    <a:bodyPr/>
                    <a:lstStyle/>
                    <a:p>
                      <a:r>
                        <a:rPr lang="en-US" dirty="0" smtClean="0"/>
                        <a:t>9</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r>
              <a:tr h="370840">
                <a:tc>
                  <a:txBody>
                    <a:bodyPr/>
                    <a:lstStyle/>
                    <a:p>
                      <a:r>
                        <a:rPr lang="en-US" dirty="0" smtClean="0"/>
                        <a:t>NSS1121</a:t>
                      </a:r>
                      <a:endParaRPr lang="en-US" dirty="0"/>
                    </a:p>
                  </a:txBody>
                  <a:tcPr/>
                </a:tc>
                <a:tc>
                  <a:txBody>
                    <a:bodyPr/>
                    <a:lstStyle/>
                    <a:p>
                      <a:r>
                        <a:rPr lang="en-US" dirty="0" smtClean="0"/>
                        <a:t>8</a:t>
                      </a:r>
                      <a:endParaRPr lang="en-US" dirty="0"/>
                    </a:p>
                  </a:txBody>
                  <a:tcPr/>
                </a:tc>
                <a:tc>
                  <a:txBody>
                    <a:bodyPr/>
                    <a:lstStyle/>
                    <a:p>
                      <a:r>
                        <a:rPr lang="en-US" dirty="0" smtClean="0"/>
                        <a:t>2</a:t>
                      </a:r>
                      <a:endParaRPr lang="en-US" dirty="0"/>
                    </a:p>
                  </a:txBody>
                  <a:tcPr/>
                </a:tc>
                <a:tc>
                  <a:txBody>
                    <a:bodyPr/>
                    <a:lstStyle/>
                    <a:p>
                      <a:r>
                        <a:rPr lang="en-US" dirty="0" smtClean="0"/>
                        <a:t>36</a:t>
                      </a:r>
                      <a:endParaRPr lang="en-US" dirty="0"/>
                    </a:p>
                  </a:txBody>
                  <a:tcPr/>
                </a:tc>
                <a:tc>
                  <a:txBody>
                    <a:bodyPr/>
                    <a:lstStyle/>
                    <a:p>
                      <a:r>
                        <a:rPr lang="en-US" dirty="0" smtClean="0"/>
                        <a:t>18</a:t>
                      </a:r>
                      <a:endParaRPr lang="en-US" dirty="0"/>
                    </a:p>
                  </a:txBody>
                  <a:tcPr/>
                </a:tc>
                <a:tc>
                  <a:txBody>
                    <a:bodyPr/>
                    <a:lstStyle/>
                    <a:p>
                      <a:r>
                        <a:rPr lang="en-US" dirty="0" smtClean="0"/>
                        <a:t>9</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r>
            </a:tbl>
          </a:graphicData>
        </a:graphic>
      </p:graphicFrame>
    </p:spTree>
    <p:extLst>
      <p:ext uri="{BB962C8B-B14F-4D97-AF65-F5344CB8AC3E}">
        <p14:creationId xmlns:p14="http://schemas.microsoft.com/office/powerpoint/2010/main" val="32444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Optimizing the </a:t>
            </a:r>
            <a:r>
              <a:rPr lang="en-US" sz="2000" dirty="0"/>
              <a:t>environment </a:t>
            </a:r>
            <a:r>
              <a:rPr lang="en-US" sz="2000" dirty="0" smtClean="0"/>
              <a:t>for Optimal Repair Performance</a:t>
            </a:r>
          </a:p>
          <a:p>
            <a:pPr lvl="1"/>
            <a:r>
              <a:rPr lang="en-US" sz="1400" dirty="0" smtClean="0"/>
              <a:t>Lowering the number of Parallel Tasks</a:t>
            </a:r>
          </a:p>
          <a:p>
            <a:pPr lvl="1"/>
            <a:r>
              <a:rPr lang="en-US" sz="1400" dirty="0" smtClean="0"/>
              <a:t>If the performance become slow, you can lower the number of threads of the maintenance agent</a:t>
            </a:r>
          </a:p>
          <a:p>
            <a:pPr lvl="2"/>
            <a:r>
              <a:rPr lang="en-US" sz="1200" dirty="0" smtClean="0"/>
              <a:t>Login to affected storage node</a:t>
            </a:r>
          </a:p>
          <a:p>
            <a:pPr lvl="2"/>
            <a:r>
              <a:rPr lang="en-US" sz="1200" dirty="0" smtClean="0"/>
              <a:t>Open </a:t>
            </a:r>
            <a:r>
              <a:rPr lang="en-US" sz="1200" dirty="0"/>
              <a:t> /opt/qbase3/cfg/dss/maintenanceagents/&lt;guid&gt;.</a:t>
            </a:r>
            <a:r>
              <a:rPr lang="en-US" sz="1200" dirty="0" smtClean="0"/>
              <a:t>cfg</a:t>
            </a:r>
          </a:p>
          <a:p>
            <a:pPr lvl="2"/>
            <a:r>
              <a:rPr lang="en-US" sz="1200" dirty="0" smtClean="0"/>
              <a:t>Lower the number of parallel_tasks (default =4 )</a:t>
            </a:r>
          </a:p>
          <a:p>
            <a:pPr lvl="2"/>
            <a:r>
              <a:rPr lang="en-US" sz="1200" dirty="0" smtClean="0"/>
              <a:t>Save the file</a:t>
            </a:r>
          </a:p>
          <a:p>
            <a:pPr lvl="2"/>
            <a:r>
              <a:rPr lang="en-US" sz="1200" dirty="0" smtClean="0"/>
              <a:t>Update the value for other Maintenance agent on this node.</a:t>
            </a:r>
          </a:p>
          <a:p>
            <a:pPr lvl="2"/>
            <a:r>
              <a:rPr lang="en-US" sz="1200" dirty="0" smtClean="0"/>
              <a:t>Log onto Controller and start OSMI</a:t>
            </a:r>
          </a:p>
          <a:p>
            <a:pPr lvl="2"/>
            <a:r>
              <a:rPr lang="en-US" sz="1200" dirty="0" smtClean="0"/>
              <a:t>OSMI &gt; Machine ands Services &gt; Maintenance agent &gt; Stop Maintenance agent</a:t>
            </a:r>
          </a:p>
          <a:p>
            <a:pPr lvl="3"/>
            <a:r>
              <a:rPr lang="en-US" sz="1200" dirty="0" smtClean="0"/>
              <a:t>Select the proper agent to stop</a:t>
            </a:r>
          </a:p>
          <a:p>
            <a:pPr lvl="3"/>
            <a:r>
              <a:rPr lang="en-US" sz="1200" dirty="0" smtClean="0"/>
              <a:t>Repeat the step for all maintenance agent on the node</a:t>
            </a:r>
          </a:p>
          <a:p>
            <a:pPr lvl="2"/>
            <a:r>
              <a:rPr lang="en-US" sz="1200" dirty="0" smtClean="0"/>
              <a:t>Start the Maintenance agent again via OSMI &gt; Machines and Services &gt; Maintenance Agent &gt; Start maintenance agent.</a:t>
            </a:r>
          </a:p>
          <a:p>
            <a:pPr marL="1371600" lvl="3" indent="0">
              <a:buNone/>
            </a:pPr>
            <a:endParaRPr lang="en-US" sz="1200" dirty="0" smtClean="0"/>
          </a:p>
        </p:txBody>
      </p:sp>
    </p:spTree>
    <p:extLst>
      <p:ext uri="{BB962C8B-B14F-4D97-AF65-F5344CB8AC3E}">
        <p14:creationId xmlns:p14="http://schemas.microsoft.com/office/powerpoint/2010/main" val="42353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Load Events</a:t>
            </a:r>
          </a:p>
          <a:p>
            <a:pPr lvl="1"/>
            <a:r>
              <a:rPr lang="en-US" sz="1400" dirty="0" smtClean="0"/>
              <a:t>Under certain circumstances, the load on the server passes the load threshold and the events are raised as a result. You should evaluate if the raised load influences the performance of the node significantly.</a:t>
            </a:r>
          </a:p>
          <a:p>
            <a:pPr lvl="2"/>
            <a:r>
              <a:rPr lang="en-US" sz="1200" dirty="0" smtClean="0"/>
              <a:t>If the performance remains acceptable with the higher load, you can opt to increase the load threshold.</a:t>
            </a:r>
          </a:p>
          <a:p>
            <a:pPr lvl="2"/>
            <a:r>
              <a:rPr lang="en-US" sz="1200" dirty="0" smtClean="0"/>
              <a:t>To increase the load threshold on a server</a:t>
            </a:r>
          </a:p>
          <a:p>
            <a:pPr lvl="3"/>
            <a:r>
              <a:rPr lang="en-US" sz="1200" dirty="0" smtClean="0"/>
              <a:t>Log onto the affected node</a:t>
            </a:r>
          </a:p>
          <a:p>
            <a:pPr lvl="3"/>
            <a:r>
              <a:rPr lang="en-US" sz="1200" dirty="0" smtClean="0"/>
              <a:t>Open the file </a:t>
            </a:r>
            <a:r>
              <a:rPr lang="en-US" sz="1200" dirty="0"/>
              <a:t> /opt/qbase3/apps/monitoring_agent/</a:t>
            </a:r>
            <a:r>
              <a:rPr lang="en-US" sz="1200" dirty="0" smtClean="0"/>
              <a:t>monitoring.xml and change value </a:t>
            </a:r>
          </a:p>
          <a:p>
            <a:pPr lvl="3"/>
            <a:endParaRPr lang="en-US" sz="1200" dirty="0"/>
          </a:p>
          <a:p>
            <a:pPr lvl="3"/>
            <a:endParaRPr lang="en-US" sz="1200" dirty="0" smtClean="0"/>
          </a:p>
          <a:p>
            <a:pPr lvl="3"/>
            <a:endParaRPr lang="en-US" sz="1200" dirty="0"/>
          </a:p>
          <a:p>
            <a:pPr lvl="3"/>
            <a:endParaRPr lang="en-US" sz="1200" dirty="0" smtClean="0"/>
          </a:p>
          <a:p>
            <a:pPr lvl="3"/>
            <a:r>
              <a:rPr lang="en-US" sz="1200" dirty="0" smtClean="0"/>
              <a:t>Save the file and restart monitoring agent via qshell</a:t>
            </a:r>
          </a:p>
          <a:p>
            <a:pPr lvl="4"/>
            <a:r>
              <a:rPr lang="en-US" sz="1200" dirty="0"/>
              <a:t>q.manage.monitoringagent.restart()</a:t>
            </a:r>
            <a:endParaRPr lang="en-US" sz="1200" dirty="0" smtClean="0"/>
          </a:p>
          <a:p>
            <a:pPr lvl="3"/>
            <a:endParaRPr lang="en-US" sz="1200" dirty="0" smtClean="0"/>
          </a:p>
        </p:txBody>
      </p:sp>
      <p:pic>
        <p:nvPicPr>
          <p:cNvPr id="2" name="Picture 1" descr="Screen Shot 2015-08-10 at 2.38.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09" y="3087255"/>
            <a:ext cx="6032500" cy="711200"/>
          </a:xfrm>
          <a:prstGeom prst="rect">
            <a:avLst/>
          </a:prstGeom>
        </p:spPr>
      </p:pic>
    </p:spTree>
    <p:extLst>
      <p:ext uri="{BB962C8B-B14F-4D97-AF65-F5344CB8AC3E}">
        <p14:creationId xmlns:p14="http://schemas.microsoft.com/office/powerpoint/2010/main" val="7895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xfrm>
            <a:off x="395805" y="948026"/>
            <a:ext cx="8216220" cy="3635519"/>
          </a:xfrm>
          <a:prstGeom prst="rect">
            <a:avLst/>
          </a:prstGeom>
        </p:spPr>
        <p:txBody>
          <a:bodyPr/>
          <a:lstStyle/>
          <a:p>
            <a:r>
              <a:rPr lang="en-US" sz="2000" dirty="0" smtClean="0"/>
              <a:t>Perform an inventory to ensure that you have all the equipment's necessary  to complete the installation.</a:t>
            </a:r>
          </a:p>
          <a:p>
            <a:r>
              <a:rPr lang="en-US" sz="2000" dirty="0" smtClean="0"/>
              <a:t>Ensure you’ve received a hardcopy listing of MAC address and Serial Number for each storage nodes.</a:t>
            </a:r>
          </a:p>
          <a:p>
            <a:r>
              <a:rPr lang="en-US" sz="2000" dirty="0" smtClean="0"/>
              <a:t>Decide on either USB or </a:t>
            </a:r>
            <a:r>
              <a:rPr lang="en-US" sz="2000" dirty="0" err="1" smtClean="0"/>
              <a:t>iDRAC</a:t>
            </a:r>
            <a:r>
              <a:rPr lang="en-US" sz="2000" dirty="0" smtClean="0"/>
              <a:t> port for OS Installation using virtual media mapping.</a:t>
            </a:r>
          </a:p>
          <a:p>
            <a:pPr lvl="1"/>
            <a:r>
              <a:rPr lang="en-US" sz="1400" dirty="0" smtClean="0"/>
              <a:t>If USB, it should be at least 16Gb.   Also software needed to create ISO is ‘</a:t>
            </a:r>
            <a:r>
              <a:rPr lang="en-US" sz="1400" dirty="0" err="1" smtClean="0"/>
              <a:t>unetbootin</a:t>
            </a:r>
            <a:r>
              <a:rPr lang="en-US" sz="1400" dirty="0" smtClean="0"/>
              <a:t>’.</a:t>
            </a:r>
          </a:p>
          <a:p>
            <a:r>
              <a:rPr lang="en-US" sz="2000" dirty="0" smtClean="0"/>
              <a:t>Cable Management Practices: </a:t>
            </a:r>
          </a:p>
          <a:p>
            <a:pPr lvl="1"/>
            <a:r>
              <a:rPr lang="en-US" sz="1400" dirty="0" smtClean="0"/>
              <a:t>Ensure you have sufficient tie/wraps.</a:t>
            </a:r>
          </a:p>
          <a:p>
            <a:pPr lvl="1"/>
            <a:r>
              <a:rPr lang="en-US" sz="1400" dirty="0" smtClean="0"/>
              <a:t>Ensure you have a labeler to identify key components (Ethernet, Power, FC cables, etc).</a:t>
            </a:r>
          </a:p>
          <a:p>
            <a:pPr lvl="1"/>
            <a:r>
              <a:rPr lang="en-US" sz="1400" dirty="0" smtClean="0"/>
              <a:t>Using different colors for each LAN is recommended.</a:t>
            </a:r>
            <a:endParaRPr lang="en-US" sz="1400" dirty="0"/>
          </a:p>
          <a:p>
            <a:pPr lvl="2"/>
            <a:endParaRPr lang="en-US" sz="1400" dirty="0"/>
          </a:p>
          <a:p>
            <a:pPr lvl="2"/>
            <a:endParaRPr lang="en-US" dirty="0" smtClean="0"/>
          </a:p>
          <a:p>
            <a:pPr lvl="3"/>
            <a:endParaRPr lang="en-US" dirty="0" smtClean="0"/>
          </a:p>
          <a:p>
            <a:pPr lvl="1"/>
            <a:endParaRPr lang="en-US" dirty="0" smtClean="0"/>
          </a:p>
          <a:p>
            <a:pPr lvl="2"/>
            <a:endParaRPr lang="en-US" dirty="0" smtClean="0"/>
          </a:p>
          <a:p>
            <a:pPr marL="1828800" lvl="4" indent="0">
              <a:buNone/>
            </a:pPr>
            <a:endParaRPr lang="en-US" dirty="0" smtClean="0"/>
          </a:p>
          <a:p>
            <a:pPr lvl="4"/>
            <a:endParaRPr lang="en-US" dirty="0"/>
          </a:p>
        </p:txBody>
      </p:sp>
    </p:spTree>
    <p:extLst>
      <p:ext uri="{BB962C8B-B14F-4D97-AF65-F5344CB8AC3E}">
        <p14:creationId xmlns:p14="http://schemas.microsoft.com/office/powerpoint/2010/main" val="14518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Tuning for maximum number of concurrent users</a:t>
            </a:r>
          </a:p>
          <a:p>
            <a:pPr lvl="1"/>
            <a:r>
              <a:rPr lang="en-US" dirty="0"/>
              <a:t>Update the client daemon configuration file (/opt/qbase3/cfg/</a:t>
            </a:r>
            <a:r>
              <a:rPr lang="en-US" dirty="0" err="1"/>
              <a:t>dss</a:t>
            </a:r>
            <a:r>
              <a:rPr lang="en-US" dirty="0"/>
              <a:t>/</a:t>
            </a:r>
            <a:r>
              <a:rPr lang="en-US" dirty="0" err="1"/>
              <a:t>clientdaemons</a:t>
            </a:r>
            <a:r>
              <a:rPr lang="en-US" dirty="0"/>
              <a:t>/&lt;</a:t>
            </a:r>
            <a:r>
              <a:rPr lang="en-US" dirty="0" err="1"/>
              <a:t>guid</a:t>
            </a:r>
            <a:r>
              <a:rPr lang="en-US" dirty="0"/>
              <a:t>&gt;.cfg) with the following parameters in the </a:t>
            </a:r>
            <a:r>
              <a:rPr lang="en-US" dirty="0" err="1"/>
              <a:t>config</a:t>
            </a:r>
            <a:r>
              <a:rPr lang="en-US" dirty="0"/>
              <a:t> section. </a:t>
            </a:r>
            <a:endParaRPr lang="en-US" dirty="0" smtClean="0"/>
          </a:p>
          <a:p>
            <a:pPr lvl="2"/>
            <a:r>
              <a:rPr lang="en-US" b="1" dirty="0" err="1"/>
              <a:t>superblock_mem_limit</a:t>
            </a:r>
            <a:r>
              <a:rPr lang="en-US" b="1" dirty="0"/>
              <a:t> = 22548578304,3221225472 </a:t>
            </a:r>
            <a:endParaRPr lang="en-US" b="1" dirty="0" smtClean="0"/>
          </a:p>
          <a:p>
            <a:pPr lvl="2"/>
            <a:r>
              <a:rPr lang="en-US" b="1" dirty="0" err="1"/>
              <a:t>nr_put_threads</a:t>
            </a:r>
            <a:r>
              <a:rPr lang="en-US" b="1" dirty="0"/>
              <a:t> </a:t>
            </a:r>
            <a:r>
              <a:rPr lang="en-US" dirty="0"/>
              <a:t>= 1 </a:t>
            </a:r>
            <a:endParaRPr lang="en-US" dirty="0" smtClean="0"/>
          </a:p>
          <a:p>
            <a:pPr lvl="2"/>
            <a:r>
              <a:rPr lang="en-US" b="1" dirty="0" err="1"/>
              <a:t>nr_get_threads</a:t>
            </a:r>
            <a:r>
              <a:rPr lang="en-US" b="1" dirty="0"/>
              <a:t> </a:t>
            </a:r>
            <a:r>
              <a:rPr lang="en-US" dirty="0"/>
              <a:t>= 1 </a:t>
            </a:r>
            <a:endParaRPr lang="en-US" dirty="0" smtClean="0"/>
          </a:p>
          <a:p>
            <a:pPr lvl="2"/>
            <a:r>
              <a:rPr lang="en-US" b="1" dirty="0" err="1"/>
              <a:t>rest_put_mode</a:t>
            </a:r>
            <a:r>
              <a:rPr lang="en-US" b="1" dirty="0"/>
              <a:t> </a:t>
            </a:r>
            <a:r>
              <a:rPr lang="en-US" dirty="0"/>
              <a:t>= </a:t>
            </a:r>
            <a:r>
              <a:rPr lang="en-US" dirty="0" err="1"/>
              <a:t>nonblocking</a:t>
            </a:r>
            <a:r>
              <a:rPr lang="en-US" dirty="0"/>
              <a:t> </a:t>
            </a:r>
            <a:endParaRPr lang="en-US" dirty="0" smtClean="0"/>
          </a:p>
          <a:p>
            <a:pPr lvl="2"/>
            <a:r>
              <a:rPr lang="en-US" b="1" dirty="0" err="1"/>
              <a:t>rest_get_mode</a:t>
            </a:r>
            <a:r>
              <a:rPr lang="en-US" b="1" dirty="0"/>
              <a:t> </a:t>
            </a:r>
            <a:r>
              <a:rPr lang="en-US" dirty="0"/>
              <a:t>= </a:t>
            </a:r>
            <a:r>
              <a:rPr lang="en-US" dirty="0" err="1"/>
              <a:t>nonblocking</a:t>
            </a:r>
            <a:r>
              <a:rPr lang="en-US" dirty="0"/>
              <a:t> </a:t>
            </a:r>
            <a:endParaRPr lang="en-US" dirty="0" smtClean="0"/>
          </a:p>
          <a:p>
            <a:pPr lvl="2"/>
            <a:r>
              <a:rPr lang="en-US" dirty="0"/>
              <a:t>Restart the updated client daemon in the Q-Shell (/opt/qbase3/</a:t>
            </a:r>
            <a:r>
              <a:rPr lang="en-US" dirty="0" err="1"/>
              <a:t>qshell</a:t>
            </a:r>
            <a:r>
              <a:rPr lang="en-US" dirty="0"/>
              <a:t>): </a:t>
            </a:r>
            <a:r>
              <a:rPr lang="en-US" dirty="0" err="1"/>
              <a:t>q.dss.clientdaemons.restartOne</a:t>
            </a:r>
            <a:r>
              <a:rPr lang="en-US" dirty="0"/>
              <a:t>(&lt;</a:t>
            </a:r>
            <a:r>
              <a:rPr lang="en-US" dirty="0" err="1"/>
              <a:t>daemonguid</a:t>
            </a:r>
            <a:r>
              <a:rPr lang="en-US" dirty="0"/>
              <a:t>&gt;)</a:t>
            </a:r>
          </a:p>
        </p:txBody>
      </p:sp>
    </p:spTree>
    <p:extLst>
      <p:ext uri="{BB962C8B-B14F-4D97-AF65-F5344CB8AC3E}">
        <p14:creationId xmlns:p14="http://schemas.microsoft.com/office/powerpoint/2010/main" val="5644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Tuning</a:t>
            </a:r>
            <a:endParaRPr lang="en-US" dirty="0" smtClean="0"/>
          </a:p>
        </p:txBody>
      </p:sp>
      <p:sp>
        <p:nvSpPr>
          <p:cNvPr id="15363" name="Content Placeholder 2"/>
          <p:cNvSpPr>
            <a:spLocks noGrp="1"/>
          </p:cNvSpPr>
          <p:nvPr>
            <p:ph idx="1"/>
          </p:nvPr>
        </p:nvSpPr>
        <p:spPr>
          <a:prstGeom prst="rect">
            <a:avLst/>
          </a:prstGeom>
        </p:spPr>
        <p:txBody>
          <a:bodyPr/>
          <a:lstStyle/>
          <a:p>
            <a:r>
              <a:rPr lang="en-US" sz="2000" dirty="0" smtClean="0"/>
              <a:t>Maximum performance</a:t>
            </a:r>
          </a:p>
          <a:p>
            <a:pPr lvl="1"/>
            <a:r>
              <a:rPr lang="en-US" dirty="0"/>
              <a:t>Update the client daemon configuration file (/opt/qbase3/cfg/</a:t>
            </a:r>
            <a:r>
              <a:rPr lang="en-US" dirty="0" err="1"/>
              <a:t>dss</a:t>
            </a:r>
            <a:r>
              <a:rPr lang="en-US" dirty="0"/>
              <a:t>/</a:t>
            </a:r>
            <a:r>
              <a:rPr lang="en-US" dirty="0" err="1"/>
              <a:t>clientdaemons</a:t>
            </a:r>
            <a:r>
              <a:rPr lang="en-US" dirty="0"/>
              <a:t>/&lt;</a:t>
            </a:r>
            <a:r>
              <a:rPr lang="en-US" dirty="0" err="1"/>
              <a:t>guid</a:t>
            </a:r>
            <a:r>
              <a:rPr lang="en-US" dirty="0"/>
              <a:t>&gt;.cfg) with the following parameters in the </a:t>
            </a:r>
            <a:r>
              <a:rPr lang="en-US" dirty="0" err="1"/>
              <a:t>config</a:t>
            </a:r>
            <a:r>
              <a:rPr lang="en-US" dirty="0"/>
              <a:t> section. </a:t>
            </a:r>
            <a:endParaRPr lang="en-US" dirty="0" smtClean="0"/>
          </a:p>
          <a:p>
            <a:pPr lvl="2"/>
            <a:r>
              <a:rPr lang="en-US" b="1" dirty="0" err="1"/>
              <a:t>superblock_mem_limit</a:t>
            </a:r>
            <a:r>
              <a:rPr lang="en-US" b="1" dirty="0"/>
              <a:t> = 12884901888,12884901888 </a:t>
            </a:r>
            <a:endParaRPr lang="en-US" b="1" dirty="0" smtClean="0"/>
          </a:p>
          <a:p>
            <a:pPr lvl="2"/>
            <a:r>
              <a:rPr lang="en-US" b="1" dirty="0" err="1" smtClean="0"/>
              <a:t>nr_put_threads</a:t>
            </a:r>
            <a:r>
              <a:rPr lang="en-US" b="1" dirty="0" smtClean="0"/>
              <a:t> </a:t>
            </a:r>
            <a:r>
              <a:rPr lang="en-US" dirty="0"/>
              <a:t>= 8</a:t>
            </a:r>
            <a:endParaRPr lang="en-US" dirty="0" smtClean="0"/>
          </a:p>
          <a:p>
            <a:pPr lvl="2"/>
            <a:r>
              <a:rPr lang="en-US" b="1" dirty="0" err="1"/>
              <a:t>nr_get_threads</a:t>
            </a:r>
            <a:r>
              <a:rPr lang="en-US" b="1" dirty="0"/>
              <a:t> </a:t>
            </a:r>
            <a:r>
              <a:rPr lang="en-US" dirty="0"/>
              <a:t>= </a:t>
            </a:r>
            <a:r>
              <a:rPr lang="en-US" dirty="0" smtClean="0"/>
              <a:t>8 </a:t>
            </a:r>
          </a:p>
          <a:p>
            <a:pPr lvl="2"/>
            <a:r>
              <a:rPr lang="en-US" b="1" dirty="0" err="1"/>
              <a:t>rest_put_mode</a:t>
            </a:r>
            <a:r>
              <a:rPr lang="en-US" b="1" dirty="0"/>
              <a:t> </a:t>
            </a:r>
            <a:r>
              <a:rPr lang="en-US" dirty="0"/>
              <a:t>= </a:t>
            </a:r>
            <a:r>
              <a:rPr lang="en-US" dirty="0" smtClean="0"/>
              <a:t>blocking </a:t>
            </a:r>
          </a:p>
          <a:p>
            <a:pPr lvl="2"/>
            <a:r>
              <a:rPr lang="en-US" b="1" dirty="0" err="1"/>
              <a:t>rest_get_mode</a:t>
            </a:r>
            <a:r>
              <a:rPr lang="en-US" b="1" dirty="0"/>
              <a:t> </a:t>
            </a:r>
            <a:r>
              <a:rPr lang="en-US" dirty="0"/>
              <a:t>= </a:t>
            </a:r>
            <a:r>
              <a:rPr lang="en-US" dirty="0" smtClean="0"/>
              <a:t>blocking </a:t>
            </a:r>
          </a:p>
          <a:p>
            <a:pPr lvl="2"/>
            <a:r>
              <a:rPr lang="en-US" dirty="0"/>
              <a:t>Restart the updated client daemon in the Q-Shell (/opt/qbase3/</a:t>
            </a:r>
            <a:r>
              <a:rPr lang="en-US" dirty="0" err="1"/>
              <a:t>qshell</a:t>
            </a:r>
            <a:r>
              <a:rPr lang="en-US" dirty="0"/>
              <a:t>): </a:t>
            </a:r>
            <a:r>
              <a:rPr lang="en-US" dirty="0" err="1"/>
              <a:t>q.dss.clientdaemons.restartOne</a:t>
            </a:r>
            <a:r>
              <a:rPr lang="en-US" dirty="0"/>
              <a:t>(&lt;</a:t>
            </a:r>
            <a:r>
              <a:rPr lang="en-US" dirty="0" err="1"/>
              <a:t>daemonguid</a:t>
            </a:r>
            <a:r>
              <a:rPr lang="en-US" dirty="0"/>
              <a:t>&gt;)</a:t>
            </a:r>
          </a:p>
        </p:txBody>
      </p:sp>
    </p:spTree>
    <p:extLst>
      <p:ext uri="{BB962C8B-B14F-4D97-AF65-F5344CB8AC3E}">
        <p14:creationId xmlns:p14="http://schemas.microsoft.com/office/powerpoint/2010/main" val="37365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Burn-In Test</a:t>
            </a:r>
          </a:p>
        </p:txBody>
      </p:sp>
      <p:sp>
        <p:nvSpPr>
          <p:cNvPr id="15363" name="Content Placeholder 2"/>
          <p:cNvSpPr>
            <a:spLocks noGrp="1"/>
          </p:cNvSpPr>
          <p:nvPr>
            <p:ph idx="1"/>
          </p:nvPr>
        </p:nvSpPr>
        <p:spPr>
          <a:prstGeom prst="rect">
            <a:avLst/>
          </a:prstGeom>
        </p:spPr>
        <p:txBody>
          <a:bodyPr/>
          <a:lstStyle/>
          <a:p>
            <a:r>
              <a:rPr lang="en-US" dirty="0" smtClean="0"/>
              <a:t>Burn-in test (GET/PUT script)</a:t>
            </a:r>
          </a:p>
          <a:p>
            <a:pPr lvl="1"/>
            <a:r>
              <a:rPr lang="en-US" dirty="0" smtClean="0"/>
              <a:t>This is performance test provided by Amplidata/HGST which should be run before the system is deployed in production.</a:t>
            </a:r>
          </a:p>
          <a:p>
            <a:pPr lvl="1"/>
            <a:r>
              <a:rPr lang="en-US" dirty="0" smtClean="0"/>
              <a:t>This script can be run from the Controller or from StorNext MDC (having 10G Public network connection).</a:t>
            </a:r>
          </a:p>
          <a:p>
            <a:pPr lvl="1"/>
            <a:r>
              <a:rPr lang="en-US" dirty="0" smtClean="0"/>
              <a:t>This script can be tuned to run with 1 or multiple client daemon.</a:t>
            </a:r>
          </a:p>
          <a:p>
            <a:pPr lvl="1"/>
            <a:r>
              <a:rPr lang="en-US" dirty="0" smtClean="0"/>
              <a:t>This script can be run with AXR or S3 Interface.</a:t>
            </a:r>
          </a:p>
          <a:p>
            <a:pPr lvl="1"/>
            <a:r>
              <a:rPr lang="en-US" dirty="0" smtClean="0"/>
              <a:t>To run the script, create a temporary namespace and allow to run for at least 24 hours.</a:t>
            </a:r>
          </a:p>
          <a:p>
            <a:pPr lvl="1"/>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352974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Burn-in test (Script output)</a:t>
            </a:r>
          </a:p>
          <a:p>
            <a:pPr marL="0" indent="0">
              <a:buNone/>
            </a:pPr>
            <a:r>
              <a:rPr lang="en-US" sz="1200" dirty="0"/>
              <a:t>	</a:t>
            </a:r>
            <a:r>
              <a:rPr lang="en-US" sz="1200" dirty="0" smtClean="0"/>
              <a:t>Getting </a:t>
            </a:r>
            <a:r>
              <a:rPr lang="en-US" sz="1200" dirty="0"/>
              <a:t>policy-id of namespace putget for file </a:t>
            </a:r>
            <a:r>
              <a:rPr lang="en-US" sz="1200" dirty="0" smtClean="0"/>
              <a:t>size	</a:t>
            </a:r>
          </a:p>
          <a:p>
            <a:pPr marL="0" indent="0">
              <a:buNone/>
            </a:pPr>
            <a:r>
              <a:rPr lang="en-US" sz="1200" dirty="0"/>
              <a:t>	</a:t>
            </a:r>
            <a:r>
              <a:rPr lang="en-US" sz="1200" dirty="0" smtClean="0"/>
              <a:t>Small-Files-Threshold</a:t>
            </a:r>
            <a:r>
              <a:rPr lang="en-US" sz="1200" dirty="0"/>
              <a:t>:  bytes</a:t>
            </a:r>
          </a:p>
          <a:p>
            <a:pPr marL="0" indent="0">
              <a:buNone/>
            </a:pPr>
            <a:r>
              <a:rPr lang="en-US" sz="1200" dirty="0" smtClean="0"/>
              <a:t>	SAFETY_STRATEGIES</a:t>
            </a:r>
            <a:r>
              <a:rPr lang="en-US" sz="1200" dirty="0"/>
              <a:t>=[ "RepairSpread", "DynamicSafety" ]</a:t>
            </a:r>
          </a:p>
          <a:p>
            <a:pPr marL="0" indent="0">
              <a:buNone/>
            </a:pPr>
            <a:r>
              <a:rPr lang="en-US" sz="1200" dirty="0" smtClean="0"/>
              <a:t>	NAMESPACE_NAME=putget</a:t>
            </a:r>
            <a:endParaRPr lang="en-US" sz="1200" dirty="0"/>
          </a:p>
          <a:p>
            <a:pPr marL="0" indent="0">
              <a:buNone/>
            </a:pPr>
            <a:r>
              <a:rPr lang="en-US" sz="1200" dirty="0" smtClean="0"/>
              <a:t>	POLICY_ID=4e8a530649274cd4abb7bfc9bd85a6c6</a:t>
            </a:r>
            <a:endParaRPr lang="en-US" sz="1200" dirty="0"/>
          </a:p>
          <a:p>
            <a:pPr marL="0" indent="0">
              <a:buNone/>
            </a:pPr>
            <a:r>
              <a:rPr lang="en-US" sz="1200" dirty="0" smtClean="0"/>
              <a:t>	PUT</a:t>
            </a:r>
            <a:r>
              <a:rPr lang="en-US" sz="1200" dirty="0"/>
              <a:t>  RUN ID 7435</a:t>
            </a:r>
          </a:p>
          <a:p>
            <a:pPr marL="0" indent="0">
              <a:buNone/>
            </a:pPr>
            <a:r>
              <a:rPr lang="en-US" sz="1200" dirty="0" smtClean="0"/>
              <a:t>	</a:t>
            </a:r>
            <a:r>
              <a:rPr lang="ro-RO" sz="1200" dirty="0" smtClean="0"/>
              <a:t>PUT</a:t>
            </a:r>
            <a:r>
              <a:rPr lang="ro-RO" sz="1200" dirty="0"/>
              <a:t>  START 1406057085: Tue Jul 22 14:24:45 CDT 2014</a:t>
            </a:r>
          </a:p>
          <a:p>
            <a:pPr marL="0" indent="0">
              <a:buNone/>
            </a:pPr>
            <a:r>
              <a:rPr lang="en-US" sz="1200" dirty="0" smtClean="0"/>
              <a:t>	</a:t>
            </a:r>
            <a:r>
              <a:rPr lang="ro-RO" sz="1200" dirty="0" smtClean="0"/>
              <a:t>PUT</a:t>
            </a:r>
            <a:r>
              <a:rPr lang="ro-RO" sz="1200" dirty="0"/>
              <a:t>  16 parallel series of 1 files of 1048576 KiB</a:t>
            </a:r>
          </a:p>
          <a:p>
            <a:pPr marL="0" indent="0">
              <a:buNone/>
            </a:pPr>
            <a:r>
              <a:rPr lang="en-US" sz="1200" dirty="0" smtClean="0"/>
              <a:t>	</a:t>
            </a:r>
            <a:r>
              <a:rPr lang="ro-RO" sz="1200" dirty="0" smtClean="0"/>
              <a:t>PUT</a:t>
            </a:r>
            <a:r>
              <a:rPr lang="ro-RO" sz="1200" dirty="0"/>
              <a:t>  RATE LIMIT 0 KiB/s</a:t>
            </a:r>
          </a:p>
          <a:p>
            <a:pPr marL="0" indent="0">
              <a:buNone/>
            </a:pPr>
            <a:r>
              <a:rPr lang="en-US" sz="1200" dirty="0" smtClean="0"/>
              <a:t>	</a:t>
            </a:r>
            <a:r>
              <a:rPr lang="ro-RO" sz="1200" dirty="0" smtClean="0"/>
              <a:t>PUT</a:t>
            </a:r>
            <a:r>
              <a:rPr lang="ro-RO" sz="1200" dirty="0"/>
              <a:t>  END 1406057125: Tue Jul 22 14:25:25 CDT 2014</a:t>
            </a:r>
          </a:p>
          <a:p>
            <a:pPr marL="0" indent="0">
              <a:buNone/>
            </a:pPr>
            <a:r>
              <a:rPr lang="en-US" sz="1200" dirty="0" smtClean="0"/>
              <a:t>	</a:t>
            </a:r>
            <a:r>
              <a:rPr lang="ro-RO" sz="1200" dirty="0" smtClean="0"/>
              <a:t>PUT</a:t>
            </a:r>
            <a:r>
              <a:rPr lang="ro-RO" sz="1200" dirty="0"/>
              <a:t>  POLICY 16/4, FULL_COPY:false</a:t>
            </a:r>
          </a:p>
          <a:p>
            <a:pPr marL="0" indent="0">
              <a:buNone/>
            </a:pPr>
            <a:r>
              <a:rPr lang="en-US" sz="1200" dirty="0" smtClean="0"/>
              <a:t>	</a:t>
            </a:r>
            <a:r>
              <a:rPr lang="ro-RO" sz="1200" dirty="0" smtClean="0"/>
              <a:t>PUT</a:t>
            </a:r>
            <a:r>
              <a:rPr lang="ro-RO" sz="1200" dirty="0"/>
              <a:t>  ENCODED DATA HEADER OVERHEAD 430320 bytes</a:t>
            </a:r>
          </a:p>
          <a:p>
            <a:pPr marL="0" indent="0">
              <a:buNone/>
            </a:pPr>
            <a:r>
              <a:rPr lang="en-US" sz="1200" dirty="0" smtClean="0"/>
              <a:t>	</a:t>
            </a:r>
            <a:r>
              <a:rPr lang="ro-RO" sz="1200" dirty="0" smtClean="0"/>
              <a:t>PUT</a:t>
            </a:r>
            <a:r>
              <a:rPr lang="ro-RO" sz="1200" dirty="0"/>
              <a:t>  ENCODE FACTOR</a:t>
            </a:r>
          </a:p>
          <a:p>
            <a:pPr marL="0" indent="0">
              <a:buNone/>
            </a:pPr>
            <a:r>
              <a:rPr lang="en-US" sz="1200" dirty="0" smtClean="0"/>
              <a:t>	</a:t>
            </a:r>
            <a:r>
              <a:rPr lang="ro-RO" sz="1200" dirty="0" smtClean="0"/>
              <a:t>PUT</a:t>
            </a:r>
            <a:r>
              <a:rPr lang="ro-RO" sz="1200" dirty="0"/>
              <a:t>  RATE LIMIT 0 KiB/</a:t>
            </a:r>
            <a:r>
              <a:rPr lang="ro-RO" sz="1200" dirty="0" smtClean="0"/>
              <a:t>s</a:t>
            </a:r>
            <a:endParaRPr lang="en-US" dirty="0" smtClean="0"/>
          </a:p>
          <a:p>
            <a:pPr lvl="1"/>
            <a:endParaRPr lang="en-US" dirty="0"/>
          </a:p>
        </p:txBody>
      </p:sp>
    </p:spTree>
    <p:extLst>
      <p:ext uri="{BB962C8B-B14F-4D97-AF65-F5344CB8AC3E}">
        <p14:creationId xmlns:p14="http://schemas.microsoft.com/office/powerpoint/2010/main" val="51563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Burn-in test (GET/PUT script output)</a:t>
            </a:r>
          </a:p>
          <a:p>
            <a:pPr marL="0" indent="0">
              <a:buNone/>
            </a:pPr>
            <a:r>
              <a:rPr lang="en-US" sz="1200" dirty="0" smtClean="0"/>
              <a:t>	</a:t>
            </a:r>
            <a:r>
              <a:rPr lang="ro-RO" sz="1200" dirty="0" smtClean="0"/>
              <a:t>PUT</a:t>
            </a:r>
            <a:r>
              <a:rPr lang="ro-RO" sz="1200" dirty="0"/>
              <a:t>  DURATION 40.14 sec</a:t>
            </a:r>
          </a:p>
          <a:p>
            <a:pPr marL="0" indent="0">
              <a:buNone/>
            </a:pPr>
            <a:r>
              <a:rPr lang="en-US" sz="1200" dirty="0" smtClean="0"/>
              <a:t>	</a:t>
            </a:r>
            <a:r>
              <a:rPr lang="ro-RO" sz="1200" dirty="0" smtClean="0"/>
              <a:t>PUT</a:t>
            </a:r>
            <a:r>
              <a:rPr lang="ro-RO" sz="1200" dirty="0"/>
              <a:t>  16 files, 0.3986 files/sec</a:t>
            </a:r>
          </a:p>
          <a:p>
            <a:pPr marL="0" indent="0">
              <a:buNone/>
            </a:pPr>
            <a:r>
              <a:rPr lang="en-US" sz="1200" dirty="0" smtClean="0"/>
              <a:t>	</a:t>
            </a:r>
            <a:r>
              <a:rPr lang="ro-RO" sz="1200" dirty="0" smtClean="0"/>
              <a:t>PUT  UNENCODED 16777216 KiB, 417967.5137 KiB/sec, 408.1714 MiB/sec</a:t>
            </a:r>
          </a:p>
          <a:p>
            <a:pPr marL="0" indent="0">
              <a:buNone/>
            </a:pPr>
            <a:r>
              <a:rPr lang="en-US" sz="1200" dirty="0" smtClean="0"/>
              <a:t>	</a:t>
            </a:r>
            <a:r>
              <a:rPr lang="ro-RO" sz="1200" dirty="0" smtClean="0"/>
              <a:t>PUT  ENCODED 27541897.7856 KiB, 686145.9339 KiB/sec, 670.0644 MiB/sec</a:t>
            </a:r>
          </a:p>
          <a:p>
            <a:pPr marL="0" indent="0">
              <a:buNone/>
            </a:pPr>
            <a:r>
              <a:rPr lang="en-US" sz="1200" dirty="0"/>
              <a:t>	</a:t>
            </a:r>
            <a:r>
              <a:rPr lang="ro-RO" sz="1200" dirty="0" smtClean="0"/>
              <a:t>GET</a:t>
            </a:r>
            <a:r>
              <a:rPr lang="ro-RO" sz="1200" dirty="0"/>
              <a:t>  ENCODE FACTOR 1.2312</a:t>
            </a:r>
          </a:p>
          <a:p>
            <a:pPr marL="0" indent="0">
              <a:buNone/>
            </a:pPr>
            <a:r>
              <a:rPr lang="en-US" sz="1200" dirty="0" smtClean="0"/>
              <a:t>	</a:t>
            </a:r>
            <a:r>
              <a:rPr lang="ro-RO" sz="1200" dirty="0" smtClean="0"/>
              <a:t>GET</a:t>
            </a:r>
            <a:r>
              <a:rPr lang="ro-RO" sz="1200" dirty="0"/>
              <a:t>  RATE LIMIT 0 KiB/s</a:t>
            </a:r>
          </a:p>
          <a:p>
            <a:pPr marL="0" indent="0">
              <a:buNone/>
            </a:pPr>
            <a:r>
              <a:rPr lang="en-US" sz="1200" dirty="0"/>
              <a:t>	</a:t>
            </a:r>
            <a:r>
              <a:rPr lang="ro-RO" sz="1200" dirty="0" smtClean="0"/>
              <a:t>GET</a:t>
            </a:r>
            <a:r>
              <a:rPr lang="ro-RO" sz="1200" dirty="0"/>
              <a:t>  DURATION 24.45 sec</a:t>
            </a:r>
          </a:p>
          <a:p>
            <a:pPr marL="0" indent="0">
              <a:buNone/>
            </a:pPr>
            <a:r>
              <a:rPr lang="en-US" sz="1200" dirty="0" smtClean="0"/>
              <a:t>	</a:t>
            </a:r>
            <a:r>
              <a:rPr lang="ro-RO" sz="1200" dirty="0" smtClean="0"/>
              <a:t>GET</a:t>
            </a:r>
            <a:r>
              <a:rPr lang="ro-RO" sz="1200" dirty="0"/>
              <a:t>  16 files, 0.6544 file reads/sec</a:t>
            </a:r>
          </a:p>
          <a:p>
            <a:pPr marL="0" indent="0">
              <a:buNone/>
            </a:pPr>
            <a:r>
              <a:rPr lang="en-US" sz="1200" dirty="0" smtClean="0"/>
              <a:t>	</a:t>
            </a:r>
            <a:r>
              <a:rPr lang="ro-RO" sz="1200" dirty="0" smtClean="0"/>
              <a:t>GET</a:t>
            </a:r>
            <a:r>
              <a:rPr lang="ro-RO" sz="1200" dirty="0"/>
              <a:t>  UNENCODED READ SIZE PER FILE 1048576 KiB, RANDOM_READ_OFFSET_MIN 0 </a:t>
            </a:r>
            <a:r>
              <a:rPr lang="en-US" sz="1200" dirty="0" smtClean="0"/>
              <a:t>				</a:t>
            </a:r>
            <a:r>
              <a:rPr lang="ro-RO" sz="1200" dirty="0" smtClean="0"/>
              <a:t>bytes</a:t>
            </a:r>
            <a:r>
              <a:rPr lang="ro-RO" sz="1200" dirty="0"/>
              <a:t>, RANDOM_READ_OFFSET_MAX 0 bytes</a:t>
            </a:r>
          </a:p>
          <a:p>
            <a:pPr marL="0" indent="0">
              <a:buNone/>
            </a:pPr>
            <a:r>
              <a:rPr lang="en-US" sz="1200" dirty="0" smtClean="0"/>
              <a:t>	</a:t>
            </a:r>
            <a:r>
              <a:rPr lang="ro-RO" sz="1200" dirty="0" smtClean="0"/>
              <a:t>GET</a:t>
            </a:r>
            <a:r>
              <a:rPr lang="ro-RO" sz="1200" dirty="0"/>
              <a:t>  UNENCODED 16777216 KiB, 686184.7035 KiB/sec, 670.1022 MiB/sec</a:t>
            </a:r>
          </a:p>
          <a:p>
            <a:pPr marL="0" indent="0">
              <a:buNone/>
            </a:pPr>
            <a:r>
              <a:rPr lang="en-US" sz="1200" dirty="0" smtClean="0"/>
              <a:t>	</a:t>
            </a:r>
            <a:r>
              <a:rPr lang="ro-RO" sz="1200" dirty="0" smtClean="0"/>
              <a:t>GET</a:t>
            </a:r>
            <a:r>
              <a:rPr lang="ro-RO" sz="1200" dirty="0"/>
              <a:t>  ENCODED 20656423.3392 KiB, 844843.4904 KiB/sec, 825.0425 MiB/sec</a:t>
            </a:r>
          </a:p>
          <a:p>
            <a:pPr marL="0" indent="0">
              <a:buNone/>
            </a:pPr>
            <a:r>
              <a:rPr lang="da-DK" sz="1200" dirty="0"/>
              <a:t>	</a:t>
            </a:r>
            <a:r>
              <a:rPr lang="da-DK" sz="1200" dirty="0" smtClean="0"/>
              <a:t>GET</a:t>
            </a:r>
            <a:r>
              <a:rPr lang="da-DK" sz="1200" dirty="0"/>
              <a:t>  ONELINE 7435 1406057125 16/4 false 322736 1.2312 16 1 1048576 1048576 0 0 24.45 16777216 </a:t>
            </a:r>
            <a:r>
              <a:rPr lang="da-DK" sz="1200" dirty="0" smtClean="0"/>
              <a:t>	686184.7035 </a:t>
            </a:r>
            <a:r>
              <a:rPr lang="da-DK" sz="1200" dirty="0"/>
              <a:t>20656423.3392 844843.4904 0</a:t>
            </a:r>
            <a:endParaRPr lang="en-US" sz="1200" dirty="0"/>
          </a:p>
          <a:p>
            <a:pPr lvl="1"/>
            <a:endParaRPr lang="en-US" dirty="0"/>
          </a:p>
        </p:txBody>
      </p:sp>
    </p:spTree>
    <p:extLst>
      <p:ext uri="{BB962C8B-B14F-4D97-AF65-F5344CB8AC3E}">
        <p14:creationId xmlns:p14="http://schemas.microsoft.com/office/powerpoint/2010/main" val="375021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a:t>
            </a:r>
            <a:r>
              <a:rPr lang="en-US" dirty="0" smtClean="0"/>
              <a:t>Test</a:t>
            </a:r>
          </a:p>
        </p:txBody>
      </p:sp>
      <p:sp>
        <p:nvSpPr>
          <p:cNvPr id="15363" name="Content Placeholder 2"/>
          <p:cNvSpPr>
            <a:spLocks noGrp="1"/>
          </p:cNvSpPr>
          <p:nvPr>
            <p:ph idx="1"/>
          </p:nvPr>
        </p:nvSpPr>
        <p:spPr>
          <a:prstGeom prst="rect">
            <a:avLst/>
          </a:prstGeom>
        </p:spPr>
        <p:txBody>
          <a:bodyPr/>
          <a:lstStyle/>
          <a:p>
            <a:r>
              <a:rPr lang="en-US" dirty="0" smtClean="0"/>
              <a:t>What to expect after Burn-in Test</a:t>
            </a:r>
          </a:p>
          <a:p>
            <a:pPr lvl="1"/>
            <a:r>
              <a:rPr lang="en-US" dirty="0" smtClean="0"/>
              <a:t>Burnin should be run for 24hrs to 48 hrs.</a:t>
            </a:r>
          </a:p>
          <a:p>
            <a:pPr lvl="1"/>
            <a:r>
              <a:rPr lang="en-US" dirty="0" smtClean="0"/>
              <a:t>After burn-in test, it provides the throughput summary </a:t>
            </a:r>
          </a:p>
          <a:p>
            <a:pPr lvl="1"/>
            <a:r>
              <a:rPr lang="en-US" dirty="0" smtClean="0"/>
              <a:t>Verify that the performance reported via Burn-in is expected</a:t>
            </a:r>
          </a:p>
          <a:p>
            <a:pPr lvl="2"/>
            <a:r>
              <a:rPr lang="en-US" dirty="0" smtClean="0"/>
              <a:t>If not, what needs to be looked</a:t>
            </a:r>
          </a:p>
          <a:p>
            <a:pPr lvl="3"/>
            <a:r>
              <a:rPr lang="en-US" dirty="0" smtClean="0"/>
              <a:t>Network issue</a:t>
            </a:r>
          </a:p>
          <a:p>
            <a:pPr lvl="3"/>
            <a:r>
              <a:rPr lang="en-US" dirty="0" smtClean="0"/>
              <a:t>Policy configuration</a:t>
            </a:r>
          </a:p>
          <a:p>
            <a:pPr lvl="1"/>
            <a:r>
              <a:rPr lang="en-US" dirty="0" smtClean="0"/>
              <a:t>Check the Event log and Dashboard for I/O errors</a:t>
            </a:r>
          </a:p>
          <a:p>
            <a:pPr lvl="2"/>
            <a:r>
              <a:rPr lang="en-US" dirty="0"/>
              <a:t>For the Event list, navigate to Dashboard→ Administration→Lattus Management→ Logging→ Events.</a:t>
            </a: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5925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What to expect after Burn-in Test</a:t>
            </a:r>
          </a:p>
          <a:p>
            <a:pPr lvl="1"/>
            <a:r>
              <a:rPr lang="en-US" dirty="0"/>
              <a:t>Reviewing the </a:t>
            </a:r>
            <a:r>
              <a:rPr lang="en-US" dirty="0" smtClean="0"/>
              <a:t>Events</a:t>
            </a:r>
          </a:p>
          <a:p>
            <a:pPr lvl="2"/>
            <a:r>
              <a:rPr lang="en-US" dirty="0"/>
              <a:t>If events about high load on your storage nodes are spotted</a:t>
            </a:r>
            <a:r>
              <a:rPr lang="en-US" dirty="0" smtClean="0"/>
              <a:t>, consult the Tuning section under Admin Guide</a:t>
            </a:r>
          </a:p>
          <a:p>
            <a:pPr lvl="2"/>
            <a:r>
              <a:rPr lang="en-US" dirty="0"/>
              <a:t>If errors on the high number of processes are </a:t>
            </a:r>
            <a:r>
              <a:rPr lang="en-US" dirty="0" smtClean="0"/>
              <a:t>spotted, consult the Tuning section under Admin Guide</a:t>
            </a:r>
          </a:p>
          <a:p>
            <a:pPr lvl="2"/>
            <a:r>
              <a:rPr lang="en-US" dirty="0" smtClean="0"/>
              <a:t>If I/O errors are spotted</a:t>
            </a:r>
          </a:p>
          <a:p>
            <a:pPr lvl="3"/>
            <a:r>
              <a:rPr lang="en-US" dirty="0"/>
              <a:t>Check the number of generated read/write blacklists for each Storage </a:t>
            </a:r>
            <a:r>
              <a:rPr lang="en-US" dirty="0" smtClean="0"/>
              <a:t>Daemon</a:t>
            </a:r>
          </a:p>
          <a:p>
            <a:pPr lvl="3"/>
            <a:r>
              <a:rPr lang="en-US" dirty="0"/>
              <a:t>Check the generated response time graphs of the Storage </a:t>
            </a:r>
            <a:r>
              <a:rPr lang="en-US" dirty="0" smtClean="0"/>
              <a:t>Daemons</a:t>
            </a:r>
          </a:p>
          <a:p>
            <a:pPr lvl="3"/>
            <a:r>
              <a:rPr lang="en-US" dirty="0"/>
              <a:t>Check the monitoring graphs of the controller </a:t>
            </a:r>
            <a:r>
              <a:rPr lang="en-US" dirty="0" smtClean="0"/>
              <a:t>nodes</a:t>
            </a:r>
          </a:p>
          <a:p>
            <a:pPr lvl="3"/>
            <a:r>
              <a:rPr lang="en-US" dirty="0"/>
              <a:t>Check the number of degraded disks and diagnose them</a:t>
            </a: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22927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What to expect after Burn-in Test</a:t>
            </a:r>
          </a:p>
          <a:p>
            <a:pPr lvl="1"/>
            <a:r>
              <a:rPr lang="en-US" dirty="0"/>
              <a:t>Reviewing the Monitoring Graphs</a:t>
            </a:r>
            <a:endParaRPr lang="en-US" dirty="0" smtClean="0"/>
          </a:p>
          <a:p>
            <a:pPr lvl="2"/>
            <a:r>
              <a:rPr lang="en-US" dirty="0"/>
              <a:t>Dashboard →Administration →Hardware→ Servers→Controller </a:t>
            </a:r>
            <a:r>
              <a:rPr lang="en-US" dirty="0" smtClean="0"/>
              <a:t>nodes</a:t>
            </a:r>
          </a:p>
          <a:p>
            <a:pPr lvl="2"/>
            <a:r>
              <a:rPr lang="en-US" dirty="0" smtClean="0"/>
              <a:t>Select the desired controller nodes</a:t>
            </a:r>
          </a:p>
          <a:p>
            <a:pPr lvl="2"/>
            <a:r>
              <a:rPr lang="en-US" dirty="0"/>
              <a:t>In the controller node dialog, click on the Monitoring graphs tab</a:t>
            </a:r>
            <a:r>
              <a:rPr lang="en-US" dirty="0" smtClean="0"/>
              <a:t>.</a:t>
            </a:r>
          </a:p>
          <a:p>
            <a:pPr lvl="2"/>
            <a:r>
              <a:rPr lang="en-US" dirty="0" smtClean="0"/>
              <a:t>Analyze </a:t>
            </a:r>
            <a:r>
              <a:rPr lang="en-US" dirty="0"/>
              <a:t>the generated graphs. Compare the graphs to the generated load and spot unusual peaks or drops</a:t>
            </a:r>
            <a:r>
              <a:rPr lang="en-US" dirty="0" smtClean="0"/>
              <a:t>.</a:t>
            </a:r>
          </a:p>
          <a:p>
            <a:pPr lvl="3"/>
            <a:endParaRPr lang="en-US" dirty="0" smtClean="0"/>
          </a:p>
          <a:p>
            <a:pPr lvl="1"/>
            <a:endParaRPr lang="en-US" dirty="0"/>
          </a:p>
        </p:txBody>
      </p:sp>
    </p:spTree>
    <p:extLst>
      <p:ext uri="{BB962C8B-B14F-4D97-AF65-F5344CB8AC3E}">
        <p14:creationId xmlns:p14="http://schemas.microsoft.com/office/powerpoint/2010/main" val="31711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What to expect after Burn-in Test</a:t>
            </a:r>
          </a:p>
          <a:p>
            <a:pPr lvl="1"/>
            <a:r>
              <a:rPr lang="en-US" dirty="0"/>
              <a:t>Handling Degraded </a:t>
            </a:r>
            <a:r>
              <a:rPr lang="en-US" dirty="0" smtClean="0"/>
              <a:t>Disks</a:t>
            </a:r>
          </a:p>
          <a:p>
            <a:pPr lvl="2"/>
            <a:r>
              <a:rPr lang="en-US" dirty="0" smtClean="0"/>
              <a:t>If disk is auto-decommissioned, replace the disk</a:t>
            </a:r>
          </a:p>
          <a:p>
            <a:pPr lvl="2"/>
            <a:r>
              <a:rPr lang="en-US" dirty="0" smtClean="0"/>
              <a:t>If disk is degraded but not auto-decommissioned, consult the Admin Guide – How to handle a degrade disk.</a:t>
            </a:r>
          </a:p>
          <a:p>
            <a:pPr lvl="3"/>
            <a:r>
              <a:rPr lang="en-US" dirty="0" smtClean="0"/>
              <a:t>With Lattus 3.4.3</a:t>
            </a:r>
            <a:r>
              <a:rPr lang="en-US" dirty="0"/>
              <a:t>, we have a</a:t>
            </a:r>
            <a:r>
              <a:rPr lang="en-US" dirty="0" smtClean="0"/>
              <a:t>uto-decommissioning feature.</a:t>
            </a:r>
          </a:p>
          <a:p>
            <a:pPr lvl="3"/>
            <a:r>
              <a:rPr lang="en-US" dirty="0" smtClean="0"/>
              <a:t>Disks part of RAID are not auto-decommissioned.</a:t>
            </a:r>
            <a:endParaRPr lang="en-US" dirty="0"/>
          </a:p>
          <a:p>
            <a:pPr lvl="3"/>
            <a:endParaRPr lang="en-US" dirty="0" smtClean="0"/>
          </a:p>
          <a:p>
            <a:pPr lvl="1"/>
            <a:endParaRPr lang="en-US" dirty="0"/>
          </a:p>
        </p:txBody>
      </p:sp>
    </p:spTree>
    <p:extLst>
      <p:ext uri="{BB962C8B-B14F-4D97-AF65-F5344CB8AC3E}">
        <p14:creationId xmlns:p14="http://schemas.microsoft.com/office/powerpoint/2010/main" val="154037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Burn-In Test</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What to expect after Burn-in Test</a:t>
            </a:r>
          </a:p>
          <a:p>
            <a:pPr lvl="1"/>
            <a:r>
              <a:rPr lang="en-US" dirty="0" smtClean="0"/>
              <a:t>After the test</a:t>
            </a:r>
          </a:p>
          <a:p>
            <a:pPr lvl="2"/>
            <a:r>
              <a:rPr lang="en-US" dirty="0" smtClean="0"/>
              <a:t>When </a:t>
            </a:r>
            <a:r>
              <a:rPr lang="en-US" dirty="0"/>
              <a:t>the test is finished and all results are positive or all degraded disks have been reset or removed, remove </a:t>
            </a:r>
            <a:r>
              <a:rPr lang="en-US" dirty="0" smtClean="0"/>
              <a:t>the temporary </a:t>
            </a:r>
            <a:r>
              <a:rPr lang="en-US" dirty="0"/>
              <a:t>namespace and all data put on it via OSMI</a:t>
            </a:r>
            <a:r>
              <a:rPr lang="en-US" dirty="0" smtClean="0"/>
              <a:t>.</a:t>
            </a:r>
          </a:p>
          <a:p>
            <a:pPr lvl="3"/>
            <a:r>
              <a:rPr lang="en-US" dirty="0"/>
              <a:t>In OSMI, navigate to: Policies and namespaces→ Delete </a:t>
            </a:r>
            <a:r>
              <a:rPr lang="en-US" dirty="0" smtClean="0"/>
              <a:t>namespace</a:t>
            </a:r>
          </a:p>
          <a:p>
            <a:pPr lvl="3"/>
            <a:r>
              <a:rPr lang="en-US" dirty="0"/>
              <a:t>When prompted to choose a namespace, choose the temporary </a:t>
            </a:r>
            <a:r>
              <a:rPr lang="en-US" dirty="0" smtClean="0"/>
              <a:t>namespace</a:t>
            </a:r>
          </a:p>
          <a:p>
            <a:pPr lvl="2"/>
            <a:r>
              <a:rPr lang="en-US" dirty="0" smtClean="0"/>
              <a:t>It may take several hours until the namespace and all data on it are completely removed. </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54037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pPr marL="0" indent="0">
              <a:buNone/>
            </a:pPr>
            <a:r>
              <a:rPr lang="en-US" dirty="0" smtClean="0"/>
              <a:t>Configure the Switches</a:t>
            </a:r>
          </a:p>
          <a:p>
            <a:pPr lvl="1"/>
            <a:r>
              <a:rPr lang="en-US" sz="1600" dirty="0" smtClean="0"/>
              <a:t>Rack Switch should come pre-configured (for single rack) with the latest supported firmware levels.</a:t>
            </a:r>
          </a:p>
          <a:p>
            <a:pPr lvl="2"/>
            <a:r>
              <a:rPr lang="en-US" dirty="0" smtClean="0"/>
              <a:t>If not, follow the instruction in the Lattus Service Reference Guide.</a:t>
            </a:r>
          </a:p>
          <a:p>
            <a:pPr lvl="3"/>
            <a:r>
              <a:rPr lang="en-US" sz="1200" dirty="0" smtClean="0"/>
              <a:t>Commands to list what is current firmware version.</a:t>
            </a:r>
          </a:p>
          <a:p>
            <a:pPr lvl="3"/>
            <a:r>
              <a:rPr lang="en-US" sz="1200" dirty="0" smtClean="0"/>
              <a:t>Steps to upgrade to new firmware version.</a:t>
            </a:r>
          </a:p>
          <a:p>
            <a:pPr lvl="2"/>
            <a:r>
              <a:rPr lang="en-US" dirty="0" smtClean="0"/>
              <a:t>Pre-loaded configuration are available at CSWeb for both S60 and S55 rack switches.</a:t>
            </a:r>
          </a:p>
          <a:p>
            <a:pPr lvl="2"/>
            <a:r>
              <a:rPr lang="en-US" dirty="0" smtClean="0"/>
              <a:t>Switch configuration for single rack is different from multi-rack.</a:t>
            </a:r>
          </a:p>
          <a:p>
            <a:pPr lvl="2"/>
            <a:r>
              <a:rPr lang="en-US" dirty="0" smtClean="0"/>
              <a:t>Switch configuration for Multi-geo is different from single site switch configuration</a:t>
            </a:r>
          </a:p>
          <a:p>
            <a:pPr lvl="1"/>
            <a:r>
              <a:rPr lang="en-US" sz="1600" dirty="0" smtClean="0"/>
              <a:t>System switches are used to connect 4 or more racks in single site.</a:t>
            </a:r>
          </a:p>
          <a:p>
            <a:pPr lvl="1"/>
            <a:r>
              <a:rPr lang="en-US" sz="1600" dirty="0" smtClean="0"/>
              <a:t>Interconnect Switch can be customer supplied or Quantum branded.</a:t>
            </a:r>
            <a:endParaRPr lang="en-US" sz="1600" dirty="0"/>
          </a:p>
        </p:txBody>
      </p:sp>
    </p:spTree>
    <p:extLst>
      <p:ext uri="{BB962C8B-B14F-4D97-AF65-F5344CB8AC3E}">
        <p14:creationId xmlns:p14="http://schemas.microsoft.com/office/powerpoint/2010/main" val="220743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a:t>Lattus Usage: Serviceability</a:t>
            </a:r>
          </a:p>
        </p:txBody>
      </p:sp>
    </p:spTree>
    <p:extLst>
      <p:ext uri="{BB962C8B-B14F-4D97-AF65-F5344CB8AC3E}">
        <p14:creationId xmlns:p14="http://schemas.microsoft.com/office/powerpoint/2010/main" val="288586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Serviceability</a:t>
            </a:r>
          </a:p>
        </p:txBody>
      </p:sp>
      <p:sp>
        <p:nvSpPr>
          <p:cNvPr id="15363" name="Content Placeholder 2"/>
          <p:cNvSpPr>
            <a:spLocks noGrp="1"/>
          </p:cNvSpPr>
          <p:nvPr>
            <p:ph idx="1"/>
          </p:nvPr>
        </p:nvSpPr>
        <p:spPr>
          <a:xfrm>
            <a:off x="395805" y="948026"/>
            <a:ext cx="8216220" cy="3774065"/>
          </a:xfrm>
          <a:prstGeom prst="rect">
            <a:avLst/>
          </a:prstGeom>
        </p:spPr>
        <p:txBody>
          <a:bodyPr/>
          <a:lstStyle/>
          <a:p>
            <a:r>
              <a:rPr lang="en-US" dirty="0" smtClean="0"/>
              <a:t>Serviceability Features </a:t>
            </a:r>
          </a:p>
          <a:p>
            <a:pPr lvl="1"/>
            <a:r>
              <a:rPr lang="en-US" dirty="0" smtClean="0"/>
              <a:t>Early detection of a problem can decrease or avoid the system downtime.</a:t>
            </a:r>
          </a:p>
          <a:p>
            <a:pPr lvl="2"/>
            <a:r>
              <a:rPr lang="en-US" dirty="0" smtClean="0"/>
              <a:t>What kind of issue we normally see</a:t>
            </a:r>
          </a:p>
          <a:p>
            <a:pPr lvl="2"/>
            <a:r>
              <a:rPr lang="en-US" dirty="0" smtClean="0"/>
              <a:t>Hardware Failure</a:t>
            </a:r>
          </a:p>
          <a:p>
            <a:pPr lvl="3"/>
            <a:r>
              <a:rPr lang="en-US" dirty="0" smtClean="0"/>
              <a:t>Hard drive failure is very common</a:t>
            </a:r>
          </a:p>
          <a:p>
            <a:pPr lvl="3"/>
            <a:r>
              <a:rPr lang="en-US" dirty="0" smtClean="0"/>
              <a:t>Memory fault</a:t>
            </a:r>
          </a:p>
          <a:p>
            <a:pPr lvl="3"/>
            <a:r>
              <a:rPr lang="en-US" dirty="0" smtClean="0"/>
              <a:t>CPU or Motherboard</a:t>
            </a:r>
          </a:p>
          <a:p>
            <a:pPr lvl="3"/>
            <a:r>
              <a:rPr lang="en-US" dirty="0" smtClean="0"/>
              <a:t>PSU failure</a:t>
            </a:r>
          </a:p>
          <a:p>
            <a:pPr lvl="3"/>
            <a:r>
              <a:rPr lang="en-US" dirty="0" smtClean="0"/>
              <a:t>Bad controller or bad chassis on storage nodes</a:t>
            </a:r>
          </a:p>
          <a:p>
            <a:pPr lvl="1"/>
            <a:r>
              <a:rPr lang="en-US" dirty="0" smtClean="0"/>
              <a:t>Phone Home</a:t>
            </a:r>
          </a:p>
          <a:p>
            <a:pPr lvl="1"/>
            <a:r>
              <a:rPr lang="en-US" dirty="0" smtClean="0"/>
              <a:t>RAS event alerts</a:t>
            </a:r>
          </a:p>
        </p:txBody>
      </p:sp>
    </p:spTree>
    <p:extLst>
      <p:ext uri="{BB962C8B-B14F-4D97-AF65-F5344CB8AC3E}">
        <p14:creationId xmlns:p14="http://schemas.microsoft.com/office/powerpoint/2010/main" val="14705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Serviceability</a:t>
            </a:r>
          </a:p>
        </p:txBody>
      </p:sp>
      <p:sp>
        <p:nvSpPr>
          <p:cNvPr id="15363" name="Content Placeholder 2"/>
          <p:cNvSpPr>
            <a:spLocks noGrp="1"/>
          </p:cNvSpPr>
          <p:nvPr>
            <p:ph idx="1"/>
          </p:nvPr>
        </p:nvSpPr>
        <p:spPr>
          <a:prstGeom prst="rect">
            <a:avLst/>
          </a:prstGeom>
        </p:spPr>
        <p:txBody>
          <a:bodyPr/>
          <a:lstStyle/>
          <a:p>
            <a:r>
              <a:rPr lang="en-US" dirty="0" smtClean="0"/>
              <a:t>Log collections</a:t>
            </a:r>
          </a:p>
          <a:p>
            <a:pPr lvl="1"/>
            <a:r>
              <a:rPr lang="en-US" dirty="0" smtClean="0"/>
              <a:t>Most logs  use log rotate rules</a:t>
            </a:r>
          </a:p>
          <a:p>
            <a:pPr lvl="2"/>
            <a:r>
              <a:rPr lang="en-US" dirty="0" smtClean="0"/>
              <a:t>Log rotations happen daily or weekly</a:t>
            </a:r>
          </a:p>
          <a:p>
            <a:pPr lvl="2"/>
            <a:r>
              <a:rPr lang="en-US" dirty="0" smtClean="0"/>
              <a:t>Log rotation rules are located in /etc/logrotate.d</a:t>
            </a:r>
          </a:p>
          <a:p>
            <a:pPr lvl="1"/>
            <a:r>
              <a:rPr lang="en-US" dirty="0" smtClean="0"/>
              <a:t>Analyzing logs can be achieve with most OS related utilities used for viewing logs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7425229"/>
              </p:ext>
            </p:extLst>
          </p:nvPr>
        </p:nvGraphicFramePr>
        <p:xfrm>
          <a:off x="830580" y="2897809"/>
          <a:ext cx="7566660" cy="1613562"/>
        </p:xfrm>
        <a:graphic>
          <a:graphicData uri="http://schemas.openxmlformats.org/drawingml/2006/table">
            <a:tbl>
              <a:tblPr firstRow="1" bandRow="1">
                <a:tableStyleId>{F5AB1C69-6EDB-4FF4-983F-18BD219EF322}</a:tableStyleId>
              </a:tblPr>
              <a:tblGrid>
                <a:gridCol w="2522220"/>
                <a:gridCol w="3150866"/>
                <a:gridCol w="1893574"/>
              </a:tblGrid>
              <a:tr h="340691">
                <a:tc>
                  <a:txBody>
                    <a:bodyPr/>
                    <a:lstStyle/>
                    <a:p>
                      <a:r>
                        <a:rPr lang="en-US" sz="1600" dirty="0" smtClean="0"/>
                        <a:t>Log type</a:t>
                      </a:r>
                      <a:endParaRPr lang="en-US" sz="1600" dirty="0"/>
                    </a:p>
                  </a:txBody>
                  <a:tcPr/>
                </a:tc>
                <a:tc>
                  <a:txBody>
                    <a:bodyPr/>
                    <a:lstStyle/>
                    <a:p>
                      <a:r>
                        <a:rPr lang="en-US" sz="1600" dirty="0" smtClean="0"/>
                        <a:t>Path to log</a:t>
                      </a:r>
                      <a:endParaRPr lang="en-US" sz="1600" dirty="0"/>
                    </a:p>
                  </a:txBody>
                  <a:tcPr/>
                </a:tc>
                <a:tc>
                  <a:txBody>
                    <a:bodyPr/>
                    <a:lstStyle/>
                    <a:p>
                      <a:r>
                        <a:rPr lang="en-US" sz="1600" dirty="0" smtClean="0"/>
                        <a:t>Lattus</a:t>
                      </a:r>
                      <a:r>
                        <a:rPr lang="en-US" sz="1600" baseline="0" dirty="0" smtClean="0"/>
                        <a:t> Component</a:t>
                      </a:r>
                      <a:endParaRPr lang="en-US" sz="1600" dirty="0"/>
                    </a:p>
                  </a:txBody>
                  <a:tcPr/>
                </a:tc>
              </a:tr>
              <a:tr h="267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Application</a:t>
                      </a:r>
                      <a:r>
                        <a:rPr lang="en-US" sz="1400" baseline="0" dirty="0" smtClean="0"/>
                        <a:t> server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/opt/qbase3/</a:t>
                      </a:r>
                      <a:r>
                        <a:rPr lang="en-US" sz="1400" dirty="0" err="1" smtClean="0"/>
                        <a:t>var</a:t>
                      </a:r>
                      <a:r>
                        <a:rPr lang="en-US" sz="1400" dirty="0" smtClean="0"/>
                        <a:t>/log</a:t>
                      </a:r>
                    </a:p>
                  </a:txBody>
                  <a:tcPr/>
                </a:tc>
                <a:tc>
                  <a:txBody>
                    <a:bodyPr/>
                    <a:lstStyle/>
                    <a:p>
                      <a:r>
                        <a:rPr lang="en-US" sz="1400" dirty="0" smtClean="0"/>
                        <a:t>Controller and Storage</a:t>
                      </a:r>
                      <a:endParaRPr lang="en-US" sz="1400" dirty="0"/>
                    </a:p>
                  </a:txBody>
                  <a:tcPr/>
                </a:tc>
              </a:tr>
              <a:tr h="358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Monitoring Agent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/opt/qbase3/</a:t>
                      </a:r>
                      <a:r>
                        <a:rPr lang="en-US" sz="1400" dirty="0" err="1" smtClean="0"/>
                        <a:t>var</a:t>
                      </a:r>
                      <a:r>
                        <a:rPr lang="en-US" sz="1400" dirty="0" smtClean="0"/>
                        <a:t>/log/monitoring</a:t>
                      </a:r>
                    </a:p>
                  </a:txBody>
                  <a:tcPr/>
                </a:tc>
                <a:tc>
                  <a:txBody>
                    <a:bodyPr/>
                    <a:lstStyle/>
                    <a:p>
                      <a:r>
                        <a:rPr lang="en-US" sz="1400" dirty="0" smtClean="0"/>
                        <a:t>Controller and Storage</a:t>
                      </a:r>
                      <a:endParaRPr lang="en-US" sz="1400" dirty="0"/>
                    </a:p>
                  </a:txBody>
                  <a:tcPr/>
                </a:tc>
              </a:tr>
              <a:tr h="243840">
                <a:tc>
                  <a:txBody>
                    <a:bodyPr/>
                    <a:lstStyle/>
                    <a:p>
                      <a:r>
                        <a:rPr lang="en-US" sz="1400" dirty="0" err="1" smtClean="0"/>
                        <a:t>Arakoon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/opt/qbase3/</a:t>
                      </a:r>
                      <a:r>
                        <a:rPr lang="en-US" sz="1400" dirty="0" err="1" smtClean="0"/>
                        <a:t>var</a:t>
                      </a:r>
                      <a:r>
                        <a:rPr lang="en-US" sz="1400" dirty="0" smtClean="0"/>
                        <a:t>/log/</a:t>
                      </a:r>
                      <a:r>
                        <a:rPr lang="en-US" sz="1400" dirty="0" err="1" smtClean="0"/>
                        <a:t>arakoon</a:t>
                      </a:r>
                      <a:endParaRPr lang="en-US" sz="1400" dirty="0"/>
                    </a:p>
                  </a:txBody>
                  <a:tcPr/>
                </a:tc>
                <a:tc>
                  <a:txBody>
                    <a:bodyPr/>
                    <a:lstStyle/>
                    <a:p>
                      <a:r>
                        <a:rPr lang="en-US" sz="1400" dirty="0" smtClean="0"/>
                        <a:t>Controller</a:t>
                      </a:r>
                      <a:r>
                        <a:rPr lang="en-US" sz="1400" baseline="0" dirty="0" smtClean="0"/>
                        <a:t> Nodes</a:t>
                      </a:r>
                      <a:endParaRPr lang="en-US"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DSS client Daemon</a:t>
                      </a:r>
                    </a:p>
                  </a:txBody>
                  <a:tcPr/>
                </a:tc>
                <a:tc>
                  <a:txBody>
                    <a:bodyPr/>
                    <a:lstStyle/>
                    <a:p>
                      <a:r>
                        <a:rPr lang="en-US" sz="1400" dirty="0" smtClean="0"/>
                        <a:t>opt/qbase3/</a:t>
                      </a:r>
                      <a:r>
                        <a:rPr lang="en-US" sz="1400" dirty="0" err="1" smtClean="0"/>
                        <a:t>var</a:t>
                      </a:r>
                      <a:r>
                        <a:rPr lang="en-US" sz="1400" dirty="0" smtClean="0"/>
                        <a:t>/log/</a:t>
                      </a:r>
                      <a:r>
                        <a:rPr lang="en-US" sz="1400" dirty="0" err="1" smtClean="0"/>
                        <a:t>dss</a:t>
                      </a:r>
                      <a:r>
                        <a:rPr lang="en-US" sz="1400" dirty="0" smtClean="0"/>
                        <a:t>/</a:t>
                      </a:r>
                      <a:r>
                        <a:rPr lang="en-US" sz="1400" dirty="0" err="1" smtClean="0"/>
                        <a:t>clientdaemons</a:t>
                      </a:r>
                      <a:endParaRPr lang="en-US" sz="1400" dirty="0"/>
                    </a:p>
                  </a:txBody>
                  <a:tcPr/>
                </a:tc>
                <a:tc>
                  <a:txBody>
                    <a:bodyPr/>
                    <a:lstStyle/>
                    <a:p>
                      <a:r>
                        <a:rPr lang="en-US" sz="1400" dirty="0" smtClean="0"/>
                        <a:t>Controller Nodes</a:t>
                      </a:r>
                      <a:endParaRPr lang="en-US" sz="1400" dirty="0"/>
                    </a:p>
                  </a:txBody>
                  <a:tcPr/>
                </a:tc>
              </a:tr>
            </a:tbl>
          </a:graphicData>
        </a:graphic>
      </p:graphicFrame>
    </p:spTree>
    <p:extLst>
      <p:ext uri="{BB962C8B-B14F-4D97-AF65-F5344CB8AC3E}">
        <p14:creationId xmlns:p14="http://schemas.microsoft.com/office/powerpoint/2010/main" val="31571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prstGeom prst="rect">
            <a:avLst/>
          </a:prstGeom>
        </p:spPr>
        <p:txBody>
          <a:bodyPr/>
          <a:lstStyle/>
          <a:p>
            <a:r>
              <a:rPr lang="en-US" dirty="0" smtClean="0"/>
              <a:t>Durability Polices</a:t>
            </a:r>
          </a:p>
          <a:p>
            <a:pPr lvl="1"/>
            <a:r>
              <a:rPr lang="en-US" dirty="0" smtClean="0"/>
              <a:t>What Policy to use </a:t>
            </a:r>
          </a:p>
          <a:p>
            <a:pPr lvl="1"/>
            <a:r>
              <a:rPr lang="en-US" dirty="0" smtClean="0"/>
              <a:t>Capacity Planning</a:t>
            </a:r>
          </a:p>
          <a:p>
            <a:pPr marL="457200" lvl="1" indent="0">
              <a:buNone/>
            </a:pPr>
            <a:endParaRPr lang="en-US" dirty="0" smtClean="0"/>
          </a:p>
          <a:p>
            <a:r>
              <a:rPr lang="en-US" dirty="0" smtClean="0"/>
              <a:t>Namespace / Buckets :</a:t>
            </a:r>
          </a:p>
          <a:p>
            <a:pPr lvl="1"/>
            <a:r>
              <a:rPr lang="en-US" dirty="0" smtClean="0"/>
              <a:t>What is the difference between buckets and namespaces</a:t>
            </a:r>
          </a:p>
          <a:p>
            <a:pPr lvl="1"/>
            <a:r>
              <a:rPr lang="en-US" dirty="0" smtClean="0"/>
              <a:t>How does this relates to the MetaStores</a:t>
            </a:r>
          </a:p>
          <a:p>
            <a:pPr lvl="1"/>
            <a:r>
              <a:rPr lang="en-US" dirty="0" smtClean="0"/>
              <a:t>Username/Password</a:t>
            </a:r>
          </a:p>
          <a:p>
            <a:pPr marL="0" indent="0">
              <a:buNone/>
            </a:pPr>
            <a:endParaRPr lang="en-US" dirty="0"/>
          </a:p>
        </p:txBody>
      </p:sp>
    </p:spTree>
    <p:extLst>
      <p:ext uri="{BB962C8B-B14F-4D97-AF65-F5344CB8AC3E}">
        <p14:creationId xmlns:p14="http://schemas.microsoft.com/office/powerpoint/2010/main" val="305252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prstGeom prst="rect">
            <a:avLst/>
          </a:prstGeom>
        </p:spPr>
        <p:txBody>
          <a:bodyPr/>
          <a:lstStyle/>
          <a:p>
            <a:r>
              <a:rPr lang="en-US" dirty="0" smtClean="0"/>
              <a:t>Durability Polices (Storage Policy)</a:t>
            </a:r>
          </a:p>
          <a:p>
            <a:pPr lvl="1"/>
            <a:r>
              <a:rPr lang="en-US" dirty="0" smtClean="0"/>
              <a:t>User data files stored in HGST/Amplidata namespace/bucket according to a durability policy are referred to as objects.</a:t>
            </a:r>
          </a:p>
          <a:p>
            <a:pPr lvl="1"/>
            <a:r>
              <a:rPr lang="en-US" dirty="0" smtClean="0"/>
              <a:t>Two parameter determine the data protection level.</a:t>
            </a:r>
          </a:p>
          <a:p>
            <a:pPr lvl="2"/>
            <a:r>
              <a:rPr lang="en-US" dirty="0" smtClean="0"/>
              <a:t>1</a:t>
            </a:r>
            <a:r>
              <a:rPr lang="en-US" baseline="30000" dirty="0" smtClean="0"/>
              <a:t>st</a:t>
            </a:r>
            <a:r>
              <a:rPr lang="en-US" dirty="0" smtClean="0"/>
              <a:t> parameter determines the spread width : The number of disk drives that will be used to store the encoded data objects.</a:t>
            </a:r>
          </a:p>
          <a:p>
            <a:pPr lvl="2"/>
            <a:r>
              <a:rPr lang="en-US" dirty="0" smtClean="0"/>
              <a:t>2</a:t>
            </a:r>
            <a:r>
              <a:rPr lang="en-US" baseline="30000" dirty="0" smtClean="0"/>
              <a:t>nd</a:t>
            </a:r>
            <a:r>
              <a:rPr lang="en-US" dirty="0" smtClean="0"/>
              <a:t> parameter is drive safety, which is number of drives in a spread width that can be simultaneously unavailable without impacting the Bit Spread's ability to reconstruct the original data.</a:t>
            </a:r>
            <a:endParaRPr lang="en-US" dirty="0"/>
          </a:p>
        </p:txBody>
      </p:sp>
    </p:spTree>
    <p:extLst>
      <p:ext uri="{BB962C8B-B14F-4D97-AF65-F5344CB8AC3E}">
        <p14:creationId xmlns:p14="http://schemas.microsoft.com/office/powerpoint/2010/main" val="53426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prstGeom prst="rect">
            <a:avLst/>
          </a:prstGeom>
        </p:spPr>
        <p:txBody>
          <a:bodyPr/>
          <a:lstStyle/>
          <a:p>
            <a:r>
              <a:rPr lang="en-US" dirty="0" smtClean="0"/>
              <a:t>Completing the configuration</a:t>
            </a:r>
          </a:p>
          <a:p>
            <a:pPr lvl="1"/>
            <a:r>
              <a:rPr lang="en-US" dirty="0" smtClean="0"/>
              <a:t>Configuring the Durability Policy</a:t>
            </a:r>
          </a:p>
          <a:p>
            <a:pPr lvl="2"/>
            <a:r>
              <a:rPr lang="en-US" dirty="0" smtClean="0"/>
              <a:t>Spread Width : Number of disks over which blocks of equations are spread</a:t>
            </a:r>
          </a:p>
          <a:p>
            <a:pPr lvl="2"/>
            <a:r>
              <a:rPr lang="en-US" dirty="0" smtClean="0"/>
              <a:t>Storage Safety : This value defiles the number of disks per object that can be safely lost before data becomes unrecoverable.</a:t>
            </a:r>
          </a:p>
          <a:p>
            <a:pPr lvl="2"/>
            <a:r>
              <a:rPr lang="en-US" dirty="0" smtClean="0"/>
              <a:t>Safety Strategy : This value defiles how the policy behave when a full set of disks are not available</a:t>
            </a:r>
          </a:p>
          <a:p>
            <a:pPr lvl="3"/>
            <a:r>
              <a:rPr lang="en-US" dirty="0" smtClean="0"/>
              <a:t>Dynamic Safety</a:t>
            </a:r>
          </a:p>
          <a:p>
            <a:pPr lvl="4"/>
            <a:r>
              <a:rPr lang="en-US" dirty="0" smtClean="0"/>
              <a:t>Single try and if enough blockstores have succeeded, the PUT will succeed and repair will run in background.</a:t>
            </a:r>
          </a:p>
          <a:p>
            <a:pPr marL="1371600" lvl="3" indent="0">
              <a:buNone/>
            </a:pPr>
            <a:endParaRPr lang="en-US" dirty="0" smtClean="0"/>
          </a:p>
        </p:txBody>
      </p:sp>
    </p:spTree>
    <p:extLst>
      <p:ext uri="{BB962C8B-B14F-4D97-AF65-F5344CB8AC3E}">
        <p14:creationId xmlns:p14="http://schemas.microsoft.com/office/powerpoint/2010/main" val="8845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prstGeom prst="rect">
            <a:avLst/>
          </a:prstGeom>
        </p:spPr>
        <p:txBody>
          <a:bodyPr/>
          <a:lstStyle/>
          <a:p>
            <a:r>
              <a:rPr lang="en-US" dirty="0" smtClean="0"/>
              <a:t>Completing the configuration</a:t>
            </a:r>
          </a:p>
          <a:p>
            <a:pPr lvl="1"/>
            <a:r>
              <a:rPr lang="en-US" dirty="0" smtClean="0"/>
              <a:t>Configuring the Durability Policy (cont.…)</a:t>
            </a:r>
          </a:p>
          <a:p>
            <a:pPr lvl="3"/>
            <a:r>
              <a:rPr lang="en-US" dirty="0"/>
              <a:t>Repair Spread</a:t>
            </a:r>
          </a:p>
          <a:p>
            <a:pPr lvl="4"/>
            <a:r>
              <a:rPr lang="en-US" sz="1400" dirty="0"/>
              <a:t>The upload will only succeed if it meets maximum safety. The upload will retry if it doesn’t fit with maximum safety.</a:t>
            </a:r>
          </a:p>
          <a:p>
            <a:pPr lvl="3"/>
            <a:r>
              <a:rPr lang="en-US" dirty="0"/>
              <a:t>RepairSpread and Dynamic </a:t>
            </a:r>
            <a:r>
              <a:rPr lang="en-US" dirty="0" smtClean="0"/>
              <a:t>Safety (Quantum recommended)</a:t>
            </a:r>
            <a:endParaRPr lang="en-US" dirty="0"/>
          </a:p>
          <a:p>
            <a:pPr lvl="4"/>
            <a:r>
              <a:rPr lang="en-US" sz="1400" dirty="0"/>
              <a:t>Upload will retry and succeed even if it meets lower safety.</a:t>
            </a:r>
          </a:p>
          <a:p>
            <a:pPr lvl="3"/>
            <a:r>
              <a:rPr lang="en-US" dirty="0"/>
              <a:t>Fail on Stop</a:t>
            </a:r>
          </a:p>
          <a:p>
            <a:pPr lvl="4"/>
            <a:r>
              <a:rPr lang="en-US" sz="1400" dirty="0"/>
              <a:t>As soon as a single blockstore behaves unexpected, a PUT operation will fail. Mainly used in Performance and not recommend in Production.</a:t>
            </a:r>
          </a:p>
          <a:p>
            <a:pPr lvl="2"/>
            <a:r>
              <a:rPr lang="en-US" dirty="0"/>
              <a:t>Superblock Size : The number defines the size in megabytes that large object are broken down into before encoding.</a:t>
            </a:r>
          </a:p>
          <a:p>
            <a:pPr marL="1371600" lvl="3" indent="0">
              <a:buNone/>
            </a:pPr>
            <a:endParaRPr lang="en-US" dirty="0" smtClean="0"/>
          </a:p>
        </p:txBody>
      </p:sp>
    </p:spTree>
    <p:extLst>
      <p:ext uri="{BB962C8B-B14F-4D97-AF65-F5344CB8AC3E}">
        <p14:creationId xmlns:p14="http://schemas.microsoft.com/office/powerpoint/2010/main" val="1035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Usage: Policies</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Completing the configuration</a:t>
            </a:r>
          </a:p>
          <a:p>
            <a:pPr lvl="1"/>
            <a:r>
              <a:rPr lang="en-US" dirty="0" smtClean="0"/>
              <a:t>Configuring the Durability Policy (cont.…)</a:t>
            </a:r>
          </a:p>
          <a:p>
            <a:pPr lvl="3"/>
            <a:r>
              <a:rPr lang="en-US" dirty="0" smtClean="0"/>
              <a:t>Data Balance : This value defines how data should be spread at the data center, rack and system levels.</a:t>
            </a:r>
          </a:p>
          <a:p>
            <a:pPr lvl="2"/>
            <a:r>
              <a:rPr lang="en-US" dirty="0" smtClean="0"/>
              <a:t>AXR and S3 Defaults</a:t>
            </a:r>
          </a:p>
          <a:p>
            <a:pPr lvl="3"/>
            <a:r>
              <a:rPr lang="en-US" dirty="0" smtClean="0"/>
              <a:t>If AXR (Lattus REST) is selected, the durability policy will be selected when creating a new namespaces.</a:t>
            </a:r>
          </a:p>
          <a:p>
            <a:pPr lvl="3"/>
            <a:r>
              <a:rPr lang="en-US" dirty="0" smtClean="0"/>
              <a:t>If S3 is selected, the new S3 bucket will use the durability policy unless specified otherwise on a per user basis.</a:t>
            </a:r>
          </a:p>
          <a:p>
            <a:pPr lvl="2"/>
            <a:r>
              <a:rPr lang="en-US" dirty="0" smtClean="0"/>
              <a:t>Create Durability policy in CMC &gt; Dashboard &gt; Administration &gt; Storage Management &gt; Storage Policies</a:t>
            </a:r>
          </a:p>
        </p:txBody>
      </p:sp>
    </p:spTree>
    <p:extLst>
      <p:ext uri="{BB962C8B-B14F-4D97-AF65-F5344CB8AC3E}">
        <p14:creationId xmlns:p14="http://schemas.microsoft.com/office/powerpoint/2010/main" val="396093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Usage: Policies</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Durability Polices Storage Overhead</a:t>
            </a:r>
          </a:p>
          <a:p>
            <a:pPr marL="457200" lvl="1" indent="0">
              <a:buNone/>
            </a:pPr>
            <a:endParaRPr lang="en-US" dirty="0" smtClean="0"/>
          </a:p>
        </p:txBody>
      </p:sp>
      <p:pic>
        <p:nvPicPr>
          <p:cNvPr id="2" name="Picture 1" descr="AmpliStor-Usable-to-Raw-T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09" y="1461655"/>
            <a:ext cx="7378700" cy="3213100"/>
          </a:xfrm>
          <a:prstGeom prst="rect">
            <a:avLst/>
          </a:prstGeom>
        </p:spPr>
      </p:pic>
    </p:spTree>
    <p:extLst>
      <p:ext uri="{BB962C8B-B14F-4D97-AF65-F5344CB8AC3E}">
        <p14:creationId xmlns:p14="http://schemas.microsoft.com/office/powerpoint/2010/main" val="10620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Usage: Policies</a:t>
            </a:r>
            <a:endParaRPr lang="en-US" dirty="0" smtClean="0"/>
          </a:p>
        </p:txBody>
      </p:sp>
      <p:sp>
        <p:nvSpPr>
          <p:cNvPr id="15363" name="Content Placeholder 2"/>
          <p:cNvSpPr>
            <a:spLocks noGrp="1"/>
          </p:cNvSpPr>
          <p:nvPr>
            <p:ph idx="1"/>
          </p:nvPr>
        </p:nvSpPr>
        <p:spPr>
          <a:xfrm>
            <a:off x="395804" y="948025"/>
            <a:ext cx="8367195" cy="3935701"/>
          </a:xfrm>
          <a:prstGeom prst="rect">
            <a:avLst/>
          </a:prstGeom>
        </p:spPr>
        <p:txBody>
          <a:bodyPr/>
          <a:lstStyle/>
          <a:p>
            <a:r>
              <a:rPr lang="en-US" dirty="0" smtClean="0"/>
              <a:t>Durability Polices</a:t>
            </a:r>
          </a:p>
          <a:p>
            <a:pPr lvl="1"/>
            <a:r>
              <a:rPr lang="en-US" sz="1500" dirty="0" smtClean="0"/>
              <a:t>What Policy to use ?</a:t>
            </a:r>
          </a:p>
          <a:p>
            <a:pPr lvl="2"/>
            <a:r>
              <a:rPr lang="en-US" sz="1500" dirty="0" smtClean="0"/>
              <a:t>In single rack or single site environment,  Quantum recommends 20/4. For smaller configuration (storage node &lt; 20) Quantum recommends 16/4.</a:t>
            </a:r>
          </a:p>
          <a:p>
            <a:pPr lvl="3"/>
            <a:r>
              <a:rPr lang="en-US" sz="1500" dirty="0" smtClean="0"/>
              <a:t>Or depending how much data protection customer needs with penalty of raw data overhead.  </a:t>
            </a:r>
          </a:p>
          <a:p>
            <a:pPr lvl="2"/>
            <a:r>
              <a:rPr lang="en-US" sz="1500" dirty="0" smtClean="0"/>
              <a:t>Multi-Geo environment</a:t>
            </a:r>
          </a:p>
          <a:p>
            <a:pPr lvl="3"/>
            <a:r>
              <a:rPr lang="en-US" sz="1500" dirty="0" smtClean="0"/>
              <a:t>3 Site with storage nodes at 2 site : Its usually ( spread width / 2 ) + 2</a:t>
            </a:r>
          </a:p>
          <a:p>
            <a:pPr lvl="4"/>
            <a:r>
              <a:rPr lang="en-US" sz="1500" dirty="0" smtClean="0"/>
              <a:t>For example : 20/12</a:t>
            </a:r>
          </a:p>
          <a:p>
            <a:pPr lvl="3"/>
            <a:r>
              <a:rPr lang="en-US" sz="1500" dirty="0" smtClean="0"/>
              <a:t>3 Site : Its usually (spread width /3) + 1 </a:t>
            </a:r>
          </a:p>
          <a:p>
            <a:pPr lvl="4"/>
            <a:r>
              <a:rPr lang="en-US" sz="1500" dirty="0" smtClean="0"/>
              <a:t>For example : 18/7 </a:t>
            </a:r>
          </a:p>
          <a:p>
            <a:pPr lvl="4"/>
            <a:r>
              <a:rPr lang="en-US" sz="1500" dirty="0" smtClean="0"/>
              <a:t>So even one site is lost, the data can be reconstructed from other site</a:t>
            </a:r>
          </a:p>
          <a:p>
            <a:pPr lvl="3"/>
            <a:r>
              <a:rPr lang="en-US" sz="1500" dirty="0" smtClean="0"/>
              <a:t>Data is spread across the number of data centers evenly and will satisfy the read request from the lowest latency location</a:t>
            </a:r>
          </a:p>
          <a:p>
            <a:pPr marL="914400" lvl="2" indent="0">
              <a:buNone/>
            </a:pPr>
            <a:r>
              <a:rPr lang="en-US" dirty="0" smtClean="0"/>
              <a:t>	</a:t>
            </a:r>
            <a:endParaRPr lang="en-US" dirty="0"/>
          </a:p>
        </p:txBody>
      </p:sp>
    </p:spTree>
    <p:extLst>
      <p:ext uri="{BB962C8B-B14F-4D97-AF65-F5344CB8AC3E}">
        <p14:creationId xmlns:p14="http://schemas.microsoft.com/office/powerpoint/2010/main" val="100142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Pre-Installation</a:t>
            </a:r>
          </a:p>
        </p:txBody>
      </p:sp>
      <p:sp>
        <p:nvSpPr>
          <p:cNvPr id="15363" name="Content Placeholder 2"/>
          <p:cNvSpPr>
            <a:spLocks noGrp="1"/>
          </p:cNvSpPr>
          <p:nvPr>
            <p:ph idx="1"/>
          </p:nvPr>
        </p:nvSpPr>
        <p:spPr>
          <a:prstGeom prst="rect">
            <a:avLst/>
          </a:prstGeom>
        </p:spPr>
        <p:txBody>
          <a:bodyPr/>
          <a:lstStyle/>
          <a:p>
            <a:r>
              <a:rPr lang="en-US" dirty="0" smtClean="0"/>
              <a:t>Network Requirements</a:t>
            </a:r>
          </a:p>
          <a:p>
            <a:pPr lvl="1"/>
            <a:r>
              <a:rPr lang="en-US" dirty="0" smtClean="0"/>
              <a:t>Single Site : </a:t>
            </a:r>
          </a:p>
          <a:p>
            <a:pPr lvl="2"/>
            <a:r>
              <a:rPr lang="en-US" dirty="0" smtClean="0"/>
              <a:t>Rack switch configuration</a:t>
            </a:r>
          </a:p>
          <a:p>
            <a:pPr lvl="2"/>
            <a:r>
              <a:rPr lang="en-US" dirty="0" smtClean="0"/>
              <a:t>System switch configuration (only in multi-rack configuration)</a:t>
            </a:r>
          </a:p>
          <a:p>
            <a:pPr lvl="1"/>
            <a:r>
              <a:rPr lang="en-US" dirty="0" smtClean="0"/>
              <a:t>Multi-GEO:</a:t>
            </a:r>
          </a:p>
          <a:p>
            <a:pPr lvl="2"/>
            <a:r>
              <a:rPr lang="en-US" dirty="0" smtClean="0"/>
              <a:t>Network latency between sites</a:t>
            </a:r>
          </a:p>
          <a:p>
            <a:pPr lvl="2"/>
            <a:r>
              <a:rPr lang="en-US" dirty="0" smtClean="0"/>
              <a:t>Rack switch configuration</a:t>
            </a:r>
          </a:p>
          <a:p>
            <a:pPr lvl="2"/>
            <a:r>
              <a:rPr lang="en-US" dirty="0" smtClean="0"/>
              <a:t>Ability of VLAN to communicate with remote sites</a:t>
            </a:r>
          </a:p>
          <a:p>
            <a:pPr lvl="2"/>
            <a:r>
              <a:rPr lang="en-US" dirty="0" smtClean="0"/>
              <a:t>DHCP helper </a:t>
            </a:r>
          </a:p>
        </p:txBody>
      </p:sp>
    </p:spTree>
    <p:extLst>
      <p:ext uri="{BB962C8B-B14F-4D97-AF65-F5344CB8AC3E}">
        <p14:creationId xmlns:p14="http://schemas.microsoft.com/office/powerpoint/2010/main" val="362030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2780" y="193328"/>
            <a:ext cx="8678345" cy="479822"/>
          </a:xfrm>
        </p:spPr>
        <p:txBody>
          <a:bodyPr/>
          <a:lstStyle/>
          <a:p>
            <a:r>
              <a:rPr lang="en-US" sz="2800" dirty="0" smtClean="0"/>
              <a:t>Lattus Usage: AXR Namespace vs. S3 Bucket</a:t>
            </a:r>
          </a:p>
        </p:txBody>
      </p:sp>
      <p:sp>
        <p:nvSpPr>
          <p:cNvPr id="15363" name="Content Placeholder 2"/>
          <p:cNvSpPr>
            <a:spLocks noGrp="1"/>
          </p:cNvSpPr>
          <p:nvPr>
            <p:ph idx="1"/>
          </p:nvPr>
        </p:nvSpPr>
        <p:spPr>
          <a:prstGeom prst="rect">
            <a:avLst/>
          </a:prstGeom>
        </p:spPr>
        <p:txBody>
          <a:bodyPr/>
          <a:lstStyle/>
          <a:p>
            <a:pPr marL="457200" lvl="1" indent="0">
              <a:buNone/>
            </a:pPr>
            <a:endParaRPr lang="en-US" dirty="0"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13082529"/>
              </p:ext>
            </p:extLst>
          </p:nvPr>
        </p:nvGraphicFramePr>
        <p:xfrm>
          <a:off x="426951" y="953888"/>
          <a:ext cx="8001000" cy="3648592"/>
        </p:xfrm>
        <a:graphic>
          <a:graphicData uri="http://schemas.openxmlformats.org/drawingml/2006/table">
            <a:tbl>
              <a:tblPr firstRow="1" bandRow="1">
                <a:tableStyleId>{69C7853C-536D-4A76-A0AE-DD22124D55A5}</a:tableStyleId>
              </a:tblPr>
              <a:tblGrid>
                <a:gridCol w="4000500"/>
                <a:gridCol w="4000500"/>
              </a:tblGrid>
              <a:tr h="394852">
                <a:tc>
                  <a:txBody>
                    <a:bodyPr/>
                    <a:lstStyle/>
                    <a:p>
                      <a:r>
                        <a:rPr lang="en-US" dirty="0" smtClean="0"/>
                        <a:t>Namespace</a:t>
                      </a:r>
                      <a:endParaRPr lang="en-US" dirty="0"/>
                    </a:p>
                  </a:txBody>
                  <a:tcPr/>
                </a:tc>
                <a:tc>
                  <a:txBody>
                    <a:bodyPr/>
                    <a:lstStyle/>
                    <a:p>
                      <a:r>
                        <a:rPr lang="en-US" dirty="0" smtClean="0"/>
                        <a:t>Bucket</a:t>
                      </a:r>
                      <a:endParaRPr lang="en-US" dirty="0"/>
                    </a:p>
                  </a:txBody>
                  <a:tcPr/>
                </a:tc>
              </a:tr>
              <a:tr h="426720">
                <a:tc>
                  <a:txBody>
                    <a:bodyPr/>
                    <a:lstStyle/>
                    <a:p>
                      <a:r>
                        <a:rPr lang="en-US" sz="1400" dirty="0" smtClean="0"/>
                        <a:t>Namespaces uses AXR REST Interface</a:t>
                      </a:r>
                      <a:endParaRPr lang="en-US" sz="1400" dirty="0"/>
                    </a:p>
                  </a:txBody>
                  <a:tcPr/>
                </a:tc>
                <a:tc>
                  <a:txBody>
                    <a:bodyPr/>
                    <a:lstStyle/>
                    <a:p>
                      <a:r>
                        <a:rPr lang="en-US" sz="1400" dirty="0" smtClean="0"/>
                        <a:t>Bucket</a:t>
                      </a:r>
                      <a:r>
                        <a:rPr lang="en-US" sz="1400" baseline="0" dirty="0" smtClean="0"/>
                        <a:t> uses S3 protocol</a:t>
                      </a:r>
                      <a:endParaRPr lang="en-US" sz="1400" dirty="0"/>
                    </a:p>
                  </a:txBody>
                  <a:tcPr/>
                </a:tc>
              </a:tr>
              <a:tr h="624840">
                <a:tc>
                  <a:txBody>
                    <a:bodyPr/>
                    <a:lstStyle/>
                    <a:p>
                      <a:r>
                        <a:rPr lang="en-US" sz="1400" dirty="0" smtClean="0"/>
                        <a:t>Path Style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&lt;URL&gt;/namespace/&lt;NameSpaceName&gt;/&lt;ObjectID&gt;</a:t>
                      </a:r>
                    </a:p>
                    <a:p>
                      <a:endParaRPr lang="en-US" sz="1400" dirty="0"/>
                    </a:p>
                  </a:txBody>
                  <a:tcPr/>
                </a:tc>
                <a:tc>
                  <a:txBody>
                    <a:bodyPr/>
                    <a:lstStyle/>
                    <a:p>
                      <a:r>
                        <a:rPr lang="en-US" sz="1400" dirty="0" smtClean="0"/>
                        <a:t>Path</a:t>
                      </a:r>
                      <a:r>
                        <a:rPr lang="en-US" sz="1400" baseline="0" dirty="0" smtClean="0"/>
                        <a:t> Style:  </a:t>
                      </a:r>
                      <a:r>
                        <a:rPr lang="en-US" sz="1400" dirty="0" smtClean="0"/>
                        <a:t>&lt;URL&gt;/&lt;BucketName&gt;&lt;ObjectID&gt;</a:t>
                      </a:r>
                    </a:p>
                    <a:p>
                      <a:endParaRPr lang="en-US" sz="1400" dirty="0"/>
                    </a:p>
                  </a:txBody>
                  <a:tcPr/>
                </a:tc>
              </a:tr>
              <a:tr h="426720">
                <a:tc>
                  <a:txBody>
                    <a:bodyPr/>
                    <a:lstStyle/>
                    <a:p>
                      <a:r>
                        <a:rPr lang="en-US" sz="1400" dirty="0" smtClean="0"/>
                        <a:t>No multi-part upload</a:t>
                      </a:r>
                      <a:r>
                        <a:rPr lang="en-US" sz="1400" baseline="0" dirty="0" smtClean="0"/>
                        <a:t> support</a:t>
                      </a:r>
                      <a:endParaRPr lang="en-US" sz="1400" dirty="0"/>
                    </a:p>
                  </a:txBody>
                  <a:tcPr/>
                </a:tc>
                <a:tc>
                  <a:txBody>
                    <a:bodyPr/>
                    <a:lstStyle/>
                    <a:p>
                      <a:r>
                        <a:rPr lang="en-US" sz="1400" dirty="0" smtClean="0"/>
                        <a:t>Supports</a:t>
                      </a:r>
                      <a:r>
                        <a:rPr lang="en-US" sz="1400" baseline="0" dirty="0" smtClean="0"/>
                        <a:t> multi-part upload</a:t>
                      </a:r>
                      <a:endParaRPr lang="en-US" sz="1400" dirty="0"/>
                    </a:p>
                  </a:txBody>
                  <a:tcPr/>
                </a:tc>
              </a:tr>
              <a:tr h="358140">
                <a:tc>
                  <a:txBody>
                    <a:bodyPr/>
                    <a:lstStyle/>
                    <a:p>
                      <a:r>
                        <a:rPr lang="en-US" sz="1400" dirty="0" smtClean="0"/>
                        <a:t>Namespace may be</a:t>
                      </a:r>
                      <a:r>
                        <a:rPr lang="en-US" sz="1400" baseline="0" dirty="0" smtClean="0"/>
                        <a:t> password protected</a:t>
                      </a:r>
                      <a:endParaRPr lang="en-US" sz="1400" dirty="0"/>
                    </a:p>
                  </a:txBody>
                  <a:tcPr/>
                </a:tc>
                <a:tc>
                  <a:txBody>
                    <a:bodyPr/>
                    <a:lstStyle/>
                    <a:p>
                      <a:r>
                        <a:rPr lang="en-US" sz="1400" dirty="0" smtClean="0"/>
                        <a:t>Bucket</a:t>
                      </a:r>
                      <a:r>
                        <a:rPr lang="en-US" sz="1400" baseline="0" dirty="0" smtClean="0"/>
                        <a:t> always have username/password</a:t>
                      </a:r>
                      <a:endParaRPr lang="en-US" sz="1400" dirty="0"/>
                    </a:p>
                  </a:txBody>
                  <a:tcPr/>
                </a:tc>
              </a:tr>
              <a:tr h="396240">
                <a:tc>
                  <a:txBody>
                    <a:bodyPr/>
                    <a:lstStyle/>
                    <a:p>
                      <a:r>
                        <a:rPr lang="en-US" sz="1400" dirty="0" smtClean="0"/>
                        <a:t>You can create Namespaces</a:t>
                      </a:r>
                      <a:r>
                        <a:rPr lang="en-US" sz="1400" baseline="0" dirty="0" smtClean="0"/>
                        <a:t> via CMC</a:t>
                      </a:r>
                      <a:endParaRPr lang="en-US" sz="1400" dirty="0"/>
                    </a:p>
                  </a:txBody>
                  <a:tcPr/>
                </a:tc>
                <a:tc>
                  <a:txBody>
                    <a:bodyPr/>
                    <a:lstStyle/>
                    <a:p>
                      <a:r>
                        <a:rPr lang="en-US" sz="1400" dirty="0" smtClean="0"/>
                        <a:t>You can’t create S3 bucket</a:t>
                      </a:r>
                      <a:r>
                        <a:rPr lang="en-US" sz="1400" baseline="0" dirty="0" smtClean="0"/>
                        <a:t> via CMC</a:t>
                      </a:r>
                      <a:endParaRPr lang="en-US" sz="1400" dirty="0"/>
                    </a:p>
                  </a:txBody>
                  <a:tcPr/>
                </a:tc>
              </a:tr>
              <a:tr h="396240">
                <a:tc>
                  <a:txBody>
                    <a:bodyPr/>
                    <a:lstStyle/>
                    <a:p>
                      <a:r>
                        <a:rPr lang="en-US" sz="1400" dirty="0" smtClean="0"/>
                        <a:t>AXR namespace</a:t>
                      </a:r>
                      <a:r>
                        <a:rPr lang="en-US" sz="1400" baseline="0" dirty="0" smtClean="0"/>
                        <a:t> can be converted into S3 bucket</a:t>
                      </a:r>
                      <a:endParaRPr lang="en-US" sz="1400" dirty="0"/>
                    </a:p>
                  </a:txBody>
                  <a:tcPr/>
                </a:tc>
                <a:tc>
                  <a:txBody>
                    <a:bodyPr/>
                    <a:lstStyle/>
                    <a:p>
                      <a:r>
                        <a:rPr lang="en-US" sz="1400" dirty="0" smtClean="0"/>
                        <a:t>S3 bucket can’t be converted into AXR</a:t>
                      </a:r>
                      <a:endParaRPr lang="en-US" sz="1400" dirty="0"/>
                    </a:p>
                  </a:txBody>
                  <a:tcPr/>
                </a:tc>
              </a:tr>
              <a:tr h="396240">
                <a:tc>
                  <a:txBody>
                    <a:bodyPr/>
                    <a:lstStyle/>
                    <a:p>
                      <a:r>
                        <a:rPr lang="en-US" sz="1400" dirty="0" smtClean="0"/>
                        <a:t>Metastore can be</a:t>
                      </a:r>
                      <a:r>
                        <a:rPr lang="en-US" sz="1400" baseline="0" dirty="0" smtClean="0"/>
                        <a:t> assigned when creating namespace</a:t>
                      </a:r>
                      <a:endParaRPr lang="en-US" sz="1400" dirty="0"/>
                    </a:p>
                  </a:txBody>
                  <a:tcPr/>
                </a:tc>
                <a:tc>
                  <a:txBody>
                    <a:bodyPr/>
                    <a:lstStyle/>
                    <a:p>
                      <a:r>
                        <a:rPr lang="en-US" sz="1400" dirty="0" smtClean="0"/>
                        <a:t>Metastore</a:t>
                      </a:r>
                      <a:r>
                        <a:rPr lang="en-US" sz="1400" baseline="0" dirty="0" smtClean="0"/>
                        <a:t> can’t be assigned.</a:t>
                      </a:r>
                      <a:endParaRPr lang="en-US" sz="1400" dirty="0"/>
                    </a:p>
                  </a:txBody>
                  <a:tcPr/>
                </a:tc>
              </a:tr>
            </a:tbl>
          </a:graphicData>
        </a:graphic>
      </p:graphicFrame>
    </p:spTree>
    <p:extLst>
      <p:ext uri="{BB962C8B-B14F-4D97-AF65-F5344CB8AC3E}">
        <p14:creationId xmlns:p14="http://schemas.microsoft.com/office/powerpoint/2010/main" val="6738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Lattus Usage: </a:t>
            </a:r>
            <a:r>
              <a:rPr lang="en-US" dirty="0" smtClean="0"/>
              <a:t>Username/Password </a:t>
            </a:r>
          </a:p>
        </p:txBody>
      </p:sp>
      <p:sp>
        <p:nvSpPr>
          <p:cNvPr id="15363" name="Content Placeholder 2"/>
          <p:cNvSpPr>
            <a:spLocks noGrp="1"/>
          </p:cNvSpPr>
          <p:nvPr>
            <p:ph idx="1"/>
          </p:nvPr>
        </p:nvSpPr>
        <p:spPr>
          <a:prstGeom prst="rect">
            <a:avLst/>
          </a:prstGeom>
        </p:spPr>
        <p:txBody>
          <a:bodyPr/>
          <a:lstStyle/>
          <a:p>
            <a:r>
              <a:rPr lang="en-US" dirty="0" smtClean="0"/>
              <a:t>Namespace / Buckets : Username/Password</a:t>
            </a:r>
          </a:p>
          <a:p>
            <a:pPr lvl="1"/>
            <a:r>
              <a:rPr lang="en-US" dirty="0" smtClean="0"/>
              <a:t>S3 buckets always have username/password but AXR namespace may or may not.</a:t>
            </a:r>
          </a:p>
          <a:p>
            <a:pPr lvl="1"/>
            <a:r>
              <a:rPr lang="en-US" dirty="0" smtClean="0"/>
              <a:t>Username/password with AXR namespace</a:t>
            </a:r>
          </a:p>
          <a:p>
            <a:pPr lvl="2"/>
            <a:r>
              <a:rPr lang="en-US" dirty="0" smtClean="0"/>
              <a:t>Create </a:t>
            </a:r>
            <a:r>
              <a:rPr lang="en-US" dirty="0"/>
              <a:t>a user with password on </a:t>
            </a:r>
            <a:r>
              <a:rPr lang="en-US" dirty="0" smtClean="0"/>
              <a:t>Lattus using “qshell”.</a:t>
            </a:r>
            <a:endParaRPr lang="en-US" dirty="0"/>
          </a:p>
          <a:p>
            <a:pPr lvl="2"/>
            <a:r>
              <a:rPr lang="en-US" sz="1200" dirty="0" smtClean="0"/>
              <a:t>root</a:t>
            </a:r>
            <a:r>
              <a:rPr lang="en-US" sz="1200" dirty="0"/>
              <a:t>@mdh1-controller1:~# /opt/qbase3/bin/dss --user-add sjoshi --secret </a:t>
            </a:r>
            <a:r>
              <a:rPr lang="en-US" sz="1200" dirty="0" smtClean="0"/>
              <a:t>sjoshi123</a:t>
            </a:r>
          </a:p>
          <a:p>
            <a:pPr marL="914400" lvl="2" indent="0">
              <a:buNone/>
            </a:pPr>
            <a:r>
              <a:rPr lang="en-US" sz="1200" dirty="0" smtClean="0"/>
              <a:t>{ </a:t>
            </a:r>
            <a:r>
              <a:rPr lang="en-US" sz="1200" dirty="0"/>
              <a:t>'version':0, 'id':2, 'name':'sjoshi', 'secret':'(not_shown)', 'status':'ACTIVE', 'seq':0, 'default_policy_id':None, 'num_s3_namespaces':0, 'default_small_files_policy_and_threshold':None, 'custom':{  } </a:t>
            </a:r>
            <a:r>
              <a:rPr lang="en-US" sz="1200" dirty="0" smtClean="0"/>
              <a:t>}</a:t>
            </a:r>
          </a:p>
          <a:p>
            <a:pPr marL="914400" lvl="2" indent="0">
              <a:buNone/>
            </a:pPr>
            <a:endParaRPr lang="en-US" sz="1000" dirty="0"/>
          </a:p>
          <a:p>
            <a:pPr lvl="2"/>
            <a:r>
              <a:rPr lang="en-US" dirty="0" smtClean="0"/>
              <a:t>Turn </a:t>
            </a:r>
            <a:r>
              <a:rPr lang="en-US" dirty="0"/>
              <a:t>off the inheritance</a:t>
            </a:r>
          </a:p>
          <a:p>
            <a:pPr lvl="2"/>
            <a:r>
              <a:rPr lang="en-US" sz="1000" dirty="0" smtClean="0"/>
              <a:t> </a:t>
            </a:r>
            <a:r>
              <a:rPr lang="en-US" sz="1200" dirty="0"/>
              <a:t>root@mdh1-controller1:~# /opt/qbase3/bin/dss  --permission-flags-set  /namespace/UserPassword-1 --permission-flags  </a:t>
            </a:r>
            <a:r>
              <a:rPr lang="en-US" sz="1200" dirty="0" smtClean="0"/>
              <a:t>“ “ </a:t>
            </a:r>
            <a:endParaRPr lang="en-US" dirty="0" smtClean="0"/>
          </a:p>
          <a:p>
            <a:pPr marL="914400" lvl="2" indent="0">
              <a:buNone/>
            </a:pPr>
            <a:endParaRPr lang="en-US" dirty="0" smtClean="0"/>
          </a:p>
        </p:txBody>
      </p:sp>
    </p:spTree>
    <p:extLst>
      <p:ext uri="{BB962C8B-B14F-4D97-AF65-F5344CB8AC3E}">
        <p14:creationId xmlns:p14="http://schemas.microsoft.com/office/powerpoint/2010/main" val="38218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Username/Password</a:t>
            </a:r>
          </a:p>
        </p:txBody>
      </p:sp>
      <p:sp>
        <p:nvSpPr>
          <p:cNvPr id="15363" name="Content Placeholder 2"/>
          <p:cNvSpPr>
            <a:spLocks noGrp="1"/>
          </p:cNvSpPr>
          <p:nvPr>
            <p:ph idx="1"/>
          </p:nvPr>
        </p:nvSpPr>
        <p:spPr>
          <a:prstGeom prst="rect">
            <a:avLst/>
          </a:prstGeom>
        </p:spPr>
        <p:txBody>
          <a:bodyPr/>
          <a:lstStyle/>
          <a:p>
            <a:r>
              <a:rPr lang="en-US" dirty="0" smtClean="0"/>
              <a:t>Namespace : Username/Password (cont.…)</a:t>
            </a:r>
          </a:p>
          <a:p>
            <a:pPr lvl="1"/>
            <a:r>
              <a:rPr lang="en-US" dirty="0" smtClean="0"/>
              <a:t>Set the permissions </a:t>
            </a:r>
            <a:r>
              <a:rPr lang="en-US" dirty="0"/>
              <a:t>for specific </a:t>
            </a:r>
            <a:r>
              <a:rPr lang="en-US" dirty="0" smtClean="0"/>
              <a:t>user</a:t>
            </a:r>
            <a:endParaRPr lang="en-US" dirty="0"/>
          </a:p>
          <a:p>
            <a:pPr lvl="2"/>
            <a:r>
              <a:rPr lang="en-US" sz="1050" dirty="0" smtClean="0"/>
              <a:t>root</a:t>
            </a:r>
            <a:r>
              <a:rPr lang="en-US" sz="1050" dirty="0"/>
              <a:t>@mdh1-controller1:~# /opt/qbase3/bin/dss --permissions-set /namespace/UserPassword-1 --user-name sjoshi --permissions "UPDATE,LIST,DELETE,CREATE,READ"</a:t>
            </a:r>
          </a:p>
          <a:p>
            <a:pPr marL="1371600" lvl="3" indent="0">
              <a:buNone/>
            </a:pPr>
            <a:r>
              <a:rPr lang="en-US" sz="1050" dirty="0"/>
              <a:t>["UPDATE","LIST","DELETE","CREATE","</a:t>
            </a:r>
            <a:r>
              <a:rPr lang="en-US" sz="1050" dirty="0" smtClean="0"/>
              <a:t>READ”]</a:t>
            </a:r>
            <a:endParaRPr lang="en-US" sz="1050" dirty="0"/>
          </a:p>
          <a:p>
            <a:pPr lvl="1"/>
            <a:r>
              <a:rPr lang="en-US" dirty="0" smtClean="0"/>
              <a:t>Verify the permission.</a:t>
            </a:r>
            <a:endParaRPr lang="en-US" dirty="0"/>
          </a:p>
          <a:p>
            <a:pPr lvl="2"/>
            <a:r>
              <a:rPr lang="en-US" sz="1050" dirty="0" smtClean="0"/>
              <a:t>root</a:t>
            </a:r>
            <a:r>
              <a:rPr lang="en-US" sz="1050" dirty="0"/>
              <a:t>@mdh1-controller1:~# /opt/qbase3/bin/dss --permission-settings-get /namespace/UserPassword-1</a:t>
            </a:r>
          </a:p>
          <a:p>
            <a:pPr marL="914400" lvl="2" indent="0">
              <a:buNone/>
            </a:pPr>
            <a:r>
              <a:rPr lang="is-IS" sz="1050" dirty="0" smtClean="0"/>
              <a:t>	"</a:t>
            </a:r>
            <a:r>
              <a:rPr lang="is-IS" sz="1050" dirty="0"/>
              <a:t>Flags":[]</a:t>
            </a:r>
            <a:r>
              <a:rPr lang="is-IS" sz="1050" dirty="0" smtClean="0"/>
              <a:t>,</a:t>
            </a:r>
          </a:p>
          <a:p>
            <a:pPr marL="914400" lvl="2" indent="0">
              <a:buNone/>
            </a:pPr>
            <a:r>
              <a:rPr lang="en-US" sz="1050" dirty="0" smtClean="0"/>
              <a:t>	"</a:t>
            </a:r>
            <a:r>
              <a:rPr lang="en-US" sz="1050" dirty="0"/>
              <a:t>User-</a:t>
            </a:r>
            <a:r>
              <a:rPr lang="en-US" sz="1050" dirty="0" smtClean="0"/>
              <a:t>Permissions”:</a:t>
            </a:r>
          </a:p>
          <a:p>
            <a:pPr marL="914400" lvl="2" indent="0">
              <a:buNone/>
            </a:pPr>
            <a:r>
              <a:rPr lang="en-US" sz="1050" dirty="0" smtClean="0"/>
              <a:t> 	{</a:t>
            </a:r>
          </a:p>
          <a:p>
            <a:pPr marL="914400" lvl="2" indent="0">
              <a:buNone/>
            </a:pPr>
            <a:r>
              <a:rPr lang="en-US" sz="1050" dirty="0" smtClean="0"/>
              <a:t>	"</a:t>
            </a:r>
            <a:r>
              <a:rPr lang="en-US" sz="1050" dirty="0"/>
              <a:t>sjoshi":["UPDATE","LIST","DELETE","CREATE","</a:t>
            </a:r>
            <a:r>
              <a:rPr lang="en-US" sz="1050" dirty="0" smtClean="0"/>
              <a:t>READ”]</a:t>
            </a:r>
          </a:p>
          <a:p>
            <a:pPr marL="914400" lvl="2" indent="0">
              <a:buNone/>
            </a:pPr>
            <a:r>
              <a:rPr lang="en-US" sz="1050" dirty="0" smtClean="0"/>
              <a:t>	}</a:t>
            </a:r>
          </a:p>
          <a:p>
            <a:pPr marL="914400" lvl="2" indent="0">
              <a:buNone/>
            </a:pPr>
            <a:r>
              <a:rPr lang="en-US" sz="1050" dirty="0" smtClean="0"/>
              <a:t>	}</a:t>
            </a:r>
            <a:endParaRPr lang="en-US" sz="1050" dirty="0"/>
          </a:p>
          <a:p>
            <a:pPr marL="914400" lvl="2" indent="0">
              <a:buNone/>
            </a:pPr>
            <a:endParaRPr lang="en-US" dirty="0" smtClean="0"/>
          </a:p>
        </p:txBody>
      </p:sp>
    </p:spTree>
    <p:extLst>
      <p:ext uri="{BB962C8B-B14F-4D97-AF65-F5344CB8AC3E}">
        <p14:creationId xmlns:p14="http://schemas.microsoft.com/office/powerpoint/2010/main" val="217105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xfrm>
            <a:off x="395805" y="948026"/>
            <a:ext cx="8436468" cy="3576473"/>
          </a:xfrm>
          <a:prstGeom prst="rect">
            <a:avLst/>
          </a:prstGeom>
        </p:spPr>
        <p:txBody>
          <a:bodyPr/>
          <a:lstStyle/>
          <a:p>
            <a:r>
              <a:rPr lang="en-US" sz="1600" dirty="0" smtClean="0"/>
              <a:t>S3 Buckets : Username/Password</a:t>
            </a:r>
          </a:p>
          <a:p>
            <a:pPr lvl="1"/>
            <a:r>
              <a:rPr lang="en-US" sz="1400" dirty="0" smtClean="0"/>
              <a:t>Add a S3 user using “qshell”, for example : username = ‘s3user’ and password = ‘s3password’</a:t>
            </a:r>
          </a:p>
          <a:p>
            <a:pPr marL="457200" lvl="1" indent="0">
              <a:buNone/>
            </a:pPr>
            <a:r>
              <a:rPr lang="en-US" sz="1400" dirty="0" smtClean="0"/>
              <a:t>	</a:t>
            </a:r>
            <a:r>
              <a:rPr lang="en-US" sz="1100" dirty="0" smtClean="0"/>
              <a:t>q.dss.manage.addUser</a:t>
            </a:r>
            <a:r>
              <a:rPr lang="en-US" sz="1100" dirty="0"/>
              <a:t>('s3user', 's3password')                           </a:t>
            </a:r>
            <a:endParaRPr lang="en-US" sz="1100" dirty="0" smtClean="0"/>
          </a:p>
          <a:p>
            <a:pPr marL="457200" lvl="1" indent="0">
              <a:buNone/>
            </a:pPr>
            <a:r>
              <a:rPr lang="pt-BR" sz="1100" dirty="0" smtClean="0"/>
              <a:t>	</a:t>
            </a:r>
            <a:r>
              <a:rPr lang="pt-BR" sz="800" dirty="0" smtClean="0"/>
              <a:t>Out</a:t>
            </a:r>
            <a:r>
              <a:rPr lang="pt-BR" sz="800" dirty="0"/>
              <a:t>[2]: </a:t>
            </a:r>
          </a:p>
          <a:p>
            <a:pPr marL="0" indent="0">
              <a:buNone/>
            </a:pPr>
            <a:r>
              <a:rPr lang="en-US" sz="800" dirty="0" smtClean="0"/>
              <a:t>		{</a:t>
            </a:r>
            <a:r>
              <a:rPr lang="en-US" sz="800" dirty="0"/>
              <a:t>'bucket_list': []</a:t>
            </a:r>
            <a:r>
              <a:rPr lang="en-US" sz="800" dirty="0" smtClean="0"/>
              <a:t>,</a:t>
            </a:r>
          </a:p>
          <a:p>
            <a:pPr marL="0" indent="0">
              <a:buNone/>
            </a:pPr>
            <a:r>
              <a:rPr lang="en-US" sz="800" dirty="0"/>
              <a:t>	</a:t>
            </a:r>
            <a:r>
              <a:rPr lang="en-US" sz="800" dirty="0" smtClean="0"/>
              <a:t>	</a:t>
            </a:r>
            <a:r>
              <a:rPr lang="tr-TR" sz="800" dirty="0" smtClean="0"/>
              <a:t> </a:t>
            </a:r>
            <a:r>
              <a:rPr lang="tr-TR" sz="800" dirty="0"/>
              <a:t>'</a:t>
            </a:r>
            <a:r>
              <a:rPr lang="tr-TR" sz="800" dirty="0" err="1"/>
              <a:t>custom</a:t>
            </a:r>
            <a:r>
              <a:rPr lang="tr-TR" sz="800" dirty="0"/>
              <a:t>': {}</a:t>
            </a:r>
            <a:r>
              <a:rPr lang="tr-TR" sz="800" dirty="0" smtClean="0"/>
              <a:t>,	</a:t>
            </a:r>
          </a:p>
          <a:p>
            <a:pPr marL="0" indent="0">
              <a:buNone/>
            </a:pPr>
            <a:r>
              <a:rPr lang="tr-TR" sz="800" dirty="0"/>
              <a:t>	</a:t>
            </a:r>
            <a:r>
              <a:rPr lang="tr-TR" sz="800" dirty="0" smtClean="0"/>
              <a:t>	 </a:t>
            </a:r>
            <a:r>
              <a:rPr lang="tr-TR" sz="800" dirty="0"/>
              <a:t>'</a:t>
            </a:r>
            <a:r>
              <a:rPr lang="tr-TR" sz="800" dirty="0" err="1"/>
              <a:t>default_policy_id</a:t>
            </a:r>
            <a:r>
              <a:rPr lang="tr-TR" sz="800" dirty="0"/>
              <a:t>': </a:t>
            </a:r>
            <a:r>
              <a:rPr lang="tr-TR" sz="800" dirty="0" err="1"/>
              <a:t>None</a:t>
            </a:r>
            <a:r>
              <a:rPr lang="tr-TR" sz="800" dirty="0" smtClean="0"/>
              <a:t>,</a:t>
            </a:r>
          </a:p>
          <a:p>
            <a:pPr marL="0" indent="0">
              <a:buNone/>
            </a:pPr>
            <a:r>
              <a:rPr lang="tr-TR" sz="800" dirty="0"/>
              <a:t>	</a:t>
            </a:r>
            <a:r>
              <a:rPr lang="tr-TR" sz="800" dirty="0" smtClean="0"/>
              <a:t>	 </a:t>
            </a:r>
            <a:r>
              <a:rPr lang="tr-TR" sz="800" dirty="0"/>
              <a:t>'</a:t>
            </a:r>
            <a:r>
              <a:rPr lang="tr-TR" sz="800" dirty="0" err="1"/>
              <a:t>default_small_files_policy_and_threshold</a:t>
            </a:r>
            <a:r>
              <a:rPr lang="tr-TR" sz="800" dirty="0"/>
              <a:t>': </a:t>
            </a:r>
            <a:r>
              <a:rPr lang="tr-TR" sz="800" dirty="0" err="1"/>
              <a:t>None</a:t>
            </a:r>
            <a:r>
              <a:rPr lang="tr-TR" sz="800" dirty="0"/>
              <a:t>,</a:t>
            </a:r>
          </a:p>
          <a:p>
            <a:pPr marL="0" indent="0">
              <a:buNone/>
            </a:pPr>
            <a:r>
              <a:rPr lang="fr-FR" sz="800" dirty="0" smtClean="0"/>
              <a:t>		 </a:t>
            </a:r>
            <a:r>
              <a:rPr lang="fr-FR" sz="800" dirty="0"/>
              <a:t>'id': 2</a:t>
            </a:r>
            <a:r>
              <a:rPr lang="fr-FR" sz="800" dirty="0" smtClean="0"/>
              <a:t>,	</a:t>
            </a:r>
          </a:p>
          <a:p>
            <a:pPr marL="0" indent="0">
              <a:buNone/>
            </a:pPr>
            <a:r>
              <a:rPr lang="fr-FR" sz="800" dirty="0"/>
              <a:t>	</a:t>
            </a:r>
            <a:r>
              <a:rPr lang="fr-FR" sz="800" dirty="0" smtClean="0"/>
              <a:t>	</a:t>
            </a:r>
            <a:r>
              <a:rPr lang="tr-TR" sz="800" dirty="0" smtClean="0"/>
              <a:t> </a:t>
            </a:r>
            <a:r>
              <a:rPr lang="tr-TR" sz="800" dirty="0"/>
              <a:t>'name': 's3user',</a:t>
            </a:r>
          </a:p>
          <a:p>
            <a:pPr marL="0" indent="0">
              <a:buNone/>
            </a:pPr>
            <a:r>
              <a:rPr lang="tr-TR" sz="800" dirty="0" smtClean="0"/>
              <a:t>		 </a:t>
            </a:r>
            <a:r>
              <a:rPr lang="tr-TR" sz="800" dirty="0"/>
              <a:t>'</a:t>
            </a:r>
            <a:r>
              <a:rPr lang="tr-TR" sz="800" dirty="0" err="1"/>
              <a:t>secret</a:t>
            </a:r>
            <a:r>
              <a:rPr lang="tr-TR" sz="800" dirty="0"/>
              <a:t>': '(</a:t>
            </a:r>
            <a:r>
              <a:rPr lang="tr-TR" sz="800" dirty="0" err="1"/>
              <a:t>not_shown</a:t>
            </a:r>
            <a:r>
              <a:rPr lang="tr-TR" sz="800" dirty="0"/>
              <a:t>)',</a:t>
            </a:r>
          </a:p>
          <a:p>
            <a:pPr marL="0" indent="0">
              <a:buNone/>
            </a:pPr>
            <a:r>
              <a:rPr lang="en-US" sz="800" dirty="0" smtClean="0"/>
              <a:t>		 </a:t>
            </a:r>
            <a:r>
              <a:rPr lang="en-US" sz="800" dirty="0"/>
              <a:t>'seq': 0,</a:t>
            </a:r>
          </a:p>
          <a:p>
            <a:pPr marL="0" indent="0">
              <a:buNone/>
            </a:pPr>
            <a:r>
              <a:rPr lang="en-US" sz="800" dirty="0" smtClean="0"/>
              <a:t>		 </a:t>
            </a:r>
            <a:r>
              <a:rPr lang="en-US" sz="800" dirty="0"/>
              <a:t>'status': 'ACTIVE',</a:t>
            </a:r>
          </a:p>
          <a:p>
            <a:pPr marL="0" indent="0">
              <a:buNone/>
            </a:pPr>
            <a:r>
              <a:rPr lang="fr-FR" sz="800" dirty="0" smtClean="0"/>
              <a:t>		 </a:t>
            </a:r>
            <a:r>
              <a:rPr lang="fr-FR" sz="800" dirty="0"/>
              <a:t>'version': 0</a:t>
            </a:r>
            <a:r>
              <a:rPr lang="fr-FR" sz="800" dirty="0" smtClean="0"/>
              <a:t>}</a:t>
            </a:r>
          </a:p>
          <a:p>
            <a:pPr lvl="1"/>
            <a:r>
              <a:rPr lang="en-US" sz="1400" dirty="0" smtClean="0">
                <a:solidFill>
                  <a:prstClr val="black">
                    <a:lumMod val="75000"/>
                    <a:lumOff val="25000"/>
                  </a:prstClr>
                </a:solidFill>
              </a:rPr>
              <a:t>List the policy and note policy ID (CMC or </a:t>
            </a:r>
            <a:r>
              <a:rPr lang="en-US" sz="1400" dirty="0" err="1" smtClean="0">
                <a:solidFill>
                  <a:prstClr val="black">
                    <a:lumMod val="75000"/>
                    <a:lumOff val="25000"/>
                  </a:prstClr>
                </a:solidFill>
              </a:rPr>
              <a:t>qshell</a:t>
            </a:r>
            <a:r>
              <a:rPr lang="en-US" sz="1400" dirty="0" smtClean="0">
                <a:solidFill>
                  <a:prstClr val="black">
                    <a:lumMod val="75000"/>
                    <a:lumOff val="25000"/>
                  </a:prstClr>
                </a:solidFill>
              </a:rPr>
              <a:t>). </a:t>
            </a:r>
            <a:r>
              <a:rPr lang="en-US" sz="1400" dirty="0" err="1" smtClean="0">
                <a:solidFill>
                  <a:prstClr val="black">
                    <a:lumMod val="75000"/>
                    <a:lumOff val="25000"/>
                  </a:prstClr>
                </a:solidFill>
              </a:rPr>
              <a:t>Qshell</a:t>
            </a:r>
            <a:r>
              <a:rPr lang="en-US" sz="1400" dirty="0" smtClean="0">
                <a:solidFill>
                  <a:prstClr val="black">
                    <a:lumMod val="75000"/>
                    <a:lumOff val="25000"/>
                  </a:prstClr>
                </a:solidFill>
              </a:rPr>
              <a:t> command to list the policy	</a:t>
            </a:r>
          </a:p>
          <a:p>
            <a:pPr marL="1371600" lvl="3" indent="0">
              <a:buNone/>
            </a:pPr>
            <a:r>
              <a:rPr lang="en-US" sz="1200" dirty="0" err="1"/>
              <a:t>q.dss.manage.listPolicies</a:t>
            </a:r>
            <a:r>
              <a:rPr lang="en-US" sz="1200" dirty="0" smtClean="0"/>
              <a:t>()</a:t>
            </a:r>
            <a:endParaRPr lang="fr-FR" sz="800" dirty="0" smtClean="0"/>
          </a:p>
          <a:p>
            <a:pPr lvl="1"/>
            <a:r>
              <a:rPr lang="en-US" sz="1400" dirty="0" smtClean="0">
                <a:solidFill>
                  <a:prstClr val="black">
                    <a:lumMod val="75000"/>
                    <a:lumOff val="25000"/>
                  </a:prstClr>
                </a:solidFill>
              </a:rPr>
              <a:t>Add the </a:t>
            </a:r>
            <a:r>
              <a:rPr lang="en-US" sz="1400" dirty="0">
                <a:solidFill>
                  <a:prstClr val="black">
                    <a:lumMod val="75000"/>
                    <a:lumOff val="25000"/>
                  </a:prstClr>
                </a:solidFill>
              </a:rPr>
              <a:t>s</a:t>
            </a:r>
            <a:r>
              <a:rPr lang="en-US" sz="1400" dirty="0" smtClean="0">
                <a:solidFill>
                  <a:prstClr val="black">
                    <a:lumMod val="75000"/>
                    <a:lumOff val="25000"/>
                  </a:prstClr>
                </a:solidFill>
              </a:rPr>
              <a:t>torage policy to the default setting of the S3 user created (using </a:t>
            </a:r>
            <a:r>
              <a:rPr lang="en-US" sz="1400" dirty="0" err="1">
                <a:solidFill>
                  <a:prstClr val="black">
                    <a:lumMod val="75000"/>
                    <a:lumOff val="25000"/>
                  </a:prstClr>
                </a:solidFill>
              </a:rPr>
              <a:t>q</a:t>
            </a:r>
            <a:r>
              <a:rPr lang="en-US" sz="1400" dirty="0" err="1" smtClean="0">
                <a:solidFill>
                  <a:prstClr val="black">
                    <a:lumMod val="75000"/>
                    <a:lumOff val="25000"/>
                  </a:prstClr>
                </a:solidFill>
              </a:rPr>
              <a:t>shell</a:t>
            </a:r>
            <a:r>
              <a:rPr lang="en-US" sz="1400" dirty="0" smtClean="0">
                <a:solidFill>
                  <a:prstClr val="black">
                    <a:lumMod val="75000"/>
                    <a:lumOff val="25000"/>
                  </a:prstClr>
                </a:solidFill>
              </a:rPr>
              <a:t>).</a:t>
            </a:r>
          </a:p>
          <a:p>
            <a:pPr marL="1371600" lvl="3" indent="0">
              <a:buNone/>
            </a:pPr>
            <a:r>
              <a:rPr lang="en-US" sz="1100" dirty="0" smtClean="0"/>
              <a:t>q.dss.manage.changeUser</a:t>
            </a:r>
            <a:r>
              <a:rPr lang="en-US" sz="1100" dirty="0"/>
              <a:t>(userName='</a:t>
            </a:r>
            <a:r>
              <a:rPr lang="en-US" sz="1100" dirty="0" smtClean="0"/>
              <a:t>s3user’,defaultSettings</a:t>
            </a:r>
            <a:r>
              <a:rPr lang="en-US" sz="1100" dirty="0"/>
              <a:t>={'policyID':'bc78f35950e5492c9bf7b5f690c461ec'})  </a:t>
            </a:r>
            <a:endParaRPr lang="en-US" sz="1100" dirty="0" smtClean="0"/>
          </a:p>
          <a:p>
            <a:pPr lvl="1"/>
            <a:r>
              <a:rPr lang="en-US" sz="1100" dirty="0" smtClean="0">
                <a:solidFill>
                  <a:prstClr val="black">
                    <a:lumMod val="75000"/>
                    <a:lumOff val="25000"/>
                  </a:prstClr>
                </a:solidFill>
              </a:rPr>
              <a:t>Now with StorNext GUI or ‘s3cmd’ you can create S3 bucket and use them (Covered later in StorNext GUI Configuration)</a:t>
            </a:r>
            <a:endParaRPr lang="en-US" sz="1100" dirty="0">
              <a:solidFill>
                <a:prstClr val="black">
                  <a:lumMod val="75000"/>
                  <a:lumOff val="25000"/>
                </a:prstClr>
              </a:solidFill>
            </a:endParaRPr>
          </a:p>
          <a:p>
            <a:pPr lvl="1"/>
            <a:endParaRPr lang="en-US" sz="1000" dirty="0" smtClean="0">
              <a:solidFill>
                <a:prstClr val="black">
                  <a:lumMod val="75000"/>
                  <a:lumOff val="25000"/>
                </a:prstClr>
              </a:solidFill>
            </a:endParaRPr>
          </a:p>
          <a:p>
            <a:pPr lvl="1"/>
            <a:endParaRPr lang="en-US" sz="1000" dirty="0" smtClean="0">
              <a:solidFill>
                <a:prstClr val="black">
                  <a:lumMod val="75000"/>
                  <a:lumOff val="25000"/>
                </a:prstClr>
              </a:solidFill>
            </a:endParaRPr>
          </a:p>
          <a:p>
            <a:pPr lvl="2"/>
            <a:endParaRPr lang="en-US" sz="800" dirty="0">
              <a:solidFill>
                <a:prstClr val="black">
                  <a:lumMod val="75000"/>
                  <a:lumOff val="25000"/>
                </a:prstClr>
              </a:solidFill>
            </a:endParaRPr>
          </a:p>
          <a:p>
            <a:pPr marL="0" indent="0">
              <a:buNone/>
            </a:pPr>
            <a:endParaRPr lang="en-US" sz="1000" dirty="0"/>
          </a:p>
        </p:txBody>
      </p:sp>
    </p:spTree>
    <p:extLst>
      <p:ext uri="{BB962C8B-B14F-4D97-AF65-F5344CB8AC3E}">
        <p14:creationId xmlns:p14="http://schemas.microsoft.com/office/powerpoint/2010/main" val="31403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Lattus Usage: Policies</a:t>
            </a:r>
          </a:p>
        </p:txBody>
      </p:sp>
      <p:sp>
        <p:nvSpPr>
          <p:cNvPr id="15363" name="Content Placeholder 2"/>
          <p:cNvSpPr>
            <a:spLocks noGrp="1"/>
          </p:cNvSpPr>
          <p:nvPr>
            <p:ph idx="1"/>
          </p:nvPr>
        </p:nvSpPr>
        <p:spPr>
          <a:xfrm>
            <a:off x="395805" y="948026"/>
            <a:ext cx="8436468" cy="3576473"/>
          </a:xfrm>
          <a:prstGeom prst="rect">
            <a:avLst/>
          </a:prstGeom>
        </p:spPr>
        <p:txBody>
          <a:bodyPr/>
          <a:lstStyle/>
          <a:p>
            <a:r>
              <a:rPr lang="en-US" sz="1600" dirty="0"/>
              <a:t>S3 Multipart </a:t>
            </a:r>
            <a:r>
              <a:rPr lang="en-US" sz="1600" dirty="0" smtClean="0"/>
              <a:t>Configurations</a:t>
            </a:r>
          </a:p>
          <a:p>
            <a:r>
              <a:rPr lang="en-US" sz="1600" dirty="0" smtClean="0">
                <a:solidFill>
                  <a:prstClr val="black">
                    <a:lumMod val="75000"/>
                    <a:lumOff val="25000"/>
                  </a:prstClr>
                </a:solidFill>
              </a:rPr>
              <a:t>When S3 is configured following default settings are used in Lattus</a:t>
            </a:r>
          </a:p>
          <a:p>
            <a:endParaRPr lang="en-US" sz="1000" dirty="0" smtClean="0">
              <a:solidFill>
                <a:prstClr val="black">
                  <a:lumMod val="75000"/>
                  <a:lumOff val="25000"/>
                </a:prstClr>
              </a:solidFill>
            </a:endParaRPr>
          </a:p>
          <a:p>
            <a:pPr lvl="1"/>
            <a:endParaRPr lang="en-US" sz="1000" dirty="0" smtClean="0">
              <a:solidFill>
                <a:prstClr val="black">
                  <a:lumMod val="75000"/>
                  <a:lumOff val="25000"/>
                </a:prstClr>
              </a:solidFill>
            </a:endParaRPr>
          </a:p>
          <a:p>
            <a:pPr lvl="2"/>
            <a:endParaRPr lang="en-US" sz="800" dirty="0">
              <a:solidFill>
                <a:prstClr val="black">
                  <a:lumMod val="75000"/>
                  <a:lumOff val="25000"/>
                </a:prstClr>
              </a:solidFill>
            </a:endParaRPr>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lvl="0"/>
            <a:r>
              <a:rPr lang="en-US" sz="1600" dirty="0" smtClean="0">
                <a:solidFill>
                  <a:prstClr val="black">
                    <a:lumMod val="75000"/>
                    <a:lumOff val="25000"/>
                  </a:prstClr>
                </a:solidFill>
              </a:rPr>
              <a:t>Lattus support up to a maximum of 10,000 parts per object</a:t>
            </a:r>
          </a:p>
          <a:p>
            <a:pPr lvl="0"/>
            <a:r>
              <a:rPr lang="en-US" sz="1600" dirty="0" smtClean="0">
                <a:solidFill>
                  <a:prstClr val="black">
                    <a:lumMod val="75000"/>
                    <a:lumOff val="25000"/>
                  </a:prstClr>
                </a:solidFill>
              </a:rPr>
              <a:t>These parameter can be defined or over-written in following DSS configuration file</a:t>
            </a:r>
          </a:p>
          <a:p>
            <a:pPr lvl="1"/>
            <a:r>
              <a:rPr lang="en-US" sz="1400" dirty="0"/>
              <a:t>opt/qbase3/cfg/</a:t>
            </a:r>
            <a:r>
              <a:rPr lang="en-US" sz="1400" dirty="0" err="1"/>
              <a:t>dss</a:t>
            </a:r>
            <a:r>
              <a:rPr lang="en-US" sz="1400" dirty="0"/>
              <a:t>/</a:t>
            </a:r>
            <a:r>
              <a:rPr lang="en-US" sz="1400" dirty="0" err="1"/>
              <a:t>clientdaemons</a:t>
            </a:r>
            <a:r>
              <a:rPr lang="en-US" sz="1400" dirty="0"/>
              <a:t>/&lt;</a:t>
            </a:r>
            <a:r>
              <a:rPr lang="en-US" sz="1400" dirty="0" err="1"/>
              <a:t>guid</a:t>
            </a:r>
            <a:r>
              <a:rPr lang="en-US" sz="1400" dirty="0"/>
              <a:t>&gt;.cfg)</a:t>
            </a:r>
            <a:endParaRPr lang="en-US" sz="1400" dirty="0">
              <a:solidFill>
                <a:prstClr val="black">
                  <a:lumMod val="75000"/>
                  <a:lumOff val="25000"/>
                </a:prstClr>
              </a:solidFill>
            </a:endParaRPr>
          </a:p>
          <a:p>
            <a:pPr marL="0" indent="0">
              <a:buNone/>
            </a:pPr>
            <a:endParaRPr lang="en-US" sz="1000" dirty="0"/>
          </a:p>
        </p:txBody>
      </p:sp>
      <p:graphicFrame>
        <p:nvGraphicFramePr>
          <p:cNvPr id="2" name="Table 1"/>
          <p:cNvGraphicFramePr>
            <a:graphicFrameLocks noGrp="1"/>
          </p:cNvGraphicFramePr>
          <p:nvPr>
            <p:extLst>
              <p:ext uri="{D42A27DB-BD31-4B8C-83A1-F6EECF244321}">
                <p14:modId xmlns:p14="http://schemas.microsoft.com/office/powerpoint/2010/main" val="2887977649"/>
              </p:ext>
            </p:extLst>
          </p:nvPr>
        </p:nvGraphicFramePr>
        <p:xfrm>
          <a:off x="853440" y="1751330"/>
          <a:ext cx="7292340" cy="2001520"/>
        </p:xfrm>
        <a:graphic>
          <a:graphicData uri="http://schemas.openxmlformats.org/drawingml/2006/table">
            <a:tbl>
              <a:tblPr firstRow="1" bandRow="1">
                <a:tableStyleId>{F5AB1C69-6EDB-4FF4-983F-18BD219EF322}</a:tableStyleId>
              </a:tblPr>
              <a:tblGrid>
                <a:gridCol w="2171700"/>
                <a:gridCol w="2186940"/>
                <a:gridCol w="662940"/>
                <a:gridCol w="2270760"/>
              </a:tblGrid>
              <a:tr h="370840">
                <a:tc>
                  <a:txBody>
                    <a:bodyPr/>
                    <a:lstStyle/>
                    <a:p>
                      <a:r>
                        <a:rPr lang="en-US" sz="1400" dirty="0" smtClean="0"/>
                        <a:t>What</a:t>
                      </a:r>
                      <a:endParaRPr lang="en-US" sz="1400" dirty="0"/>
                    </a:p>
                  </a:txBody>
                  <a:tcPr/>
                </a:tc>
                <a:tc>
                  <a:txBody>
                    <a:bodyPr/>
                    <a:lstStyle/>
                    <a:p>
                      <a:r>
                        <a:rPr lang="en-US" sz="1400" dirty="0" smtClean="0"/>
                        <a:t>Parameter</a:t>
                      </a:r>
                      <a:endParaRPr lang="en-US" sz="1400" dirty="0"/>
                    </a:p>
                  </a:txBody>
                  <a:tcPr/>
                </a:tc>
                <a:tc>
                  <a:txBody>
                    <a:bodyPr/>
                    <a:lstStyle/>
                    <a:p>
                      <a:r>
                        <a:rPr lang="en-US" sz="1400" dirty="0" smtClean="0"/>
                        <a:t>Unit</a:t>
                      </a:r>
                      <a:endParaRPr lang="en-US" sz="1400" dirty="0"/>
                    </a:p>
                  </a:txBody>
                  <a:tcPr/>
                </a:tc>
                <a:tc>
                  <a:txBody>
                    <a:bodyPr/>
                    <a:lstStyle/>
                    <a:p>
                      <a:r>
                        <a:rPr lang="en-US" sz="1400" dirty="0" smtClean="0"/>
                        <a:t>Default Value</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maximum object size</a:t>
                      </a:r>
                      <a:endParaRPr lang="en-US" sz="1400" dirty="0"/>
                    </a:p>
                  </a:txBody>
                  <a:tcPr/>
                </a:tc>
                <a:tc>
                  <a:txBody>
                    <a:bodyPr/>
                    <a:lstStyle/>
                    <a:p>
                      <a:r>
                        <a:rPr lang="en-US" sz="1400" b="0" i="0" u="none" strike="noStrike" kern="1200" baseline="0" dirty="0" err="1" smtClean="0">
                          <a:solidFill>
                            <a:schemeClr val="dk1"/>
                          </a:solidFill>
                          <a:latin typeface="+mn-lt"/>
                          <a:ea typeface="+mn-ea"/>
                          <a:cs typeface="+mn-cs"/>
                        </a:rPr>
                        <a:t>multipart_object_max_size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Bytes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5,497,558,138,880 (5 </a:t>
                      </a:r>
                      <a:r>
                        <a:rPr lang="en-US" sz="1400" b="0" i="0" u="none" strike="noStrike" kern="1200" baseline="0" dirty="0" err="1" smtClean="0">
                          <a:solidFill>
                            <a:schemeClr val="dk1"/>
                          </a:solidFill>
                          <a:latin typeface="+mn-lt"/>
                          <a:ea typeface="+mn-ea"/>
                          <a:cs typeface="+mn-cs"/>
                        </a:rPr>
                        <a:t>TiB</a:t>
                      </a:r>
                      <a:r>
                        <a:rPr lang="en-US" sz="1400" b="0" i="0" u="none" strike="noStrike" kern="1200" baseline="0" dirty="0" smtClean="0">
                          <a:solidFill>
                            <a:schemeClr val="dk1"/>
                          </a:solidFill>
                          <a:latin typeface="+mn-lt"/>
                          <a:ea typeface="+mn-ea"/>
                          <a:cs typeface="+mn-cs"/>
                        </a:rPr>
                        <a:t>)</a:t>
                      </a:r>
                      <a:endParaRPr lang="en-US" sz="1400" dirty="0" smtClean="0"/>
                    </a:p>
                    <a:p>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minimum object size</a:t>
                      </a:r>
                      <a:endParaRPr lang="en-US" sz="1400" dirty="0"/>
                    </a:p>
                  </a:txBody>
                  <a:tcPr/>
                </a:tc>
                <a:tc>
                  <a:txBody>
                    <a:bodyPr/>
                    <a:lstStyle/>
                    <a:p>
                      <a:r>
                        <a:rPr lang="en-US" sz="1400" b="0" i="0" u="none" strike="noStrike" kern="1200" baseline="0" dirty="0" err="1" smtClean="0">
                          <a:solidFill>
                            <a:schemeClr val="dk1"/>
                          </a:solidFill>
                          <a:latin typeface="+mn-lt"/>
                          <a:ea typeface="+mn-ea"/>
                          <a:cs typeface="+mn-cs"/>
                        </a:rPr>
                        <a:t>multipart_object_min_size</a:t>
                      </a:r>
                      <a:endParaRPr lang="en-US" sz="1400" dirty="0"/>
                    </a:p>
                  </a:txBody>
                  <a:tcPr/>
                </a:tc>
                <a:tc>
                  <a:txBody>
                    <a:bodyPr/>
                    <a:lstStyle/>
                    <a:p>
                      <a:r>
                        <a:rPr lang="en-US" sz="1400" dirty="0" smtClean="0"/>
                        <a:t>Bytes</a:t>
                      </a:r>
                      <a:endParaRPr lang="en-US" sz="1400" dirty="0"/>
                    </a:p>
                  </a:txBody>
                  <a:tcPr/>
                </a:tc>
                <a:tc>
                  <a:txBody>
                    <a:bodyPr/>
                    <a:lstStyle/>
                    <a:p>
                      <a:r>
                        <a:rPr lang="en-US" sz="1400" dirty="0" smtClean="0"/>
                        <a:t>0</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minimum part size</a:t>
                      </a:r>
                      <a:endParaRPr lang="en-US" sz="1400" dirty="0"/>
                    </a:p>
                  </a:txBody>
                  <a:tcPr/>
                </a:tc>
                <a:tc>
                  <a:txBody>
                    <a:bodyPr/>
                    <a:lstStyle/>
                    <a:p>
                      <a:r>
                        <a:rPr lang="en-US" sz="1400" b="0" i="0" u="none" strike="noStrike" kern="1200" baseline="0" dirty="0" err="1" smtClean="0">
                          <a:solidFill>
                            <a:schemeClr val="dk1"/>
                          </a:solidFill>
                          <a:latin typeface="+mn-lt"/>
                          <a:ea typeface="+mn-ea"/>
                          <a:cs typeface="+mn-cs"/>
                        </a:rPr>
                        <a:t>multipart_part_min_siz</a:t>
                      </a:r>
                      <a:endParaRPr lang="en-US" sz="1400" dirty="0"/>
                    </a:p>
                  </a:txBody>
                  <a:tcPr/>
                </a:tc>
                <a:tc>
                  <a:txBody>
                    <a:bodyPr/>
                    <a:lstStyle/>
                    <a:p>
                      <a:r>
                        <a:rPr lang="en-US" sz="1400" dirty="0" smtClean="0"/>
                        <a:t>Bytes</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5,242,880 (5 </a:t>
                      </a:r>
                      <a:r>
                        <a:rPr lang="en-US" sz="1400" b="0" i="0" u="none" strike="noStrike" kern="1200" baseline="0" dirty="0" err="1" smtClean="0">
                          <a:solidFill>
                            <a:schemeClr val="dk1"/>
                          </a:solidFill>
                          <a:latin typeface="+mn-lt"/>
                          <a:ea typeface="+mn-ea"/>
                          <a:cs typeface="+mn-cs"/>
                        </a:rPr>
                        <a:t>MiB</a:t>
                      </a:r>
                      <a:r>
                        <a:rPr lang="en-US" sz="1400" b="0" i="0" u="none" strike="noStrike" kern="1200" baseline="0" dirty="0" smtClean="0">
                          <a:solidFill>
                            <a:schemeClr val="dk1"/>
                          </a:solidFill>
                          <a:latin typeface="+mn-lt"/>
                          <a:ea typeface="+mn-ea"/>
                          <a:cs typeface="+mn-cs"/>
                        </a:rPr>
                        <a:t>)</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maximum number of parts</a:t>
                      </a:r>
                      <a:endParaRPr lang="en-US" sz="1400" dirty="0"/>
                    </a:p>
                  </a:txBody>
                  <a:tcPr/>
                </a:tc>
                <a:tc>
                  <a:txBody>
                    <a:bodyPr/>
                    <a:lstStyle/>
                    <a:p>
                      <a:r>
                        <a:rPr lang="en-US" sz="1400" b="0" i="0" u="none" strike="noStrike" kern="1200" baseline="0" dirty="0" err="1" smtClean="0">
                          <a:solidFill>
                            <a:schemeClr val="dk1"/>
                          </a:solidFill>
                          <a:latin typeface="+mn-lt"/>
                          <a:ea typeface="+mn-ea"/>
                          <a:cs typeface="+mn-cs"/>
                        </a:rPr>
                        <a:t>multipart_max_partnr</a:t>
                      </a:r>
                      <a:endParaRPr lang="en-US" sz="1400" dirty="0"/>
                    </a:p>
                  </a:txBody>
                  <a:tcPr/>
                </a:tc>
                <a:tc>
                  <a:txBody>
                    <a:bodyPr/>
                    <a:lstStyle/>
                    <a:p>
                      <a:endParaRPr lang="en-US" sz="1400" dirty="0"/>
                    </a:p>
                  </a:txBody>
                  <a:tcPr/>
                </a:tc>
                <a:tc>
                  <a:txBody>
                    <a:bodyPr/>
                    <a:lstStyle/>
                    <a:p>
                      <a:r>
                        <a:rPr lang="en-US" sz="1400" b="0" i="0" u="none" strike="noStrike" kern="1200" baseline="0" dirty="0" smtClean="0">
                          <a:solidFill>
                            <a:schemeClr val="dk1"/>
                          </a:solidFill>
                          <a:latin typeface="+mn-lt"/>
                          <a:ea typeface="+mn-ea"/>
                          <a:cs typeface="+mn-cs"/>
                        </a:rPr>
                        <a:t>10,000 (*)</a:t>
                      </a:r>
                      <a:endParaRPr lang="en-US" sz="1400" dirty="0"/>
                    </a:p>
                  </a:txBody>
                  <a:tcPr/>
                </a:tc>
              </a:tr>
            </a:tbl>
          </a:graphicData>
        </a:graphic>
      </p:graphicFrame>
    </p:spTree>
    <p:extLst>
      <p:ext uri="{BB962C8B-B14F-4D97-AF65-F5344CB8AC3E}">
        <p14:creationId xmlns:p14="http://schemas.microsoft.com/office/powerpoint/2010/main" val="14887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err="1" smtClean="0"/>
              <a:t>StorNext</a:t>
            </a:r>
            <a:r>
              <a:rPr lang="en-US" dirty="0" smtClean="0"/>
              <a:t> </a:t>
            </a:r>
            <a:r>
              <a:rPr lang="en-US" dirty="0"/>
              <a:t>GUI Configuration</a:t>
            </a:r>
          </a:p>
        </p:txBody>
      </p:sp>
    </p:spTree>
    <p:extLst>
      <p:ext uri="{BB962C8B-B14F-4D97-AF65-F5344CB8AC3E}">
        <p14:creationId xmlns:p14="http://schemas.microsoft.com/office/powerpoint/2010/main" val="38105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StorNext GUI </a:t>
            </a:r>
            <a:r>
              <a:rPr lang="en-US" dirty="0" smtClean="0"/>
              <a:t>Configuration </a:t>
            </a:r>
            <a:r>
              <a:rPr lang="en-US" dirty="0"/>
              <a:t>	</a:t>
            </a:r>
          </a:p>
        </p:txBody>
      </p:sp>
      <p:sp>
        <p:nvSpPr>
          <p:cNvPr id="15363" name="Content Placeholder 2"/>
          <p:cNvSpPr>
            <a:spLocks noGrp="1"/>
          </p:cNvSpPr>
          <p:nvPr>
            <p:ph idx="1"/>
          </p:nvPr>
        </p:nvSpPr>
        <p:spPr>
          <a:xfrm>
            <a:off x="395805" y="948026"/>
            <a:ext cx="8216220" cy="3797156"/>
          </a:xfrm>
          <a:prstGeom prst="rect">
            <a:avLst/>
          </a:prstGeom>
        </p:spPr>
        <p:txBody>
          <a:bodyPr/>
          <a:lstStyle/>
          <a:p>
            <a:r>
              <a:rPr lang="en-US" dirty="0" smtClean="0"/>
              <a:t>StorNext GUI configuration 	</a:t>
            </a:r>
          </a:p>
          <a:p>
            <a:pPr lvl="1"/>
            <a:r>
              <a:rPr lang="en-US" dirty="0" smtClean="0"/>
              <a:t>StorNext GUI users can configure the Object Appliance, protocol, controllers  , I/O path ,namespaces/bucket and Storage policies</a:t>
            </a:r>
          </a:p>
          <a:p>
            <a:pPr lvl="2"/>
            <a:r>
              <a:rPr lang="en-US" dirty="0" smtClean="0"/>
              <a:t>Require “Manage Object Storage Settings” user admin access</a:t>
            </a:r>
          </a:p>
          <a:p>
            <a:r>
              <a:rPr lang="en-US" dirty="0" smtClean="0"/>
              <a:t>Amplidata/HGST integration</a:t>
            </a:r>
          </a:p>
          <a:p>
            <a:pPr lvl="1"/>
            <a:r>
              <a:rPr lang="en-US" dirty="0" smtClean="0"/>
              <a:t>Users can’t create AXR namespaces from the SN GUI</a:t>
            </a:r>
          </a:p>
          <a:p>
            <a:pPr lvl="1"/>
            <a:r>
              <a:rPr lang="en-US" dirty="0" smtClean="0"/>
              <a:t>Users can create S3 bucket from the SN GUI</a:t>
            </a:r>
          </a:p>
          <a:p>
            <a:r>
              <a:rPr lang="en-US" dirty="0" smtClean="0"/>
              <a:t>Lattus-M and RYO MDC</a:t>
            </a:r>
          </a:p>
          <a:p>
            <a:pPr lvl="1"/>
            <a:r>
              <a:rPr lang="en-US" dirty="0" smtClean="0"/>
              <a:t>Storage Manager solution</a:t>
            </a:r>
          </a:p>
          <a:p>
            <a:pPr lvl="1"/>
            <a:r>
              <a:rPr lang="en-US" dirty="0" smtClean="0"/>
              <a:t>Require object_storage license key</a:t>
            </a:r>
          </a:p>
          <a:p>
            <a:pPr lvl="1"/>
            <a:r>
              <a:rPr lang="en-US" dirty="0" smtClean="0"/>
              <a:t>SN GUI wraps /usr/adic/TSM/exec/fsobjcfg CLI command</a:t>
            </a:r>
          </a:p>
          <a:p>
            <a:pPr lvl="1"/>
            <a:endParaRPr lang="en-US" dirty="0"/>
          </a:p>
        </p:txBody>
      </p:sp>
    </p:spTree>
    <p:extLst>
      <p:ext uri="{BB962C8B-B14F-4D97-AF65-F5344CB8AC3E}">
        <p14:creationId xmlns:p14="http://schemas.microsoft.com/office/powerpoint/2010/main" val="276701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
            </a:r>
            <a:br>
              <a:rPr lang="en-US" dirty="0"/>
            </a:br>
            <a:r>
              <a:rPr lang="en-US" dirty="0"/>
              <a:t>StorNext GUI C</a:t>
            </a:r>
            <a:r>
              <a:rPr lang="en-US" dirty="0" smtClean="0"/>
              <a:t>onfiguration</a:t>
            </a:r>
          </a:p>
        </p:txBody>
      </p:sp>
      <p:sp>
        <p:nvSpPr>
          <p:cNvPr id="15363" name="Content Placeholder 2"/>
          <p:cNvSpPr>
            <a:spLocks noGrp="1"/>
          </p:cNvSpPr>
          <p:nvPr>
            <p:ph idx="1"/>
          </p:nvPr>
        </p:nvSpPr>
        <p:spPr>
          <a:xfrm>
            <a:off x="395805" y="948026"/>
            <a:ext cx="8216220" cy="3797156"/>
          </a:xfrm>
          <a:prstGeom prst="rect">
            <a:avLst/>
          </a:prstGeom>
        </p:spPr>
        <p:txBody>
          <a:bodyPr/>
          <a:lstStyle/>
          <a:p>
            <a:pPr lvl="1"/>
            <a:r>
              <a:rPr lang="en-US" dirty="0" smtClean="0"/>
              <a:t>Tools &gt; Lattus Certificate.</a:t>
            </a:r>
          </a:p>
          <a:p>
            <a:pPr lvl="2"/>
            <a:r>
              <a:rPr lang="en-US" dirty="0" smtClean="0"/>
              <a:t>Self signed Certificate : SN GUI allows you to create or import self sign certificate</a:t>
            </a:r>
          </a:p>
          <a:p>
            <a:pPr lvl="2"/>
            <a:r>
              <a:rPr lang="en-US" dirty="0" smtClean="0"/>
              <a:t>With StorNext 5.2 and Q-cloud, StorNext support both system installed Certificate and Self sign Certificate</a:t>
            </a:r>
          </a:p>
          <a:p>
            <a:pPr lvl="2"/>
            <a:r>
              <a:rPr lang="en-US" dirty="0" smtClean="0"/>
              <a:t>Default , StorNext try to use the system installed certificate unless sysparam overrides the certificate.</a:t>
            </a:r>
          </a:p>
          <a:p>
            <a:pPr lvl="2"/>
            <a:r>
              <a:rPr lang="en-US" dirty="0" smtClean="0"/>
              <a:t>If you are working with Lattus self sign certificate and Q-cloud (highly unlikely), you should move self sign certificate to the system default location.</a:t>
            </a:r>
          </a:p>
          <a:p>
            <a:pPr lvl="2"/>
            <a:endParaRPr lang="en-US" dirty="0" smtClean="0"/>
          </a:p>
          <a:p>
            <a:pPr lvl="2"/>
            <a:endParaRPr lang="en-US" dirty="0" smtClean="0"/>
          </a:p>
          <a:p>
            <a:pPr lvl="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58" y="3509818"/>
            <a:ext cx="7836283" cy="1246909"/>
          </a:xfrm>
          <a:prstGeom prst="rect">
            <a:avLst/>
          </a:prstGeom>
        </p:spPr>
      </p:pic>
    </p:spTree>
    <p:extLst>
      <p:ext uri="{BB962C8B-B14F-4D97-AF65-F5344CB8AC3E}">
        <p14:creationId xmlns:p14="http://schemas.microsoft.com/office/powerpoint/2010/main" val="36958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StorNext GUI </a:t>
            </a:r>
            <a:r>
              <a:rPr lang="en-US" dirty="0" smtClean="0"/>
              <a:t>Configuration </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HTTPS Default CA ROOT Certificate File or Path</a:t>
            </a:r>
          </a:p>
          <a:p>
            <a:pPr lvl="1"/>
            <a:r>
              <a:rPr lang="en-US" dirty="0"/>
              <a:t>Beginning in StorNext </a:t>
            </a:r>
            <a:r>
              <a:rPr lang="en-US" dirty="0" smtClean="0"/>
              <a:t>5.2</a:t>
            </a:r>
            <a:r>
              <a:rPr lang="en-US" dirty="0"/>
              <a:t>, /usr/cvfs/config/ssl is no longer the default repository that is referenced by Storage Manager for SSL certificates when using HTTPS. </a:t>
            </a:r>
            <a:endParaRPr lang="en-US" dirty="0" smtClean="0"/>
          </a:p>
          <a:p>
            <a:pPr lvl="1"/>
            <a:r>
              <a:rPr lang="en-US" dirty="0" smtClean="0"/>
              <a:t>The </a:t>
            </a:r>
            <a:r>
              <a:rPr lang="en-US" dirty="0"/>
              <a:t>default Certificate file or repository will depend on the OS </a:t>
            </a:r>
            <a:r>
              <a:rPr lang="en-US" dirty="0" smtClean="0"/>
              <a:t>vendor</a:t>
            </a:r>
          </a:p>
          <a:p>
            <a:pPr lvl="2"/>
            <a:r>
              <a:rPr lang="en-US" dirty="0"/>
              <a:t>• Debian Systems: /etc/ssl/certs/ca-certificates.crt </a:t>
            </a:r>
            <a:endParaRPr lang="en-US" dirty="0" smtClean="0"/>
          </a:p>
          <a:p>
            <a:pPr lvl="2"/>
            <a:r>
              <a:rPr lang="en-US" dirty="0" smtClean="0"/>
              <a:t>• </a:t>
            </a:r>
            <a:r>
              <a:rPr lang="en-US" dirty="0"/>
              <a:t>Red Hat: /etc/pki/tls/certs/ca-bundle.crt or /</a:t>
            </a:r>
            <a:r>
              <a:rPr lang="en-US" dirty="0" smtClean="0"/>
              <a:t>usr/share/ssl/certs/ca-bundle.crt</a:t>
            </a:r>
          </a:p>
          <a:p>
            <a:pPr lvl="2"/>
            <a:r>
              <a:rPr lang="en-US" dirty="0" smtClean="0"/>
              <a:t> </a:t>
            </a:r>
            <a:r>
              <a:rPr lang="en-US" dirty="0"/>
              <a:t>• SUSE: /etc/ssl/certs</a:t>
            </a:r>
            <a:r>
              <a:rPr lang="en-US" dirty="0" smtClean="0"/>
              <a:t>/</a:t>
            </a:r>
          </a:p>
          <a:p>
            <a:pPr lvl="1"/>
            <a:r>
              <a:rPr lang="en-US" dirty="0" smtClean="0"/>
              <a:t>If you are using /usr/cvfs/config/ssl you will have to set </a:t>
            </a:r>
          </a:p>
          <a:p>
            <a:pPr lvl="2"/>
            <a:r>
              <a:rPr lang="en-US" dirty="0"/>
              <a:t>FS_OBJSTORAGE_CAPATH=/</a:t>
            </a:r>
            <a:r>
              <a:rPr lang="en-US" dirty="0" smtClean="0"/>
              <a:t>usr/cvfs/config/ssl in </a:t>
            </a:r>
            <a:r>
              <a:rPr lang="en-US" dirty="0"/>
              <a:t>the /usr/adic/TSM/config/fs_sysparm_override file</a:t>
            </a:r>
          </a:p>
        </p:txBody>
      </p:sp>
    </p:spTree>
    <p:extLst>
      <p:ext uri="{BB962C8B-B14F-4D97-AF65-F5344CB8AC3E}">
        <p14:creationId xmlns:p14="http://schemas.microsoft.com/office/powerpoint/2010/main" val="106341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
            </a:r>
            <a:br>
              <a:rPr lang="en-US" dirty="0"/>
            </a:br>
            <a:r>
              <a:rPr lang="en-US" dirty="0"/>
              <a:t>StorNext GUI </a:t>
            </a:r>
            <a:r>
              <a:rPr lang="en-US" dirty="0" smtClean="0"/>
              <a:t>Configuration </a:t>
            </a:r>
            <a:r>
              <a:rPr lang="en-US" dirty="0"/>
              <a:t>	</a:t>
            </a:r>
            <a:br>
              <a:rPr lang="en-US" dirty="0"/>
            </a:br>
            <a:endParaRPr lang="en-US" dirty="0" smtClean="0"/>
          </a:p>
        </p:txBody>
      </p:sp>
      <p:sp>
        <p:nvSpPr>
          <p:cNvPr id="15363" name="Content Placeholder 2"/>
          <p:cNvSpPr>
            <a:spLocks noGrp="1"/>
          </p:cNvSpPr>
          <p:nvPr>
            <p:ph idx="1"/>
          </p:nvPr>
        </p:nvSpPr>
        <p:spPr>
          <a:xfrm>
            <a:off x="395805" y="948026"/>
            <a:ext cx="8216220" cy="3797156"/>
          </a:xfrm>
          <a:prstGeom prst="rect">
            <a:avLst/>
          </a:prstGeom>
        </p:spPr>
        <p:txBody>
          <a:bodyPr/>
          <a:lstStyle/>
          <a:p>
            <a:pPr lvl="1"/>
            <a:r>
              <a:rPr lang="en-US" dirty="0" smtClean="0"/>
              <a:t>Configuration &gt; Storage Destination &gt; Lattus Object Storage Tab</a:t>
            </a:r>
          </a:p>
          <a:p>
            <a:pPr lvl="2"/>
            <a:r>
              <a:rPr lang="en-US" dirty="0" smtClean="0"/>
              <a:t>OBJ component states are read from the SM database</a:t>
            </a:r>
          </a:p>
          <a:p>
            <a:pPr lvl="2"/>
            <a:r>
              <a:rPr lang="en-US" dirty="0" smtClean="0"/>
              <a:t>Launch Manager opens a new browser Windows and open Amplidata CMC</a:t>
            </a:r>
          </a:p>
          <a:p>
            <a:pPr lvl="2"/>
            <a:r>
              <a:rPr lang="en-US" dirty="0" smtClean="0"/>
              <a:t>Set OBJ component offline/online</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5" y="2348281"/>
            <a:ext cx="8335819" cy="1562231"/>
          </a:xfrm>
          <a:prstGeom prst="rect">
            <a:avLst/>
          </a:prstGeom>
        </p:spPr>
      </p:pic>
    </p:spTree>
    <p:extLst>
      <p:ext uri="{BB962C8B-B14F-4D97-AF65-F5344CB8AC3E}">
        <p14:creationId xmlns:p14="http://schemas.microsoft.com/office/powerpoint/2010/main" val="10206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16&quot;/&gt;&lt;property id=&quot;20307&quot; value=&quot;331&quot;/&gt;&lt;/object&gt;&lt;object type=&quot;3&quot; unique_id=&quot;10082&quot;&gt;&lt;property id=&quot;20148&quot; value=&quot;5&quot;/&gt;&lt;property id=&quot;20300&quot; value=&quot;Slide 1&quot;/&gt;&lt;property id=&quot;20307&quot; value=&quot;346&quot;/&gt;&lt;/object&gt;&lt;object type=&quot;3&quot; unique_id=&quot;10183&quot;&gt;&lt;property id=&quot;20148&quot; value=&quot;5&quot;/&gt;&lt;property id=&quot;20300&quot; value=&quot;Slide 2&quot;/&gt;&lt;property id=&quot;20307&quot; value=&quot;352&quot;/&gt;&lt;/object&gt;&lt;object type=&quot;3&quot; unique_id=&quot;10184&quot;&gt;&lt;property id=&quot;20148&quot; value=&quot;5&quot;/&gt;&lt;property id=&quot;20300&quot; value=&quot;Slide 17 - &amp;quot;CHAPTER HEADLINE&amp;#x0D;&amp;#x0A;GOES HERE&amp;quot;&quot;/&gt;&lt;property id=&quot;20307&quot; value=&quot;348&quot;/&gt;&lt;/object&gt;&lt;object type=&quot;3&quot; unique_id=&quot;10185&quot;&gt;&lt;property id=&quot;20148&quot; value=&quot;5&quot;/&gt;&lt;property id=&quot;20300&quot; value=&quot;Slide 18 - &amp;quot;CHAPTER HEADLINE &amp;#x0D;&amp;#x0A;GOES HERE&amp;quot;&quot;/&gt;&lt;property id=&quot;20307&quot; value=&quot;347&quot;/&gt;&lt;/object&gt;&lt;object type=&quot;3&quot; unique_id=&quot;10186&quot;&gt;&lt;property id=&quot;20148&quot; value=&quot;5&quot;/&gt;&lt;property id=&quot;20300&quot; value=&quot;Slide 19 - &amp;quot;CHAPTER HEADLINE &amp;#x0D;&amp;#x0A;GOES HERE&amp;quot;&quot;/&gt;&lt;property id=&quot;20307&quot; value=&quot;349&quot;/&gt;&lt;/object&gt;&lt;object type=&quot;3&quot; unique_id=&quot;10187&quot;&gt;&lt;property id=&quot;20148&quot; value=&quot;5&quot;/&gt;&lt;property id=&quot;20300&quot; value=&quot;Slide 20 - &amp;quot;CHAPTER HEADLINE&amp;#x0D;&amp;#x0A;GOES HERE&amp;quot;&quot;/&gt;&lt;property id=&quot;20307&quot; value=&quot;350&quot;/&gt;&lt;/object&gt;&lt;object type=&quot;3&quot; unique_id=&quot;10348&quot;&gt;&lt;property id=&quot;20148&quot; value=&quot;5&quot;/&gt;&lt;property id=&quot;20300&quot; value=&quot;Slide 4 - &amp;quot;Before you begin…&amp;quot;&quot;/&gt;&lt;property id=&quot;20307&quot; value=&quot;354&quot;/&gt;&lt;/object&gt;&lt;object type=&quot;3&quot; unique_id=&quot;10349&quot;&gt;&lt;property id=&quot;20148&quot; value=&quot;5&quot;/&gt;&lt;property id=&quot;20300&quot; value=&quot;Slide 5 - &amp;quot;Headline goes here&amp;quot;&quot;/&gt;&lt;property id=&quot;20307&quot; value=&quot;353&quot;/&gt;&lt;/object&gt;&lt;object type=&quot;3&quot; unique_id=&quot;10350&quot;&gt;&lt;property id=&quot;20148&quot; value=&quot;5&quot;/&gt;&lt;property id=&quot;20300&quot; value=&quot;Slide 6 - &amp;quot;Converting old presentations to the new format&amp;quot;&quot;/&gt;&lt;property id=&quot;20307&quot; value=&quot;355&quot;/&gt;&lt;/object&gt;&lt;object type=&quot;3&quot; unique_id=&quot;10351&quot;&gt;&lt;property id=&quot;20148&quot; value=&quot;5&quot;/&gt;&lt;property id=&quot;20300&quot; value=&quot;Slide 7 - &amp;quot;Converting old presentations to the new format&amp;quot;&quot;/&gt;&lt;property id=&quot;20307&quot; value=&quot;356&quot;/&gt;&lt;/object&gt;&lt;object type=&quot;3&quot; unique_id=&quot;10352&quot;&gt;&lt;property id=&quot;20148&quot; value=&quot;5&quot;/&gt;&lt;property id=&quot;20300&quot; value=&quot;Slide 8 - &amp;quot;Converting old presentations to the new format&amp;quot;&quot;/&gt;&lt;property id=&quot;20307&quot; value=&quot;357&quot;/&gt;&lt;/object&gt;&lt;object type=&quot;3&quot; unique_id=&quot;10353&quot;&gt;&lt;property id=&quot;20148&quot; value=&quot;5&quot;/&gt;&lt;property id=&quot;20300&quot; value=&quot;Slide 9 - &amp;quot;Converting old presentations to the new format&amp;quot;&quot;/&gt;&lt;property id=&quot;20307&quot; value=&quot;358&quot;/&gt;&lt;/object&gt;&lt;object type=&quot;3&quot; unique_id=&quot;10354&quot;&gt;&lt;property id=&quot;20148&quot; value=&quot;5&quot;/&gt;&lt;property id=&quot;20300&quot; value=&quot;Slide 10 - &amp;quot;Converting old presentations to the new format&amp;quot;&quot;/&gt;&lt;property id=&quot;20307&quot; value=&quot;359&quot;/&gt;&lt;/object&gt;&lt;object type=&quot;3&quot; unique_id=&quot;10355&quot;&gt;&lt;property id=&quot;20148&quot; value=&quot;5&quot;/&gt;&lt;property id=&quot;20300&quot; value=&quot;Slide 11 - &amp;quot;Converting old presentations to the new format&amp;quot;&quot;/&gt;&lt;property id=&quot;20307&quot; value=&quot;360&quot;/&gt;&lt;/object&gt;&lt;object type=&quot;3&quot; unique_id=&quot;10356&quot;&gt;&lt;property id=&quot;20148&quot; value=&quot;5&quot;/&gt;&lt;property id=&quot;20300&quot; value=&quot;Slide 12 - &amp;quot;Converting old presentations to the new format&amp;quot;&quot;/&gt;&lt;property id=&quot;20307&quot; value=&quot;361&quot;/&gt;&lt;/object&gt;&lt;object type=&quot;3&quot; unique_id=&quot;10357&quot;&gt;&lt;property id=&quot;20148&quot; value=&quot;5&quot;/&gt;&lt;property id=&quot;20300&quot; value=&quot;Slide 13 - &amp;quot;Converting old presentations to the new format&amp;quot;&quot;/&gt;&lt;property id=&quot;20307&quot; value=&quot;362&quot;/&gt;&lt;/object&gt;&lt;object type=&quot;3&quot; unique_id=&quot;10358&quot;&gt;&lt;property id=&quot;20148&quot; value=&quot;5&quot;/&gt;&lt;property id=&quot;20300&quot; value=&quot;Slide 14 - &amp;quot;Converting old presentations to the new format&amp;quot;&quot;/&gt;&lt;property id=&quot;20307&quot; value=&quot;363&quot;/&gt;&lt;/object&gt;&lt;object type=&quot;3&quot; unique_id=&quot;10359&quot;&gt;&lt;property id=&quot;20148&quot; value=&quot;5&quot;/&gt;&lt;property id=&quot;20300&quot; value=&quot;Slide 15 - &amp;quot;Converting old presentations to the new format&amp;quot;&quot;/&gt;&lt;property id=&quot;20307&quot; value=&quot;364&quot;/&gt;&lt;/object&gt;&lt;object type=&quot;3&quot; unique_id=&quot;10427&quot;&gt;&lt;property id=&quot;20148&quot; value=&quot;5&quot;/&gt;&lt;property id=&quot;20300&quot; value=&quot;Slide 3 - &amp;quot;Title Goes Here&amp;quot;&quot;/&gt;&lt;property id=&quot;20307&quot; value=&quot;365&quot;/&gt;&lt;/object&gt;&lt;/object&gt;&lt;/object&gt;&lt;/database&gt;"/>
  <p:tag name="SECTOMILLISECCONVERTED" val="1"/>
</p:tagLst>
</file>

<file path=ppt/theme/theme1.xml><?xml version="1.0" encoding="utf-8"?>
<a:theme xmlns:a="http://schemas.openxmlformats.org/drawingml/2006/main" name="Lattus_TOI">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eCertain-NewTemplate-2013-Standard-Condensed-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Lattus_TOI.potx</Template>
  <TotalTime>6507</TotalTime>
  <Words>11361</Words>
  <Application>Microsoft Office PowerPoint</Application>
  <PresentationFormat>On-screen Show (16:9)</PresentationFormat>
  <Paragraphs>1343</Paragraphs>
  <Slides>125</Slides>
  <Notes>125</Notes>
  <HiddenSlides>0</HiddenSlides>
  <MMClips>0</MMClips>
  <ScaleCrop>false</ScaleCrop>
  <HeadingPairs>
    <vt:vector size="4" baseType="variant">
      <vt:variant>
        <vt:lpstr>Theme</vt:lpstr>
      </vt:variant>
      <vt:variant>
        <vt:i4>3</vt:i4>
      </vt:variant>
      <vt:variant>
        <vt:lpstr>Slide Titles</vt:lpstr>
      </vt:variant>
      <vt:variant>
        <vt:i4>125</vt:i4>
      </vt:variant>
    </vt:vector>
  </HeadingPairs>
  <TitlesOfParts>
    <vt:vector size="128" baseType="lpstr">
      <vt:lpstr>Lattus_TOI</vt:lpstr>
      <vt:lpstr>BeCertain-NewTemplate-2013-Standard-Condensed-v2</vt:lpstr>
      <vt:lpstr>Content Slide</vt:lpstr>
      <vt:lpstr>PowerPoint Presentation</vt:lpstr>
      <vt:lpstr>Lattus Installation Overview</vt:lpstr>
      <vt:lpstr>Lattus Pre-Installation</vt:lpstr>
      <vt:lpstr>Lattus Pre-Installation</vt:lpstr>
      <vt:lpstr>Lattus Pre-Installation</vt:lpstr>
      <vt:lpstr>Lattus Pre-Installation</vt:lpstr>
      <vt:lpstr>Lattus Pre-Installation</vt:lpstr>
      <vt:lpstr>Lattus Pre-Installation</vt:lpstr>
      <vt:lpstr>Lattus Pre-Installation</vt:lpstr>
      <vt:lpstr>Lattus Pre-Installation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Installation</vt:lpstr>
      <vt:lpstr>Lattus Configuration/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Configuration / Post-Installation</vt:lpstr>
      <vt:lpstr>Lattus Tuning</vt:lpstr>
      <vt:lpstr>Lattus Tuning</vt:lpstr>
      <vt:lpstr>Lattus Tuning</vt:lpstr>
      <vt:lpstr>Lattus Tuning</vt:lpstr>
      <vt:lpstr>Lattus Tuning</vt:lpstr>
      <vt:lpstr>Lattus Tuning</vt:lpstr>
      <vt:lpstr>Lattus Tuning</vt:lpstr>
      <vt:lpstr>Lattus Tuning</vt:lpstr>
      <vt:lpstr>Lattus Tuning</vt:lpstr>
      <vt:lpstr>Lattus Tuning</vt:lpstr>
      <vt:lpstr>Lattus Tuning</vt:lpstr>
      <vt:lpstr>Lattus Tuning</vt:lpstr>
      <vt:lpstr>Lattus Tuning</vt:lpstr>
      <vt:lpstr>Burn-In Test</vt:lpstr>
      <vt:lpstr>Burn-In Test</vt:lpstr>
      <vt:lpstr>Burn-In Test</vt:lpstr>
      <vt:lpstr>Burn-In Test</vt:lpstr>
      <vt:lpstr>Burn-In Test</vt:lpstr>
      <vt:lpstr>Burn-In Test</vt:lpstr>
      <vt:lpstr>Burn-In Test</vt:lpstr>
      <vt:lpstr>Burn-In Test</vt:lpstr>
      <vt:lpstr>Lattus Usage: Serviceability</vt:lpstr>
      <vt:lpstr>Lattus Usage: Serviceability</vt:lpstr>
      <vt:lpstr>Lattus Usage: Serviceability</vt:lpstr>
      <vt:lpstr>Lattus Usage: Policies</vt:lpstr>
      <vt:lpstr>Lattus Usage: Policies</vt:lpstr>
      <vt:lpstr>Lattus Usage: Policies</vt:lpstr>
      <vt:lpstr>Lattus Usage: Policies</vt:lpstr>
      <vt:lpstr>Lattus Usage: Policies</vt:lpstr>
      <vt:lpstr>Lattus Usage: Policies</vt:lpstr>
      <vt:lpstr>Lattus Usage: Policies</vt:lpstr>
      <vt:lpstr>Lattus Usage: AXR Namespace vs. S3 Bucket</vt:lpstr>
      <vt:lpstr>Lattus Usage: Username/Password </vt:lpstr>
      <vt:lpstr>Lattus Usage:  Username/Password</vt:lpstr>
      <vt:lpstr>Lattus Usage: Policies</vt:lpstr>
      <vt:lpstr>Lattus Usage: Policies</vt:lpstr>
      <vt:lpstr>StorNext GUI Configuration</vt:lpstr>
      <vt:lpstr>StorNext GUI Configuration  </vt:lpstr>
      <vt:lpstr> StorNext GUI Configuration</vt:lpstr>
      <vt:lpstr> StorNext GUI Configuration   </vt:lpstr>
      <vt:lpstr> StorNext GUI Configuration   </vt:lpstr>
      <vt:lpstr>StorNext GUI Configuration  </vt:lpstr>
      <vt:lpstr>StorNext GUI Configuration  </vt:lpstr>
      <vt:lpstr>StorNext GUI Configuration  </vt:lpstr>
      <vt:lpstr>StorNext GUI Configuration</vt:lpstr>
      <vt:lpstr>StorNext GUI Configuration  </vt:lpstr>
      <vt:lpstr>StorNext GUI Configuration  </vt:lpstr>
      <vt:lpstr>StorNext GUI Configuration  </vt:lpstr>
      <vt:lpstr>StorNext GUI Configuration  </vt:lpstr>
      <vt:lpstr>StorNext GUI Configuration  </vt:lpstr>
      <vt:lpstr>StorNext GUI Configuration  </vt:lpstr>
      <vt:lpstr>StorNext GUI Configuration</vt:lpstr>
      <vt:lpstr>StorNext GUI Configuration  </vt:lpstr>
      <vt:lpstr>Lattus Upgrade</vt:lpstr>
      <vt:lpstr>Lattus Upgrade</vt:lpstr>
      <vt:lpstr>Lattus Upgrade</vt:lpstr>
      <vt:lpstr>Lattus Upgrade</vt:lpstr>
      <vt:lpstr>Lattus Upgrade</vt:lpstr>
      <vt:lpstr>Lattus Upgrade</vt:lpstr>
      <vt:lpstr>Lattus Upgrade</vt:lpstr>
      <vt:lpstr>Lattus Upgrade</vt:lpstr>
      <vt:lpstr>Lattus Upgrade</vt:lpstr>
      <vt:lpstr>Lattus Upgrade</vt:lpstr>
      <vt:lpstr>Lattus Upgrade</vt:lpstr>
      <vt:lpstr>Lattus Upgrade</vt:lpstr>
      <vt:lpstr>PowerPoint Presentation</vt:lpstr>
      <vt:lpstr>PowerPoint Presentation</vt:lpstr>
    </vt:vector>
  </TitlesOfParts>
  <Manager>Isaac.Alves@Quantum.Com</Manager>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Certainty 2.0 Master Template</dc:subject>
  <dc:creator>jcalash</dc:creator>
  <cp:keywords>Powerpoint, template, Certainty, Certain, Quantum, Be Certain, Be Certain 2.0</cp:keywords>
  <dc:description>Any issues or problems please contact Quantum's creative services at: 
isaac.alves@quantum.com
All feedback or comments are welcome.</dc:description>
  <cp:lastModifiedBy>David Mason</cp:lastModifiedBy>
  <cp:revision>752</cp:revision>
  <cp:lastPrinted>2012-04-03T01:06:05Z</cp:lastPrinted>
  <dcterms:created xsi:type="dcterms:W3CDTF">2013-09-10T17:11:44Z</dcterms:created>
  <dcterms:modified xsi:type="dcterms:W3CDTF">2015-08-25T17:27:58Z</dcterms:modified>
  <cp:category>Template</cp:category>
  <cp:contentStatus>RELEASED</cp:contentStatus>
</cp:coreProperties>
</file>