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9" r:id="rId3"/>
    <p:sldId id="269" r:id="rId4"/>
    <p:sldId id="270" r:id="rId5"/>
    <p:sldId id="260" r:id="rId6"/>
    <p:sldId id="261" r:id="rId7"/>
    <p:sldId id="271" r:id="rId8"/>
    <p:sldId id="272" r:id="rId9"/>
    <p:sldId id="268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2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770F8-4FF4-44D9-BE9C-B702BB3AF3D6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2C283-499E-4282-9936-A3BDE425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6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4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9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1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46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83"/>
          <a:stretch/>
        </p:blipFill>
        <p:spPr>
          <a:xfrm>
            <a:off x="5457825" y="4171950"/>
            <a:ext cx="3686175" cy="1461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</p:spTree>
    <p:extLst>
      <p:ext uri="{BB962C8B-B14F-4D97-AF65-F5344CB8AC3E}">
        <p14:creationId xmlns:p14="http://schemas.microsoft.com/office/powerpoint/2010/main" val="36774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Q-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4249221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134"/>
          <a:stretch/>
        </p:blipFill>
        <p:spPr>
          <a:xfrm>
            <a:off x="4811288" y="2524124"/>
            <a:ext cx="4205022" cy="2762251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9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00" y="1850069"/>
            <a:ext cx="3771900" cy="4964766"/>
          </a:xfrm>
          <a:prstGeom prst="rect">
            <a:avLst/>
          </a:prstGeom>
        </p:spPr>
      </p:pic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ND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6"/>
          <a:stretch/>
        </p:blipFill>
        <p:spPr>
          <a:xfrm>
            <a:off x="4883763" y="4743450"/>
            <a:ext cx="4260238" cy="9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RDX8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2"/>
          <a:stretch/>
        </p:blipFill>
        <p:spPr>
          <a:xfrm>
            <a:off x="5629599" y="3848100"/>
            <a:ext cx="3514401" cy="18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uperLo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70654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29"/>
          <a:stretch/>
        </p:blipFill>
        <p:spPr>
          <a:xfrm>
            <a:off x="5734051" y="3877665"/>
            <a:ext cx="3486150" cy="24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458"/>
          <a:stretch/>
        </p:blipFill>
        <p:spPr>
          <a:xfrm>
            <a:off x="5572123" y="3698012"/>
            <a:ext cx="3638552" cy="21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5"/>
          <a:stretch/>
        </p:blipFill>
        <p:spPr>
          <a:xfrm>
            <a:off x="5229225" y="1502565"/>
            <a:ext cx="3914775" cy="56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40-i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17"/>
          <a:stretch/>
        </p:blipFill>
        <p:spPr>
          <a:xfrm>
            <a:off x="5161167" y="2163599"/>
            <a:ext cx="3982833" cy="39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5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71" y="1020303"/>
            <a:ext cx="2618254" cy="5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6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52" y="944103"/>
            <a:ext cx="2026091" cy="5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67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9"/>
          <a:stretch/>
        </p:blipFill>
        <p:spPr>
          <a:xfrm>
            <a:off x="5314949" y="1273618"/>
            <a:ext cx="3829051" cy="47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Fa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9" y="5562792"/>
            <a:ext cx="6127542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4"/>
          <a:stretch/>
        </p:blipFill>
        <p:spPr>
          <a:xfrm>
            <a:off x="6168101" y="915478"/>
            <a:ext cx="2975899" cy="56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2"/>
          <a:stretch/>
        </p:blipFill>
        <p:spPr>
          <a:xfrm>
            <a:off x="5495511" y="2162175"/>
            <a:ext cx="3648489" cy="40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Lat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844"/>
          <a:stretch/>
        </p:blipFill>
        <p:spPr>
          <a:xfrm>
            <a:off x="6773560" y="944103"/>
            <a:ext cx="1469438" cy="5810250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4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62125"/>
            <a:ext cx="5168746" cy="4082391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AEL Arch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13" y="2219325"/>
            <a:ext cx="4362596" cy="3653766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0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AEL Archives with Sca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07" y="1838325"/>
            <a:ext cx="4666673" cy="4139541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4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Gate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3"/>
          <a:stretch/>
        </p:blipFill>
        <p:spPr>
          <a:xfrm>
            <a:off x="5443330" y="4212853"/>
            <a:ext cx="3700670" cy="1495925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9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M4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1"/>
          <a:stretch/>
        </p:blipFill>
        <p:spPr>
          <a:xfrm>
            <a:off x="5561012" y="2524125"/>
            <a:ext cx="3582988" cy="3079879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8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M6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054"/>
          <a:stretch/>
        </p:blipFill>
        <p:spPr>
          <a:xfrm>
            <a:off x="5561011" y="1313388"/>
            <a:ext cx="3582989" cy="4327303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M440-M6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054"/>
          <a:stretch/>
        </p:blipFill>
        <p:spPr>
          <a:xfrm>
            <a:off x="5672304" y="1447800"/>
            <a:ext cx="3471696" cy="4192891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1"/>
          <a:stretch/>
        </p:blipFill>
        <p:spPr>
          <a:xfrm>
            <a:off x="6684962" y="2724150"/>
            <a:ext cx="2487613" cy="30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68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8"/>
          <a:stretch/>
        </p:blipFill>
        <p:spPr>
          <a:xfrm>
            <a:off x="5457825" y="2538121"/>
            <a:ext cx="3686175" cy="3519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</p:spTree>
    <p:extLst>
      <p:ext uri="{BB962C8B-B14F-4D97-AF65-F5344CB8AC3E}">
        <p14:creationId xmlns:p14="http://schemas.microsoft.com/office/powerpoint/2010/main" val="19425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Q-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4"/>
          <a:stretch/>
        </p:blipFill>
        <p:spPr>
          <a:xfrm>
            <a:off x="4986223" y="3416803"/>
            <a:ext cx="4157778" cy="22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to-Action Slide - Lat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4275138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2971801" y="1"/>
            <a:ext cx="9925049" cy="3916842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2300020"/>
            <a:ext cx="6658840" cy="1609725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6200"/>
              </a:lnSpc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Learn More Headline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804" y="4718649"/>
            <a:ext cx="7976300" cy="1949733"/>
          </a:xfrm>
          <a:prstGeom prst="rect">
            <a:avLst/>
          </a:prstGeom>
        </p:spPr>
        <p:txBody>
          <a:bodyPr anchor="t" anchorCtr="0"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r>
              <a:rPr lang="en-US" dirty="0" smtClean="0">
                <a:solidFill>
                  <a:srgbClr val="666666"/>
                </a:solidFill>
              </a:rPr>
              <a:t>Contact Info xxx-</a:t>
            </a:r>
            <a:r>
              <a:rPr lang="en-US" dirty="0" err="1" smtClean="0">
                <a:solidFill>
                  <a:srgbClr val="666666"/>
                </a:solidFill>
              </a:rPr>
              <a:t>xxxx</a:t>
            </a:r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URL www.xxx.xxxx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Etc…</a:t>
            </a:r>
            <a:endParaRPr lang="en-US" dirty="0" smtClean="0">
              <a:solidFill>
                <a:srgbClr val="00B6F1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844"/>
          <a:stretch/>
        </p:blipFill>
        <p:spPr>
          <a:xfrm>
            <a:off x="6773560" y="944103"/>
            <a:ext cx="1469438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2032" r="18584" b="159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-40076"/>
            <a:ext cx="9144000" cy="6903243"/>
          </a:xfrm>
          <a:prstGeom prst="rect">
            <a:avLst/>
          </a:prstGeom>
          <a:gradFill>
            <a:gsLst>
              <a:gs pos="50000">
                <a:schemeClr val="accent6">
                  <a:alpha val="79000"/>
                </a:schemeClr>
              </a:gs>
              <a:gs pos="0">
                <a:schemeClr val="tx1">
                  <a:alpha val="94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71" y="-18131"/>
            <a:ext cx="1806854" cy="10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341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257770"/>
            <a:ext cx="828924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805" y="1264035"/>
            <a:ext cx="8216220" cy="47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4373" y="6461445"/>
            <a:ext cx="8795254" cy="0"/>
          </a:xfrm>
          <a:prstGeom prst="line">
            <a:avLst/>
          </a:prstGeom>
          <a:ln cap="rnd">
            <a:solidFill>
              <a:srgbClr val="0F73C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20070" y="6480368"/>
            <a:ext cx="463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85E2FF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FE344B9-2513-47F3-95F2-DC2DCFA75C0A}" type="slidenum">
              <a:rPr lang="en-US" smtClean="0">
                <a:solidFill>
                  <a:srgbClr val="85E2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5E2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 bwMode="auto">
          <a:xfrm>
            <a:off x="550385" y="6487310"/>
            <a:ext cx="457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85E2FF"/>
                </a:solidFill>
                <a:ea typeface="ＭＳ Ｐゴシック" charset="-128"/>
              </a:rPr>
              <a:t>Quantum Confidential</a:t>
            </a:r>
          </a:p>
        </p:txBody>
      </p:sp>
      <p:sp>
        <p:nvSpPr>
          <p:cNvPr id="11" name="Rectangle 7"/>
          <p:cNvSpPr>
            <a:spLocks noGrp="1" noChangeArrowheads="1"/>
          </p:cNvSpPr>
          <p:nvPr userDrawn="1"/>
        </p:nvSpPr>
        <p:spPr bwMode="auto">
          <a:xfrm>
            <a:off x="429735" y="6458946"/>
            <a:ext cx="1714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100" dirty="0">
                <a:solidFill>
                  <a:srgbClr val="85E2FF"/>
                </a:solidFill>
                <a:ea typeface="ＭＳ Ｐゴシック" charset="-128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480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er Title Slide -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699242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3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85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8" y="944103"/>
            <a:ext cx="1876378" cy="6073775"/>
          </a:xfrm>
          <a:prstGeom prst="rect">
            <a:avLst/>
          </a:prstGeom>
        </p:spPr>
      </p:pic>
      <p:pic>
        <p:nvPicPr>
          <p:cNvPr id="16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Fa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9"/>
          <a:stretch/>
        </p:blipFill>
        <p:spPr>
          <a:xfrm>
            <a:off x="5782700" y="1114425"/>
            <a:ext cx="3361300" cy="4800568"/>
          </a:xfrm>
          <a:prstGeom prst="rect">
            <a:avLst/>
          </a:prstGeom>
        </p:spPr>
      </p:pic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V1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"/>
          <a:stretch/>
        </p:blipFill>
        <p:spPr>
          <a:xfrm>
            <a:off x="5048250" y="1663327"/>
            <a:ext cx="4095750" cy="390879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09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V4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1"/>
          <a:stretch/>
        </p:blipFill>
        <p:spPr>
          <a:xfrm>
            <a:off x="5047803" y="1663327"/>
            <a:ext cx="4103278" cy="390879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V-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17" y="1714500"/>
            <a:ext cx="3640442" cy="38634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99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vm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4249221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0470"/>
            <a:ext cx="4438649" cy="2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1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3200" b="1" kern="1200" dirty="0">
          <a:solidFill>
            <a:srgbClr val="0076BB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SzPct val="75000"/>
        <a:buFont typeface="Wingdings" pitchFamily="2" charset="2"/>
        <a:buChar char="§"/>
        <a:defRPr lang="en-US" sz="24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Arial" charset="0"/>
        <a:buChar char="–"/>
        <a:defRPr lang="en-US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Wingdings" pitchFamily="2" charset="2"/>
        <a:buChar char="§"/>
        <a:defRPr lang="en-US" sz="16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Arial" charset="0"/>
        <a:buChar char="–"/>
        <a:defRPr lang="en-US" sz="16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Wingdings" pitchFamily="2" charset="2"/>
        <a:buChar char="§"/>
        <a:defRPr lang="en-US" sz="16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</a:t>
            </a:r>
            <a:r>
              <a:rPr lang="en-US" dirty="0" err="1" smtClean="0"/>
              <a:t>Lattus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Lattus</a:t>
            </a:r>
            <a:r>
              <a:rPr lang="en-US" dirty="0" smtClean="0"/>
              <a:t> Daily Phone-Home-Email Handling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2884236"/>
            <a:ext cx="914399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 smtClean="0">
                <a:solidFill>
                  <a:srgbClr val="00B6F1"/>
                </a:solidFill>
              </a:rPr>
              <a:t>THANK YOU</a:t>
            </a:r>
            <a:endParaRPr lang="en-US" sz="7200" dirty="0">
              <a:solidFill>
                <a:srgbClr val="00B6F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825" y="6300788"/>
            <a:ext cx="73104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© </a:t>
            </a:r>
            <a:r>
              <a:rPr lang="en-US" sz="800" kern="0" dirty="0" smtClean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2013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Quantum Corporation. </a:t>
            </a:r>
            <a:r>
              <a:rPr lang="en-US" sz="800" kern="0" dirty="0" smtClean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Forward-looking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information is based upon multiple assumptions and uncertainties,</a:t>
            </a:r>
            <a:b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</a:b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does not necessarily represent the company’s outlook and is for planning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1225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</a:t>
            </a:r>
            <a:r>
              <a:rPr lang="en-US" dirty="0" err="1" smtClean="0"/>
              <a:t>Lattus</a:t>
            </a:r>
            <a:r>
              <a:rPr lang="en-US" dirty="0" smtClean="0"/>
              <a:t> Daily Phone-Home-Email SRs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Current (thru 3.5.x) </a:t>
            </a:r>
            <a:r>
              <a:rPr lang="en-US" dirty="0" err="1" smtClean="0"/>
              <a:t>Lattus</a:t>
            </a:r>
            <a:r>
              <a:rPr lang="en-US" dirty="0" smtClean="0"/>
              <a:t> Software Events include –</a:t>
            </a:r>
          </a:p>
          <a:p>
            <a:pPr lvl="1"/>
            <a:r>
              <a:rPr lang="en-US" b="1" dirty="0" smtClean="0"/>
              <a:t>Application</a:t>
            </a:r>
            <a:endParaRPr lang="en-US" b="1" dirty="0"/>
          </a:p>
          <a:p>
            <a:pPr lvl="1"/>
            <a:r>
              <a:rPr lang="en-US" b="1" dirty="0" smtClean="0"/>
              <a:t>Agent</a:t>
            </a:r>
            <a:r>
              <a:rPr lang="en-US" dirty="0" smtClean="0"/>
              <a:t> – Reporting node (MAC address)</a:t>
            </a:r>
            <a:endParaRPr lang="en-US" dirty="0"/>
          </a:p>
          <a:p>
            <a:pPr lvl="1"/>
            <a:r>
              <a:rPr lang="en-US" b="1" dirty="0" smtClean="0"/>
              <a:t>Severity</a:t>
            </a:r>
            <a:endParaRPr lang="en-US" b="1" dirty="0"/>
          </a:p>
          <a:p>
            <a:pPr lvl="1"/>
            <a:r>
              <a:rPr lang="en-US" b="1" dirty="0" smtClean="0"/>
              <a:t>Occurrences</a:t>
            </a:r>
            <a:r>
              <a:rPr lang="en-US" dirty="0"/>
              <a:t> </a:t>
            </a:r>
            <a:r>
              <a:rPr lang="en-US" dirty="0" smtClean="0"/>
              <a:t>– How many occurrences within the reporting time period</a:t>
            </a:r>
            <a:endParaRPr lang="en-US" dirty="0"/>
          </a:p>
          <a:p>
            <a:pPr lvl="1"/>
            <a:r>
              <a:rPr lang="en-US" b="1" dirty="0"/>
              <a:t>First </a:t>
            </a:r>
            <a:r>
              <a:rPr lang="en-US" b="1" dirty="0" smtClean="0"/>
              <a:t>occurrence</a:t>
            </a:r>
            <a:endParaRPr lang="en-US" dirty="0"/>
          </a:p>
          <a:p>
            <a:pPr lvl="1"/>
            <a:r>
              <a:rPr lang="en-US" b="1" dirty="0"/>
              <a:t>Last </a:t>
            </a:r>
            <a:r>
              <a:rPr lang="en-US" b="1" dirty="0" smtClean="0"/>
              <a:t>occurrence</a:t>
            </a:r>
            <a:endParaRPr lang="en-US" dirty="0"/>
          </a:p>
          <a:p>
            <a:pPr lvl="1"/>
            <a:r>
              <a:rPr lang="en-US" b="1" dirty="0" smtClean="0"/>
              <a:t>Message</a:t>
            </a:r>
            <a:r>
              <a:rPr lang="en-US" dirty="0" smtClean="0"/>
              <a:t> – Details of the issue</a:t>
            </a:r>
          </a:p>
          <a:p>
            <a:r>
              <a:rPr lang="en-US" dirty="0" smtClean="0"/>
              <a:t>Ex.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3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4362536"/>
            <a:ext cx="4102327" cy="20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4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</a:t>
            </a:r>
            <a:r>
              <a:rPr lang="en-US" dirty="0" err="1" smtClean="0"/>
              <a:t>Lattus</a:t>
            </a:r>
            <a:r>
              <a:rPr lang="en-US" dirty="0" smtClean="0"/>
              <a:t> Daily Phone-Home-Email SRs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Lattus</a:t>
            </a:r>
            <a:r>
              <a:rPr lang="en-US" dirty="0" smtClean="0"/>
              <a:t> 3.6 will also include –</a:t>
            </a:r>
          </a:p>
          <a:p>
            <a:pPr lvl="1"/>
            <a:r>
              <a:rPr lang="en-US" dirty="0" smtClean="0"/>
              <a:t>Software Version</a:t>
            </a:r>
          </a:p>
          <a:p>
            <a:pPr lvl="1"/>
            <a:r>
              <a:rPr lang="en-US" dirty="0" smtClean="0"/>
              <a:t>Overall System Health</a:t>
            </a:r>
          </a:p>
          <a:p>
            <a:pPr lvl="2"/>
            <a:r>
              <a:rPr lang="en-US" dirty="0" smtClean="0"/>
              <a:t>Controller/Storage Nodes</a:t>
            </a:r>
          </a:p>
          <a:p>
            <a:pPr lvl="3"/>
            <a:r>
              <a:rPr lang="en-US" dirty="0" smtClean="0"/>
              <a:t>Offline, Decommissioned, Total Count</a:t>
            </a:r>
          </a:p>
          <a:p>
            <a:pPr lvl="2"/>
            <a:r>
              <a:rPr lang="en-US" dirty="0" smtClean="0"/>
              <a:t>Disks</a:t>
            </a:r>
          </a:p>
          <a:p>
            <a:pPr lvl="3"/>
            <a:r>
              <a:rPr lang="en-US" dirty="0" smtClean="0"/>
              <a:t>Degraded, Decommissioning, Decommissioned, Total Count</a:t>
            </a:r>
          </a:p>
          <a:p>
            <a:pPr lvl="2"/>
            <a:r>
              <a:rPr lang="en-US" dirty="0" err="1" smtClean="0"/>
              <a:t>Metastores</a:t>
            </a:r>
            <a:endParaRPr lang="en-US" dirty="0" smtClean="0"/>
          </a:p>
          <a:p>
            <a:pPr lvl="3"/>
            <a:r>
              <a:rPr lang="en-US" dirty="0" smtClean="0"/>
              <a:t>Allocation Type, Degraded, Overall Status</a:t>
            </a:r>
          </a:p>
          <a:p>
            <a:pPr lvl="2"/>
            <a:r>
              <a:rPr lang="en-US" dirty="0" smtClean="0"/>
              <a:t>Storage Pool</a:t>
            </a:r>
          </a:p>
          <a:p>
            <a:pPr lvl="3"/>
            <a:r>
              <a:rPr lang="en-US" dirty="0" smtClean="0"/>
              <a:t>Worst Case </a:t>
            </a:r>
            <a:r>
              <a:rPr lang="en-US" dirty="0"/>
              <a:t>O</a:t>
            </a:r>
            <a:r>
              <a:rPr lang="en-US" dirty="0" smtClean="0"/>
              <a:t>verall </a:t>
            </a:r>
            <a:r>
              <a:rPr lang="en-US" dirty="0"/>
              <a:t>D</a:t>
            </a:r>
            <a:r>
              <a:rPr lang="en-US" dirty="0" smtClean="0"/>
              <a:t>isk </a:t>
            </a:r>
            <a:r>
              <a:rPr lang="en-US" dirty="0"/>
              <a:t>S</a:t>
            </a:r>
            <a:r>
              <a:rPr lang="en-US" dirty="0" smtClean="0"/>
              <a:t>afety </a:t>
            </a:r>
            <a:r>
              <a:rPr lang="en-US" dirty="0"/>
              <a:t>L</a:t>
            </a:r>
            <a:r>
              <a:rPr lang="en-US" dirty="0" smtClean="0"/>
              <a:t>evel, Used Capacity, Total Capacity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3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9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</a:t>
            </a:r>
            <a:r>
              <a:rPr lang="en-US" dirty="0" err="1" smtClean="0"/>
              <a:t>Lattus</a:t>
            </a:r>
            <a:r>
              <a:rPr lang="en-US" dirty="0" smtClean="0"/>
              <a:t> Daily Phone-Home-Email SRs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Ex.</a:t>
            </a:r>
          </a:p>
          <a:p>
            <a:pPr marL="0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3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3829050" cy="46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The Process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Found on Munich &gt; Product Information &gt; </a:t>
            </a:r>
            <a:r>
              <a:rPr lang="en-US" dirty="0" err="1" smtClean="0"/>
              <a:t>Lattus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69" y="4648200"/>
            <a:ext cx="1951831" cy="13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905000"/>
            <a:ext cx="656045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6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The Process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16220" cy="563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Daily phone-home-email arrives in Techsup </a:t>
            </a:r>
            <a:r>
              <a:rPr lang="en-US" dirty="0" smtClean="0"/>
              <a:t>inbox</a:t>
            </a:r>
          </a:p>
          <a:p>
            <a:r>
              <a:rPr lang="en-US" dirty="0" smtClean="0"/>
              <a:t>GSC/CDS creates </a:t>
            </a:r>
            <a:r>
              <a:rPr lang="en-US" dirty="0"/>
              <a:t>SR and </a:t>
            </a:r>
            <a:r>
              <a:rPr lang="en-US" dirty="0" smtClean="0"/>
              <a:t>assigns </a:t>
            </a:r>
            <a:r>
              <a:rPr lang="en-US" dirty="0"/>
              <a:t>to SW Tech Support </a:t>
            </a:r>
            <a:r>
              <a:rPr lang="en-US" dirty="0" smtClean="0"/>
              <a:t>queue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No</a:t>
            </a:r>
            <a:r>
              <a:rPr lang="en-US" b="1" dirty="0" smtClean="0"/>
              <a:t> </a:t>
            </a:r>
            <a:r>
              <a:rPr lang="en-US" dirty="0" smtClean="0"/>
              <a:t>contact with </a:t>
            </a:r>
            <a:r>
              <a:rPr lang="en-US" dirty="0"/>
              <a:t>customer to see if immediate support is needed or </a:t>
            </a:r>
            <a:r>
              <a:rPr lang="en-US" dirty="0" smtClean="0"/>
              <a:t>to request logs</a:t>
            </a:r>
          </a:p>
          <a:p>
            <a:r>
              <a:rPr lang="en-US" dirty="0"/>
              <a:t>Next available </a:t>
            </a:r>
            <a:r>
              <a:rPr lang="en-US" dirty="0" smtClean="0"/>
              <a:t>SPS </a:t>
            </a:r>
            <a:r>
              <a:rPr lang="en-US" dirty="0" err="1" smtClean="0"/>
              <a:t>Eng</a:t>
            </a:r>
            <a:r>
              <a:rPr lang="en-US" dirty="0" smtClean="0"/>
              <a:t> takes SR</a:t>
            </a:r>
          </a:p>
          <a:p>
            <a:pPr lvl="1"/>
            <a:r>
              <a:rPr lang="en-US" dirty="0" smtClean="0"/>
              <a:t>once it moves </a:t>
            </a:r>
            <a:r>
              <a:rPr lang="en-US" dirty="0"/>
              <a:t>to the top of the </a:t>
            </a:r>
            <a:r>
              <a:rPr lang="en-US" dirty="0" smtClean="0"/>
              <a:t>queue</a:t>
            </a:r>
          </a:p>
          <a:p>
            <a:r>
              <a:rPr lang="en-US" dirty="0" smtClean="0"/>
              <a:t>SPS </a:t>
            </a:r>
            <a:r>
              <a:rPr lang="en-US" dirty="0" err="1" smtClean="0"/>
              <a:t>Eng</a:t>
            </a:r>
            <a:r>
              <a:rPr lang="en-US" dirty="0" smtClean="0"/>
              <a:t> reviews </a:t>
            </a:r>
            <a:r>
              <a:rPr lang="en-US" dirty="0"/>
              <a:t>the </a:t>
            </a:r>
            <a:r>
              <a:rPr lang="en-US" dirty="0" smtClean="0"/>
              <a:t>phone-home-email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800" b="1" i="1" dirty="0" smtClean="0"/>
              <a:t>This is where the fun begins…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6746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The Process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16220" cy="5638800"/>
          </a:xfrm>
          <a:prstGeom prst="rect">
            <a:avLst/>
          </a:prstGeom>
        </p:spPr>
        <p:txBody>
          <a:bodyPr/>
          <a:lstStyle/>
          <a:p>
            <a:r>
              <a:rPr lang="en-US" sz="2800" b="1" i="1" dirty="0" smtClean="0"/>
              <a:t>“Does the e-mail contain </a:t>
            </a:r>
            <a:r>
              <a:rPr lang="en-US" sz="2800" b="1" i="1" dirty="0"/>
              <a:t>any </a:t>
            </a:r>
            <a:r>
              <a:rPr lang="en-US" sz="2800" b="1" i="1" dirty="0" smtClean="0"/>
              <a:t>event(s) that need further activity?”</a:t>
            </a:r>
          </a:p>
          <a:p>
            <a:pPr lvl="1"/>
            <a:r>
              <a:rPr lang="en-US" sz="2200" dirty="0" smtClean="0"/>
              <a:t>Determine using your own parsing method, but the following must be done:</a:t>
            </a:r>
          </a:p>
          <a:p>
            <a:pPr lvl="2"/>
            <a:r>
              <a:rPr lang="en-US" sz="2000" dirty="0" smtClean="0"/>
              <a:t>Weed out repeating events</a:t>
            </a:r>
          </a:p>
          <a:p>
            <a:pPr lvl="2"/>
            <a:r>
              <a:rPr lang="en-US" sz="2000" dirty="0" smtClean="0"/>
              <a:t>Combine the number of occurrences of each event to determine the level of repetition</a:t>
            </a:r>
          </a:p>
          <a:p>
            <a:pPr lvl="2"/>
            <a:r>
              <a:rPr lang="en-US" sz="2000" dirty="0" smtClean="0"/>
              <a:t>Look through the SR history for that serial number (via the Service History tab in Oracle) to see if there are any open SRs for the events</a:t>
            </a:r>
          </a:p>
          <a:p>
            <a:pPr lvl="2"/>
            <a:r>
              <a:rPr lang="en-US" sz="2000" dirty="0" smtClean="0"/>
              <a:t>Look through the SR history for any close SRs for those events to see if:</a:t>
            </a:r>
          </a:p>
          <a:p>
            <a:pPr lvl="3"/>
            <a:r>
              <a:rPr lang="en-US" sz="1800" dirty="0"/>
              <a:t>t</a:t>
            </a:r>
            <a:r>
              <a:rPr lang="en-US" sz="1800" dirty="0" smtClean="0"/>
              <a:t>he customer is aware of the issue</a:t>
            </a:r>
          </a:p>
          <a:p>
            <a:pPr lvl="3"/>
            <a:r>
              <a:rPr lang="en-US" sz="1800" dirty="0" smtClean="0"/>
              <a:t>the issue has already been addressed</a:t>
            </a:r>
          </a:p>
          <a:p>
            <a:pPr lvl="2"/>
            <a:r>
              <a:rPr lang="en-US" sz="2000" dirty="0" smtClean="0"/>
              <a:t>Note any “new” issues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402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The Process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16220" cy="56388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IF –</a:t>
            </a:r>
          </a:p>
          <a:p>
            <a:pPr lvl="1"/>
            <a:r>
              <a:rPr lang="en-US" sz="2000" dirty="0" smtClean="0"/>
              <a:t>No further activity from Quantum needed that day</a:t>
            </a:r>
          </a:p>
          <a:p>
            <a:pPr lvl="2"/>
            <a:r>
              <a:rPr lang="en-US" sz="1400" dirty="0" smtClean="0"/>
              <a:t>In Phone-Home SR, SPS </a:t>
            </a:r>
            <a:r>
              <a:rPr lang="en-US" sz="1400" dirty="0" err="1" smtClean="0"/>
              <a:t>Eng</a:t>
            </a:r>
            <a:r>
              <a:rPr lang="en-US" sz="1400" dirty="0" smtClean="0"/>
              <a:t> </a:t>
            </a:r>
            <a:r>
              <a:rPr lang="en-US" sz="1400" dirty="0">
                <a:latin typeface="Arial"/>
              </a:rPr>
              <a:t>fills out </a:t>
            </a:r>
            <a:r>
              <a:rPr lang="en-US" sz="1400" dirty="0" smtClean="0">
                <a:latin typeface="Arial"/>
              </a:rPr>
              <a:t>the Actual </a:t>
            </a:r>
            <a:r>
              <a:rPr lang="en-US" sz="1400" dirty="0">
                <a:latin typeface="Arial"/>
              </a:rPr>
              <a:t>Effort field on the SW Tech Support </a:t>
            </a:r>
            <a:r>
              <a:rPr lang="en-US" sz="1400" dirty="0" smtClean="0">
                <a:latin typeface="Arial"/>
              </a:rPr>
              <a:t>task</a:t>
            </a:r>
          </a:p>
          <a:p>
            <a:pPr lvl="2"/>
            <a:r>
              <a:rPr lang="en-US" sz="1400" dirty="0">
                <a:latin typeface="Arial"/>
              </a:rPr>
              <a:t>SPS </a:t>
            </a:r>
            <a:r>
              <a:rPr lang="en-US" sz="1400" dirty="0" err="1">
                <a:latin typeface="Arial"/>
              </a:rPr>
              <a:t>Eng</a:t>
            </a:r>
            <a:r>
              <a:rPr lang="en-US" sz="1400" dirty="0">
                <a:latin typeface="Arial"/>
              </a:rPr>
              <a:t> closes phone-home-email SR with </a:t>
            </a:r>
            <a:r>
              <a:rPr lang="en-US" sz="1400" dirty="0" err="1">
                <a:latin typeface="Arial"/>
              </a:rPr>
              <a:t>ProbCode</a:t>
            </a:r>
            <a:r>
              <a:rPr lang="en-US" sz="1400" dirty="0">
                <a:latin typeface="Arial"/>
              </a:rPr>
              <a:t> “EVENT EMAIL”, </a:t>
            </a:r>
            <a:r>
              <a:rPr lang="en-US" sz="1400" dirty="0" err="1">
                <a:latin typeface="Arial"/>
              </a:rPr>
              <a:t>RootCauseCat</a:t>
            </a:r>
            <a:r>
              <a:rPr lang="en-US" sz="1400" dirty="0">
                <a:latin typeface="Arial"/>
              </a:rPr>
              <a:t> “Event Email Generated</a:t>
            </a:r>
            <a:r>
              <a:rPr lang="en-US" sz="1400" dirty="0" smtClean="0">
                <a:latin typeface="Arial"/>
              </a:rPr>
              <a:t>”</a:t>
            </a:r>
            <a:endParaRPr lang="en-US" sz="1400" dirty="0"/>
          </a:p>
          <a:p>
            <a:pPr lvl="2"/>
            <a:r>
              <a:rPr lang="en-US" sz="1400" i="1" dirty="0" smtClean="0">
                <a:latin typeface="Arial"/>
              </a:rPr>
              <a:t>Expectation – daily handling of phone-home-email SR - ~15 min</a:t>
            </a:r>
            <a:endParaRPr lang="en-US" sz="1400" i="1" dirty="0">
              <a:latin typeface="Arial"/>
            </a:endParaRPr>
          </a:p>
          <a:p>
            <a:pPr lvl="1"/>
            <a:r>
              <a:rPr lang="en-US" sz="2000" dirty="0" smtClean="0">
                <a:latin typeface="Arial"/>
              </a:rPr>
              <a:t>New issue found</a:t>
            </a:r>
          </a:p>
          <a:p>
            <a:pPr lvl="2"/>
            <a:r>
              <a:rPr lang="en-US" sz="1400" dirty="0" smtClean="0">
                <a:latin typeface="Arial"/>
              </a:rPr>
              <a:t>SPS </a:t>
            </a:r>
            <a:r>
              <a:rPr lang="en-US" sz="1400" dirty="0" err="1" smtClean="0">
                <a:latin typeface="Arial"/>
              </a:rPr>
              <a:t>Eng</a:t>
            </a:r>
            <a:r>
              <a:rPr lang="en-US" sz="1400" dirty="0" smtClean="0">
                <a:latin typeface="Arial"/>
              </a:rPr>
              <a:t> has GSC/CDS create new SR for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EACH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400" dirty="0" smtClean="0">
                <a:latin typeface="Arial"/>
              </a:rPr>
              <a:t>issue</a:t>
            </a:r>
          </a:p>
          <a:p>
            <a:pPr lvl="2"/>
            <a:r>
              <a:rPr lang="en-US" sz="1400" dirty="0" smtClean="0">
                <a:latin typeface="Arial"/>
              </a:rPr>
              <a:t>SR </a:t>
            </a:r>
            <a:r>
              <a:rPr lang="en-US" sz="1400" dirty="0" smtClean="0">
                <a:latin typeface="Arial"/>
              </a:rPr>
              <a:t>is to be assigned to the requesting SPS </a:t>
            </a:r>
            <a:r>
              <a:rPr lang="en-US" sz="1400" dirty="0" err="1" smtClean="0">
                <a:latin typeface="Arial"/>
              </a:rPr>
              <a:t>Eng</a:t>
            </a:r>
            <a:endParaRPr lang="en-US" sz="1400" dirty="0" smtClean="0">
              <a:latin typeface="Arial"/>
            </a:endParaRPr>
          </a:p>
          <a:p>
            <a:pPr lvl="3"/>
            <a:r>
              <a:rPr lang="en-US" sz="1400" i="1" dirty="0" smtClean="0">
                <a:solidFill>
                  <a:srgbClr val="7030A0"/>
                </a:solidFill>
                <a:latin typeface="Arial"/>
              </a:rPr>
              <a:t>Since the new issue(s) is/are already being worked, the SLA clock start/stop is not necessary; thus, the </a:t>
            </a:r>
            <a:r>
              <a:rPr lang="en-US" sz="1400" i="1" dirty="0" err="1" smtClean="0">
                <a:solidFill>
                  <a:srgbClr val="7030A0"/>
                </a:solidFill>
                <a:latin typeface="Arial"/>
              </a:rPr>
              <a:t>CallCust</a:t>
            </a:r>
            <a:r>
              <a:rPr lang="en-US" sz="1400" i="1" dirty="0" smtClean="0">
                <a:solidFill>
                  <a:srgbClr val="7030A0"/>
                </a:solidFill>
                <a:latin typeface="Arial"/>
              </a:rPr>
              <a:t> task should be cancelled per direct assignment to the requesting SPS Eng. </a:t>
            </a:r>
            <a:endParaRPr lang="en-US" sz="1400" i="1" dirty="0" smtClean="0">
              <a:solidFill>
                <a:srgbClr val="7030A0"/>
              </a:solidFill>
              <a:latin typeface="Arial"/>
            </a:endParaRPr>
          </a:p>
          <a:p>
            <a:pPr lvl="2"/>
            <a:r>
              <a:rPr lang="en-US" sz="1400" dirty="0" smtClean="0">
                <a:latin typeface="Arial"/>
              </a:rPr>
              <a:t>If additional SRs were created and/or recurrences of open SR issues are encountered, the SPS </a:t>
            </a:r>
            <a:r>
              <a:rPr lang="en-US" sz="1400" dirty="0" err="1" smtClean="0">
                <a:latin typeface="Arial"/>
              </a:rPr>
              <a:t>Eng</a:t>
            </a:r>
            <a:r>
              <a:rPr lang="en-US" sz="1400" dirty="0" smtClean="0">
                <a:latin typeface="Arial"/>
              </a:rPr>
              <a:t> enters a list with SR #’s and Problem Summaries into the </a:t>
            </a:r>
            <a:r>
              <a:rPr lang="en-US" sz="1400" b="1" dirty="0" smtClean="0">
                <a:latin typeface="Arial"/>
              </a:rPr>
              <a:t>phone-home-email SR</a:t>
            </a:r>
            <a:r>
              <a:rPr lang="en-US" sz="1400" dirty="0" smtClean="0">
                <a:latin typeface="Arial"/>
              </a:rPr>
              <a:t>.</a:t>
            </a:r>
          </a:p>
          <a:p>
            <a:pPr lvl="2"/>
            <a:r>
              <a:rPr lang="en-US" sz="1400" dirty="0"/>
              <a:t>In Phone-Home SR, SPS </a:t>
            </a:r>
            <a:r>
              <a:rPr lang="en-US" sz="1400" dirty="0" err="1"/>
              <a:t>Eng</a:t>
            </a:r>
            <a:r>
              <a:rPr lang="en-US" sz="1400" dirty="0"/>
              <a:t> </a:t>
            </a:r>
            <a:r>
              <a:rPr lang="en-US" sz="1400" dirty="0">
                <a:latin typeface="Arial"/>
              </a:rPr>
              <a:t>fills out the Actual Effort field on the SW Tech Support task</a:t>
            </a:r>
            <a:endParaRPr lang="en-US" sz="1400" dirty="0"/>
          </a:p>
          <a:p>
            <a:pPr lvl="2"/>
            <a:r>
              <a:rPr lang="en-US" sz="1400" dirty="0" smtClean="0">
                <a:latin typeface="Arial"/>
              </a:rPr>
              <a:t>SPS </a:t>
            </a:r>
            <a:r>
              <a:rPr lang="en-US" sz="1400" dirty="0" err="1" smtClean="0">
                <a:latin typeface="Arial"/>
              </a:rPr>
              <a:t>Eng</a:t>
            </a:r>
            <a:r>
              <a:rPr lang="en-US" sz="1400" dirty="0" smtClean="0">
                <a:latin typeface="Arial"/>
              </a:rPr>
              <a:t> closes phone-home-email SR with </a:t>
            </a:r>
            <a:r>
              <a:rPr lang="en-US" sz="1400" dirty="0" err="1" smtClean="0">
                <a:latin typeface="Arial"/>
              </a:rPr>
              <a:t>ProbCode</a:t>
            </a:r>
            <a:r>
              <a:rPr lang="en-US" sz="1400" dirty="0" smtClean="0">
                <a:latin typeface="Arial"/>
              </a:rPr>
              <a:t> “EVENT EMAIL”, </a:t>
            </a:r>
            <a:r>
              <a:rPr lang="en-US" sz="1400" dirty="0" err="1" smtClean="0">
                <a:latin typeface="Arial"/>
              </a:rPr>
              <a:t>RootCauseCat</a:t>
            </a:r>
            <a:r>
              <a:rPr lang="en-US" sz="1400" dirty="0" smtClean="0">
                <a:latin typeface="Arial"/>
              </a:rPr>
              <a:t> “Event Email Generated”</a:t>
            </a:r>
          </a:p>
          <a:p>
            <a:pPr lvl="2"/>
            <a:r>
              <a:rPr lang="en-US" sz="1400" i="1" dirty="0">
                <a:latin typeface="Arial"/>
              </a:rPr>
              <a:t>Expectation – daily handling of phone-home-email SR - ~15 </a:t>
            </a:r>
            <a:r>
              <a:rPr lang="en-US" sz="1400" i="1" dirty="0" smtClean="0">
                <a:latin typeface="Arial"/>
              </a:rPr>
              <a:t>min</a:t>
            </a:r>
            <a:endParaRPr lang="en-US" sz="1400" i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2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B_snbackup">
  <a:themeElements>
    <a:clrScheme name="Custom 10">
      <a:dk1>
        <a:sysClr val="windowText" lastClr="000000"/>
      </a:dk1>
      <a:lt1>
        <a:sysClr val="window" lastClr="FFFFFF"/>
      </a:lt1>
      <a:dk2>
        <a:srgbClr val="006AD6"/>
      </a:dk2>
      <a:lt2>
        <a:srgbClr val="FFBA00"/>
      </a:lt2>
      <a:accent1>
        <a:srgbClr val="F47F16"/>
      </a:accent1>
      <a:accent2>
        <a:srgbClr val="7FAD49"/>
      </a:accent2>
      <a:accent3>
        <a:srgbClr val="41A2EF"/>
      </a:accent3>
      <a:accent4>
        <a:srgbClr val="969697"/>
      </a:accent4>
      <a:accent5>
        <a:srgbClr val="666666"/>
      </a:accent5>
      <a:accent6>
        <a:srgbClr val="002878"/>
      </a:accent6>
      <a:hlink>
        <a:srgbClr val="00B6F1"/>
      </a:hlink>
      <a:folHlink>
        <a:srgbClr val="00B6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BB_snbackup</Template>
  <TotalTime>135</TotalTime>
  <Words>862</Words>
  <Application>Microsoft Office PowerPoint</Application>
  <PresentationFormat>On-screen Show (4:3)</PresentationFormat>
  <Paragraphs>84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BB_snbackup</vt:lpstr>
      <vt:lpstr>Quantum Lattus</vt:lpstr>
      <vt:lpstr>The Basics – Lattus Daily Phone-Home-Email SRs</vt:lpstr>
      <vt:lpstr>The Basics – Lattus Daily Phone-Home-Email SRs</vt:lpstr>
      <vt:lpstr>The Basics – Lattus Daily Phone-Home-Email SRs</vt:lpstr>
      <vt:lpstr>The Basics – The Process</vt:lpstr>
      <vt:lpstr>The Basics – The Process</vt:lpstr>
      <vt:lpstr>The Basics – The Process (cont)</vt:lpstr>
      <vt:lpstr>The Basics – The Process (cont)</vt:lpstr>
      <vt:lpstr>Demo</vt:lpstr>
      <vt:lpstr>PowerPoint Presentation</vt:lpstr>
    </vt:vector>
  </TitlesOfParts>
  <Company>Quantum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Lattus</dc:title>
  <dc:creator>KPoole</dc:creator>
  <cp:lastModifiedBy>KPoole</cp:lastModifiedBy>
  <cp:revision>10</cp:revision>
  <dcterms:created xsi:type="dcterms:W3CDTF">2015-01-07T18:43:19Z</dcterms:created>
  <dcterms:modified xsi:type="dcterms:W3CDTF">2015-01-13T14:36:54Z</dcterms:modified>
</cp:coreProperties>
</file>